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9.xml" ContentType="application/vnd.openxmlformats-officedocument.presentationml.tags+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tags/tag20.xml" ContentType="application/vnd.openxmlformats-officedocument.presentationml.tags+xml"/>
  <Override PartName="/ppt/notesSlides/notesSlide114.xml" ContentType="application/vnd.openxmlformats-officedocument.presentationml.notesSlide+xml"/>
  <Override PartName="/ppt/tags/tag21.xml" ContentType="application/vnd.openxmlformats-officedocument.presentationml.tags+xml"/>
  <Override PartName="/ppt/notesSlides/notesSlide11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1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1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2"/>
  </p:notesMasterIdLst>
  <p:handoutMasterIdLst>
    <p:handoutMasterId r:id="rId123"/>
  </p:handoutMasterIdLst>
  <p:sldIdLst>
    <p:sldId id="424" r:id="rId2"/>
    <p:sldId id="258" r:id="rId3"/>
    <p:sldId id="263" r:id="rId4"/>
    <p:sldId id="425" r:id="rId5"/>
    <p:sldId id="434" r:id="rId6"/>
    <p:sldId id="435" r:id="rId7"/>
    <p:sldId id="439" r:id="rId8"/>
    <p:sldId id="436" r:id="rId9"/>
    <p:sldId id="437" r:id="rId10"/>
    <p:sldId id="440" r:id="rId11"/>
    <p:sldId id="441" r:id="rId12"/>
    <p:sldId id="300" r:id="rId13"/>
    <p:sldId id="265" r:id="rId14"/>
    <p:sldId id="266" r:id="rId15"/>
    <p:sldId id="291" r:id="rId16"/>
    <p:sldId id="292" r:id="rId17"/>
    <p:sldId id="293" r:id="rId18"/>
    <p:sldId id="460" r:id="rId19"/>
    <p:sldId id="467" r:id="rId20"/>
    <p:sldId id="267" r:id="rId21"/>
    <p:sldId id="464" r:id="rId22"/>
    <p:sldId id="465" r:id="rId23"/>
    <p:sldId id="268" r:id="rId24"/>
    <p:sldId id="269" r:id="rId25"/>
    <p:sldId id="271" r:id="rId26"/>
    <p:sldId id="466" r:id="rId27"/>
    <p:sldId id="461" r:id="rId28"/>
    <p:sldId id="316" r:id="rId29"/>
    <p:sldId id="319" r:id="rId30"/>
    <p:sldId id="301" r:id="rId31"/>
    <p:sldId id="270" r:id="rId32"/>
    <p:sldId id="302" r:id="rId33"/>
    <p:sldId id="273" r:id="rId34"/>
    <p:sldId id="275" r:id="rId35"/>
    <p:sldId id="274" r:id="rId36"/>
    <p:sldId id="414" r:id="rId37"/>
    <p:sldId id="285" r:id="rId38"/>
    <p:sldId id="303" r:id="rId39"/>
    <p:sldId id="312" r:id="rId40"/>
    <p:sldId id="462" r:id="rId41"/>
    <p:sldId id="314" r:id="rId42"/>
    <p:sldId id="360" r:id="rId43"/>
    <p:sldId id="361" r:id="rId44"/>
    <p:sldId id="362" r:id="rId45"/>
    <p:sldId id="363" r:id="rId46"/>
    <p:sldId id="416" r:id="rId47"/>
    <p:sldId id="364" r:id="rId48"/>
    <p:sldId id="304" r:id="rId49"/>
    <p:sldId id="417" r:id="rId50"/>
    <p:sldId id="321" r:id="rId51"/>
    <p:sldId id="365" r:id="rId52"/>
    <p:sldId id="311" r:id="rId53"/>
    <p:sldId id="410" r:id="rId54"/>
    <p:sldId id="459" r:id="rId55"/>
    <p:sldId id="367" r:id="rId56"/>
    <p:sldId id="313" r:id="rId57"/>
    <p:sldId id="331" r:id="rId58"/>
    <p:sldId id="296" r:id="rId59"/>
    <p:sldId id="468" r:id="rId60"/>
    <p:sldId id="368" r:id="rId61"/>
    <p:sldId id="369" r:id="rId62"/>
    <p:sldId id="370" r:id="rId63"/>
    <p:sldId id="371" r:id="rId64"/>
    <p:sldId id="372" r:id="rId65"/>
    <p:sldId id="358" r:id="rId66"/>
    <p:sldId id="323" r:id="rId67"/>
    <p:sldId id="373" r:id="rId68"/>
    <p:sldId id="339" r:id="rId69"/>
    <p:sldId id="335" r:id="rId70"/>
    <p:sldId id="336" r:id="rId71"/>
    <p:sldId id="337" r:id="rId72"/>
    <p:sldId id="338" r:id="rId73"/>
    <p:sldId id="325" r:id="rId74"/>
    <p:sldId id="342" r:id="rId75"/>
    <p:sldId id="341" r:id="rId76"/>
    <p:sldId id="407" r:id="rId77"/>
    <p:sldId id="350" r:id="rId78"/>
    <p:sldId id="378" r:id="rId79"/>
    <p:sldId id="380" r:id="rId80"/>
    <p:sldId id="351" r:id="rId81"/>
    <p:sldId id="352" r:id="rId82"/>
    <p:sldId id="346" r:id="rId83"/>
    <p:sldId id="376" r:id="rId84"/>
    <p:sldId id="377" r:id="rId85"/>
    <p:sldId id="355" r:id="rId86"/>
    <p:sldId id="383" r:id="rId87"/>
    <p:sldId id="382" r:id="rId88"/>
    <p:sldId id="375" r:id="rId89"/>
    <p:sldId id="381" r:id="rId90"/>
    <p:sldId id="329" r:id="rId91"/>
    <p:sldId id="397" r:id="rId92"/>
    <p:sldId id="411" r:id="rId93"/>
    <p:sldId id="396" r:id="rId94"/>
    <p:sldId id="418" r:id="rId95"/>
    <p:sldId id="415" r:id="rId96"/>
    <p:sldId id="419" r:id="rId97"/>
    <p:sldId id="432" r:id="rId98"/>
    <p:sldId id="420" r:id="rId99"/>
    <p:sldId id="391" r:id="rId100"/>
    <p:sldId id="330" r:id="rId101"/>
    <p:sldId id="388" r:id="rId102"/>
    <p:sldId id="384" r:id="rId103"/>
    <p:sldId id="385" r:id="rId104"/>
    <p:sldId id="386" r:id="rId105"/>
    <p:sldId id="387" r:id="rId106"/>
    <p:sldId id="389" r:id="rId107"/>
    <p:sldId id="393" r:id="rId108"/>
    <p:sldId id="409" r:id="rId109"/>
    <p:sldId id="394" r:id="rId110"/>
    <p:sldId id="395" r:id="rId111"/>
    <p:sldId id="399" r:id="rId112"/>
    <p:sldId id="400" r:id="rId113"/>
    <p:sldId id="421" r:id="rId114"/>
    <p:sldId id="426" r:id="rId115"/>
    <p:sldId id="444" r:id="rId116"/>
    <p:sldId id="445" r:id="rId117"/>
    <p:sldId id="447" r:id="rId118"/>
    <p:sldId id="448" r:id="rId119"/>
    <p:sldId id="449" r:id="rId120"/>
    <p:sldId id="402" r:id="rId121"/>
  </p:sldIdLst>
  <p:sldSz cx="9144000" cy="6858000" type="screen4x3"/>
  <p:notesSz cx="7010400" cy="9296400"/>
  <p:custDataLst>
    <p:tags r:id="rId1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3" autoAdjust="0"/>
    <p:restoredTop sz="81472" autoAdjust="0"/>
  </p:normalViewPr>
  <p:slideViewPr>
    <p:cSldViewPr>
      <p:cViewPr varScale="1">
        <p:scale>
          <a:sx n="88" d="100"/>
          <a:sy n="88" d="100"/>
        </p:scale>
        <p:origin x="-60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11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    </c:v>
                </c:pt>
              </c:strCache>
            </c:strRef>
          </c:tx>
          <c:dLbls>
            <c:dLbl>
              <c:idx val="0"/>
              <c:layout>
                <c:manualLayout>
                  <c:x val="-0.14591732283464567"/>
                  <c:y val="-1.3727685773712311E-2"/>
                </c:manualLayout>
              </c:layout>
              <c:showLegendKey val="0"/>
              <c:showVal val="0"/>
              <c:showCatName val="0"/>
              <c:showSerName val="0"/>
              <c:showPercent val="1"/>
              <c:showBubbleSize val="0"/>
            </c:dLbl>
            <c:dLbl>
              <c:idx val="1"/>
              <c:layout>
                <c:manualLayout>
                  <c:x val="0.11306277340332463"/>
                  <c:y val="-0.15072212534473445"/>
                </c:manualLayout>
              </c:layout>
              <c:showLegendKey val="0"/>
              <c:showVal val="0"/>
              <c:showCatName val="0"/>
              <c:showSerName val="0"/>
              <c:showPercent val="1"/>
              <c:showBubbleSize val="0"/>
            </c:dLbl>
            <c:dLbl>
              <c:idx val="2"/>
              <c:layout>
                <c:manualLayout>
                  <c:x val="9.1763560804899391E-2"/>
                  <c:y val="0.16369775973075071"/>
                </c:manualLayout>
              </c:layout>
              <c:showLegendKey val="0"/>
              <c:showVal val="0"/>
              <c:showCatName val="0"/>
              <c:showSerName val="0"/>
              <c:showPercent val="1"/>
              <c:showBubbleSize val="0"/>
            </c:dLbl>
            <c:txPr>
              <a:bodyPr/>
              <a:lstStyle/>
              <a:p>
                <a:pPr>
                  <a:defRPr sz="2400" b="1">
                    <a:latin typeface="+mj-lt"/>
                    <a:cs typeface="Microsoft Sans Serif" pitchFamily="34" charset="0"/>
                  </a:defRPr>
                </a:pPr>
                <a:endParaRPr lang="en-US"/>
              </a:p>
            </c:txPr>
            <c:showLegendKey val="0"/>
            <c:showVal val="0"/>
            <c:showCatName val="0"/>
            <c:showSerName val="0"/>
            <c:showPercent val="1"/>
            <c:showBubbleSize val="0"/>
            <c:showLeaderLines val="1"/>
          </c:dLbls>
          <c:cat>
            <c:strRef>
              <c:f>Sheet1!$A$2:$A$4</c:f>
              <c:strCache>
                <c:ptCount val="3"/>
                <c:pt idx="0">
                  <c:v>For Fun</c:v>
                </c:pt>
                <c:pt idx="1">
                  <c:v>For Medical Reasons</c:v>
                </c:pt>
                <c:pt idx="2">
                  <c:v>For Fun and for Medical Reasons</c:v>
                </c:pt>
              </c:strCache>
            </c:strRef>
          </c:cat>
          <c:val>
            <c:numRef>
              <c:f>Sheet1!$B$2:$B$4</c:f>
              <c:numCache>
                <c:formatCode>0%</c:formatCode>
                <c:ptCount val="3"/>
                <c:pt idx="0">
                  <c:v>0.47</c:v>
                </c:pt>
                <c:pt idx="1">
                  <c:v>0.3</c:v>
                </c:pt>
                <c:pt idx="2">
                  <c:v>0.23</c:v>
                </c:pt>
              </c:numCache>
            </c:numRef>
          </c:val>
        </c:ser>
        <c:dLbls>
          <c:showLegendKey val="0"/>
          <c:showVal val="0"/>
          <c:showCatName val="0"/>
          <c:showSerName val="0"/>
          <c:showPercent val="1"/>
          <c:showBubbleSize val="0"/>
          <c:showLeaderLines val="1"/>
        </c:dLbls>
        <c:firstSliceAng val="0"/>
      </c:pieChart>
    </c:plotArea>
    <c:legend>
      <c:legendPos val="t"/>
      <c:layout/>
      <c:overlay val="0"/>
      <c:txPr>
        <a:bodyPr/>
        <a:lstStyle/>
        <a:p>
          <a:pPr>
            <a:defRPr>
              <a:latin typeface="+mj-lt"/>
              <a:cs typeface="Microsoft Sans Serif"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033DEE-B8EB-4DED-AB77-36893471BB28}" type="doc">
      <dgm:prSet loTypeId="urn:microsoft.com/office/officeart/2005/8/layout/hProcess9" loCatId="process" qsTypeId="urn:microsoft.com/office/officeart/2005/8/quickstyle/simple1" qsCatId="simple" csTypeId="urn:microsoft.com/office/officeart/2005/8/colors/accent2_3" csCatId="accent2" phldr="1"/>
      <dgm:spPr/>
    </dgm:pt>
    <dgm:pt modelId="{B4C7EB42-14BE-4224-91E9-9FAF1685B933}">
      <dgm:prSet phldrT="[Text]"/>
      <dgm:spPr>
        <a:solidFill>
          <a:schemeClr val="accent6">
            <a:lumMod val="20000"/>
            <a:lumOff val="80000"/>
          </a:schemeClr>
        </a:solidFill>
        <a:ln>
          <a:solidFill>
            <a:schemeClr val="accent2"/>
          </a:solidFill>
        </a:ln>
      </dgm:spPr>
      <dgm:t>
        <a:bodyPr/>
        <a:lstStyle/>
        <a:p>
          <a:r>
            <a:rPr lang="en-US" dirty="0" smtClean="0">
              <a:solidFill>
                <a:schemeClr val="bg1"/>
              </a:solidFill>
              <a:latin typeface="+mj-lt"/>
              <a:cs typeface="Microsoft Sans Serif" pitchFamily="34" charset="0"/>
            </a:rPr>
            <a:t>Risky Substance Use</a:t>
          </a:r>
          <a:endParaRPr lang="en-US" dirty="0">
            <a:solidFill>
              <a:schemeClr val="bg1"/>
            </a:solidFill>
            <a:latin typeface="+mj-lt"/>
            <a:cs typeface="Microsoft Sans Serif" pitchFamily="34" charset="0"/>
          </a:endParaRPr>
        </a:p>
      </dgm:t>
    </dgm:pt>
    <dgm:pt modelId="{59155B91-D088-45C1-B39F-11B5BDA05A05}" type="parTrans" cxnId="{129CCB74-6F9C-4924-9F4D-D585721E0997}">
      <dgm:prSet/>
      <dgm:spPr/>
      <dgm:t>
        <a:bodyPr/>
        <a:lstStyle/>
        <a:p>
          <a:endParaRPr lang="en-US"/>
        </a:p>
      </dgm:t>
    </dgm:pt>
    <dgm:pt modelId="{2EF80CF3-5294-4128-8532-13ACECE3267E}" type="sibTrans" cxnId="{129CCB74-6F9C-4924-9F4D-D585721E0997}">
      <dgm:prSet/>
      <dgm:spPr/>
      <dgm:t>
        <a:bodyPr/>
        <a:lstStyle/>
        <a:p>
          <a:endParaRPr lang="en-US"/>
        </a:p>
      </dgm:t>
    </dgm:pt>
    <dgm:pt modelId="{3674F8C4-0EAC-4FAC-82D1-94776E5DCFBB}">
      <dgm:prSet phldrT="[Text]"/>
      <dgm:spPr>
        <a:solidFill>
          <a:schemeClr val="accent6">
            <a:lumMod val="60000"/>
            <a:lumOff val="40000"/>
          </a:schemeClr>
        </a:solidFill>
        <a:ln>
          <a:solidFill>
            <a:schemeClr val="accent2"/>
          </a:solidFill>
        </a:ln>
      </dgm:spPr>
      <dgm:t>
        <a:bodyPr/>
        <a:lstStyle/>
        <a:p>
          <a:r>
            <a:rPr lang="en-US" dirty="0" smtClean="0">
              <a:solidFill>
                <a:schemeClr val="bg1"/>
              </a:solidFill>
              <a:latin typeface="+mj-lt"/>
              <a:cs typeface="Microsoft Sans Serif" pitchFamily="34" charset="0"/>
            </a:rPr>
            <a:t>Substance Abuse</a:t>
          </a:r>
          <a:endParaRPr lang="en-US" dirty="0">
            <a:solidFill>
              <a:schemeClr val="bg1"/>
            </a:solidFill>
            <a:latin typeface="+mj-lt"/>
            <a:cs typeface="Microsoft Sans Serif" pitchFamily="34" charset="0"/>
          </a:endParaRPr>
        </a:p>
      </dgm:t>
    </dgm:pt>
    <dgm:pt modelId="{2C1C52B2-3042-4E5C-91DB-86240EED54E7}" type="parTrans" cxnId="{8095B280-8403-4ED2-B3F4-555A83D25A2D}">
      <dgm:prSet/>
      <dgm:spPr/>
      <dgm:t>
        <a:bodyPr/>
        <a:lstStyle/>
        <a:p>
          <a:endParaRPr lang="en-US"/>
        </a:p>
      </dgm:t>
    </dgm:pt>
    <dgm:pt modelId="{1843E162-DEDC-4A7A-906B-BA23D4898C35}" type="sibTrans" cxnId="{8095B280-8403-4ED2-B3F4-555A83D25A2D}">
      <dgm:prSet/>
      <dgm:spPr/>
      <dgm:t>
        <a:bodyPr/>
        <a:lstStyle/>
        <a:p>
          <a:endParaRPr lang="en-US"/>
        </a:p>
      </dgm:t>
    </dgm:pt>
    <dgm:pt modelId="{5287814C-B88C-457B-9470-BA03C4FB9C8F}">
      <dgm:prSet phldrT="[Text]"/>
      <dgm:spPr>
        <a:solidFill>
          <a:schemeClr val="accent6">
            <a:lumMod val="75000"/>
          </a:schemeClr>
        </a:solidFill>
        <a:ln>
          <a:solidFill>
            <a:schemeClr val="accent2"/>
          </a:solidFill>
        </a:ln>
      </dgm:spPr>
      <dgm:t>
        <a:bodyPr/>
        <a:lstStyle/>
        <a:p>
          <a:r>
            <a:rPr lang="en-US" dirty="0" smtClean="0">
              <a:solidFill>
                <a:schemeClr val="bg1"/>
              </a:solidFill>
              <a:latin typeface="+mj-lt"/>
              <a:cs typeface="Microsoft Sans Serif" pitchFamily="34" charset="0"/>
            </a:rPr>
            <a:t>Substance Dependence</a:t>
          </a:r>
          <a:endParaRPr lang="en-US" dirty="0">
            <a:solidFill>
              <a:schemeClr val="bg1"/>
            </a:solidFill>
            <a:latin typeface="+mj-lt"/>
            <a:cs typeface="Microsoft Sans Serif" pitchFamily="34" charset="0"/>
          </a:endParaRPr>
        </a:p>
      </dgm:t>
    </dgm:pt>
    <dgm:pt modelId="{52236860-4E76-4D45-A982-D0D9D5706BEB}" type="parTrans" cxnId="{2A90BD2A-F7C1-4D86-A7F5-335899C1B119}">
      <dgm:prSet/>
      <dgm:spPr/>
      <dgm:t>
        <a:bodyPr/>
        <a:lstStyle/>
        <a:p>
          <a:endParaRPr lang="en-US"/>
        </a:p>
      </dgm:t>
    </dgm:pt>
    <dgm:pt modelId="{635122A1-72EC-4A84-B6D4-51F45F472C84}" type="sibTrans" cxnId="{2A90BD2A-F7C1-4D86-A7F5-335899C1B119}">
      <dgm:prSet/>
      <dgm:spPr/>
      <dgm:t>
        <a:bodyPr/>
        <a:lstStyle/>
        <a:p>
          <a:endParaRPr lang="en-US"/>
        </a:p>
      </dgm:t>
    </dgm:pt>
    <dgm:pt modelId="{00DBDDDD-0827-4A6A-91D0-06ADE4B19D8F}" type="pres">
      <dgm:prSet presAssocID="{AA033DEE-B8EB-4DED-AB77-36893471BB28}" presName="CompostProcess" presStyleCnt="0">
        <dgm:presLayoutVars>
          <dgm:dir/>
          <dgm:resizeHandles val="exact"/>
        </dgm:presLayoutVars>
      </dgm:prSet>
      <dgm:spPr/>
    </dgm:pt>
    <dgm:pt modelId="{51B5CD7A-E7A5-493F-8E46-74370ED8022C}" type="pres">
      <dgm:prSet presAssocID="{AA033DEE-B8EB-4DED-AB77-36893471BB28}" presName="arrow" presStyleLbl="bgShp" presStyleIdx="0" presStyleCnt="1"/>
      <dgm:spPr>
        <a:gradFill flip="none" rotWithShape="0">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ln>
          <a:solidFill>
            <a:schemeClr val="accent2"/>
          </a:solidFill>
        </a:ln>
      </dgm:spPr>
    </dgm:pt>
    <dgm:pt modelId="{381AF558-BEB2-47D1-8CA8-E89FE388C82D}" type="pres">
      <dgm:prSet presAssocID="{AA033DEE-B8EB-4DED-AB77-36893471BB28}" presName="linearProcess" presStyleCnt="0"/>
      <dgm:spPr/>
    </dgm:pt>
    <dgm:pt modelId="{1A069AC5-9F26-4650-A27A-F5D4765862E6}" type="pres">
      <dgm:prSet presAssocID="{B4C7EB42-14BE-4224-91E9-9FAF1685B933}" presName="textNode" presStyleLbl="node1" presStyleIdx="0" presStyleCnt="3">
        <dgm:presLayoutVars>
          <dgm:bulletEnabled val="1"/>
        </dgm:presLayoutVars>
      </dgm:prSet>
      <dgm:spPr/>
      <dgm:t>
        <a:bodyPr/>
        <a:lstStyle/>
        <a:p>
          <a:endParaRPr lang="en-US"/>
        </a:p>
      </dgm:t>
    </dgm:pt>
    <dgm:pt modelId="{B41F071A-E7E6-4A3E-9C28-0772045B252A}" type="pres">
      <dgm:prSet presAssocID="{2EF80CF3-5294-4128-8532-13ACECE3267E}" presName="sibTrans" presStyleCnt="0"/>
      <dgm:spPr/>
    </dgm:pt>
    <dgm:pt modelId="{683CDE8A-627A-4EDD-A3CF-AAA4A647555F}" type="pres">
      <dgm:prSet presAssocID="{3674F8C4-0EAC-4FAC-82D1-94776E5DCFBB}" presName="textNode" presStyleLbl="node1" presStyleIdx="1" presStyleCnt="3">
        <dgm:presLayoutVars>
          <dgm:bulletEnabled val="1"/>
        </dgm:presLayoutVars>
      </dgm:prSet>
      <dgm:spPr/>
      <dgm:t>
        <a:bodyPr/>
        <a:lstStyle/>
        <a:p>
          <a:endParaRPr lang="en-US"/>
        </a:p>
      </dgm:t>
    </dgm:pt>
    <dgm:pt modelId="{768C1676-F4C5-4520-BDB6-67AC7D3AE68E}" type="pres">
      <dgm:prSet presAssocID="{1843E162-DEDC-4A7A-906B-BA23D4898C35}" presName="sibTrans" presStyleCnt="0"/>
      <dgm:spPr/>
    </dgm:pt>
    <dgm:pt modelId="{B6168F69-C216-43BA-84DE-C50603720EE8}" type="pres">
      <dgm:prSet presAssocID="{5287814C-B88C-457B-9470-BA03C4FB9C8F}" presName="textNode" presStyleLbl="node1" presStyleIdx="2" presStyleCnt="3">
        <dgm:presLayoutVars>
          <dgm:bulletEnabled val="1"/>
        </dgm:presLayoutVars>
      </dgm:prSet>
      <dgm:spPr/>
      <dgm:t>
        <a:bodyPr/>
        <a:lstStyle/>
        <a:p>
          <a:endParaRPr lang="en-US"/>
        </a:p>
      </dgm:t>
    </dgm:pt>
  </dgm:ptLst>
  <dgm:cxnLst>
    <dgm:cxn modelId="{8095B280-8403-4ED2-B3F4-555A83D25A2D}" srcId="{AA033DEE-B8EB-4DED-AB77-36893471BB28}" destId="{3674F8C4-0EAC-4FAC-82D1-94776E5DCFBB}" srcOrd="1" destOrd="0" parTransId="{2C1C52B2-3042-4E5C-91DB-86240EED54E7}" sibTransId="{1843E162-DEDC-4A7A-906B-BA23D4898C35}"/>
    <dgm:cxn modelId="{D07C9A14-364D-E949-8F98-0C633F607FE3}" type="presOf" srcId="{5287814C-B88C-457B-9470-BA03C4FB9C8F}" destId="{B6168F69-C216-43BA-84DE-C50603720EE8}" srcOrd="0" destOrd="0" presId="urn:microsoft.com/office/officeart/2005/8/layout/hProcess9"/>
    <dgm:cxn modelId="{F3FC449D-5103-7344-A9F6-5071D9DED772}" type="presOf" srcId="{AA033DEE-B8EB-4DED-AB77-36893471BB28}" destId="{00DBDDDD-0827-4A6A-91D0-06ADE4B19D8F}" srcOrd="0" destOrd="0" presId="urn:microsoft.com/office/officeart/2005/8/layout/hProcess9"/>
    <dgm:cxn modelId="{8D353BA8-4B3D-F54A-B83D-D5E626189E0D}" type="presOf" srcId="{B4C7EB42-14BE-4224-91E9-9FAF1685B933}" destId="{1A069AC5-9F26-4650-A27A-F5D4765862E6}" srcOrd="0" destOrd="0" presId="urn:microsoft.com/office/officeart/2005/8/layout/hProcess9"/>
    <dgm:cxn modelId="{FDBF2CF0-DDB4-9648-80F7-B8038D73E4B5}" type="presOf" srcId="{3674F8C4-0EAC-4FAC-82D1-94776E5DCFBB}" destId="{683CDE8A-627A-4EDD-A3CF-AAA4A647555F}" srcOrd="0" destOrd="0" presId="urn:microsoft.com/office/officeart/2005/8/layout/hProcess9"/>
    <dgm:cxn modelId="{129CCB74-6F9C-4924-9F4D-D585721E0997}" srcId="{AA033DEE-B8EB-4DED-AB77-36893471BB28}" destId="{B4C7EB42-14BE-4224-91E9-9FAF1685B933}" srcOrd="0" destOrd="0" parTransId="{59155B91-D088-45C1-B39F-11B5BDA05A05}" sibTransId="{2EF80CF3-5294-4128-8532-13ACECE3267E}"/>
    <dgm:cxn modelId="{2A90BD2A-F7C1-4D86-A7F5-335899C1B119}" srcId="{AA033DEE-B8EB-4DED-AB77-36893471BB28}" destId="{5287814C-B88C-457B-9470-BA03C4FB9C8F}" srcOrd="2" destOrd="0" parTransId="{52236860-4E76-4D45-A982-D0D9D5706BEB}" sibTransId="{635122A1-72EC-4A84-B6D4-51F45F472C84}"/>
    <dgm:cxn modelId="{DA3039C7-AAE6-9447-B2B2-673029F77572}" type="presParOf" srcId="{00DBDDDD-0827-4A6A-91D0-06ADE4B19D8F}" destId="{51B5CD7A-E7A5-493F-8E46-74370ED8022C}" srcOrd="0" destOrd="0" presId="urn:microsoft.com/office/officeart/2005/8/layout/hProcess9"/>
    <dgm:cxn modelId="{AD4FAA4C-B8C7-8D40-95A4-EE95B4FD855D}" type="presParOf" srcId="{00DBDDDD-0827-4A6A-91D0-06ADE4B19D8F}" destId="{381AF558-BEB2-47D1-8CA8-E89FE388C82D}" srcOrd="1" destOrd="0" presId="urn:microsoft.com/office/officeart/2005/8/layout/hProcess9"/>
    <dgm:cxn modelId="{EDF0EAD5-49C2-A341-AE17-990A97BAFE20}" type="presParOf" srcId="{381AF558-BEB2-47D1-8CA8-E89FE388C82D}" destId="{1A069AC5-9F26-4650-A27A-F5D4765862E6}" srcOrd="0" destOrd="0" presId="urn:microsoft.com/office/officeart/2005/8/layout/hProcess9"/>
    <dgm:cxn modelId="{DA67A9ED-6A59-F44E-A166-36FD653B2D18}" type="presParOf" srcId="{381AF558-BEB2-47D1-8CA8-E89FE388C82D}" destId="{B41F071A-E7E6-4A3E-9C28-0772045B252A}" srcOrd="1" destOrd="0" presId="urn:microsoft.com/office/officeart/2005/8/layout/hProcess9"/>
    <dgm:cxn modelId="{4008D7C6-6707-3748-B6BC-63B200F61660}" type="presParOf" srcId="{381AF558-BEB2-47D1-8CA8-E89FE388C82D}" destId="{683CDE8A-627A-4EDD-A3CF-AAA4A647555F}" srcOrd="2" destOrd="0" presId="urn:microsoft.com/office/officeart/2005/8/layout/hProcess9"/>
    <dgm:cxn modelId="{DE182A2C-F2B7-4D40-B9BE-3D20C62BCDF3}" type="presParOf" srcId="{381AF558-BEB2-47D1-8CA8-E89FE388C82D}" destId="{768C1676-F4C5-4520-BDB6-67AC7D3AE68E}" srcOrd="3" destOrd="0" presId="urn:microsoft.com/office/officeart/2005/8/layout/hProcess9"/>
    <dgm:cxn modelId="{449E2F74-E251-2141-AB2D-EA72951A710C}" type="presParOf" srcId="{381AF558-BEB2-47D1-8CA8-E89FE388C82D}" destId="{B6168F69-C216-43BA-84DE-C50603720EE8}"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66D686-FB16-4429-97CB-7B86AE13A2AB}" type="doc">
      <dgm:prSet loTypeId="urn:microsoft.com/office/officeart/2005/8/layout/matrix3" loCatId="matrix" qsTypeId="urn:microsoft.com/office/officeart/2005/8/quickstyle/simple1#6" qsCatId="simple" csTypeId="urn:microsoft.com/office/officeart/2005/8/colors/accent1_2#3" csCatId="accent1" phldr="1"/>
      <dgm:spPr/>
      <dgm:t>
        <a:bodyPr/>
        <a:lstStyle/>
        <a:p>
          <a:endParaRPr lang="en-US"/>
        </a:p>
      </dgm:t>
    </dgm:pt>
    <dgm:pt modelId="{FF2BA89A-CC73-4C44-A530-69BD6180B797}">
      <dgm:prSet phldrT="[Text]"/>
      <dgm:spPr/>
      <dgm:t>
        <a:bodyPr/>
        <a:lstStyle/>
        <a:p>
          <a:r>
            <a:rPr lang="en-US" dirty="0" smtClean="0">
              <a:solidFill>
                <a:schemeClr val="tx1"/>
              </a:solidFill>
            </a:rPr>
            <a:t>The good things about marijuana</a:t>
          </a:r>
          <a:endParaRPr lang="en-US" dirty="0">
            <a:solidFill>
              <a:schemeClr val="tx1"/>
            </a:solidFill>
          </a:endParaRPr>
        </a:p>
      </dgm:t>
    </dgm:pt>
    <dgm:pt modelId="{E5B6C4D3-6177-4F6E-AC56-33DDD49D7421}" type="parTrans" cxnId="{773E69ED-EB33-4AA2-A4ED-93EBF3ABB57F}">
      <dgm:prSet/>
      <dgm:spPr/>
      <dgm:t>
        <a:bodyPr/>
        <a:lstStyle/>
        <a:p>
          <a:endParaRPr lang="en-US"/>
        </a:p>
      </dgm:t>
    </dgm:pt>
    <dgm:pt modelId="{86A18636-6D43-4CBB-845D-BEA1B54B5417}" type="sibTrans" cxnId="{773E69ED-EB33-4AA2-A4ED-93EBF3ABB57F}">
      <dgm:prSet/>
      <dgm:spPr/>
      <dgm:t>
        <a:bodyPr/>
        <a:lstStyle/>
        <a:p>
          <a:endParaRPr lang="en-US"/>
        </a:p>
      </dgm:t>
    </dgm:pt>
    <dgm:pt modelId="{9966AC15-93D3-4BBB-9E0E-0B3B2CE55340}">
      <dgm:prSet phldrT="[Text]"/>
      <dgm:spPr/>
      <dgm:t>
        <a:bodyPr/>
        <a:lstStyle/>
        <a:p>
          <a:r>
            <a:rPr lang="en-US" dirty="0" smtClean="0">
              <a:solidFill>
                <a:schemeClr val="tx1"/>
              </a:solidFill>
            </a:rPr>
            <a:t>The not- so-good things about marijuana</a:t>
          </a:r>
          <a:endParaRPr lang="en-US" dirty="0">
            <a:solidFill>
              <a:schemeClr val="tx1"/>
            </a:solidFill>
          </a:endParaRPr>
        </a:p>
      </dgm:t>
    </dgm:pt>
    <dgm:pt modelId="{EC3A94EF-B46A-4C5C-854D-810FB9B22849}" type="parTrans" cxnId="{5D133DBC-BA3B-4C1E-AE66-6C536FB81A2F}">
      <dgm:prSet/>
      <dgm:spPr/>
      <dgm:t>
        <a:bodyPr/>
        <a:lstStyle/>
        <a:p>
          <a:endParaRPr lang="en-US"/>
        </a:p>
      </dgm:t>
    </dgm:pt>
    <dgm:pt modelId="{147B850F-5C2B-49DD-B7BD-28F6F41C5698}" type="sibTrans" cxnId="{5D133DBC-BA3B-4C1E-AE66-6C536FB81A2F}">
      <dgm:prSet/>
      <dgm:spPr/>
      <dgm:t>
        <a:bodyPr/>
        <a:lstStyle/>
        <a:p>
          <a:endParaRPr lang="en-US"/>
        </a:p>
      </dgm:t>
    </dgm:pt>
    <dgm:pt modelId="{BEE7B49F-E5B7-41C8-BC1E-442AFACB4FE5}">
      <dgm:prSet phldrT="[Text]"/>
      <dgm:spPr/>
      <dgm:t>
        <a:bodyPr/>
        <a:lstStyle/>
        <a:p>
          <a:r>
            <a:rPr lang="en-US" dirty="0" smtClean="0">
              <a:solidFill>
                <a:schemeClr val="tx1"/>
              </a:solidFill>
            </a:rPr>
            <a:t>The good things about changing</a:t>
          </a:r>
          <a:endParaRPr lang="en-US" dirty="0">
            <a:solidFill>
              <a:schemeClr val="tx1"/>
            </a:solidFill>
          </a:endParaRPr>
        </a:p>
      </dgm:t>
    </dgm:pt>
    <dgm:pt modelId="{76A08194-7ED8-40FB-9B4E-36CF4B3685B3}" type="parTrans" cxnId="{EE78F628-032A-446A-80E3-2EE29A01A05D}">
      <dgm:prSet/>
      <dgm:spPr/>
      <dgm:t>
        <a:bodyPr/>
        <a:lstStyle/>
        <a:p>
          <a:endParaRPr lang="en-US"/>
        </a:p>
      </dgm:t>
    </dgm:pt>
    <dgm:pt modelId="{5E59CCB6-05C8-4D4A-8C3D-D5B2E923C446}" type="sibTrans" cxnId="{EE78F628-032A-446A-80E3-2EE29A01A05D}">
      <dgm:prSet/>
      <dgm:spPr/>
      <dgm:t>
        <a:bodyPr/>
        <a:lstStyle/>
        <a:p>
          <a:endParaRPr lang="en-US"/>
        </a:p>
      </dgm:t>
    </dgm:pt>
    <dgm:pt modelId="{4A7EABD7-B399-4520-8E62-DA050AB5BBF3}">
      <dgm:prSet phldrT="[Text]"/>
      <dgm:spPr/>
      <dgm:t>
        <a:bodyPr/>
        <a:lstStyle/>
        <a:p>
          <a:r>
            <a:rPr lang="en-US" dirty="0" smtClean="0">
              <a:solidFill>
                <a:schemeClr val="tx1"/>
              </a:solidFill>
            </a:rPr>
            <a:t>The not-so-good things about changing</a:t>
          </a:r>
          <a:endParaRPr lang="en-US" dirty="0">
            <a:solidFill>
              <a:schemeClr val="tx1"/>
            </a:solidFill>
          </a:endParaRPr>
        </a:p>
      </dgm:t>
    </dgm:pt>
    <dgm:pt modelId="{F7F929BD-FE0B-4342-95AA-EE71E1FEFE80}" type="parTrans" cxnId="{F826C2E7-6609-4D2D-A5A6-96A340497A46}">
      <dgm:prSet/>
      <dgm:spPr/>
      <dgm:t>
        <a:bodyPr/>
        <a:lstStyle/>
        <a:p>
          <a:endParaRPr lang="en-US"/>
        </a:p>
      </dgm:t>
    </dgm:pt>
    <dgm:pt modelId="{EA6A5973-CFB0-4199-BBEA-9B9BA00E3FFC}" type="sibTrans" cxnId="{F826C2E7-6609-4D2D-A5A6-96A340497A46}">
      <dgm:prSet/>
      <dgm:spPr/>
      <dgm:t>
        <a:bodyPr/>
        <a:lstStyle/>
        <a:p>
          <a:endParaRPr lang="en-US"/>
        </a:p>
      </dgm:t>
    </dgm:pt>
    <dgm:pt modelId="{A0C61541-D99C-429B-BFCB-CCC18A297F57}" type="pres">
      <dgm:prSet presAssocID="{1966D686-FB16-4429-97CB-7B86AE13A2AB}" presName="matrix" presStyleCnt="0">
        <dgm:presLayoutVars>
          <dgm:chMax val="1"/>
          <dgm:dir/>
          <dgm:resizeHandles val="exact"/>
        </dgm:presLayoutVars>
      </dgm:prSet>
      <dgm:spPr/>
      <dgm:t>
        <a:bodyPr/>
        <a:lstStyle/>
        <a:p>
          <a:endParaRPr lang="en-US"/>
        </a:p>
      </dgm:t>
    </dgm:pt>
    <dgm:pt modelId="{F45381FF-441E-4365-B4E8-B30D7E4DC3DE}" type="pres">
      <dgm:prSet presAssocID="{1966D686-FB16-4429-97CB-7B86AE13A2AB}" presName="diamond" presStyleLbl="bgShp" presStyleIdx="0" presStyleCnt="1"/>
      <dgm:spPr/>
      <dgm:t>
        <a:bodyPr/>
        <a:lstStyle/>
        <a:p>
          <a:endParaRPr lang="en-US"/>
        </a:p>
      </dgm:t>
    </dgm:pt>
    <dgm:pt modelId="{35E7A1CB-0369-4F0C-A001-1F39324E326E}" type="pres">
      <dgm:prSet presAssocID="{1966D686-FB16-4429-97CB-7B86AE13A2AB}" presName="quad1" presStyleLbl="node1" presStyleIdx="0" presStyleCnt="4">
        <dgm:presLayoutVars>
          <dgm:chMax val="0"/>
          <dgm:chPref val="0"/>
          <dgm:bulletEnabled val="1"/>
        </dgm:presLayoutVars>
      </dgm:prSet>
      <dgm:spPr/>
      <dgm:t>
        <a:bodyPr/>
        <a:lstStyle/>
        <a:p>
          <a:endParaRPr lang="en-US"/>
        </a:p>
      </dgm:t>
    </dgm:pt>
    <dgm:pt modelId="{77A5C037-4504-4025-ADDD-74E8E31BAF9F}" type="pres">
      <dgm:prSet presAssocID="{1966D686-FB16-4429-97CB-7B86AE13A2AB}" presName="quad2" presStyleLbl="node1" presStyleIdx="1" presStyleCnt="4">
        <dgm:presLayoutVars>
          <dgm:chMax val="0"/>
          <dgm:chPref val="0"/>
          <dgm:bulletEnabled val="1"/>
        </dgm:presLayoutVars>
      </dgm:prSet>
      <dgm:spPr/>
      <dgm:t>
        <a:bodyPr/>
        <a:lstStyle/>
        <a:p>
          <a:endParaRPr lang="en-US"/>
        </a:p>
      </dgm:t>
    </dgm:pt>
    <dgm:pt modelId="{007B0F65-079B-41F6-B38F-044E57E5407E}" type="pres">
      <dgm:prSet presAssocID="{1966D686-FB16-4429-97CB-7B86AE13A2AB}" presName="quad3" presStyleLbl="node1" presStyleIdx="2" presStyleCnt="4">
        <dgm:presLayoutVars>
          <dgm:chMax val="0"/>
          <dgm:chPref val="0"/>
          <dgm:bulletEnabled val="1"/>
        </dgm:presLayoutVars>
      </dgm:prSet>
      <dgm:spPr/>
      <dgm:t>
        <a:bodyPr/>
        <a:lstStyle/>
        <a:p>
          <a:endParaRPr lang="en-US"/>
        </a:p>
      </dgm:t>
    </dgm:pt>
    <dgm:pt modelId="{AEC153EF-DAD4-4828-A088-7D60A08C4D99}" type="pres">
      <dgm:prSet presAssocID="{1966D686-FB16-4429-97CB-7B86AE13A2AB}" presName="quad4" presStyleLbl="node1" presStyleIdx="3" presStyleCnt="4">
        <dgm:presLayoutVars>
          <dgm:chMax val="0"/>
          <dgm:chPref val="0"/>
          <dgm:bulletEnabled val="1"/>
        </dgm:presLayoutVars>
      </dgm:prSet>
      <dgm:spPr/>
      <dgm:t>
        <a:bodyPr/>
        <a:lstStyle/>
        <a:p>
          <a:endParaRPr lang="en-US"/>
        </a:p>
      </dgm:t>
    </dgm:pt>
  </dgm:ptLst>
  <dgm:cxnLst>
    <dgm:cxn modelId="{88A4A0DA-F7C0-4A7A-822F-51D49771D135}" type="presOf" srcId="{9966AC15-93D3-4BBB-9E0E-0B3B2CE55340}" destId="{77A5C037-4504-4025-ADDD-74E8E31BAF9F}" srcOrd="0" destOrd="0" presId="urn:microsoft.com/office/officeart/2005/8/layout/matrix3"/>
    <dgm:cxn modelId="{907645CB-D3A0-40BC-815B-5950F66719A7}" type="presOf" srcId="{FF2BA89A-CC73-4C44-A530-69BD6180B797}" destId="{35E7A1CB-0369-4F0C-A001-1F39324E326E}" srcOrd="0" destOrd="0" presId="urn:microsoft.com/office/officeart/2005/8/layout/matrix3"/>
    <dgm:cxn modelId="{F826C2E7-6609-4D2D-A5A6-96A340497A46}" srcId="{1966D686-FB16-4429-97CB-7B86AE13A2AB}" destId="{4A7EABD7-B399-4520-8E62-DA050AB5BBF3}" srcOrd="3" destOrd="0" parTransId="{F7F929BD-FE0B-4342-95AA-EE71E1FEFE80}" sibTransId="{EA6A5973-CFB0-4199-BBEA-9B9BA00E3FFC}"/>
    <dgm:cxn modelId="{5D133DBC-BA3B-4C1E-AE66-6C536FB81A2F}" srcId="{1966D686-FB16-4429-97CB-7B86AE13A2AB}" destId="{9966AC15-93D3-4BBB-9E0E-0B3B2CE55340}" srcOrd="1" destOrd="0" parTransId="{EC3A94EF-B46A-4C5C-854D-810FB9B22849}" sibTransId="{147B850F-5C2B-49DD-B7BD-28F6F41C5698}"/>
    <dgm:cxn modelId="{EE78F628-032A-446A-80E3-2EE29A01A05D}" srcId="{1966D686-FB16-4429-97CB-7B86AE13A2AB}" destId="{BEE7B49F-E5B7-41C8-BC1E-442AFACB4FE5}" srcOrd="2" destOrd="0" parTransId="{76A08194-7ED8-40FB-9B4E-36CF4B3685B3}" sibTransId="{5E59CCB6-05C8-4D4A-8C3D-D5B2E923C446}"/>
    <dgm:cxn modelId="{773E69ED-EB33-4AA2-A4ED-93EBF3ABB57F}" srcId="{1966D686-FB16-4429-97CB-7B86AE13A2AB}" destId="{FF2BA89A-CC73-4C44-A530-69BD6180B797}" srcOrd="0" destOrd="0" parTransId="{E5B6C4D3-6177-4F6E-AC56-33DDD49D7421}" sibTransId="{86A18636-6D43-4CBB-845D-BEA1B54B5417}"/>
    <dgm:cxn modelId="{D6C25AD5-2944-4468-86DA-732F501C3484}" type="presOf" srcId="{1966D686-FB16-4429-97CB-7B86AE13A2AB}" destId="{A0C61541-D99C-429B-BFCB-CCC18A297F57}" srcOrd="0" destOrd="0" presId="urn:microsoft.com/office/officeart/2005/8/layout/matrix3"/>
    <dgm:cxn modelId="{2988F0A4-4A2F-4A6E-A6CA-15AE73C043D8}" type="presOf" srcId="{4A7EABD7-B399-4520-8E62-DA050AB5BBF3}" destId="{AEC153EF-DAD4-4828-A088-7D60A08C4D99}" srcOrd="0" destOrd="0" presId="urn:microsoft.com/office/officeart/2005/8/layout/matrix3"/>
    <dgm:cxn modelId="{9B72B7B4-8928-4119-801F-327C9E4F18B7}" type="presOf" srcId="{BEE7B49F-E5B7-41C8-BC1E-442AFACB4FE5}" destId="{007B0F65-079B-41F6-B38F-044E57E5407E}" srcOrd="0" destOrd="0" presId="urn:microsoft.com/office/officeart/2005/8/layout/matrix3"/>
    <dgm:cxn modelId="{F08122F9-2607-46B5-BBBB-BDEE1465C45C}" type="presParOf" srcId="{A0C61541-D99C-429B-BFCB-CCC18A297F57}" destId="{F45381FF-441E-4365-B4E8-B30D7E4DC3DE}" srcOrd="0" destOrd="0" presId="urn:microsoft.com/office/officeart/2005/8/layout/matrix3"/>
    <dgm:cxn modelId="{32163EB6-6315-4E1A-917F-DF2C46E9B9A1}" type="presParOf" srcId="{A0C61541-D99C-429B-BFCB-CCC18A297F57}" destId="{35E7A1CB-0369-4F0C-A001-1F39324E326E}" srcOrd="1" destOrd="0" presId="urn:microsoft.com/office/officeart/2005/8/layout/matrix3"/>
    <dgm:cxn modelId="{2B5AF2A8-061B-4E39-898B-71A4525A48D2}" type="presParOf" srcId="{A0C61541-D99C-429B-BFCB-CCC18A297F57}" destId="{77A5C037-4504-4025-ADDD-74E8E31BAF9F}" srcOrd="2" destOrd="0" presId="urn:microsoft.com/office/officeart/2005/8/layout/matrix3"/>
    <dgm:cxn modelId="{99FD895E-5E7C-471F-ADBC-616608E49051}" type="presParOf" srcId="{A0C61541-D99C-429B-BFCB-CCC18A297F57}" destId="{007B0F65-079B-41F6-B38F-044E57E5407E}" srcOrd="3" destOrd="0" presId="urn:microsoft.com/office/officeart/2005/8/layout/matrix3"/>
    <dgm:cxn modelId="{356EB9B3-4510-4105-BE58-8AD35678B7B5}" type="presParOf" srcId="{A0C61541-D99C-429B-BFCB-CCC18A297F57}" destId="{AEC153EF-DAD4-4828-A088-7D60A08C4D9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5CD7A-E7A5-493F-8E46-74370ED8022C}">
      <dsp:nvSpPr>
        <dsp:cNvPr id="0" name=""/>
        <dsp:cNvSpPr/>
      </dsp:nvSpPr>
      <dsp:spPr>
        <a:xfrm>
          <a:off x="645794" y="0"/>
          <a:ext cx="7319010" cy="2286000"/>
        </a:xfrm>
        <a:prstGeom prst="rightArrow">
          <a:avLst/>
        </a:prstGeom>
        <a:gradFill flip="none" rotWithShape="0">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ln>
          <a:solidFill>
            <a:schemeClr val="accent2"/>
          </a:solidFill>
        </a:ln>
        <a:effectLst/>
      </dsp:spPr>
      <dsp:style>
        <a:lnRef idx="0">
          <a:scrgbClr r="0" g="0" b="0"/>
        </a:lnRef>
        <a:fillRef idx="1">
          <a:scrgbClr r="0" g="0" b="0"/>
        </a:fillRef>
        <a:effectRef idx="0">
          <a:scrgbClr r="0" g="0" b="0"/>
        </a:effectRef>
        <a:fontRef idx="minor"/>
      </dsp:style>
    </dsp:sp>
    <dsp:sp modelId="{1A069AC5-9F26-4650-A27A-F5D4765862E6}">
      <dsp:nvSpPr>
        <dsp:cNvPr id="0" name=""/>
        <dsp:cNvSpPr/>
      </dsp:nvSpPr>
      <dsp:spPr>
        <a:xfrm>
          <a:off x="271603" y="685799"/>
          <a:ext cx="2583180" cy="914400"/>
        </a:xfrm>
        <a:prstGeom prst="roundRect">
          <a:avLst/>
        </a:prstGeom>
        <a:solidFill>
          <a:schemeClr val="accent6">
            <a:lumMod val="20000"/>
            <a:lumOff val="8000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bg1"/>
              </a:solidFill>
              <a:latin typeface="+mj-lt"/>
              <a:cs typeface="Microsoft Sans Serif" pitchFamily="34" charset="0"/>
            </a:rPr>
            <a:t>Risky Substance Use</a:t>
          </a:r>
          <a:endParaRPr lang="en-US" sz="2300" kern="1200" dirty="0">
            <a:solidFill>
              <a:schemeClr val="bg1"/>
            </a:solidFill>
            <a:latin typeface="+mj-lt"/>
            <a:cs typeface="Microsoft Sans Serif" pitchFamily="34" charset="0"/>
          </a:endParaRPr>
        </a:p>
      </dsp:txBody>
      <dsp:txXfrm>
        <a:off x="316240" y="730436"/>
        <a:ext cx="2493906" cy="825126"/>
      </dsp:txXfrm>
    </dsp:sp>
    <dsp:sp modelId="{683CDE8A-627A-4EDD-A3CF-AAA4A647555F}">
      <dsp:nvSpPr>
        <dsp:cNvPr id="0" name=""/>
        <dsp:cNvSpPr/>
      </dsp:nvSpPr>
      <dsp:spPr>
        <a:xfrm>
          <a:off x="3013709" y="685799"/>
          <a:ext cx="2583180" cy="914400"/>
        </a:xfrm>
        <a:prstGeom prst="roundRect">
          <a:avLst/>
        </a:prstGeom>
        <a:solidFill>
          <a:schemeClr val="accent6">
            <a:lumMod val="60000"/>
            <a:lumOff val="4000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bg1"/>
              </a:solidFill>
              <a:latin typeface="+mj-lt"/>
              <a:cs typeface="Microsoft Sans Serif" pitchFamily="34" charset="0"/>
            </a:rPr>
            <a:t>Substance Abuse</a:t>
          </a:r>
          <a:endParaRPr lang="en-US" sz="2300" kern="1200" dirty="0">
            <a:solidFill>
              <a:schemeClr val="bg1"/>
            </a:solidFill>
            <a:latin typeface="+mj-lt"/>
            <a:cs typeface="Microsoft Sans Serif" pitchFamily="34" charset="0"/>
          </a:endParaRPr>
        </a:p>
      </dsp:txBody>
      <dsp:txXfrm>
        <a:off x="3058346" y="730436"/>
        <a:ext cx="2493906" cy="825126"/>
      </dsp:txXfrm>
    </dsp:sp>
    <dsp:sp modelId="{B6168F69-C216-43BA-84DE-C50603720EE8}">
      <dsp:nvSpPr>
        <dsp:cNvPr id="0" name=""/>
        <dsp:cNvSpPr/>
      </dsp:nvSpPr>
      <dsp:spPr>
        <a:xfrm>
          <a:off x="5755816" y="685799"/>
          <a:ext cx="2583180" cy="914400"/>
        </a:xfrm>
        <a:prstGeom prst="roundRect">
          <a:avLst/>
        </a:prstGeom>
        <a:solidFill>
          <a:schemeClr val="accent6">
            <a:lumMod val="7500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bg1"/>
              </a:solidFill>
              <a:latin typeface="+mj-lt"/>
              <a:cs typeface="Microsoft Sans Serif" pitchFamily="34" charset="0"/>
            </a:rPr>
            <a:t>Substance Dependence</a:t>
          </a:r>
          <a:endParaRPr lang="en-US" sz="2300" kern="1200" dirty="0">
            <a:solidFill>
              <a:schemeClr val="bg1"/>
            </a:solidFill>
            <a:latin typeface="+mj-lt"/>
            <a:cs typeface="Microsoft Sans Serif" pitchFamily="34" charset="0"/>
          </a:endParaRPr>
        </a:p>
      </dsp:txBody>
      <dsp:txXfrm>
        <a:off x="5800453" y="730436"/>
        <a:ext cx="2493906" cy="8251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381FF-441E-4365-B4E8-B30D7E4DC3DE}">
      <dsp:nvSpPr>
        <dsp:cNvPr id="0" name=""/>
        <dsp:cNvSpPr/>
      </dsp:nvSpPr>
      <dsp:spPr>
        <a:xfrm>
          <a:off x="1016000" y="0"/>
          <a:ext cx="4063999" cy="4063999"/>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E7A1CB-0369-4F0C-A001-1F39324E326E}">
      <dsp:nvSpPr>
        <dsp:cNvPr id="0" name=""/>
        <dsp:cNvSpPr/>
      </dsp:nvSpPr>
      <dsp:spPr>
        <a:xfrm>
          <a:off x="1402080" y="386079"/>
          <a:ext cx="1584960" cy="1584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The good things about marijuana</a:t>
          </a:r>
          <a:endParaRPr lang="en-US" sz="2000" kern="1200" dirty="0">
            <a:solidFill>
              <a:schemeClr val="tx1"/>
            </a:solidFill>
          </a:endParaRPr>
        </a:p>
      </dsp:txBody>
      <dsp:txXfrm>
        <a:off x="1479451" y="463450"/>
        <a:ext cx="1430218" cy="1430218"/>
      </dsp:txXfrm>
    </dsp:sp>
    <dsp:sp modelId="{77A5C037-4504-4025-ADDD-74E8E31BAF9F}">
      <dsp:nvSpPr>
        <dsp:cNvPr id="0" name=""/>
        <dsp:cNvSpPr/>
      </dsp:nvSpPr>
      <dsp:spPr>
        <a:xfrm>
          <a:off x="3108960" y="386079"/>
          <a:ext cx="1584960" cy="1584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The not- so-good things about marijuana</a:t>
          </a:r>
          <a:endParaRPr lang="en-US" sz="2000" kern="1200" dirty="0">
            <a:solidFill>
              <a:schemeClr val="tx1"/>
            </a:solidFill>
          </a:endParaRPr>
        </a:p>
      </dsp:txBody>
      <dsp:txXfrm>
        <a:off x="3186331" y="463450"/>
        <a:ext cx="1430218" cy="1430218"/>
      </dsp:txXfrm>
    </dsp:sp>
    <dsp:sp modelId="{007B0F65-079B-41F6-B38F-044E57E5407E}">
      <dsp:nvSpPr>
        <dsp:cNvPr id="0" name=""/>
        <dsp:cNvSpPr/>
      </dsp:nvSpPr>
      <dsp:spPr>
        <a:xfrm>
          <a:off x="1402080" y="2092960"/>
          <a:ext cx="1584960" cy="1584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The good things about changing</a:t>
          </a:r>
          <a:endParaRPr lang="en-US" sz="2000" kern="1200" dirty="0">
            <a:solidFill>
              <a:schemeClr val="tx1"/>
            </a:solidFill>
          </a:endParaRPr>
        </a:p>
      </dsp:txBody>
      <dsp:txXfrm>
        <a:off x="1479451" y="2170331"/>
        <a:ext cx="1430218" cy="1430218"/>
      </dsp:txXfrm>
    </dsp:sp>
    <dsp:sp modelId="{AEC153EF-DAD4-4828-A088-7D60A08C4D99}">
      <dsp:nvSpPr>
        <dsp:cNvPr id="0" name=""/>
        <dsp:cNvSpPr/>
      </dsp:nvSpPr>
      <dsp:spPr>
        <a:xfrm>
          <a:off x="3108960" y="2092960"/>
          <a:ext cx="1584960" cy="1584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The not-so-good things about changing</a:t>
          </a:r>
          <a:endParaRPr lang="en-US" sz="2000" kern="1200" dirty="0">
            <a:solidFill>
              <a:schemeClr val="tx1"/>
            </a:solidFill>
          </a:endParaRPr>
        </a:p>
      </dsp:txBody>
      <dsp:txXfrm>
        <a:off x="3186331" y="2170331"/>
        <a:ext cx="1430218" cy="143021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CC65A40-41B4-4358-897E-89F40F29A6B6}" type="datetimeFigureOut">
              <a:rPr lang="en-US" smtClean="0"/>
              <a:pPr/>
              <a:t>8/7/2013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40B9978-BC7B-4C33-8B0B-54673B6216DC}" type="slidenum">
              <a:rPr lang="en-US" smtClean="0"/>
              <a:pPr/>
              <a:t>‹#›</a:t>
            </a:fld>
            <a:endParaRPr lang="en-US"/>
          </a:p>
        </p:txBody>
      </p:sp>
    </p:spTree>
    <p:extLst>
      <p:ext uri="{BB962C8B-B14F-4D97-AF65-F5344CB8AC3E}">
        <p14:creationId xmlns:p14="http://schemas.microsoft.com/office/powerpoint/2010/main" val="3410552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49F979B-881E-465B-8F36-D94D067C97F3}" type="datetimeFigureOut">
              <a:rPr lang="en-US" smtClean="0"/>
              <a:pPr/>
              <a:t>8/7/2013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C022A7B-B66F-47CD-B0CC-24ECAB4C2AE1}" type="slidenum">
              <a:rPr lang="en-US" smtClean="0"/>
              <a:pPr/>
              <a:t>‹#›</a:t>
            </a:fld>
            <a:endParaRPr lang="en-US"/>
          </a:p>
        </p:txBody>
      </p:sp>
    </p:spTree>
    <p:extLst>
      <p:ext uri="{BB962C8B-B14F-4D97-AF65-F5344CB8AC3E}">
        <p14:creationId xmlns:p14="http://schemas.microsoft.com/office/powerpoint/2010/main" val="3542344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uclaisap.org/slides/synthetic-drug-training-package.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infantrisk.com/content/effects-marijuana-fetus-and-breastfeeding-infant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xfrm>
            <a:off x="1182688" y="700088"/>
            <a:ext cx="4646612" cy="3486150"/>
          </a:xfrm>
          <a:noFill/>
          <a:ln>
            <a:solidFill>
              <a:srgbClr val="000000"/>
            </a:solidFill>
            <a:miter lim="800000"/>
            <a:headEnd/>
            <a:tailEnd/>
          </a:ln>
        </p:spPr>
      </p:sp>
      <p:sp>
        <p:nvSpPr>
          <p:cNvPr id="106499" name="Rectangle 3"/>
          <p:cNvSpPr>
            <a:spLocks noGrp="1"/>
          </p:cNvSpPr>
          <p:nvPr>
            <p:ph type="body" idx="1"/>
          </p:nvPr>
        </p:nvSpPr>
        <p:spPr>
          <a:xfrm>
            <a:off x="701347" y="4416100"/>
            <a:ext cx="5607711" cy="4180921"/>
          </a:xfrm>
          <a:noFill/>
          <a:ln/>
        </p:spPr>
        <p:txBody>
          <a:bodyPr/>
          <a:lstStyle/>
          <a:p>
            <a:r>
              <a:rPr lang="en-US" sz="1100" b="1" dirty="0" smtClean="0"/>
              <a:t>TITLE SLIDE</a:t>
            </a:r>
            <a:endParaRPr lang="en-US" sz="1100" dirty="0" smtClean="0"/>
          </a:p>
          <a:p>
            <a:r>
              <a:rPr lang="en-US" sz="1100" dirty="0" smtClean="0"/>
              <a:t>The purpose of this half-day, introductory training is to provide HIV clinicians (including, but not limited to physicians, dentists, nurses, and other allied medical staff, therapists and social workers, and counselors, specialists, and case managers) with an overview of medical marijuana, its</a:t>
            </a:r>
            <a:r>
              <a:rPr lang="en-US" sz="1100" baseline="0" dirty="0" smtClean="0"/>
              <a:t> use among individuals </a:t>
            </a:r>
            <a:r>
              <a:rPr lang="en-US" sz="1100" dirty="0" smtClean="0"/>
              <a:t>living with HIV, and</a:t>
            </a:r>
            <a:r>
              <a:rPr lang="en-US" sz="1100" baseline="0" dirty="0" smtClean="0"/>
              <a:t> strategies on how to work with HIV patients who are using medical marijuana</a:t>
            </a:r>
            <a:r>
              <a:rPr lang="en-US" sz="1100" dirty="0" smtClean="0"/>
              <a:t>.</a:t>
            </a:r>
          </a:p>
          <a:p>
            <a:r>
              <a:rPr lang="en-US" sz="1100" dirty="0" smtClean="0"/>
              <a:t>  </a:t>
            </a:r>
          </a:p>
          <a:p>
            <a:r>
              <a:rPr lang="en-US" sz="1100" dirty="0" smtClean="0"/>
              <a:t>“Test your Knowledge” questions</a:t>
            </a:r>
            <a:r>
              <a:rPr lang="en-US" sz="1100" baseline="0" dirty="0" smtClean="0"/>
              <a:t> </a:t>
            </a:r>
            <a:r>
              <a:rPr lang="en-US" sz="1100" dirty="0" smtClean="0"/>
              <a:t>have been inserted at the beginning and end of the presentation to gauge training participants’ experience</a:t>
            </a:r>
            <a:r>
              <a:rPr lang="en-US" sz="1100" baseline="0" dirty="0" smtClean="0"/>
              <a:t> and knowledge about medical marijuana, and </a:t>
            </a:r>
            <a:r>
              <a:rPr lang="en-US" sz="1100" dirty="0" smtClean="0"/>
              <a:t>assess change in the audience’s level knowledge after the key content has been presented. An answer key is provided in the Trainer’s notes for </a:t>
            </a:r>
            <a:r>
              <a:rPr lang="en-US" sz="1100" b="1" dirty="0" smtClean="0"/>
              <a:t>slides 5-11 </a:t>
            </a:r>
            <a:r>
              <a:rPr lang="en-US" sz="1100" dirty="0" smtClean="0"/>
              <a:t>and </a:t>
            </a:r>
            <a:r>
              <a:rPr lang="en-US" sz="1100" b="1" dirty="0" smtClean="0"/>
              <a:t>slides 115-118</a:t>
            </a:r>
            <a:r>
              <a:rPr lang="en-US" sz="1100" dirty="0" smtClean="0"/>
              <a:t>.</a:t>
            </a:r>
          </a:p>
          <a:p>
            <a:r>
              <a:rPr lang="en-US" sz="1100" dirty="0" smtClean="0"/>
              <a:t> </a:t>
            </a:r>
          </a:p>
          <a:p>
            <a:r>
              <a:rPr lang="en-US" sz="1100" dirty="0" smtClean="0"/>
              <a:t>Audience Response System can be utilized, if available, when facilitating the Test Your Knowledge question sessions.</a:t>
            </a:r>
          </a:p>
          <a:p>
            <a:r>
              <a:rPr lang="en-US" sz="1100" dirty="0" smtClean="0"/>
              <a:t> </a:t>
            </a:r>
          </a:p>
          <a:p>
            <a:r>
              <a:rPr lang="en-US" sz="1100" dirty="0" smtClean="0"/>
              <a:t>In addition, discussion activities have been inserted in the presentation (slide</a:t>
            </a:r>
            <a:r>
              <a:rPr lang="en-US" sz="1100" baseline="0" dirty="0" smtClean="0"/>
              <a:t> 14, slide 59, slide 89, and slides 97-98) </a:t>
            </a:r>
            <a:r>
              <a:rPr lang="en-US" sz="1100" dirty="0" smtClean="0"/>
              <a:t>to encourage dialogue among the training participants, and to illustrate how the information contained within the presentation can be used in clinical practice.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ANSWER KEY</a:t>
            </a:r>
          </a:p>
          <a:p>
            <a:r>
              <a:rPr lang="en-US" sz="1200" dirty="0" smtClean="0"/>
              <a:t>Correct response is C (It depends who catches you)</a:t>
            </a:r>
          </a:p>
          <a:p>
            <a:endParaRPr lang="en-US"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10</a:t>
            </a:fld>
            <a:endParaRPr lang="en-US"/>
          </a:p>
        </p:txBody>
      </p:sp>
    </p:spTree>
    <p:extLst>
      <p:ext uri="{BB962C8B-B14F-4D97-AF65-F5344CB8AC3E}">
        <p14:creationId xmlns:p14="http://schemas.microsoft.com/office/powerpoint/2010/main" val="114820290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0" indent="0">
              <a:buNone/>
            </a:pPr>
            <a:r>
              <a:rPr lang="en-US" b="0" dirty="0" smtClean="0"/>
              <a:t>One of the most common reasons people living</a:t>
            </a:r>
            <a:r>
              <a:rPr lang="en-US" b="0" baseline="0" dirty="0" smtClean="0"/>
              <a:t> with HIV report using medical marijuana is to cope with anxiety and depression. These patients may benefit from receiving appropriate mental health treatment. The first step to appropriate mental health treatment is diagnosis. No test is available to prove a diagnosis of anxiety or depression; rather, they are diagnosed through observation and interview, using criteria laid our in the APA’s Diagnostic and Statistical Manual of Mental Disorders (DSM).</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100</a:t>
            </a:fld>
            <a:endParaRPr lang="en-US"/>
          </a:p>
        </p:txBody>
      </p:sp>
    </p:spTree>
    <p:extLst>
      <p:ext uri="{BB962C8B-B14F-4D97-AF65-F5344CB8AC3E}">
        <p14:creationId xmlns:p14="http://schemas.microsoft.com/office/powerpoint/2010/main" val="106222095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0" indent="0">
              <a:buNone/>
            </a:pPr>
            <a:r>
              <a:rPr lang="en-US" b="0" dirty="0" smtClean="0"/>
              <a:t>For individuals with anxiety and depression,</a:t>
            </a:r>
            <a:r>
              <a:rPr lang="en-US" b="0" baseline="0" dirty="0" smtClean="0"/>
              <a:t> treatment often involves the use of therapy, either individually or in groups. The main point of therapy is to learn about mental health conditions, and how the symptoms affect mood, thoughts, and behaviors. With this knowledge, patients can then learn better coping and stress-management skills. Some individuals with anxiety and depressions also benefit from the use of medications that treat depression and anxiety by altering neurotransmitter activity.</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101</a:t>
            </a:fld>
            <a:endParaRPr lang="en-US"/>
          </a:p>
        </p:txBody>
      </p:sp>
    </p:spTree>
    <p:extLst>
      <p:ext uri="{BB962C8B-B14F-4D97-AF65-F5344CB8AC3E}">
        <p14:creationId xmlns:p14="http://schemas.microsoft.com/office/powerpoint/2010/main" val="142815450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br>
              <a:rPr lang="en-US" b="1" baseline="0" dirty="0" smtClean="0"/>
            </a:br>
            <a:r>
              <a:rPr lang="en-US" b="0" baseline="0" dirty="0" smtClean="0"/>
              <a:t>For patients who use marijuana for nausea, it is important to evaluate whether nausea is an indicator of a more serious problem, or if it is being caused by antiretroviral medication (in which case it should pass within a few weeks). Changes to diet can help address nausea. Patients experiencing nausea should try to eat small and frequent meals, and stick with the “BRATT diet” (Bananas, Rice, Apple sauce, Tea, and Toast).</a:t>
            </a:r>
            <a:endParaRPr lang="en-US" b="1"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102</a:t>
            </a:fld>
            <a:endParaRPr lang="en-US"/>
          </a:p>
        </p:txBody>
      </p:sp>
    </p:spTree>
    <p:extLst>
      <p:ext uri="{BB962C8B-B14F-4D97-AF65-F5344CB8AC3E}">
        <p14:creationId xmlns:p14="http://schemas.microsoft.com/office/powerpoint/2010/main" val="94727021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0" indent="0">
              <a:buNone/>
            </a:pPr>
            <a:r>
              <a:rPr lang="en-US" b="0" dirty="0" smtClean="0"/>
              <a:t>Other strategies to reduce nausea</a:t>
            </a:r>
            <a:r>
              <a:rPr lang="en-US" b="0" baseline="0" dirty="0" smtClean="0"/>
              <a:t> include eating dry crackers; patients should keep them near their bed in case they need them. Herbal teas and cold carbonated non-caffeinated drinks can also help stave off nausea. Patients should avoid things that can trigger nausea, such as alcohol, aspirin, caffeine, smoking, hot/spicy food, and greasy/fried food.</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103</a:t>
            </a:fld>
            <a:endParaRPr lang="en-US"/>
          </a:p>
        </p:txBody>
      </p:sp>
    </p:spTree>
    <p:extLst>
      <p:ext uri="{BB962C8B-B14F-4D97-AF65-F5344CB8AC3E}">
        <p14:creationId xmlns:p14="http://schemas.microsoft.com/office/powerpoint/2010/main" val="94727021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pPr marL="0" indent="0">
              <a:buNone/>
            </a:pPr>
            <a:r>
              <a:rPr lang="en-US" b="0" baseline="0" dirty="0" smtClean="0"/>
              <a:t>Other tips to address nausea include keeping windows open so the smell of food doesn’t get too strong and to avoid lying down after eating. If vomiting does occur, patients should try to refuel their bodies quickly with fluids to replenish lost electrolytes.</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104</a:t>
            </a:fld>
            <a:endParaRPr lang="en-US"/>
          </a:p>
        </p:txBody>
      </p:sp>
    </p:spTree>
    <p:extLst>
      <p:ext uri="{BB962C8B-B14F-4D97-AF65-F5344CB8AC3E}">
        <p14:creationId xmlns:p14="http://schemas.microsoft.com/office/powerpoint/2010/main" val="94727021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pPr marL="0" indent="0">
              <a:buNone/>
            </a:pPr>
            <a:r>
              <a:rPr lang="en-US" b="0" baseline="0" dirty="0" smtClean="0"/>
              <a:t>Some patients may benefit from anti-emetic medication, which helps avoid nausea, especially if they get nauseous when they take their HIV medications. For these patients, it is best to take anti-emetic medications thirty minutes before taking HIV medications. Some of the effective medications include </a:t>
            </a:r>
            <a:r>
              <a:rPr lang="en-US" b="0" baseline="0" dirty="0" err="1" smtClean="0"/>
              <a:t>promoethazine</a:t>
            </a:r>
            <a:r>
              <a:rPr lang="en-US" b="0" baseline="0" dirty="0" smtClean="0"/>
              <a:t>, </a:t>
            </a:r>
            <a:r>
              <a:rPr lang="en-US" b="0" baseline="0" dirty="0" err="1" smtClean="0"/>
              <a:t>prochlorperazine</a:t>
            </a:r>
            <a:r>
              <a:rPr lang="en-US" b="0" baseline="0" dirty="0" smtClean="0"/>
              <a:t>, and </a:t>
            </a:r>
            <a:r>
              <a:rPr lang="en-US" b="0" baseline="0" dirty="0" err="1" smtClean="0"/>
              <a:t>lorazepam</a:t>
            </a:r>
            <a:r>
              <a:rPr lang="en-US" b="0" baseline="0" dirty="0" smtClean="0"/>
              <a:t>. A doctor or pharmacist should always be consulted before taking anti-emetic medications, in order to avoid negative side effects or negative interactions with HIV medications. </a:t>
            </a:r>
            <a:endParaRPr lang="en-US" b="0"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105</a:t>
            </a:fld>
            <a:endParaRPr lang="en-US"/>
          </a:p>
        </p:txBody>
      </p:sp>
    </p:spTree>
    <p:extLst>
      <p:ext uri="{BB962C8B-B14F-4D97-AF65-F5344CB8AC3E}">
        <p14:creationId xmlns:p14="http://schemas.microsoft.com/office/powerpoint/2010/main" val="260561575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a:t>
            </a:r>
          </a:p>
          <a:p>
            <a:r>
              <a:rPr lang="en-US" b="0" dirty="0" smtClean="0"/>
              <a:t>This</a:t>
            </a:r>
            <a:r>
              <a:rPr lang="en-US" b="0" baseline="0" dirty="0" smtClean="0"/>
              <a:t> slide lists options other than medication that can be used to address neuropathy and pain that patients with HIV may experience and manage with marijuana.</a:t>
            </a:r>
          </a:p>
        </p:txBody>
      </p:sp>
      <p:sp>
        <p:nvSpPr>
          <p:cNvPr id="4" name="Slide Number Placeholder 3"/>
          <p:cNvSpPr>
            <a:spLocks noGrp="1"/>
          </p:cNvSpPr>
          <p:nvPr>
            <p:ph type="sldNum" sz="quarter" idx="10"/>
          </p:nvPr>
        </p:nvSpPr>
        <p:spPr/>
        <p:txBody>
          <a:bodyPr/>
          <a:lstStyle/>
          <a:p>
            <a:fld id="{6C022A7B-B66F-47CD-B0CC-24ECAB4C2AE1}" type="slidenum">
              <a:rPr lang="en-US" smtClean="0"/>
              <a:pPr/>
              <a:t>106</a:t>
            </a:fld>
            <a:endParaRPr lang="en-US"/>
          </a:p>
        </p:txBody>
      </p:sp>
    </p:spTree>
    <p:extLst>
      <p:ext uri="{BB962C8B-B14F-4D97-AF65-F5344CB8AC3E}">
        <p14:creationId xmlns:p14="http://schemas.microsoft.com/office/powerpoint/2010/main" val="182693624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0" indent="0">
              <a:buNone/>
            </a:pPr>
            <a:r>
              <a:rPr lang="en-US" b="0" dirty="0" smtClean="0"/>
              <a:t>Some patients may also</a:t>
            </a:r>
            <a:r>
              <a:rPr lang="en-US" b="0" baseline="0" dirty="0" smtClean="0"/>
              <a:t> benefit from the use of medications to manage pain. Depending on the severity of patients’ pain, treatment with different types of medications (listed on the slide) may be appropriate. Medications that include opioids and opioid agonists have the potential to be abused, so their use needs to be closely monitored by the prescribing physician. </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107</a:t>
            </a:fld>
            <a:endParaRPr lang="en-US"/>
          </a:p>
        </p:txBody>
      </p:sp>
    </p:spTree>
    <p:extLst>
      <p:ext uri="{BB962C8B-B14F-4D97-AF65-F5344CB8AC3E}">
        <p14:creationId xmlns:p14="http://schemas.microsoft.com/office/powerpoint/2010/main" val="283664309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r>
              <a:rPr lang="en-US" b="0" dirty="0" smtClean="0"/>
              <a:t>A major reason</a:t>
            </a:r>
            <a:r>
              <a:rPr lang="en-US" b="0" baseline="0" dirty="0" smtClean="0"/>
              <a:t> people report using medical marijuana is to help them sleep. The tips listed on the slide can help patients sleep better if they use medical marijuana for this purpose. </a:t>
            </a:r>
          </a:p>
        </p:txBody>
      </p:sp>
      <p:sp>
        <p:nvSpPr>
          <p:cNvPr id="4" name="Slide Number Placeholder 3"/>
          <p:cNvSpPr>
            <a:spLocks noGrp="1"/>
          </p:cNvSpPr>
          <p:nvPr>
            <p:ph type="sldNum" sz="quarter" idx="10"/>
          </p:nvPr>
        </p:nvSpPr>
        <p:spPr/>
        <p:txBody>
          <a:bodyPr/>
          <a:lstStyle/>
          <a:p>
            <a:fld id="{6C022A7B-B66F-47CD-B0CC-24ECAB4C2AE1}" type="slidenum">
              <a:rPr lang="en-US" smtClean="0"/>
              <a:pPr/>
              <a:t>108</a:t>
            </a:fld>
            <a:endParaRPr lang="en-US"/>
          </a:p>
        </p:txBody>
      </p:sp>
    </p:spTree>
    <p:extLst>
      <p:ext uri="{BB962C8B-B14F-4D97-AF65-F5344CB8AC3E}">
        <p14:creationId xmlns:p14="http://schemas.microsoft.com/office/powerpoint/2010/main" val="323930457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pPr marL="0" indent="0">
              <a:buNone/>
            </a:pPr>
            <a:r>
              <a:rPr lang="en-US" b="0" baseline="0" dirty="0" smtClean="0"/>
              <a:t>Some patients with HIV may benefit from the THC medication </a:t>
            </a:r>
            <a:r>
              <a:rPr lang="en-US" b="0" baseline="0" dirty="0" err="1" smtClean="0"/>
              <a:t>Marinol</a:t>
            </a:r>
            <a:r>
              <a:rPr lang="en-US" b="0" baseline="0" dirty="0" smtClean="0"/>
              <a:t>®. The medication comes in capsules, and is available on the </a:t>
            </a:r>
            <a:r>
              <a:rPr lang="en-US" b="0" baseline="0" dirty="0" err="1" smtClean="0"/>
              <a:t>Medi</a:t>
            </a:r>
            <a:r>
              <a:rPr lang="en-US" b="0" baseline="0" dirty="0" smtClean="0"/>
              <a:t>-Cal formulary. Generally </a:t>
            </a:r>
            <a:r>
              <a:rPr lang="en-US" b="0" baseline="0" dirty="0" err="1" smtClean="0"/>
              <a:t>Marinol</a:t>
            </a:r>
            <a:r>
              <a:rPr lang="en-US" b="0" baseline="0" dirty="0" smtClean="0"/>
              <a:t>® is used to stimulate the appetite and avoid nausea; patients usually began their course by taking it before lunch and dinner. One risk of </a:t>
            </a:r>
            <a:r>
              <a:rPr lang="en-US" b="0" baseline="0" dirty="0" err="1" smtClean="0"/>
              <a:t>Marinol</a:t>
            </a:r>
            <a:r>
              <a:rPr lang="en-US" b="0" baseline="0" dirty="0" smtClean="0"/>
              <a:t>® is that it can exacerbate mental health problems.</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109</a:t>
            </a:fld>
            <a:endParaRPr lang="en-US"/>
          </a:p>
        </p:txBody>
      </p:sp>
    </p:spTree>
    <p:extLst>
      <p:ext uri="{BB962C8B-B14F-4D97-AF65-F5344CB8AC3E}">
        <p14:creationId xmlns:p14="http://schemas.microsoft.com/office/powerpoint/2010/main" val="269949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ANSWER KEY</a:t>
            </a:r>
          </a:p>
          <a:p>
            <a:r>
              <a:rPr lang="en-US" sz="1200" dirty="0" smtClean="0"/>
              <a:t>Correct response is A (True)</a:t>
            </a:r>
          </a:p>
          <a:p>
            <a:endParaRPr lang="en-US"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11</a:t>
            </a:fld>
            <a:endParaRPr lang="en-US"/>
          </a:p>
        </p:txBody>
      </p:sp>
    </p:spTree>
    <p:extLst>
      <p:ext uri="{BB962C8B-B14F-4D97-AF65-F5344CB8AC3E}">
        <p14:creationId xmlns:p14="http://schemas.microsoft.com/office/powerpoint/2010/main" val="312090509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0" indent="0">
              <a:buNone/>
            </a:pPr>
            <a:r>
              <a:rPr lang="en-US" b="0" dirty="0" err="1" smtClean="0"/>
              <a:t>Marinol</a:t>
            </a:r>
            <a:r>
              <a:rPr lang="en-US" b="0" dirty="0" smtClean="0"/>
              <a:t>® is made</a:t>
            </a:r>
            <a:r>
              <a:rPr lang="en-US" b="0" baseline="0" dirty="0" smtClean="0"/>
              <a:t> from marijuana, so it should not be used while also using marijuana; this can lead to an overdose. Patients using </a:t>
            </a:r>
            <a:r>
              <a:rPr lang="en-US" b="0" baseline="0" dirty="0" err="1" smtClean="0"/>
              <a:t>Marinol</a:t>
            </a:r>
            <a:r>
              <a:rPr lang="en-US" b="0" baseline="0" dirty="0" smtClean="0"/>
              <a:t>® should also avoid alcohol and other drugs that affect the central nervous system. </a:t>
            </a:r>
            <a:r>
              <a:rPr lang="en-US" b="0" baseline="0" dirty="0" err="1" smtClean="0"/>
              <a:t>Marinol</a:t>
            </a:r>
            <a:r>
              <a:rPr lang="en-US" b="0" baseline="0" dirty="0" smtClean="0"/>
              <a:t>® can have effects similar to marijuana, including feeling “high”, dizzy, confused, and/or sleepy.</a:t>
            </a:r>
          </a:p>
        </p:txBody>
      </p:sp>
      <p:sp>
        <p:nvSpPr>
          <p:cNvPr id="4" name="Slide Number Placeholder 3"/>
          <p:cNvSpPr>
            <a:spLocks noGrp="1"/>
          </p:cNvSpPr>
          <p:nvPr>
            <p:ph type="sldNum" sz="quarter" idx="10"/>
          </p:nvPr>
        </p:nvSpPr>
        <p:spPr/>
        <p:txBody>
          <a:bodyPr/>
          <a:lstStyle/>
          <a:p>
            <a:fld id="{6C022A7B-B66F-47CD-B0CC-24ECAB4C2AE1}" type="slidenum">
              <a:rPr lang="en-US" smtClean="0"/>
              <a:pPr/>
              <a:t>110</a:t>
            </a:fld>
            <a:endParaRPr lang="en-US"/>
          </a:p>
        </p:txBody>
      </p:sp>
    </p:spTree>
    <p:extLst>
      <p:ext uri="{BB962C8B-B14F-4D97-AF65-F5344CB8AC3E}">
        <p14:creationId xmlns:p14="http://schemas.microsoft.com/office/powerpoint/2010/main" val="136199407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p>
          <a:p>
            <a:r>
              <a:rPr lang="en-US" b="1" i="1" dirty="0" smtClean="0"/>
              <a:t>Review the take-away points</a:t>
            </a:r>
            <a:r>
              <a:rPr lang="en-US" b="1" i="1" baseline="0" dirty="0" smtClean="0"/>
              <a:t> on the slide.</a:t>
            </a:r>
          </a:p>
        </p:txBody>
      </p:sp>
      <p:sp>
        <p:nvSpPr>
          <p:cNvPr id="4" name="Slide Number Placeholder 3"/>
          <p:cNvSpPr>
            <a:spLocks noGrp="1"/>
          </p:cNvSpPr>
          <p:nvPr>
            <p:ph type="sldNum" sz="quarter" idx="10"/>
          </p:nvPr>
        </p:nvSpPr>
        <p:spPr/>
        <p:txBody>
          <a:bodyPr/>
          <a:lstStyle/>
          <a:p>
            <a:fld id="{6C022A7B-B66F-47CD-B0CC-24ECAB4C2AE1}" type="slidenum">
              <a:rPr lang="en-US" smtClean="0"/>
              <a:pPr/>
              <a:t>111</a:t>
            </a:fld>
            <a:endParaRPr lang="en-US"/>
          </a:p>
        </p:txBody>
      </p:sp>
    </p:spTree>
    <p:extLst>
      <p:ext uri="{BB962C8B-B14F-4D97-AF65-F5344CB8AC3E}">
        <p14:creationId xmlns:p14="http://schemas.microsoft.com/office/powerpoint/2010/main" val="154807284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p>
          <a:p>
            <a:r>
              <a:rPr lang="en-US" b="1" i="1" dirty="0" smtClean="0"/>
              <a:t>Review the take-away points</a:t>
            </a:r>
            <a:r>
              <a:rPr lang="en-US" b="1" i="1" baseline="0" dirty="0" smtClean="0"/>
              <a:t> on the slide.</a:t>
            </a:r>
          </a:p>
        </p:txBody>
      </p:sp>
      <p:sp>
        <p:nvSpPr>
          <p:cNvPr id="4" name="Slide Number Placeholder 3"/>
          <p:cNvSpPr>
            <a:spLocks noGrp="1"/>
          </p:cNvSpPr>
          <p:nvPr>
            <p:ph type="sldNum" sz="quarter" idx="10"/>
          </p:nvPr>
        </p:nvSpPr>
        <p:spPr/>
        <p:txBody>
          <a:bodyPr/>
          <a:lstStyle/>
          <a:p>
            <a:fld id="{6C022A7B-B66F-47CD-B0CC-24ECAB4C2AE1}" type="slidenum">
              <a:rPr lang="en-US" smtClean="0"/>
              <a:pPr/>
              <a:t>112</a:t>
            </a:fld>
            <a:endParaRPr lang="en-US"/>
          </a:p>
        </p:txBody>
      </p:sp>
    </p:spTree>
    <p:extLst>
      <p:ext uri="{BB962C8B-B14F-4D97-AF65-F5344CB8AC3E}">
        <p14:creationId xmlns:p14="http://schemas.microsoft.com/office/powerpoint/2010/main" val="178652940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p>
          <a:p>
            <a:r>
              <a:rPr lang="en-US" b="1" i="1" dirty="0" smtClean="0"/>
              <a:t>Review the take-away points</a:t>
            </a:r>
            <a:r>
              <a:rPr lang="en-US" b="1" i="1" baseline="0" dirty="0" smtClean="0"/>
              <a:t> on the slide.</a:t>
            </a:r>
          </a:p>
          <a:p>
            <a:endParaRPr lang="en-US"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113</a:t>
            </a:fld>
            <a:endParaRPr lang="en-US"/>
          </a:p>
        </p:txBody>
      </p:sp>
    </p:spTree>
    <p:extLst>
      <p:ext uri="{BB962C8B-B14F-4D97-AF65-F5344CB8AC3E}">
        <p14:creationId xmlns:p14="http://schemas.microsoft.com/office/powerpoint/2010/main" val="32646063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30051" name="Rectangle 3"/>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0328" indent="-220328">
              <a:defRPr/>
            </a:pPr>
            <a:r>
              <a:rPr lang="en-US" sz="1100" b="1" dirty="0"/>
              <a:t>INSTRUCTIONS</a:t>
            </a:r>
          </a:p>
          <a:p>
            <a:pPr>
              <a:defRPr/>
            </a:pPr>
            <a:r>
              <a:rPr lang="en-US" sz="1100" b="1" i="1" dirty="0"/>
              <a:t>The purpose of the following three questions is </a:t>
            </a:r>
            <a:r>
              <a:rPr lang="en-US" sz="1100" b="1" i="1" dirty="0" smtClean="0"/>
              <a:t>to</a:t>
            </a:r>
            <a:r>
              <a:rPr lang="en-US" sz="1100" b="1" i="1" baseline="0" dirty="0" smtClean="0"/>
              <a:t> see how much the audience learned about the factual questions that were first queried at the beginning of the training. </a:t>
            </a:r>
            <a:endParaRPr lang="en-US" sz="1100" b="1" i="1" dirty="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ANSWER KEY</a:t>
            </a:r>
          </a:p>
          <a:p>
            <a:r>
              <a:rPr lang="en-US" sz="1200" dirty="0" smtClean="0"/>
              <a:t>#1 – correct response is A (True)</a:t>
            </a:r>
          </a:p>
          <a:p>
            <a:pPr>
              <a:lnSpc>
                <a:spcPct val="115000"/>
              </a:lnSpc>
              <a:spcBef>
                <a:spcPct val="0"/>
              </a:spcBef>
            </a:pPr>
            <a:r>
              <a:rPr lang="en-US" dirty="0" smtClean="0">
                <a:latin typeface="Arial" charset="0"/>
                <a:ea typeface="Calibri" pitchFamily="34" charset="0"/>
                <a:cs typeface="Times New Roman" pitchFamily="18" charset="0"/>
              </a:rPr>
              <a:t> </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115</a:t>
            </a:fld>
            <a:endParaRPr lang="en-US"/>
          </a:p>
        </p:txBody>
      </p:sp>
    </p:spTree>
    <p:extLst>
      <p:ext uri="{BB962C8B-B14F-4D97-AF65-F5344CB8AC3E}">
        <p14:creationId xmlns:p14="http://schemas.microsoft.com/office/powerpoint/2010/main" val="244782061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ANSWER KEY</a:t>
            </a:r>
          </a:p>
          <a:p>
            <a:r>
              <a:rPr lang="en-US" sz="1200" dirty="0" smtClean="0"/>
              <a:t>#2 – correct response is C (Not</a:t>
            </a:r>
            <a:r>
              <a:rPr lang="en-US" sz="1200" baseline="0" dirty="0" smtClean="0"/>
              <a:t> necessarily</a:t>
            </a:r>
            <a:r>
              <a:rPr lang="en-US" sz="1200" dirty="0" smtClean="0"/>
              <a:t>)</a:t>
            </a:r>
          </a:p>
        </p:txBody>
      </p:sp>
      <p:sp>
        <p:nvSpPr>
          <p:cNvPr id="4" name="Slide Number Placeholder 3"/>
          <p:cNvSpPr>
            <a:spLocks noGrp="1"/>
          </p:cNvSpPr>
          <p:nvPr>
            <p:ph type="sldNum" sz="quarter" idx="10"/>
          </p:nvPr>
        </p:nvSpPr>
        <p:spPr/>
        <p:txBody>
          <a:bodyPr/>
          <a:lstStyle/>
          <a:p>
            <a:fld id="{6C022A7B-B66F-47CD-B0CC-24ECAB4C2AE1}" type="slidenum">
              <a:rPr lang="en-US" smtClean="0"/>
              <a:pPr/>
              <a:t>116</a:t>
            </a:fld>
            <a:endParaRPr lang="en-US"/>
          </a:p>
        </p:txBody>
      </p:sp>
    </p:spTree>
    <p:extLst>
      <p:ext uri="{BB962C8B-B14F-4D97-AF65-F5344CB8AC3E}">
        <p14:creationId xmlns:p14="http://schemas.microsoft.com/office/powerpoint/2010/main" val="243176608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ANSWER KEY</a:t>
            </a:r>
          </a:p>
          <a:p>
            <a:r>
              <a:rPr lang="en-US" sz="1200" dirty="0" smtClean="0"/>
              <a:t>#3 – correct response is C (It depends who</a:t>
            </a:r>
            <a:r>
              <a:rPr lang="en-US" sz="1200" baseline="0" dirty="0" smtClean="0"/>
              <a:t> catches you</a:t>
            </a:r>
            <a:r>
              <a:rPr lang="en-US" sz="1200" dirty="0" smtClean="0"/>
              <a:t>)</a:t>
            </a:r>
          </a:p>
        </p:txBody>
      </p:sp>
      <p:sp>
        <p:nvSpPr>
          <p:cNvPr id="4" name="Slide Number Placeholder 3"/>
          <p:cNvSpPr>
            <a:spLocks noGrp="1"/>
          </p:cNvSpPr>
          <p:nvPr>
            <p:ph type="sldNum" sz="quarter" idx="10"/>
          </p:nvPr>
        </p:nvSpPr>
        <p:spPr/>
        <p:txBody>
          <a:bodyPr/>
          <a:lstStyle/>
          <a:p>
            <a:fld id="{6C022A7B-B66F-47CD-B0CC-24ECAB4C2AE1}" type="slidenum">
              <a:rPr lang="en-US" smtClean="0"/>
              <a:pPr/>
              <a:t>117</a:t>
            </a:fld>
            <a:endParaRPr lang="en-US"/>
          </a:p>
        </p:txBody>
      </p:sp>
    </p:spTree>
    <p:extLst>
      <p:ext uri="{BB962C8B-B14F-4D97-AF65-F5344CB8AC3E}">
        <p14:creationId xmlns:p14="http://schemas.microsoft.com/office/powerpoint/2010/main" val="76705009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ANSWER KEY</a:t>
            </a:r>
          </a:p>
          <a:p>
            <a:r>
              <a:rPr lang="en-US" sz="1200" dirty="0" smtClean="0"/>
              <a:t>#4 – correct response is A (True)</a:t>
            </a:r>
          </a:p>
        </p:txBody>
      </p:sp>
      <p:sp>
        <p:nvSpPr>
          <p:cNvPr id="4" name="Slide Number Placeholder 3"/>
          <p:cNvSpPr>
            <a:spLocks noGrp="1"/>
          </p:cNvSpPr>
          <p:nvPr>
            <p:ph type="sldNum" sz="quarter" idx="10"/>
          </p:nvPr>
        </p:nvSpPr>
        <p:spPr/>
        <p:txBody>
          <a:bodyPr/>
          <a:lstStyle/>
          <a:p>
            <a:fld id="{6C022A7B-B66F-47CD-B0CC-24ECAB4C2AE1}" type="slidenum">
              <a:rPr lang="en-US" smtClean="0"/>
              <a:pPr/>
              <a:t>118</a:t>
            </a:fld>
            <a:endParaRPr lang="en-US"/>
          </a:p>
        </p:txBody>
      </p:sp>
    </p:spTree>
    <p:extLst>
      <p:ext uri="{BB962C8B-B14F-4D97-AF65-F5344CB8AC3E}">
        <p14:creationId xmlns:p14="http://schemas.microsoft.com/office/powerpoint/2010/main" val="368164828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p>
          <a:p>
            <a:r>
              <a:rPr lang="en-US" b="1" i="1" dirty="0" smtClean="0"/>
              <a:t>Entertain any final</a:t>
            </a:r>
            <a:r>
              <a:rPr lang="en-US" b="1" i="1" baseline="0" dirty="0" smtClean="0"/>
              <a:t> questions from the audience.</a:t>
            </a:r>
            <a:endParaRPr lang="en-US"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119</a:t>
            </a:fld>
            <a:endParaRPr lang="en-US"/>
          </a:p>
        </p:txBody>
      </p:sp>
    </p:spTree>
    <p:extLst>
      <p:ext uri="{BB962C8B-B14F-4D97-AF65-F5344CB8AC3E}">
        <p14:creationId xmlns:p14="http://schemas.microsoft.com/office/powerpoint/2010/main" val="3426326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KEY</a:t>
            </a:r>
            <a:r>
              <a:rPr lang="en-US" sz="1000" b="1" baseline="0" dirty="0" smtClean="0"/>
              <a:t> POINTS</a:t>
            </a:r>
          </a:p>
          <a:p>
            <a:r>
              <a:rPr lang="en-US" sz="1000" b="1" baseline="0" dirty="0" smtClean="0"/>
              <a:t>Part 1 </a:t>
            </a:r>
            <a:r>
              <a:rPr lang="en-US" sz="1000" b="0" baseline="0" dirty="0" smtClean="0"/>
              <a:t>of the training will provide an overview of marijuana, how it works, who tends to use it, and its effects. </a:t>
            </a:r>
            <a:r>
              <a:rPr lang="en-US" sz="1000" b="1" baseline="0" dirty="0" smtClean="0"/>
              <a:t>Part 2 </a:t>
            </a:r>
            <a:r>
              <a:rPr lang="en-US" sz="1000" b="0" baseline="0" dirty="0" smtClean="0"/>
              <a:t>of the training will focus on the use of marijuana as a medicine and the legal questions surrounding medical marijuana. </a:t>
            </a:r>
            <a:r>
              <a:rPr lang="en-US" sz="1000" b="1" baseline="0" dirty="0" smtClean="0"/>
              <a:t>Part 3 </a:t>
            </a:r>
            <a:r>
              <a:rPr lang="en-US" sz="1000" b="0" baseline="0" dirty="0" smtClean="0"/>
              <a:t>of the training will focus on medical marijuana and use among people living with HIV. Finally, </a:t>
            </a:r>
            <a:r>
              <a:rPr lang="en-US" sz="1000" b="1" baseline="0" dirty="0" smtClean="0"/>
              <a:t>Part 4 </a:t>
            </a:r>
            <a:r>
              <a:rPr lang="en-US" sz="1000" b="0" baseline="0" dirty="0" smtClean="0"/>
              <a:t>of the training will focus on strategies that HIV providers can use when working with patients who are either using medical marijuana or considering using medical marijuana. Highlight that there is no clear “right” or “wrong” answer when it comes to medical marijuana use by people living with HIV, so providers should be able to share the facts with patients, and help them make informed decisions regarding medical marijuana in order to improve their overall health and well-being. </a:t>
            </a:r>
            <a:endParaRPr lang="en-US" sz="1000" b="1" dirty="0"/>
          </a:p>
        </p:txBody>
      </p:sp>
      <p:sp>
        <p:nvSpPr>
          <p:cNvPr id="4" name="Slide Number Placeholder 3"/>
          <p:cNvSpPr>
            <a:spLocks noGrp="1"/>
          </p:cNvSpPr>
          <p:nvPr>
            <p:ph type="sldNum" sz="quarter" idx="10"/>
          </p:nvPr>
        </p:nvSpPr>
        <p:spPr/>
        <p:txBody>
          <a:bodyPr/>
          <a:lstStyle/>
          <a:p>
            <a:fld id="{DAB44DF1-5C38-4433-BC60-FA0FBF069AA6}" type="slidenum">
              <a:rPr lang="en-US" smtClean="0"/>
              <a:pPr/>
              <a:t>12</a:t>
            </a:fld>
            <a:endParaRPr lang="en-US"/>
          </a:p>
        </p:txBody>
      </p:sp>
    </p:spTree>
    <p:extLst>
      <p:ext uri="{BB962C8B-B14F-4D97-AF65-F5344CB8AC3E}">
        <p14:creationId xmlns:p14="http://schemas.microsoft.com/office/powerpoint/2010/main" val="341244149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FINAL SLIDE</a:t>
            </a:r>
          </a:p>
          <a:p>
            <a:r>
              <a:rPr lang="en-US" sz="1200" dirty="0" smtClean="0"/>
              <a:t>This concludes the presentation. Thank the participants for their time and address any last-minute questions about the content. Encourage participants to reach out to the Pacific Southwest ATTC or Pacific AETC, should they have questions or concerns following the training session.</a:t>
            </a:r>
          </a:p>
          <a:p>
            <a:endParaRPr lang="en-US"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120</a:t>
            </a:fld>
            <a:endParaRPr lang="en-US"/>
          </a:p>
        </p:txBody>
      </p:sp>
    </p:spTree>
    <p:extLst>
      <p:ext uri="{BB962C8B-B14F-4D97-AF65-F5344CB8AC3E}">
        <p14:creationId xmlns:p14="http://schemas.microsoft.com/office/powerpoint/2010/main" val="3697857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TRANSITION</a:t>
            </a:r>
            <a:r>
              <a:rPr lang="en-US" b="1" baseline="0" dirty="0" smtClean="0"/>
              <a:t> SLIDE</a:t>
            </a:r>
            <a:br>
              <a:rPr lang="en-US" b="1" baseline="0" dirty="0" smtClean="0"/>
            </a:br>
            <a:r>
              <a:rPr lang="en-US" sz="1200" b="1" baseline="0" dirty="0" smtClean="0"/>
              <a:t>Part 1 </a:t>
            </a:r>
            <a:r>
              <a:rPr lang="en-US" sz="1200" b="0" baseline="0" dirty="0" smtClean="0"/>
              <a:t>of the training will provide an overview of marijuana, how it works, who tends to use it, and its effects.</a:t>
            </a:r>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icrosoft Sans Serif"/>
                <a:cs typeface="Microsoft Sans Serif"/>
              </a:rPr>
              <a:t>Image source: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icrosoft Sans Serif"/>
                <a:cs typeface="Microsoft Sans Serif"/>
              </a:rPr>
              <a:t> http://teens.drugabuse.gov/drug-facts/marijuana. </a:t>
            </a:r>
          </a:p>
          <a:p>
            <a:endParaRPr lang="en-US" b="1"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13</a:t>
            </a:fld>
            <a:endParaRPr lang="en-US"/>
          </a:p>
        </p:txBody>
      </p:sp>
    </p:spTree>
    <p:extLst>
      <p:ext uri="{BB962C8B-B14F-4D97-AF65-F5344CB8AC3E}">
        <p14:creationId xmlns:p14="http://schemas.microsoft.com/office/powerpoint/2010/main" val="2675020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p>
          <a:p>
            <a:r>
              <a:rPr lang="en-US" b="1" i="1" dirty="0" smtClean="0"/>
              <a:t>Break the audience into groups</a:t>
            </a:r>
            <a:r>
              <a:rPr lang="en-US" b="1" i="1" baseline="0" dirty="0" smtClean="0"/>
              <a:t> of 4-5 (or by table) to discuss the questions on the slide for 5-7 minutes. Then, bring the group back together to discuss for another 5 minutes; during the group de-brief, write down major points/concepts/keywords on a whiteboard or flip chart, highlighting stereotypes and common conceptions. Refer to salient points on the whiteboard/flip chart throughout the remainder of the training session. You will address many of the points participants make during this exercise on slides 15-17.</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14</a:t>
            </a:fld>
            <a:endParaRPr lang="en-US"/>
          </a:p>
        </p:txBody>
      </p:sp>
    </p:spTree>
    <p:extLst>
      <p:ext uri="{BB962C8B-B14F-4D97-AF65-F5344CB8AC3E}">
        <p14:creationId xmlns:p14="http://schemas.microsoft.com/office/powerpoint/2010/main" val="3069212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p>
          <a:p>
            <a:r>
              <a:rPr lang="en-US" b="1" i="1" dirty="0" smtClean="0"/>
              <a:t>Slides 15-17</a:t>
            </a:r>
            <a:r>
              <a:rPr lang="en-US" b="1" i="1" baseline="0" dirty="0" smtClean="0"/>
              <a:t> describe three different types of people who use marijuana. The purpose of these slides is to show that there is no single type of marijuana user, but many different types of people use the drug for many different reasons and in many different ways. Review the example described on the slide.</a:t>
            </a:r>
            <a:endParaRPr lang="en-US" b="1" i="1"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15</a:t>
            </a:fld>
            <a:endParaRPr lang="en-US"/>
          </a:p>
        </p:txBody>
      </p:sp>
    </p:spTree>
    <p:extLst>
      <p:ext uri="{BB962C8B-B14F-4D97-AF65-F5344CB8AC3E}">
        <p14:creationId xmlns:p14="http://schemas.microsoft.com/office/powerpoint/2010/main" val="1745189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INSTRUCTIONS</a:t>
            </a:r>
          </a:p>
          <a:p>
            <a:r>
              <a:rPr lang="en-US" b="1" i="1" dirty="0" smtClean="0"/>
              <a:t>Review the example </a:t>
            </a:r>
            <a:r>
              <a:rPr lang="en-US" b="1" i="1" baseline="0" dirty="0" smtClean="0"/>
              <a:t>described on the slide.</a:t>
            </a:r>
            <a:endParaRPr lang="en-US" b="1" i="1"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p>
          <a:p>
            <a:pPr marL="0" indent="0">
              <a:buNone/>
            </a:pPr>
            <a:r>
              <a:rPr lang="en-US" b="1" i="1" dirty="0" smtClean="0"/>
              <a:t>Review the example described on the slide. Highlight that many different types of people of various ages use marijuana for a wide variety of reasons. </a:t>
            </a:r>
            <a:endParaRPr lang="en-US" b="1" i="1"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17</a:t>
            </a:fld>
            <a:endParaRPr lang="en-US"/>
          </a:p>
        </p:txBody>
      </p:sp>
    </p:spTree>
    <p:extLst>
      <p:ext uri="{BB962C8B-B14F-4D97-AF65-F5344CB8AC3E}">
        <p14:creationId xmlns:p14="http://schemas.microsoft.com/office/powerpoint/2010/main" val="3289405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 POINTS</a:t>
            </a:r>
          </a:p>
          <a:p>
            <a:pPr marL="0" indent="0">
              <a:buNone/>
            </a:pPr>
            <a:r>
              <a:rPr lang="en-US" dirty="0" smtClean="0"/>
              <a:t>Marijuana is the most commonly used illicit drug (rates</a:t>
            </a:r>
            <a:r>
              <a:rPr lang="en-US" baseline="0" dirty="0" smtClean="0"/>
              <a:t> of alcohol use are higher). The rate of current use (i.e., use in past month) has been increasing in recent years, from 5.8% in 2008 to 7% in 2011 of the general population aged 12 or older. It is most commonly used by young adults age 18-25; almost one-fifth of the population in this age group uses marijuana.</a:t>
            </a:r>
          </a:p>
          <a:p>
            <a:endParaRPr lang="en-US" baseline="0" dirty="0" smtClean="0"/>
          </a:p>
          <a:p>
            <a:r>
              <a:rPr lang="en-US" b="1" baseline="0" dirty="0" smtClean="0"/>
              <a:t>Additional Information for the Trainer(s)</a:t>
            </a:r>
          </a:p>
          <a:p>
            <a:r>
              <a:rPr lang="en-US" b="0" baseline="0" dirty="0" smtClean="0"/>
              <a:t>Because of its increased prevalence, many people have either tried marijuana themselves or know of a friend or loved one who has tried the drug. As a result, public attitudes towards the drug have shifted in recent years. In 1990, only 16% of Americans favored the legalization of marijuana, and 81% wanted it to remain illegal. By 2013, 52% favored legalization, and just 45% want it to remain illegal. Y</a:t>
            </a:r>
            <a:r>
              <a:rPr lang="en-US" dirty="0" smtClean="0"/>
              <a:t>oung people are the most supportive of marijuana legalization. Sixty-five</a:t>
            </a:r>
            <a:r>
              <a:rPr lang="en-US" baseline="0" dirty="0" smtClean="0"/>
              <a:t> percent (65%) </a:t>
            </a:r>
            <a:r>
              <a:rPr lang="en-US" dirty="0" smtClean="0"/>
              <a:t>of </a:t>
            </a:r>
            <a:r>
              <a:rPr lang="en-US" dirty="0" err="1" smtClean="0"/>
              <a:t>Millennials</a:t>
            </a:r>
            <a:r>
              <a:rPr lang="en-US" dirty="0" smtClean="0"/>
              <a:t> –</a:t>
            </a:r>
            <a:r>
              <a:rPr lang="en-US" baseline="0" dirty="0" smtClean="0"/>
              <a:t> people who are now between the ages of</a:t>
            </a:r>
            <a:r>
              <a:rPr lang="en-US" dirty="0" smtClean="0"/>
              <a:t> 18 and 32 – favor legalizing the use of marijuana, up from just 36% in 2008. Yet, there also has been a striking change in long-term attitudes among older generations, particularly Baby Boomers. This change in attitudes is most likely driven by changes in the perception</a:t>
            </a:r>
            <a:r>
              <a:rPr lang="en-US" baseline="0" dirty="0" smtClean="0"/>
              <a:t> of harm or risk associated with marijuana use. </a:t>
            </a:r>
          </a:p>
          <a:p>
            <a:endParaRPr lang="en-US" dirty="0" smtClean="0"/>
          </a:p>
          <a:p>
            <a:endParaRPr lang="en-US" b="0" baseline="0" dirty="0" smtClean="0"/>
          </a:p>
          <a:p>
            <a:r>
              <a:rPr lang="en-US" b="0" baseline="0" dirty="0" smtClean="0"/>
              <a:t>Among youth who first tried marijuana in the past year, the average age was 16.2 years old. This is important because the earlier people begin using marijuana, the more likely they are to become dependent later, and also experience negative effects on cognitive functioning, educational attainment, and income as adults, and they are more likely to develop mental disorders. </a:t>
            </a:r>
            <a:r>
              <a:rPr lang="en-US" baseline="0" dirty="0" smtClean="0"/>
              <a:t>Nevertheless, this relationship is one of correlation, so it does not prove causation.  That is, youth with poorer cognitive skills may seek out marijuana use, and other factors (e.g., risk taking propensity, lower socioeconomic status, and exposure to childhood trauma or other environmental risks) may also underlie poorer educational attainment.  Some longitudinal research has been performed, however, showing that people who started smoking marijuana as teenagers and used it heavily for decades lost IQ points over time, while those who started smoking as adults did not.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REFERENCES (refer to reference list for full citations):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t>SAMHSA, 2012.</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t>Pew Charitable Trust, 2013.</a:t>
            </a:r>
            <a:endParaRPr lang="en-US" baseline="0"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r>
              <a:rPr lang="en-US" b="0" dirty="0" smtClean="0"/>
              <a:t>This chart</a:t>
            </a:r>
            <a:r>
              <a:rPr lang="en-US" b="0" baseline="0" dirty="0" smtClean="0"/>
              <a:t> highlights the findings from a study released in 2013 in which 47% of respondents who used marijuana in the past year reported using it just for fun, 30% reported using it for medical reasons, and 23% reported using it for fun and medical reasons. In other words, over half of the respondents who used marijuana in the past year used it at least in part for medical reasons. </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19</a:t>
            </a:fld>
            <a:endParaRPr lang="en-US"/>
          </a:p>
        </p:txBody>
      </p:sp>
    </p:spTree>
    <p:extLst>
      <p:ext uri="{BB962C8B-B14F-4D97-AF65-F5344CB8AC3E}">
        <p14:creationId xmlns:p14="http://schemas.microsoft.com/office/powerpoint/2010/main" val="3197143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This PowerPoint presentation, Trainer Guide, and companion fact sheet were developed by Howard Padwa, Ph.D. (UCLA Integrated Substance Abuse Programs), Christine </a:t>
            </a:r>
            <a:r>
              <a:rPr lang="en-US" sz="1200" dirty="0" err="1" smtClean="0"/>
              <a:t>Grella</a:t>
            </a:r>
            <a:r>
              <a:rPr lang="en-US" sz="1200" dirty="0" smtClean="0"/>
              <a:t>,</a:t>
            </a:r>
            <a:r>
              <a:rPr lang="en-US" sz="1200" baseline="0" dirty="0" smtClean="0"/>
              <a:t> Ph.D. (UCLA Integrated Substance Abuse Programs), </a:t>
            </a:r>
            <a:r>
              <a:rPr lang="en-US" sz="1200" dirty="0" smtClean="0"/>
              <a:t>Beth </a:t>
            </a:r>
            <a:r>
              <a:rPr lang="en-US" sz="1200" dirty="0" err="1" smtClean="0"/>
              <a:t>Rutkowski</a:t>
            </a:r>
            <a:r>
              <a:rPr lang="en-US" sz="1200" dirty="0" smtClean="0"/>
              <a:t>, M.P.H. (Associate Director of Training of UCLA Integrated Substance Abuse</a:t>
            </a:r>
            <a:r>
              <a:rPr lang="en-US" sz="1200" baseline="0" dirty="0" smtClean="0"/>
              <a:t> Programs</a:t>
            </a:r>
            <a:r>
              <a:rPr lang="en-US" sz="1200" dirty="0" smtClean="0"/>
              <a:t>) and Thomas </a:t>
            </a:r>
            <a:r>
              <a:rPr lang="en-US" sz="1200" dirty="0" err="1" smtClean="0"/>
              <a:t>Freese</a:t>
            </a:r>
            <a:r>
              <a:rPr lang="en-US" sz="1200" dirty="0" smtClean="0"/>
              <a:t>, Ph.D. (Director of Training of UCLA Integrated Substance Abuse Programs and Principal Investigator/Director of the Pacific Southwest ATTC) through supplemental funding provided by the Pacific AIDS Education and Training Center, based at Charles R. Drew University of Medicine and Science. We wish to acknowledge Phil Meyer, L.C.S.W.,</a:t>
            </a:r>
            <a:r>
              <a:rPr lang="en-US" sz="1200" dirty="0" smtClean="0">
                <a:latin typeface="Microsoft Sans Serif" pitchFamily="34" charset="0"/>
                <a:cs typeface="Microsoft Sans Serif" pitchFamily="34" charset="0"/>
              </a:rPr>
              <a:t> Maya </a:t>
            </a:r>
            <a:r>
              <a:rPr lang="en-US" sz="1200" dirty="0" err="1" smtClean="0">
                <a:latin typeface="Microsoft Sans Serif" pitchFamily="34" charset="0"/>
                <a:cs typeface="Microsoft Sans Serif" pitchFamily="34" charset="0"/>
              </a:rPr>
              <a:t>Talisa</a:t>
            </a:r>
            <a:r>
              <a:rPr lang="en-US" sz="1200" dirty="0" smtClean="0">
                <a:latin typeface="Microsoft Sans Serif" pitchFamily="34" charset="0"/>
                <a:cs typeface="Microsoft Sans Serif" pitchFamily="34" charset="0"/>
              </a:rPr>
              <a:t> Gil-Cantu</a:t>
            </a:r>
            <a:r>
              <a:rPr lang="en-US" sz="1200" dirty="0" smtClean="0"/>
              <a:t>, M.P.H., and Tom </a:t>
            </a:r>
            <a:r>
              <a:rPr lang="en-US" sz="1200" dirty="0" err="1" smtClean="0"/>
              <a:t>Donohoe</a:t>
            </a:r>
            <a:r>
              <a:rPr lang="en-US" sz="1200" dirty="0" smtClean="0"/>
              <a:t>, M.B.A., from the PAETC.</a:t>
            </a:r>
            <a:endParaRPr lang="en-US"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2</a:t>
            </a:fld>
            <a:endParaRPr lang="en-US"/>
          </a:p>
        </p:txBody>
      </p:sp>
    </p:spTree>
    <p:extLst>
      <p:ext uri="{BB962C8B-B14F-4D97-AF65-F5344CB8AC3E}">
        <p14:creationId xmlns:p14="http://schemas.microsoft.com/office/powerpoint/2010/main" val="1147403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0" indent="0">
              <a:buNone/>
            </a:pPr>
            <a:r>
              <a:rPr lang="en-US" b="0" baseline="0" dirty="0" smtClean="0"/>
              <a:t>Marijuana is a dry shredded mixture of leaves, flower, stems, and seeds from common </a:t>
            </a:r>
            <a:r>
              <a:rPr lang="en-US" b="0" i="1" baseline="0" dirty="0" smtClean="0"/>
              <a:t>cannabis sativa </a:t>
            </a:r>
            <a:r>
              <a:rPr lang="en-US" b="0" baseline="0" dirty="0" smtClean="0"/>
              <a:t>and </a:t>
            </a:r>
            <a:r>
              <a:rPr lang="en-US" b="0" i="1" baseline="0" dirty="0" smtClean="0"/>
              <a:t>cannabis </a:t>
            </a:r>
            <a:r>
              <a:rPr lang="en-US" b="0" i="1" baseline="0" dirty="0" err="1" smtClean="0"/>
              <a:t>indica</a:t>
            </a:r>
            <a:r>
              <a:rPr lang="en-US" b="0" baseline="0" dirty="0" smtClean="0"/>
              <a:t>, which are two sub-species of the hemp plant. Hemp plants grow abundantly throughout the world. Marijuana gets its effects from many chemicals—it contains over 400 chemical compounds. Marijuana has many common street names—among the most widely used are “grass,” “weed,” “pot,” “reefer” “Mary Jane” and “ganja.” </a:t>
            </a:r>
            <a:endParaRPr lang="en-US" b="0" dirty="0" smtClean="0"/>
          </a:p>
          <a:p>
            <a:endParaRPr lang="en-US"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20</a:t>
            </a:fld>
            <a:endParaRPr lang="en-US"/>
          </a:p>
        </p:txBody>
      </p:sp>
    </p:spTree>
    <p:extLst>
      <p:ext uri="{BB962C8B-B14F-4D97-AF65-F5344CB8AC3E}">
        <p14:creationId xmlns:p14="http://schemas.microsoft.com/office/powerpoint/2010/main" val="3905229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 POINTS</a:t>
            </a:r>
          </a:p>
          <a:p>
            <a:r>
              <a:rPr lang="en-US" b="0" dirty="0" smtClean="0"/>
              <a:t>The purpose</a:t>
            </a:r>
            <a:r>
              <a:rPr lang="en-US" b="0" baseline="0" dirty="0" smtClean="0"/>
              <a:t> of this slide is to review the three main ways that marijuana can be consumed. The most common way that marijuana is used is by being </a:t>
            </a:r>
            <a:r>
              <a:rPr lang="en-US" b="1" baseline="0" dirty="0" smtClean="0"/>
              <a:t>smoked</a:t>
            </a:r>
            <a:r>
              <a:rPr lang="en-US" b="0" baseline="0" dirty="0" smtClean="0"/>
              <a:t>, either in a pipe, a bowl, or rolled into a cigarette (also known as a “joint”). When smoked, marijuana has rapid effects. The process of burning marijuana, however, releases toxins from the plant, and these can cause serious pulmonary problems. An alternative way to use marijuana is with a </a:t>
            </a:r>
            <a:r>
              <a:rPr lang="en-US" b="1" baseline="0" dirty="0" smtClean="0"/>
              <a:t>vaporizer, </a:t>
            </a:r>
            <a:r>
              <a:rPr lang="en-US" b="0" baseline="0" dirty="0" smtClean="0"/>
              <a:t>which is a machine that converts the active compounds from marijuana into inhalable form, but without burning them. This allows users to have rapid effects like when they smoke, but without inhaling the toxins that are produced in the process of burning marijuana. A third method to consume marijuana is by eating or drinking it. In this form, marijuana is an ingredient in baked goods, candies, or sodas. When consumed orally within food or drink, marijuana takes time to reach the brain, since it first goes through the digestive system. When eaten, it does not release the toxins that cause pulmonary problems that are produced when marijuana is smoked. </a:t>
            </a:r>
            <a:endParaRPr lang="en-US" b="1"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0" indent="0">
              <a:buNone/>
            </a:pPr>
            <a:r>
              <a:rPr lang="en-US" b="0" dirty="0" smtClean="0"/>
              <a:t>Increasingly, people are using other more potent</a:t>
            </a:r>
            <a:r>
              <a:rPr lang="en-US" b="0" baseline="0" dirty="0" smtClean="0"/>
              <a:t> derivatives of marijuana or synthetic drugs that have similar effects. These forms of marijuana are not as common in the US, and there has not been as much research on their effects. Consequently, most of the information presented in this training will not focus on these forms of marijuana. Still, since patients may be using these forms of marijuana, it is important for HIV providers to be aware of these different types of marijuana and their effects. One commonly used alternative to the marijuana plant is </a:t>
            </a:r>
            <a:r>
              <a:rPr lang="en-US" b="1" baseline="0" dirty="0" smtClean="0"/>
              <a:t>hashish</a:t>
            </a:r>
            <a:r>
              <a:rPr lang="en-US" b="0" baseline="0" dirty="0" smtClean="0"/>
              <a:t>, which is a compressed resin derived from the cannabis plant. Hashish is more concentrated and potent that regular marijuana. Another form that has become increasingly common in the past few years has been </a:t>
            </a:r>
            <a:r>
              <a:rPr lang="en-US" b="1" baseline="0" dirty="0" smtClean="0"/>
              <a:t>hash oil</a:t>
            </a:r>
            <a:r>
              <a:rPr lang="en-US" b="0" baseline="0" dirty="0" smtClean="0"/>
              <a:t>, which is commonly referred to as “wax.” Hash oil is extracted from cannabis plants using butane, and contains high concentrations of the main psychoactive ingredients in marijuana. It is estimated that hash oil is three to four times as potent as regular marijuana. Another trend that has become common in recent years has been the use of </a:t>
            </a:r>
            <a:r>
              <a:rPr lang="en-US" b="1" baseline="0" dirty="0" smtClean="0"/>
              <a:t>synthetic marijuana</a:t>
            </a:r>
            <a:r>
              <a:rPr lang="en-US" b="0" baseline="0" dirty="0" smtClean="0"/>
              <a:t>, which is often called “spice” or “K2.” These are herbal and chemical mixtures that produce experience similar to marijuana. The Drug Enforcement Agency has classified the five most common chemicals in synthetic marijuana as illegal substances in the United States. </a:t>
            </a:r>
          </a:p>
          <a:p>
            <a:pPr marL="0" indent="0">
              <a:buNone/>
            </a:pPr>
            <a:endParaRPr lang="en-US" b="0" baseline="0" dirty="0" smtClean="0"/>
          </a:p>
          <a:p>
            <a:pPr marL="0" indent="0">
              <a:buNone/>
            </a:pPr>
            <a:r>
              <a:rPr lang="en-US" b="1" baseline="0" dirty="0" smtClean="0"/>
              <a:t>Additional Information for the Trainer(s)</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The Pacific Southwest ATTC co-produced a Synthetic Drugs Training Curriculum, which is available for free download from: </a:t>
            </a:r>
            <a:r>
              <a:rPr lang="en-US" sz="1200" b="0" u="sng" kern="1200" dirty="0" smtClean="0">
                <a:solidFill>
                  <a:schemeClr val="tx1"/>
                </a:solidFill>
                <a:effectLst/>
                <a:latin typeface="+mn-lt"/>
                <a:ea typeface="+mn-ea"/>
                <a:cs typeface="+mn-cs"/>
                <a:hlinkClick r:id="rId3"/>
              </a:rPr>
              <a:t>http://www.uclaisap.org/slides/synthetic-drug-training-package.html</a:t>
            </a:r>
            <a:r>
              <a:rPr lang="en-US" sz="1200" b="0" u="none" kern="1200" dirty="0" smtClean="0">
                <a:solidFill>
                  <a:schemeClr val="tx1"/>
                </a:solidFill>
                <a:effectLst/>
                <a:latin typeface="+mn-lt"/>
                <a:ea typeface="+mn-ea"/>
                <a:cs typeface="+mn-cs"/>
              </a:rPr>
              <a:t>.</a:t>
            </a:r>
          </a:p>
          <a:p>
            <a:pPr marL="0" indent="0">
              <a:buNone/>
            </a:pP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22</a:t>
            </a:fld>
            <a:endParaRPr lang="en-US"/>
          </a:p>
        </p:txBody>
      </p:sp>
    </p:spTree>
    <p:extLst>
      <p:ext uri="{BB962C8B-B14F-4D97-AF65-F5344CB8AC3E}">
        <p14:creationId xmlns:p14="http://schemas.microsoft.com/office/powerpoint/2010/main" val="3051051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THC works</a:t>
            </a:r>
            <a:r>
              <a:rPr lang="en-US" baseline="0" dirty="0" smtClean="0"/>
              <a:t> by acting on specialized cells called </a:t>
            </a:r>
            <a:r>
              <a:rPr lang="en-US" b="1" baseline="0" dirty="0" smtClean="0"/>
              <a:t>neurons</a:t>
            </a:r>
            <a:r>
              <a:rPr lang="en-US" baseline="0" dirty="0" smtClean="0"/>
              <a:t> in the brain (refer to illustration). </a:t>
            </a:r>
            <a:r>
              <a:rPr lang="en-US" dirty="0" smtClean="0"/>
              <a:t>Neurons do not touch each other, and the gap between them—called the </a:t>
            </a:r>
            <a:r>
              <a:rPr lang="en-US" b="1" dirty="0" smtClean="0"/>
              <a:t>synaptic space</a:t>
            </a:r>
            <a:r>
              <a:rPr lang="en-US" dirty="0" smtClean="0"/>
              <a:t>—needs to be bridged for messages to get from one neuron to the next. To get messages across the space, neurons release chemicals, or </a:t>
            </a:r>
            <a:r>
              <a:rPr lang="en-US" b="1" dirty="0" smtClean="0"/>
              <a:t>neurotransmitters</a:t>
            </a:r>
            <a:r>
              <a:rPr lang="en-US" dirty="0" smtClean="0"/>
              <a:t>.</a:t>
            </a:r>
            <a:r>
              <a:rPr lang="en-US" baseline="0" dirty="0" smtClean="0"/>
              <a:t> The receiving </a:t>
            </a:r>
            <a:r>
              <a:rPr lang="en-US" dirty="0" smtClean="0"/>
              <a:t>neuron contains special proteins called </a:t>
            </a:r>
            <a:r>
              <a:rPr lang="en-US" b="1" dirty="0" smtClean="0"/>
              <a:t>receptors</a:t>
            </a:r>
            <a:r>
              <a:rPr lang="en-US" dirty="0" smtClean="0"/>
              <a:t> that neurotransmitters will bind to, similar to the way a key fits into a lock. </a:t>
            </a:r>
            <a:r>
              <a:rPr lang="en-US" baseline="0" dirty="0" smtClean="0"/>
              <a:t> </a:t>
            </a:r>
            <a:r>
              <a:rPr lang="en-US" dirty="0" smtClean="0"/>
              <a:t>After a neurotransmitter has bound to a receptor, proteins called </a:t>
            </a:r>
            <a:r>
              <a:rPr lang="en-US" b="1" dirty="0" smtClean="0"/>
              <a:t>transporters</a:t>
            </a:r>
            <a:r>
              <a:rPr lang="en-US" dirty="0" smtClean="0"/>
              <a:t> or </a:t>
            </a:r>
            <a:r>
              <a:rPr lang="en-US" b="1" dirty="0" smtClean="0"/>
              <a:t>reuptake pumps </a:t>
            </a:r>
            <a:r>
              <a:rPr lang="en-US" dirty="0" smtClean="0"/>
              <a:t>will carry neurotransmitters back to the neurons that released them.</a:t>
            </a:r>
            <a:r>
              <a:rPr lang="en-US" baseline="0" dirty="0" smtClean="0"/>
              <a:t> </a:t>
            </a:r>
            <a:r>
              <a:rPr lang="en-US" dirty="0" smtClean="0"/>
              <a:t>The reason this process is important is that certain neurotransmitters and receptors are associated with specific emotional and functions. Any changes to these steps—the way neurotransmitters are released, the way receptors work, or the way transporters or reuptake pumps work—can have profound effects on sensation, perception, thought, mood, and behavior.</a:t>
            </a:r>
            <a:r>
              <a:rPr lang="en-US" baseline="0" dirty="0" smtClean="0"/>
              <a:t> </a:t>
            </a:r>
            <a:r>
              <a:rPr lang="en-US" dirty="0" smtClean="0"/>
              <a:t>When people</a:t>
            </a:r>
            <a:r>
              <a:rPr lang="en-US" baseline="0" dirty="0" smtClean="0"/>
              <a:t> take drugs</a:t>
            </a:r>
            <a:r>
              <a:rPr lang="en-US" dirty="0" smtClean="0"/>
              <a:t>, these processes are altered, leading to changes in the way they feel and behave. </a:t>
            </a:r>
            <a:r>
              <a:rPr lang="en-US" b="0" dirty="0" smtClean="0"/>
              <a:t>Marijuana gets its effects because it contains over 60 chemicals</a:t>
            </a:r>
            <a:r>
              <a:rPr lang="en-US" b="0" baseline="0" dirty="0" smtClean="0"/>
              <a:t> called </a:t>
            </a:r>
            <a:r>
              <a:rPr lang="en-US" b="1" baseline="0" dirty="0" smtClean="0"/>
              <a:t>cannabinoids</a:t>
            </a:r>
            <a:r>
              <a:rPr lang="en-US" b="0" baseline="0" dirty="0" smtClean="0"/>
              <a:t>. The main active chemical is a cannabinoid called delta-9-tetrahydorocannabinol, often referred to as THC. Cannabinoids trigger cannabinoid receptors, which are particularly dense in parts of the brain that affect pleasure, memory, thinking, concentration, and coordination. The effects of marijuana generally last 1-4 hours.</a:t>
            </a:r>
            <a:endParaRPr lang="en-US" b="1"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23</a:t>
            </a:fld>
            <a:endParaRPr lang="en-US"/>
          </a:p>
        </p:txBody>
      </p:sp>
    </p:spTree>
    <p:extLst>
      <p:ext uri="{BB962C8B-B14F-4D97-AF65-F5344CB8AC3E}">
        <p14:creationId xmlns:p14="http://schemas.microsoft.com/office/powerpoint/2010/main" val="2165987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p>
          <a:p>
            <a:r>
              <a:rPr lang="en-US" b="1" i="1" dirty="0" smtClean="0"/>
              <a:t>Review</a:t>
            </a:r>
            <a:r>
              <a:rPr lang="en-US" b="1" i="1" baseline="0" dirty="0" smtClean="0"/>
              <a:t> the immediate effects of marijuana described on the table. Highlight that these are the effects of the marijuana “high” and that for people who eat/drink marijuana, the effects are not as immediate. Then review the key points below.</a:t>
            </a:r>
            <a:endParaRPr lang="en-US" b="1" i="1" dirty="0" smtClean="0"/>
          </a:p>
          <a:p>
            <a:endParaRPr lang="en-US" dirty="0" smtClean="0"/>
          </a:p>
          <a:p>
            <a:r>
              <a:rPr lang="en-US" b="1" dirty="0" smtClean="0"/>
              <a:t>KEY</a:t>
            </a:r>
            <a:r>
              <a:rPr lang="en-US" b="1" baseline="0" dirty="0" smtClean="0"/>
              <a:t> POINTS</a:t>
            </a:r>
            <a:endParaRPr lang="en-US" b="1" dirty="0" smtClean="0"/>
          </a:p>
          <a:p>
            <a:pPr marL="0" indent="0">
              <a:buNone/>
            </a:pPr>
            <a:r>
              <a:rPr lang="en-US" dirty="0" smtClean="0"/>
              <a:t>The</a:t>
            </a:r>
            <a:r>
              <a:rPr lang="en-US" baseline="0" dirty="0" smtClean="0"/>
              <a:t> effects of marijuana can also vary by strain. Two main strains of marijuana exist—</a:t>
            </a:r>
            <a:r>
              <a:rPr lang="en-US" i="1" baseline="0" dirty="0" smtClean="0"/>
              <a:t>sativa</a:t>
            </a:r>
            <a:r>
              <a:rPr lang="en-US" baseline="0" dirty="0" smtClean="0"/>
              <a:t> and </a:t>
            </a:r>
            <a:r>
              <a:rPr lang="en-US" i="1" baseline="0" dirty="0" err="1" smtClean="0"/>
              <a:t>indica</a:t>
            </a:r>
            <a:r>
              <a:rPr lang="en-US" baseline="0" dirty="0" smtClean="0"/>
              <a:t>. </a:t>
            </a:r>
            <a:r>
              <a:rPr lang="en-US" i="1" baseline="0" dirty="0" smtClean="0"/>
              <a:t>Sativa</a:t>
            </a:r>
            <a:r>
              <a:rPr lang="en-US" baseline="0" dirty="0" smtClean="0"/>
              <a:t> marijuana tends to create stronger feelings of euphoria and stress relief. The effects are more mental than physical. </a:t>
            </a:r>
            <a:r>
              <a:rPr lang="en-US" i="1" baseline="0" dirty="0" err="1" smtClean="0"/>
              <a:t>Indica</a:t>
            </a:r>
            <a:r>
              <a:rPr lang="en-US" baseline="0" dirty="0" smtClean="0"/>
              <a:t> strands of marijuana create stronger feelings of physical relaxation and pain relief. </a:t>
            </a:r>
            <a:r>
              <a:rPr lang="en-US" dirty="0" smtClean="0"/>
              <a:t>Sometimes</a:t>
            </a:r>
            <a:r>
              <a:rPr lang="en-US" baseline="0" dirty="0" smtClean="0"/>
              <a:t> growers and dispensaries mix strains to create marijuana that has a specific type of effect. Marijuana users often talk about using either “</a:t>
            </a:r>
            <a:r>
              <a:rPr lang="en-US" i="1" baseline="0" dirty="0" smtClean="0"/>
              <a:t>sativa</a:t>
            </a:r>
            <a:r>
              <a:rPr lang="en-US" baseline="0" dirty="0" smtClean="0"/>
              <a:t>” or “</a:t>
            </a:r>
            <a:r>
              <a:rPr lang="en-US" i="1" baseline="0" dirty="0" err="1" smtClean="0"/>
              <a:t>indica</a:t>
            </a:r>
            <a:r>
              <a:rPr lang="en-US" baseline="0" dirty="0" smtClean="0"/>
              <a:t>”—the two most common sub-species in the US. Since preparations are not standardized, it is hard to tell the precise effects a </a:t>
            </a:r>
            <a:r>
              <a:rPr lang="en-US" i="1" baseline="0" dirty="0" smtClean="0"/>
              <a:t>sativa</a:t>
            </a:r>
            <a:r>
              <a:rPr lang="en-US" baseline="0" dirty="0" smtClean="0"/>
              <a:t> or </a:t>
            </a:r>
            <a:r>
              <a:rPr lang="en-US" i="1" baseline="0" dirty="0" err="1" smtClean="0"/>
              <a:t>indica</a:t>
            </a:r>
            <a:r>
              <a:rPr lang="en-US" baseline="0" dirty="0" smtClean="0"/>
              <a:t> strain would have; it depends on their chemical composition. Even if someone says they just use one type or another, it is difficult to know for sure the composition of what they’re actually consuming. </a:t>
            </a:r>
          </a:p>
          <a:p>
            <a:pPr marL="228600" indent="-228600">
              <a:buAutoNum type="arabicPeriod" startAt="4"/>
            </a:pPr>
            <a:endParaRPr lang="en-US" baseline="0" dirty="0" smtClean="0"/>
          </a:p>
          <a:p>
            <a:pPr marL="0" indent="0">
              <a:buNone/>
            </a:pPr>
            <a:r>
              <a:rPr lang="en-US" b="1" baseline="0" dirty="0" smtClean="0"/>
              <a:t>Additional Information for the Trainer(s)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Pharmacologically, </a:t>
            </a:r>
            <a:r>
              <a:rPr lang="en-US" sz="1200" b="0" i="1" kern="1200" dirty="0" smtClean="0">
                <a:solidFill>
                  <a:schemeClr val="tx1"/>
                </a:solidFill>
                <a:effectLst/>
                <a:latin typeface="+mn-lt"/>
                <a:ea typeface="+mn-ea"/>
                <a:cs typeface="+mn-cs"/>
              </a:rPr>
              <a:t>C. </a:t>
            </a:r>
            <a:r>
              <a:rPr lang="en-US" sz="1200" b="0" i="1" kern="1200" dirty="0" err="1" smtClean="0">
                <a:solidFill>
                  <a:schemeClr val="tx1"/>
                </a:solidFill>
                <a:effectLst/>
                <a:latin typeface="+mn-lt"/>
                <a:ea typeface="+mn-ea"/>
                <a:cs typeface="+mn-cs"/>
              </a:rPr>
              <a:t>indica</a:t>
            </a:r>
            <a:r>
              <a:rPr lang="en-US" sz="1200" b="0" i="0" kern="1200" dirty="0" smtClean="0">
                <a:solidFill>
                  <a:schemeClr val="tx1"/>
                </a:solidFill>
                <a:effectLst/>
                <a:latin typeface="+mn-lt"/>
                <a:ea typeface="+mn-ea"/>
                <a:cs typeface="+mn-cs"/>
              </a:rPr>
              <a:t>  landraces tend to have higher </a:t>
            </a:r>
            <a:r>
              <a:rPr lang="en-US" sz="1200" b="0" i="0" kern="1200" dirty="0" err="1" smtClean="0">
                <a:solidFill>
                  <a:schemeClr val="tx1"/>
                </a:solidFill>
                <a:effectLst/>
                <a:latin typeface="+mn-lt"/>
                <a:ea typeface="+mn-ea"/>
                <a:cs typeface="+mn-cs"/>
              </a:rPr>
              <a:t>cannabidiol</a:t>
            </a:r>
            <a:r>
              <a:rPr lang="en-US" sz="1200" b="0" i="0" kern="1200" dirty="0" smtClean="0">
                <a:solidFill>
                  <a:schemeClr val="tx1"/>
                </a:solidFill>
                <a:effectLst/>
                <a:latin typeface="+mn-lt"/>
                <a:ea typeface="+mn-ea"/>
                <a:cs typeface="+mn-cs"/>
              </a:rPr>
              <a:t> (CBD) content than </a:t>
            </a:r>
            <a:r>
              <a:rPr lang="en-US" sz="1200" b="0" i="1" kern="1200" dirty="0" smtClean="0">
                <a:solidFill>
                  <a:schemeClr val="tx1"/>
                </a:solidFill>
                <a:effectLst/>
                <a:latin typeface="+mn-lt"/>
                <a:ea typeface="+mn-ea"/>
                <a:cs typeface="+mn-cs"/>
              </a:rPr>
              <a:t>C. sativa</a:t>
            </a:r>
            <a:r>
              <a:rPr lang="en-US" sz="1200" b="0" i="0" kern="1200" dirty="0" smtClean="0">
                <a:solidFill>
                  <a:schemeClr val="tx1"/>
                </a:solidFill>
                <a:effectLst/>
                <a:latin typeface="+mn-lt"/>
                <a:ea typeface="+mn-ea"/>
                <a:cs typeface="+mn-cs"/>
              </a:rPr>
              <a:t> strains.</a:t>
            </a:r>
            <a:r>
              <a:rPr lang="en-US" sz="1200" b="0" i="0" u="none" strike="noStrike" kern="1200" baseline="300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Most commercially available </a:t>
            </a:r>
            <a:r>
              <a:rPr lang="en-US" sz="1200" b="0" i="1" kern="1200" dirty="0" err="1" smtClean="0">
                <a:solidFill>
                  <a:schemeClr val="tx1"/>
                </a:solidFill>
                <a:effectLst/>
                <a:latin typeface="+mn-lt"/>
                <a:ea typeface="+mn-ea"/>
                <a:cs typeface="+mn-cs"/>
              </a:rPr>
              <a:t>indica</a:t>
            </a:r>
            <a:r>
              <a:rPr lang="en-US" sz="1200" b="0" i="0" kern="1200" dirty="0" smtClean="0">
                <a:solidFill>
                  <a:schemeClr val="tx1"/>
                </a:solidFill>
                <a:effectLst/>
                <a:latin typeface="+mn-lt"/>
                <a:ea typeface="+mn-ea"/>
                <a:cs typeface="+mn-cs"/>
              </a:rPr>
              <a:t> strains have been selected for low levels of CBD (which is not psychoactive), with some users reporting more of a "stoned" feeling and less of a "high" </a:t>
            </a:r>
            <a:r>
              <a:rPr lang="en-US" sz="1200" b="0" i="0" kern="1200" dirty="0" err="1" smtClean="0">
                <a:solidFill>
                  <a:schemeClr val="tx1"/>
                </a:solidFill>
                <a:effectLst/>
                <a:latin typeface="+mn-lt"/>
                <a:ea typeface="+mn-ea"/>
                <a:cs typeface="+mn-cs"/>
              </a:rPr>
              <a:t>from</a:t>
            </a:r>
            <a:r>
              <a:rPr lang="en-US" sz="1200" b="0" i="1" kern="1200" dirty="0" err="1" smtClean="0">
                <a:solidFill>
                  <a:schemeClr val="tx1"/>
                </a:solidFill>
                <a:effectLst/>
                <a:latin typeface="+mn-lt"/>
                <a:ea typeface="+mn-ea"/>
                <a:cs typeface="+mn-cs"/>
              </a:rPr>
              <a:t>C</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indica</a:t>
            </a:r>
            <a:r>
              <a:rPr lang="en-US" sz="1200" b="0" i="0" kern="1200" dirty="0" smtClean="0">
                <a:solidFill>
                  <a:schemeClr val="tx1"/>
                </a:solidFill>
                <a:effectLst/>
                <a:latin typeface="+mn-lt"/>
                <a:ea typeface="+mn-ea"/>
                <a:cs typeface="+mn-cs"/>
              </a:rPr>
              <a:t> when compared to </a:t>
            </a:r>
            <a:r>
              <a:rPr lang="en-US" sz="1200" b="0" i="1" kern="1200" dirty="0" smtClean="0">
                <a:solidFill>
                  <a:schemeClr val="tx1"/>
                </a:solidFill>
                <a:effectLst/>
                <a:latin typeface="+mn-lt"/>
                <a:ea typeface="+mn-ea"/>
                <a:cs typeface="+mn-cs"/>
              </a:rPr>
              <a:t>C. sativa</a:t>
            </a:r>
            <a:r>
              <a:rPr lang="en-US" sz="1200" b="0" i="0" kern="1200" dirty="0" smtClean="0">
                <a:solidFill>
                  <a:schemeClr val="tx1"/>
                </a:solidFill>
                <a:effectLst/>
                <a:latin typeface="+mn-lt"/>
                <a:ea typeface="+mn-ea"/>
                <a:cs typeface="+mn-cs"/>
              </a:rPr>
              <a:t>. The </a:t>
            </a:r>
            <a:r>
              <a:rPr lang="en-US" sz="1200" b="0" i="1" kern="1200" dirty="0" smtClean="0">
                <a:solidFill>
                  <a:schemeClr val="tx1"/>
                </a:solidFill>
                <a:effectLst/>
                <a:latin typeface="+mn-lt"/>
                <a:ea typeface="+mn-ea"/>
                <a:cs typeface="+mn-cs"/>
              </a:rPr>
              <a:t>Cannabis </a:t>
            </a:r>
            <a:r>
              <a:rPr lang="en-US" sz="1200" b="0" i="1" kern="1200" dirty="0" err="1" smtClean="0">
                <a:solidFill>
                  <a:schemeClr val="tx1"/>
                </a:solidFill>
                <a:effectLst/>
                <a:latin typeface="+mn-lt"/>
                <a:ea typeface="+mn-ea"/>
                <a:cs typeface="+mn-cs"/>
              </a:rPr>
              <a:t>indica</a:t>
            </a:r>
            <a:r>
              <a:rPr lang="en-US" sz="1200" b="0" i="0" kern="1200" dirty="0" smtClean="0">
                <a:solidFill>
                  <a:schemeClr val="tx1"/>
                </a:solidFill>
                <a:effectLst/>
                <a:latin typeface="+mn-lt"/>
                <a:ea typeface="+mn-ea"/>
                <a:cs typeface="+mn-cs"/>
              </a:rPr>
              <a:t> high is often referred to as a "body buzz" and has beneficial properties such as pain relief in addition to being an effective treatment for insomnia and an anxiolytic, as opposed to </a:t>
            </a:r>
            <a:r>
              <a:rPr lang="en-US" sz="1200" b="0" i="1" kern="1200" dirty="0" err="1" smtClean="0">
                <a:solidFill>
                  <a:schemeClr val="tx1"/>
                </a:solidFill>
                <a:effectLst/>
                <a:latin typeface="+mn-lt"/>
                <a:ea typeface="+mn-ea"/>
                <a:cs typeface="+mn-cs"/>
              </a:rPr>
              <a:t>sativa'</a:t>
            </a:r>
            <a:r>
              <a:rPr lang="en-US" sz="1200" b="0" i="0" kern="1200" dirty="0" err="1"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more common reports of a "spacey" and mental inebriation, and even, albeit rarely, comprising hallucinations. Differences in the </a:t>
            </a:r>
            <a:r>
              <a:rPr lang="en-US" sz="1200" b="0" i="0" kern="1200" dirty="0" err="1" smtClean="0">
                <a:solidFill>
                  <a:schemeClr val="tx1"/>
                </a:solidFill>
                <a:effectLst/>
                <a:latin typeface="+mn-lt"/>
                <a:ea typeface="+mn-ea"/>
                <a:cs typeface="+mn-cs"/>
              </a:rPr>
              <a:t>terpenoid</a:t>
            </a:r>
            <a:r>
              <a:rPr lang="en-US" sz="1200" b="0" i="0" kern="1200" dirty="0" smtClean="0">
                <a:solidFill>
                  <a:schemeClr val="tx1"/>
                </a:solidFill>
                <a:effectLst/>
                <a:latin typeface="+mn-lt"/>
                <a:ea typeface="+mn-ea"/>
                <a:cs typeface="+mn-cs"/>
              </a:rPr>
              <a:t> content of the essential oil may account for some of these differences in effect.</a:t>
            </a:r>
            <a:endParaRPr lang="en-US" dirty="0" smtClean="0"/>
          </a:p>
          <a:p>
            <a:pPr marL="0" indent="0">
              <a:buNone/>
            </a:pPr>
            <a:endParaRPr lang="en-US" b="1" baseline="0"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24</a:t>
            </a:fld>
            <a:endParaRPr lang="en-US"/>
          </a:p>
        </p:txBody>
      </p:sp>
    </p:spTree>
    <p:extLst>
      <p:ext uri="{BB962C8B-B14F-4D97-AF65-F5344CB8AC3E}">
        <p14:creationId xmlns:p14="http://schemas.microsoft.com/office/powerpoint/2010/main" val="689570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p>
          <a:p>
            <a:r>
              <a:rPr lang="en-US" b="1" i="1" dirty="0" smtClean="0"/>
              <a:t>The</a:t>
            </a:r>
            <a:r>
              <a:rPr lang="en-US" b="1" i="1" baseline="0" dirty="0" smtClean="0"/>
              <a:t> purpose of this slide and the two slides that follow is to highlight that marijuana use can have serious negative effects. Introduce these slides by saying that people often say that marijuana is “harmless.” The information presented on these slides highlights that it is not at all a “harmless” drug.</a:t>
            </a:r>
            <a:endParaRPr lang="en-US" b="1" i="1" dirty="0" smtClean="0"/>
          </a:p>
          <a:p>
            <a:endParaRPr lang="en-US" dirty="0" smtClean="0"/>
          </a:p>
          <a:p>
            <a:r>
              <a:rPr lang="en-US" b="1" dirty="0" smtClean="0"/>
              <a:t>KEY POINTS</a:t>
            </a:r>
          </a:p>
          <a:p>
            <a:pPr marL="0" indent="0">
              <a:buNone/>
            </a:pPr>
            <a:r>
              <a:rPr lang="en-US" b="0" baseline="0" dirty="0" smtClean="0"/>
              <a:t>Marijuana use can have very negative effects on behavior and mental health. Since marijuana is a psychoactive drug, it causes significant </a:t>
            </a:r>
            <a:r>
              <a:rPr lang="en-US" b="1" baseline="0" dirty="0" smtClean="0"/>
              <a:t>impairment</a:t>
            </a:r>
            <a:r>
              <a:rPr lang="en-US" b="0" baseline="0" dirty="0" smtClean="0"/>
              <a:t>,</a:t>
            </a:r>
            <a:r>
              <a:rPr lang="en-US" b="1" baseline="0" dirty="0" smtClean="0"/>
              <a:t> </a:t>
            </a:r>
            <a:r>
              <a:rPr lang="en-US" b="0" baseline="0" dirty="0" smtClean="0"/>
              <a:t>just like alcohol and other drugs. This means that when experiencing a marijuana “high” people are impaired, both physically and mentally. It is unsafe to drive, operate heavy machinery, or do other things that require concentration and physical coordination when under the influence of marijuana. Long-term marijuana use has a negative impact on learning and memory. Long-term marijuana use also causes </a:t>
            </a:r>
            <a:r>
              <a:rPr lang="en-US" b="1" baseline="0" dirty="0" err="1" smtClean="0"/>
              <a:t>amotivational</a:t>
            </a:r>
            <a:r>
              <a:rPr lang="en-US" b="1" baseline="0" dirty="0" smtClean="0"/>
              <a:t> syndrome</a:t>
            </a:r>
            <a:r>
              <a:rPr lang="en-US" b="0" baseline="0" dirty="0" smtClean="0"/>
              <a:t>, as it makes regular users less motivated to do things. Marijuana use is also associated with mental health problems and mental illness, particularly mood disorders. It is unclear if marijuana is what causes these problems, or if people who have mood disorders are more likely to use marijuana to self-medicate. Research also shows that heavy marijuana use is associated with serious mental illness, particularly among people who are at risk for serious mental illness because of family history. </a:t>
            </a:r>
          </a:p>
          <a:p>
            <a:endParaRPr lang="en-US" dirty="0" smtClean="0"/>
          </a:p>
          <a:p>
            <a:r>
              <a:rPr lang="en-US" b="1" dirty="0" smtClean="0"/>
              <a:t>Additional</a:t>
            </a:r>
            <a:r>
              <a:rPr lang="en-US" b="1" baseline="0" dirty="0" smtClean="0"/>
              <a:t> Information for the Trainer(s)</a:t>
            </a:r>
            <a:endParaRPr lang="en-US" b="1" dirty="0" smtClean="0"/>
          </a:p>
          <a:p>
            <a:r>
              <a:rPr lang="en-US" b="0" dirty="0" smtClean="0"/>
              <a:t>Serious mental</a:t>
            </a:r>
            <a:r>
              <a:rPr lang="en-US" b="0" baseline="0" dirty="0" smtClean="0"/>
              <a:t> illness differs from “mental illness” in general in that it lasts longer and is more disabling, often preventing people from working or functioning in their day to day lives. Among individuals who meet diagnostic criteria for marijuana abuse, 36% have had a mood disorder in their life, and 25% have had an anxiety disorder in their life. Among individuals who meet diagnostic criteria for marijuana dependence, 60.5% have had a mood disorder in their life, and 48.5% have had an anxiety disorder in their lifetime. Overall, </a:t>
            </a:r>
            <a:r>
              <a:rPr lang="en-US" baseline="0" dirty="0" smtClean="0"/>
              <a:t>marijuana dependence increases the odds of a co-occurring mood disorder by 6.5 times, and of an anxiety disorder by 4.6 times.  Further, there is a significant gender difference with regard to major depression, with marijuana dependence increasing the odds for men by 4.6 times and 7.2 times for women.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Conway, K.P., Compton, W., Stinson, F.S., &amp; Grant, B.F.  (2006). Lifetime comorbidity of DSM-IV mood and anxiety disorders and specific drug use disorders:  Results from the National Epidemiological survey on Alcohol and Related Conditions.  </a:t>
            </a:r>
            <a:r>
              <a:rPr lang="en-US" i="1" baseline="0" dirty="0" smtClean="0"/>
              <a:t>Journal of Clinical Psychiatry</a:t>
            </a:r>
            <a:r>
              <a:rPr lang="en-US" baseline="0" dirty="0" smtClean="0"/>
              <a:t>, </a:t>
            </a:r>
            <a:r>
              <a:rPr lang="en-US" i="1" baseline="0" dirty="0" smtClean="0"/>
              <a:t>67</a:t>
            </a:r>
            <a:r>
              <a:rPr lang="en-US" baseline="0" dirty="0" smtClean="0"/>
              <a:t>, 247-257.</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0"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25</a:t>
            </a:fld>
            <a:endParaRPr lang="en-US" dirty="0"/>
          </a:p>
        </p:txBody>
      </p:sp>
    </p:spTree>
    <p:extLst>
      <p:ext uri="{BB962C8B-B14F-4D97-AF65-F5344CB8AC3E}">
        <p14:creationId xmlns:p14="http://schemas.microsoft.com/office/powerpoint/2010/main" val="2391056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KEY POINTS</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When smoked, marijuana can also have serious health effects. Smoked marijuana can cause respiratory illness. In fact, marijuana can cause significantly more lung damage than tobacco cigarettes, and increases risk for many lung diseases and conditions. When marijuana is smoked, it can also cause cardiovascular complications. It raises the heart rate and blood pressure significantly, and in the first hour after use, people who smoke marijuana are at nearly five times the risk of having a heart attack.</a:t>
            </a:r>
            <a:endParaRPr lang="en-US"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26</a:t>
            </a:fld>
            <a:endParaRPr lang="en-US"/>
          </a:p>
        </p:txBody>
      </p:sp>
    </p:spTree>
    <p:extLst>
      <p:ext uri="{BB962C8B-B14F-4D97-AF65-F5344CB8AC3E}">
        <p14:creationId xmlns:p14="http://schemas.microsoft.com/office/powerpoint/2010/main" val="419414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KEY POINTS</a:t>
            </a:r>
          </a:p>
          <a:p>
            <a:pPr marL="0" indent="0">
              <a:buNone/>
            </a:pPr>
            <a:r>
              <a:rPr lang="en-US" sz="1200" b="0" i="0" kern="1200" dirty="0" smtClean="0">
                <a:solidFill>
                  <a:schemeClr val="tx1"/>
                </a:solidFill>
                <a:effectLst/>
                <a:latin typeface="+mn-lt"/>
                <a:ea typeface="+mn-ea"/>
                <a:cs typeface="+mn-cs"/>
              </a:rPr>
              <a:t>Marijuana can also have significant</a:t>
            </a:r>
            <a:r>
              <a:rPr lang="en-US" sz="1200" b="0" i="0" kern="1200" baseline="0" dirty="0" smtClean="0">
                <a:solidFill>
                  <a:schemeClr val="tx1"/>
                </a:solidFill>
                <a:effectLst/>
                <a:latin typeface="+mn-lt"/>
                <a:ea typeface="+mn-ea"/>
                <a:cs typeface="+mn-cs"/>
              </a:rPr>
              <a:t> effects on the offspring of mothers who use the drug. Research shows that mothers who use marijuana during pregnancy are more likely to have children with impaired motor skills, social skills, and cognitive problems. Mothers who use marijuana during pregnancy are more likely to give birth to children who are underweight, thus increasing children’s risk for many health problems. Also, maternal marijuana use is associated with increased risk for childhood leukemia among offspring. When mothers use marijuana while nursing, the drug can also get passed on to the baby through breast milk. Though the amounts of marijuana that are passed on have not been shown to damage babies’ health, it is still worth considering for mothers who are thinking about using marijuana while breastfeeding.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Additional Information for the Trainer(s)</a:t>
            </a:r>
          </a:p>
          <a:p>
            <a:r>
              <a:rPr lang="en-US" sz="1200" b="0" i="0" kern="1200" dirty="0" smtClean="0">
                <a:solidFill>
                  <a:schemeClr val="tx1"/>
                </a:solidFill>
                <a:effectLst/>
                <a:latin typeface="+mn-lt"/>
                <a:ea typeface="+mn-ea"/>
                <a:cs typeface="+mn-cs"/>
              </a:rPr>
              <a:t>Cannabis has enormous affinity for milk and produces a milk/plasma ratio of 8, although the levels in milk are generally considered subclinical. THC crosses the placenta readily, and there is increasing evidence that it may increase rates of growth retardation, adverse neurodevelopment following prenatal exposure. One report suggests that THC may produce changes in certain hormones by inhibiting prolactin, growth hormone and thyroid stimulating hormone secretions and stimulating the release of </a:t>
            </a:r>
            <a:r>
              <a:rPr lang="en-US" sz="1200" b="0" i="0" kern="1200" dirty="0" err="1" smtClean="0">
                <a:solidFill>
                  <a:schemeClr val="tx1"/>
                </a:solidFill>
                <a:effectLst/>
                <a:latin typeface="+mn-lt"/>
                <a:ea typeface="+mn-ea"/>
                <a:cs typeface="+mn-cs"/>
              </a:rPr>
              <a:t>corticotropin</a:t>
            </a:r>
            <a:r>
              <a:rPr lang="en-US" sz="1200" b="0" i="0" kern="1200" dirty="0" smtClean="0">
                <a:solidFill>
                  <a:schemeClr val="tx1"/>
                </a:solidFill>
                <a:effectLst/>
                <a:latin typeface="+mn-lt"/>
                <a:ea typeface="+mn-ea"/>
                <a:cs typeface="+mn-cs"/>
              </a:rPr>
              <a:t>. Recent longitudinal studies suggest an increased risk of motor, social and cognitive disturbances in offspring who were exposed to cannabis prenatally.</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One study indicated a increased incidence of reduced head circumference in young adolescents (9-12years of age) who were exposed in utero to heavy marijuana use. Prenatal exposure resulted in a higher rate of low birth weight infants, and childhood leukemia. Recent studies have suggested a reduction in long and short-term memory retrieval and retention in children exposed to prenatal cannabis. These children were also weak in planning, integration and judgment skills.</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a study of 42 postmortem fetal brain samples from pregnant women at mid gestation (18-22 weeks of gestational age) who voluntarily underwent saline induced abortion, a decrease in dopamine receptor (D2) mRNA expression in amygdala with significant prevalence in male fetuses. Extensive marijuana exposure in utero was associated with the lowest reported mRNA levels. Unfortunately, this study did not indicate whether this change is transient or permanent.</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REFERENCE: </a:t>
            </a:r>
          </a:p>
          <a:p>
            <a:r>
              <a:rPr lang="en-US" sz="1200" b="0" i="0" kern="1200" dirty="0" smtClean="0">
                <a:solidFill>
                  <a:schemeClr val="tx1"/>
                </a:solidFill>
                <a:effectLst/>
                <a:latin typeface="+mn-lt"/>
                <a:ea typeface="+mn-ea"/>
                <a:cs typeface="+mn-cs"/>
              </a:rPr>
              <a:t>Texas Tech University, Health Science</a:t>
            </a:r>
            <a:r>
              <a:rPr lang="en-US" sz="1200" b="0" i="0" kern="1200" baseline="0" dirty="0" smtClean="0">
                <a:solidFill>
                  <a:schemeClr val="tx1"/>
                </a:solidFill>
                <a:effectLst/>
                <a:latin typeface="+mn-lt"/>
                <a:ea typeface="+mn-ea"/>
                <a:cs typeface="+mn-cs"/>
              </a:rPr>
              <a:t>s Center. (2013). Effects of Marijuana on the Fetus and Breastfeeding Infants. Available online at: </a:t>
            </a:r>
            <a:endParaRPr lang="en-US" sz="1200" b="0" i="0" kern="1200" dirty="0" smtClean="0">
              <a:solidFill>
                <a:schemeClr val="tx1"/>
              </a:solidFill>
              <a:effectLst/>
              <a:latin typeface="+mn-lt"/>
              <a:ea typeface="+mn-ea"/>
              <a:cs typeface="+mn-cs"/>
            </a:endParaRPr>
          </a:p>
          <a:p>
            <a:r>
              <a:rPr lang="en-US" u="none" dirty="0" smtClean="0">
                <a:hlinkClick r:id="rId3"/>
              </a:rPr>
              <a:t>http://www.infantrisk.com/content/effects-marijuana-fetus-and-breastfeeding-infants</a:t>
            </a:r>
            <a:r>
              <a:rPr lang="en-US" u="none" dirty="0" smtClean="0"/>
              <a:t>.</a:t>
            </a:r>
          </a:p>
          <a:p>
            <a:endParaRPr lang="en-US"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27</a:t>
            </a:fld>
            <a:endParaRPr lang="en-US" dirty="0"/>
          </a:p>
        </p:txBody>
      </p:sp>
    </p:spTree>
    <p:extLst>
      <p:ext uri="{BB962C8B-B14F-4D97-AF65-F5344CB8AC3E}">
        <p14:creationId xmlns:p14="http://schemas.microsoft.com/office/powerpoint/2010/main" val="2391056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p>
          <a:p>
            <a:pPr marL="0" indent="0">
              <a:buNone/>
            </a:pPr>
            <a:r>
              <a:rPr lang="en-US" b="1" i="1" dirty="0" smtClean="0"/>
              <a:t>Before reviewing </a:t>
            </a:r>
            <a:r>
              <a:rPr lang="en-US" b="1" i="1" baseline="0" dirty="0" smtClean="0"/>
              <a:t>the points on the slide, ask the audience what reasons they think motivate people to start using marijuana, and write their responses down on your white board or flip chart. After you have gathered audience responses, click, and review the reasons people may start using marijuana that are listed on the slide. </a:t>
            </a:r>
            <a:endParaRPr lang="en-US" b="1" i="1"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28</a:t>
            </a:fld>
            <a:endParaRPr lang="en-US"/>
          </a:p>
        </p:txBody>
      </p:sp>
    </p:spTree>
    <p:extLst>
      <p:ext uri="{BB962C8B-B14F-4D97-AF65-F5344CB8AC3E}">
        <p14:creationId xmlns:p14="http://schemas.microsoft.com/office/powerpoint/2010/main" val="2959924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p>
          <a:p>
            <a:pPr marL="0" indent="0">
              <a:buNone/>
            </a:pPr>
            <a:r>
              <a:rPr lang="en-US" b="1" i="1" dirty="0" smtClean="0"/>
              <a:t>The</a:t>
            </a:r>
            <a:r>
              <a:rPr lang="en-US" b="1" i="1" baseline="0" dirty="0" smtClean="0"/>
              <a:t> purpose of this slide is to highlight some of the reasons people continue may continue using marijuana once they’ve started. Review the points on the slide. After reviewing the points on the slide, ask the audience what reasons they think motivate people to continue using marijuana once they’ve started, and write their responses down on your white board or flip chart. </a:t>
            </a:r>
          </a:p>
          <a:p>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29</a:t>
            </a:fld>
            <a:endParaRPr lang="en-US"/>
          </a:p>
        </p:txBody>
      </p:sp>
    </p:spTree>
    <p:extLst>
      <p:ext uri="{BB962C8B-B14F-4D97-AF65-F5344CB8AC3E}">
        <p14:creationId xmlns:p14="http://schemas.microsoft.com/office/powerpoint/2010/main" val="6360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p>
          <a:p>
            <a:pPr marL="0" indent="0">
              <a:buNone/>
            </a:pPr>
            <a:r>
              <a:rPr lang="en-US" b="1" i="1" baseline="0" dirty="0" smtClean="0"/>
              <a:t>To set the tone for the training, notify participants that medical marijuana may not always be problematic for patients. Also, highlight that the goal of the training is not to communicate that medical marijuana is “good” or “bad” per se, but rather to give participants information they need to develop a more informed understanding of medical marijuana and be able to more effectively interact with patients who are using medical marijuana or considering medical marijuana. Review the four educational objectives. Ask participants what else they are hoping to learn from the training session. Note these issues on the flipchart/white board, and refer back to audience-generated objectives as they are addressed throughout the course of the training session. </a:t>
            </a:r>
          </a:p>
          <a:p>
            <a:endParaRPr lang="en-US" baseline="0" dirty="0" smtClean="0"/>
          </a:p>
          <a:p>
            <a:r>
              <a:rPr lang="en-US" b="1" baseline="0" dirty="0" smtClean="0"/>
              <a:t>Additional Information for the Trainer(s)</a:t>
            </a:r>
          </a:p>
          <a:p>
            <a:r>
              <a:rPr lang="en-US" baseline="0" dirty="0" smtClean="0"/>
              <a:t>Ask participants what else they are hoping to learn from the training session. Plant the seed early about the fact that medical marijuana may not be problematic for some patients. This training will not tell participants if marijuana is good or bad, just gives the facts so participants can have a more informed understanding of marijuana and how to communicate effectively with patients about their marijuana use.</a:t>
            </a:r>
            <a:endParaRPr lang="en-US"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3</a:t>
            </a:fld>
            <a:endParaRPr lang="en-US"/>
          </a:p>
        </p:txBody>
      </p:sp>
    </p:spTree>
    <p:extLst>
      <p:ext uri="{BB962C8B-B14F-4D97-AF65-F5344CB8AC3E}">
        <p14:creationId xmlns:p14="http://schemas.microsoft.com/office/powerpoint/2010/main" val="12766607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000" b="1" dirty="0"/>
              <a:t>KEY POINTS</a:t>
            </a:r>
            <a:endParaRPr lang="en-US" sz="1000" dirty="0"/>
          </a:p>
          <a:p>
            <a:pPr marL="0" indent="0">
              <a:buNone/>
            </a:pPr>
            <a:r>
              <a:rPr lang="en-GB" sz="1000" dirty="0" smtClean="0"/>
              <a:t>Prolonged</a:t>
            </a:r>
            <a:r>
              <a:rPr lang="en-GB" sz="1000" baseline="0" dirty="0" smtClean="0"/>
              <a:t> and heavy marijuana use can eventually lead to substance abuse and dependence, which together are known as </a:t>
            </a:r>
            <a:r>
              <a:rPr lang="en-GB" sz="1000" b="1" baseline="0" dirty="0" smtClean="0"/>
              <a:t>substance use disorders. </a:t>
            </a:r>
            <a:r>
              <a:rPr lang="en-GB" sz="1000" b="0" baseline="0" dirty="0" smtClean="0"/>
              <a:t>Su</a:t>
            </a:r>
            <a:r>
              <a:rPr lang="en-GB" sz="1000" dirty="0" smtClean="0"/>
              <a:t>bstance </a:t>
            </a:r>
            <a:r>
              <a:rPr lang="en-GB" sz="1000" dirty="0"/>
              <a:t>use disorders fall on a continuum of problematic alcohol and drug use. </a:t>
            </a:r>
            <a:r>
              <a:rPr lang="en-GB" sz="1000" dirty="0" smtClean="0"/>
              <a:t>Highly </a:t>
            </a:r>
            <a:r>
              <a:rPr lang="en-GB" sz="1000" dirty="0"/>
              <a:t>problematic levels of substance use—called substance abuse and substance dependence—are defined as “disorders,” instead of just “problematic” substance use. </a:t>
            </a:r>
            <a:r>
              <a:rPr lang="en-GB" sz="1000" dirty="0" smtClean="0"/>
              <a:t>A </a:t>
            </a:r>
            <a:r>
              <a:rPr lang="en-GB" sz="1000" dirty="0"/>
              <a:t>substance use disorder </a:t>
            </a:r>
            <a:r>
              <a:rPr lang="en-US" sz="1000" dirty="0"/>
              <a:t>is a state in which an individual compulsively uses alcohol or drugs even when faced with negative consequences. </a:t>
            </a:r>
            <a:r>
              <a:rPr lang="en-US" sz="1000" dirty="0" smtClean="0"/>
              <a:t>This </a:t>
            </a:r>
            <a:r>
              <a:rPr lang="en-US" sz="1000" dirty="0"/>
              <a:t>behavior is reinforcing, or rewarding.  A major </a:t>
            </a:r>
            <a:r>
              <a:rPr lang="en-US" sz="1000" dirty="0" smtClean="0"/>
              <a:t>feature </a:t>
            </a:r>
            <a:r>
              <a:rPr lang="en-US" sz="1000" dirty="0"/>
              <a:t>of a substance use disorder is the loss of control in limiting intake of the addictive </a:t>
            </a:r>
            <a:r>
              <a:rPr lang="en-US" sz="1000" dirty="0" smtClean="0"/>
              <a:t>substance. </a:t>
            </a:r>
            <a:r>
              <a:rPr lang="en-US" sz="1000" baseline="0" dirty="0" smtClean="0"/>
              <a:t>When working with patients who use alcohol or drugs, it is important to figure out where patients fall on this spectrum; some may have serious problems and need to abstain from alcohol and drugs, while others may not need to stop all together, but reduce use to prevent adverse effects.</a:t>
            </a:r>
            <a:endParaRPr lang="en-US" sz="1000" dirty="0"/>
          </a:p>
        </p:txBody>
      </p:sp>
      <p:sp>
        <p:nvSpPr>
          <p:cNvPr id="4" name="Slide Number Placeholder 3"/>
          <p:cNvSpPr>
            <a:spLocks noGrp="1"/>
          </p:cNvSpPr>
          <p:nvPr>
            <p:ph type="sldNum" sz="quarter" idx="10"/>
          </p:nvPr>
        </p:nvSpPr>
        <p:spPr/>
        <p:txBody>
          <a:bodyPr/>
          <a:lstStyle/>
          <a:p>
            <a:fld id="{DAB44DF1-5C38-4433-BC60-FA0FBF069AA6}"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pPr marL="0" indent="0">
              <a:buNone/>
            </a:pPr>
            <a:r>
              <a:rPr lang="en-US" b="0" baseline="0" dirty="0" smtClean="0"/>
              <a:t>Regular and prolonged use of marijuana can lead to profound changes in the way that the brain works, leading to marijuana abuse or dependence. In particular, individuals with mental health disorders are at risk for developing marijuana use disorders. In 2011, marijuana was the primary substance used by 22.9% of people entering addiction treatment in the United States. Marijuana addiction can be very difficult to break. The average adult entering treatment for marijuana abuse or dependence in the US has used marijuana daily for ten years, and tried to quit six times.</a:t>
            </a:r>
            <a:endParaRPr lang="en-US" b="0"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31</a:t>
            </a:fld>
            <a:endParaRPr lang="en-US"/>
          </a:p>
        </p:txBody>
      </p:sp>
    </p:spTree>
    <p:extLst>
      <p:ext uri="{BB962C8B-B14F-4D97-AF65-F5344CB8AC3E}">
        <p14:creationId xmlns:p14="http://schemas.microsoft.com/office/powerpoint/2010/main" val="2181300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0" indent="0">
              <a:buNone/>
            </a:pPr>
            <a:r>
              <a:rPr lang="en-US" b="0" baseline="0" dirty="0" smtClean="0"/>
              <a:t>Although marijuana can be addictive, a smaller proportion of people who try marijuana ever become dependent on it when compared to other substances listed on the table. </a:t>
            </a:r>
            <a:r>
              <a:rPr lang="en-US" b="0" dirty="0" smtClean="0"/>
              <a:t>A major reason that such a low</a:t>
            </a:r>
            <a:r>
              <a:rPr lang="en-US" b="0" baseline="0" dirty="0" smtClean="0"/>
              <a:t> percentage of people who try marijuana ever become addicted is that such a large number of people try the drug but are not heavy users. This statistic should not be read to indicate that marijuana is not addictive; just that many people who try the drug never become heavy users. </a:t>
            </a:r>
            <a:endParaRPr lang="en-US" b="0"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32</a:t>
            </a:fld>
            <a:endParaRPr lang="en-US"/>
          </a:p>
        </p:txBody>
      </p:sp>
    </p:spTree>
    <p:extLst>
      <p:ext uri="{BB962C8B-B14F-4D97-AF65-F5344CB8AC3E}">
        <p14:creationId xmlns:p14="http://schemas.microsoft.com/office/powerpoint/2010/main" val="34936238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pPr marL="0" indent="0">
              <a:buNone/>
            </a:pPr>
            <a:r>
              <a:rPr lang="en-US" b="0" dirty="0" smtClean="0"/>
              <a:t>As the previous slide illustrated,</a:t>
            </a:r>
            <a:r>
              <a:rPr lang="en-US" b="0" baseline="0" dirty="0" smtClean="0"/>
              <a:t> most people who try marijuana do not become addicted. However, since so many people use marijuana, even though only a small proportion develop marijuana use disorders, this leads to large overall numbers of people who experience difficulties because of their marijuana use. In Los Angeles County, marijuana is the most common substance for SUD treatment admissions, more common even than alcohol. </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33</a:t>
            </a:fld>
            <a:endParaRPr lang="en-US"/>
          </a:p>
        </p:txBody>
      </p:sp>
    </p:spTree>
    <p:extLst>
      <p:ext uri="{BB962C8B-B14F-4D97-AF65-F5344CB8AC3E}">
        <p14:creationId xmlns:p14="http://schemas.microsoft.com/office/powerpoint/2010/main" val="7038485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0" indent="0">
              <a:buNone/>
            </a:pPr>
            <a:r>
              <a:rPr lang="en-US" b="0" baseline="0" dirty="0" smtClean="0"/>
              <a:t>Given how common marijuana use disorders are, it is important for clinicians and service providers to be aware of the signs of marijuana abuse and dependence. Many of the signs of marijuana tolerance and withdrawal are the opposite of what we think of as the effects that marijuana has. For example, instead of being mellow, people with marijuana abuse/dependence become angry and aggressive; instead of being calm, they become irritable; instead of getting the munchies, they have decreased appetite; instead of being relaxed and sleepy, they become nervous, restless, and have trouble sleeping. </a:t>
            </a:r>
            <a:r>
              <a:rPr lang="en-US" baseline="0" dirty="0" smtClean="0"/>
              <a:t>With marijuana dependence, we also see symptoms that are common to SUD related to other substance as well; pre-occupation with use, loss of control over use, continued use despite adverse consequences, and cognitive distortions about use and denial that use is a problem.</a:t>
            </a:r>
            <a:endParaRPr lang="en-US"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34</a:t>
            </a:fld>
            <a:endParaRPr lang="en-US"/>
          </a:p>
        </p:txBody>
      </p:sp>
    </p:spTree>
    <p:extLst>
      <p:ext uri="{BB962C8B-B14F-4D97-AF65-F5344CB8AC3E}">
        <p14:creationId xmlns:p14="http://schemas.microsoft.com/office/powerpoint/2010/main" val="4631213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r>
              <a:rPr lang="en-US" b="0" dirty="0" smtClean="0"/>
              <a:t>Treatments</a:t>
            </a:r>
            <a:r>
              <a:rPr lang="en-US" b="0" baseline="0" dirty="0" smtClean="0"/>
              <a:t> for marijuana abuse and dependence are behavioral, generally involving the use of talk to restructure the way people approach marijuana use and the role that marijuana plays in their lives. Some of the common treatments include motivational enhancement therapies (motivating behavior change by highlighting how marijuana may be inhibiting the achievement of life goals), cognitive behavioral therapy (changing individuals’ beliefs and thought processes surrounding drug use), contingency management (using incentives and behavioral psychology techniques to motivate drug use behavior change), and family-based treatment. Though these approaches are successful, it is very difficult for people who abuse or are dependent on marijuana to stop using; only 10-30% of people who receive treatment for marijuana use disorders are able to remain abstinent from the drug one year later. There are currently no medications available to treat or manage marijuana dependence, though there are drugs currently being developed to help treat marijuana withdrawal symptoms. </a:t>
            </a:r>
          </a:p>
          <a:p>
            <a:endParaRPr lang="en-US" b="0" baseline="0" dirty="0" smtClean="0"/>
          </a:p>
          <a:p>
            <a:r>
              <a:rPr lang="en-US" b="1" baseline="0" dirty="0" smtClean="0"/>
              <a:t>Additional Information for the Trainer(s)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icrosoft Sans Serif" pitchFamily="34" charset="0"/>
                <a:cs typeface="Microsoft Sans Serif" pitchFamily="34" charset="0"/>
              </a:rPr>
              <a:t>Currently, research with the following medications is being conducted to see if any of them have effects on marijuana abuse/dependence and marijuana withdrawal symptoms: </a:t>
            </a:r>
            <a:r>
              <a:rPr lang="en-US" sz="1200" baseline="0" dirty="0" err="1" smtClean="0">
                <a:latin typeface="Microsoft Sans Serif" pitchFamily="34" charset="0"/>
                <a:cs typeface="Microsoft Sans Serif" pitchFamily="34" charset="0"/>
              </a:rPr>
              <a:t>Buspirone</a:t>
            </a:r>
            <a:r>
              <a:rPr lang="en-US" sz="1200" baseline="0" dirty="0" smtClean="0">
                <a:latin typeface="Microsoft Sans Serif" pitchFamily="34" charset="0"/>
                <a:cs typeface="Microsoft Sans Serif" pitchFamily="34" charset="0"/>
              </a:rPr>
              <a:t>, diazepam, </a:t>
            </a:r>
            <a:r>
              <a:rPr lang="en-US" sz="1200" baseline="0" dirty="0" err="1" smtClean="0">
                <a:latin typeface="Microsoft Sans Serif" pitchFamily="34" charset="0"/>
                <a:cs typeface="Microsoft Sans Serif" pitchFamily="34" charset="0"/>
              </a:rPr>
              <a:t>quetiapine</a:t>
            </a:r>
            <a:r>
              <a:rPr lang="en-US" sz="1200" baseline="0" dirty="0" smtClean="0">
                <a:latin typeface="Microsoft Sans Serif" pitchFamily="34" charset="0"/>
                <a:cs typeface="Microsoft Sans Serif" pitchFamily="34" charset="0"/>
              </a:rPr>
              <a:t>, </a:t>
            </a:r>
            <a:r>
              <a:rPr lang="en-US" sz="1200" baseline="0" dirty="0" err="1" smtClean="0">
                <a:latin typeface="Microsoft Sans Serif" pitchFamily="34" charset="0"/>
                <a:cs typeface="Microsoft Sans Serif" pitchFamily="34" charset="0"/>
              </a:rPr>
              <a:t>dronabinol</a:t>
            </a:r>
            <a:r>
              <a:rPr lang="en-US" sz="1200" baseline="0" dirty="0" smtClean="0">
                <a:latin typeface="Microsoft Sans Serif" pitchFamily="34" charset="0"/>
                <a:cs typeface="Microsoft Sans Serif" pitchFamily="34" charset="0"/>
              </a:rPr>
              <a:t> + clonidine, </a:t>
            </a:r>
            <a:r>
              <a:rPr lang="en-US" sz="1200" baseline="0" dirty="0" err="1" smtClean="0">
                <a:latin typeface="Microsoft Sans Serif" pitchFamily="34" charset="0"/>
                <a:cs typeface="Microsoft Sans Serif" pitchFamily="34" charset="0"/>
              </a:rPr>
              <a:t>lofexidine</a:t>
            </a:r>
            <a:r>
              <a:rPr lang="en-US" sz="1200" baseline="0" dirty="0" smtClean="0">
                <a:latin typeface="Microsoft Sans Serif" pitchFamily="34" charset="0"/>
                <a:cs typeface="Microsoft Sans Serif" pitchFamily="34" charset="0"/>
              </a:rPr>
              <a:t>, Gabapentin, </a:t>
            </a:r>
            <a:r>
              <a:rPr lang="en-US" sz="1200" baseline="0" dirty="0" err="1" smtClean="0">
                <a:latin typeface="Microsoft Sans Serif" pitchFamily="34" charset="0"/>
                <a:cs typeface="Microsoft Sans Serif" pitchFamily="34" charset="0"/>
              </a:rPr>
              <a:t>vilazodone</a:t>
            </a:r>
            <a:r>
              <a:rPr lang="en-US" sz="1200" baseline="0" dirty="0" smtClean="0">
                <a:latin typeface="Microsoft Sans Serif" pitchFamily="34" charset="0"/>
                <a:cs typeface="Microsoft Sans Serif" pitchFamily="34" charset="0"/>
              </a:rPr>
              <a:t>, N-</a:t>
            </a:r>
            <a:r>
              <a:rPr lang="en-US" sz="1200" baseline="0" dirty="0" err="1" smtClean="0">
                <a:latin typeface="Microsoft Sans Serif" pitchFamily="34" charset="0"/>
                <a:cs typeface="Microsoft Sans Serif" pitchFamily="34" charset="0"/>
              </a:rPr>
              <a:t>acetylcystein</a:t>
            </a:r>
            <a:r>
              <a:rPr lang="en-US" sz="1200" baseline="0" dirty="0" smtClean="0">
                <a:latin typeface="Microsoft Sans Serif" pitchFamily="34" charset="0"/>
                <a:cs typeface="Microsoft Sans Serif" pitchFamily="34" charset="0"/>
              </a:rPr>
              <a:t>, </a:t>
            </a:r>
            <a:r>
              <a:rPr lang="en-US" sz="1200" baseline="0" dirty="0" err="1" smtClean="0">
                <a:latin typeface="Microsoft Sans Serif" pitchFamily="34" charset="0"/>
                <a:cs typeface="Microsoft Sans Serif" pitchFamily="34" charset="0"/>
              </a:rPr>
              <a:t>zolpidem</a:t>
            </a:r>
            <a:r>
              <a:rPr lang="en-US" sz="1200" baseline="0" dirty="0" smtClean="0">
                <a:latin typeface="Microsoft Sans Serif" pitchFamily="34" charset="0"/>
                <a:cs typeface="Microsoft Sans Serif" pitchFamily="34" charset="0"/>
              </a:rPr>
              <a:t>, nicotine patch, </a:t>
            </a:r>
            <a:r>
              <a:rPr lang="en-US" sz="1200" baseline="0" dirty="0" err="1" smtClean="0">
                <a:latin typeface="Microsoft Sans Serif" pitchFamily="34" charset="0"/>
                <a:cs typeface="Microsoft Sans Serif" pitchFamily="34" charset="0"/>
              </a:rPr>
              <a:t>guanfacine</a:t>
            </a:r>
            <a:r>
              <a:rPr lang="en-US" sz="1200" baseline="0" dirty="0" smtClean="0">
                <a:latin typeface="Microsoft Sans Serif" pitchFamily="34" charset="0"/>
                <a:cs typeface="Microsoft Sans Serif" pitchFamily="34" charset="0"/>
              </a:rPr>
              <a:t>, </a:t>
            </a:r>
            <a:r>
              <a:rPr lang="en-US" sz="1200" baseline="0" dirty="0" err="1" smtClean="0">
                <a:latin typeface="Microsoft Sans Serif" pitchFamily="34" charset="0"/>
                <a:cs typeface="Microsoft Sans Serif" pitchFamily="34" charset="0"/>
              </a:rPr>
              <a:t>aprepitant</a:t>
            </a:r>
            <a:r>
              <a:rPr lang="en-US" sz="1200" baseline="0" dirty="0" smtClean="0">
                <a:latin typeface="Microsoft Sans Serif" pitchFamily="34" charset="0"/>
                <a:cs typeface="Microsoft Sans Serif" pitchFamily="34" charset="0"/>
              </a:rPr>
              <a:t>, </a:t>
            </a:r>
            <a:r>
              <a:rPr lang="en-US" sz="1200" baseline="0" dirty="0" err="1" smtClean="0">
                <a:latin typeface="Microsoft Sans Serif" pitchFamily="34" charset="0"/>
                <a:cs typeface="Microsoft Sans Serif" pitchFamily="34" charset="0"/>
              </a:rPr>
              <a:t>citicoline</a:t>
            </a:r>
            <a:r>
              <a:rPr lang="en-US" sz="1200" baseline="0" dirty="0" smtClean="0">
                <a:latin typeface="Microsoft Sans Serif" pitchFamily="34" charset="0"/>
                <a:cs typeface="Microsoft Sans Serif" pitchFamily="34" charset="0"/>
              </a:rPr>
              <a:t>, </a:t>
            </a:r>
            <a:r>
              <a:rPr lang="en-US" sz="1200" baseline="0" dirty="0" err="1" smtClean="0">
                <a:latin typeface="Microsoft Sans Serif" pitchFamily="34" charset="0"/>
                <a:cs typeface="Microsoft Sans Serif" pitchFamily="34" charset="0"/>
              </a:rPr>
              <a:t>tiagabine</a:t>
            </a:r>
            <a:r>
              <a:rPr lang="en-US" sz="1200" baseline="0" dirty="0" smtClean="0">
                <a:latin typeface="Microsoft Sans Serif" pitchFamily="34" charset="0"/>
                <a:cs typeface="Microsoft Sans Serif" pitchFamily="34" charset="0"/>
              </a:rPr>
              <a:t>, </a:t>
            </a:r>
            <a:r>
              <a:rPr lang="en-US" sz="1200" baseline="0" dirty="0" err="1" smtClean="0">
                <a:latin typeface="Microsoft Sans Serif" pitchFamily="34" charset="0"/>
                <a:cs typeface="Microsoft Sans Serif" pitchFamily="34" charset="0"/>
              </a:rPr>
              <a:t>escitalopram</a:t>
            </a:r>
            <a:r>
              <a:rPr lang="en-US" sz="1200" baseline="0" dirty="0" smtClean="0">
                <a:latin typeface="Microsoft Sans Serif" pitchFamily="34" charset="0"/>
                <a:cs typeface="Microsoft Sans Serif" pitchFamily="34" charset="0"/>
              </a:rPr>
              <a:t>, oxytocin, H-coil Deep TMS. SOURCE: www.clinicaltrials.gov.</a:t>
            </a:r>
          </a:p>
          <a:p>
            <a:endParaRPr lang="en-US" b="1"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35</a:t>
            </a:fld>
            <a:endParaRPr lang="en-US"/>
          </a:p>
        </p:txBody>
      </p:sp>
    </p:spTree>
    <p:extLst>
      <p:ext uri="{BB962C8B-B14F-4D97-AF65-F5344CB8AC3E}">
        <p14:creationId xmlns:p14="http://schemas.microsoft.com/office/powerpoint/2010/main" val="14093005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0" indent="0">
              <a:buNone/>
            </a:pPr>
            <a:r>
              <a:rPr lang="en-US" b="0" dirty="0" smtClean="0"/>
              <a:t>This slide highlights the notion that growers have developed methods</a:t>
            </a:r>
            <a:r>
              <a:rPr lang="en-US" b="0" baseline="0" dirty="0" smtClean="0"/>
              <a:t> to make marijuana much more potent than it was twenty-thirty years ago. Data from DEA seizures (illustrated on the chart) shows that the THC levels in marijuana increased 150% from 1983-2007. More recent research shows that recently, marijuana has become even more potent, with THC levels of 20-30%. This is compared to levels of just 2%-3% in the 1970s. Because the potency of marijuana has been increasing, it is increasingly likely that its use may have negative consequences or side effects. This also highlights that common perceptions that marijuana is “harmless” are based on ideas from 30-40 years ago, when the drug was not nearly as potent as it is today. Since the drug has become much more powerful, it is more important to be aware of marijuana’s potential dangers today than in the past.</a:t>
            </a:r>
            <a:endParaRPr lang="en-US" b="0"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36</a:t>
            </a:fld>
            <a:endParaRPr lang="en-US"/>
          </a:p>
        </p:txBody>
      </p:sp>
    </p:spTree>
    <p:extLst>
      <p:ext uri="{BB962C8B-B14F-4D97-AF65-F5344CB8AC3E}">
        <p14:creationId xmlns:p14="http://schemas.microsoft.com/office/powerpoint/2010/main" val="42815564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TRANSITION SLIDE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Part 2 </a:t>
            </a:r>
            <a:r>
              <a:rPr lang="en-US" sz="1200" b="0" baseline="0" dirty="0" smtClean="0"/>
              <a:t>of the training focuses on the use of marijuana as a medicine and the legal questions surrounding medical marijuana.</a:t>
            </a:r>
          </a:p>
          <a:p>
            <a:endParaRPr lang="en-US" b="1"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37</a:t>
            </a:fld>
            <a:endParaRPr lang="en-US"/>
          </a:p>
        </p:txBody>
      </p:sp>
    </p:spTree>
    <p:extLst>
      <p:ext uri="{BB962C8B-B14F-4D97-AF65-F5344CB8AC3E}">
        <p14:creationId xmlns:p14="http://schemas.microsoft.com/office/powerpoint/2010/main" val="32624466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p>
          <a:p>
            <a:pPr marL="0" indent="0">
              <a:buNone/>
            </a:pPr>
            <a:r>
              <a:rPr lang="en-US" b="1" i="1" baseline="0" dirty="0" smtClean="0"/>
              <a:t>Review the points under the first bullet point, highlighting the areas that marijuana affects that were discussed in Part 1 of the training. Ask the audience to list the medical problems for which they think a drug that has these effects would be helpful. Write down responses on the white board/flip chart, and refer back to these points later in the discussion. </a:t>
            </a:r>
          </a:p>
        </p:txBody>
      </p:sp>
      <p:sp>
        <p:nvSpPr>
          <p:cNvPr id="4" name="Slide Number Placeholder 3"/>
          <p:cNvSpPr>
            <a:spLocks noGrp="1"/>
          </p:cNvSpPr>
          <p:nvPr>
            <p:ph type="sldNum" sz="quarter" idx="10"/>
          </p:nvPr>
        </p:nvSpPr>
        <p:spPr/>
        <p:txBody>
          <a:bodyPr/>
          <a:lstStyle/>
          <a:p>
            <a:fld id="{6C022A7B-B66F-47CD-B0CC-24ECAB4C2AE1}" type="slidenum">
              <a:rPr lang="en-US" smtClean="0"/>
              <a:pPr/>
              <a:t>38</a:t>
            </a:fld>
            <a:endParaRPr lang="en-US"/>
          </a:p>
        </p:txBody>
      </p:sp>
    </p:spTree>
    <p:extLst>
      <p:ext uri="{BB962C8B-B14F-4D97-AF65-F5344CB8AC3E}">
        <p14:creationId xmlns:p14="http://schemas.microsoft.com/office/powerpoint/2010/main" val="9172331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p>
          <a:p>
            <a:r>
              <a:rPr lang="en-US" b="1" i="1" baseline="0" dirty="0" smtClean="0"/>
              <a:t>Review the points on the slide, highlighting that these are the areas where medical research has shown that marijuana has medical potential. Where appropriate, refer back to points/suggestions made by the audience during the presentation of the previous slide.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39</a:t>
            </a:fld>
            <a:endParaRPr lang="en-US"/>
          </a:p>
        </p:txBody>
      </p:sp>
    </p:spTree>
    <p:extLst>
      <p:ext uri="{BB962C8B-B14F-4D97-AF65-F5344CB8AC3E}">
        <p14:creationId xmlns:p14="http://schemas.microsoft.com/office/powerpoint/2010/main" val="3884229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30051" name="Rectangle 3"/>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0328" indent="-220328">
              <a:defRPr/>
            </a:pPr>
            <a:r>
              <a:rPr lang="en-US" sz="1100" b="1" dirty="0"/>
              <a:t>INSTRUCTIONS</a:t>
            </a:r>
          </a:p>
          <a:p>
            <a:pPr>
              <a:defRPr/>
            </a:pPr>
            <a:r>
              <a:rPr lang="en-US" sz="1100" b="1" i="1" dirty="0"/>
              <a:t>The purpose of the following </a:t>
            </a:r>
            <a:r>
              <a:rPr lang="en-US" sz="1100" b="1" i="1" dirty="0" smtClean="0"/>
              <a:t>questions </a:t>
            </a:r>
            <a:r>
              <a:rPr lang="en-US" sz="1100" b="1" i="1" dirty="0"/>
              <a:t>is </a:t>
            </a:r>
            <a:r>
              <a:rPr lang="en-US" sz="1100" b="1" i="1" dirty="0" smtClean="0"/>
              <a:t>to gauge</a:t>
            </a:r>
            <a:r>
              <a:rPr lang="en-US" sz="1100" b="1" i="1" baseline="0" dirty="0" smtClean="0"/>
              <a:t> participants’ opinions and experiences working with patients who use medical marijuana, and also to evaluate their current level of knowledge concerning various areas concerning medical marijuana and HIV. </a:t>
            </a:r>
            <a:r>
              <a:rPr lang="en-US" sz="1100" b="1" i="1" dirty="0" smtClean="0"/>
              <a:t>Read </a:t>
            </a:r>
            <a:r>
              <a:rPr lang="en-US" sz="1100" b="1" i="1" dirty="0"/>
              <a:t>each question and the possible responses aloud, and give training participants time to jot down their response before moving on to the next question</a:t>
            </a:r>
            <a:r>
              <a:rPr lang="en-US" sz="1100" b="1" i="1" dirty="0" smtClean="0"/>
              <a:t>. </a:t>
            </a:r>
          </a:p>
          <a:p>
            <a:pPr>
              <a:defRPr/>
            </a:pPr>
            <a:endParaRPr lang="en-US" sz="1100" b="1" i="1" dirty="0" smtClean="0"/>
          </a:p>
          <a:p>
            <a:pPr>
              <a:defRPr/>
            </a:pPr>
            <a:r>
              <a:rPr lang="en-US" sz="1100" b="1" i="1" dirty="0" smtClean="0"/>
              <a:t>When</a:t>
            </a:r>
            <a:r>
              <a:rPr lang="en-US" sz="1100" b="1" i="1" baseline="0" dirty="0" smtClean="0"/>
              <a:t> the audience shares their responses to each slide, review their responses out loud. </a:t>
            </a:r>
            <a:r>
              <a:rPr lang="en-US" sz="1100" b="1" i="1" dirty="0" smtClean="0"/>
              <a:t>Slides 5-7 refer</a:t>
            </a:r>
            <a:r>
              <a:rPr lang="en-US" sz="1100" b="1" i="1" baseline="0" dirty="0" smtClean="0"/>
              <a:t> to </a:t>
            </a:r>
            <a:r>
              <a:rPr lang="en-US" sz="1100" b="1" i="1" dirty="0" smtClean="0"/>
              <a:t>providers’ experience or</a:t>
            </a:r>
            <a:r>
              <a:rPr lang="en-US" sz="1100" b="1" i="1" baseline="0" dirty="0" smtClean="0"/>
              <a:t> perception/opinion</a:t>
            </a:r>
            <a:r>
              <a:rPr lang="en-US" sz="1100" b="1" i="1" dirty="0" smtClean="0"/>
              <a:t>, and do not</a:t>
            </a:r>
            <a:r>
              <a:rPr lang="en-US" sz="1100" b="1" i="1" baseline="0" dirty="0" smtClean="0"/>
              <a:t> have a correct answer.</a:t>
            </a:r>
            <a:r>
              <a:rPr lang="en-US" sz="1100" b="1" i="1" dirty="0" smtClean="0"/>
              <a:t> </a:t>
            </a:r>
            <a:r>
              <a:rPr lang="en-US" sz="1100" b="1" i="1" u="sng" dirty="0" smtClean="0"/>
              <a:t>Do </a:t>
            </a:r>
            <a:r>
              <a:rPr lang="en-US" sz="1100" b="1" i="1" u="sng" dirty="0"/>
              <a:t>not</a:t>
            </a:r>
            <a:r>
              <a:rPr lang="en-US" sz="1100" b="1" i="1" dirty="0"/>
              <a:t> reveal the answers to the questions </a:t>
            </a:r>
            <a:r>
              <a:rPr lang="en-US" sz="1100" b="1" i="1" dirty="0" smtClean="0"/>
              <a:t>on Slides 8-11 until </a:t>
            </a:r>
            <a:r>
              <a:rPr lang="en-US" sz="1100" b="1" i="1" dirty="0"/>
              <a:t>the end of the training </a:t>
            </a:r>
            <a:r>
              <a:rPr lang="en-US" sz="1100" b="1" i="1" dirty="0" smtClean="0"/>
              <a:t>session,</a:t>
            </a:r>
            <a:r>
              <a:rPr lang="en-US" sz="1100" b="1" i="1" baseline="0" dirty="0" smtClean="0"/>
              <a:t> as they will be asked again and answered </a:t>
            </a:r>
            <a:r>
              <a:rPr lang="en-US" sz="1100" b="1" i="1" dirty="0" smtClean="0"/>
              <a:t>on </a:t>
            </a:r>
            <a:r>
              <a:rPr lang="en-US" sz="1100" b="1" i="1" dirty="0"/>
              <a:t>slides </a:t>
            </a:r>
            <a:r>
              <a:rPr lang="en-US" sz="1100" b="1" i="1" dirty="0" smtClean="0"/>
              <a:t>115-118). </a:t>
            </a:r>
            <a:endParaRPr lang="en-US" sz="1100" b="1" i="1"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a:t>
            </a:r>
            <a:r>
              <a:rPr lang="en-US" b="1" baseline="0" dirty="0" smtClean="0"/>
              <a:t> POINTS</a:t>
            </a:r>
          </a:p>
          <a:p>
            <a:pPr marL="0" indent="0">
              <a:buNone/>
            </a:pPr>
            <a:r>
              <a:rPr lang="en-US" b="0" baseline="0" dirty="0" smtClean="0"/>
              <a:t>Though there is not yet strong research evidence that marijuana works as an effective medicine in the treatment of these conditions, there are currently trials going on exploring the drug’s potential in the treatment and management of the conditions listed on the slide, including multiple sclerosis, high heart rate, non-cardiac chest pain, lung disease, sickle cell disease, spinal cord injury pain, bowel disease, liver problems, cancer, and dementia. Much of this research doesn’t focus on the general population, but on individuals who are particularly hard to treat because they have multiple physical and/or mental health problems.</a:t>
            </a:r>
            <a:endParaRPr lang="en-US" b="0"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0" indent="0">
              <a:buNone/>
            </a:pPr>
            <a:r>
              <a:rPr lang="en-US" dirty="0" smtClean="0"/>
              <a:t>Three major types of marijuana-based</a:t>
            </a:r>
            <a:r>
              <a:rPr lang="en-US" baseline="0" dirty="0" smtClean="0"/>
              <a:t> medicine exist: marijuana itself (botanical cannabis), synthetic THC medications, and other marijuana-based medications. The first kind, </a:t>
            </a:r>
            <a:r>
              <a:rPr lang="en-US" b="1" baseline="0" dirty="0" smtClean="0"/>
              <a:t>botanical cannabis</a:t>
            </a:r>
            <a:r>
              <a:rPr lang="en-US" baseline="0" dirty="0" smtClean="0"/>
              <a:t>, is what people mean when talking about “medical marijuana”. This is using the marijuana plant either by smoking, eating, or vaporizing, but for medical purposes instead of recreational ones. Two synthetic THC medications have been approved for use in the United States. The more common one is </a:t>
            </a:r>
            <a:r>
              <a:rPr lang="en-US" b="1" baseline="0" dirty="0" err="1" smtClean="0"/>
              <a:t>dronabinol</a:t>
            </a:r>
            <a:r>
              <a:rPr lang="en-US" b="0" baseline="0" dirty="0" smtClean="0"/>
              <a:t>, which goes by the trade name </a:t>
            </a:r>
            <a:r>
              <a:rPr lang="en-US" b="1" baseline="0" dirty="0" err="1" smtClean="0"/>
              <a:t>Marinol</a:t>
            </a:r>
            <a:r>
              <a:rPr lang="en-US" b="0" baseline="0" dirty="0" smtClean="0"/>
              <a:t>®, and is approved by the FDA for the treatment of nausea among people living with HIV. Another THC medication, </a:t>
            </a:r>
            <a:r>
              <a:rPr lang="en-US" b="1" baseline="0" dirty="0" err="1" smtClean="0"/>
              <a:t>nabilone</a:t>
            </a:r>
            <a:r>
              <a:rPr lang="en-US" b="0" baseline="0" dirty="0" smtClean="0"/>
              <a:t>, which goes by the trade name </a:t>
            </a:r>
            <a:r>
              <a:rPr lang="en-US" b="1" baseline="0" dirty="0" err="1" smtClean="0"/>
              <a:t>Cesamet</a:t>
            </a:r>
            <a:r>
              <a:rPr lang="en-US" b="0" baseline="0" dirty="0" smtClean="0"/>
              <a:t>®, has been approved by the FDA for the treatment of nausea among people with cancer. However, it can also be prescribed to people living with HIV off-label (safe and effective, but not as recommended by the FDA). Two </a:t>
            </a:r>
            <a:r>
              <a:rPr lang="en-US" dirty="0" smtClean="0"/>
              <a:t>other</a:t>
            </a:r>
            <a:r>
              <a:rPr lang="en-US" baseline="0" dirty="0" smtClean="0"/>
              <a:t> medications are based on marijuana, but they are not yet approved for use in the United States. The first, </a:t>
            </a:r>
            <a:r>
              <a:rPr lang="en-US" b="1" baseline="0" dirty="0" err="1" smtClean="0"/>
              <a:t>nabiximols</a:t>
            </a:r>
            <a:r>
              <a:rPr lang="en-US" b="0" baseline="0" dirty="0" smtClean="0"/>
              <a:t>, which goes by the trade name </a:t>
            </a:r>
            <a:r>
              <a:rPr lang="en-US" b="1" baseline="0" dirty="0" err="1" smtClean="0"/>
              <a:t>Sativex</a:t>
            </a:r>
            <a:r>
              <a:rPr lang="en-US" b="0" baseline="0" dirty="0" smtClean="0"/>
              <a:t>® , is a mouth spray that can be used for pain relief and to control muscle spasms. This medication is available in other countries, and is currently being investigated by the FDA, meaning that it may soon become approved for use in the United States as well. The other marijuana-based medication that is currently available in other countries is </a:t>
            </a:r>
            <a:r>
              <a:rPr lang="en-US" b="1" baseline="0" dirty="0" err="1" smtClean="0"/>
              <a:t>rimonabant</a:t>
            </a:r>
            <a:r>
              <a:rPr lang="en-US" b="0" baseline="0" dirty="0" smtClean="0"/>
              <a:t>, which goes under the trade names </a:t>
            </a:r>
            <a:r>
              <a:rPr lang="en-US" b="1" baseline="0" dirty="0" err="1" smtClean="0"/>
              <a:t>Accomplia</a:t>
            </a:r>
            <a:r>
              <a:rPr lang="en-US" b="1" baseline="0" dirty="0" smtClean="0"/>
              <a:t> </a:t>
            </a:r>
            <a:r>
              <a:rPr lang="en-US" b="0" baseline="0" dirty="0" smtClean="0"/>
              <a:t>® and </a:t>
            </a:r>
            <a:r>
              <a:rPr lang="en-US" b="1" baseline="0" dirty="0" err="1" smtClean="0"/>
              <a:t>Zimulti</a:t>
            </a:r>
            <a:r>
              <a:rPr lang="en-US" b="1" baseline="0" dirty="0" smtClean="0"/>
              <a:t> </a:t>
            </a:r>
            <a:r>
              <a:rPr lang="en-US" b="0" baseline="0" dirty="0" smtClean="0"/>
              <a:t>®, and can be used for the treatment of obesity and nicotine dependence.</a:t>
            </a:r>
            <a:endParaRPr lang="en-US" b="1"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41</a:t>
            </a:fld>
            <a:endParaRPr lang="en-US"/>
          </a:p>
        </p:txBody>
      </p:sp>
    </p:spTree>
    <p:extLst>
      <p:ext uri="{BB962C8B-B14F-4D97-AF65-F5344CB8AC3E}">
        <p14:creationId xmlns:p14="http://schemas.microsoft.com/office/powerpoint/2010/main" val="10579919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p>
          <a:p>
            <a:r>
              <a:rPr lang="en-US" b="1" i="1" dirty="0" smtClean="0"/>
              <a:t>The purpose</a:t>
            </a:r>
            <a:r>
              <a:rPr lang="en-US" b="1" i="1" baseline="0" dirty="0" smtClean="0"/>
              <a:t> of this slide and the four slides that follow is to compare the pros and cons of  botanical cannabis (“medical marijuana”) compared to the synthetic THC medications that are currently available in the USA. Slides 42 and 43 highlight ways that medical marijuana may be preferable, Slides 44-45 highlight was that THC medications may be preferable, and Slide 46 summarizes the pros and cons of both side by side. </a:t>
            </a:r>
          </a:p>
          <a:p>
            <a:endParaRPr lang="en-US" b="0" baseline="0" dirty="0" smtClean="0"/>
          </a:p>
          <a:p>
            <a:r>
              <a:rPr lang="en-US" b="1" baseline="0" dirty="0" smtClean="0"/>
              <a:t>KEY POINTS</a:t>
            </a:r>
            <a:r>
              <a:rPr lang="en-US" b="0" baseline="0" dirty="0" smtClean="0"/>
              <a:t> </a:t>
            </a:r>
          </a:p>
          <a:p>
            <a:pPr marL="0" indent="0">
              <a:buNone/>
            </a:pPr>
            <a:r>
              <a:rPr lang="en-US" b="0" baseline="0" dirty="0" smtClean="0"/>
              <a:t>One thing to consider is that THC medications, like marijuana, have psychoactive effects that lead people to feel “high.” If anything, marijuana may be preferable to THC medications because there are chemicals in marijuana that moderate THC’s psychoactive effects that are not present in THC medications. Another advantage of medical marijuana is that it is significantly cheaper than THC medications, which are made by the pharmaceutical industry and subject to expensive patents. Even marijuana that is sold on the street (not through dispensaries) is cheaper than THC medications.</a:t>
            </a:r>
          </a:p>
        </p:txBody>
      </p:sp>
      <p:sp>
        <p:nvSpPr>
          <p:cNvPr id="4" name="Slide Number Placeholder 3"/>
          <p:cNvSpPr>
            <a:spLocks noGrp="1"/>
          </p:cNvSpPr>
          <p:nvPr>
            <p:ph type="sldNum" sz="quarter" idx="10"/>
          </p:nvPr>
        </p:nvSpPr>
        <p:spPr/>
        <p:txBody>
          <a:bodyPr/>
          <a:lstStyle/>
          <a:p>
            <a:fld id="{6C022A7B-B66F-47CD-B0CC-24ECAB4C2AE1}" type="slidenum">
              <a:rPr lang="en-US" smtClean="0"/>
              <a:pPr/>
              <a:t>42</a:t>
            </a:fld>
            <a:endParaRPr lang="en-US"/>
          </a:p>
        </p:txBody>
      </p:sp>
    </p:spTree>
    <p:extLst>
      <p:ext uri="{BB962C8B-B14F-4D97-AF65-F5344CB8AC3E}">
        <p14:creationId xmlns:p14="http://schemas.microsoft.com/office/powerpoint/2010/main" val="7532922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0" indent="0">
              <a:buNone/>
            </a:pPr>
            <a:r>
              <a:rPr lang="en-US" b="0" baseline="0" dirty="0" smtClean="0"/>
              <a:t>Another advantage of medical marijuana, compared to THC medications, is that it takes effect in minutes instead of an hour. This means that users can tell if they got enough marijuana to feel its effects right away, and then stop consuming more once they have taken enough. Due to the rapid relief that comes from smoking marijuana, many researchers believe that people actually consume less if they smoke than if they take THC medications. The way the body absorbs THC medications is erratic and less concentrated, making their effects more unpredictable and variable than those of smoked medical marijuana. </a:t>
            </a:r>
            <a:endParaRPr lang="en-US" b="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43</a:t>
            </a:fld>
            <a:endParaRPr lang="en-US"/>
          </a:p>
        </p:txBody>
      </p:sp>
    </p:spTree>
    <p:extLst>
      <p:ext uri="{BB962C8B-B14F-4D97-AF65-F5344CB8AC3E}">
        <p14:creationId xmlns:p14="http://schemas.microsoft.com/office/powerpoint/2010/main" val="19901702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endParaRPr lang="en-US" b="1" dirty="0" smtClean="0"/>
          </a:p>
          <a:p>
            <a:pPr marL="0" indent="0">
              <a:buNone/>
            </a:pPr>
            <a:r>
              <a:rPr lang="en-US" dirty="0" smtClean="0"/>
              <a:t>One major drawback of marijuana is that unlike THC medications, it</a:t>
            </a:r>
            <a:r>
              <a:rPr lang="en-US" baseline="0" dirty="0" smtClean="0"/>
              <a:t> is not FDA approved. The FDA (Food and Drug Administration) is responsible for assuring that medications are effective, safe, and properly labeled. It is impossible for the FDA to evaluate medical marijuana as a drug since it is a plant, and not a manufactured pharmaceutical drug. Depending on the specific marijuana plant and where it was grown, it can have different concentrations of THC and other key chemical components. It is also difficult to know if medical marijuana is pure because it is a plant. Depending on how it is grown, it can be contaminated by pesticides, molds, and fungus. Given these issues, it is difficult for the FDA to approve marijuana as a medicine. </a:t>
            </a:r>
            <a:endParaRPr lang="en-US"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44</a:t>
            </a:fld>
            <a:endParaRPr lang="en-US"/>
          </a:p>
        </p:txBody>
      </p:sp>
    </p:spTree>
    <p:extLst>
      <p:ext uri="{BB962C8B-B14F-4D97-AF65-F5344CB8AC3E}">
        <p14:creationId xmlns:p14="http://schemas.microsoft.com/office/powerpoint/2010/main" val="42148861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pPr marL="0" indent="0">
              <a:buNone/>
            </a:pPr>
            <a:r>
              <a:rPr lang="en-US" b="0" baseline="0" dirty="0" smtClean="0"/>
              <a:t>Another issue that complicates the use of medical marijuana is that it is hard to recommend a substance that is smoked as a medicine. When marijuana is smoked, it has negative effects on the lungs, just like any other substance that is smoked. Marijuana undergoes different types of chemical changes when it is burned, and it is difficult to predict precisely how these chemical changes might affect its medicinal properties. It is also difficult to use smoked marijuana as a medicine since it is difficult to standardize dosage. Unlike pills (which everyone digests the same way), people inhale differently, depending on their size, lung capacity, etc. Thus it is difficult to recommend standard dosages of smoked marijuana as one would for other medications.</a:t>
            </a:r>
          </a:p>
        </p:txBody>
      </p:sp>
      <p:sp>
        <p:nvSpPr>
          <p:cNvPr id="4" name="Slide Number Placeholder 3"/>
          <p:cNvSpPr>
            <a:spLocks noGrp="1"/>
          </p:cNvSpPr>
          <p:nvPr>
            <p:ph type="sldNum" sz="quarter" idx="10"/>
          </p:nvPr>
        </p:nvSpPr>
        <p:spPr/>
        <p:txBody>
          <a:bodyPr/>
          <a:lstStyle/>
          <a:p>
            <a:fld id="{6C022A7B-B66F-47CD-B0CC-24ECAB4C2AE1}" type="slidenum">
              <a:rPr lang="en-US" smtClean="0"/>
              <a:pPr/>
              <a:t>45</a:t>
            </a:fld>
            <a:endParaRPr lang="en-US"/>
          </a:p>
        </p:txBody>
      </p:sp>
    </p:spTree>
    <p:extLst>
      <p:ext uri="{BB962C8B-B14F-4D97-AF65-F5344CB8AC3E}">
        <p14:creationId xmlns:p14="http://schemas.microsoft.com/office/powerpoint/2010/main" val="42815564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r>
              <a:rPr lang="en-US" dirty="0" smtClean="0"/>
              <a:t>This is a summary slide.</a:t>
            </a:r>
            <a:r>
              <a:rPr lang="en-US" baseline="0" dirty="0" smtClean="0"/>
              <a:t> </a:t>
            </a:r>
            <a:r>
              <a:rPr lang="en-US" dirty="0" smtClean="0"/>
              <a:t>From</a:t>
            </a:r>
            <a:r>
              <a:rPr lang="en-US" baseline="0" dirty="0" smtClean="0"/>
              <a:t> the perspective of people who use medical marijuana, it is not necessarily clear if medical marijuana or THC medications are more effective. It may depend on personal preferences, or what people are more comfortable with. Which one’s better? It’s complicated.</a:t>
            </a:r>
          </a:p>
        </p:txBody>
      </p:sp>
      <p:sp>
        <p:nvSpPr>
          <p:cNvPr id="4" name="Slide Number Placeholder 3"/>
          <p:cNvSpPr>
            <a:spLocks noGrp="1"/>
          </p:cNvSpPr>
          <p:nvPr>
            <p:ph type="sldNum" sz="quarter" idx="10"/>
          </p:nvPr>
        </p:nvSpPr>
        <p:spPr/>
        <p:txBody>
          <a:bodyPr/>
          <a:lstStyle/>
          <a:p>
            <a:fld id="{6C022A7B-B66F-47CD-B0CC-24ECAB4C2AE1}" type="slidenum">
              <a:rPr lang="en-US" smtClean="0"/>
              <a:pPr/>
              <a:t>46</a:t>
            </a:fld>
            <a:endParaRPr lang="en-US"/>
          </a:p>
        </p:txBody>
      </p:sp>
    </p:spTree>
    <p:extLst>
      <p:ext uri="{BB962C8B-B14F-4D97-AF65-F5344CB8AC3E}">
        <p14:creationId xmlns:p14="http://schemas.microsoft.com/office/powerpoint/2010/main" val="30904721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p>
          <a:p>
            <a:r>
              <a:rPr lang="en-US" b="1" i="1" dirty="0" smtClean="0"/>
              <a:t>The purpose</a:t>
            </a:r>
            <a:r>
              <a:rPr lang="en-US" b="1" i="1" baseline="0" dirty="0" smtClean="0"/>
              <a:t> of this slide is to introduce the legal questions surrounding medical marijuana into the discussion of the relative merits and drawbacks of medical marijuana and THC medications; it is critical to take these legal considerations into account when weighing the pros and cons of medical marijuana. The legal status of medical marijuana will be explored in detail on the following 11 slides. </a:t>
            </a:r>
            <a:endParaRPr lang="en-US" b="1" i="1"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47</a:t>
            </a:fld>
            <a:endParaRPr lang="en-US"/>
          </a:p>
        </p:txBody>
      </p:sp>
    </p:spTree>
    <p:extLst>
      <p:ext uri="{BB962C8B-B14F-4D97-AF65-F5344CB8AC3E}">
        <p14:creationId xmlns:p14="http://schemas.microsoft.com/office/powerpoint/2010/main" val="1513321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pPr marL="0" indent="0">
              <a:buNone/>
            </a:pPr>
            <a:r>
              <a:rPr lang="en-US" b="0" baseline="0" dirty="0" smtClean="0"/>
              <a:t>Under</a:t>
            </a:r>
            <a:r>
              <a:rPr lang="en-US" baseline="0" dirty="0" smtClean="0"/>
              <a:t> the </a:t>
            </a:r>
            <a:r>
              <a:rPr lang="en-US" sz="1200" dirty="0" smtClean="0">
                <a:latin typeface="Arial" charset="0"/>
              </a:rPr>
              <a:t>Controlled Substances Act of 1970, potentially</a:t>
            </a:r>
            <a:r>
              <a:rPr lang="en-US" sz="1200" baseline="0" dirty="0" smtClean="0">
                <a:latin typeface="Arial" charset="0"/>
              </a:rPr>
              <a:t> addictive</a:t>
            </a:r>
            <a:r>
              <a:rPr lang="en-US" dirty="0" smtClean="0"/>
              <a:t> drugs </a:t>
            </a:r>
            <a:r>
              <a:rPr lang="en-US" baseline="0" dirty="0" smtClean="0"/>
              <a:t>are placed on a schedule by the Drug Enforcement Administration (DEA) based on their abuse potential and recognized therapeutic value. Marijuana is currently classified as a Schedule 1 substance, which means it has a </a:t>
            </a:r>
            <a:r>
              <a:rPr lang="en-US" u="sng" baseline="0" dirty="0" smtClean="0"/>
              <a:t>high abuse potentia</a:t>
            </a:r>
            <a:r>
              <a:rPr lang="en-US" u="none" baseline="0" dirty="0" smtClean="0"/>
              <a:t>l and</a:t>
            </a:r>
            <a:r>
              <a:rPr lang="en-US" baseline="0" dirty="0" smtClean="0"/>
              <a:t> has </a:t>
            </a:r>
            <a:r>
              <a:rPr lang="en-US" u="sng" baseline="0" dirty="0" smtClean="0"/>
              <a:t>NO accepted medical benefits</a:t>
            </a:r>
            <a:r>
              <a:rPr lang="en-US" u="none" baseline="0" dirty="0" smtClean="0"/>
              <a:t> </a:t>
            </a:r>
            <a:r>
              <a:rPr lang="en-US" baseline="0" dirty="0" smtClean="0"/>
              <a:t>(and therefore is NOT available by prescription).  According to federal law, all marijuana use is illegal, whether it is “medical” or “recreational.” The distinction between the two types of use is not recognized by the federal government. The fines for violations involving Schedule 1 substances are severe. The first possession offense can lead to up to a year in federal prison and a fine of up to $100,000, and manufacturing offenses can carry penalties of up to five years in federal prison and a fine of $250,000.</a:t>
            </a:r>
          </a:p>
          <a:p>
            <a:endParaRPr lang="en-US" baseline="0" dirty="0" smtClean="0"/>
          </a:p>
          <a:p>
            <a:r>
              <a:rPr lang="en-US" b="1" baseline="0" dirty="0" smtClean="0"/>
              <a:t>Additional Information for the Trainer(s)</a:t>
            </a:r>
          </a:p>
          <a:p>
            <a:r>
              <a:rPr kumimoji="0" lang="en-US" sz="1200" b="0" i="0" u="none" strike="noStrike" cap="none" normalizeH="0" baseline="0" dirty="0" smtClean="0">
                <a:ln>
                  <a:noFill/>
                </a:ln>
                <a:solidFill>
                  <a:schemeClr val="tx1"/>
                </a:solidFill>
                <a:effectLst/>
                <a:latin typeface="Arial" charset="0"/>
                <a:cs typeface="Times New Roman" pitchFamily="18" charset="0"/>
              </a:rPr>
              <a:t>For perspective on the Controlled Substances Act scheduling system, below is a sample of some of the drugs placed on different schedules:</a:t>
            </a:r>
          </a:p>
          <a:p>
            <a:pPr lvl="1"/>
            <a:r>
              <a:rPr kumimoji="0" lang="en-US" sz="1200" b="0" i="0" u="none" strike="noStrike" cap="none" normalizeH="0" baseline="0" dirty="0" smtClean="0">
                <a:ln>
                  <a:noFill/>
                </a:ln>
                <a:solidFill>
                  <a:schemeClr val="tx1"/>
                </a:solidFill>
                <a:effectLst/>
                <a:latin typeface="Arial" charset="0"/>
                <a:cs typeface="Times New Roman" pitchFamily="18" charset="0"/>
              </a:rPr>
              <a:t>O</a:t>
            </a:r>
            <a:r>
              <a:rPr lang="en-US" baseline="0" dirty="0" smtClean="0"/>
              <a:t>ther </a:t>
            </a:r>
            <a:r>
              <a:rPr lang="en-US" u="sng" baseline="0" dirty="0" smtClean="0"/>
              <a:t>Schedule I</a:t>
            </a:r>
            <a:r>
              <a:rPr lang="en-US" baseline="0" dirty="0" smtClean="0"/>
              <a:t> drugs: </a:t>
            </a:r>
            <a:r>
              <a:rPr kumimoji="0" lang="en-US" sz="1200" b="0" i="0" u="none" strike="noStrike" cap="none" normalizeH="0" baseline="0" dirty="0" smtClean="0">
                <a:ln>
                  <a:noFill/>
                </a:ln>
                <a:solidFill>
                  <a:schemeClr val="tx1"/>
                </a:solidFill>
                <a:effectLst/>
                <a:latin typeface="Arial" charset="0"/>
                <a:cs typeface="Times New Roman" pitchFamily="18" charset="0"/>
              </a:rPr>
              <a:t>Heroin, LSD, MDMA, </a:t>
            </a:r>
            <a:r>
              <a:rPr kumimoji="0" lang="en-US" sz="1200" b="0" i="0" u="none" strike="noStrike" cap="none" normalizeH="0" baseline="0" dirty="0" err="1" smtClean="0">
                <a:ln>
                  <a:noFill/>
                </a:ln>
                <a:solidFill>
                  <a:schemeClr val="tx1"/>
                </a:solidFill>
                <a:effectLst/>
                <a:latin typeface="Arial" charset="0"/>
                <a:cs typeface="Times New Roman" pitchFamily="18" charset="0"/>
              </a:rPr>
              <a:t>quaaludes</a:t>
            </a:r>
            <a:r>
              <a:rPr kumimoji="0" lang="en-US" sz="1200" b="0" i="0" u="none" strike="noStrike" cap="none" normalizeH="0" baseline="0" dirty="0" smtClean="0">
                <a:ln>
                  <a:noFill/>
                </a:ln>
                <a:solidFill>
                  <a:schemeClr val="tx1"/>
                </a:solidFill>
                <a:effectLst/>
                <a:latin typeface="Arial" charset="0"/>
                <a:cs typeface="Times New Roman" pitchFamily="18" charset="0"/>
              </a:rPr>
              <a:t>, GHB, mescaline, peyote, marijuana.</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cap="none" normalizeH="0" baseline="0" dirty="0" smtClean="0">
                <a:ln>
                  <a:noFill/>
                </a:ln>
                <a:solidFill>
                  <a:schemeClr val="tx1"/>
                </a:solidFill>
                <a:effectLst/>
                <a:latin typeface="Arial" charset="0"/>
                <a:cs typeface="Times New Roman" pitchFamily="18" charset="0"/>
              </a:rPr>
              <a:t>Schedule II</a:t>
            </a:r>
            <a:r>
              <a:rPr kumimoji="0" lang="en-US" sz="1200" b="0" i="0" u="none" strike="noStrike" cap="none" normalizeH="0" baseline="0" dirty="0" smtClean="0">
                <a:ln>
                  <a:noFill/>
                </a:ln>
                <a:solidFill>
                  <a:schemeClr val="tx1"/>
                </a:solidFill>
                <a:effectLst/>
                <a:latin typeface="Arial" charset="0"/>
                <a:cs typeface="Times New Roman" pitchFamily="18" charset="0"/>
              </a:rPr>
              <a:t>: Morphine, cocaine, amphetamines, </a:t>
            </a:r>
            <a:r>
              <a:rPr kumimoji="0" lang="en-US" sz="1200" b="0" i="0" u="none" strike="noStrike" cap="none" normalizeH="0" baseline="0" dirty="0" err="1" smtClean="0">
                <a:ln>
                  <a:noFill/>
                </a:ln>
                <a:solidFill>
                  <a:schemeClr val="tx1"/>
                </a:solidFill>
                <a:effectLst/>
                <a:latin typeface="Arial" charset="0"/>
                <a:cs typeface="Times New Roman" pitchFamily="18" charset="0"/>
              </a:rPr>
              <a:t>Oxycodone</a:t>
            </a:r>
            <a:r>
              <a:rPr kumimoji="0" lang="en-US" sz="1200" b="0" i="0" u="none" strike="noStrike" cap="none" normalizeH="0" baseline="0" dirty="0" smtClean="0">
                <a:ln>
                  <a:noFill/>
                </a:ln>
                <a:solidFill>
                  <a:schemeClr val="tx1"/>
                </a:solidFill>
                <a:effectLst/>
                <a:latin typeface="Arial" charset="0"/>
                <a:cs typeface="Times New Roman" pitchFamily="18" charset="0"/>
              </a:rPr>
              <a:t>, Methadone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cap="none" normalizeH="0" baseline="0" dirty="0" smtClean="0">
                <a:ln>
                  <a:noFill/>
                </a:ln>
                <a:solidFill>
                  <a:schemeClr val="tx1"/>
                </a:solidFill>
                <a:effectLst/>
                <a:latin typeface="Arial" charset="0"/>
                <a:cs typeface="Times New Roman" pitchFamily="18" charset="0"/>
              </a:rPr>
              <a:t>Schedule III</a:t>
            </a:r>
            <a:r>
              <a:rPr kumimoji="0" lang="en-US" sz="1200" b="0" i="0" u="none" strike="noStrike" cap="none" normalizeH="0" baseline="0" dirty="0" smtClean="0">
                <a:ln>
                  <a:noFill/>
                </a:ln>
                <a:solidFill>
                  <a:schemeClr val="tx1"/>
                </a:solidFill>
                <a:effectLst/>
                <a:latin typeface="Arial" charset="0"/>
                <a:cs typeface="Times New Roman" pitchFamily="18" charset="0"/>
              </a:rPr>
              <a:t>: Barbiturates, non-narcotic analgesics, anabolic steroids, </a:t>
            </a:r>
            <a:r>
              <a:rPr kumimoji="0" lang="en-US" sz="1200" b="0" i="0" u="none" strike="noStrike" cap="none" normalizeH="0" baseline="0" dirty="0" err="1" smtClean="0">
                <a:ln>
                  <a:noFill/>
                </a:ln>
                <a:solidFill>
                  <a:schemeClr val="tx1"/>
                </a:solidFill>
                <a:effectLst/>
                <a:latin typeface="Arial" charset="0"/>
                <a:cs typeface="Times New Roman" pitchFamily="18" charset="0"/>
              </a:rPr>
              <a:t>Marinol</a:t>
            </a:r>
            <a:endParaRPr kumimoji="0" lang="en-US" sz="1200" b="0" i="0" u="none" strike="noStrike" cap="none" normalizeH="0" baseline="0" dirty="0" smtClean="0">
              <a:ln>
                <a:noFill/>
              </a:ln>
              <a:solidFill>
                <a:schemeClr val="tx1"/>
              </a:solidFill>
              <a:effectLst/>
              <a:latin typeface="Arial" charset="0"/>
              <a:cs typeface="Times New Roman"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cap="none" normalizeH="0" baseline="0" dirty="0" smtClean="0">
                <a:ln>
                  <a:noFill/>
                </a:ln>
                <a:solidFill>
                  <a:schemeClr val="tx1"/>
                </a:solidFill>
                <a:effectLst/>
                <a:latin typeface="Arial" charset="0"/>
                <a:cs typeface="Times New Roman" pitchFamily="18" charset="0"/>
              </a:rPr>
              <a:t>Schedule IV</a:t>
            </a:r>
            <a:r>
              <a:rPr kumimoji="0" lang="en-US" sz="1200" b="0" i="0" u="none" strike="noStrike" cap="none" normalizeH="0" baseline="0" dirty="0" smtClean="0">
                <a:ln>
                  <a:noFill/>
                </a:ln>
                <a:solidFill>
                  <a:schemeClr val="tx1"/>
                </a:solidFill>
                <a:effectLst/>
                <a:latin typeface="Arial" charset="0"/>
                <a:cs typeface="Times New Roman" pitchFamily="18" charset="0"/>
              </a:rPr>
              <a:t>: Valium, Librium, </a:t>
            </a:r>
            <a:r>
              <a:rPr kumimoji="0" lang="en-US" sz="1200" b="0" i="0" u="none" strike="noStrike" cap="none" normalizeH="0" baseline="0" dirty="0" err="1" smtClean="0">
                <a:ln>
                  <a:noFill/>
                </a:ln>
                <a:solidFill>
                  <a:schemeClr val="tx1"/>
                </a:solidFill>
                <a:effectLst/>
                <a:latin typeface="Arial" charset="0"/>
                <a:cs typeface="Times New Roman" pitchFamily="18" charset="0"/>
              </a:rPr>
              <a:t>Xanax</a:t>
            </a:r>
            <a:r>
              <a:rPr kumimoji="0" lang="en-US" sz="1200" b="0" i="0" u="none" strike="noStrike" cap="none" normalizeH="0" baseline="0" dirty="0" smtClean="0">
                <a:ln>
                  <a:noFill/>
                </a:ln>
                <a:solidFill>
                  <a:schemeClr val="tx1"/>
                </a:solidFill>
                <a:effectLst/>
                <a:latin typeface="Arial" charset="0"/>
                <a:cs typeface="Times New Roman" pitchFamily="18" charset="0"/>
              </a:rPr>
              <a:t>, </a:t>
            </a:r>
            <a:r>
              <a:rPr kumimoji="0" lang="en-US" sz="1200" b="0" i="0" u="none" strike="noStrike" cap="none" normalizeH="0" baseline="0" dirty="0" err="1" smtClean="0">
                <a:ln>
                  <a:noFill/>
                </a:ln>
                <a:solidFill>
                  <a:schemeClr val="tx1"/>
                </a:solidFill>
                <a:effectLst/>
                <a:latin typeface="Arial" charset="0"/>
                <a:cs typeface="Times New Roman" pitchFamily="18" charset="0"/>
              </a:rPr>
              <a:t>Miltown</a:t>
            </a:r>
            <a:r>
              <a:rPr kumimoji="0" lang="en-US" sz="1200" b="0" i="0" u="none" strike="noStrike" cap="none" normalizeH="0" baseline="0" dirty="0" smtClean="0">
                <a:ln>
                  <a:noFill/>
                </a:ln>
                <a:solidFill>
                  <a:schemeClr val="tx1"/>
                </a:solidFill>
                <a:effectLst/>
                <a:latin typeface="Arial" charset="0"/>
                <a:cs typeface="Times New Roman" pitchFamily="18" charset="0"/>
              </a:rPr>
              <a:t>, sleep aids (</a:t>
            </a:r>
            <a:r>
              <a:rPr kumimoji="0" lang="en-US" sz="1200" b="0" i="0" u="none" strike="noStrike" cap="none" normalizeH="0" baseline="0" dirty="0" err="1" smtClean="0">
                <a:ln>
                  <a:noFill/>
                </a:ln>
                <a:solidFill>
                  <a:schemeClr val="tx1"/>
                </a:solidFill>
                <a:effectLst/>
                <a:latin typeface="Arial" charset="0"/>
                <a:cs typeface="Times New Roman" pitchFamily="18" charset="0"/>
              </a:rPr>
              <a:t>Ambien</a:t>
            </a:r>
            <a:r>
              <a:rPr kumimoji="0" lang="en-US" sz="1200" b="0" i="0" u="none" strike="noStrike" cap="none" normalizeH="0" baseline="0" dirty="0" smtClean="0">
                <a:ln>
                  <a:noFill/>
                </a:ln>
                <a:solidFill>
                  <a:schemeClr val="tx1"/>
                </a:solidFill>
                <a:effectLst/>
                <a:latin typeface="Arial" charset="0"/>
                <a:cs typeface="Times New Roman" pitchFamily="18" charset="0"/>
              </a:rPr>
              <a:t>, </a:t>
            </a:r>
            <a:r>
              <a:rPr kumimoji="0" lang="en-US" sz="1200" b="0" i="0" u="none" strike="noStrike" cap="none" normalizeH="0" baseline="0" dirty="0" err="1" smtClean="0">
                <a:ln>
                  <a:noFill/>
                </a:ln>
                <a:solidFill>
                  <a:schemeClr val="tx1"/>
                </a:solidFill>
                <a:effectLst/>
                <a:latin typeface="Arial" charset="0"/>
                <a:cs typeface="Times New Roman" pitchFamily="18" charset="0"/>
              </a:rPr>
              <a:t>Lunesta</a:t>
            </a:r>
            <a:r>
              <a:rPr kumimoji="0" lang="en-US" sz="1200" b="0" i="0" u="none" strike="noStrike" cap="none" normalizeH="0" baseline="0" dirty="0" smtClean="0">
                <a:ln>
                  <a:noFill/>
                </a:ln>
                <a:solidFill>
                  <a:schemeClr val="tx1"/>
                </a:solidFill>
                <a:effectLst/>
                <a:latin typeface="Arial" charset="0"/>
                <a:cs typeface="Times New Roman" pitchFamily="18" charset="0"/>
              </a:rPr>
              <a: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cap="none" normalizeH="0" baseline="0" dirty="0" smtClean="0">
                <a:ln>
                  <a:noFill/>
                </a:ln>
                <a:solidFill>
                  <a:schemeClr val="tx1"/>
                </a:solidFill>
                <a:effectLst/>
                <a:latin typeface="Arial" charset="0"/>
                <a:cs typeface="Times New Roman" pitchFamily="18" charset="0"/>
              </a:rPr>
              <a:t>Schedule V</a:t>
            </a:r>
            <a:r>
              <a:rPr kumimoji="0" lang="en-US" sz="1200" b="0" i="0" u="none" strike="noStrike" cap="none" normalizeH="0" baseline="0" dirty="0" smtClean="0">
                <a:ln>
                  <a:noFill/>
                </a:ln>
                <a:solidFill>
                  <a:schemeClr val="tx1"/>
                </a:solidFill>
                <a:effectLst/>
                <a:latin typeface="Arial" charset="0"/>
                <a:cs typeface="Times New Roman" pitchFamily="18" charset="0"/>
              </a:rPr>
              <a:t>: OTC cough medications w/codeine (e.g. Robitussin-C); anti-</a:t>
            </a:r>
            <a:r>
              <a:rPr kumimoji="0" lang="en-US" sz="1200" b="0" i="0" u="none" strike="noStrike" cap="none" normalizeH="0" baseline="0" dirty="0" err="1" smtClean="0">
                <a:ln>
                  <a:noFill/>
                </a:ln>
                <a:solidFill>
                  <a:schemeClr val="tx1"/>
                </a:solidFill>
                <a:effectLst/>
                <a:latin typeface="Arial" charset="0"/>
                <a:cs typeface="Times New Roman" pitchFamily="18" charset="0"/>
              </a:rPr>
              <a:t>diarrheals</a:t>
            </a:r>
            <a:r>
              <a:rPr kumimoji="0" lang="en-US" sz="1200" b="0" i="0" u="none" strike="noStrike" cap="none" normalizeH="0" baseline="0" dirty="0" smtClean="0">
                <a:ln>
                  <a:noFill/>
                </a:ln>
                <a:solidFill>
                  <a:schemeClr val="tx1"/>
                </a:solidFill>
                <a:effectLst/>
                <a:latin typeface="Arial" charset="0"/>
                <a:cs typeface="Times New Roman" pitchFamily="18" charset="0"/>
              </a:rPr>
              <a:t> (e.g., </a:t>
            </a:r>
            <a:r>
              <a:rPr kumimoji="0" lang="en-US" sz="1200" b="0" i="0" u="none" strike="noStrike" cap="none" normalizeH="0" baseline="0" dirty="0" err="1" smtClean="0">
                <a:ln>
                  <a:noFill/>
                </a:ln>
                <a:solidFill>
                  <a:schemeClr val="tx1"/>
                </a:solidFill>
                <a:effectLst/>
                <a:latin typeface="Arial" charset="0"/>
                <a:cs typeface="Times New Roman" pitchFamily="18" charset="0"/>
              </a:rPr>
              <a:t>Lomotil</a:t>
            </a:r>
            <a:r>
              <a:rPr kumimoji="0" lang="en-US" sz="1200" b="0" i="0" u="none" strike="noStrike" cap="none" normalizeH="0" baseline="0" dirty="0" smtClean="0">
                <a:ln>
                  <a:noFill/>
                </a:ln>
                <a:solidFill>
                  <a:schemeClr val="tx1"/>
                </a:solidFill>
                <a:effectLst/>
                <a:latin typeface="Arial" charset="0"/>
                <a:cs typeface="Times New Roman" pitchFamily="18" charset="0"/>
              </a:rPr>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cs typeface="Times New Roman" pitchFamily="18" charset="0"/>
              </a:rPr>
              <a:t>The marijuana legalization/advocacy movement has petitioned the DEA to reclassify marijuana to a lower-level classification, in recognition  that it is potentially less harmful than other Schedule 1 substances, and may have some therapeutic benefits, however, all of these challenges have been rejected by the DEA. At present, the Department of Justice has said that it will issue a policy statement regarding how they will proceed with regard to the recent (2012) voter-initiated legislation enacted in Colorado and Washington that decriminalized marijuana for recreational use, but have not thus far. </a:t>
            </a:r>
          </a:p>
        </p:txBody>
      </p:sp>
      <p:sp>
        <p:nvSpPr>
          <p:cNvPr id="4" name="Slide Number Placeholder 3"/>
          <p:cNvSpPr>
            <a:spLocks noGrp="1"/>
          </p:cNvSpPr>
          <p:nvPr>
            <p:ph type="sldNum" sz="quarter" idx="10"/>
          </p:nvPr>
        </p:nvSpPr>
        <p:spPr/>
        <p:txBody>
          <a:bodyPr/>
          <a:lstStyle/>
          <a:p>
            <a:fld id="{6C022A7B-B66F-47CD-B0CC-24ECAB4C2AE1}" type="slidenum">
              <a:rPr lang="en-US" smtClean="0"/>
              <a:pPr/>
              <a:t>48</a:t>
            </a:fld>
            <a:endParaRPr lang="en-US"/>
          </a:p>
        </p:txBody>
      </p:sp>
    </p:spTree>
    <p:extLst>
      <p:ext uri="{BB962C8B-B14F-4D97-AF65-F5344CB8AC3E}">
        <p14:creationId xmlns:p14="http://schemas.microsoft.com/office/powerpoint/2010/main" val="3649104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0" indent="0">
              <a:buNone/>
            </a:pPr>
            <a:r>
              <a:rPr lang="en-US" b="0" dirty="0" smtClean="0"/>
              <a:t>Recent decisions at the federal level have reinforced the federal government’s anti-medical</a:t>
            </a:r>
            <a:r>
              <a:rPr lang="en-US" b="0" baseline="0" dirty="0" smtClean="0"/>
              <a:t> marijuana policies. In 2001, the Supreme Court ruled that medical necessity is no excuse to break federal laws concerning medical marijuana. In 2006, the FDA reaffirmed its position that it does not consider smoked marijuana a legitimate medicine.</a:t>
            </a:r>
          </a:p>
          <a:p>
            <a:pPr marL="228600" indent="-228600">
              <a:buAutoNum type="arabicPeriod"/>
            </a:pPr>
            <a:endParaRPr lang="en-US" b="0" baseline="0" dirty="0" smtClean="0"/>
          </a:p>
          <a:p>
            <a:pPr marL="0" indent="0">
              <a:buNone/>
            </a:pPr>
            <a:r>
              <a:rPr lang="en-US" b="1" baseline="0" dirty="0" smtClean="0"/>
              <a:t>Additional Information for the Trainer(s)</a:t>
            </a:r>
          </a:p>
          <a:p>
            <a:r>
              <a:rPr lang="en-US" b="0" baseline="0" dirty="0" smtClean="0"/>
              <a:t>The 2001 Supreme Court Case was “U.S. v. Oakland Cannabis Buyers’ Cooperative.” The case involved a civil suit that the US Department of Justice filed in 1998 to close six medical marijuana distribution centers in northern California. The Oakland Cannabis Buyers Cooperative fought the injunction, but was eventually forced to close and appeal to the Ninth Circuit Court of Appeals. The key issue was whether a medical marijuana distributor could use medical necessity as a defense against federal marijuana distribution charges. In 1999 the Ninth Circuit ruled in favor of the Buyer’s cooperative, but the Supreme Court overruled this decision in the 2001 case in an 8-0 ruling that found medical necessity was not a valid defense against federal charges. </a:t>
            </a:r>
            <a:r>
              <a:rPr lang="en-US" sz="1200" b="0" i="0" u="none" strike="noStrike" kern="1200" baseline="0" dirty="0" smtClean="0">
                <a:solidFill>
                  <a:schemeClr val="tx1"/>
                </a:solidFill>
                <a:latin typeface="+mn-lt"/>
                <a:ea typeface="+mn-ea"/>
                <a:cs typeface="+mn-cs"/>
              </a:rPr>
              <a:t>This decision had no effect on state medical marijuana laws, which continued to protect patients and primary caregivers from arrest by state and local law enforcement agents in the states with medical marijuana programs.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 April 20, 2006, the FDA issued an interagency advisory restating the federal government’s position that “smoked marijuana is harmful” and has not been approved “for any condition or disease indication.” The one-page announcement did not refer to new research findings. Instead,</a:t>
            </a:r>
          </a:p>
          <a:p>
            <a:r>
              <a:rPr lang="en-US" sz="1200" b="0" i="0" u="none" strike="noStrike" kern="1200" baseline="0" dirty="0" smtClean="0">
                <a:solidFill>
                  <a:schemeClr val="tx1"/>
                </a:solidFill>
                <a:latin typeface="+mn-lt"/>
                <a:ea typeface="+mn-ea"/>
                <a:cs typeface="+mn-cs"/>
              </a:rPr>
              <a:t>it was based on a “past evaluation” by several agencies within HHS that “concluded that no sound scientific studies supported medical use of marijuana for treatment in the United States, and no animal or human data supported the safety or efficacy of marijuana for general medical use.” Media reaction to this pronouncement was largely negative, asserting that the FDA position on medical marijuana was motivated by politics, not science. In Congress, 24 House Members sent a letter to the FDA acting commissioner requesting the scientific evidence behind the agency’s evaluation of the medical efficacy of marijuana. However, the FDA’s decision remained intact, and is still its policy today.</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49</a:t>
            </a:fld>
            <a:endParaRPr lang="en-US"/>
          </a:p>
        </p:txBody>
      </p:sp>
    </p:spTree>
    <p:extLst>
      <p:ext uri="{BB962C8B-B14F-4D97-AF65-F5344CB8AC3E}">
        <p14:creationId xmlns:p14="http://schemas.microsoft.com/office/powerpoint/2010/main" val="377727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INSTRUCTIONS</a:t>
            </a:r>
          </a:p>
          <a:p>
            <a:r>
              <a:rPr lang="en-US" b="1" i="1" dirty="0" smtClean="0"/>
              <a:t>Read the question</a:t>
            </a:r>
            <a:r>
              <a:rPr lang="en-US" b="1" i="1" baseline="0" dirty="0" smtClean="0"/>
              <a:t> and choices, and review audience responses out loud. </a:t>
            </a:r>
            <a:endParaRPr lang="en-US" b="1" i="1"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5</a:t>
            </a:fld>
            <a:endParaRPr lang="en-US"/>
          </a:p>
        </p:txBody>
      </p:sp>
    </p:spTree>
    <p:extLst>
      <p:ext uri="{BB962C8B-B14F-4D97-AF65-F5344CB8AC3E}">
        <p14:creationId xmlns:p14="http://schemas.microsoft.com/office/powerpoint/2010/main" val="2063709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r>
              <a:rPr lang="en-US" sz="2400" b="0" baseline="0" dirty="0" smtClean="0">
                <a:solidFill>
                  <a:schemeClr val="tx1"/>
                </a:solidFill>
                <a:latin typeface="Microsoft Sans Serif"/>
                <a:cs typeface="Microsoft Sans Serif"/>
              </a:rPr>
              <a:t>In spite of these decisions, there are a few exceptions to the federal opposition to the use of marijuana and its derivatives as medicine. One that is still in operation today, though limited, is the </a:t>
            </a:r>
            <a:r>
              <a:rPr lang="en-US" sz="2400" b="1" baseline="0" dirty="0" smtClean="0">
                <a:solidFill>
                  <a:schemeClr val="tx1"/>
                </a:solidFill>
                <a:latin typeface="Microsoft Sans Serif"/>
                <a:cs typeface="Microsoft Sans Serif"/>
              </a:rPr>
              <a:t>Investigational New Drug Program</a:t>
            </a:r>
            <a:r>
              <a:rPr lang="en-US" sz="2400" b="0" baseline="0" dirty="0" smtClean="0">
                <a:solidFill>
                  <a:schemeClr val="tx1"/>
                </a:solidFill>
                <a:latin typeface="Microsoft Sans Serif"/>
                <a:cs typeface="Microsoft Sans Serif"/>
              </a:rPr>
              <a:t>, which allows for individuals to apply for new experimental drugs—including marijuana—from the federal government. Originally, fewer than 100 patients were given marijuana under the program, but when the HIV epidemic broke out in the 1980s, larger numbers of people began applying. The program was shut to new enrollees 1992 because of high demand, but there are still a handful of people (under 15 across the country) who still get the drug through the program today. The other exceptions are the FDA approved THC medications </a:t>
            </a:r>
            <a:r>
              <a:rPr lang="en-US" sz="2400" b="0" baseline="0" dirty="0" err="1" smtClean="0">
                <a:solidFill>
                  <a:schemeClr val="tx1"/>
                </a:solidFill>
                <a:latin typeface="Microsoft Sans Serif"/>
                <a:cs typeface="Microsoft Sans Serif"/>
              </a:rPr>
              <a:t>Marionol</a:t>
            </a:r>
            <a:r>
              <a:rPr lang="en-US" sz="2400" b="0" baseline="0" dirty="0" smtClean="0">
                <a:solidFill>
                  <a:schemeClr val="tx1"/>
                </a:solidFill>
                <a:latin typeface="Microsoft Sans Serif"/>
                <a:cs typeface="Microsoft Sans Serif"/>
              </a:rPr>
              <a:t>® and </a:t>
            </a:r>
            <a:r>
              <a:rPr lang="en-US" sz="2400" b="0" baseline="0" dirty="0" err="1" smtClean="0">
                <a:solidFill>
                  <a:schemeClr val="tx1"/>
                </a:solidFill>
                <a:latin typeface="Microsoft Sans Serif"/>
                <a:cs typeface="Microsoft Sans Serif"/>
              </a:rPr>
              <a:t>Cesamet</a:t>
            </a:r>
            <a:r>
              <a:rPr lang="en-US" sz="2400" b="0" baseline="0" dirty="0" smtClean="0">
                <a:solidFill>
                  <a:schemeClr val="tx1"/>
                </a:solidFill>
                <a:latin typeface="Microsoft Sans Serif"/>
                <a:cs typeface="Microsoft Sans Serif"/>
              </a:rPr>
              <a:t>®. </a:t>
            </a:r>
          </a:p>
          <a:p>
            <a:endParaRPr lang="en-US" sz="2400" b="0" baseline="0" dirty="0" smtClean="0">
              <a:solidFill>
                <a:schemeClr val="tx1"/>
              </a:solidFill>
              <a:latin typeface="Microsoft Sans Serif"/>
              <a:cs typeface="Microsoft Sans Serif"/>
            </a:endParaRPr>
          </a:p>
          <a:p>
            <a:r>
              <a:rPr lang="en-US" sz="2400" b="1" baseline="0" dirty="0" smtClean="0">
                <a:solidFill>
                  <a:schemeClr val="tx1"/>
                </a:solidFill>
                <a:latin typeface="Microsoft Sans Serif"/>
                <a:cs typeface="Microsoft Sans Serif"/>
              </a:rPr>
              <a:t>Additional Information for the Trainer(s)</a:t>
            </a:r>
          </a:p>
          <a:p>
            <a:r>
              <a:rPr lang="en-US" sz="1200" b="0" i="0" u="none" strike="noStrike" kern="1200" baseline="0" dirty="0" smtClean="0">
                <a:solidFill>
                  <a:schemeClr val="tx1"/>
                </a:solidFill>
                <a:latin typeface="+mn-lt"/>
                <a:ea typeface="+mn-ea"/>
                <a:cs typeface="+mn-cs"/>
              </a:rPr>
              <a:t>In 1975, a Washington, DC resident was arrested for growing marijuana to treat his glaucoma. He won his case by using the medical necessity defense,</a:t>
            </a:r>
            <a:r>
              <a:rPr lang="en-US" sz="8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forcing the government to find a way to provide him with his medicine. In 1978, FDA created the Investigational New Drug (IND) Compassionate Access Program,</a:t>
            </a:r>
            <a:r>
              <a:rPr lang="en-US" sz="800" b="0" i="0" u="none" strike="noStrike" kern="1200" baseline="0" dirty="0" smtClean="0">
                <a:solidFill>
                  <a:schemeClr val="tx1"/>
                </a:solidFill>
                <a:latin typeface="+mn-lt"/>
                <a:ea typeface="+mn-ea"/>
                <a:cs typeface="+mn-cs"/>
              </a:rPr>
              <a:t>32 </a:t>
            </a:r>
            <a:r>
              <a:rPr lang="en-US" sz="1200" b="0" i="0" u="none" strike="noStrike" kern="1200" baseline="0" dirty="0" smtClean="0">
                <a:solidFill>
                  <a:schemeClr val="tx1"/>
                </a:solidFill>
                <a:latin typeface="+mn-lt"/>
                <a:ea typeface="+mn-ea"/>
                <a:cs typeface="+mn-cs"/>
              </a:rPr>
              <a:t>allowing patients whose serious medical conditions could be relieved only by marijuana to apply for and receive marijuana from the federal government. Over the next 14 years, other patients, less than 100 in total, were admitted to the program for conditions including chemotherapy-induced nausea and vomiting (emesis), glaucoma, spasticity, and weight loss. Then, in 1992, in response to a large number of applications from AIDS patients who sought to use medical cannabis to increase appetite and reverse wasting disease, the George H.W. Bush Administration closed the program to all new applicants. Several previously approved patients remain in the program today and continue to receive their monthly supply of government-grown medical marijuana.</a:t>
            </a:r>
            <a:endParaRPr lang="en-US" sz="2800" b="0" baseline="0" dirty="0" smtClean="0">
              <a:solidFill>
                <a:schemeClr val="tx1"/>
              </a:solidFill>
              <a:latin typeface="Microsoft Sans Serif"/>
              <a:cs typeface="Microsoft Sans Serif"/>
            </a:endParaRPr>
          </a:p>
        </p:txBody>
      </p:sp>
      <p:sp>
        <p:nvSpPr>
          <p:cNvPr id="4" name="Slide Number Placeholder 3"/>
          <p:cNvSpPr>
            <a:spLocks noGrp="1"/>
          </p:cNvSpPr>
          <p:nvPr>
            <p:ph type="sldNum" sz="quarter" idx="10"/>
          </p:nvPr>
        </p:nvSpPr>
        <p:spPr/>
        <p:txBody>
          <a:bodyPr/>
          <a:lstStyle/>
          <a:p>
            <a:fld id="{6C022A7B-B66F-47CD-B0CC-24ECAB4C2AE1}" type="slidenum">
              <a:rPr lang="en-US" smtClean="0"/>
              <a:pPr/>
              <a:t>50</a:t>
            </a:fld>
            <a:endParaRPr lang="en-US"/>
          </a:p>
        </p:txBody>
      </p:sp>
    </p:spTree>
    <p:extLst>
      <p:ext uri="{BB962C8B-B14F-4D97-AF65-F5344CB8AC3E}">
        <p14:creationId xmlns:p14="http://schemas.microsoft.com/office/powerpoint/2010/main" val="40619486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pPr marL="0" indent="0">
              <a:buNone/>
            </a:pPr>
            <a:r>
              <a:rPr lang="en-US" b="0" baseline="0" dirty="0" smtClean="0"/>
              <a:t>Even though medical marijuana is still illegal under federal law, many states (18, plus the District of Columbia) now allow for the medical use of marijuana. Most of these laws were passed through votes in state legislatures or ballot measures approved by the voting public. This is a highly unconventional approach to making decisions about medicine. Normally, drugs are approved for medical use through scientific research and clinical trials; in the case of medical marijuana, approval came through political processes. Through 2010, California had the vast majority of medical marijuana users in the US, over 200,000. This statistic is probably out of date, however, because of changes to medical marijuana laws in other states. </a:t>
            </a:r>
          </a:p>
          <a:p>
            <a:endParaRPr lang="en-US" b="1" dirty="0" smtClean="0"/>
          </a:p>
          <a:p>
            <a:r>
              <a:rPr lang="en-US" b="1" dirty="0" smtClean="0"/>
              <a:t>Additional Information for the Trainer(s)</a:t>
            </a:r>
          </a:p>
          <a:p>
            <a:r>
              <a:rPr lang="en-US" dirty="0" smtClean="0"/>
              <a:t>Most</a:t>
            </a:r>
            <a:r>
              <a:rPr lang="en-US" baseline="0" dirty="0" smtClean="0"/>
              <a:t> </a:t>
            </a:r>
            <a:r>
              <a:rPr lang="en-US" dirty="0" smtClean="0"/>
              <a:t>estimates of number of medical marijuana</a:t>
            </a:r>
            <a:r>
              <a:rPr lang="en-US" baseline="0" dirty="0" smtClean="0"/>
              <a:t> </a:t>
            </a:r>
            <a:r>
              <a:rPr lang="en-US" dirty="0" smtClean="0"/>
              <a:t>users in California and elsewhere are probably low. Estimates are based on number of applications for marijuana recommendations</a:t>
            </a:r>
            <a:r>
              <a:rPr lang="en-US" baseline="0" dirty="0" smtClean="0"/>
              <a:t> or prescriptions from physicians. However,  many individuals who obtain medical marijuana share it with individuals in their social networks, and many also obtain through unlicensed dispensaries or delivery services that are “under the radar.”  The issue of diversion is particularly relevant to underage (i.e., adolescents); a recent study in Colorado found that about half of adolescents in a drug treatment program indicated they had obtained marijuana from someone who had a medical marijuana “license,” and data from the National Survey on Drug Use and Health also shows that among youth aged 12 – 14 in the general population who reported past-year marijuana use, 70% obtained it for free from someone else, most often from a friend.</a:t>
            </a:r>
            <a:endParaRPr lang="en-US"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51</a:t>
            </a:fld>
            <a:endParaRPr lang="en-US"/>
          </a:p>
        </p:txBody>
      </p:sp>
    </p:spTree>
    <p:extLst>
      <p:ext uri="{BB962C8B-B14F-4D97-AF65-F5344CB8AC3E}">
        <p14:creationId xmlns:p14="http://schemas.microsoft.com/office/powerpoint/2010/main" val="17661500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pPr marL="0" indent="0">
              <a:buNone/>
            </a:pPr>
            <a:r>
              <a:rPr lang="en-US" b="0" baseline="0" dirty="0" smtClean="0"/>
              <a:t>California was the first state to legalize medical marijuana with the Compassionate Use Act, which was approved by California voters as Proposition 215 in 1996. The California legislature amended the law in 2003. The Compassionate Use Act is the most open to interpretation of any medical marijuana laws. It legalized marijuana for the treatment of many medical conditions (including HIV/AIDS). It also stipulated that it could be used to treat “any other illness for which marijuana provides relief.” This phrase is open to interpretation, and means that the drug can be recommended for the treatment of any condition–whether or not there is medical evidence supporting its medical effectiveness.</a:t>
            </a:r>
          </a:p>
          <a:p>
            <a:pPr marL="228600" indent="-228600">
              <a:buAutoNum type="arabicPeriod"/>
            </a:pPr>
            <a:endParaRPr lang="en-US" b="0" baseline="0" dirty="0" smtClean="0"/>
          </a:p>
          <a:p>
            <a:r>
              <a:rPr lang="en-US" b="1" baseline="0" dirty="0" smtClean="0"/>
              <a:t>Additional Information for the Trainer(s)</a:t>
            </a:r>
          </a:p>
          <a:p>
            <a:r>
              <a:rPr lang="en-US" baseline="0" dirty="0" smtClean="0"/>
              <a:t>The individuals who drafted the Compassionate Use Act that legalized medical marijuana in California purposely left it open-ended with regard to “any other illness for which marijuana provides relief” because they believe that future research may provide evidence of marijuana’s widespread benefits to other illnesses that are not currently understood.  Thus, they intentionally left the acceptable medical reasons for its use open-ended.  This component of the legislation underlies why California’s medical marijuana policy is skeptically viewed as allowing many individuals without valid medical problems to obtain marijuana for “recreational” purposes. This is not the case in some other states, (e.g., New Mexico, Vermont), where distribution of medical marijuana is more strictly regulated by limiting the number of “valid” medical conditions for medical MJ use and requiring more extensive verification by physicians. There are currently bills in the California Legislature that propose establishing a state medical marijuana commission that would impose more uniform regulation on medical marijuana distribution within the state.</a:t>
            </a:r>
          </a:p>
        </p:txBody>
      </p:sp>
      <p:sp>
        <p:nvSpPr>
          <p:cNvPr id="4" name="Slide Number Placeholder 3"/>
          <p:cNvSpPr>
            <a:spLocks noGrp="1"/>
          </p:cNvSpPr>
          <p:nvPr>
            <p:ph type="sldNum" sz="quarter" idx="10"/>
          </p:nvPr>
        </p:nvSpPr>
        <p:spPr/>
        <p:txBody>
          <a:bodyPr/>
          <a:lstStyle/>
          <a:p>
            <a:fld id="{6C022A7B-B66F-47CD-B0CC-24ECAB4C2AE1}" type="slidenum">
              <a:rPr lang="en-US" smtClean="0"/>
              <a:pPr/>
              <a:t>52</a:t>
            </a:fld>
            <a:endParaRPr lang="en-US"/>
          </a:p>
        </p:txBody>
      </p:sp>
    </p:spTree>
    <p:extLst>
      <p:ext uri="{BB962C8B-B14F-4D97-AF65-F5344CB8AC3E}">
        <p14:creationId xmlns:p14="http://schemas.microsoft.com/office/powerpoint/2010/main" val="40275226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0" indent="0">
              <a:buNone/>
            </a:pPr>
            <a:r>
              <a:rPr lang="en-US" dirty="0" smtClean="0"/>
              <a:t>The California Compassionate Use Act removed state penalties</a:t>
            </a:r>
            <a:r>
              <a:rPr lang="en-US" baseline="0" dirty="0" smtClean="0"/>
              <a:t> for use, possession, or growth of certain amounts of marijuana with a “recommendation” from a physician. The law in California allows for the possession of the amount of necessary needed for personal medical purposes—8 ounces of dried marijuana, and six mature marijuana plants (and 12 immature plants). </a:t>
            </a:r>
            <a:r>
              <a:rPr lang="en-US" dirty="0" smtClean="0"/>
              <a:t>The</a:t>
            </a:r>
            <a:r>
              <a:rPr lang="en-US" baseline="0" dirty="0" smtClean="0"/>
              <a:t> California Medical Marijuana Program (MMP) in the California Department of Public Health oversees medical marijuana, and is </a:t>
            </a:r>
            <a:r>
              <a:rPr lang="en-US" dirty="0" smtClean="0"/>
              <a:t>responsible for developing and maintaining an online registry and verification system for Medical Marijuana Identification Cards or “MMICs.”</a:t>
            </a:r>
            <a:r>
              <a:rPr lang="en-US" baseline="0" dirty="0" smtClean="0"/>
              <a:t> The MMIC</a:t>
            </a:r>
            <a:r>
              <a:rPr lang="en-US" dirty="0" smtClean="0"/>
              <a:t> is used to help law enforcement identify the cardholder as being able to legally possess certain amounts of medical marijuana under specific conditions.  It is recognized statewide – but not necessarily out-of-state.  </a:t>
            </a:r>
          </a:p>
          <a:p>
            <a:pPr marL="0" indent="0">
              <a:buNone/>
            </a:pPr>
            <a:endParaRPr lang="en-US" dirty="0" smtClean="0"/>
          </a:p>
          <a:p>
            <a:pPr marL="0" indent="0">
              <a:buNone/>
            </a:pPr>
            <a:r>
              <a:rPr lang="en-US" b="1" dirty="0" smtClean="0"/>
              <a:t>Additional</a:t>
            </a:r>
            <a:r>
              <a:rPr lang="en-US" b="1" baseline="0" dirty="0" smtClean="0"/>
              <a:t> Information for the Trainer(s)</a:t>
            </a:r>
          </a:p>
          <a:p>
            <a:pPr marL="0" indent="0">
              <a:buNone/>
            </a:pPr>
            <a:r>
              <a:rPr lang="en-US" dirty="0" smtClean="0"/>
              <a:t>From 2004 to June 11, 2013, a total of 68,479 cards had been registered. </a:t>
            </a:r>
            <a:r>
              <a:rPr lang="en-US" baseline="0" dirty="0" smtClean="0"/>
              <a:t> </a:t>
            </a:r>
            <a:r>
              <a:rPr lang="en-US" dirty="0" smtClean="0"/>
              <a:t>All patient information provided for the ID card is covered under HIPAA and cannot be released without the patient’s signature or a court subpoena. The Medical Marijuana Application System does not contain any personal information such as name, address, or social security number. It only contains the unique user ID number and when entered the only information provided is whether the card is valid or invalid. </a:t>
            </a:r>
            <a:r>
              <a:rPr lang="en-US" b="1" baseline="0" dirty="0" smtClean="0"/>
              <a:t> </a:t>
            </a:r>
            <a:r>
              <a:rPr lang="en-US" baseline="0" dirty="0" smtClean="0"/>
              <a:t>Individuals must apply in person in the county in which they reside; a photo is taken for the ID.  Both state and county fees exist. County fees vary, but total cost generally ranges from $200-$300.  Because of the high costs, only a minority of individuals decide to get the ID card.  </a:t>
            </a:r>
            <a:r>
              <a:rPr lang="en-US" baseline="0" dirty="0" err="1" smtClean="0"/>
              <a:t>Medi</a:t>
            </a:r>
            <a:r>
              <a:rPr lang="en-US" baseline="0" dirty="0" smtClean="0"/>
              <a:t>-Cal provides for a </a:t>
            </a:r>
            <a:r>
              <a:rPr lang="en-US" dirty="0" smtClean="0"/>
              <a:t>50 percent reduction in</a:t>
            </a:r>
            <a:r>
              <a:rPr lang="en-US" baseline="0" dirty="0" smtClean="0"/>
              <a:t> fee for recipients.</a:t>
            </a:r>
          </a:p>
        </p:txBody>
      </p:sp>
      <p:sp>
        <p:nvSpPr>
          <p:cNvPr id="4" name="Slide Number Placeholder 3"/>
          <p:cNvSpPr>
            <a:spLocks noGrp="1"/>
          </p:cNvSpPr>
          <p:nvPr>
            <p:ph type="sldNum" sz="quarter" idx="10"/>
          </p:nvPr>
        </p:nvSpPr>
        <p:spPr/>
        <p:txBody>
          <a:bodyPr/>
          <a:lstStyle/>
          <a:p>
            <a:fld id="{6C022A7B-B66F-47CD-B0CC-24ECAB4C2AE1}" type="slidenum">
              <a:rPr lang="en-US" smtClean="0"/>
              <a:pPr/>
              <a:t>53</a:t>
            </a:fld>
            <a:endParaRPr lang="en-US"/>
          </a:p>
        </p:txBody>
      </p:sp>
    </p:spTree>
    <p:extLst>
      <p:ext uri="{BB962C8B-B14F-4D97-AF65-F5344CB8AC3E}">
        <p14:creationId xmlns:p14="http://schemas.microsoft.com/office/powerpoint/2010/main" val="40275226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KEY POINTS</a:t>
            </a:r>
          </a:p>
          <a:p>
            <a:pPr marL="0" indent="0">
              <a:buNone/>
            </a:pPr>
            <a:r>
              <a:rPr lang="en-US" b="0" baseline="0" dirty="0" smtClean="0"/>
              <a:t>In California, doctors do not prescribe marijuana like they do other medications – they don’t prescribe the amount of marijuana, how many refills patients should get, what the medication should contain, or how it should be taken (smoked, vaporized, eaten/drunk). Often, staff in dispensaries, which distribute marijuana directly to patients, recommend specific strains or routes of administration to patients. However, they do often make recommendations based on what patients say, rather than on specific information from the doctor who evaluated the patient or recommended marijuana. Doctors in California simply recommend marijuana to patients after one visit, and patients can either then grow it personally or purchase it at a dispensary. After issuing recommendations, doctors do not have to monitor patient progress, how they respond to marijuana, or changes in their symptoms. </a:t>
            </a:r>
          </a:p>
          <a:p>
            <a:endParaRPr lang="en-US" baseline="0" dirty="0" smtClean="0"/>
          </a:p>
          <a:p>
            <a:r>
              <a:rPr lang="en-US" b="1" baseline="0" dirty="0" smtClean="0"/>
              <a:t>Additional Information for the Trainer(s)</a:t>
            </a:r>
          </a:p>
          <a:p>
            <a:r>
              <a:rPr lang="en-US" baseline="0" dirty="0" smtClean="0"/>
              <a:t>Doctors do not prescribe, but staff at Medical Marijuana dispensaries often may recommendations to consumers about which strains to use in order to produce the desired effects (i.e., sedation vs. energetic) or to “treat” specific conditions.  Unlike with other medications, doctors do not monitor the effects of the medication (i.e., marijuana) on patients, whether symptoms are reduced or track effects of the “medication” with biological measures. By contrast, when you are being treated for hypertension, you will be required to return to your doctor regularly for follow-up visits where your blood pressure will be monitored to verify the effectiveness of the medication on lowering it.  Other examples: monitor cholesterol levels with blood tests; monitor effects of chemo on treating cancer with X-rays or body scans to chart size of tumors, etc. This type of monitoring and follow-up does not have to occur for patients who use medical marijuana. </a:t>
            </a:r>
          </a:p>
        </p:txBody>
      </p:sp>
      <p:sp>
        <p:nvSpPr>
          <p:cNvPr id="4" name="Slide Number Placeholder 3"/>
          <p:cNvSpPr>
            <a:spLocks noGrp="1"/>
          </p:cNvSpPr>
          <p:nvPr>
            <p:ph type="sldNum" sz="quarter" idx="10"/>
          </p:nvPr>
        </p:nvSpPr>
        <p:spPr/>
        <p:txBody>
          <a:bodyPr/>
          <a:lstStyle/>
          <a:p>
            <a:fld id="{6C022A7B-B66F-47CD-B0CC-24ECAB4C2AE1}" type="slidenum">
              <a:rPr lang="en-US" smtClean="0"/>
              <a:pPr/>
              <a:t>54</a:t>
            </a:fld>
            <a:endParaRPr lang="en-US"/>
          </a:p>
        </p:txBody>
      </p:sp>
    </p:spTree>
    <p:extLst>
      <p:ext uri="{BB962C8B-B14F-4D97-AF65-F5344CB8AC3E}">
        <p14:creationId xmlns:p14="http://schemas.microsoft.com/office/powerpoint/2010/main" val="19382321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KEY POINTS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Medical marijuana dispensaries have</a:t>
            </a:r>
            <a:r>
              <a:rPr lang="en-US" baseline="0" dirty="0" smtClean="0"/>
              <a:t> developed since 2003 as places that can cultivate and distribute medical marijuana. </a:t>
            </a:r>
            <a:r>
              <a:rPr lang="en-US" b="0" baseline="0" dirty="0" smtClean="0"/>
              <a:t>In 2007, the City of Los Angeles capped the number of licensed dispensaries that could operate in the city at 187, but thousands of unregulated dispensaries still are in operation. Because of conflicts over land use and zoning, delivery services that deliver marijuana directly to patients’ places of residence have developed.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Additional Information for the Trainer(s)</a:t>
            </a:r>
            <a:br>
              <a:rPr lang="en-US" b="1" baseline="0" dirty="0" smtClean="0"/>
            </a:br>
            <a:r>
              <a:rPr lang="en-US" dirty="0" smtClean="0"/>
              <a:t>The original Compassionate Use Act was amended in 2003 by SB420, which allowed for the development of “collectives” or “cooperatives” to</a:t>
            </a:r>
            <a:r>
              <a:rPr lang="en-US" baseline="0" dirty="0" smtClean="0"/>
              <a:t> act as surrogate caregivers on behalf of patients in need of medical marijuana.  This lead to the development of Medical Marijuana dispensaries that we have today.  Dispensaries are regulated at the local (city) level, and may be restricted by zoning ordinances that limit them to certain areas (e.g., not adjacent to schools). </a:t>
            </a:r>
            <a:r>
              <a:rPr lang="en-US" dirty="0" smtClean="0"/>
              <a:t>Medical marijuana dispensaries developed as</a:t>
            </a:r>
            <a:r>
              <a:rPr lang="en-US" baseline="0" dirty="0" smtClean="0"/>
              <a:t> a means to cultivate and distribute marijuana to “patients” with doctor’s “recommendations” for its use (note: it is not a medical “prescription” but a “recommendation”). The dispensaries MUST be non-profit (which is the source of conflict with Federal government that views them as profit-driven--the equivalent of organized “drug dealing”). Dispensaries are often referred to as “collectives” and emphasize their role as “caregivers,” consistent with California based regulations that recognizes them as surrogate “caregivers” to patients.</a:t>
            </a:r>
            <a:endParaRPr lang="en-US"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0" indent="0">
              <a:buNone/>
            </a:pPr>
            <a:r>
              <a:rPr lang="en-US" b="0" dirty="0" smtClean="0"/>
              <a:t>The current policy</a:t>
            </a:r>
            <a:r>
              <a:rPr lang="en-US" b="0" baseline="0" dirty="0" smtClean="0"/>
              <a:t> situation is very complicated since federal law and state law conflict. In practice, state law is generally the rule that is enforced. Most drug law enforcement is done by state and local law enforcement, who enforce state laws—these authorities allow for medical marijuana because they operate under the Compassionate Use Act. Federal law enforcement, on the other hand, does not allow for medical marijuana, since they operate under the Controlled Substances Act. However, federal law enforcement of medical marijuana laws is rare, and varies depending on the political climate. When federal authorities do crack down on medical marijuana, they take action against dispensaries that they believe are “profit making” drug dealing enterprises rather than non-profit distributors of medical marijuana. </a:t>
            </a:r>
            <a:endParaRPr lang="en-US" b="0" dirty="0" smtClean="0"/>
          </a:p>
          <a:p>
            <a:endParaRPr lang="en-US" dirty="0" smtClean="0"/>
          </a:p>
          <a:p>
            <a:r>
              <a:rPr lang="en-US" b="1" dirty="0" smtClean="0"/>
              <a:t>Additional</a:t>
            </a:r>
            <a:r>
              <a:rPr lang="en-US" b="1" baseline="0" dirty="0" smtClean="0"/>
              <a:t> Information for the Trainer(s)</a:t>
            </a:r>
            <a:endParaRPr lang="en-US" b="1" dirty="0" smtClean="0"/>
          </a:p>
          <a:p>
            <a:r>
              <a:rPr lang="en-US" dirty="0" smtClean="0"/>
              <a:t>The current</a:t>
            </a:r>
            <a:r>
              <a:rPr lang="en-US" baseline="0" dirty="0" smtClean="0"/>
              <a:t> policy situation is very complicated and in conflict.  Federal, state, and local (municipal) laws conflict to varying degrees.  In California, regulation of medical marijuana is at the local level (municipal), although there are currently proposals in the state legislature to create a state-level regulatory system for medical marijuana, including for quality control and taxation.  Other states have more highly regulated and centralized systems for medical marijuana distribution.</a:t>
            </a:r>
            <a:endParaRPr lang="en-US"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56</a:t>
            </a:fld>
            <a:endParaRPr lang="en-US"/>
          </a:p>
        </p:txBody>
      </p:sp>
    </p:spTree>
    <p:extLst>
      <p:ext uri="{BB962C8B-B14F-4D97-AF65-F5344CB8AC3E}">
        <p14:creationId xmlns:p14="http://schemas.microsoft.com/office/powerpoint/2010/main" val="15420173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0" indent="0">
              <a:buNone/>
            </a:pPr>
            <a:r>
              <a:rPr lang="en-US" b="0" dirty="0" smtClean="0"/>
              <a:t>In 2005, the Supreme Cour</a:t>
            </a:r>
            <a:r>
              <a:rPr lang="en-US" b="0" baseline="0" dirty="0" smtClean="0"/>
              <a:t>t ruled that federal marijuana laws do have precedence over state law when the two conflict. What this means is that patients can be charged with federal marijuana violations even if they are obeying state regulations. This could only happen, however, if the state was brought by the federal authorities, not state authorities. This happens rarely, but it can/does happen on occasion. It has been ruled by the Supreme Court, however, that the federal government cannot investigate physicians just because they recommend marijuana to a patient. </a:t>
            </a:r>
          </a:p>
          <a:p>
            <a:pPr marL="228600" indent="-228600">
              <a:buAutoNum type="arabicPeriod"/>
            </a:pPr>
            <a:endParaRPr lang="en-US" b="0" baseline="0" dirty="0" smtClean="0"/>
          </a:p>
          <a:p>
            <a:pPr marL="0" indent="0">
              <a:buNone/>
            </a:pPr>
            <a:r>
              <a:rPr lang="en-US" b="1" baseline="0" dirty="0" smtClean="0"/>
              <a:t>Additional Information for the Trainer(s)</a:t>
            </a:r>
          </a:p>
          <a:p>
            <a:r>
              <a:rPr lang="en-US" b="0" baseline="0" dirty="0" smtClean="0"/>
              <a:t>Regarding the 2005 Supreme Court case stipulating that federal marijuana laws have precedence over state laws (Gonzales v. </a:t>
            </a:r>
            <a:r>
              <a:rPr lang="en-US" b="0" baseline="0" dirty="0" err="1" smtClean="0"/>
              <a:t>Raich</a:t>
            </a:r>
            <a:r>
              <a:rPr lang="en-US" b="0" baseline="0" dirty="0" smtClean="0"/>
              <a:t>): </a:t>
            </a:r>
            <a:r>
              <a:rPr lang="en-US" sz="1200" b="0" i="0" u="none" strike="noStrike" kern="1200" baseline="0" dirty="0" smtClean="0">
                <a:solidFill>
                  <a:schemeClr val="tx1"/>
                </a:solidFill>
                <a:latin typeface="+mn-lt"/>
                <a:ea typeface="+mn-ea"/>
                <a:cs typeface="+mn-cs"/>
              </a:rPr>
              <a:t>In response to DEA agents’ destruction of their medical marijuana plants, two patients and two caregivers in California brought suit. They argued that applying the Controlled Substances Act to a situation in which medical marijuana was being grown and consumed locally for no</a:t>
            </a:r>
          </a:p>
          <a:p>
            <a:r>
              <a:rPr lang="en-US" sz="1200" b="0" i="0" u="none" strike="noStrike" kern="1200" baseline="0" dirty="0" smtClean="0">
                <a:solidFill>
                  <a:schemeClr val="tx1"/>
                </a:solidFill>
                <a:latin typeface="+mn-lt"/>
                <a:ea typeface="+mn-ea"/>
                <a:cs typeface="+mn-cs"/>
              </a:rPr>
              <a:t>remuneration in accordance with state law exceeded Congress’s constitutional authority under the Commerce Clause, which allows the federal government to regulate interstate commerce. In December 2003, the Ninth Circuit Court of Appeals in San Francisco agreed, ruling 2-1 that states are free to adopt medical marijuana laws so long as the marijuana is not sold, transported across state lines, or used for nonmedical purposes. Federal appeal sent the case to the Supreme Court. The issue before the Supreme Court was whether the Controlled Substances Act, when applied to the </a:t>
            </a:r>
            <a:r>
              <a:rPr lang="en-US" sz="1200" b="0" i="1" u="none" strike="noStrike" kern="1200" baseline="0" dirty="0" smtClean="0">
                <a:solidFill>
                  <a:schemeClr val="tx1"/>
                </a:solidFill>
                <a:latin typeface="+mn-lt"/>
                <a:ea typeface="+mn-ea"/>
                <a:cs typeface="+mn-cs"/>
              </a:rPr>
              <a:t>intra</a:t>
            </a:r>
            <a:r>
              <a:rPr lang="en-US" sz="1200" b="0" i="0" u="none" strike="noStrike" kern="1200" baseline="0" dirty="0" smtClean="0">
                <a:solidFill>
                  <a:schemeClr val="tx1"/>
                </a:solidFill>
                <a:latin typeface="+mn-lt"/>
                <a:ea typeface="+mn-ea"/>
                <a:cs typeface="+mn-cs"/>
              </a:rPr>
              <a:t>state cultivation and possession of marijuana for personal use under state law, exceeds Congress’ power under the Commerce Clause. The Supreme Court, in June 2005, reversed the Ninth Circuit’s decision and held, in a 6-3 decision, that Congress’s power to regulate commerce extends to purely local activities that are “part of an economic class of activities that have a substantial effect on interstate commerce.” </a:t>
            </a:r>
            <a:r>
              <a:rPr lang="en-US" sz="1200" b="0" i="1" u="none" strike="noStrike" kern="1200" baseline="0" dirty="0" err="1" smtClean="0">
                <a:solidFill>
                  <a:schemeClr val="tx1"/>
                </a:solidFill>
                <a:latin typeface="+mn-lt"/>
                <a:ea typeface="+mn-ea"/>
                <a:cs typeface="+mn-cs"/>
              </a:rPr>
              <a:t>Raich</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does not invalidate state medical marijuana laws. </a:t>
            </a:r>
            <a:r>
              <a:rPr lang="en-US" sz="1200" b="1" i="0" u="none" strike="noStrike" kern="1200" baseline="0" dirty="0" smtClean="0">
                <a:solidFill>
                  <a:schemeClr val="tx1"/>
                </a:solidFill>
                <a:latin typeface="+mn-lt"/>
                <a:ea typeface="+mn-ea"/>
                <a:cs typeface="+mn-cs"/>
              </a:rPr>
              <a:t>The decision does mean, however, that the DEA may continue to enforce the CSA against medical marijuana patients and their caregivers, even in states with medical marijuana programs</a:t>
            </a:r>
            <a:r>
              <a:rPr lang="en-US" sz="1200" b="0" i="0" u="none" strike="noStrike" kern="1200" baseline="0" dirty="0" smtClean="0">
                <a:solidFill>
                  <a:schemeClr val="tx1"/>
                </a:solidFill>
                <a:latin typeface="+mn-lt"/>
                <a:ea typeface="+mn-ea"/>
                <a:cs typeface="+mn-cs"/>
              </a:rPr>
              <a:t>. Although </a:t>
            </a:r>
            <a:r>
              <a:rPr lang="en-US" sz="1200" b="0" i="1" u="none" strike="noStrike" kern="1200" baseline="0" dirty="0" err="1" smtClean="0">
                <a:solidFill>
                  <a:schemeClr val="tx1"/>
                </a:solidFill>
                <a:latin typeface="+mn-lt"/>
                <a:ea typeface="+mn-ea"/>
                <a:cs typeface="+mn-cs"/>
              </a:rPr>
              <a:t>Raich</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was not about the efficacy of medical marijuana or its listing in Schedule I, the majority opinion stated in a footnote: “We acknowledge that evidence proffered by respondents in this case regarding the effective medical uses for marijuana, if found credible after trial, would cast serious doubt on the accuracy of the findings that require marijuana to be listed in Schedule I.” The majority opinion, in closing, notes that in the absence of judicial relief for medical marijuana users there remains “the democratic process, in which the voices of voters allied with these respondents, may one day be heard in the halls of Congress.” Thus, the Supreme Court reminds that Congress has the power to reschedule marijuana, thereby recognizing that it has accepted medical use in treatment in the United States. Congress, however, does not appear likely to do so. Neither does the executive branch, which could reschedule marijuana through regulatory procedures authorized by the Controlled Substances Act.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Regarding the 2002 Supreme Court ruling that the federal government cannot investigate physicians just because they recommend marijuana: In the case Conant v. Walters (2002), a group of California physicians and patients filed suit in federal court, claiming a constitutional free-speech right, in the context of the doctor-patient relationship, to discuss the potential risks and benefits of the medical use of cannabis. A preliminary injunction, issued in April 1997, prohibited federal officials from threatening or punishing physicians for recommending marijuana to patients suffering from HIV/AIDS, cancer, glaucoma, or seizures or muscle spasms associated with a chronic, debilitating condition. The court subsequently made the injunction permanent in an unpublished opinion.  On appeal, the Ninth Circuit affirmed, in a 3-0 decision, the district court’s order entering a permanent injunction. The federal government, the opinion states, “may not initiate an investigation of a physician solely on the basis of a recommendation of marijuana within a bona fide doctor-patient relationship, unless the government in good faith believes that it has substantial evidence of criminal conduct.”63 The Bush Administration appealed, but the Supreme Court refused to take the case.</a:t>
            </a:r>
            <a:endParaRPr lang="en-US" b="0"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57</a:t>
            </a:fld>
            <a:endParaRPr lang="en-US"/>
          </a:p>
        </p:txBody>
      </p:sp>
    </p:spTree>
    <p:extLst>
      <p:ext uri="{BB962C8B-B14F-4D97-AF65-F5344CB8AC3E}">
        <p14:creationId xmlns:p14="http://schemas.microsoft.com/office/powerpoint/2010/main" val="21392695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KEY POINTS</a:t>
            </a:r>
          </a:p>
          <a:p>
            <a:pPr marL="0" indent="0">
              <a:buNone/>
            </a:pPr>
            <a:r>
              <a:rPr lang="en-US" b="0" baseline="0" dirty="0" smtClean="0"/>
              <a:t>It is clear that marijuana use is more common in states that have medical marijuana laws than in states that don’t. However, it is unclear if this is an effect of marijuana legalization, or its cause. It is highly likely that rates of marijuana use were already high in states that legalized medical marijuana, thus leading to softer attitudes towards marijuana and making it more likely that these states would pass more permissive medical marijuana legislation. Rates of marijuana use and dependence are higher in states that have medical marijuana laws. However, rates of dependence are not higher among users in these states. Among individuals who use marijuana in states that have medical marijuana laws, rates of marijuana dependence are the same as they are in states that do not have medical marijuana laws. </a:t>
            </a:r>
          </a:p>
        </p:txBody>
      </p:sp>
      <p:sp>
        <p:nvSpPr>
          <p:cNvPr id="4" name="Slide Number Placeholder 3"/>
          <p:cNvSpPr>
            <a:spLocks noGrp="1"/>
          </p:cNvSpPr>
          <p:nvPr>
            <p:ph type="sldNum" sz="quarter" idx="10"/>
          </p:nvPr>
        </p:nvSpPr>
        <p:spPr/>
        <p:txBody>
          <a:bodyPr/>
          <a:lstStyle/>
          <a:p>
            <a:fld id="{6C022A7B-B66F-47CD-B0CC-24ECAB4C2AE1}" type="slidenum">
              <a:rPr lang="en-US" smtClean="0"/>
              <a:pPr/>
              <a:t>58</a:t>
            </a:fld>
            <a:endParaRPr lang="en-US"/>
          </a:p>
        </p:txBody>
      </p:sp>
    </p:spTree>
    <p:extLst>
      <p:ext uri="{BB962C8B-B14F-4D97-AF65-F5344CB8AC3E}">
        <p14:creationId xmlns:p14="http://schemas.microsoft.com/office/powerpoint/2010/main" val="285165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endParaRPr lang="en-US" b="1" baseline="0" dirty="0" smtClean="0"/>
          </a:p>
          <a:p>
            <a:r>
              <a:rPr lang="en-US" b="1" i="1" baseline="0" dirty="0" smtClean="0"/>
              <a:t>Split the audience into pairs.  Have one person play the role of the brother-in-law and the other person the role the person giving advice in the scenario on the slide for 3 minutes. After  3 minutes, have the participants switch roles. Upon completion of the exercise, ask audience to share responses to each of the three questions on the slide that came up in the course of the role-play exercise. Write down audience responses on the flip-chart/white board during the course of the group discussion. </a:t>
            </a:r>
            <a:endParaRPr lang="en-US" b="1" i="1"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59</a:t>
            </a:fld>
            <a:endParaRPr lang="en-US"/>
          </a:p>
        </p:txBody>
      </p:sp>
    </p:spTree>
    <p:extLst>
      <p:ext uri="{BB962C8B-B14F-4D97-AF65-F5344CB8AC3E}">
        <p14:creationId xmlns:p14="http://schemas.microsoft.com/office/powerpoint/2010/main" val="1690134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INSTRUCTIONS</a:t>
            </a:r>
          </a:p>
          <a:p>
            <a:r>
              <a:rPr lang="en-US" b="1" i="1" dirty="0" smtClean="0"/>
              <a:t>Read the question</a:t>
            </a:r>
            <a:r>
              <a:rPr lang="en-US" b="1" i="1" baseline="0" dirty="0" smtClean="0"/>
              <a:t> and choices, and review audience responses out loud. </a:t>
            </a:r>
            <a:endParaRPr lang="en-US" b="1" i="1" dirty="0" smtClean="0"/>
          </a:p>
          <a:p>
            <a:endParaRPr lang="en-US"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6</a:t>
            </a:fld>
            <a:endParaRPr lang="en-US"/>
          </a:p>
        </p:txBody>
      </p:sp>
    </p:spTree>
    <p:extLst>
      <p:ext uri="{BB962C8B-B14F-4D97-AF65-F5344CB8AC3E}">
        <p14:creationId xmlns:p14="http://schemas.microsoft.com/office/powerpoint/2010/main" val="37016375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p>
          <a:p>
            <a:r>
              <a:rPr lang="en-US" b="1" i="1" dirty="0" smtClean="0"/>
              <a:t>This</a:t>
            </a:r>
            <a:r>
              <a:rPr lang="en-US" b="1" i="1" baseline="0" dirty="0" smtClean="0"/>
              <a:t> slide and the following slide are based on research studying the question of who uses medical marijuana and why. On each slide, follow the following steps: (1) Review the information on the slide; (2) click to advance forward once; (3) Read the quote out loud, which is from a real-life marijuana dispensary patient in Los Angeles.</a:t>
            </a:r>
            <a:endParaRPr lang="en-US" b="1" i="1" dirty="0" smtClean="0"/>
          </a:p>
          <a:p>
            <a:endParaRPr lang="en-US"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60</a:t>
            </a:fld>
            <a:endParaRPr lang="en-US"/>
          </a:p>
        </p:txBody>
      </p:sp>
    </p:spTree>
    <p:extLst>
      <p:ext uri="{BB962C8B-B14F-4D97-AF65-F5344CB8AC3E}">
        <p14:creationId xmlns:p14="http://schemas.microsoft.com/office/powerpoint/2010/main" val="5826712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INSTRUCTIONS</a:t>
            </a:r>
          </a:p>
          <a:p>
            <a:r>
              <a:rPr lang="en-US" b="1" i="1" dirty="0" smtClean="0"/>
              <a:t>The content on</a:t>
            </a:r>
            <a:r>
              <a:rPr lang="en-US" b="1" i="1" baseline="0" dirty="0" smtClean="0"/>
              <a:t> this slide is based on research studying the question of who uses medical marijuana and why. On each slide, follow the following steps: (1) Review the information on the slide; (2) click to advance forward once; (3) Read the quote out loud, which is from a real-life marijuana dispensary patient in Los Angeles.</a:t>
            </a:r>
            <a:endParaRPr lang="en-US" b="1" i="1" dirty="0" smtClean="0"/>
          </a:p>
          <a:p>
            <a:endParaRPr lang="en-US"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61</a:t>
            </a:fld>
            <a:endParaRPr lang="en-US"/>
          </a:p>
        </p:txBody>
      </p:sp>
    </p:spTree>
    <p:extLst>
      <p:ext uri="{BB962C8B-B14F-4D97-AF65-F5344CB8AC3E}">
        <p14:creationId xmlns:p14="http://schemas.microsoft.com/office/powerpoint/2010/main" val="3772082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0" indent="0">
              <a:buNone/>
            </a:pPr>
            <a:r>
              <a:rPr lang="en-US" b="0" dirty="0" smtClean="0"/>
              <a:t>Many individuals who use medical marijuana use it as a substitute for</a:t>
            </a:r>
            <a:r>
              <a:rPr lang="en-US" b="0" baseline="0" dirty="0" smtClean="0"/>
              <a:t> alcohol or other drugs. </a:t>
            </a:r>
            <a:r>
              <a:rPr lang="en-US" b="0" dirty="0" smtClean="0"/>
              <a:t>In Los Angeles, 41% of dispensary patients report using it as a substitute</a:t>
            </a:r>
            <a:r>
              <a:rPr lang="en-US" b="0" baseline="0" dirty="0" smtClean="0"/>
              <a:t> for alcohol, and 30% report using it as a substitute for other illicit drugs.</a:t>
            </a:r>
            <a:endParaRPr lang="en-US" b="0" dirty="0" smtClean="0"/>
          </a:p>
          <a:p>
            <a:endParaRPr lang="en-US" dirty="0" smtClean="0"/>
          </a:p>
          <a:p>
            <a:r>
              <a:rPr lang="en-US" b="1" dirty="0" smtClean="0"/>
              <a:t>Additional Information for the Trainer(s)</a:t>
            </a:r>
          </a:p>
          <a:p>
            <a:r>
              <a:rPr lang="en-US" dirty="0" smtClean="0"/>
              <a:t>These findings are important because they suggest that individuals may use medical marijuana</a:t>
            </a:r>
            <a:r>
              <a:rPr lang="en-US" baseline="0" dirty="0" smtClean="0"/>
              <a:t> as a substitute for alcohol or other drugs; this may be because they recognize that use of these other substances is causing them problems and having negative effects on their health or functioning.  Use of marijuana may be viewed as safer and less harmful than these other substances.  Yet, it’s unclear whether such individuals are aware of potential problems associated with use of marijuana, particular at a high level of use.</a:t>
            </a:r>
          </a:p>
        </p:txBody>
      </p:sp>
      <p:sp>
        <p:nvSpPr>
          <p:cNvPr id="4" name="Slide Number Placeholder 3"/>
          <p:cNvSpPr>
            <a:spLocks noGrp="1"/>
          </p:cNvSpPr>
          <p:nvPr>
            <p:ph type="sldNum" sz="quarter" idx="10"/>
          </p:nvPr>
        </p:nvSpPr>
        <p:spPr/>
        <p:txBody>
          <a:bodyPr/>
          <a:lstStyle/>
          <a:p>
            <a:fld id="{6C022A7B-B66F-47CD-B0CC-24ECAB4C2AE1}" type="slidenum">
              <a:rPr lang="en-US" smtClean="0"/>
              <a:pPr/>
              <a:t>62</a:t>
            </a:fld>
            <a:endParaRPr lang="en-US"/>
          </a:p>
        </p:txBody>
      </p:sp>
    </p:spTree>
    <p:extLst>
      <p:ext uri="{BB962C8B-B14F-4D97-AF65-F5344CB8AC3E}">
        <p14:creationId xmlns:p14="http://schemas.microsoft.com/office/powerpoint/2010/main" val="26935471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p>
          <a:p>
            <a:r>
              <a:rPr lang="en-US" b="1" i="1" dirty="0" smtClean="0"/>
              <a:t>When</a:t>
            </a:r>
            <a:r>
              <a:rPr lang="en-US" b="1" i="1" baseline="0" dirty="0" smtClean="0"/>
              <a:t> people who go to marijuana dispensaries are asked what marijuana helps them with, these are the answers they give. Review the contents of the table with the audience.</a:t>
            </a:r>
            <a:endParaRPr lang="en-US" b="1" i="1"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63</a:t>
            </a:fld>
            <a:endParaRPr lang="en-US"/>
          </a:p>
        </p:txBody>
      </p:sp>
    </p:spTree>
    <p:extLst>
      <p:ext uri="{BB962C8B-B14F-4D97-AF65-F5344CB8AC3E}">
        <p14:creationId xmlns:p14="http://schemas.microsoft.com/office/powerpoint/2010/main" val="2286055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INSTRUCTIONS</a:t>
            </a:r>
          </a:p>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t>Review the information on the slide, highlighting that these are the disorders people in dispensaries claim are bringing them in for treatment. Click, and “HIV” and “Cancer” will become highlighted. This is important because these are the two conditions that have the strongest base supporting the medical use of marijuana, but they are very low on this list. Most people use marijuana for conditions that do not have very strong research evidence for medical marijuana use. </a:t>
            </a:r>
          </a:p>
          <a:p>
            <a:endParaRPr lang="en-US" baseline="0"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64</a:t>
            </a:fld>
            <a:endParaRPr lang="en-US"/>
          </a:p>
        </p:txBody>
      </p:sp>
    </p:spTree>
    <p:extLst>
      <p:ext uri="{BB962C8B-B14F-4D97-AF65-F5344CB8AC3E}">
        <p14:creationId xmlns:p14="http://schemas.microsoft.com/office/powerpoint/2010/main" val="29839551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KEY POINTS</a:t>
            </a:r>
          </a:p>
          <a:p>
            <a:pPr marL="0" indent="0">
              <a:buNone/>
            </a:pPr>
            <a:r>
              <a:rPr lang="en-US" b="0" baseline="0" dirty="0" smtClean="0"/>
              <a:t>The vast majority of medical marijuana patients–two-thirds of them–report that they use the drug daily. Over 86% of dispensary patients use the drug by smoking it.</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65</a:t>
            </a:fld>
            <a:endParaRPr lang="en-US"/>
          </a:p>
        </p:txBody>
      </p:sp>
    </p:spTree>
    <p:extLst>
      <p:ext uri="{BB962C8B-B14F-4D97-AF65-F5344CB8AC3E}">
        <p14:creationId xmlns:p14="http://schemas.microsoft.com/office/powerpoint/2010/main" val="39181905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TRANSITION SLIDE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Part 3 </a:t>
            </a:r>
            <a:r>
              <a:rPr lang="en-US" sz="1200" b="0" baseline="0" dirty="0" smtClean="0"/>
              <a:t>of the training will focus on medical marijuana and use among people living with HIV.</a:t>
            </a:r>
          </a:p>
          <a:p>
            <a:endParaRPr lang="en-US"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66</a:t>
            </a:fld>
            <a:endParaRPr lang="en-US"/>
          </a:p>
        </p:txBody>
      </p:sp>
    </p:spTree>
    <p:extLst>
      <p:ext uri="{BB962C8B-B14F-4D97-AF65-F5344CB8AC3E}">
        <p14:creationId xmlns:p14="http://schemas.microsoft.com/office/powerpoint/2010/main" val="21194208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pPr marL="0" indent="0">
              <a:buNone/>
            </a:pPr>
            <a:r>
              <a:rPr lang="en-US" b="0" baseline="0" dirty="0" smtClean="0"/>
              <a:t>It is critical for providers working with people living with HIV to be knowledgeable about marijuana because significant numbers of people living with HIV use marijuana. Between 23% and 56% report that they used the drug in the previous month. This is a rate that is 3-8 times as high as the rate among the general population. Rates are highest among young gay men living with HIV—almost ¼ of them smoke marijuana daily. About 16% of women living with HIV use marijuana weekly.</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67</a:t>
            </a:fld>
            <a:endParaRPr lang="en-US"/>
          </a:p>
        </p:txBody>
      </p:sp>
    </p:spTree>
    <p:extLst>
      <p:ext uri="{BB962C8B-B14F-4D97-AF65-F5344CB8AC3E}">
        <p14:creationId xmlns:p14="http://schemas.microsoft.com/office/powerpoint/2010/main" val="36763618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0" indent="0">
              <a:buNone/>
            </a:pPr>
            <a:r>
              <a:rPr lang="en-US" b="0" baseline="0" dirty="0" smtClean="0"/>
              <a:t>Several reasons exist for why the rates of marijuana use are so high among individuals living with HIV. Marijuana can help relieve symptoms associated with HIV disease. Marijuana can be used to help individuals cope with the stress of receiving HIV diagnosis. Further, research shows that individuals living with HIV are likely to use medical marijuana not only to treat symptoms of HIV, but other medical conditions and problems, as well.</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68</a:t>
            </a:fld>
            <a:endParaRPr lang="en-US"/>
          </a:p>
        </p:txBody>
      </p:sp>
    </p:spTree>
    <p:extLst>
      <p:ext uri="{BB962C8B-B14F-4D97-AF65-F5344CB8AC3E}">
        <p14:creationId xmlns:p14="http://schemas.microsoft.com/office/powerpoint/2010/main" val="15419603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p>
          <a:p>
            <a:r>
              <a:rPr lang="en-US" b="1" i="1" dirty="0" smtClean="0"/>
              <a:t>This</a:t>
            </a:r>
            <a:r>
              <a:rPr lang="en-US" b="1" i="1" baseline="0" dirty="0" smtClean="0"/>
              <a:t> slide and the three slides that follow address the ways that medical marijuana can be used to address direct symptoms of HIV.</a:t>
            </a:r>
          </a:p>
          <a:p>
            <a:endParaRPr lang="en-US" b="0" baseline="0" dirty="0" smtClean="0"/>
          </a:p>
          <a:p>
            <a:r>
              <a:rPr lang="en-US" b="1" baseline="0" dirty="0" smtClean="0"/>
              <a:t>KEY POINTS</a:t>
            </a:r>
          </a:p>
          <a:p>
            <a:pPr marL="0" indent="0">
              <a:buNone/>
            </a:pPr>
            <a:r>
              <a:rPr lang="en-US" b="0" baseline="0" dirty="0" smtClean="0"/>
              <a:t>One of the more painful symptoms of HIV comes from neuropathy, a set of neurological complications that include the symptoms described on the slide. Neuropathy can also be a side effect of the anti-retroviral medications used to manage HIV.</a:t>
            </a:r>
          </a:p>
        </p:txBody>
      </p:sp>
      <p:sp>
        <p:nvSpPr>
          <p:cNvPr id="4" name="Slide Number Placeholder 3"/>
          <p:cNvSpPr>
            <a:spLocks noGrp="1"/>
          </p:cNvSpPr>
          <p:nvPr>
            <p:ph type="sldNum" sz="quarter" idx="10"/>
          </p:nvPr>
        </p:nvSpPr>
        <p:spPr/>
        <p:txBody>
          <a:bodyPr/>
          <a:lstStyle/>
          <a:p>
            <a:fld id="{6C022A7B-B66F-47CD-B0CC-24ECAB4C2AE1}" type="slidenum">
              <a:rPr lang="en-US" smtClean="0"/>
              <a:pPr/>
              <a:t>69</a:t>
            </a:fld>
            <a:endParaRPr lang="en-US"/>
          </a:p>
        </p:txBody>
      </p:sp>
    </p:spTree>
    <p:extLst>
      <p:ext uri="{BB962C8B-B14F-4D97-AF65-F5344CB8AC3E}">
        <p14:creationId xmlns:p14="http://schemas.microsoft.com/office/powerpoint/2010/main" val="673229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INSTRUCTIONS</a:t>
            </a:r>
          </a:p>
          <a:p>
            <a:r>
              <a:rPr lang="en-US" b="1" i="1" dirty="0" smtClean="0"/>
              <a:t>Read the question</a:t>
            </a:r>
            <a:r>
              <a:rPr lang="en-US" b="1" i="1" baseline="0" dirty="0" smtClean="0"/>
              <a:t> and choices, and review audience responses out loud. </a:t>
            </a:r>
            <a:endParaRPr lang="en-US" b="1" i="1" dirty="0" smtClean="0"/>
          </a:p>
          <a:p>
            <a:endParaRPr lang="en-US"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7</a:t>
            </a:fld>
            <a:endParaRPr lang="en-US"/>
          </a:p>
        </p:txBody>
      </p:sp>
    </p:spTree>
    <p:extLst>
      <p:ext uri="{BB962C8B-B14F-4D97-AF65-F5344CB8AC3E}">
        <p14:creationId xmlns:p14="http://schemas.microsoft.com/office/powerpoint/2010/main" val="21061349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pPr marL="0" indent="0">
              <a:buNone/>
            </a:pPr>
            <a:r>
              <a:rPr lang="en-US" b="0" baseline="0" dirty="0" smtClean="0"/>
              <a:t>Marijuana may be useful for HIV-related neuropathy because many traditional neuropathy medications don’t well with </a:t>
            </a:r>
            <a:r>
              <a:rPr lang="en-US" b="0" baseline="0" dirty="0" err="1" smtClean="0"/>
              <a:t>antretrovirals</a:t>
            </a:r>
            <a:r>
              <a:rPr lang="en-US" b="0" baseline="0" dirty="0" smtClean="0"/>
              <a:t>. Marijuana is effective at helping reduce feelings of pain. Between 20% and 28% of individuals living with HIV who use marijuana report using it as a pain reliever. Almost 20% of people living with HIV who have neuropathy report using marijuana to manage pain.</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70</a:t>
            </a:fld>
            <a:endParaRPr lang="en-US"/>
          </a:p>
        </p:txBody>
      </p:sp>
    </p:spTree>
    <p:extLst>
      <p:ext uri="{BB962C8B-B14F-4D97-AF65-F5344CB8AC3E}">
        <p14:creationId xmlns:p14="http://schemas.microsoft.com/office/powerpoint/2010/main" val="11967783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pPr marL="0" indent="0">
              <a:buNone/>
            </a:pPr>
            <a:r>
              <a:rPr lang="en-US" b="0" baseline="0" dirty="0" smtClean="0"/>
              <a:t>Another symptom of HIV disease that marijuana can help address is wasting syndrome. Wasting syndrome is defined as a loss of 10% or more of body weight plus over 30 days of diarrhea. It is caused by a variety of factors associated with HIV and it symptoms. Wasting syndrome can occur even among people whose HIV is well-controlled with medications. Eating enough and getting adequate nutrition is key to helping avoid wasting syndrome.</a:t>
            </a:r>
          </a:p>
        </p:txBody>
      </p:sp>
      <p:sp>
        <p:nvSpPr>
          <p:cNvPr id="4" name="Slide Number Placeholder 3"/>
          <p:cNvSpPr>
            <a:spLocks noGrp="1"/>
          </p:cNvSpPr>
          <p:nvPr>
            <p:ph type="sldNum" sz="quarter" idx="10"/>
          </p:nvPr>
        </p:nvSpPr>
        <p:spPr/>
        <p:txBody>
          <a:bodyPr/>
          <a:lstStyle/>
          <a:p>
            <a:fld id="{6C022A7B-B66F-47CD-B0CC-24ECAB4C2AE1}" type="slidenum">
              <a:rPr lang="en-US" smtClean="0"/>
              <a:pPr/>
              <a:t>71</a:t>
            </a:fld>
            <a:endParaRPr lang="en-US"/>
          </a:p>
        </p:txBody>
      </p:sp>
    </p:spTree>
    <p:extLst>
      <p:ext uri="{BB962C8B-B14F-4D97-AF65-F5344CB8AC3E}">
        <p14:creationId xmlns:p14="http://schemas.microsoft.com/office/powerpoint/2010/main" val="28565727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pPr marL="0" indent="0">
              <a:buNone/>
            </a:pPr>
            <a:r>
              <a:rPr lang="en-US" b="0" baseline="0" dirty="0" smtClean="0"/>
              <a:t>Marijuana can help address wasting syndrome because of its effect on appetite. As discussed earlier, marijuana stimulates hunger. Between 53% and 70% of people living with HIV report using it to stimulate their appetite. Marijuana also dulls the vomiting reflex. Between 1/3 and 2/3 of individuals living with HIV report using marijuana to control their nausea.</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72</a:t>
            </a:fld>
            <a:endParaRPr lang="en-US"/>
          </a:p>
        </p:txBody>
      </p:sp>
    </p:spTree>
    <p:extLst>
      <p:ext uri="{BB962C8B-B14F-4D97-AF65-F5344CB8AC3E}">
        <p14:creationId xmlns:p14="http://schemas.microsoft.com/office/powerpoint/2010/main" val="29837483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pPr marL="0" indent="0">
              <a:buNone/>
            </a:pPr>
            <a:r>
              <a:rPr lang="en-US" b="0" baseline="0" dirty="0" smtClean="0"/>
              <a:t>Marijuana can also be used by people living with HIV to cope with the stress of learning their diagnoses. Most people experience stress, shock, sadness, and denial when they learn their diagnosis. Nearly half of individuals living with HIV meet diagnostic criteria for anxiety or depression. Women are at particular risk, as they have more psychological distress and difficulty adjusting to life with HIV than their male counterparts.</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73</a:t>
            </a:fld>
            <a:endParaRPr lang="en-US"/>
          </a:p>
        </p:txBody>
      </p:sp>
    </p:spTree>
    <p:extLst>
      <p:ext uri="{BB962C8B-B14F-4D97-AF65-F5344CB8AC3E}">
        <p14:creationId xmlns:p14="http://schemas.microsoft.com/office/powerpoint/2010/main" val="3434690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p>
          <a:p>
            <a:pPr marL="0" indent="0">
              <a:buNone/>
            </a:pPr>
            <a:r>
              <a:rPr lang="en-US" b="1" i="1" baseline="0" dirty="0" smtClean="0"/>
              <a:t>(1) Read the two points on the slide, which highlight how individuals living with HIV may use marijuana to cope with or mask feelings associated with adjusting to life with HIV; (2) Click once to advance; (3) Read the quote from a real-life young male describing the way he used marijuana upon learning his HIV diagnosis. </a:t>
            </a:r>
            <a:endParaRPr lang="en-US" b="1" i="1"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74</a:t>
            </a:fld>
            <a:endParaRPr lang="en-US"/>
          </a:p>
        </p:txBody>
      </p:sp>
    </p:spTree>
    <p:extLst>
      <p:ext uri="{BB962C8B-B14F-4D97-AF65-F5344CB8AC3E}">
        <p14:creationId xmlns:p14="http://schemas.microsoft.com/office/powerpoint/2010/main" val="206686993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0" indent="0">
              <a:buNone/>
            </a:pPr>
            <a:r>
              <a:rPr lang="en-US" b="0" dirty="0" smtClean="0"/>
              <a:t>Another common</a:t>
            </a:r>
            <a:r>
              <a:rPr lang="en-US" b="0" baseline="0" dirty="0" smtClean="0"/>
              <a:t> reason for people living with HIV to use marijuana is to address the side-effects of anti-retroviral therapy, which include nausea and neuropathy. Side effects are a major reason people don’t stick with ART, so it is important to control them in order to help patients remain engaged in treatment. Marijuana is often used to control many of the symptoms that are common side effects of ART, such as nausea and pain.</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75</a:t>
            </a:fld>
            <a:endParaRPr lang="en-US"/>
          </a:p>
        </p:txBody>
      </p:sp>
    </p:spTree>
    <p:extLst>
      <p:ext uri="{BB962C8B-B14F-4D97-AF65-F5344CB8AC3E}">
        <p14:creationId xmlns:p14="http://schemas.microsoft.com/office/powerpoint/2010/main" val="150987775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0" indent="0">
              <a:buNone/>
            </a:pPr>
            <a:r>
              <a:rPr lang="en-US" b="0" baseline="0" dirty="0" smtClean="0"/>
              <a:t>Another reason marijuana use may be common among individuals living with HIV is because people with HIV tend to come from socioeconomically disadvantaged groups. This means that they are likely to have high rates of chronic health problems other than HIV, poor access to health care, and high rates of drug use compared to the rest of the population. All of these factors increase the likelihood that individuals living with HIV might use marijuana, either medically or recreationally. Other health problems are common among individuals living with HIV, especially those who are older than 50. Conditions such as hypertension, chronic pain, hepatitis, and arthritis are common among these older individuals living with HIV. It is not uncommon for them to self-medicate for these conditions with medical marijuana. </a:t>
            </a:r>
            <a:endParaRPr lang="en-US" b="0"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76</a:t>
            </a:fld>
            <a:endParaRPr lang="en-US"/>
          </a:p>
        </p:txBody>
      </p:sp>
    </p:spTree>
    <p:extLst>
      <p:ext uri="{BB962C8B-B14F-4D97-AF65-F5344CB8AC3E}">
        <p14:creationId xmlns:p14="http://schemas.microsoft.com/office/powerpoint/2010/main" val="30671819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a:t>
            </a:r>
          </a:p>
          <a:p>
            <a:r>
              <a:rPr lang="en-US" b="0" dirty="0" smtClean="0"/>
              <a:t>This</a:t>
            </a:r>
            <a:r>
              <a:rPr lang="en-US" b="0" baseline="0" dirty="0" smtClean="0"/>
              <a:t> is a s</a:t>
            </a:r>
            <a:r>
              <a:rPr lang="en-US" dirty="0" smtClean="0"/>
              <a:t>ummary slide</a:t>
            </a:r>
            <a:r>
              <a:rPr lang="en-US" baseline="0" dirty="0" smtClean="0"/>
              <a:t> that reviews reasons for medical marijuana use among HIV-positive patients.</a:t>
            </a:r>
            <a:endParaRPr lang="en-US"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77</a:t>
            </a:fld>
            <a:endParaRPr lang="en-US"/>
          </a:p>
        </p:txBody>
      </p:sp>
    </p:spTree>
    <p:extLst>
      <p:ext uri="{BB962C8B-B14F-4D97-AF65-F5344CB8AC3E}">
        <p14:creationId xmlns:p14="http://schemas.microsoft.com/office/powerpoint/2010/main" val="276281604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KEY POINTS</a:t>
            </a:r>
          </a:p>
          <a:p>
            <a:r>
              <a:rPr lang="en-US" b="0" baseline="0" dirty="0" smtClean="0"/>
              <a:t>This slide presents data from a 2004 study that interviewed HIV+ individuals who used medical marijuana and asked them why they used it. The three most common answers were a) to relieve anxiety/depression, b) to improve appetite, and c) to relieve pain. It is likely that these will be the most common reasons for marijuana use among people living with HIV today, as well.</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78</a:t>
            </a:fld>
            <a:endParaRPr lang="en-US"/>
          </a:p>
        </p:txBody>
      </p:sp>
    </p:spTree>
    <p:extLst>
      <p:ext uri="{BB962C8B-B14F-4D97-AF65-F5344CB8AC3E}">
        <p14:creationId xmlns:p14="http://schemas.microsoft.com/office/powerpoint/2010/main" val="30223028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p>
          <a:p>
            <a:r>
              <a:rPr lang="en-US" b="1" i="1" dirty="0" smtClean="0"/>
              <a:t>Review the table on the slide that</a:t>
            </a:r>
            <a:r>
              <a:rPr lang="en-US" b="1" i="1" baseline="0" dirty="0" smtClean="0"/>
              <a:t> </a:t>
            </a:r>
            <a:r>
              <a:rPr lang="en-US" b="1" i="1" dirty="0" smtClean="0"/>
              <a:t>presents data from an international</a:t>
            </a:r>
            <a:r>
              <a:rPr lang="en-US" b="1" i="1" baseline="0" dirty="0" smtClean="0"/>
              <a:t> study (including the US) asking people living with HIV about the relative effectiveness of marijuana and other medications in treating various HIV-related medical conditions and problems. In presenting the table, highlight </a:t>
            </a:r>
            <a:r>
              <a:rPr lang="en-US" b="1" i="1" dirty="0" smtClean="0"/>
              <a:t>that there</a:t>
            </a:r>
            <a:r>
              <a:rPr lang="en-US" b="1" i="1" baseline="0" dirty="0" smtClean="0"/>
              <a:t> is not strong evidence showing that medical marijuana is more effective than conventional treatments for many of the conditions that individuals living with HIV are likely to use it for. Highlight the following key points.</a:t>
            </a:r>
          </a:p>
          <a:p>
            <a:endParaRPr lang="en-US" b="0" baseline="0" dirty="0" smtClean="0"/>
          </a:p>
          <a:p>
            <a:r>
              <a:rPr lang="en-US" b="1" baseline="0" dirty="0" smtClean="0"/>
              <a:t>KEY POINTS</a:t>
            </a:r>
          </a:p>
          <a:p>
            <a:pPr marL="0" indent="0">
              <a:buNone/>
            </a:pPr>
            <a:r>
              <a:rPr lang="en-US" b="0" baseline="0" dirty="0" smtClean="0"/>
              <a:t>People living with HIV report that marijuana is slightly more effective than regular medication in addressing anxiety, nausea, and </a:t>
            </a:r>
            <a:r>
              <a:rPr lang="en-US" b="0" baseline="0" smtClean="0"/>
              <a:t>neuropathy. However</a:t>
            </a:r>
            <a:r>
              <a:rPr lang="en-US" b="0" baseline="0" dirty="0" smtClean="0"/>
              <a:t>, they also reported that medication was slightly more effective than marijuana at addressing depression, diarrhea, and fatigue. Though marijuana is slightly more effective for some conditions, it is not necessarily more effective than regular medication for all problems. Highlight that for each condition, the difference was only </a:t>
            </a:r>
            <a:r>
              <a:rPr lang="en-US" b="0" u="sng" baseline="0" dirty="0" smtClean="0"/>
              <a:t>slight </a:t>
            </a:r>
            <a:r>
              <a:rPr lang="en-US" b="0" u="none" baseline="0" dirty="0" smtClean="0"/>
              <a:t>and that for many people marijuana may not be significantly more effective, or more effective at all. Given the risks associated with marijuana use, people living with HIV need to balance the potential risks of marijuana use with the potential drawbacks. The following nine slides will explore these risks in detail. </a:t>
            </a:r>
            <a:endParaRPr lang="en-US" b="0" baseline="0"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79</a:t>
            </a:fld>
            <a:endParaRPr lang="en-US"/>
          </a:p>
        </p:txBody>
      </p:sp>
    </p:spTree>
    <p:extLst>
      <p:ext uri="{BB962C8B-B14F-4D97-AF65-F5344CB8AC3E}">
        <p14:creationId xmlns:p14="http://schemas.microsoft.com/office/powerpoint/2010/main" val="1218370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ANSWER KEY</a:t>
            </a:r>
          </a:p>
          <a:p>
            <a:r>
              <a:rPr lang="en-US" sz="1200" dirty="0" smtClean="0"/>
              <a:t>Correct response is A (True)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8</a:t>
            </a:fld>
            <a:endParaRPr lang="en-US"/>
          </a:p>
        </p:txBody>
      </p:sp>
    </p:spTree>
    <p:extLst>
      <p:ext uri="{BB962C8B-B14F-4D97-AF65-F5344CB8AC3E}">
        <p14:creationId xmlns:p14="http://schemas.microsoft.com/office/powerpoint/2010/main" val="314973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br>
              <a:rPr lang="en-US" b="1" baseline="0" dirty="0" smtClean="0"/>
            </a:br>
            <a:r>
              <a:rPr lang="en-US" b="0" baseline="0" dirty="0" smtClean="0"/>
              <a:t>One of the major reasons people living with HIV should be cautious with marijuana is because HIV disease can cause HIV-Associated Neurocognitive Disorders (HAND) in advanced stages. The main symptoms of HAND include confusion, forgetfulness, and headaches. Three different types of HAND exist—asymptomatic neurocognitive HAND, mild neurocognitive disorders, and HIV-Associated Dementia.</a:t>
            </a:r>
          </a:p>
        </p:txBody>
      </p:sp>
      <p:sp>
        <p:nvSpPr>
          <p:cNvPr id="4" name="Slide Number Placeholder 3"/>
          <p:cNvSpPr>
            <a:spLocks noGrp="1"/>
          </p:cNvSpPr>
          <p:nvPr>
            <p:ph type="sldNum" sz="quarter" idx="10"/>
          </p:nvPr>
        </p:nvSpPr>
        <p:spPr/>
        <p:txBody>
          <a:bodyPr/>
          <a:lstStyle/>
          <a:p>
            <a:fld id="{6C022A7B-B66F-47CD-B0CC-24ECAB4C2AE1}" type="slidenum">
              <a:rPr lang="en-US" smtClean="0"/>
              <a:pPr/>
              <a:t>80</a:t>
            </a:fld>
            <a:endParaRPr lang="en-US"/>
          </a:p>
        </p:txBody>
      </p:sp>
    </p:spTree>
    <p:extLst>
      <p:ext uri="{BB962C8B-B14F-4D97-AF65-F5344CB8AC3E}">
        <p14:creationId xmlns:p14="http://schemas.microsoft.com/office/powerpoint/2010/main" val="182470776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 POINTS</a:t>
            </a:r>
          </a:p>
          <a:p>
            <a:pPr marL="0" indent="0">
              <a:buNone/>
            </a:pPr>
            <a:r>
              <a:rPr lang="en-US" b="0" baseline="0" dirty="0" smtClean="0"/>
              <a:t>Given the effects HIV can have on cognition, people living with HIV should be careful with marijuana, which also affects learning and memory. Almost half of HIV+ marijuana users report having memory problems, and the drug’s cognitive effects may be particularly strong for people experiencing HAND. Cognitive impairment may also compromise adherence to ART, since forgetting medication is the leading cause for ART non-adherence. Research shows that the use of most recreational drugs and alcohol is associated with lower ART adherence, less </a:t>
            </a:r>
            <a:r>
              <a:rPr lang="en-US" b="0" baseline="0" dirty="0" err="1" smtClean="0"/>
              <a:t>virologic</a:t>
            </a:r>
            <a:r>
              <a:rPr lang="en-US" b="0" baseline="0" dirty="0" smtClean="0"/>
              <a:t> suppression, and slower CD4 cell response rate. </a:t>
            </a:r>
          </a:p>
          <a:p>
            <a:pPr marL="228600" indent="-228600">
              <a:buAutoNum type="arabicPeriod"/>
            </a:pPr>
            <a:endParaRPr lang="en-US" b="0"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pPr marL="0" indent="0">
              <a:buNone/>
            </a:pPr>
            <a:r>
              <a:rPr lang="en-US" b="0" baseline="0" dirty="0" smtClean="0"/>
              <a:t>Research shows that depending on how it is used, marijuana can lead to better </a:t>
            </a:r>
            <a:r>
              <a:rPr lang="en-US" b="0" u="sng" baseline="0" dirty="0" smtClean="0"/>
              <a:t>or</a:t>
            </a:r>
            <a:r>
              <a:rPr lang="en-US" b="0" u="none" baseline="0" dirty="0" smtClean="0"/>
              <a:t> worse ART adherence. If used to control nausea, marijuana can actually help improve ART adherence. However, if used for reasons other than nausea or used heavily, it is associated with non-adherence. </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82</a:t>
            </a:fld>
            <a:endParaRPr lang="en-US"/>
          </a:p>
        </p:txBody>
      </p:sp>
    </p:spTree>
    <p:extLst>
      <p:ext uri="{BB962C8B-B14F-4D97-AF65-F5344CB8AC3E}">
        <p14:creationId xmlns:p14="http://schemas.microsoft.com/office/powerpoint/2010/main" val="386843482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KEY POINTS</a:t>
            </a:r>
          </a:p>
          <a:p>
            <a:pPr marL="0" indent="0">
              <a:buNone/>
            </a:pPr>
            <a:r>
              <a:rPr lang="en-US" b="0" baseline="0" dirty="0" smtClean="0"/>
              <a:t>Another reason for caution is that marijuana is associated with increased occurrence and severity of mental health disorders. Individuals living with HIV are already at increased risk for these conditions, as between one-third and one-half have a mental </a:t>
            </a:r>
            <a:r>
              <a:rPr lang="en-US" b="0" baseline="0" dirty="0" smtClean="0"/>
              <a:t>health </a:t>
            </a:r>
            <a:r>
              <a:rPr lang="en-US" b="0" baseline="0" dirty="0" smtClean="0"/>
              <a:t>and/or substance use disorder. Given these risks, it is important for people living with HIV to be careful about behaviors that are risky for their mental health, such as marijuana use. </a:t>
            </a:r>
            <a:endParaRPr lang="en-US" b="0" dirty="0" smtClean="0"/>
          </a:p>
          <a:p>
            <a:pPr marL="228600" indent="-228600">
              <a:buAutoNum type="arabicPeriod"/>
            </a:pPr>
            <a:endParaRPr lang="en-US" b="0" baseline="0" dirty="0" smtClean="0"/>
          </a:p>
          <a:p>
            <a:r>
              <a:rPr lang="en-US" b="1" baseline="0" dirty="0" smtClean="0"/>
              <a:t>Additional Information for the Trainer(s)</a:t>
            </a:r>
          </a:p>
          <a:p>
            <a:r>
              <a:rPr lang="en-US" baseline="0" dirty="0" smtClean="0"/>
              <a:t>Mental health problems may precede onset of HIV, or be a consequence of an HIV diagnosis.  Research has shown that individuals with serious mental disorders are at higher risk for HIV than individuals without serious mental health disorders.  This risk is compounded among individuals with multiple vulnerabilities, such as individuals who are homeless, have a history of trauma or exposure to violence and victimization, or live in poverty.  Incidence of HIV is now highest among lower income and minority populations who often face multiple risk factors stemming from poverty, drug abuse, and lack of educational and economic resources.</a:t>
            </a:r>
            <a:endParaRPr lang="en-US"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83</a:t>
            </a:fld>
            <a:endParaRPr lang="en-US"/>
          </a:p>
        </p:txBody>
      </p:sp>
    </p:spTree>
    <p:extLst>
      <p:ext uri="{BB962C8B-B14F-4D97-AF65-F5344CB8AC3E}">
        <p14:creationId xmlns:p14="http://schemas.microsoft.com/office/powerpoint/2010/main" val="169409754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pPr marL="0" indent="0">
              <a:buNone/>
            </a:pPr>
            <a:r>
              <a:rPr lang="en-US" b="0" baseline="0" dirty="0" smtClean="0"/>
              <a:t>Marijuana can also be risky for people living with HIV because it increases risk for pulmonary disease and cardiovascular complications. These are conditions that people living with HIV are particularly at risk for, as well; they have higher rates of pulmonary disease and cardiovascular disease than people who do not have HIV. Furthermore, ART increases risk for cardiovascular complications. Given these risks, it is important for people living with HIV to be careful about behaviors that are risky for their pulmonary or cardiovascular health, such as marijuana use. </a:t>
            </a:r>
            <a:endParaRPr lang="en-US" b="0" dirty="0" smtClean="0"/>
          </a:p>
          <a:p>
            <a:endParaRPr lang="en-US"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84</a:t>
            </a:fld>
            <a:endParaRPr lang="en-US"/>
          </a:p>
        </p:txBody>
      </p:sp>
    </p:spTree>
    <p:extLst>
      <p:ext uri="{BB962C8B-B14F-4D97-AF65-F5344CB8AC3E}">
        <p14:creationId xmlns:p14="http://schemas.microsoft.com/office/powerpoint/2010/main" val="333661425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pPr marL="0" indent="0">
              <a:buNone/>
            </a:pPr>
            <a:r>
              <a:rPr lang="en-US" b="0" baseline="0" dirty="0" smtClean="0"/>
              <a:t>Marijuana can also cause problems for individuals living with HIV because its use is associated with alcohol and tobacco use. Heavy alcohol use is associated with decreased uptake and adherence to ART and decreased viral suppression, while tobacco increases risk for HIV-related oral lesions. People living with HIV are also at increased risk for tobacco-related pulmonary disease compared to the rest of the population. </a:t>
            </a:r>
          </a:p>
          <a:p>
            <a:pPr marL="228600" indent="-228600">
              <a:buAutoNum type="arabicPeriod"/>
            </a:pP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85</a:t>
            </a:fld>
            <a:endParaRPr lang="en-US"/>
          </a:p>
        </p:txBody>
      </p:sp>
    </p:spTree>
    <p:extLst>
      <p:ext uri="{BB962C8B-B14F-4D97-AF65-F5344CB8AC3E}">
        <p14:creationId xmlns:p14="http://schemas.microsoft.com/office/powerpoint/2010/main" val="356989249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KEY POINTS</a:t>
            </a:r>
          </a:p>
          <a:p>
            <a:pPr marL="0" indent="0">
              <a:buNone/>
            </a:pPr>
            <a:r>
              <a:rPr lang="en-US" b="0" baseline="0" dirty="0" smtClean="0"/>
              <a:t>For people living with HIV who have little experience using marijuana, the psychological effects of the drug may feel particularly strong and uncomfortable. What feels like a “good high” for someone who is used to using marijuana can feel like a “toxic effect” for someone not used to the drug. The risk of adverse effects is particularly great because marijuana has become much more potent in recent years. The long-term effects of the drug and the problems it can cause, therefore, may be more intense now than they were in the past. </a:t>
            </a:r>
          </a:p>
        </p:txBody>
      </p:sp>
      <p:sp>
        <p:nvSpPr>
          <p:cNvPr id="4" name="Slide Number Placeholder 3"/>
          <p:cNvSpPr>
            <a:spLocks noGrp="1"/>
          </p:cNvSpPr>
          <p:nvPr>
            <p:ph type="sldNum" sz="quarter" idx="10"/>
          </p:nvPr>
        </p:nvSpPr>
        <p:spPr/>
        <p:txBody>
          <a:bodyPr/>
          <a:lstStyle/>
          <a:p>
            <a:fld id="{6C022A7B-B66F-47CD-B0CC-24ECAB4C2AE1}"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pPr marL="0" indent="0">
              <a:buNone/>
            </a:pPr>
            <a:r>
              <a:rPr lang="en-US" b="0" baseline="0" dirty="0" smtClean="0"/>
              <a:t>Other factors that make medical marijuana risky for individuals living with HIV are similar to those that make it risky for everyone else; it is not standardized, it is unclear what patients ingest when they use medical marijuana, and there are currently no regulations to ensure product safety or quality control. Another risk is the legal ramifications of getting caught using or in possession of marijuana, </a:t>
            </a:r>
            <a:r>
              <a:rPr lang="en-US" b="0" baseline="0" dirty="0" smtClean="0"/>
              <a:t>because </a:t>
            </a:r>
            <a:r>
              <a:rPr lang="en-US" b="0" baseline="0" dirty="0" smtClean="0"/>
              <a:t>marijuana is still illegal under federal law. </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87</a:t>
            </a:fld>
            <a:endParaRPr lang="en-US"/>
          </a:p>
        </p:txBody>
      </p:sp>
    </p:spTree>
    <p:extLst>
      <p:ext uri="{BB962C8B-B14F-4D97-AF65-F5344CB8AC3E}">
        <p14:creationId xmlns:p14="http://schemas.microsoft.com/office/powerpoint/2010/main" val="423327177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pPr marL="0" indent="0">
              <a:buNone/>
            </a:pPr>
            <a:r>
              <a:rPr lang="en-US" b="0" baseline="0" dirty="0" smtClean="0"/>
              <a:t>In addition to the reasons listed above, people living with HIV should now be concerned with the risks associated with medical marijuana for everyone else. People living with HIV can manage the disease and live long lives, so they need to be concerned with their long-term health and well-being, just like everyone else. Dependence on marijuana poses a risk to physical and mental health for everyone, whether or not they are living with HIV. </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88</a:t>
            </a:fld>
            <a:endParaRPr lang="en-US"/>
          </a:p>
        </p:txBody>
      </p:sp>
    </p:spTree>
    <p:extLst>
      <p:ext uri="{BB962C8B-B14F-4D97-AF65-F5344CB8AC3E}">
        <p14:creationId xmlns:p14="http://schemas.microsoft.com/office/powerpoint/2010/main" val="239762523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INSTRUCTIONS</a:t>
            </a:r>
          </a:p>
          <a:p>
            <a:r>
              <a:rPr lang="en-US" b="1" i="1" baseline="0" dirty="0" smtClean="0"/>
              <a:t>Take 5-10 minutes to review the questions on the slide in an open discussion with the audience. </a:t>
            </a:r>
          </a:p>
          <a:p>
            <a:endParaRPr lang="en-US"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89</a:t>
            </a:fld>
            <a:endParaRPr lang="en-US"/>
          </a:p>
        </p:txBody>
      </p:sp>
    </p:spTree>
    <p:extLst>
      <p:ext uri="{BB962C8B-B14F-4D97-AF65-F5344CB8AC3E}">
        <p14:creationId xmlns:p14="http://schemas.microsoft.com/office/powerpoint/2010/main" val="1061590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ANSWER KEY</a:t>
            </a:r>
          </a:p>
          <a:p>
            <a:r>
              <a:rPr lang="en-US" sz="1200" dirty="0" smtClean="0"/>
              <a:t>Correct response is C (Not</a:t>
            </a:r>
            <a:r>
              <a:rPr lang="en-US" sz="1200" baseline="0" dirty="0" smtClean="0"/>
              <a:t> necessarily</a:t>
            </a:r>
            <a:r>
              <a:rPr lang="en-US" sz="1200" dirty="0" smtClean="0"/>
              <a:t>)</a:t>
            </a:r>
          </a:p>
          <a:p>
            <a:endParaRPr lang="en-US"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9</a:t>
            </a:fld>
            <a:endParaRPr lang="en-US"/>
          </a:p>
        </p:txBody>
      </p:sp>
    </p:spTree>
    <p:extLst>
      <p:ext uri="{BB962C8B-B14F-4D97-AF65-F5344CB8AC3E}">
        <p14:creationId xmlns:p14="http://schemas.microsoft.com/office/powerpoint/2010/main" val="380760317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TRANSITION SLIDE</a:t>
            </a:r>
            <a:br>
              <a:rPr lang="en-US" b="1" dirty="0" smtClean="0"/>
            </a:br>
            <a:r>
              <a:rPr lang="en-US" sz="1200" b="1" baseline="0" dirty="0" smtClean="0"/>
              <a:t>Part 4 </a:t>
            </a:r>
            <a:r>
              <a:rPr lang="en-US" sz="1200" b="0" baseline="0" dirty="0" smtClean="0"/>
              <a:t>of the training will focus on strategies that HIV providers can use when working with patients who are either using medical marijuana or considering using medical marijuana. </a:t>
            </a:r>
            <a:endParaRPr lang="en-US" b="1"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90</a:t>
            </a:fld>
            <a:endParaRPr lang="en-US"/>
          </a:p>
        </p:txBody>
      </p:sp>
    </p:spTree>
    <p:extLst>
      <p:ext uri="{BB962C8B-B14F-4D97-AF65-F5344CB8AC3E}">
        <p14:creationId xmlns:p14="http://schemas.microsoft.com/office/powerpoint/2010/main" val="397901763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a:t>
            </a:r>
          </a:p>
          <a:p>
            <a:r>
              <a:rPr lang="en-US" b="0" baseline="0" dirty="0" smtClean="0"/>
              <a:t>If providers have patients who are using marijuana, they should screen for signs of abuse and dependence. Several signs of abuse/dependence are listed on the slide. </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91</a:t>
            </a:fld>
            <a:endParaRPr lang="en-US"/>
          </a:p>
        </p:txBody>
      </p:sp>
    </p:spTree>
    <p:extLst>
      <p:ext uri="{BB962C8B-B14F-4D97-AF65-F5344CB8AC3E}">
        <p14:creationId xmlns:p14="http://schemas.microsoft.com/office/powerpoint/2010/main" val="46312135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a:t>
            </a:r>
          </a:p>
          <a:p>
            <a:r>
              <a:rPr lang="en-US" b="0" baseline="0" dirty="0" smtClean="0"/>
              <a:t>If providers have patients who are using marijuana, they should screen for signs of abuse and dependence. Several signs of abuse/dependence are listed on the slide. </a:t>
            </a:r>
            <a:endParaRPr lang="en-US" b="0" dirty="0" smtClean="0"/>
          </a:p>
          <a:p>
            <a:endParaRPr lang="en-US"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92</a:t>
            </a:fld>
            <a:endParaRPr lang="en-US"/>
          </a:p>
        </p:txBody>
      </p:sp>
    </p:spTree>
    <p:extLst>
      <p:ext uri="{BB962C8B-B14F-4D97-AF65-F5344CB8AC3E}">
        <p14:creationId xmlns:p14="http://schemas.microsoft.com/office/powerpoint/2010/main" val="46312135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pPr marL="0" indent="0">
              <a:buNone/>
            </a:pPr>
            <a:r>
              <a:rPr lang="en-US" b="0" baseline="0" dirty="0" smtClean="0"/>
              <a:t>If patients screen positive for abuse or dependence on marijuana, HIV providers should use motivational interviewing techniques to help patients reach a point where they are ready to change their substance use behaviors. Some patients may need referral to specialty SUD services for their marijuana use. These services could include, among other things, motivational enhancement therapy, cognitive behavioral therapy, contingency management, and family-based </a:t>
            </a:r>
            <a:r>
              <a:rPr lang="en-US" b="0" baseline="0" dirty="0" smtClean="0"/>
              <a:t>treatment.</a:t>
            </a:r>
            <a:endParaRPr lang="en-US" b="0" dirty="0" smtClean="0"/>
          </a:p>
          <a:p>
            <a:endParaRPr lang="en-US" dirty="0" smtClean="0"/>
          </a:p>
          <a:p>
            <a:r>
              <a:rPr lang="en-US" b="1" dirty="0" smtClean="0"/>
              <a:t>Additional Information for the Trainer(s)</a:t>
            </a:r>
          </a:p>
          <a:p>
            <a:r>
              <a:rPr lang="en-US" dirty="0" smtClean="0"/>
              <a:t>Motivational interviewing</a:t>
            </a:r>
            <a:r>
              <a:rPr lang="en-US" baseline="0" dirty="0" smtClean="0"/>
              <a:t> (or motivational enhancement therapy) is a method for eliciting the patient’s own concerns about their substance use and ways that it may interfere with their own goals and objectives.  It is non-confrontation and based on a model that change occurs along a continuum and that the intervention should be tailored to the individual’s current stage of “readiness to change.”</a:t>
            </a:r>
            <a:endParaRPr lang="en-US"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93</a:t>
            </a:fld>
            <a:endParaRPr lang="en-US"/>
          </a:p>
        </p:txBody>
      </p:sp>
    </p:spTree>
    <p:extLst>
      <p:ext uri="{BB962C8B-B14F-4D97-AF65-F5344CB8AC3E}">
        <p14:creationId xmlns:p14="http://schemas.microsoft.com/office/powerpoint/2010/main" val="216783536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r>
              <a:rPr lang="en-US" b="0" dirty="0" smtClean="0"/>
              <a:t>This</a:t>
            </a:r>
            <a:r>
              <a:rPr lang="en-US" b="0" baseline="0" dirty="0" smtClean="0"/>
              <a:t> slide provides an overview of a three-step process HIV clinicians can use when working with patients who are using marijuana, but do not have marijuana use disorders. The first step is the </a:t>
            </a:r>
            <a:r>
              <a:rPr lang="en-US" b="1" baseline="0" dirty="0" smtClean="0"/>
              <a:t>decisional balance, </a:t>
            </a:r>
            <a:r>
              <a:rPr lang="en-US" b="0" baseline="0" dirty="0" smtClean="0"/>
              <a:t>the second step is the </a:t>
            </a:r>
            <a:r>
              <a:rPr lang="en-US" b="1" baseline="0" dirty="0" smtClean="0"/>
              <a:t>feedback sandwich</a:t>
            </a:r>
            <a:r>
              <a:rPr lang="en-US" b="0" baseline="0" dirty="0" smtClean="0"/>
              <a:t>, and the third step is </a:t>
            </a:r>
            <a:r>
              <a:rPr lang="en-US" b="1" baseline="0" dirty="0" smtClean="0"/>
              <a:t>exploring options. </a:t>
            </a:r>
            <a:r>
              <a:rPr lang="en-US" b="0" baseline="0" dirty="0" smtClean="0"/>
              <a:t>Teach of these steps will be described in detail in the following slides. </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94</a:t>
            </a:fld>
            <a:endParaRPr lang="en-US"/>
          </a:p>
        </p:txBody>
      </p:sp>
    </p:spTree>
    <p:extLst>
      <p:ext uri="{BB962C8B-B14F-4D97-AF65-F5344CB8AC3E}">
        <p14:creationId xmlns:p14="http://schemas.microsoft.com/office/powerpoint/2010/main" val="280982047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b="1" dirty="0" smtClean="0">
                <a:latin typeface="Microsoft Sans Serif" pitchFamily="34" charset="0"/>
                <a:cs typeface="Microsoft Sans Serif" pitchFamily="34" charset="0"/>
              </a:rPr>
              <a:t>KEY POINTS</a:t>
            </a:r>
          </a:p>
          <a:p>
            <a:pPr marL="0" lvl="1" indent="0">
              <a:buNone/>
            </a:pPr>
            <a:r>
              <a:rPr lang="en-US" dirty="0" smtClean="0">
                <a:latin typeface="Microsoft Sans Serif" pitchFamily="34" charset="0"/>
                <a:cs typeface="Microsoft Sans Serif" pitchFamily="34" charset="0"/>
              </a:rPr>
              <a:t>The decisional</a:t>
            </a:r>
            <a:r>
              <a:rPr lang="en-US" baseline="0" dirty="0" smtClean="0">
                <a:latin typeface="Microsoft Sans Serif" pitchFamily="34" charset="0"/>
                <a:cs typeface="Microsoft Sans Serif" pitchFamily="34" charset="0"/>
              </a:rPr>
              <a:t> balance is a tool that can be used to help patients explore the perceived costs and benefits of marijuana use in a chart similar to the one on the slide. The two squares on the top of the chart capture the perceived benefits and drawbacks of patients’ current marijuana use. The squares on the bottom capture the perceived benefits and drawbacks of changing marijuana use behaviors. Upon completion of this exercise, providers should summarize the pros and cons of </a:t>
            </a:r>
            <a:r>
              <a:rPr lang="en-US" baseline="0" dirty="0" smtClean="0">
                <a:latin typeface="Microsoft Sans Serif" pitchFamily="34" charset="0"/>
                <a:cs typeface="Microsoft Sans Serif" pitchFamily="34" charset="0"/>
              </a:rPr>
              <a:t>patient’s </a:t>
            </a:r>
            <a:r>
              <a:rPr lang="en-US" baseline="0" dirty="0" smtClean="0">
                <a:latin typeface="Microsoft Sans Serif" pitchFamily="34" charset="0"/>
                <a:cs typeface="Microsoft Sans Serif" pitchFamily="34" charset="0"/>
              </a:rPr>
              <a:t>current marijuana use behaviors and potential behavior change with them. Providers need to be sure to use patients’ exact words to reflect what they said during the course of the exercise, and not add their own opinions or pros/cons to the summary</a:t>
            </a:r>
            <a:r>
              <a:rPr lang="en-US" baseline="0" dirty="0" smtClean="0">
                <a:latin typeface="Microsoft Sans Serif" pitchFamily="34" charset="0"/>
                <a:cs typeface="Microsoft Sans Serif" pitchFamily="34" charset="0"/>
              </a:rPr>
              <a:t>.</a:t>
            </a:r>
            <a:endParaRPr lang="en-US" dirty="0" smtClean="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022A7B-B66F-47CD-B0CC-24ECAB4C2AE1}" type="slidenum">
              <a:rPr lang="en-US" smtClean="0"/>
              <a:pPr/>
              <a:t>95</a:t>
            </a:fld>
            <a:endParaRPr lang="en-US"/>
          </a:p>
        </p:txBody>
      </p:sp>
    </p:spTree>
    <p:extLst>
      <p:ext uri="{BB962C8B-B14F-4D97-AF65-F5344CB8AC3E}">
        <p14:creationId xmlns:p14="http://schemas.microsoft.com/office/powerpoint/2010/main" val="18259480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pPr marL="0" indent="0">
              <a:buNone/>
            </a:pPr>
            <a:r>
              <a:rPr lang="en-US" b="0" baseline="0" dirty="0" smtClean="0"/>
              <a:t>The second step in this process is the use of the “feedback sandwich,” which consists of three parts. </a:t>
            </a:r>
            <a:r>
              <a:rPr lang="en-US" b="1" baseline="0" dirty="0" smtClean="0"/>
              <a:t>First</a:t>
            </a:r>
            <a:r>
              <a:rPr lang="en-US" b="0" baseline="0" dirty="0" smtClean="0"/>
              <a:t>, ask the patient’s permission to give feedback on how marijuana may be affecting his/her health. It is important that if the patient says no, to respect their wishes, and come back to this exercise at a later time when they are more receptive to your feedback. </a:t>
            </a:r>
            <a:r>
              <a:rPr lang="en-US" b="1" baseline="0" dirty="0" smtClean="0"/>
              <a:t>Second</a:t>
            </a:r>
            <a:r>
              <a:rPr lang="en-US" b="0" baseline="0" dirty="0" smtClean="0"/>
              <a:t>, give feedback; acknowledge the pros and cons the patient mentioned, mention your concerns about marijuana that pertain to the patient (physical effects, mental health effects, legal risks). Throughout, be sure to present all information in a non-judgmental manner. </a:t>
            </a:r>
            <a:r>
              <a:rPr lang="en-US" b="1" baseline="0" dirty="0" smtClean="0"/>
              <a:t>Third</a:t>
            </a:r>
            <a:r>
              <a:rPr lang="en-US" b="0" baseline="0" dirty="0" smtClean="0"/>
              <a:t>, ask the patient for their response to your feedback. </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96</a:t>
            </a:fld>
            <a:endParaRPr lang="en-US"/>
          </a:p>
        </p:txBody>
      </p:sp>
    </p:spTree>
    <p:extLst>
      <p:ext uri="{BB962C8B-B14F-4D97-AF65-F5344CB8AC3E}">
        <p14:creationId xmlns:p14="http://schemas.microsoft.com/office/powerpoint/2010/main" val="52281530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INSTRUCTIONS</a:t>
            </a:r>
          </a:p>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Split the room</a:t>
            </a:r>
            <a:r>
              <a:rPr lang="en-US" b="1" i="1" baseline="0" dirty="0" smtClean="0"/>
              <a:t> into groups of two or three, and have them role play for a total of 10 minutes, with one person playing the role of provider and another person the role of patient who reports using medical marijuana. Participants in the “provider” role should use the Decisional Balance and Feedback Sandwich approaches to discuss marijuana use with participants in the “patient” role.  After 5 minutes, have participants switch roles. When providing feedback, participants should refer to the information presented earlier in the presentation.  Ask participants to keep the questions on slide 98 in mind as they do the role play.</a:t>
            </a:r>
          </a:p>
        </p:txBody>
      </p:sp>
      <p:sp>
        <p:nvSpPr>
          <p:cNvPr id="4" name="Slide Number Placeholder 3"/>
          <p:cNvSpPr>
            <a:spLocks noGrp="1"/>
          </p:cNvSpPr>
          <p:nvPr>
            <p:ph type="sldNum" sz="quarter" idx="10"/>
          </p:nvPr>
        </p:nvSpPr>
        <p:spPr/>
        <p:txBody>
          <a:bodyPr/>
          <a:lstStyle/>
          <a:p>
            <a:fld id="{6C022A7B-B66F-47CD-B0CC-24ECAB4C2AE1}" type="slidenum">
              <a:rPr lang="en-US" smtClean="0"/>
              <a:pPr/>
              <a:t>97</a:t>
            </a:fld>
            <a:endParaRPr lang="en-US"/>
          </a:p>
        </p:txBody>
      </p:sp>
    </p:spTree>
    <p:extLst>
      <p:ext uri="{BB962C8B-B14F-4D97-AF65-F5344CB8AC3E}">
        <p14:creationId xmlns:p14="http://schemas.microsoft.com/office/powerpoint/2010/main" val="280982047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INSTRUCTIONS</a:t>
            </a:r>
          </a:p>
          <a:p>
            <a:r>
              <a:rPr lang="en-US" b="1" i="1" baseline="0" dirty="0" smtClean="0"/>
              <a:t>At the conclusion of the exercise, reconvene the group and discuss their experiences for 5-10 minutes, using the questions on the slides as prompts. Write down responses on white board/flip chart during the course of the discussion.</a:t>
            </a:r>
            <a:endParaRPr lang="en-US" b="1" i="1"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98</a:t>
            </a:fld>
            <a:endParaRPr lang="en-US"/>
          </a:p>
        </p:txBody>
      </p:sp>
    </p:spTree>
    <p:extLst>
      <p:ext uri="{BB962C8B-B14F-4D97-AF65-F5344CB8AC3E}">
        <p14:creationId xmlns:p14="http://schemas.microsoft.com/office/powerpoint/2010/main" val="3823075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pPr marL="0" indent="0">
              <a:buNone/>
            </a:pPr>
            <a:r>
              <a:rPr lang="en-US" b="0" baseline="0" dirty="0" smtClean="0"/>
              <a:t>The third step when working with patients who are using medical marijuana is to explore options if Steps 1 and 2 show that reducing marijuana would benefit the patient. This involves exploring additional strategies to achieve symptom relief, such as behavioral intervention, pharmacological interventions, and the use of FDA-approved THC medications. These options are explored in detail on the following slides. </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99</a:t>
            </a:fld>
            <a:endParaRPr lang="en-US"/>
          </a:p>
        </p:txBody>
      </p:sp>
    </p:spTree>
    <p:extLst>
      <p:ext uri="{BB962C8B-B14F-4D97-AF65-F5344CB8AC3E}">
        <p14:creationId xmlns:p14="http://schemas.microsoft.com/office/powerpoint/2010/main" val="3789763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8B266A-4D3D-4F9C-BA16-EA990FF0B38D}" type="datetime1">
              <a:rPr lang="en-US" smtClean="0"/>
              <a:pPr/>
              <a:t>8/7/2013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934200" y="6416675"/>
            <a:ext cx="2133600" cy="365125"/>
          </a:xfrm>
        </p:spPr>
        <p:txBody>
          <a:bodyPr/>
          <a:lstStyle/>
          <a:p>
            <a:fld id="{C1B28A6F-06A0-4359-A774-E9C76C0D0D08}" type="slidenum">
              <a:rPr lang="en-US" smtClean="0"/>
              <a:pPr/>
              <a:t>‹#›</a:t>
            </a:fld>
            <a:endParaRPr lang="en-US"/>
          </a:p>
        </p:txBody>
      </p:sp>
    </p:spTree>
    <p:extLst>
      <p:ext uri="{BB962C8B-B14F-4D97-AF65-F5344CB8AC3E}">
        <p14:creationId xmlns:p14="http://schemas.microsoft.com/office/powerpoint/2010/main" val="499551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8131F0-38B5-4CB2-8165-E9DF7B861B89}" type="datetime1">
              <a:rPr lang="en-US" smtClean="0"/>
              <a:pPr/>
              <a:t>8/7/2013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28A6F-06A0-4359-A774-E9C76C0D0D08}" type="slidenum">
              <a:rPr lang="en-US" smtClean="0"/>
              <a:pPr/>
              <a:t>‹#›</a:t>
            </a:fld>
            <a:endParaRPr lang="en-US"/>
          </a:p>
        </p:txBody>
      </p:sp>
    </p:spTree>
    <p:extLst>
      <p:ext uri="{BB962C8B-B14F-4D97-AF65-F5344CB8AC3E}">
        <p14:creationId xmlns:p14="http://schemas.microsoft.com/office/powerpoint/2010/main" val="2150121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49C321-B1B7-4F7F-B4ED-B268BFE21CE7}" type="datetime1">
              <a:rPr lang="en-US" smtClean="0"/>
              <a:pPr/>
              <a:t>8/7/2013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28A6F-06A0-4359-A774-E9C76C0D0D08}" type="slidenum">
              <a:rPr lang="en-US" smtClean="0"/>
              <a:pPr/>
              <a:t>‹#›</a:t>
            </a:fld>
            <a:endParaRPr lang="en-US"/>
          </a:p>
        </p:txBody>
      </p:sp>
    </p:spTree>
    <p:extLst>
      <p:ext uri="{BB962C8B-B14F-4D97-AF65-F5344CB8AC3E}">
        <p14:creationId xmlns:p14="http://schemas.microsoft.com/office/powerpoint/2010/main" val="1259222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0A4CFF-4BF9-449E-98AE-77F47FDC609D}" type="datetime1">
              <a:rPr lang="en-US" smtClean="0"/>
              <a:pPr/>
              <a:t>8/7/2013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28A6F-06A0-4359-A774-E9C76C0D0D08}" type="slidenum">
              <a:rPr lang="en-US" smtClean="0"/>
              <a:pPr/>
              <a:t>‹#›</a:t>
            </a:fld>
            <a:endParaRPr lang="en-US"/>
          </a:p>
        </p:txBody>
      </p:sp>
    </p:spTree>
    <p:extLst>
      <p:ext uri="{BB962C8B-B14F-4D97-AF65-F5344CB8AC3E}">
        <p14:creationId xmlns:p14="http://schemas.microsoft.com/office/powerpoint/2010/main" val="206165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mj-lt"/>
              </a:defRPr>
            </a:lvl1pPr>
            <a:lvl2pPr>
              <a:defRPr baseline="0">
                <a:solidFill>
                  <a:srgbClr val="FFFF00"/>
                </a:solidFill>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F6F2697-430B-4746-8C49-E9F58DF562D9}" type="datetime1">
              <a:rPr lang="en-US" smtClean="0"/>
              <a:pPr/>
              <a:t>8/7/2013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28A6F-06A0-4359-A774-E9C76C0D0D08}" type="slidenum">
              <a:rPr lang="en-US" smtClean="0"/>
              <a:pPr/>
              <a:t>‹#›</a:t>
            </a:fld>
            <a:endParaRPr lang="en-US"/>
          </a:p>
        </p:txBody>
      </p:sp>
    </p:spTree>
    <p:extLst>
      <p:ext uri="{BB962C8B-B14F-4D97-AF65-F5344CB8AC3E}">
        <p14:creationId xmlns:p14="http://schemas.microsoft.com/office/powerpoint/2010/main" val="10187346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511809-679D-4801-B280-B016DFF2B568}" type="datetime1">
              <a:rPr lang="en-US" smtClean="0"/>
              <a:pPr/>
              <a:t>8/7/2013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28A6F-06A0-4359-A774-E9C76C0D0D08}" type="slidenum">
              <a:rPr lang="en-US" smtClean="0"/>
              <a:pPr/>
              <a:t>‹#›</a:t>
            </a:fld>
            <a:endParaRPr lang="en-US"/>
          </a:p>
        </p:txBody>
      </p:sp>
    </p:spTree>
    <p:extLst>
      <p:ext uri="{BB962C8B-B14F-4D97-AF65-F5344CB8AC3E}">
        <p14:creationId xmlns:p14="http://schemas.microsoft.com/office/powerpoint/2010/main" val="3748567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24D17B-BA98-4DB3-A22F-8EF94CD08D37}" type="datetime1">
              <a:rPr lang="en-US" smtClean="0"/>
              <a:pPr/>
              <a:t>8/7/2013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B28A6F-06A0-4359-A774-E9C76C0D0D08}" type="slidenum">
              <a:rPr lang="en-US" smtClean="0"/>
              <a:pPr/>
              <a:t>‹#›</a:t>
            </a:fld>
            <a:endParaRPr lang="en-US"/>
          </a:p>
        </p:txBody>
      </p:sp>
    </p:spTree>
    <p:extLst>
      <p:ext uri="{BB962C8B-B14F-4D97-AF65-F5344CB8AC3E}">
        <p14:creationId xmlns:p14="http://schemas.microsoft.com/office/powerpoint/2010/main" val="651262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BAE495-375B-4D9C-AA8B-03AFF400F62A}" type="datetime1">
              <a:rPr lang="en-US" smtClean="0"/>
              <a:pPr/>
              <a:t>8/7/2013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B28A6F-06A0-4359-A774-E9C76C0D0D08}" type="slidenum">
              <a:rPr lang="en-US" smtClean="0"/>
              <a:pPr/>
              <a:t>‹#›</a:t>
            </a:fld>
            <a:endParaRPr lang="en-US"/>
          </a:p>
        </p:txBody>
      </p:sp>
    </p:spTree>
    <p:extLst>
      <p:ext uri="{BB962C8B-B14F-4D97-AF65-F5344CB8AC3E}">
        <p14:creationId xmlns:p14="http://schemas.microsoft.com/office/powerpoint/2010/main" val="4088152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BCD831-B996-43CC-A318-ED89F8C4FFDE}" type="datetime1">
              <a:rPr lang="en-US" smtClean="0"/>
              <a:pPr/>
              <a:t>8/7/2013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B28A6F-06A0-4359-A774-E9C76C0D0D08}" type="slidenum">
              <a:rPr lang="en-US" smtClean="0"/>
              <a:pPr/>
              <a:t>‹#›</a:t>
            </a:fld>
            <a:endParaRPr lang="en-US"/>
          </a:p>
        </p:txBody>
      </p:sp>
    </p:spTree>
    <p:extLst>
      <p:ext uri="{BB962C8B-B14F-4D97-AF65-F5344CB8AC3E}">
        <p14:creationId xmlns:p14="http://schemas.microsoft.com/office/powerpoint/2010/main" val="2205936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20606-AB52-4701-8F97-1C453A3EA77B}" type="datetime1">
              <a:rPr lang="en-US" smtClean="0"/>
              <a:pPr/>
              <a:t>8/7/2013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B28A6F-06A0-4359-A774-E9C76C0D0D08}" type="slidenum">
              <a:rPr lang="en-US" smtClean="0"/>
              <a:pPr/>
              <a:t>‹#›</a:t>
            </a:fld>
            <a:endParaRPr lang="en-US"/>
          </a:p>
        </p:txBody>
      </p:sp>
    </p:spTree>
    <p:extLst>
      <p:ext uri="{BB962C8B-B14F-4D97-AF65-F5344CB8AC3E}">
        <p14:creationId xmlns:p14="http://schemas.microsoft.com/office/powerpoint/2010/main" val="2789089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2AE961-185E-402D-B2AB-383D48184194}" type="datetime1">
              <a:rPr lang="en-US" smtClean="0"/>
              <a:pPr/>
              <a:t>8/7/2013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B28A6F-06A0-4359-A774-E9C76C0D0D08}" type="slidenum">
              <a:rPr lang="en-US" smtClean="0"/>
              <a:pPr/>
              <a:t>‹#›</a:t>
            </a:fld>
            <a:endParaRPr lang="en-US"/>
          </a:p>
        </p:txBody>
      </p:sp>
    </p:spTree>
    <p:extLst>
      <p:ext uri="{BB962C8B-B14F-4D97-AF65-F5344CB8AC3E}">
        <p14:creationId xmlns:p14="http://schemas.microsoft.com/office/powerpoint/2010/main" val="471348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F054C6-BE26-4FBF-B50A-F8B03B3D3C6A}" type="datetime1">
              <a:rPr lang="en-US" smtClean="0"/>
              <a:pPr/>
              <a:t>8/7/2013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B28A6F-06A0-4359-A774-E9C76C0D0D08}" type="slidenum">
              <a:rPr lang="en-US" smtClean="0"/>
              <a:pPr/>
              <a:t>‹#›</a:t>
            </a:fld>
            <a:endParaRPr lang="en-US"/>
          </a:p>
        </p:txBody>
      </p:sp>
    </p:spTree>
    <p:extLst>
      <p:ext uri="{BB962C8B-B14F-4D97-AF65-F5344CB8AC3E}">
        <p14:creationId xmlns:p14="http://schemas.microsoft.com/office/powerpoint/2010/main" val="2011480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0A4CFF-4BF9-449E-98AE-77F47FDC609D}" type="datetime1">
              <a:rPr lang="en-US" smtClean="0"/>
              <a:pPr/>
              <a:t>8/7/2013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B28A6F-06A0-4359-A774-E9C76C0D0D08}" type="slidenum">
              <a:rPr lang="en-US" smtClean="0"/>
              <a:pPr/>
              <a:t>‹#›</a:t>
            </a:fld>
            <a:endParaRPr lang="en-US"/>
          </a:p>
        </p:txBody>
      </p:sp>
    </p:spTree>
    <p:extLst>
      <p:ext uri="{BB962C8B-B14F-4D97-AF65-F5344CB8AC3E}">
        <p14:creationId xmlns:p14="http://schemas.microsoft.com/office/powerpoint/2010/main" val="17773342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baseline="0">
          <a:solidFill>
            <a:srgbClr val="FFFF00"/>
          </a:solidFill>
          <a:latin typeface="Arial" pitchFamily="34" charset="0"/>
          <a:ea typeface="+mj-ea"/>
          <a:cs typeface="+mj-cs"/>
        </a:defRPr>
      </a:lvl1pPr>
    </p:titleStyle>
    <p:bodyStyle>
      <a:lvl1pPr marL="342900" indent="-342900" algn="l" defTabSz="914400" rtl="0" eaLnBrk="1" latinLnBrk="0" hangingPunct="1">
        <a:spcBef>
          <a:spcPct val="20000"/>
        </a:spcBef>
        <a:buClr>
          <a:srgbClr val="FFFF00"/>
        </a:buClr>
        <a:buSzPct val="85000"/>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7.xml"/><Relationship Id="rId1" Type="http://schemas.openxmlformats.org/officeDocument/2006/relationships/tags" Target="../tags/tag20.xml"/><Relationship Id="rId5" Type="http://schemas.microsoft.com/office/2007/relationships/hdphoto" Target="../media/hdphoto1.wdp"/><Relationship Id="rId4" Type="http://schemas.openxmlformats.org/officeDocument/2006/relationships/image" Target="../media/image5.jpeg"/></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1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8.xml"/><Relationship Id="rId5" Type="http://schemas.microsoft.com/office/2007/relationships/hdphoto" Target="../media/hdphoto2.wdp"/><Relationship Id="rId4" Type="http://schemas.openxmlformats.org/officeDocument/2006/relationships/image" Target="../media/image6.png"/></Relationships>
</file>

<file path=ppt/slides/_rels/slide1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0.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1.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0.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5" Type="http://schemas.microsoft.com/office/2007/relationships/hdphoto" Target="../media/hdphoto1.wdp"/><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2.png"/><Relationship Id="rId4" Type="http://schemas.microsoft.com/office/2007/relationships/hdphoto" Target="../media/hdphoto3.wdp"/></Relationships>
</file>

<file path=ppt/slides/_rels/slide6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30.png"/><Relationship Id="rId4" Type="http://schemas.microsoft.com/office/2007/relationships/hdphoto" Target="../media/hdphoto5.wdp"/></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8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microsoft.com/office/2007/relationships/hdphoto" Target="../media/hdphoto7.wdp"/></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microsoft.com/office/2007/relationships/hdphoto" Target="../media/hdphoto7.wdp"/></Relationships>
</file>

<file path=ppt/slides/_rels/slide8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microsoft.com/office/2007/relationships/hdphoto" Target="../media/hdphoto8.wdp"/></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4.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9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7.jpeg"/><Relationship Id="rId4" Type="http://schemas.openxmlformats.org/officeDocument/2006/relationships/image" Target="../media/image36.jpe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ctrTitle"/>
          </p:nvPr>
        </p:nvSpPr>
        <p:spPr>
          <a:xfrm>
            <a:off x="0" y="3886200"/>
            <a:ext cx="9144000" cy="1447800"/>
          </a:xfrm>
        </p:spPr>
        <p:txBody>
          <a:bodyPr>
            <a:noAutofit/>
          </a:bodyPr>
          <a:lstStyle/>
          <a:p>
            <a:r>
              <a:rPr lang="en-US" b="1" dirty="0" smtClean="0">
                <a:solidFill>
                  <a:srgbClr val="FFFF00"/>
                </a:solidFill>
                <a:effectLst>
                  <a:outerShdw blurRad="38100" dist="38100" dir="2700000" algn="tl">
                    <a:srgbClr val="000000">
                      <a:alpha val="43137"/>
                    </a:srgbClr>
                  </a:outerShdw>
                </a:effectLst>
                <a:latin typeface="+mj-lt"/>
                <a:cs typeface="Microsoft Sans Serif" pitchFamily="34" charset="0"/>
              </a:rPr>
              <a:t/>
            </a:r>
            <a:br>
              <a:rPr lang="en-US" b="1" dirty="0" smtClean="0">
                <a:solidFill>
                  <a:srgbClr val="FFFF00"/>
                </a:solidFill>
                <a:effectLst>
                  <a:outerShdw blurRad="38100" dist="38100" dir="2700000" algn="tl">
                    <a:srgbClr val="000000">
                      <a:alpha val="43137"/>
                    </a:srgbClr>
                  </a:outerShdw>
                </a:effectLst>
                <a:latin typeface="+mj-lt"/>
                <a:cs typeface="Microsoft Sans Serif" pitchFamily="34" charset="0"/>
              </a:rPr>
            </a:br>
            <a:r>
              <a:rPr lang="en-US" b="1" dirty="0" smtClean="0">
                <a:solidFill>
                  <a:srgbClr val="FFFF00"/>
                </a:solidFill>
                <a:effectLst>
                  <a:outerShdw blurRad="38100" dist="38100" dir="2700000" algn="tl">
                    <a:srgbClr val="000000">
                      <a:alpha val="43137"/>
                    </a:srgbClr>
                  </a:outerShdw>
                </a:effectLst>
                <a:latin typeface="+mj-lt"/>
                <a:cs typeface="Microsoft Sans Serif" pitchFamily="34" charset="0"/>
              </a:rPr>
              <a:t>What HIV Providers Need To Know</a:t>
            </a:r>
            <a:br>
              <a:rPr lang="en-US" b="1" dirty="0" smtClean="0">
                <a:solidFill>
                  <a:srgbClr val="FFFF00"/>
                </a:solidFill>
                <a:effectLst>
                  <a:outerShdw blurRad="38100" dist="38100" dir="2700000" algn="tl">
                    <a:srgbClr val="000000">
                      <a:alpha val="43137"/>
                    </a:srgbClr>
                  </a:outerShdw>
                </a:effectLst>
                <a:latin typeface="+mj-lt"/>
                <a:cs typeface="Microsoft Sans Serif" pitchFamily="34" charset="0"/>
              </a:rPr>
            </a:br>
            <a:r>
              <a:rPr lang="en-US" b="1" dirty="0" smtClean="0">
                <a:solidFill>
                  <a:srgbClr val="FFFF00"/>
                </a:solidFill>
                <a:effectLst>
                  <a:outerShdw blurRad="38100" dist="38100" dir="2700000" algn="tl">
                    <a:srgbClr val="000000">
                      <a:alpha val="43137"/>
                    </a:srgbClr>
                  </a:outerShdw>
                </a:effectLst>
                <a:latin typeface="+mj-lt"/>
              </a:rPr>
              <a:t/>
            </a:r>
            <a:br>
              <a:rPr lang="en-US" b="1" dirty="0" smtClean="0">
                <a:solidFill>
                  <a:srgbClr val="FFFF00"/>
                </a:solidFill>
                <a:effectLst>
                  <a:outerShdw blurRad="38100" dist="38100" dir="2700000" algn="tl">
                    <a:srgbClr val="000000">
                      <a:alpha val="43137"/>
                    </a:srgbClr>
                  </a:outerShdw>
                </a:effectLst>
                <a:latin typeface="+mj-lt"/>
              </a:rPr>
            </a:br>
            <a:endParaRPr lang="en-US" b="1" dirty="0" smtClean="0">
              <a:solidFill>
                <a:srgbClr val="FFFF00"/>
              </a:solidFill>
              <a:effectLst>
                <a:outerShdw blurRad="38100" dist="38100" dir="2700000" algn="tl">
                  <a:srgbClr val="000000">
                    <a:alpha val="43137"/>
                  </a:srgbClr>
                </a:outerShdw>
              </a:effectLst>
              <a:latin typeface="+mj-lt"/>
            </a:endParaRPr>
          </a:p>
        </p:txBody>
      </p:sp>
      <p:pic>
        <p:nvPicPr>
          <p:cNvPr id="2053" name="Picture 5" descr="PAETC logo"/>
          <p:cNvPicPr>
            <a:picLocks noChangeAspect="1" noChangeArrowheads="1"/>
          </p:cNvPicPr>
          <p:nvPr/>
        </p:nvPicPr>
        <p:blipFill>
          <a:blip r:embed="rId4" cstate="print"/>
          <a:srcRect/>
          <a:stretch>
            <a:fillRect/>
          </a:stretch>
        </p:blipFill>
        <p:spPr bwMode="auto">
          <a:xfrm>
            <a:off x="8382000" y="6096000"/>
            <a:ext cx="621506" cy="685799"/>
          </a:xfrm>
          <a:prstGeom prst="rect">
            <a:avLst/>
          </a:prstGeom>
          <a:noFill/>
          <a:ln w="9525">
            <a:noFill/>
            <a:miter lim="800000"/>
            <a:headEnd/>
            <a:tailEnd/>
          </a:ln>
        </p:spPr>
      </p:pic>
      <p:pic>
        <p:nvPicPr>
          <p:cNvPr id="2054" name="Picture 10" descr="NudePSW"/>
          <p:cNvPicPr>
            <a:picLocks noChangeAspect="1" noChangeArrowheads="1"/>
          </p:cNvPicPr>
          <p:nvPr/>
        </p:nvPicPr>
        <p:blipFill>
          <a:blip r:embed="rId5" cstate="print"/>
          <a:srcRect/>
          <a:stretch>
            <a:fillRect/>
          </a:stretch>
        </p:blipFill>
        <p:spPr bwMode="auto">
          <a:xfrm>
            <a:off x="76200" y="6172200"/>
            <a:ext cx="1447800" cy="585725"/>
          </a:xfrm>
          <a:prstGeom prst="rect">
            <a:avLst/>
          </a:prstGeom>
          <a:noFill/>
          <a:ln w="9525">
            <a:noFill/>
            <a:miter lim="800000"/>
            <a:headEnd/>
            <a:tailEnd/>
          </a:ln>
        </p:spPr>
      </p:pic>
      <p:pic>
        <p:nvPicPr>
          <p:cNvPr id="2055" name="Picture 11" descr="CDU logo"/>
          <p:cNvPicPr>
            <a:picLocks noChangeAspect="1" noChangeArrowheads="1"/>
          </p:cNvPicPr>
          <p:nvPr/>
        </p:nvPicPr>
        <p:blipFill>
          <a:blip r:embed="rId6" cstate="print"/>
          <a:srcRect/>
          <a:stretch>
            <a:fillRect/>
          </a:stretch>
        </p:blipFill>
        <p:spPr bwMode="auto">
          <a:xfrm>
            <a:off x="4191000" y="6096000"/>
            <a:ext cx="685800" cy="685800"/>
          </a:xfrm>
          <a:prstGeom prst="rect">
            <a:avLst/>
          </a:prstGeom>
          <a:noFill/>
          <a:ln w="9525">
            <a:noFill/>
            <a:miter lim="800000"/>
            <a:headEnd/>
            <a:tailEnd/>
          </a:ln>
        </p:spPr>
      </p:pic>
      <p:sp>
        <p:nvSpPr>
          <p:cNvPr id="9" name="TextBox 8"/>
          <p:cNvSpPr txBox="1"/>
          <p:nvPr/>
        </p:nvSpPr>
        <p:spPr>
          <a:xfrm>
            <a:off x="0" y="152400"/>
            <a:ext cx="9144000" cy="769441"/>
          </a:xfrm>
          <a:prstGeom prst="rect">
            <a:avLst/>
          </a:prstGeom>
          <a:noFill/>
        </p:spPr>
        <p:txBody>
          <a:bodyPr wrap="square" rtlCol="0">
            <a:spAutoFit/>
          </a:bodyPr>
          <a:lstStyle/>
          <a:p>
            <a:pPr algn="ctr"/>
            <a:r>
              <a:rPr lang="en-US" sz="4400" b="1" dirty="0" smtClean="0">
                <a:solidFill>
                  <a:srgbClr val="FFFF00"/>
                </a:solidFill>
                <a:effectLst>
                  <a:outerShdw blurRad="38100" dist="38100" dir="2700000" algn="tl">
                    <a:srgbClr val="000000">
                      <a:alpha val="43137"/>
                    </a:srgbClr>
                  </a:outerShdw>
                </a:effectLst>
                <a:latin typeface="+mj-lt"/>
                <a:cs typeface="Microsoft Sans Serif" pitchFamily="34" charset="0"/>
              </a:rPr>
              <a:t>Medical Marijuana</a:t>
            </a:r>
            <a:endParaRPr lang="en-US" sz="4400" b="1" dirty="0">
              <a:solidFill>
                <a:srgbClr val="FFFF00"/>
              </a:solidFill>
              <a:effectLst>
                <a:outerShdw blurRad="38100" dist="38100" dir="2700000" algn="tl">
                  <a:srgbClr val="000000">
                    <a:alpha val="43137"/>
                  </a:srgbClr>
                </a:outerShdw>
              </a:effectLst>
              <a:latin typeface="+mj-lt"/>
              <a:cs typeface="Microsoft Sans Serif" pitchFamily="34" charset="0"/>
            </a:endParaRPr>
          </a:p>
        </p:txBody>
      </p:sp>
      <p:sp>
        <p:nvSpPr>
          <p:cNvPr id="11" name="Rectangle 3"/>
          <p:cNvSpPr>
            <a:spLocks/>
          </p:cNvSpPr>
          <p:nvPr/>
        </p:nvSpPr>
        <p:spPr bwMode="auto">
          <a:xfrm>
            <a:off x="0" y="4648200"/>
            <a:ext cx="9144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buFont typeface="Arial" pitchFamily="34" charset="0"/>
              <a:buNone/>
            </a:pPr>
            <a:r>
              <a:rPr lang="en-US" sz="2400" dirty="0" smtClean="0">
                <a:latin typeface="+mj-lt"/>
                <a:cs typeface="Microsoft Sans Serif" pitchFamily="34" charset="0"/>
              </a:rPr>
              <a:t>Trainer’s Name</a:t>
            </a:r>
            <a:endParaRPr lang="en-US" sz="2400" dirty="0">
              <a:latin typeface="+mj-lt"/>
              <a:cs typeface="Microsoft Sans Serif" pitchFamily="34" charset="0"/>
            </a:endParaRPr>
          </a:p>
          <a:p>
            <a:pPr algn="ctr" eaLnBrk="0" hangingPunct="0">
              <a:spcBef>
                <a:spcPct val="20000"/>
              </a:spcBef>
              <a:buFont typeface="Arial" pitchFamily="34" charset="0"/>
              <a:buNone/>
            </a:pPr>
            <a:r>
              <a:rPr lang="en-US" sz="2400" dirty="0" smtClean="0">
                <a:solidFill>
                  <a:srgbClr val="FFFF00"/>
                </a:solidFill>
                <a:latin typeface="+mj-lt"/>
                <a:cs typeface="Microsoft Sans Serif" pitchFamily="34" charset="0"/>
              </a:rPr>
              <a:t>Training Date</a:t>
            </a:r>
          </a:p>
          <a:p>
            <a:pPr algn="ctr" eaLnBrk="0" hangingPunct="0">
              <a:spcBef>
                <a:spcPct val="20000"/>
              </a:spcBef>
              <a:buFont typeface="Arial" pitchFamily="34" charset="0"/>
              <a:buNone/>
            </a:pPr>
            <a:r>
              <a:rPr lang="en-US" sz="2400" dirty="0" smtClean="0">
                <a:solidFill>
                  <a:srgbClr val="FFFF00"/>
                </a:solidFill>
                <a:latin typeface="+mj-lt"/>
                <a:cs typeface="Microsoft Sans Serif" pitchFamily="34" charset="0"/>
              </a:rPr>
              <a:t>Training Location</a:t>
            </a: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41416" y="1143000"/>
            <a:ext cx="4440384" cy="2611818"/>
          </a:xfrm>
          <a:prstGeom prst="rect">
            <a:avLst/>
          </a:prstGeom>
          <a:ln w="38100">
            <a:solidFill>
              <a:srgbClr val="00B0F0"/>
            </a:solidFill>
          </a:ln>
        </p:spPr>
      </p:pic>
    </p:spTree>
    <p:custDataLst>
      <p:tags r:id="rId1"/>
    </p:custDataLst>
    <p:extLst>
      <p:ext uri="{BB962C8B-B14F-4D97-AF65-F5344CB8AC3E}">
        <p14:creationId xmlns:p14="http://schemas.microsoft.com/office/powerpoint/2010/main" val="3455696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685800"/>
            <a:ext cx="8610600" cy="1127125"/>
          </a:xfrm>
        </p:spPr>
        <p:txBody>
          <a:bodyPr>
            <a:normAutofit fontScale="90000"/>
          </a:bodyPr>
          <a:lstStyle/>
          <a:p>
            <a:pPr marL="0" indent="0"/>
            <a:r>
              <a:rPr lang="en-US" dirty="0" smtClean="0">
                <a:latin typeface="+mj-lt"/>
                <a:cs typeface="Microsoft Sans Serif"/>
              </a:rPr>
              <a:t>#3: If </a:t>
            </a:r>
            <a:r>
              <a:rPr lang="en-US" dirty="0">
                <a:latin typeface="+mj-lt"/>
                <a:cs typeface="Microsoft Sans Serif"/>
              </a:rPr>
              <a:t>you are caught with marijuana in California and claim you are using it for medical reasons, </a:t>
            </a:r>
            <a:r>
              <a:rPr lang="en-US" dirty="0" smtClean="0">
                <a:latin typeface="+mj-lt"/>
                <a:cs typeface="Microsoft Sans Serif"/>
              </a:rPr>
              <a:t>you </a:t>
            </a:r>
            <a:r>
              <a:rPr lang="en-US" dirty="0">
                <a:latin typeface="+mj-lt"/>
                <a:cs typeface="Microsoft Sans Serif"/>
              </a:rPr>
              <a:t>cannot be arrested</a:t>
            </a:r>
          </a:p>
        </p:txBody>
      </p:sp>
      <p:sp>
        <p:nvSpPr>
          <p:cNvPr id="4" name="Slide Number Placeholder 3"/>
          <p:cNvSpPr>
            <a:spLocks noGrp="1"/>
          </p:cNvSpPr>
          <p:nvPr>
            <p:ph type="sldNum" sz="quarter" idx="12"/>
          </p:nvPr>
        </p:nvSpPr>
        <p:spPr/>
        <p:txBody>
          <a:bodyPr/>
          <a:lstStyle/>
          <a:p>
            <a:fld id="{C1B28A6F-06A0-4359-A774-E9C76C0D0D08}" type="slidenum">
              <a:rPr lang="en-US" smtClean="0"/>
              <a:pPr/>
              <a:t>10</a:t>
            </a:fld>
            <a:endParaRPr lang="en-US"/>
          </a:p>
        </p:txBody>
      </p:sp>
      <p:sp>
        <p:nvSpPr>
          <p:cNvPr id="3" name="TPAnswers"/>
          <p:cNvSpPr>
            <a:spLocks noGrp="1"/>
          </p:cNvSpPr>
          <p:nvPr>
            <p:ph type="body" idx="1"/>
            <p:custDataLst>
              <p:tags r:id="rId2"/>
            </p:custDataLst>
          </p:nvPr>
        </p:nvSpPr>
        <p:spPr>
          <a:xfrm>
            <a:off x="533400" y="2667000"/>
            <a:ext cx="8153400" cy="3733800"/>
          </a:xfrm>
        </p:spPr>
        <p:txBody>
          <a:bodyPr>
            <a:normAutofit/>
          </a:bodyPr>
          <a:lstStyle/>
          <a:p>
            <a:pPr marL="914400" lvl="1" indent="-514350">
              <a:buClr>
                <a:srgbClr val="FFFF00"/>
              </a:buClr>
              <a:buFont typeface="+mj-lt"/>
              <a:buAutoNum type="alphaUcPeriod"/>
            </a:pPr>
            <a:r>
              <a:rPr lang="en-US" sz="3200" dirty="0" smtClean="0">
                <a:latin typeface="+mj-lt"/>
                <a:cs typeface="Microsoft Sans Serif"/>
              </a:rPr>
              <a:t>True</a:t>
            </a:r>
          </a:p>
          <a:p>
            <a:pPr marL="914400" lvl="1" indent="-514350">
              <a:buClr>
                <a:srgbClr val="FFFF00"/>
              </a:buClr>
              <a:buFont typeface="+mj-lt"/>
              <a:buAutoNum type="alphaUcPeriod"/>
            </a:pPr>
            <a:r>
              <a:rPr lang="en-US" sz="3200" dirty="0" smtClean="0">
                <a:latin typeface="+mj-lt"/>
                <a:cs typeface="Microsoft Sans Serif"/>
              </a:rPr>
              <a:t>False</a:t>
            </a:r>
            <a:endParaRPr lang="en-US" sz="3200" dirty="0">
              <a:latin typeface="+mj-lt"/>
              <a:cs typeface="Microsoft Sans Serif"/>
            </a:endParaRPr>
          </a:p>
          <a:p>
            <a:pPr marL="914400" lvl="1" indent="-514350">
              <a:buClr>
                <a:srgbClr val="FFFF00"/>
              </a:buClr>
              <a:buFont typeface="+mj-lt"/>
              <a:buAutoNum type="alphaUcPeriod"/>
            </a:pPr>
            <a:r>
              <a:rPr lang="en-US" sz="3200" dirty="0" smtClean="0">
                <a:latin typeface="+mj-lt"/>
                <a:cs typeface="Microsoft Sans Serif"/>
              </a:rPr>
              <a:t>It </a:t>
            </a:r>
            <a:r>
              <a:rPr lang="en-US" sz="3200" dirty="0">
                <a:latin typeface="+mj-lt"/>
                <a:cs typeface="Microsoft Sans Serif"/>
              </a:rPr>
              <a:t>depends </a:t>
            </a:r>
            <a:r>
              <a:rPr lang="en-US" sz="3200" dirty="0" smtClean="0">
                <a:latin typeface="+mj-lt"/>
                <a:cs typeface="Microsoft Sans Serif"/>
              </a:rPr>
              <a:t>who </a:t>
            </a:r>
            <a:r>
              <a:rPr lang="en-US" sz="3200" dirty="0">
                <a:latin typeface="+mj-lt"/>
                <a:cs typeface="Microsoft Sans Serif"/>
              </a:rPr>
              <a:t>catches you</a:t>
            </a:r>
          </a:p>
        </p:txBody>
      </p:sp>
    </p:spTree>
    <p:custDataLst>
      <p:tags r:id="rId1"/>
    </p:custDataLst>
    <p:extLst>
      <p:ext uri="{BB962C8B-B14F-4D97-AF65-F5344CB8AC3E}">
        <p14:creationId xmlns:p14="http://schemas.microsoft.com/office/powerpoint/2010/main" val="417044601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pitchFamily="34" charset="0"/>
              </a:rPr>
              <a:t>Additional Strategies to Address</a:t>
            </a:r>
            <a:br>
              <a:rPr lang="en-US" dirty="0" smtClean="0">
                <a:effectLst>
                  <a:outerShdw blurRad="38100" dist="38100" dir="2700000" algn="tl">
                    <a:srgbClr val="000000">
                      <a:alpha val="43137"/>
                    </a:srgbClr>
                  </a:outerShdw>
                </a:effectLst>
                <a:cs typeface="Microsoft Sans Serif" pitchFamily="34" charset="0"/>
              </a:rPr>
            </a:br>
            <a:r>
              <a:rPr lang="en-US" dirty="0" smtClean="0">
                <a:effectLst>
                  <a:outerShdw blurRad="38100" dist="38100" dir="2700000" algn="tl">
                    <a:srgbClr val="000000">
                      <a:alpha val="43137"/>
                    </a:srgbClr>
                  </a:outerShdw>
                </a:effectLst>
                <a:cs typeface="Microsoft Sans Serif" pitchFamily="34" charset="0"/>
              </a:rPr>
              <a:t>Anxiety/Depression</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457200" y="1676400"/>
            <a:ext cx="8229600" cy="4876800"/>
          </a:xfrm>
        </p:spPr>
        <p:txBody>
          <a:bodyPr>
            <a:normAutofit/>
          </a:bodyPr>
          <a:lstStyle/>
          <a:p>
            <a:r>
              <a:rPr lang="en-US" dirty="0" smtClean="0">
                <a:cs typeface="Microsoft Sans Serif" pitchFamily="34" charset="0"/>
              </a:rPr>
              <a:t>Most common reason people living with HIV report using medical marijuana is to cope with anxiety/depression</a:t>
            </a:r>
          </a:p>
          <a:p>
            <a:pPr marL="0" indent="0">
              <a:buNone/>
            </a:pPr>
            <a:endParaRPr lang="en-US" sz="1800" dirty="0">
              <a:cs typeface="Microsoft Sans Serif" pitchFamily="34" charset="0"/>
            </a:endParaRPr>
          </a:p>
          <a:p>
            <a:r>
              <a:rPr lang="en-US" dirty="0" smtClean="0">
                <a:cs typeface="Microsoft Sans Serif" pitchFamily="34" charset="0"/>
              </a:rPr>
              <a:t>Diagnosis </a:t>
            </a:r>
          </a:p>
          <a:p>
            <a:pPr lvl="1"/>
            <a:r>
              <a:rPr lang="en-US" dirty="0" smtClean="0">
                <a:cs typeface="Microsoft Sans Serif" pitchFamily="34" charset="0"/>
              </a:rPr>
              <a:t>There </a:t>
            </a:r>
            <a:r>
              <a:rPr lang="en-US" dirty="0">
                <a:cs typeface="Microsoft Sans Serif" pitchFamily="34" charset="0"/>
              </a:rPr>
              <a:t>is no biological “test” </a:t>
            </a:r>
            <a:endParaRPr lang="en-US" dirty="0" smtClean="0">
              <a:cs typeface="Microsoft Sans Serif" pitchFamily="34" charset="0"/>
            </a:endParaRPr>
          </a:p>
          <a:p>
            <a:pPr lvl="1"/>
            <a:r>
              <a:rPr lang="en-US" dirty="0" smtClean="0">
                <a:cs typeface="Microsoft Sans Serif" pitchFamily="34" charset="0"/>
              </a:rPr>
              <a:t>Through </a:t>
            </a:r>
            <a:r>
              <a:rPr lang="en-US" dirty="0">
                <a:cs typeface="Microsoft Sans Serif" pitchFamily="34" charset="0"/>
              </a:rPr>
              <a:t>observation and </a:t>
            </a:r>
            <a:r>
              <a:rPr lang="en-US" dirty="0" smtClean="0">
                <a:cs typeface="Microsoft Sans Serif" pitchFamily="34" charset="0"/>
              </a:rPr>
              <a:t>interview</a:t>
            </a:r>
          </a:p>
          <a:p>
            <a:pPr lvl="1"/>
            <a:r>
              <a:rPr lang="en-US" dirty="0" smtClean="0">
                <a:cs typeface="Microsoft Sans Serif" pitchFamily="34" charset="0"/>
              </a:rPr>
              <a:t>Criteria </a:t>
            </a:r>
            <a:r>
              <a:rPr lang="en-US" dirty="0">
                <a:cs typeface="Microsoft Sans Serif" pitchFamily="34" charset="0"/>
              </a:rPr>
              <a:t>laid out in the American Psychiatric Association’s </a:t>
            </a:r>
            <a:r>
              <a:rPr lang="en-US" i="1" dirty="0">
                <a:cs typeface="Microsoft Sans Serif" pitchFamily="34" charset="0"/>
              </a:rPr>
              <a:t>Diagnostic and Statistical Manual of Mental Disorders</a:t>
            </a:r>
          </a:p>
          <a:p>
            <a:pPr marL="0" indent="0">
              <a:buNone/>
            </a:pPr>
            <a:endParaRPr lang="en-US" i="1" dirty="0" smtClean="0">
              <a:cs typeface="Microsoft Sans Serif" pitchFamily="34" charset="0"/>
            </a:endParaRPr>
          </a:p>
          <a:p>
            <a:pPr marL="457200" lvl="1" indent="0">
              <a:buNone/>
            </a:pPr>
            <a:endParaRPr lang="en-US" dirty="0" smtClean="0">
              <a:cs typeface="Microsoft Sans Serif" pitchFamily="34" charset="0"/>
            </a:endParaRPr>
          </a:p>
          <a:p>
            <a:pPr lvl="1"/>
            <a:endParaRPr lang="en-US" dirty="0">
              <a:cs typeface="Microsoft Sans Serif" pitchFamily="34" charset="0"/>
            </a:endParaRPr>
          </a:p>
        </p:txBody>
      </p:sp>
      <p:sp>
        <p:nvSpPr>
          <p:cNvPr id="5" name="Slide Number Placeholder 4"/>
          <p:cNvSpPr>
            <a:spLocks noGrp="1"/>
          </p:cNvSpPr>
          <p:nvPr>
            <p:ph type="sldNum" sz="quarter" idx="12"/>
          </p:nvPr>
        </p:nvSpPr>
        <p:spPr/>
        <p:txBody>
          <a:bodyPr/>
          <a:lstStyle/>
          <a:p>
            <a:fld id="{C1B28A6F-06A0-4359-A774-E9C76C0D0D08}" type="slidenum">
              <a:rPr lang="en-US" smtClean="0"/>
              <a:pPr/>
              <a:t>100</a:t>
            </a:fld>
            <a:endParaRPr lang="en-US"/>
          </a:p>
        </p:txBody>
      </p:sp>
    </p:spTree>
    <p:extLst>
      <p:ext uri="{BB962C8B-B14F-4D97-AF65-F5344CB8AC3E}">
        <p14:creationId xmlns:p14="http://schemas.microsoft.com/office/powerpoint/2010/main" val="424853618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pitchFamily="34" charset="0"/>
              </a:rPr>
              <a:t>Additional Strategies to Address Anxiety/Depression</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457200" y="1752600"/>
            <a:ext cx="8229600" cy="5029200"/>
          </a:xfrm>
        </p:spPr>
        <p:txBody>
          <a:bodyPr>
            <a:normAutofit/>
          </a:bodyPr>
          <a:lstStyle/>
          <a:p>
            <a:r>
              <a:rPr lang="en-US" dirty="0">
                <a:cs typeface="Microsoft Sans Serif" pitchFamily="34" charset="0"/>
              </a:rPr>
              <a:t>Psychotherapy and group therapy</a:t>
            </a:r>
          </a:p>
          <a:p>
            <a:pPr lvl="1"/>
            <a:r>
              <a:rPr lang="en-US" dirty="0">
                <a:cs typeface="Microsoft Sans Serif" pitchFamily="34" charset="0"/>
              </a:rPr>
              <a:t>Talk to learn about </a:t>
            </a:r>
            <a:r>
              <a:rPr lang="en-US" dirty="0" smtClean="0">
                <a:cs typeface="Microsoft Sans Serif" pitchFamily="34" charset="0"/>
              </a:rPr>
              <a:t>mental health conditions, </a:t>
            </a:r>
            <a:r>
              <a:rPr lang="en-US" dirty="0">
                <a:cs typeface="Microsoft Sans Serif" pitchFamily="34" charset="0"/>
              </a:rPr>
              <a:t>moods, thoughts, and behavior</a:t>
            </a:r>
          </a:p>
          <a:p>
            <a:pPr lvl="1"/>
            <a:r>
              <a:rPr lang="en-US" dirty="0">
                <a:cs typeface="Microsoft Sans Serif" pitchFamily="34" charset="0"/>
              </a:rPr>
              <a:t>Learn better coping and stress-management skills </a:t>
            </a:r>
          </a:p>
          <a:p>
            <a:pPr marL="457200" lvl="1" indent="0">
              <a:buNone/>
            </a:pPr>
            <a:endParaRPr lang="en-US" sz="1800" dirty="0">
              <a:cs typeface="Microsoft Sans Serif" pitchFamily="34" charset="0"/>
            </a:endParaRPr>
          </a:p>
          <a:p>
            <a:r>
              <a:rPr lang="en-US" dirty="0">
                <a:cs typeface="Microsoft Sans Serif" pitchFamily="34" charset="0"/>
              </a:rPr>
              <a:t>Medications</a:t>
            </a:r>
          </a:p>
          <a:p>
            <a:pPr lvl="1"/>
            <a:r>
              <a:rPr lang="en-US" dirty="0">
                <a:cs typeface="Microsoft Sans Serif" pitchFamily="34" charset="0"/>
              </a:rPr>
              <a:t>Antidepressants and anti-anxiety medications</a:t>
            </a:r>
          </a:p>
          <a:p>
            <a:pPr lvl="1"/>
            <a:r>
              <a:rPr lang="en-US" dirty="0">
                <a:cs typeface="Microsoft Sans Serif" pitchFamily="34" charset="0"/>
              </a:rPr>
              <a:t>Work by altering neurotransmitter activity</a:t>
            </a:r>
          </a:p>
          <a:p>
            <a:endParaRPr lang="en-US" dirty="0"/>
          </a:p>
        </p:txBody>
      </p:sp>
      <p:sp>
        <p:nvSpPr>
          <p:cNvPr id="5" name="Slide Number Placeholder 4"/>
          <p:cNvSpPr>
            <a:spLocks noGrp="1"/>
          </p:cNvSpPr>
          <p:nvPr>
            <p:ph type="sldNum" sz="quarter" idx="12"/>
          </p:nvPr>
        </p:nvSpPr>
        <p:spPr/>
        <p:txBody>
          <a:bodyPr/>
          <a:lstStyle/>
          <a:p>
            <a:fld id="{C1B28A6F-06A0-4359-A774-E9C76C0D0D08}" type="slidenum">
              <a:rPr lang="en-US" smtClean="0"/>
              <a:pPr/>
              <a:t>101</a:t>
            </a:fld>
            <a:endParaRPr lang="en-US"/>
          </a:p>
        </p:txBody>
      </p:sp>
    </p:spTree>
    <p:extLst>
      <p:ext uri="{BB962C8B-B14F-4D97-AF65-F5344CB8AC3E}">
        <p14:creationId xmlns:p14="http://schemas.microsoft.com/office/powerpoint/2010/main" val="139957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pitchFamily="34" charset="0"/>
              </a:rPr>
              <a:t>Additional Strategies to Address Nausea</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457200" y="1828800"/>
            <a:ext cx="8229600" cy="4876800"/>
          </a:xfrm>
        </p:spPr>
        <p:txBody>
          <a:bodyPr>
            <a:normAutofit fontScale="85000" lnSpcReduction="20000"/>
          </a:bodyPr>
          <a:lstStyle/>
          <a:p>
            <a:r>
              <a:rPr lang="en-US" dirty="0">
                <a:cs typeface="Microsoft Sans Serif" pitchFamily="34" charset="0"/>
              </a:rPr>
              <a:t>Nausea </a:t>
            </a:r>
            <a:r>
              <a:rPr lang="en-US" dirty="0" smtClean="0">
                <a:cs typeface="Microsoft Sans Serif" pitchFamily="34" charset="0"/>
              </a:rPr>
              <a:t>often occurs in </a:t>
            </a:r>
            <a:r>
              <a:rPr lang="en-US" dirty="0">
                <a:cs typeface="Microsoft Sans Serif" pitchFamily="34" charset="0"/>
              </a:rPr>
              <a:t>the first few weeks on many HIV </a:t>
            </a:r>
            <a:r>
              <a:rPr lang="en-US" dirty="0" smtClean="0">
                <a:cs typeface="Microsoft Sans Serif" pitchFamily="34" charset="0"/>
              </a:rPr>
              <a:t>medications</a:t>
            </a:r>
            <a:endParaRPr lang="en-US" dirty="0">
              <a:cs typeface="Microsoft Sans Serif" pitchFamily="34" charset="0"/>
            </a:endParaRPr>
          </a:p>
          <a:p>
            <a:pPr lvl="1"/>
            <a:r>
              <a:rPr lang="en-US" dirty="0" smtClean="0">
                <a:cs typeface="Microsoft Sans Serif" pitchFamily="34" charset="0"/>
              </a:rPr>
              <a:t>Could be a sign of more serious problems; give proper evaluation of other causes</a:t>
            </a:r>
          </a:p>
          <a:p>
            <a:pPr lvl="1"/>
            <a:r>
              <a:rPr lang="en-US" dirty="0" smtClean="0">
                <a:cs typeface="Microsoft Sans Serif" pitchFamily="34" charset="0"/>
              </a:rPr>
              <a:t>If caused by medications, it </a:t>
            </a:r>
            <a:r>
              <a:rPr lang="en-US" dirty="0">
                <a:cs typeface="Microsoft Sans Serif" pitchFamily="34" charset="0"/>
              </a:rPr>
              <a:t>may </a:t>
            </a:r>
            <a:r>
              <a:rPr lang="en-US" dirty="0" smtClean="0">
                <a:cs typeface="Microsoft Sans Serif" pitchFamily="34" charset="0"/>
              </a:rPr>
              <a:t>pass in a  few weeks</a:t>
            </a:r>
            <a:endParaRPr lang="en-US" dirty="0">
              <a:cs typeface="Microsoft Sans Serif" pitchFamily="34" charset="0"/>
            </a:endParaRPr>
          </a:p>
          <a:p>
            <a:pPr marL="0" indent="0">
              <a:buNone/>
            </a:pPr>
            <a:endParaRPr lang="en-US" sz="2100" dirty="0">
              <a:cs typeface="Microsoft Sans Serif" pitchFamily="34" charset="0"/>
            </a:endParaRPr>
          </a:p>
          <a:p>
            <a:r>
              <a:rPr lang="en-US" dirty="0" smtClean="0">
                <a:cs typeface="Microsoft Sans Serif" pitchFamily="34" charset="0"/>
              </a:rPr>
              <a:t>Diet</a:t>
            </a:r>
          </a:p>
          <a:p>
            <a:pPr lvl="1"/>
            <a:r>
              <a:rPr lang="en-US" dirty="0" smtClean="0">
                <a:cs typeface="Microsoft Sans Serif" pitchFamily="34" charset="0"/>
              </a:rPr>
              <a:t>Eat small frequent meals and snacks</a:t>
            </a:r>
          </a:p>
          <a:p>
            <a:pPr lvl="1"/>
            <a:r>
              <a:rPr lang="en-US" dirty="0" smtClean="0">
                <a:cs typeface="Microsoft Sans Serif" pitchFamily="34" charset="0"/>
              </a:rPr>
              <a:t>The BRATT diet</a:t>
            </a:r>
          </a:p>
          <a:p>
            <a:pPr lvl="2"/>
            <a:r>
              <a:rPr lang="en-US" dirty="0" smtClean="0">
                <a:cs typeface="Microsoft Sans Serif" pitchFamily="34" charset="0"/>
              </a:rPr>
              <a:t>Bananas</a:t>
            </a:r>
          </a:p>
          <a:p>
            <a:pPr lvl="2"/>
            <a:r>
              <a:rPr lang="en-US" dirty="0" smtClean="0">
                <a:cs typeface="Microsoft Sans Serif" pitchFamily="34" charset="0"/>
              </a:rPr>
              <a:t>Rice</a:t>
            </a:r>
          </a:p>
          <a:p>
            <a:pPr lvl="2"/>
            <a:r>
              <a:rPr lang="en-US" dirty="0" smtClean="0">
                <a:cs typeface="Microsoft Sans Serif" pitchFamily="34" charset="0"/>
              </a:rPr>
              <a:t>Apple sauce</a:t>
            </a:r>
          </a:p>
          <a:p>
            <a:pPr lvl="2"/>
            <a:r>
              <a:rPr lang="en-US" dirty="0" smtClean="0">
                <a:cs typeface="Microsoft Sans Serif" pitchFamily="34" charset="0"/>
              </a:rPr>
              <a:t>Tea</a:t>
            </a:r>
          </a:p>
          <a:p>
            <a:pPr lvl="2"/>
            <a:r>
              <a:rPr lang="en-US" dirty="0" smtClean="0">
                <a:cs typeface="Microsoft Sans Serif" pitchFamily="34" charset="0"/>
              </a:rPr>
              <a:t>Toast</a:t>
            </a:r>
          </a:p>
        </p:txBody>
      </p:sp>
      <p:sp>
        <p:nvSpPr>
          <p:cNvPr id="5" name="Slide Number Placeholder 4"/>
          <p:cNvSpPr>
            <a:spLocks noGrp="1"/>
          </p:cNvSpPr>
          <p:nvPr>
            <p:ph type="sldNum" sz="quarter" idx="12"/>
          </p:nvPr>
        </p:nvSpPr>
        <p:spPr/>
        <p:txBody>
          <a:bodyPr/>
          <a:lstStyle/>
          <a:p>
            <a:fld id="{C1B28A6F-06A0-4359-A774-E9C76C0D0D08}" type="slidenum">
              <a:rPr lang="en-US" smtClean="0"/>
              <a:pPr/>
              <a:t>102</a:t>
            </a:fld>
            <a:endParaRPr lang="en-US"/>
          </a:p>
        </p:txBody>
      </p:sp>
    </p:spTree>
    <p:extLst>
      <p:ext uri="{BB962C8B-B14F-4D97-AF65-F5344CB8AC3E}">
        <p14:creationId xmlns:p14="http://schemas.microsoft.com/office/powerpoint/2010/main" val="153305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pitchFamily="34" charset="0"/>
              </a:rPr>
              <a:t>Additional Strategies to Address Nausea</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smtClean="0">
                <a:cs typeface="Microsoft Sans Serif" pitchFamily="34" charset="0"/>
              </a:rPr>
              <a:t>Diet</a:t>
            </a:r>
          </a:p>
          <a:p>
            <a:pPr lvl="1"/>
            <a:r>
              <a:rPr lang="en-US" dirty="0">
                <a:cs typeface="Microsoft Sans Serif" pitchFamily="34" charset="0"/>
              </a:rPr>
              <a:t>Dry crackers can help reduce nausea. Keep them by </a:t>
            </a:r>
            <a:r>
              <a:rPr lang="en-US" dirty="0" smtClean="0">
                <a:cs typeface="Microsoft Sans Serif" pitchFamily="34" charset="0"/>
              </a:rPr>
              <a:t>bed.</a:t>
            </a:r>
            <a:endParaRPr lang="en-US" dirty="0">
              <a:cs typeface="Microsoft Sans Serif" pitchFamily="34" charset="0"/>
            </a:endParaRPr>
          </a:p>
          <a:p>
            <a:pPr lvl="1"/>
            <a:r>
              <a:rPr lang="en-US" dirty="0" smtClean="0">
                <a:cs typeface="Microsoft Sans Serif" pitchFamily="34" charset="0"/>
              </a:rPr>
              <a:t>Herbal tea (peppermint, ginger)</a:t>
            </a:r>
          </a:p>
          <a:p>
            <a:pPr lvl="1"/>
            <a:r>
              <a:rPr lang="en-US" dirty="0" smtClean="0">
                <a:cs typeface="Microsoft Sans Serif" pitchFamily="34" charset="0"/>
              </a:rPr>
              <a:t>Cold carbonated drinks (ginger ale, Sprite)</a:t>
            </a:r>
          </a:p>
          <a:p>
            <a:pPr lvl="1"/>
            <a:r>
              <a:rPr lang="en-US" dirty="0" smtClean="0">
                <a:cs typeface="Microsoft Sans Serif" pitchFamily="34" charset="0"/>
              </a:rPr>
              <a:t>Things to avoid:</a:t>
            </a:r>
          </a:p>
          <a:p>
            <a:pPr lvl="2"/>
            <a:r>
              <a:rPr lang="en-US" dirty="0" smtClean="0">
                <a:cs typeface="Microsoft Sans Serif" pitchFamily="34" charset="0"/>
              </a:rPr>
              <a:t>Alcohol</a:t>
            </a:r>
          </a:p>
          <a:p>
            <a:pPr lvl="2"/>
            <a:r>
              <a:rPr lang="en-US" dirty="0" smtClean="0">
                <a:cs typeface="Microsoft Sans Serif" pitchFamily="34" charset="0"/>
              </a:rPr>
              <a:t>Aspirin</a:t>
            </a:r>
          </a:p>
          <a:p>
            <a:pPr lvl="2"/>
            <a:r>
              <a:rPr lang="en-US" dirty="0" smtClean="0">
                <a:cs typeface="Microsoft Sans Serif" pitchFamily="34" charset="0"/>
              </a:rPr>
              <a:t>Caffeine</a:t>
            </a:r>
          </a:p>
          <a:p>
            <a:pPr lvl="2"/>
            <a:r>
              <a:rPr lang="en-US" dirty="0" smtClean="0">
                <a:cs typeface="Microsoft Sans Serif" pitchFamily="34" charset="0"/>
              </a:rPr>
              <a:t>Smoking</a:t>
            </a:r>
          </a:p>
          <a:p>
            <a:pPr lvl="2"/>
            <a:r>
              <a:rPr lang="en-US" dirty="0" smtClean="0">
                <a:cs typeface="Microsoft Sans Serif" pitchFamily="34" charset="0"/>
              </a:rPr>
              <a:t>Hot and spicy food</a:t>
            </a:r>
          </a:p>
          <a:p>
            <a:pPr lvl="2"/>
            <a:r>
              <a:rPr lang="en-US" dirty="0" smtClean="0">
                <a:cs typeface="Microsoft Sans Serif" pitchFamily="34" charset="0"/>
              </a:rPr>
              <a:t>Greasy/fried foods</a:t>
            </a:r>
          </a:p>
          <a:p>
            <a:pPr lvl="1"/>
            <a:endParaRPr lang="en-US" dirty="0" smtClean="0">
              <a:cs typeface="Microsoft Sans Serif" pitchFamily="34" charset="0"/>
            </a:endParaRPr>
          </a:p>
        </p:txBody>
      </p:sp>
      <p:sp>
        <p:nvSpPr>
          <p:cNvPr id="5" name="Slide Number Placeholder 4"/>
          <p:cNvSpPr>
            <a:spLocks noGrp="1"/>
          </p:cNvSpPr>
          <p:nvPr>
            <p:ph type="sldNum" sz="quarter" idx="12"/>
          </p:nvPr>
        </p:nvSpPr>
        <p:spPr/>
        <p:txBody>
          <a:bodyPr/>
          <a:lstStyle/>
          <a:p>
            <a:fld id="{C1B28A6F-06A0-4359-A774-E9C76C0D0D08}" type="slidenum">
              <a:rPr lang="en-US" smtClean="0"/>
              <a:pPr/>
              <a:t>103</a:t>
            </a:fld>
            <a:endParaRPr lang="en-US"/>
          </a:p>
        </p:txBody>
      </p:sp>
    </p:spTree>
    <p:extLst>
      <p:ext uri="{BB962C8B-B14F-4D97-AF65-F5344CB8AC3E}">
        <p14:creationId xmlns:p14="http://schemas.microsoft.com/office/powerpoint/2010/main" val="138752212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pitchFamily="34" charset="0"/>
              </a:rPr>
              <a:t>Additional Strategies to Address Nausea</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cs typeface="Microsoft Sans Serif" pitchFamily="34" charset="0"/>
              </a:rPr>
              <a:t>Other tips</a:t>
            </a:r>
          </a:p>
          <a:p>
            <a:pPr marL="457200" lvl="1" indent="0">
              <a:buNone/>
            </a:pPr>
            <a:endParaRPr lang="en-US" sz="1800" dirty="0" smtClean="0">
              <a:cs typeface="Microsoft Sans Serif" pitchFamily="34" charset="0"/>
            </a:endParaRPr>
          </a:p>
          <a:p>
            <a:pPr lvl="1"/>
            <a:r>
              <a:rPr lang="en-US" dirty="0" smtClean="0">
                <a:cs typeface="Microsoft Sans Serif" pitchFamily="34" charset="0"/>
              </a:rPr>
              <a:t>When cooking, open windows so smell of food isn’t too strong</a:t>
            </a:r>
          </a:p>
          <a:p>
            <a:pPr marL="457200" lvl="1" indent="0">
              <a:buNone/>
            </a:pPr>
            <a:endParaRPr lang="en-US" sz="1800" dirty="0" smtClean="0">
              <a:cs typeface="Microsoft Sans Serif" pitchFamily="34" charset="0"/>
            </a:endParaRPr>
          </a:p>
          <a:p>
            <a:pPr lvl="1"/>
            <a:r>
              <a:rPr lang="en-US" dirty="0" smtClean="0">
                <a:cs typeface="Microsoft Sans Serif" pitchFamily="34" charset="0"/>
              </a:rPr>
              <a:t>Don’t lie down immediately after eating</a:t>
            </a:r>
          </a:p>
          <a:p>
            <a:pPr marL="457200" lvl="1" indent="0">
              <a:buNone/>
            </a:pPr>
            <a:endParaRPr lang="en-US" sz="1800" dirty="0" smtClean="0">
              <a:cs typeface="Microsoft Sans Serif" pitchFamily="34" charset="0"/>
            </a:endParaRPr>
          </a:p>
          <a:p>
            <a:pPr lvl="1"/>
            <a:r>
              <a:rPr lang="en-US" dirty="0" smtClean="0">
                <a:cs typeface="Microsoft Sans Serif" pitchFamily="34" charset="0"/>
              </a:rPr>
              <a:t>If vomiting does occur, refuel body with fluids (broth, carbonated beverages, juice, popsicles)</a:t>
            </a:r>
          </a:p>
          <a:p>
            <a:pPr lvl="1"/>
            <a:endParaRPr lang="en-US" dirty="0" smtClean="0">
              <a:cs typeface="Microsoft Sans Serif" pitchFamily="34" charset="0"/>
            </a:endParaRPr>
          </a:p>
        </p:txBody>
      </p:sp>
      <p:sp>
        <p:nvSpPr>
          <p:cNvPr id="5" name="Slide Number Placeholder 4"/>
          <p:cNvSpPr>
            <a:spLocks noGrp="1"/>
          </p:cNvSpPr>
          <p:nvPr>
            <p:ph type="sldNum" sz="quarter" idx="12"/>
          </p:nvPr>
        </p:nvSpPr>
        <p:spPr/>
        <p:txBody>
          <a:bodyPr/>
          <a:lstStyle/>
          <a:p>
            <a:fld id="{C1B28A6F-06A0-4359-A774-E9C76C0D0D08}" type="slidenum">
              <a:rPr lang="en-US" smtClean="0"/>
              <a:pPr/>
              <a:t>104</a:t>
            </a:fld>
            <a:endParaRPr lang="en-US"/>
          </a:p>
        </p:txBody>
      </p:sp>
    </p:spTree>
    <p:extLst>
      <p:ext uri="{BB962C8B-B14F-4D97-AF65-F5344CB8AC3E}">
        <p14:creationId xmlns:p14="http://schemas.microsoft.com/office/powerpoint/2010/main" val="22862676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pitchFamily="34" charset="0"/>
              </a:rPr>
              <a:t>Additional Strategies to Address</a:t>
            </a:r>
            <a:br>
              <a:rPr lang="en-US" dirty="0" smtClean="0">
                <a:effectLst>
                  <a:outerShdw blurRad="38100" dist="38100" dir="2700000" algn="tl">
                    <a:srgbClr val="000000">
                      <a:alpha val="43137"/>
                    </a:srgbClr>
                  </a:outerShdw>
                </a:effectLst>
                <a:cs typeface="Microsoft Sans Serif" pitchFamily="34" charset="0"/>
              </a:rPr>
            </a:br>
            <a:r>
              <a:rPr lang="en-US" dirty="0" smtClean="0">
                <a:effectLst>
                  <a:outerShdw blurRad="38100" dist="38100" dir="2700000" algn="tl">
                    <a:srgbClr val="000000">
                      <a:alpha val="43137"/>
                    </a:srgbClr>
                  </a:outerShdw>
                </a:effectLst>
                <a:cs typeface="Microsoft Sans Serif" pitchFamily="34" charset="0"/>
              </a:rPr>
              <a:t>Nausea</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304800" y="1600200"/>
            <a:ext cx="8305800" cy="4983163"/>
          </a:xfrm>
        </p:spPr>
        <p:txBody>
          <a:bodyPr>
            <a:normAutofit fontScale="92500" lnSpcReduction="20000"/>
          </a:bodyPr>
          <a:lstStyle/>
          <a:p>
            <a:r>
              <a:rPr lang="en-US" dirty="0" smtClean="0">
                <a:cs typeface="Microsoft Sans Serif" pitchFamily="34" charset="0"/>
              </a:rPr>
              <a:t>Anti-emetic medications</a:t>
            </a:r>
          </a:p>
          <a:p>
            <a:pPr marL="0" indent="0">
              <a:buNone/>
            </a:pPr>
            <a:endParaRPr lang="en-US" sz="2100" dirty="0" smtClean="0">
              <a:cs typeface="Microsoft Sans Serif" pitchFamily="34" charset="0"/>
            </a:endParaRPr>
          </a:p>
          <a:p>
            <a:pPr lvl="1"/>
            <a:r>
              <a:rPr lang="en-US" dirty="0" smtClean="0">
                <a:cs typeface="Microsoft Sans Serif" pitchFamily="34" charset="0"/>
              </a:rPr>
              <a:t>If nausea is related to taking medications, can be given approx. 30 minutes beforehand</a:t>
            </a:r>
          </a:p>
          <a:p>
            <a:pPr marL="457200" lvl="1" indent="0">
              <a:buNone/>
            </a:pPr>
            <a:endParaRPr lang="en-US" dirty="0" smtClean="0">
              <a:cs typeface="Microsoft Sans Serif" pitchFamily="34" charset="0"/>
            </a:endParaRPr>
          </a:p>
          <a:p>
            <a:pPr lvl="1"/>
            <a:r>
              <a:rPr lang="en-US" dirty="0" smtClean="0">
                <a:cs typeface="Microsoft Sans Serif" pitchFamily="34" charset="0"/>
              </a:rPr>
              <a:t>Effective medications include:</a:t>
            </a:r>
          </a:p>
          <a:p>
            <a:pPr lvl="2"/>
            <a:r>
              <a:rPr lang="en-US" dirty="0" smtClean="0">
                <a:cs typeface="Microsoft Sans Serif" pitchFamily="34" charset="0"/>
              </a:rPr>
              <a:t>Promethazine (Phenergan®)</a:t>
            </a:r>
          </a:p>
          <a:p>
            <a:pPr lvl="2"/>
            <a:r>
              <a:rPr lang="en-US" dirty="0" err="1" smtClean="0">
                <a:cs typeface="Microsoft Sans Serif" pitchFamily="34" charset="0"/>
              </a:rPr>
              <a:t>Prochlorperazine</a:t>
            </a:r>
            <a:r>
              <a:rPr lang="en-US" dirty="0" smtClean="0">
                <a:cs typeface="Microsoft Sans Serif" pitchFamily="34" charset="0"/>
              </a:rPr>
              <a:t> (Compazine®)</a:t>
            </a:r>
          </a:p>
          <a:p>
            <a:pPr lvl="2"/>
            <a:r>
              <a:rPr lang="en-US" dirty="0" err="1" smtClean="0">
                <a:cs typeface="Microsoft Sans Serif" pitchFamily="34" charset="0"/>
              </a:rPr>
              <a:t>Lorazepam</a:t>
            </a:r>
            <a:r>
              <a:rPr lang="en-US" dirty="0" smtClean="0">
                <a:cs typeface="Microsoft Sans Serif" pitchFamily="34" charset="0"/>
              </a:rPr>
              <a:t> (Ativan®)</a:t>
            </a:r>
          </a:p>
          <a:p>
            <a:pPr marL="457200" lvl="1" indent="0">
              <a:buNone/>
            </a:pPr>
            <a:endParaRPr lang="en-US" dirty="0" smtClean="0">
              <a:cs typeface="Microsoft Sans Serif" pitchFamily="34" charset="0"/>
            </a:endParaRPr>
          </a:p>
          <a:p>
            <a:pPr lvl="1"/>
            <a:r>
              <a:rPr lang="en-US" dirty="0" smtClean="0">
                <a:cs typeface="Microsoft Sans Serif" pitchFamily="34" charset="0"/>
              </a:rPr>
              <a:t>Doctor or pharmacist should be consulted to avoid negative medication side effects, negative interactions with HIV medications </a:t>
            </a:r>
            <a:endParaRPr lang="en-US" dirty="0">
              <a:cs typeface="Microsoft Sans Serif" pitchFamily="34" charset="0"/>
            </a:endParaRPr>
          </a:p>
        </p:txBody>
      </p:sp>
      <p:sp>
        <p:nvSpPr>
          <p:cNvPr id="5" name="Slide Number Placeholder 4"/>
          <p:cNvSpPr>
            <a:spLocks noGrp="1"/>
          </p:cNvSpPr>
          <p:nvPr>
            <p:ph type="sldNum" sz="quarter" idx="12"/>
          </p:nvPr>
        </p:nvSpPr>
        <p:spPr/>
        <p:txBody>
          <a:bodyPr/>
          <a:lstStyle/>
          <a:p>
            <a:fld id="{C1B28A6F-06A0-4359-A774-E9C76C0D0D08}" type="slidenum">
              <a:rPr lang="en-US" smtClean="0"/>
              <a:pPr/>
              <a:t>105</a:t>
            </a:fld>
            <a:endParaRPr lang="en-US"/>
          </a:p>
        </p:txBody>
      </p:sp>
    </p:spTree>
    <p:extLst>
      <p:ext uri="{BB962C8B-B14F-4D97-AF65-F5344CB8AC3E}">
        <p14:creationId xmlns:p14="http://schemas.microsoft.com/office/powerpoint/2010/main" val="344100252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cs typeface="Microsoft Sans Serif" pitchFamily="34" charset="0"/>
              </a:rPr>
              <a:t>Additional Strategies to Address Neuropathy and Pain</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457200" y="1752600"/>
            <a:ext cx="8229600" cy="4800600"/>
          </a:xfrm>
        </p:spPr>
        <p:txBody>
          <a:bodyPr>
            <a:normAutofit fontScale="77500" lnSpcReduction="20000"/>
          </a:bodyPr>
          <a:lstStyle/>
          <a:p>
            <a:r>
              <a:rPr lang="en-US" dirty="0" smtClean="0">
                <a:cs typeface="Microsoft Sans Serif" pitchFamily="34" charset="0"/>
              </a:rPr>
              <a:t>Non-pharmacological options:</a:t>
            </a:r>
          </a:p>
          <a:p>
            <a:pPr marL="0" indent="0">
              <a:buNone/>
            </a:pPr>
            <a:endParaRPr lang="en-US" dirty="0" smtClean="0">
              <a:cs typeface="Microsoft Sans Serif" pitchFamily="34" charset="0"/>
            </a:endParaRPr>
          </a:p>
          <a:p>
            <a:pPr lvl="1"/>
            <a:r>
              <a:rPr lang="en-US" sz="3100" dirty="0" smtClean="0">
                <a:cs typeface="Microsoft Sans Serif" pitchFamily="34" charset="0"/>
              </a:rPr>
              <a:t>Physical therapy</a:t>
            </a:r>
          </a:p>
          <a:p>
            <a:pPr lvl="1"/>
            <a:endParaRPr lang="en-US" sz="3100" dirty="0" smtClean="0">
              <a:cs typeface="Microsoft Sans Serif" pitchFamily="34" charset="0"/>
            </a:endParaRPr>
          </a:p>
          <a:p>
            <a:pPr lvl="1"/>
            <a:r>
              <a:rPr lang="en-US" sz="3100" dirty="0" smtClean="0">
                <a:cs typeface="Microsoft Sans Serif" pitchFamily="34" charset="0"/>
              </a:rPr>
              <a:t>Exercise</a:t>
            </a:r>
          </a:p>
          <a:p>
            <a:pPr lvl="1"/>
            <a:endParaRPr lang="en-US" sz="3100" dirty="0" smtClean="0">
              <a:cs typeface="Microsoft Sans Serif" pitchFamily="34" charset="0"/>
            </a:endParaRPr>
          </a:p>
          <a:p>
            <a:pPr lvl="1"/>
            <a:r>
              <a:rPr lang="en-US" sz="3100" dirty="0" smtClean="0">
                <a:cs typeface="Microsoft Sans Serif" pitchFamily="34" charset="0"/>
              </a:rPr>
              <a:t>Relaxation techniques</a:t>
            </a:r>
          </a:p>
          <a:p>
            <a:pPr lvl="1"/>
            <a:endParaRPr lang="en-US" sz="3100" dirty="0" smtClean="0">
              <a:cs typeface="Microsoft Sans Serif" pitchFamily="34" charset="0"/>
            </a:endParaRPr>
          </a:p>
          <a:p>
            <a:pPr lvl="1"/>
            <a:r>
              <a:rPr lang="en-US" sz="3100" dirty="0" smtClean="0">
                <a:cs typeface="Microsoft Sans Serif" pitchFamily="34" charset="0"/>
              </a:rPr>
              <a:t>Guided imagery</a:t>
            </a:r>
          </a:p>
          <a:p>
            <a:pPr lvl="1"/>
            <a:endParaRPr lang="en-US" sz="3100" dirty="0" smtClean="0">
              <a:cs typeface="Microsoft Sans Serif" pitchFamily="34" charset="0"/>
            </a:endParaRPr>
          </a:p>
          <a:p>
            <a:pPr lvl="1"/>
            <a:r>
              <a:rPr lang="en-US" sz="3100" dirty="0" smtClean="0">
                <a:cs typeface="Microsoft Sans Serif" pitchFamily="34" charset="0"/>
              </a:rPr>
              <a:t>Massage</a:t>
            </a:r>
          </a:p>
          <a:p>
            <a:pPr lvl="1"/>
            <a:endParaRPr lang="en-US" sz="3100" dirty="0" smtClean="0">
              <a:cs typeface="Microsoft Sans Serif" pitchFamily="34" charset="0"/>
            </a:endParaRPr>
          </a:p>
          <a:p>
            <a:pPr lvl="1"/>
            <a:r>
              <a:rPr lang="en-US" sz="3100" dirty="0">
                <a:cs typeface="Microsoft Sans Serif" pitchFamily="34" charset="0"/>
              </a:rPr>
              <a:t>Biofeedback</a:t>
            </a:r>
          </a:p>
          <a:p>
            <a:pPr lvl="1"/>
            <a:endParaRPr lang="en-US" dirty="0" smtClean="0">
              <a:cs typeface="Microsoft Sans Serif" pitchFamily="34" charset="0"/>
            </a:endParaRPr>
          </a:p>
          <a:p>
            <a:pPr lvl="1"/>
            <a:endParaRPr lang="en-US" dirty="0" smtClean="0">
              <a:cs typeface="Microsoft Sans Serif" pitchFamily="34" charset="0"/>
            </a:endParaRPr>
          </a:p>
        </p:txBody>
      </p:sp>
      <p:sp>
        <p:nvSpPr>
          <p:cNvPr id="5" name="Slide Number Placeholder 4"/>
          <p:cNvSpPr>
            <a:spLocks noGrp="1"/>
          </p:cNvSpPr>
          <p:nvPr>
            <p:ph type="sldNum" sz="quarter" idx="12"/>
          </p:nvPr>
        </p:nvSpPr>
        <p:spPr/>
        <p:txBody>
          <a:bodyPr/>
          <a:lstStyle/>
          <a:p>
            <a:fld id="{C1B28A6F-06A0-4359-A774-E9C76C0D0D08}" type="slidenum">
              <a:rPr lang="en-US" smtClean="0"/>
              <a:pPr/>
              <a:t>106</a:t>
            </a:fld>
            <a:endParaRPr lang="en-US"/>
          </a:p>
        </p:txBody>
      </p:sp>
      <p:sp>
        <p:nvSpPr>
          <p:cNvPr id="6" name="Content Placeholder 2"/>
          <p:cNvSpPr txBox="1">
            <a:spLocks/>
          </p:cNvSpPr>
          <p:nvPr/>
        </p:nvSpPr>
        <p:spPr>
          <a:xfrm>
            <a:off x="4876800" y="1752600"/>
            <a:ext cx="4267200" cy="51054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Clr>
                <a:srgbClr val="FFFF00"/>
              </a:buClr>
              <a:buSzPct val="85000"/>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rgbClr val="FFFF00"/>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latin typeface="+mj-lt"/>
                <a:cs typeface="Microsoft Sans Serif" pitchFamily="34" charset="0"/>
              </a:rPr>
              <a:t/>
            </a:r>
            <a:br>
              <a:rPr lang="en-US" dirty="0" smtClean="0">
                <a:latin typeface="+mj-lt"/>
                <a:cs typeface="Microsoft Sans Serif" pitchFamily="34" charset="0"/>
              </a:rPr>
            </a:br>
            <a:endParaRPr lang="en-US" dirty="0" smtClean="0">
              <a:latin typeface="+mj-lt"/>
              <a:cs typeface="Microsoft Sans Serif" pitchFamily="34" charset="0"/>
            </a:endParaRPr>
          </a:p>
          <a:p>
            <a:pPr lvl="1"/>
            <a:r>
              <a:rPr lang="en-US" dirty="0" smtClean="0">
                <a:latin typeface="+mj-lt"/>
                <a:cs typeface="Microsoft Sans Serif" pitchFamily="34" charset="0"/>
              </a:rPr>
              <a:t>Acupuncture</a:t>
            </a:r>
          </a:p>
          <a:p>
            <a:pPr lvl="1"/>
            <a:endParaRPr lang="en-US" dirty="0" smtClean="0">
              <a:latin typeface="+mj-lt"/>
              <a:cs typeface="Microsoft Sans Serif" pitchFamily="34" charset="0"/>
            </a:endParaRPr>
          </a:p>
          <a:p>
            <a:pPr lvl="1"/>
            <a:r>
              <a:rPr lang="en-US" dirty="0" smtClean="0">
                <a:latin typeface="+mj-lt"/>
                <a:cs typeface="Microsoft Sans Serif" pitchFamily="34" charset="0"/>
              </a:rPr>
              <a:t>Hot/cold compresses</a:t>
            </a:r>
          </a:p>
          <a:p>
            <a:pPr lvl="1"/>
            <a:endParaRPr lang="en-US" dirty="0" smtClean="0">
              <a:latin typeface="+mj-lt"/>
              <a:cs typeface="Microsoft Sans Serif" pitchFamily="34" charset="0"/>
            </a:endParaRPr>
          </a:p>
          <a:p>
            <a:pPr lvl="1"/>
            <a:r>
              <a:rPr lang="en-US" dirty="0" smtClean="0">
                <a:latin typeface="+mj-lt"/>
                <a:cs typeface="Microsoft Sans Serif" pitchFamily="34" charset="0"/>
              </a:rPr>
              <a:t>Deep breathing</a:t>
            </a:r>
          </a:p>
          <a:p>
            <a:pPr lvl="1"/>
            <a:endParaRPr lang="en-US" dirty="0" smtClean="0">
              <a:latin typeface="+mj-lt"/>
              <a:cs typeface="Microsoft Sans Serif" pitchFamily="34" charset="0"/>
            </a:endParaRPr>
          </a:p>
          <a:p>
            <a:pPr lvl="1"/>
            <a:r>
              <a:rPr lang="en-US" dirty="0" smtClean="0">
                <a:latin typeface="+mj-lt"/>
                <a:cs typeface="Microsoft Sans Serif" pitchFamily="34" charset="0"/>
              </a:rPr>
              <a:t>Meditation</a:t>
            </a:r>
          </a:p>
          <a:p>
            <a:pPr lvl="1"/>
            <a:endParaRPr lang="en-US" dirty="0" smtClean="0">
              <a:latin typeface="+mj-lt"/>
              <a:cs typeface="Microsoft Sans Serif" pitchFamily="34" charset="0"/>
            </a:endParaRPr>
          </a:p>
          <a:p>
            <a:pPr lvl="1"/>
            <a:r>
              <a:rPr lang="en-US" dirty="0" smtClean="0">
                <a:latin typeface="+mj-lt"/>
                <a:cs typeface="Microsoft Sans Serif" pitchFamily="34" charset="0"/>
              </a:rPr>
              <a:t>Hypnosis</a:t>
            </a:r>
          </a:p>
          <a:p>
            <a:pPr lvl="1"/>
            <a:endParaRPr lang="en-US" dirty="0" smtClean="0">
              <a:latin typeface="+mj-lt"/>
              <a:cs typeface="Microsoft Sans Serif" pitchFamily="34" charset="0"/>
            </a:endParaRPr>
          </a:p>
          <a:p>
            <a:pPr lvl="1"/>
            <a:r>
              <a:rPr lang="en-US" dirty="0" smtClean="0">
                <a:latin typeface="+mj-lt"/>
                <a:cs typeface="Microsoft Sans Serif" pitchFamily="34" charset="0"/>
              </a:rPr>
              <a:t>Distraction</a:t>
            </a:r>
            <a:endParaRPr lang="en-US" dirty="0">
              <a:latin typeface="+mj-lt"/>
              <a:cs typeface="Microsoft Sans Serif" pitchFamily="34" charset="0"/>
            </a:endParaRPr>
          </a:p>
        </p:txBody>
      </p:sp>
    </p:spTree>
    <p:extLst>
      <p:ext uri="{BB962C8B-B14F-4D97-AF65-F5344CB8AC3E}">
        <p14:creationId xmlns:p14="http://schemas.microsoft.com/office/powerpoint/2010/main" val="348820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Effect transition="in" filter="fade">
                                      <p:cBhvr>
                                        <p:cTn id="31" dur="500"/>
                                        <p:tgtEl>
                                          <p:spTgt spid="3">
                                            <p:txEl>
                                              <p:pRg st="12" end="12"/>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500"/>
                                        <p:tgtEl>
                                          <p:spTgt spid="6">
                                            <p:txEl>
                                              <p:pRg st="0" end="0"/>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fade">
                                      <p:cBhvr>
                                        <p:cTn id="39" dur="500"/>
                                        <p:tgtEl>
                                          <p:spTgt spid="6">
                                            <p:txEl>
                                              <p:pRg st="1" end="1"/>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fade">
                                      <p:cBhvr>
                                        <p:cTn id="43" dur="500"/>
                                        <p:tgtEl>
                                          <p:spTgt spid="6">
                                            <p:txEl>
                                              <p:pRg st="3" end="3"/>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fade">
                                      <p:cBhvr>
                                        <p:cTn id="47" dur="500"/>
                                        <p:tgtEl>
                                          <p:spTgt spid="6">
                                            <p:txEl>
                                              <p:pRg st="5" end="5"/>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6">
                                            <p:txEl>
                                              <p:pRg st="7" end="7"/>
                                            </p:txEl>
                                          </p:spTgt>
                                        </p:tgtEl>
                                        <p:attrNameLst>
                                          <p:attrName>style.visibility</p:attrName>
                                        </p:attrNameLst>
                                      </p:cBhvr>
                                      <p:to>
                                        <p:strVal val="visible"/>
                                      </p:to>
                                    </p:set>
                                    <p:animEffect transition="in" filter="fade">
                                      <p:cBhvr>
                                        <p:cTn id="51" dur="500"/>
                                        <p:tgtEl>
                                          <p:spTgt spid="6">
                                            <p:txEl>
                                              <p:pRg st="7" end="7"/>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6">
                                            <p:txEl>
                                              <p:pRg st="9" end="9"/>
                                            </p:txEl>
                                          </p:spTgt>
                                        </p:tgtEl>
                                        <p:attrNameLst>
                                          <p:attrName>style.visibility</p:attrName>
                                        </p:attrNameLst>
                                      </p:cBhvr>
                                      <p:to>
                                        <p:strVal val="visible"/>
                                      </p:to>
                                    </p:set>
                                    <p:animEffect transition="in" filter="fade">
                                      <p:cBhvr>
                                        <p:cTn id="55" dur="500"/>
                                        <p:tgtEl>
                                          <p:spTgt spid="6">
                                            <p:txEl>
                                              <p:pRg st="9" end="9"/>
                                            </p:tx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6">
                                            <p:txEl>
                                              <p:pRg st="11" end="11"/>
                                            </p:txEl>
                                          </p:spTgt>
                                        </p:tgtEl>
                                        <p:attrNameLst>
                                          <p:attrName>style.visibility</p:attrName>
                                        </p:attrNameLst>
                                      </p:cBhvr>
                                      <p:to>
                                        <p:strVal val="visible"/>
                                      </p:to>
                                    </p:set>
                                    <p:animEffect transition="in" filter="fade">
                                      <p:cBhvr>
                                        <p:cTn id="59"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pitchFamily="34" charset="0"/>
              </a:rPr>
              <a:t>Additional Strategies to Address</a:t>
            </a:r>
            <a:br>
              <a:rPr lang="en-US" dirty="0" smtClean="0">
                <a:effectLst>
                  <a:outerShdw blurRad="38100" dist="38100" dir="2700000" algn="tl">
                    <a:srgbClr val="000000">
                      <a:alpha val="43137"/>
                    </a:srgbClr>
                  </a:outerShdw>
                </a:effectLst>
                <a:cs typeface="Microsoft Sans Serif" pitchFamily="34" charset="0"/>
              </a:rPr>
            </a:br>
            <a:r>
              <a:rPr lang="en-US" dirty="0" smtClean="0">
                <a:effectLst>
                  <a:outerShdw blurRad="38100" dist="38100" dir="2700000" algn="tl">
                    <a:srgbClr val="000000">
                      <a:alpha val="43137"/>
                    </a:srgbClr>
                  </a:outerShdw>
                </a:effectLst>
                <a:cs typeface="Microsoft Sans Serif" pitchFamily="34" charset="0"/>
              </a:rPr>
              <a:t>Neuropathy and Pain</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457200" y="1447800"/>
            <a:ext cx="8229600" cy="5257800"/>
          </a:xfrm>
        </p:spPr>
        <p:txBody>
          <a:bodyPr>
            <a:normAutofit fontScale="92500"/>
          </a:bodyPr>
          <a:lstStyle/>
          <a:p>
            <a:r>
              <a:rPr lang="en-US" dirty="0" smtClean="0">
                <a:cs typeface="Microsoft Sans Serif" pitchFamily="34" charset="0"/>
              </a:rPr>
              <a:t>Pharmacological options </a:t>
            </a:r>
          </a:p>
          <a:p>
            <a:pPr lvl="1"/>
            <a:r>
              <a:rPr lang="en-US" dirty="0" smtClean="0">
                <a:cs typeface="Microsoft Sans Serif" pitchFamily="34" charset="0"/>
              </a:rPr>
              <a:t>Mild pain </a:t>
            </a:r>
          </a:p>
          <a:p>
            <a:pPr lvl="2"/>
            <a:r>
              <a:rPr lang="en-US" dirty="0">
                <a:cs typeface="Microsoft Sans Serif" pitchFamily="34" charset="0"/>
              </a:rPr>
              <a:t>A</a:t>
            </a:r>
            <a:r>
              <a:rPr lang="en-US" dirty="0" smtClean="0">
                <a:cs typeface="Microsoft Sans Serif" pitchFamily="34" charset="0"/>
              </a:rPr>
              <a:t>cetaminophen, </a:t>
            </a:r>
            <a:r>
              <a:rPr lang="en-US" dirty="0" err="1" smtClean="0">
                <a:cs typeface="Microsoft Sans Serif" pitchFamily="34" charset="0"/>
              </a:rPr>
              <a:t>nonsteroidal</a:t>
            </a:r>
            <a:r>
              <a:rPr lang="en-US" dirty="0" smtClean="0">
                <a:cs typeface="Microsoft Sans Serif" pitchFamily="34" charset="0"/>
              </a:rPr>
              <a:t> </a:t>
            </a:r>
            <a:r>
              <a:rPr lang="en-US" dirty="0" err="1" smtClean="0">
                <a:cs typeface="Microsoft Sans Serif" pitchFamily="34" charset="0"/>
              </a:rPr>
              <a:t>antinflammatory</a:t>
            </a:r>
            <a:r>
              <a:rPr lang="en-US" dirty="0" smtClean="0">
                <a:cs typeface="Microsoft Sans Serif" pitchFamily="34" charset="0"/>
              </a:rPr>
              <a:t> drugs (NSAIDs), cyclooxygenase-2 (COX-2) inhibitors</a:t>
            </a:r>
          </a:p>
          <a:p>
            <a:pPr lvl="1"/>
            <a:r>
              <a:rPr lang="en-US" dirty="0" smtClean="0">
                <a:cs typeface="Microsoft Sans Serif" pitchFamily="34" charset="0"/>
              </a:rPr>
              <a:t>Moderate pain</a:t>
            </a:r>
          </a:p>
          <a:p>
            <a:pPr lvl="2"/>
            <a:r>
              <a:rPr lang="en-US" dirty="0" smtClean="0">
                <a:cs typeface="Microsoft Sans Serif" pitchFamily="34" charset="0"/>
              </a:rPr>
              <a:t>Combination of mild pain medications with opioids (e.g. oxycodone or tramadol combined with NSAIDS)</a:t>
            </a:r>
          </a:p>
          <a:p>
            <a:pPr lvl="1"/>
            <a:r>
              <a:rPr lang="en-US" dirty="0" smtClean="0">
                <a:cs typeface="Microsoft Sans Serif" pitchFamily="34" charset="0"/>
              </a:rPr>
              <a:t>Severe pain</a:t>
            </a:r>
          </a:p>
          <a:p>
            <a:pPr lvl="2"/>
            <a:r>
              <a:rPr lang="en-US" dirty="0" smtClean="0">
                <a:cs typeface="Microsoft Sans Serif" pitchFamily="34" charset="0"/>
              </a:rPr>
              <a:t>Opioid agonist drugs</a:t>
            </a:r>
          </a:p>
          <a:p>
            <a:pPr marL="914400" lvl="2" indent="0">
              <a:buNone/>
            </a:pPr>
            <a:endParaRPr lang="en-US" sz="1900" dirty="0" smtClean="0">
              <a:cs typeface="Microsoft Sans Serif" pitchFamily="34" charset="0"/>
            </a:endParaRPr>
          </a:p>
          <a:p>
            <a:r>
              <a:rPr lang="en-US" dirty="0" smtClean="0">
                <a:cs typeface="Microsoft Sans Serif" pitchFamily="34" charset="0"/>
              </a:rPr>
              <a:t>Medications for moderate/severe pain can be abused, and use needs to be monitored closely</a:t>
            </a:r>
            <a:endParaRPr lang="en-US" dirty="0">
              <a:cs typeface="Microsoft Sans Serif" pitchFamily="34" charset="0"/>
            </a:endParaRPr>
          </a:p>
        </p:txBody>
      </p:sp>
      <p:sp>
        <p:nvSpPr>
          <p:cNvPr id="5" name="Slide Number Placeholder 4"/>
          <p:cNvSpPr>
            <a:spLocks noGrp="1"/>
          </p:cNvSpPr>
          <p:nvPr>
            <p:ph type="sldNum" sz="quarter" idx="12"/>
          </p:nvPr>
        </p:nvSpPr>
        <p:spPr/>
        <p:txBody>
          <a:bodyPr/>
          <a:lstStyle/>
          <a:p>
            <a:fld id="{C1B28A6F-06A0-4359-A774-E9C76C0D0D08}" type="slidenum">
              <a:rPr lang="en-US" smtClean="0"/>
              <a:pPr/>
              <a:t>107</a:t>
            </a:fld>
            <a:endParaRPr lang="en-US"/>
          </a:p>
        </p:txBody>
      </p:sp>
    </p:spTree>
    <p:extLst>
      <p:ext uri="{BB962C8B-B14F-4D97-AF65-F5344CB8AC3E}">
        <p14:creationId xmlns:p14="http://schemas.microsoft.com/office/powerpoint/2010/main" val="365013271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cs typeface="Microsoft Sans Serif"/>
              </a:rPr>
              <a:t>Additional Strategies to Address</a:t>
            </a:r>
            <a:br>
              <a:rPr lang="en-US" dirty="0" smtClean="0">
                <a:effectLst>
                  <a:outerShdw blurRad="38100" dist="38100" dir="2700000" algn="tl">
                    <a:srgbClr val="000000">
                      <a:alpha val="43137"/>
                    </a:srgbClr>
                  </a:outerShdw>
                </a:effectLst>
                <a:cs typeface="Microsoft Sans Serif"/>
              </a:rPr>
            </a:br>
            <a:r>
              <a:rPr lang="en-US" dirty="0" smtClean="0">
                <a:effectLst>
                  <a:outerShdw blurRad="38100" dist="38100" dir="2700000" algn="tl">
                    <a:srgbClr val="000000">
                      <a:alpha val="43137"/>
                    </a:srgbClr>
                  </a:outerShdw>
                </a:effectLst>
                <a:cs typeface="Microsoft Sans Serif"/>
              </a:rPr>
              <a:t>Sleep Difficulties</a:t>
            </a:r>
            <a:endParaRPr lang="en-US"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US" dirty="0" smtClean="0">
                <a:cs typeface="Microsoft Sans Serif"/>
              </a:rPr>
              <a:t>Sleep is </a:t>
            </a:r>
            <a:r>
              <a:rPr lang="en-US" dirty="0" smtClean="0">
                <a:cs typeface="Microsoft Sans Serif"/>
              </a:rPr>
              <a:t>the second most common reason for medical marijuana use for among general population </a:t>
            </a:r>
          </a:p>
          <a:p>
            <a:pPr marL="0" indent="0">
              <a:buNone/>
            </a:pPr>
            <a:endParaRPr lang="en-US" sz="2100" dirty="0" smtClean="0">
              <a:cs typeface="Microsoft Sans Serif"/>
            </a:endParaRPr>
          </a:p>
          <a:p>
            <a:r>
              <a:rPr lang="en-US" dirty="0" smtClean="0">
                <a:cs typeface="Microsoft Sans Serif"/>
              </a:rPr>
              <a:t>Tips to help with sleep:</a:t>
            </a:r>
          </a:p>
          <a:p>
            <a:pPr lvl="1"/>
            <a:r>
              <a:rPr lang="en-US" dirty="0" smtClean="0">
                <a:cs typeface="Microsoft Sans Serif"/>
              </a:rPr>
              <a:t>Go to bed and wake up the same time every day</a:t>
            </a:r>
          </a:p>
          <a:p>
            <a:pPr lvl="1"/>
            <a:r>
              <a:rPr lang="en-US" dirty="0" smtClean="0">
                <a:cs typeface="Microsoft Sans Serif"/>
              </a:rPr>
              <a:t>Avoid caffeine and nicotine</a:t>
            </a:r>
          </a:p>
          <a:p>
            <a:pPr lvl="1"/>
            <a:r>
              <a:rPr lang="en-US" dirty="0" smtClean="0">
                <a:cs typeface="Microsoft Sans Serif"/>
              </a:rPr>
              <a:t>Avoid alcohol, large meals,</a:t>
            </a:r>
            <a:r>
              <a:rPr lang="en-US" dirty="0">
                <a:cs typeface="Microsoft Sans Serif"/>
              </a:rPr>
              <a:t> </a:t>
            </a:r>
            <a:r>
              <a:rPr lang="en-US" dirty="0" smtClean="0">
                <a:cs typeface="Microsoft Sans Serif"/>
              </a:rPr>
              <a:t>and beverages before bed</a:t>
            </a:r>
          </a:p>
          <a:p>
            <a:pPr lvl="1"/>
            <a:r>
              <a:rPr lang="en-US" dirty="0" smtClean="0">
                <a:cs typeface="Microsoft Sans Serif"/>
              </a:rPr>
              <a:t>Don’t exercise late in the day</a:t>
            </a:r>
          </a:p>
          <a:p>
            <a:pPr lvl="1"/>
            <a:r>
              <a:rPr lang="en-US" dirty="0" smtClean="0">
                <a:cs typeface="Microsoft Sans Serif"/>
              </a:rPr>
              <a:t>Relax before bed (hot bath)</a:t>
            </a:r>
          </a:p>
          <a:p>
            <a:pPr lvl="1"/>
            <a:r>
              <a:rPr lang="en-US" dirty="0" smtClean="0">
                <a:cs typeface="Microsoft Sans Serif"/>
              </a:rPr>
              <a:t>Create a good sleeping environment without distractions (avoid noise, bright lights, TV/computer </a:t>
            </a:r>
            <a:br>
              <a:rPr lang="en-US" dirty="0" smtClean="0">
                <a:cs typeface="Microsoft Sans Serif"/>
              </a:rPr>
            </a:br>
            <a:r>
              <a:rPr lang="en-US" dirty="0" smtClean="0">
                <a:cs typeface="Microsoft Sans Serif"/>
              </a:rPr>
              <a:t>in bedroom)</a:t>
            </a:r>
          </a:p>
          <a:p>
            <a:pPr lvl="1"/>
            <a:endParaRPr lang="en-US" dirty="0">
              <a:cs typeface="Microsoft Sans Serif"/>
            </a:endParaRPr>
          </a:p>
        </p:txBody>
      </p:sp>
      <p:sp>
        <p:nvSpPr>
          <p:cNvPr id="5" name="Slide Number Placeholder 4"/>
          <p:cNvSpPr>
            <a:spLocks noGrp="1"/>
          </p:cNvSpPr>
          <p:nvPr>
            <p:ph type="sldNum" sz="quarter" idx="12"/>
          </p:nvPr>
        </p:nvSpPr>
        <p:spPr/>
        <p:txBody>
          <a:bodyPr/>
          <a:lstStyle/>
          <a:p>
            <a:fld id="{C1B28A6F-06A0-4359-A774-E9C76C0D0D08}" type="slidenum">
              <a:rPr lang="en-US" smtClean="0"/>
              <a:pPr/>
              <a:t>108</a:t>
            </a:fld>
            <a:endParaRPr lang="en-US"/>
          </a:p>
        </p:txBody>
      </p:sp>
    </p:spTree>
    <p:extLst>
      <p:ext uri="{BB962C8B-B14F-4D97-AF65-F5344CB8AC3E}">
        <p14:creationId xmlns:p14="http://schemas.microsoft.com/office/powerpoint/2010/main" val="17349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cs typeface="Microsoft Sans Serif" pitchFamily="34" charset="0"/>
              </a:rPr>
              <a:t>THC Medications</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457200" y="1600200"/>
            <a:ext cx="8229600" cy="5105400"/>
          </a:xfrm>
        </p:spPr>
        <p:txBody>
          <a:bodyPr>
            <a:normAutofit/>
          </a:bodyPr>
          <a:lstStyle/>
          <a:p>
            <a:r>
              <a:rPr lang="en-US" dirty="0" err="1" smtClean="0">
                <a:cs typeface="Microsoft Sans Serif" pitchFamily="34" charset="0"/>
              </a:rPr>
              <a:t>Dronabinol</a:t>
            </a:r>
            <a:r>
              <a:rPr lang="en-US" dirty="0" smtClean="0">
                <a:cs typeface="Microsoft Sans Serif" pitchFamily="34" charset="0"/>
              </a:rPr>
              <a:t> (</a:t>
            </a:r>
            <a:r>
              <a:rPr lang="en-US" dirty="0" err="1" smtClean="0">
                <a:cs typeface="Microsoft Sans Serif" pitchFamily="34" charset="0"/>
              </a:rPr>
              <a:t>Marinol</a:t>
            </a:r>
            <a:r>
              <a:rPr lang="en-US" dirty="0" smtClean="0">
                <a:cs typeface="Microsoft Sans Serif" pitchFamily="34" charset="0"/>
              </a:rPr>
              <a:t>®)</a:t>
            </a:r>
          </a:p>
          <a:p>
            <a:pPr marL="0" indent="0">
              <a:buNone/>
            </a:pPr>
            <a:endParaRPr lang="en-US" sz="1800" dirty="0" smtClean="0">
              <a:cs typeface="Microsoft Sans Serif" pitchFamily="34" charset="0"/>
            </a:endParaRPr>
          </a:p>
          <a:p>
            <a:pPr lvl="1"/>
            <a:r>
              <a:rPr lang="en-US" dirty="0" smtClean="0">
                <a:cs typeface="Microsoft Sans Serif" pitchFamily="34" charset="0"/>
              </a:rPr>
              <a:t>Comes in capsules </a:t>
            </a:r>
          </a:p>
          <a:p>
            <a:pPr marL="457200" lvl="1" indent="0">
              <a:buNone/>
            </a:pPr>
            <a:endParaRPr lang="en-US" sz="1800" dirty="0" smtClean="0">
              <a:cs typeface="Microsoft Sans Serif" pitchFamily="34" charset="0"/>
            </a:endParaRPr>
          </a:p>
          <a:p>
            <a:pPr lvl="1"/>
            <a:r>
              <a:rPr lang="en-US" dirty="0" smtClean="0">
                <a:cs typeface="Microsoft Sans Serif" pitchFamily="34" charset="0"/>
              </a:rPr>
              <a:t>Is on </a:t>
            </a:r>
            <a:r>
              <a:rPr lang="en-US" dirty="0" err="1" smtClean="0">
                <a:cs typeface="Microsoft Sans Serif" pitchFamily="34" charset="0"/>
              </a:rPr>
              <a:t>Medi</a:t>
            </a:r>
            <a:r>
              <a:rPr lang="en-US" dirty="0" smtClean="0">
                <a:cs typeface="Microsoft Sans Serif" pitchFamily="34" charset="0"/>
              </a:rPr>
              <a:t>-Cal formulary</a:t>
            </a:r>
          </a:p>
          <a:p>
            <a:pPr marL="457200" lvl="1" indent="0">
              <a:buNone/>
            </a:pPr>
            <a:endParaRPr lang="en-US" sz="1800" dirty="0" smtClean="0">
              <a:cs typeface="Microsoft Sans Serif" pitchFamily="34" charset="0"/>
            </a:endParaRPr>
          </a:p>
          <a:p>
            <a:pPr lvl="1"/>
            <a:r>
              <a:rPr lang="en-US" dirty="0" smtClean="0">
                <a:cs typeface="Microsoft Sans Serif" pitchFamily="34" charset="0"/>
              </a:rPr>
              <a:t>Generally start by taking before lunch </a:t>
            </a:r>
            <a:br>
              <a:rPr lang="en-US" dirty="0" smtClean="0">
                <a:cs typeface="Microsoft Sans Serif" pitchFamily="34" charset="0"/>
              </a:rPr>
            </a:br>
            <a:r>
              <a:rPr lang="en-US" dirty="0" smtClean="0">
                <a:cs typeface="Microsoft Sans Serif" pitchFamily="34" charset="0"/>
              </a:rPr>
              <a:t>and dinner</a:t>
            </a:r>
          </a:p>
          <a:p>
            <a:pPr marL="457200" lvl="1" indent="0">
              <a:buNone/>
            </a:pPr>
            <a:endParaRPr lang="en-US" sz="1800" dirty="0" smtClean="0">
              <a:cs typeface="Microsoft Sans Serif" pitchFamily="34" charset="0"/>
            </a:endParaRPr>
          </a:p>
          <a:p>
            <a:pPr lvl="1"/>
            <a:r>
              <a:rPr lang="en-US" dirty="0" smtClean="0">
                <a:cs typeface="Microsoft Sans Serif" pitchFamily="34" charset="0"/>
              </a:rPr>
              <a:t>Can exacerbate mental health problems</a:t>
            </a:r>
          </a:p>
          <a:p>
            <a:pPr lvl="1"/>
            <a:endParaRPr lang="en-US" dirty="0" smtClean="0">
              <a:cs typeface="Microsoft Sans Serif" pitchFamily="34" charset="0"/>
            </a:endParaRPr>
          </a:p>
          <a:p>
            <a:pPr marL="457200" lvl="1" indent="0">
              <a:buNone/>
            </a:pPr>
            <a:endParaRPr lang="en-US" dirty="0">
              <a:cs typeface="Microsoft Sans Serif" pitchFamily="34" charset="0"/>
            </a:endParaRPr>
          </a:p>
        </p:txBody>
      </p:sp>
      <p:sp>
        <p:nvSpPr>
          <p:cNvPr id="5" name="Slide Number Placeholder 4"/>
          <p:cNvSpPr>
            <a:spLocks noGrp="1"/>
          </p:cNvSpPr>
          <p:nvPr>
            <p:ph type="sldNum" sz="quarter" idx="12"/>
          </p:nvPr>
        </p:nvSpPr>
        <p:spPr/>
        <p:txBody>
          <a:bodyPr/>
          <a:lstStyle/>
          <a:p>
            <a:fld id="{C1B28A6F-06A0-4359-A774-E9C76C0D0D08}" type="slidenum">
              <a:rPr lang="en-US" smtClean="0"/>
              <a:pPr/>
              <a:t>109</a:t>
            </a:fld>
            <a:endParaRPr lang="en-US"/>
          </a:p>
        </p:txBody>
      </p:sp>
    </p:spTree>
    <p:extLst>
      <p:ext uri="{BB962C8B-B14F-4D97-AF65-F5344CB8AC3E}">
        <p14:creationId xmlns:p14="http://schemas.microsoft.com/office/powerpoint/2010/main" val="4176807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533400"/>
            <a:ext cx="8229600" cy="1143000"/>
          </a:xfrm>
        </p:spPr>
        <p:txBody>
          <a:bodyPr>
            <a:normAutofit fontScale="90000"/>
          </a:bodyPr>
          <a:lstStyle/>
          <a:p>
            <a:pPr marL="0" indent="0"/>
            <a:r>
              <a:rPr lang="en-US" dirty="0" smtClean="0">
                <a:latin typeface="+mj-lt"/>
                <a:cs typeface="Microsoft Sans Serif" pitchFamily="34" charset="0"/>
              </a:rPr>
              <a:t>#4: Marijuana </a:t>
            </a:r>
            <a:r>
              <a:rPr lang="en-US" dirty="0">
                <a:latin typeface="+mj-lt"/>
                <a:cs typeface="Microsoft Sans Serif" pitchFamily="34" charset="0"/>
              </a:rPr>
              <a:t>is proven to be effective in treating symptoms associated with HIV</a:t>
            </a:r>
          </a:p>
        </p:txBody>
      </p:sp>
      <p:sp>
        <p:nvSpPr>
          <p:cNvPr id="4" name="Slide Number Placeholder 3"/>
          <p:cNvSpPr>
            <a:spLocks noGrp="1"/>
          </p:cNvSpPr>
          <p:nvPr>
            <p:ph type="sldNum" sz="quarter" idx="12"/>
          </p:nvPr>
        </p:nvSpPr>
        <p:spPr/>
        <p:txBody>
          <a:bodyPr/>
          <a:lstStyle/>
          <a:p>
            <a:fld id="{C1B28A6F-06A0-4359-A774-E9C76C0D0D08}" type="slidenum">
              <a:rPr lang="en-US" smtClean="0"/>
              <a:pPr/>
              <a:t>11</a:t>
            </a:fld>
            <a:endParaRPr lang="en-US"/>
          </a:p>
        </p:txBody>
      </p:sp>
      <p:sp>
        <p:nvSpPr>
          <p:cNvPr id="3" name="TPAnswers"/>
          <p:cNvSpPr>
            <a:spLocks noGrp="1"/>
          </p:cNvSpPr>
          <p:nvPr>
            <p:ph type="body" idx="1"/>
            <p:custDataLst>
              <p:tags r:id="rId2"/>
            </p:custDataLst>
          </p:nvPr>
        </p:nvSpPr>
        <p:spPr>
          <a:xfrm>
            <a:off x="533400" y="2713037"/>
            <a:ext cx="8305800" cy="3611563"/>
          </a:xfrm>
        </p:spPr>
        <p:txBody>
          <a:bodyPr/>
          <a:lstStyle/>
          <a:p>
            <a:pPr marL="514350" indent="-514350">
              <a:buFont typeface="Arial" pitchFamily="34" charset="0"/>
              <a:buAutoNum type="alphaUcPeriod"/>
            </a:pPr>
            <a:r>
              <a:rPr lang="en-US" dirty="0" smtClean="0">
                <a:latin typeface="+mj-lt"/>
                <a:cs typeface="Microsoft Sans Serif" pitchFamily="34" charset="0"/>
              </a:rPr>
              <a:t>True</a:t>
            </a:r>
          </a:p>
          <a:p>
            <a:pPr marL="514350" indent="-514350">
              <a:buFont typeface="Arial" pitchFamily="34" charset="0"/>
              <a:buAutoNum type="alphaUcPeriod"/>
            </a:pPr>
            <a:r>
              <a:rPr lang="en-US" dirty="0" smtClean="0">
                <a:latin typeface="+mj-lt"/>
                <a:cs typeface="Microsoft Sans Serif" pitchFamily="34" charset="0"/>
              </a:rPr>
              <a:t>False</a:t>
            </a:r>
          </a:p>
          <a:p>
            <a:pPr marL="514350" indent="-514350">
              <a:buFont typeface="Arial" pitchFamily="34" charset="0"/>
              <a:buAutoNum type="alphaUcPeriod"/>
            </a:pPr>
            <a:r>
              <a:rPr lang="en-US" dirty="0" smtClean="0">
                <a:latin typeface="+mj-lt"/>
                <a:cs typeface="Microsoft Sans Serif" pitchFamily="34" charset="0"/>
              </a:rPr>
              <a:t>Unsure</a:t>
            </a:r>
            <a:endParaRPr lang="en-US" dirty="0">
              <a:latin typeface="+mj-lt"/>
              <a:cs typeface="Microsoft Sans Serif" pitchFamily="34" charset="0"/>
            </a:endParaRPr>
          </a:p>
        </p:txBody>
      </p:sp>
    </p:spTree>
    <p:custDataLst>
      <p:tags r:id="rId1"/>
    </p:custDataLst>
    <p:extLst>
      <p:ext uri="{BB962C8B-B14F-4D97-AF65-F5344CB8AC3E}">
        <p14:creationId xmlns:p14="http://schemas.microsoft.com/office/powerpoint/2010/main" val="412732380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cs typeface="Microsoft Sans Serif" pitchFamily="34" charset="0"/>
              </a:rPr>
              <a:t>THC Medications</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p:txBody>
          <a:bodyPr>
            <a:normAutofit/>
          </a:bodyPr>
          <a:lstStyle/>
          <a:p>
            <a:pPr marL="342900" lvl="1" indent="-342900">
              <a:buFont typeface="Arial" pitchFamily="34" charset="0"/>
              <a:buChar char="•"/>
            </a:pPr>
            <a:r>
              <a:rPr lang="en-US" dirty="0" err="1" smtClean="0">
                <a:cs typeface="Microsoft Sans Serif" pitchFamily="34" charset="0"/>
              </a:rPr>
              <a:t>Dronabinol</a:t>
            </a:r>
            <a:r>
              <a:rPr lang="en-US" dirty="0" smtClean="0">
                <a:cs typeface="Microsoft Sans Serif" pitchFamily="34" charset="0"/>
              </a:rPr>
              <a:t> </a:t>
            </a:r>
            <a:r>
              <a:rPr lang="en-US" dirty="0">
                <a:cs typeface="Microsoft Sans Serif" pitchFamily="34" charset="0"/>
              </a:rPr>
              <a:t>(</a:t>
            </a:r>
            <a:r>
              <a:rPr lang="en-US" dirty="0" err="1" smtClean="0">
                <a:cs typeface="Microsoft Sans Serif" pitchFamily="34" charset="0"/>
              </a:rPr>
              <a:t>Marinol</a:t>
            </a:r>
            <a:r>
              <a:rPr lang="en-US" dirty="0" smtClean="0">
                <a:cs typeface="Microsoft Sans Serif" pitchFamily="34" charset="0"/>
              </a:rPr>
              <a:t>®)</a:t>
            </a:r>
          </a:p>
          <a:p>
            <a:pPr marL="400050" lvl="2" indent="0">
              <a:buNone/>
            </a:pPr>
            <a:endParaRPr lang="en-US" sz="1800" dirty="0">
              <a:cs typeface="Microsoft Sans Serif" pitchFamily="34" charset="0"/>
            </a:endParaRPr>
          </a:p>
          <a:p>
            <a:pPr marL="742950" lvl="2" indent="-342900"/>
            <a:r>
              <a:rPr lang="en-US" dirty="0" smtClean="0">
                <a:cs typeface="Microsoft Sans Serif" pitchFamily="34" charset="0"/>
              </a:rPr>
              <a:t>Should </a:t>
            </a:r>
            <a:r>
              <a:rPr lang="en-US" dirty="0">
                <a:cs typeface="Microsoft Sans Serif" pitchFamily="34" charset="0"/>
              </a:rPr>
              <a:t>not be used while drinking alcohol or taking other drugs that affect the central nervous system</a:t>
            </a:r>
          </a:p>
          <a:p>
            <a:pPr marL="400050" lvl="2" indent="0">
              <a:buNone/>
            </a:pPr>
            <a:endParaRPr lang="en-US" sz="1800" dirty="0" smtClean="0">
              <a:cs typeface="Microsoft Sans Serif" pitchFamily="34" charset="0"/>
            </a:endParaRPr>
          </a:p>
          <a:p>
            <a:pPr marL="742950" lvl="2" indent="-342900"/>
            <a:r>
              <a:rPr lang="en-US" dirty="0" smtClean="0">
                <a:cs typeface="Microsoft Sans Serif" pitchFamily="34" charset="0"/>
              </a:rPr>
              <a:t>Use </a:t>
            </a:r>
            <a:r>
              <a:rPr lang="en-US" dirty="0">
                <a:cs typeface="Microsoft Sans Serif" pitchFamily="34" charset="0"/>
              </a:rPr>
              <a:t>of marijuana while taking </a:t>
            </a:r>
            <a:r>
              <a:rPr lang="en-US" dirty="0" err="1" smtClean="0">
                <a:cs typeface="Microsoft Sans Serif" pitchFamily="34" charset="0"/>
              </a:rPr>
              <a:t>dronabinol</a:t>
            </a:r>
            <a:r>
              <a:rPr lang="en-US" dirty="0" smtClean="0">
                <a:cs typeface="Microsoft Sans Serif" pitchFamily="34" charset="0"/>
              </a:rPr>
              <a:t> can </a:t>
            </a:r>
            <a:r>
              <a:rPr lang="en-US" dirty="0">
                <a:cs typeface="Microsoft Sans Serif" pitchFamily="34" charset="0"/>
              </a:rPr>
              <a:t>lead to </a:t>
            </a:r>
            <a:r>
              <a:rPr lang="en-US" dirty="0" smtClean="0">
                <a:cs typeface="Microsoft Sans Serif" pitchFamily="34" charset="0"/>
              </a:rPr>
              <a:t>overdose</a:t>
            </a:r>
          </a:p>
          <a:p>
            <a:pPr marL="400050" lvl="2" indent="0">
              <a:buNone/>
            </a:pPr>
            <a:endParaRPr lang="en-US" sz="1800" dirty="0" smtClean="0"/>
          </a:p>
          <a:p>
            <a:pPr marL="742950" lvl="2" indent="-342900"/>
            <a:r>
              <a:rPr lang="en-US" dirty="0" smtClean="0">
                <a:cs typeface="Microsoft Sans Serif" pitchFamily="34" charset="0"/>
              </a:rPr>
              <a:t>Can cause feelings of marijuana high</a:t>
            </a:r>
          </a:p>
          <a:p>
            <a:pPr marL="400050" lvl="2" indent="0">
              <a:buNone/>
            </a:pPr>
            <a:endParaRPr lang="en-US" sz="1800" dirty="0" smtClean="0">
              <a:cs typeface="Microsoft Sans Serif" pitchFamily="34" charset="0"/>
            </a:endParaRPr>
          </a:p>
          <a:p>
            <a:pPr marL="742950" lvl="2" indent="-342900"/>
            <a:r>
              <a:rPr lang="en-US" dirty="0" smtClean="0">
                <a:cs typeface="Microsoft Sans Serif" pitchFamily="34" charset="0"/>
              </a:rPr>
              <a:t>Can cause dizziness, confusion, sleepiness</a:t>
            </a:r>
            <a:endParaRPr lang="en-US" dirty="0">
              <a:cs typeface="Microsoft Sans Serif" pitchFamily="34" charset="0"/>
            </a:endParaRPr>
          </a:p>
        </p:txBody>
      </p:sp>
      <p:sp>
        <p:nvSpPr>
          <p:cNvPr id="5" name="Slide Number Placeholder 4"/>
          <p:cNvSpPr>
            <a:spLocks noGrp="1"/>
          </p:cNvSpPr>
          <p:nvPr>
            <p:ph type="sldNum" sz="quarter" idx="12"/>
          </p:nvPr>
        </p:nvSpPr>
        <p:spPr/>
        <p:txBody>
          <a:bodyPr/>
          <a:lstStyle/>
          <a:p>
            <a:fld id="{C1B28A6F-06A0-4359-A774-E9C76C0D0D08}" type="slidenum">
              <a:rPr lang="en-US" smtClean="0"/>
              <a:pPr/>
              <a:t>110</a:t>
            </a:fld>
            <a:endParaRPr lang="en-US"/>
          </a:p>
        </p:txBody>
      </p:sp>
    </p:spTree>
    <p:extLst>
      <p:ext uri="{BB962C8B-B14F-4D97-AF65-F5344CB8AC3E}">
        <p14:creationId xmlns:p14="http://schemas.microsoft.com/office/powerpoint/2010/main" val="87587791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smtClean="0">
                <a:effectLst>
                  <a:outerShdw blurRad="38100" dist="38100" dir="2700000" algn="tl">
                    <a:srgbClr val="000000">
                      <a:alpha val="43137"/>
                    </a:srgbClr>
                  </a:outerShdw>
                </a:effectLst>
                <a:cs typeface="Microsoft Sans Serif" pitchFamily="34" charset="0"/>
              </a:rPr>
              <a:t>Take-Away Points</a:t>
            </a:r>
            <a:endParaRPr lang="en-US" sz="4000"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381000" y="1371600"/>
            <a:ext cx="8305800" cy="5029200"/>
          </a:xfrm>
        </p:spPr>
        <p:txBody>
          <a:bodyPr>
            <a:normAutofit fontScale="92500" lnSpcReduction="20000"/>
          </a:bodyPr>
          <a:lstStyle/>
          <a:p>
            <a:r>
              <a:rPr lang="en-US" dirty="0" smtClean="0">
                <a:cs typeface="Microsoft Sans Serif" pitchFamily="34" charset="0"/>
              </a:rPr>
              <a:t>Marijuana is a </a:t>
            </a:r>
            <a:r>
              <a:rPr lang="en-US" dirty="0" smtClean="0">
                <a:solidFill>
                  <a:srgbClr val="FFFF00"/>
                </a:solidFill>
                <a:cs typeface="Microsoft Sans Serif" pitchFamily="34" charset="0"/>
              </a:rPr>
              <a:t>potentially dangerous drug</a:t>
            </a:r>
            <a:r>
              <a:rPr lang="en-US" dirty="0" smtClean="0">
                <a:cs typeface="Microsoft Sans Serif" pitchFamily="34" charset="0"/>
              </a:rPr>
              <a:t>, with potentially serious physical and mental health consequences</a:t>
            </a:r>
          </a:p>
          <a:p>
            <a:pPr marL="0" indent="0">
              <a:buNone/>
            </a:pPr>
            <a:endParaRPr lang="en-US" dirty="0" smtClean="0">
              <a:cs typeface="Microsoft Sans Serif" pitchFamily="34" charset="0"/>
            </a:endParaRPr>
          </a:p>
          <a:p>
            <a:r>
              <a:rPr lang="en-US" dirty="0" smtClean="0">
                <a:cs typeface="Microsoft Sans Serif" pitchFamily="34" charset="0"/>
              </a:rPr>
              <a:t>Unlike other medicines, marijuana has </a:t>
            </a:r>
            <a:r>
              <a:rPr lang="en-US" dirty="0" smtClean="0">
                <a:solidFill>
                  <a:srgbClr val="FFFF00"/>
                </a:solidFill>
                <a:cs typeface="Microsoft Sans Serif" pitchFamily="34" charset="0"/>
              </a:rPr>
              <a:t>not undergone FDA testing </a:t>
            </a:r>
            <a:r>
              <a:rPr lang="en-US" dirty="0" smtClean="0">
                <a:cs typeface="Microsoft Sans Serif" pitchFamily="34" charset="0"/>
              </a:rPr>
              <a:t>for safety and efficacy</a:t>
            </a:r>
          </a:p>
          <a:p>
            <a:pPr marL="0" indent="0">
              <a:buNone/>
            </a:pPr>
            <a:endParaRPr lang="en-US" dirty="0" smtClean="0">
              <a:cs typeface="Microsoft Sans Serif" pitchFamily="34" charset="0"/>
            </a:endParaRPr>
          </a:p>
          <a:p>
            <a:r>
              <a:rPr lang="en-US" dirty="0" smtClean="0">
                <a:cs typeface="Microsoft Sans Serif" pitchFamily="34" charset="0"/>
              </a:rPr>
              <a:t>Since not formally regulated by the FDA, there is no way to know </a:t>
            </a:r>
            <a:r>
              <a:rPr lang="en-US" dirty="0" smtClean="0">
                <a:solidFill>
                  <a:srgbClr val="FFFF00"/>
                </a:solidFill>
                <a:cs typeface="Microsoft Sans Serif" pitchFamily="34" charset="0"/>
              </a:rPr>
              <a:t>what is actually in the marijuana</a:t>
            </a:r>
          </a:p>
          <a:p>
            <a:pPr marL="0" indent="0">
              <a:buNone/>
            </a:pPr>
            <a:endParaRPr lang="en-US" dirty="0" smtClean="0">
              <a:cs typeface="Microsoft Sans Serif" pitchFamily="34" charset="0"/>
            </a:endParaRPr>
          </a:p>
          <a:p>
            <a:r>
              <a:rPr lang="en-US" dirty="0" smtClean="0">
                <a:cs typeface="Microsoft Sans Serif" pitchFamily="34" charset="0"/>
              </a:rPr>
              <a:t>Though legal under several states’ laws, medical marijuana is </a:t>
            </a:r>
            <a:r>
              <a:rPr lang="en-US" dirty="0" smtClean="0">
                <a:solidFill>
                  <a:srgbClr val="FFFF00"/>
                </a:solidFill>
                <a:cs typeface="Microsoft Sans Serif" pitchFamily="34" charset="0"/>
              </a:rPr>
              <a:t>illegal under federal law</a:t>
            </a:r>
          </a:p>
        </p:txBody>
      </p:sp>
      <p:sp>
        <p:nvSpPr>
          <p:cNvPr id="5" name="Slide Number Placeholder 4"/>
          <p:cNvSpPr>
            <a:spLocks noGrp="1"/>
          </p:cNvSpPr>
          <p:nvPr>
            <p:ph type="sldNum" sz="quarter" idx="12"/>
          </p:nvPr>
        </p:nvSpPr>
        <p:spPr/>
        <p:txBody>
          <a:bodyPr/>
          <a:lstStyle/>
          <a:p>
            <a:fld id="{C1B28A6F-06A0-4359-A774-E9C76C0D0D08}" type="slidenum">
              <a:rPr lang="en-US" smtClean="0"/>
              <a:pPr/>
              <a:t>111</a:t>
            </a:fld>
            <a:endParaRPr lang="en-US"/>
          </a:p>
        </p:txBody>
      </p:sp>
    </p:spTree>
    <p:extLst>
      <p:ext uri="{BB962C8B-B14F-4D97-AF65-F5344CB8AC3E}">
        <p14:creationId xmlns:p14="http://schemas.microsoft.com/office/powerpoint/2010/main" val="128066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dirty="0" smtClean="0">
                <a:effectLst>
                  <a:outerShdw blurRad="38100" dist="38100" dir="2700000" algn="tl">
                    <a:srgbClr val="000000">
                      <a:alpha val="43137"/>
                    </a:srgbClr>
                  </a:outerShdw>
                </a:effectLst>
                <a:cs typeface="Microsoft Sans Serif" pitchFamily="34" charset="0"/>
              </a:rPr>
              <a:t>Take-Away Points</a:t>
            </a:r>
            <a:endParaRPr lang="en-US" sz="4000"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457200" y="1524000"/>
            <a:ext cx="8229600" cy="5029200"/>
          </a:xfrm>
        </p:spPr>
        <p:txBody>
          <a:bodyPr>
            <a:normAutofit fontScale="92500"/>
          </a:bodyPr>
          <a:lstStyle/>
          <a:p>
            <a:r>
              <a:rPr lang="en-US" dirty="0" smtClean="0">
                <a:cs typeface="Microsoft Sans Serif" pitchFamily="34" charset="0"/>
              </a:rPr>
              <a:t>Medical marijuana </a:t>
            </a:r>
            <a:r>
              <a:rPr lang="en-US" dirty="0" smtClean="0">
                <a:solidFill>
                  <a:srgbClr val="FFFF00"/>
                </a:solidFill>
                <a:cs typeface="Microsoft Sans Serif" pitchFamily="34" charset="0"/>
              </a:rPr>
              <a:t>provides real relief </a:t>
            </a:r>
            <a:r>
              <a:rPr lang="en-US" dirty="0" smtClean="0">
                <a:cs typeface="Microsoft Sans Serif" pitchFamily="34" charset="0"/>
              </a:rPr>
              <a:t>for several problems that patients living with HIV face</a:t>
            </a:r>
          </a:p>
          <a:p>
            <a:endParaRPr lang="en-US" dirty="0" smtClean="0">
              <a:cs typeface="Microsoft Sans Serif" pitchFamily="34" charset="0"/>
            </a:endParaRPr>
          </a:p>
          <a:p>
            <a:r>
              <a:rPr lang="en-US" dirty="0" smtClean="0">
                <a:cs typeface="Microsoft Sans Serif" pitchFamily="34" charset="0"/>
              </a:rPr>
              <a:t>However, marijuana is </a:t>
            </a:r>
            <a:r>
              <a:rPr lang="en-US" dirty="0" smtClean="0">
                <a:solidFill>
                  <a:srgbClr val="FFFF00"/>
                </a:solidFill>
                <a:cs typeface="Microsoft Sans Serif" pitchFamily="34" charset="0"/>
              </a:rPr>
              <a:t>not clearly superior </a:t>
            </a:r>
            <a:r>
              <a:rPr lang="en-US" dirty="0" smtClean="0">
                <a:cs typeface="Microsoft Sans Serif" pitchFamily="34" charset="0"/>
              </a:rPr>
              <a:t>to other, safer treatments for problems patients living with HIV have</a:t>
            </a:r>
          </a:p>
          <a:p>
            <a:endParaRPr lang="en-US" dirty="0" smtClean="0">
              <a:cs typeface="Microsoft Sans Serif" pitchFamily="34" charset="0"/>
            </a:endParaRPr>
          </a:p>
          <a:p>
            <a:r>
              <a:rPr lang="en-US" dirty="0" smtClean="0">
                <a:cs typeface="Microsoft Sans Serif" pitchFamily="34" charset="0"/>
              </a:rPr>
              <a:t>Providers should </a:t>
            </a:r>
            <a:r>
              <a:rPr lang="en-US" dirty="0" smtClean="0">
                <a:solidFill>
                  <a:srgbClr val="FFFF00"/>
                </a:solidFill>
                <a:cs typeface="Microsoft Sans Serif" pitchFamily="34" charset="0"/>
              </a:rPr>
              <a:t>educate patients about the risks </a:t>
            </a:r>
            <a:r>
              <a:rPr lang="en-US" dirty="0" smtClean="0">
                <a:cs typeface="Microsoft Sans Serif" pitchFamily="34" charset="0"/>
              </a:rPr>
              <a:t>associated with medical marijuana, and alternatives to its use </a:t>
            </a:r>
            <a:endParaRPr lang="en-US" dirty="0">
              <a:cs typeface="Microsoft Sans Serif" pitchFamily="34" charset="0"/>
            </a:endParaRPr>
          </a:p>
        </p:txBody>
      </p:sp>
      <p:sp>
        <p:nvSpPr>
          <p:cNvPr id="5" name="Slide Number Placeholder 4"/>
          <p:cNvSpPr>
            <a:spLocks noGrp="1"/>
          </p:cNvSpPr>
          <p:nvPr>
            <p:ph type="sldNum" sz="quarter" idx="12"/>
          </p:nvPr>
        </p:nvSpPr>
        <p:spPr/>
        <p:txBody>
          <a:bodyPr/>
          <a:lstStyle/>
          <a:p>
            <a:fld id="{C1B28A6F-06A0-4359-A774-E9C76C0D0D08}" type="slidenum">
              <a:rPr lang="en-US" smtClean="0"/>
              <a:pPr/>
              <a:t>112</a:t>
            </a:fld>
            <a:endParaRPr lang="en-US"/>
          </a:p>
        </p:txBody>
      </p:sp>
    </p:spTree>
    <p:extLst>
      <p:ext uri="{BB962C8B-B14F-4D97-AF65-F5344CB8AC3E}">
        <p14:creationId xmlns:p14="http://schemas.microsoft.com/office/powerpoint/2010/main" val="187274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dirty="0" smtClean="0">
                <a:effectLst>
                  <a:outerShdw blurRad="38100" dist="38100" dir="2700000" algn="tl">
                    <a:srgbClr val="000000">
                      <a:alpha val="43137"/>
                    </a:srgbClr>
                  </a:outerShdw>
                </a:effectLst>
                <a:cs typeface="Microsoft Sans Serif" pitchFamily="34" charset="0"/>
              </a:rPr>
              <a:t>Take-Away Points</a:t>
            </a:r>
            <a:endParaRPr lang="en-US" sz="4000"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457200" y="1371600"/>
            <a:ext cx="8229600" cy="5029200"/>
          </a:xfrm>
        </p:spPr>
        <p:txBody>
          <a:bodyPr>
            <a:normAutofit fontScale="92500" lnSpcReduction="20000"/>
          </a:bodyPr>
          <a:lstStyle/>
          <a:p>
            <a:r>
              <a:rPr lang="en-US" dirty="0" smtClean="0">
                <a:cs typeface="Microsoft Sans Serif" pitchFamily="34" charset="0"/>
              </a:rPr>
              <a:t>Providers need to be aware of the </a:t>
            </a:r>
            <a:r>
              <a:rPr lang="en-US" dirty="0" smtClean="0">
                <a:solidFill>
                  <a:srgbClr val="FFFF00"/>
                </a:solidFill>
                <a:cs typeface="Microsoft Sans Serif" pitchFamily="34" charset="0"/>
              </a:rPr>
              <a:t>signs of abuse/dependence</a:t>
            </a:r>
            <a:r>
              <a:rPr lang="en-US" dirty="0" smtClean="0">
                <a:cs typeface="Microsoft Sans Serif" pitchFamily="34" charset="0"/>
              </a:rPr>
              <a:t>, and know what to do if they identify it</a:t>
            </a:r>
          </a:p>
          <a:p>
            <a:pPr marL="0" indent="0">
              <a:buNone/>
            </a:pPr>
            <a:endParaRPr lang="en-US" dirty="0" smtClean="0">
              <a:cs typeface="Microsoft Sans Serif" pitchFamily="34" charset="0"/>
            </a:endParaRPr>
          </a:p>
          <a:p>
            <a:r>
              <a:rPr lang="en-US" dirty="0" smtClean="0">
                <a:cs typeface="Microsoft Sans Serif" pitchFamily="34" charset="0"/>
              </a:rPr>
              <a:t>Providers should </a:t>
            </a:r>
            <a:r>
              <a:rPr lang="en-US" dirty="0" smtClean="0">
                <a:solidFill>
                  <a:srgbClr val="FFFF00"/>
                </a:solidFill>
                <a:cs typeface="Microsoft Sans Serif" pitchFamily="34" charset="0"/>
              </a:rPr>
              <a:t>weigh pros and cons </a:t>
            </a:r>
            <a:r>
              <a:rPr lang="en-US" dirty="0" smtClean="0">
                <a:cs typeface="Microsoft Sans Serif" pitchFamily="34" charset="0"/>
              </a:rPr>
              <a:t>of marijuana use with their patients, and educate them about potential risks of use</a:t>
            </a:r>
          </a:p>
          <a:p>
            <a:pPr marL="0" indent="0">
              <a:buNone/>
            </a:pPr>
            <a:endParaRPr lang="en-US" dirty="0" smtClean="0">
              <a:cs typeface="Microsoft Sans Serif" pitchFamily="34" charset="0"/>
            </a:endParaRPr>
          </a:p>
          <a:p>
            <a:r>
              <a:rPr lang="en-US" dirty="0" smtClean="0">
                <a:cs typeface="Microsoft Sans Serif" pitchFamily="34" charset="0"/>
              </a:rPr>
              <a:t>If the costs of marijuana use outweigh the benefits, providers should </a:t>
            </a:r>
            <a:r>
              <a:rPr lang="en-US" dirty="0" smtClean="0">
                <a:solidFill>
                  <a:srgbClr val="FFFF00"/>
                </a:solidFill>
                <a:cs typeface="Microsoft Sans Serif" pitchFamily="34" charset="0"/>
              </a:rPr>
              <a:t>work with patients on additional strategies </a:t>
            </a:r>
            <a:r>
              <a:rPr lang="en-US" dirty="0" smtClean="0">
                <a:cs typeface="Microsoft Sans Serif" pitchFamily="34" charset="0"/>
              </a:rPr>
              <a:t>to manage symptoms and discomfort</a:t>
            </a:r>
          </a:p>
          <a:p>
            <a:endParaRPr lang="en-US" dirty="0">
              <a:cs typeface="Microsoft Sans Serif" pitchFamily="34" charset="0"/>
            </a:endParaRPr>
          </a:p>
          <a:p>
            <a:endParaRPr lang="en-US" dirty="0">
              <a:cs typeface="Microsoft Sans Serif" pitchFamily="34" charset="0"/>
            </a:endParaRPr>
          </a:p>
        </p:txBody>
      </p:sp>
      <p:sp>
        <p:nvSpPr>
          <p:cNvPr id="5" name="Slide Number Placeholder 4"/>
          <p:cNvSpPr>
            <a:spLocks noGrp="1"/>
          </p:cNvSpPr>
          <p:nvPr>
            <p:ph type="sldNum" sz="quarter" idx="12"/>
          </p:nvPr>
        </p:nvSpPr>
        <p:spPr/>
        <p:txBody>
          <a:bodyPr/>
          <a:lstStyle/>
          <a:p>
            <a:fld id="{C1B28A6F-06A0-4359-A774-E9C76C0D0D08}" type="slidenum">
              <a:rPr lang="en-US" smtClean="0"/>
              <a:pPr/>
              <a:t>113</a:t>
            </a:fld>
            <a:endParaRPr lang="en-US"/>
          </a:p>
        </p:txBody>
      </p:sp>
    </p:spTree>
    <p:extLst>
      <p:ext uri="{BB962C8B-B14F-4D97-AF65-F5344CB8AC3E}">
        <p14:creationId xmlns:p14="http://schemas.microsoft.com/office/powerpoint/2010/main" val="269601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Documents and Settings\bfinnerty\Local Settings\Temporary Internet Files\Content.IE5\ZZ30R8A4\MP900439390[1].jp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0983" y="304800"/>
            <a:ext cx="9016817" cy="6019800"/>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p:cNvSpPr>
          <p:nvPr>
            <p:ph type="ctrTitle" idx="4294967295"/>
          </p:nvPr>
        </p:nvSpPr>
        <p:spPr>
          <a:xfrm>
            <a:off x="-12609" y="76200"/>
            <a:ext cx="6718209" cy="1905000"/>
          </a:xfrm>
        </p:spPr>
        <p:txBody>
          <a:bodyPr/>
          <a:lstStyle/>
          <a:p>
            <a:r>
              <a:rPr lang="en-US" sz="5000" b="1" dirty="0" smtClean="0">
                <a:solidFill>
                  <a:schemeClr val="bg1"/>
                </a:solidFill>
                <a:effectLst>
                  <a:outerShdw blurRad="38100" dist="38100" dir="2700000" algn="tl">
                    <a:srgbClr val="000000">
                      <a:alpha val="43137"/>
                    </a:srgbClr>
                  </a:outerShdw>
                </a:effectLst>
                <a:latin typeface="+mj-lt"/>
                <a:cs typeface="Microsoft Sans Serif" pitchFamily="34" charset="0"/>
              </a:rPr>
              <a:t>What Did You Learn?</a:t>
            </a:r>
          </a:p>
        </p:txBody>
      </p:sp>
      <p:sp>
        <p:nvSpPr>
          <p:cNvPr id="2" name="Slide Number Placeholder 1"/>
          <p:cNvSpPr>
            <a:spLocks noGrp="1"/>
          </p:cNvSpPr>
          <p:nvPr>
            <p:ph type="sldNum" sz="quarter" idx="12"/>
          </p:nvPr>
        </p:nvSpPr>
        <p:spPr/>
        <p:txBody>
          <a:bodyPr/>
          <a:lstStyle/>
          <a:p>
            <a:fld id="{C1B28A6F-06A0-4359-A774-E9C76C0D0D08}" type="slidenum">
              <a:rPr lang="en-US" smtClean="0"/>
              <a:pPr/>
              <a:t>114</a:t>
            </a:fld>
            <a:endParaRPr lang="en-US"/>
          </a:p>
        </p:txBody>
      </p:sp>
    </p:spTree>
    <p:custDataLst>
      <p:tags r:id="rId1"/>
    </p:custDataLst>
    <p:extLst>
      <p:ext uri="{BB962C8B-B14F-4D97-AF65-F5344CB8AC3E}">
        <p14:creationId xmlns:p14="http://schemas.microsoft.com/office/powerpoint/2010/main" val="1959198720"/>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143000"/>
          </a:xfrm>
        </p:spPr>
        <p:txBody>
          <a:bodyPr>
            <a:normAutofit fontScale="90000"/>
          </a:bodyPr>
          <a:lstStyle/>
          <a:p>
            <a:pPr marL="514350" indent="-514350"/>
            <a:r>
              <a:rPr lang="en-US" dirty="0" smtClean="0">
                <a:effectLst>
                  <a:outerShdw blurRad="38100" dist="38100" dir="2700000" algn="tl">
                    <a:srgbClr val="000000">
                      <a:alpha val="43137"/>
                    </a:srgbClr>
                  </a:outerShdw>
                </a:effectLst>
                <a:latin typeface="+mj-lt"/>
                <a:cs typeface="Microsoft Sans Serif"/>
              </a:rPr>
              <a:t>#1: Marijuana has been </a:t>
            </a:r>
            <a:r>
              <a:rPr lang="en-US" dirty="0">
                <a:effectLst>
                  <a:outerShdw blurRad="38100" dist="38100" dir="2700000" algn="tl">
                    <a:srgbClr val="000000">
                      <a:alpha val="43137"/>
                    </a:srgbClr>
                  </a:outerShdw>
                </a:effectLst>
                <a:latin typeface="+mj-lt"/>
                <a:cs typeface="Microsoft Sans Serif"/>
              </a:rPr>
              <a:t>shown to harm developing fetuses</a:t>
            </a:r>
          </a:p>
        </p:txBody>
      </p:sp>
      <p:sp>
        <p:nvSpPr>
          <p:cNvPr id="4" name="Slide Number Placeholder 3"/>
          <p:cNvSpPr>
            <a:spLocks noGrp="1"/>
          </p:cNvSpPr>
          <p:nvPr>
            <p:ph type="sldNum" sz="quarter" idx="12"/>
          </p:nvPr>
        </p:nvSpPr>
        <p:spPr/>
        <p:txBody>
          <a:bodyPr/>
          <a:lstStyle/>
          <a:p>
            <a:fld id="{C1B28A6F-06A0-4359-A774-E9C76C0D0D08}" type="slidenum">
              <a:rPr lang="en-US" smtClean="0"/>
              <a:pPr/>
              <a:t>115</a:t>
            </a:fld>
            <a:endParaRPr lang="en-US"/>
          </a:p>
        </p:txBody>
      </p:sp>
      <p:sp>
        <p:nvSpPr>
          <p:cNvPr id="3" name="TPAnswers"/>
          <p:cNvSpPr>
            <a:spLocks noGrp="1"/>
          </p:cNvSpPr>
          <p:nvPr>
            <p:ph type="body" idx="1"/>
          </p:nvPr>
        </p:nvSpPr>
        <p:spPr>
          <a:xfrm>
            <a:off x="533400" y="1905000"/>
            <a:ext cx="8229600" cy="4525963"/>
          </a:xfrm>
        </p:spPr>
        <p:txBody>
          <a:bodyPr/>
          <a:lstStyle/>
          <a:p>
            <a:pPr marL="514350" indent="-514350">
              <a:buFont typeface="Arial" pitchFamily="34" charset="0"/>
              <a:buAutoNum type="alphaUcPeriod"/>
            </a:pPr>
            <a:r>
              <a:rPr lang="en-US" dirty="0" smtClean="0">
                <a:latin typeface="+mj-lt"/>
                <a:cs typeface="Microsoft Sans Serif" pitchFamily="34" charset="0"/>
              </a:rPr>
              <a:t>True</a:t>
            </a:r>
          </a:p>
          <a:p>
            <a:pPr marL="514350" indent="-514350">
              <a:buFont typeface="Arial" pitchFamily="34" charset="0"/>
              <a:buAutoNum type="alphaUcPeriod"/>
            </a:pPr>
            <a:r>
              <a:rPr lang="en-US" dirty="0" smtClean="0">
                <a:latin typeface="+mj-lt"/>
                <a:cs typeface="Microsoft Sans Serif" pitchFamily="34" charset="0"/>
              </a:rPr>
              <a:t>False</a:t>
            </a:r>
            <a:endParaRPr lang="en-US" dirty="0">
              <a:latin typeface="+mj-lt"/>
              <a:cs typeface="Microsoft Sans Serif" pitchFamily="34" charset="0"/>
            </a:endParaRPr>
          </a:p>
        </p:txBody>
      </p:sp>
    </p:spTree>
    <p:custDataLst>
      <p:tags r:id="rId1"/>
    </p:custDataLst>
    <p:extLst>
      <p:ext uri="{BB962C8B-B14F-4D97-AF65-F5344CB8AC3E}">
        <p14:creationId xmlns:p14="http://schemas.microsoft.com/office/powerpoint/2010/main" val="53343906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143000"/>
          </a:xfrm>
        </p:spPr>
        <p:txBody>
          <a:bodyPr>
            <a:normAutofit fontScale="90000"/>
          </a:bodyPr>
          <a:lstStyle/>
          <a:p>
            <a:r>
              <a:rPr lang="en-US" dirty="0" smtClean="0">
                <a:effectLst>
                  <a:outerShdw blurRad="38100" dist="38100" dir="2700000" algn="tl">
                    <a:srgbClr val="000000">
                      <a:alpha val="43137"/>
                    </a:srgbClr>
                  </a:outerShdw>
                </a:effectLst>
                <a:latin typeface="+mj-lt"/>
                <a:cs typeface="Microsoft Sans Serif"/>
              </a:rPr>
              <a:t>#2: Marijuana </a:t>
            </a:r>
            <a:r>
              <a:rPr lang="en-US" dirty="0">
                <a:effectLst>
                  <a:outerShdw blurRad="38100" dist="38100" dir="2700000" algn="tl">
                    <a:srgbClr val="000000">
                      <a:alpha val="43137"/>
                    </a:srgbClr>
                  </a:outerShdw>
                </a:effectLst>
                <a:latin typeface="+mj-lt"/>
                <a:cs typeface="Microsoft Sans Serif"/>
              </a:rPr>
              <a:t>is better than medicine for </a:t>
            </a:r>
            <a:r>
              <a:rPr lang="en-US" dirty="0" smtClean="0">
                <a:effectLst>
                  <a:outerShdw blurRad="38100" dist="38100" dir="2700000" algn="tl">
                    <a:srgbClr val="000000">
                      <a:alpha val="43137"/>
                    </a:srgbClr>
                  </a:outerShdw>
                </a:effectLst>
                <a:latin typeface="+mj-lt"/>
                <a:cs typeface="Microsoft Sans Serif"/>
              </a:rPr>
              <a:t>HIV-related </a:t>
            </a:r>
            <a:r>
              <a:rPr lang="en-US" dirty="0">
                <a:effectLst>
                  <a:outerShdw blurRad="38100" dist="38100" dir="2700000" algn="tl">
                    <a:srgbClr val="000000">
                      <a:alpha val="43137"/>
                    </a:srgbClr>
                  </a:outerShdw>
                </a:effectLst>
                <a:latin typeface="+mj-lt"/>
                <a:cs typeface="Microsoft Sans Serif"/>
              </a:rPr>
              <a:t>symptoms</a:t>
            </a:r>
            <a:endParaRPr lang="en-US" dirty="0">
              <a:effectLst>
                <a:outerShdw blurRad="38100" dist="38100" dir="2700000" algn="tl">
                  <a:srgbClr val="000000">
                    <a:alpha val="43137"/>
                  </a:srgbClr>
                </a:outerShdw>
              </a:effectLst>
              <a:latin typeface="+mj-lt"/>
            </a:endParaRPr>
          </a:p>
        </p:txBody>
      </p:sp>
      <p:sp>
        <p:nvSpPr>
          <p:cNvPr id="4" name="Slide Number Placeholder 3"/>
          <p:cNvSpPr>
            <a:spLocks noGrp="1"/>
          </p:cNvSpPr>
          <p:nvPr>
            <p:ph type="sldNum" sz="quarter" idx="12"/>
          </p:nvPr>
        </p:nvSpPr>
        <p:spPr/>
        <p:txBody>
          <a:bodyPr/>
          <a:lstStyle/>
          <a:p>
            <a:fld id="{C1B28A6F-06A0-4359-A774-E9C76C0D0D08}" type="slidenum">
              <a:rPr lang="en-US" smtClean="0"/>
              <a:pPr/>
              <a:t>116</a:t>
            </a:fld>
            <a:endParaRPr lang="en-US"/>
          </a:p>
        </p:txBody>
      </p:sp>
      <p:sp>
        <p:nvSpPr>
          <p:cNvPr id="3" name="TPAnswers"/>
          <p:cNvSpPr>
            <a:spLocks noGrp="1"/>
          </p:cNvSpPr>
          <p:nvPr>
            <p:ph type="body" idx="1"/>
            <p:custDataLst>
              <p:tags r:id="rId2"/>
            </p:custDataLst>
          </p:nvPr>
        </p:nvSpPr>
        <p:spPr>
          <a:xfrm>
            <a:off x="457200" y="1981200"/>
            <a:ext cx="8229600" cy="4525963"/>
          </a:xfrm>
        </p:spPr>
        <p:txBody>
          <a:bodyPr/>
          <a:lstStyle/>
          <a:p>
            <a:pPr marL="514350" indent="-514350">
              <a:buFont typeface="Arial" pitchFamily="34" charset="0"/>
              <a:buAutoNum type="alphaUcPeriod"/>
            </a:pPr>
            <a:r>
              <a:rPr lang="en-US" dirty="0" smtClean="0">
                <a:latin typeface="+mj-lt"/>
                <a:cs typeface="Microsoft Sans Serif" pitchFamily="34" charset="0"/>
              </a:rPr>
              <a:t>True</a:t>
            </a:r>
          </a:p>
          <a:p>
            <a:pPr marL="514350" indent="-514350">
              <a:buFont typeface="Arial" pitchFamily="34" charset="0"/>
              <a:buAutoNum type="alphaUcPeriod"/>
            </a:pPr>
            <a:r>
              <a:rPr lang="en-US" dirty="0" smtClean="0">
                <a:latin typeface="+mj-lt"/>
                <a:cs typeface="Microsoft Sans Serif" pitchFamily="34" charset="0"/>
              </a:rPr>
              <a:t>False</a:t>
            </a:r>
          </a:p>
          <a:p>
            <a:pPr marL="514350" indent="-514350">
              <a:buFont typeface="Arial" pitchFamily="34" charset="0"/>
              <a:buAutoNum type="alphaUcPeriod"/>
            </a:pPr>
            <a:r>
              <a:rPr lang="en-US" dirty="0" smtClean="0">
                <a:latin typeface="+mj-lt"/>
                <a:cs typeface="Microsoft Sans Serif" pitchFamily="34" charset="0"/>
              </a:rPr>
              <a:t>Not necessarily</a:t>
            </a:r>
            <a:endParaRPr lang="en-US" dirty="0">
              <a:latin typeface="+mj-lt"/>
              <a:cs typeface="Microsoft Sans Serif" pitchFamily="34" charset="0"/>
            </a:endParaRPr>
          </a:p>
        </p:txBody>
      </p:sp>
    </p:spTree>
    <p:custDataLst>
      <p:tags r:id="rId1"/>
    </p:custDataLst>
    <p:extLst>
      <p:ext uri="{BB962C8B-B14F-4D97-AF65-F5344CB8AC3E}">
        <p14:creationId xmlns:p14="http://schemas.microsoft.com/office/powerpoint/2010/main" val="170478206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854075"/>
            <a:ext cx="8229600" cy="1143000"/>
          </a:xfrm>
        </p:spPr>
        <p:txBody>
          <a:bodyPr>
            <a:normAutofit fontScale="90000"/>
          </a:bodyPr>
          <a:lstStyle/>
          <a:p>
            <a:pPr marL="0" indent="0"/>
            <a:r>
              <a:rPr lang="en-US" dirty="0" smtClean="0">
                <a:effectLst>
                  <a:outerShdw blurRad="38100" dist="38100" dir="2700000" algn="tl">
                    <a:srgbClr val="000000">
                      <a:alpha val="43137"/>
                    </a:srgbClr>
                  </a:outerShdw>
                </a:effectLst>
                <a:latin typeface="+mj-lt"/>
                <a:cs typeface="Microsoft Sans Serif"/>
              </a:rPr>
              <a:t>#3: If </a:t>
            </a:r>
            <a:r>
              <a:rPr lang="en-US" dirty="0">
                <a:effectLst>
                  <a:outerShdw blurRad="38100" dist="38100" dir="2700000" algn="tl">
                    <a:srgbClr val="000000">
                      <a:alpha val="43137"/>
                    </a:srgbClr>
                  </a:outerShdw>
                </a:effectLst>
                <a:latin typeface="+mj-lt"/>
                <a:cs typeface="Microsoft Sans Serif"/>
              </a:rPr>
              <a:t>you are caught with marijuana in California and claim you are using it for medical reasons, you cannot be arrested</a:t>
            </a:r>
          </a:p>
        </p:txBody>
      </p:sp>
      <p:sp>
        <p:nvSpPr>
          <p:cNvPr id="4" name="Slide Number Placeholder 3"/>
          <p:cNvSpPr>
            <a:spLocks noGrp="1"/>
          </p:cNvSpPr>
          <p:nvPr>
            <p:ph type="sldNum" sz="quarter" idx="12"/>
          </p:nvPr>
        </p:nvSpPr>
        <p:spPr/>
        <p:txBody>
          <a:bodyPr/>
          <a:lstStyle/>
          <a:p>
            <a:fld id="{C1B28A6F-06A0-4359-A774-E9C76C0D0D08}" type="slidenum">
              <a:rPr lang="en-US" smtClean="0"/>
              <a:pPr/>
              <a:t>117</a:t>
            </a:fld>
            <a:endParaRPr lang="en-US"/>
          </a:p>
        </p:txBody>
      </p:sp>
      <p:sp>
        <p:nvSpPr>
          <p:cNvPr id="3" name="TPAnswers"/>
          <p:cNvSpPr>
            <a:spLocks noGrp="1"/>
          </p:cNvSpPr>
          <p:nvPr>
            <p:ph type="body" idx="1"/>
            <p:custDataLst>
              <p:tags r:id="rId2"/>
            </p:custDataLst>
          </p:nvPr>
        </p:nvSpPr>
        <p:spPr>
          <a:xfrm>
            <a:off x="533400" y="2895600"/>
            <a:ext cx="8305800" cy="3352800"/>
          </a:xfrm>
        </p:spPr>
        <p:txBody>
          <a:bodyPr/>
          <a:lstStyle/>
          <a:p>
            <a:pPr marL="914400" lvl="1" indent="-514350">
              <a:buClr>
                <a:srgbClr val="FFFF00"/>
              </a:buClr>
              <a:buFont typeface="+mj-lt"/>
              <a:buAutoNum type="alphaUcPeriod"/>
            </a:pPr>
            <a:r>
              <a:rPr lang="en-US" dirty="0">
                <a:latin typeface="+mj-lt"/>
                <a:cs typeface="Microsoft Sans Serif"/>
              </a:rPr>
              <a:t>True</a:t>
            </a:r>
          </a:p>
          <a:p>
            <a:pPr marL="914400" lvl="1" indent="-514350">
              <a:buClr>
                <a:srgbClr val="FFFF00"/>
              </a:buClr>
              <a:buFont typeface="+mj-lt"/>
              <a:buAutoNum type="alphaUcPeriod"/>
            </a:pPr>
            <a:r>
              <a:rPr lang="en-US" dirty="0">
                <a:latin typeface="+mj-lt"/>
                <a:cs typeface="Microsoft Sans Serif"/>
              </a:rPr>
              <a:t>False</a:t>
            </a:r>
          </a:p>
          <a:p>
            <a:pPr marL="914400" lvl="1" indent="-514350">
              <a:buClr>
                <a:srgbClr val="FFFF00"/>
              </a:buClr>
              <a:buFont typeface="+mj-lt"/>
              <a:buAutoNum type="alphaUcPeriod"/>
            </a:pPr>
            <a:r>
              <a:rPr lang="en-US" dirty="0">
                <a:latin typeface="+mj-lt"/>
                <a:cs typeface="Microsoft Sans Serif"/>
              </a:rPr>
              <a:t>It depends </a:t>
            </a:r>
            <a:r>
              <a:rPr lang="en-US" dirty="0" smtClean="0">
                <a:latin typeface="+mj-lt"/>
                <a:cs typeface="Microsoft Sans Serif"/>
              </a:rPr>
              <a:t>who </a:t>
            </a:r>
            <a:r>
              <a:rPr lang="en-US" dirty="0">
                <a:latin typeface="+mj-lt"/>
                <a:cs typeface="Microsoft Sans Serif"/>
              </a:rPr>
              <a:t>catches you</a:t>
            </a:r>
          </a:p>
        </p:txBody>
      </p:sp>
    </p:spTree>
    <p:custDataLst>
      <p:tags r:id="rId1"/>
    </p:custDataLst>
    <p:extLst>
      <p:ext uri="{BB962C8B-B14F-4D97-AF65-F5344CB8AC3E}">
        <p14:creationId xmlns:p14="http://schemas.microsoft.com/office/powerpoint/2010/main" val="264068515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533400"/>
            <a:ext cx="8229600" cy="1143000"/>
          </a:xfrm>
        </p:spPr>
        <p:txBody>
          <a:bodyPr>
            <a:normAutofit fontScale="90000"/>
          </a:bodyPr>
          <a:lstStyle/>
          <a:p>
            <a:pPr marL="0" indent="0"/>
            <a:r>
              <a:rPr lang="en-US" dirty="0" smtClean="0">
                <a:effectLst>
                  <a:outerShdw blurRad="38100" dist="38100" dir="2700000" algn="tl">
                    <a:srgbClr val="000000">
                      <a:alpha val="43137"/>
                    </a:srgbClr>
                  </a:outerShdw>
                </a:effectLst>
                <a:latin typeface="+mj-lt"/>
                <a:cs typeface="Microsoft Sans Serif" pitchFamily="34" charset="0"/>
              </a:rPr>
              <a:t>#4: Marijuana </a:t>
            </a:r>
            <a:r>
              <a:rPr lang="en-US" dirty="0">
                <a:effectLst>
                  <a:outerShdw blurRad="38100" dist="38100" dir="2700000" algn="tl">
                    <a:srgbClr val="000000">
                      <a:alpha val="43137"/>
                    </a:srgbClr>
                  </a:outerShdw>
                </a:effectLst>
                <a:latin typeface="+mj-lt"/>
                <a:cs typeface="Microsoft Sans Serif" pitchFamily="34" charset="0"/>
              </a:rPr>
              <a:t>is proven to be effective in treating symptoms associated with HIV</a:t>
            </a:r>
          </a:p>
        </p:txBody>
      </p:sp>
      <p:sp>
        <p:nvSpPr>
          <p:cNvPr id="4" name="Slide Number Placeholder 3"/>
          <p:cNvSpPr>
            <a:spLocks noGrp="1"/>
          </p:cNvSpPr>
          <p:nvPr>
            <p:ph type="sldNum" sz="quarter" idx="12"/>
          </p:nvPr>
        </p:nvSpPr>
        <p:spPr/>
        <p:txBody>
          <a:bodyPr/>
          <a:lstStyle/>
          <a:p>
            <a:fld id="{C1B28A6F-06A0-4359-A774-E9C76C0D0D08}" type="slidenum">
              <a:rPr lang="en-US" smtClean="0"/>
              <a:pPr/>
              <a:t>118</a:t>
            </a:fld>
            <a:endParaRPr lang="en-US"/>
          </a:p>
        </p:txBody>
      </p:sp>
      <p:sp>
        <p:nvSpPr>
          <p:cNvPr id="3" name="TPAnswers"/>
          <p:cNvSpPr>
            <a:spLocks noGrp="1"/>
          </p:cNvSpPr>
          <p:nvPr>
            <p:ph type="body" idx="1"/>
            <p:custDataLst>
              <p:tags r:id="rId2"/>
            </p:custDataLst>
          </p:nvPr>
        </p:nvSpPr>
        <p:spPr>
          <a:xfrm>
            <a:off x="685800" y="2332037"/>
            <a:ext cx="8229600" cy="4525963"/>
          </a:xfrm>
        </p:spPr>
        <p:txBody>
          <a:bodyPr/>
          <a:lstStyle/>
          <a:p>
            <a:pPr marL="514350" indent="-514350">
              <a:buFont typeface="Arial" pitchFamily="34" charset="0"/>
              <a:buAutoNum type="alphaUcPeriod"/>
            </a:pPr>
            <a:r>
              <a:rPr lang="en-US" dirty="0" smtClean="0">
                <a:latin typeface="+mj-lt"/>
                <a:cs typeface="Microsoft Sans Serif" pitchFamily="34" charset="0"/>
              </a:rPr>
              <a:t>True</a:t>
            </a:r>
          </a:p>
          <a:p>
            <a:pPr marL="514350" indent="-514350">
              <a:buFont typeface="Arial" pitchFamily="34" charset="0"/>
              <a:buAutoNum type="alphaUcPeriod"/>
            </a:pPr>
            <a:r>
              <a:rPr lang="en-US" dirty="0" smtClean="0">
                <a:latin typeface="+mj-lt"/>
                <a:cs typeface="Microsoft Sans Serif" pitchFamily="34" charset="0"/>
              </a:rPr>
              <a:t>False</a:t>
            </a:r>
          </a:p>
          <a:p>
            <a:pPr marL="514350" indent="-514350">
              <a:buFont typeface="Arial" pitchFamily="34" charset="0"/>
              <a:buAutoNum type="alphaUcPeriod"/>
            </a:pPr>
            <a:r>
              <a:rPr lang="en-US" dirty="0" smtClean="0">
                <a:latin typeface="+mj-lt"/>
                <a:cs typeface="Microsoft Sans Serif" pitchFamily="34" charset="0"/>
              </a:rPr>
              <a:t>Unsure</a:t>
            </a:r>
            <a:endParaRPr lang="en-US" dirty="0">
              <a:latin typeface="+mj-lt"/>
              <a:cs typeface="Microsoft Sans Serif" pitchFamily="34" charset="0"/>
            </a:endParaRPr>
          </a:p>
        </p:txBody>
      </p:sp>
    </p:spTree>
    <p:custDataLst>
      <p:tags r:id="rId1"/>
    </p:custDataLst>
    <p:extLst>
      <p:ext uri="{BB962C8B-B14F-4D97-AF65-F5344CB8AC3E}">
        <p14:creationId xmlns:p14="http://schemas.microsoft.com/office/powerpoint/2010/main" val="23245934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effectLst>
                  <a:outerShdw blurRad="38100" dist="38100" dir="2700000" algn="tl">
                    <a:srgbClr val="000000">
                      <a:alpha val="43137"/>
                    </a:srgbClr>
                  </a:outerShdw>
                </a:effectLst>
                <a:cs typeface="Microsoft Sans Serif" pitchFamily="34" charset="0"/>
              </a:rPr>
              <a:t>Questions?</a:t>
            </a:r>
            <a:endParaRPr lang="en-US" sz="4000" dirty="0">
              <a:effectLst>
                <a:outerShdw blurRad="38100" dist="38100" dir="2700000" algn="tl">
                  <a:srgbClr val="000000">
                    <a:alpha val="43137"/>
                  </a:srgbClr>
                </a:outerShdw>
              </a:effectLst>
              <a:cs typeface="Microsoft Sans Serif" pitchFamily="34" charset="0"/>
            </a:endParaRPr>
          </a:p>
        </p:txBody>
      </p:sp>
      <p:pic>
        <p:nvPicPr>
          <p:cNvPr id="11266" name="Picture 2" descr="C:\Documents and Settings\hpadwa\Local Settings\Temporary Internet Files\Content.IE5\FZFCE4VO\MP90042781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676400"/>
            <a:ext cx="6172200" cy="4590573"/>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C1B28A6F-06A0-4359-A774-E9C76C0D0D08}" type="slidenum">
              <a:rPr lang="en-US" smtClean="0"/>
              <a:pPr/>
              <a:t>119</a:t>
            </a:fld>
            <a:endParaRPr lang="en-US"/>
          </a:p>
        </p:txBody>
      </p:sp>
    </p:spTree>
    <p:extLst>
      <p:ext uri="{BB962C8B-B14F-4D97-AF65-F5344CB8AC3E}">
        <p14:creationId xmlns:p14="http://schemas.microsoft.com/office/powerpoint/2010/main" val="2713988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28600"/>
            <a:ext cx="8229600" cy="1143000"/>
          </a:xfrm>
        </p:spPr>
        <p:txBody>
          <a:bodyPr/>
          <a:lstStyle/>
          <a:p>
            <a:r>
              <a:rPr lang="en-US" dirty="0" smtClean="0">
                <a:solidFill>
                  <a:schemeClr val="accent5">
                    <a:lumMod val="50000"/>
                  </a:schemeClr>
                </a:solidFill>
                <a:effectLst>
                  <a:outerShdw blurRad="38100" dist="38100" dir="2700000" algn="tl">
                    <a:srgbClr val="000000">
                      <a:alpha val="43137"/>
                    </a:srgbClr>
                  </a:outerShdw>
                </a:effectLst>
                <a:cs typeface="Microsoft Sans Serif"/>
              </a:rPr>
              <a:t>Roadmap for the Training</a:t>
            </a:r>
            <a:endParaRPr lang="en-US" dirty="0">
              <a:solidFill>
                <a:schemeClr val="accent5">
                  <a:lumMod val="50000"/>
                </a:schemeClr>
              </a:solidFill>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p:txBody>
          <a:bodyPr>
            <a:normAutofit lnSpcReduction="10000"/>
          </a:bodyPr>
          <a:lstStyle/>
          <a:p>
            <a:pPr marL="0" indent="0">
              <a:buNone/>
            </a:pPr>
            <a:r>
              <a:rPr lang="en-US" b="1" dirty="0">
                <a:solidFill>
                  <a:schemeClr val="accent5">
                    <a:lumMod val="50000"/>
                  </a:schemeClr>
                </a:solidFill>
                <a:cs typeface="Microsoft Sans Serif" pitchFamily="34" charset="0"/>
              </a:rPr>
              <a:t>Part 1:</a:t>
            </a:r>
            <a:r>
              <a:rPr lang="en-US" dirty="0">
                <a:solidFill>
                  <a:srgbClr val="000000"/>
                </a:solidFill>
                <a:cs typeface="Microsoft Sans Serif" pitchFamily="34" charset="0"/>
              </a:rPr>
              <a:t> Understanding marijuana </a:t>
            </a:r>
          </a:p>
          <a:p>
            <a:pPr marL="0" indent="0">
              <a:buNone/>
            </a:pPr>
            <a:endParaRPr lang="en-US" dirty="0">
              <a:solidFill>
                <a:srgbClr val="000000"/>
              </a:solidFill>
              <a:cs typeface="Microsoft Sans Serif" pitchFamily="34" charset="0"/>
            </a:endParaRPr>
          </a:p>
          <a:p>
            <a:pPr marL="0" indent="0">
              <a:buNone/>
            </a:pPr>
            <a:r>
              <a:rPr lang="en-US" b="1" dirty="0">
                <a:solidFill>
                  <a:schemeClr val="accent5">
                    <a:lumMod val="50000"/>
                  </a:schemeClr>
                </a:solidFill>
                <a:cs typeface="Microsoft Sans Serif" pitchFamily="34" charset="0"/>
              </a:rPr>
              <a:t>Part 2:</a:t>
            </a:r>
            <a:r>
              <a:rPr lang="en-US" dirty="0">
                <a:solidFill>
                  <a:srgbClr val="000000"/>
                </a:solidFill>
                <a:cs typeface="Microsoft Sans Serif" pitchFamily="34" charset="0"/>
              </a:rPr>
              <a:t> Medical marijuana</a:t>
            </a:r>
          </a:p>
          <a:p>
            <a:pPr marL="0" indent="0">
              <a:buNone/>
            </a:pPr>
            <a:endParaRPr lang="en-US" dirty="0">
              <a:solidFill>
                <a:srgbClr val="000000"/>
              </a:solidFill>
              <a:cs typeface="Microsoft Sans Serif" pitchFamily="34" charset="0"/>
            </a:endParaRPr>
          </a:p>
          <a:p>
            <a:pPr marL="0" indent="0">
              <a:buNone/>
            </a:pPr>
            <a:r>
              <a:rPr lang="en-US" b="1" dirty="0">
                <a:solidFill>
                  <a:schemeClr val="accent5">
                    <a:lumMod val="50000"/>
                  </a:schemeClr>
                </a:solidFill>
                <a:cs typeface="Microsoft Sans Serif" pitchFamily="34" charset="0"/>
              </a:rPr>
              <a:t>Part 3:</a:t>
            </a:r>
            <a:r>
              <a:rPr lang="en-US" b="1" dirty="0">
                <a:solidFill>
                  <a:srgbClr val="000000"/>
                </a:solidFill>
                <a:cs typeface="Microsoft Sans Serif" pitchFamily="34" charset="0"/>
              </a:rPr>
              <a:t> </a:t>
            </a:r>
            <a:r>
              <a:rPr lang="en-US" dirty="0" smtClean="0">
                <a:solidFill>
                  <a:srgbClr val="000000"/>
                </a:solidFill>
                <a:cs typeface="Microsoft Sans Serif" pitchFamily="34" charset="0"/>
              </a:rPr>
              <a:t>Medical marijuana </a:t>
            </a:r>
            <a:r>
              <a:rPr lang="en-US" dirty="0">
                <a:solidFill>
                  <a:srgbClr val="000000"/>
                </a:solidFill>
                <a:cs typeface="Microsoft Sans Serif" pitchFamily="34" charset="0"/>
              </a:rPr>
              <a:t>and HIV</a:t>
            </a:r>
          </a:p>
          <a:p>
            <a:pPr marL="0" indent="0">
              <a:buNone/>
            </a:pPr>
            <a:endParaRPr lang="en-US" dirty="0">
              <a:solidFill>
                <a:srgbClr val="000000"/>
              </a:solidFill>
              <a:cs typeface="Microsoft Sans Serif" pitchFamily="34" charset="0"/>
            </a:endParaRPr>
          </a:p>
          <a:p>
            <a:pPr marL="0" indent="0">
              <a:buNone/>
            </a:pPr>
            <a:r>
              <a:rPr lang="en-US" b="1" dirty="0">
                <a:solidFill>
                  <a:schemeClr val="accent5">
                    <a:lumMod val="50000"/>
                  </a:schemeClr>
                </a:solidFill>
                <a:cs typeface="Microsoft Sans Serif" pitchFamily="34" charset="0"/>
              </a:rPr>
              <a:t>Part 4:</a:t>
            </a:r>
            <a:r>
              <a:rPr lang="en-US" dirty="0">
                <a:solidFill>
                  <a:srgbClr val="000000"/>
                </a:solidFill>
                <a:cs typeface="Microsoft Sans Serif" pitchFamily="34" charset="0"/>
              </a:rPr>
              <a:t> How to work with HIV </a:t>
            </a:r>
            <a:r>
              <a:rPr lang="en-US" dirty="0" smtClean="0">
                <a:solidFill>
                  <a:srgbClr val="000000"/>
                </a:solidFill>
                <a:cs typeface="Microsoft Sans Serif" pitchFamily="34" charset="0"/>
              </a:rPr>
              <a:t>patients </a:t>
            </a:r>
            <a:r>
              <a:rPr lang="en-US" dirty="0">
                <a:solidFill>
                  <a:srgbClr val="000000"/>
                </a:solidFill>
                <a:cs typeface="Microsoft Sans Serif" pitchFamily="34" charset="0"/>
              </a:rPr>
              <a:t>who use </a:t>
            </a:r>
            <a:r>
              <a:rPr lang="en-US" dirty="0" smtClean="0">
                <a:solidFill>
                  <a:srgbClr val="000000"/>
                </a:solidFill>
                <a:cs typeface="Microsoft Sans Serif" pitchFamily="34" charset="0"/>
              </a:rPr>
              <a:t>medical marijuana</a:t>
            </a:r>
            <a:endParaRPr lang="en-US" dirty="0">
              <a:solidFill>
                <a:srgbClr val="000000"/>
              </a:solidFill>
              <a:cs typeface="Microsoft Sans Serif" pitchFamily="34" charset="0"/>
            </a:endParaRPr>
          </a:p>
          <a:p>
            <a:endParaRPr lang="en-US" b="1" dirty="0" smtClean="0">
              <a:solidFill>
                <a:schemeClr val="bg1"/>
              </a:solidFill>
              <a:cs typeface="Microsoft Sans Serif"/>
            </a:endParaRPr>
          </a:p>
        </p:txBody>
      </p:sp>
      <p:sp>
        <p:nvSpPr>
          <p:cNvPr id="4" name="Slide Number Placeholder 3"/>
          <p:cNvSpPr>
            <a:spLocks noGrp="1"/>
          </p:cNvSpPr>
          <p:nvPr>
            <p:ph type="sldNum" sz="quarter" idx="12"/>
          </p:nvPr>
        </p:nvSpPr>
        <p:spPr/>
        <p:txBody>
          <a:bodyPr/>
          <a:lstStyle/>
          <a:p>
            <a:fld id="{C1B28A6F-06A0-4359-A774-E9C76C0D0D08}" type="slidenum">
              <a:rPr lang="en-US" smtClean="0"/>
              <a:pPr/>
              <a:t>12</a:t>
            </a:fld>
            <a:endParaRPr lang="en-US"/>
          </a:p>
        </p:txBody>
      </p:sp>
    </p:spTree>
    <p:custDataLst>
      <p:tags r:id="rId1"/>
    </p:custDataLst>
    <p:extLst>
      <p:ext uri="{BB962C8B-B14F-4D97-AF65-F5344CB8AC3E}">
        <p14:creationId xmlns:p14="http://schemas.microsoft.com/office/powerpoint/2010/main" val="2883704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b="1" dirty="0" smtClean="0">
                <a:effectLst>
                  <a:outerShdw blurRad="38100" dist="38100" dir="2700000" algn="tl">
                    <a:srgbClr val="000000">
                      <a:alpha val="43137"/>
                    </a:srgbClr>
                  </a:outerShdw>
                </a:effectLst>
                <a:cs typeface="Microsoft Sans Serif" pitchFamily="34" charset="0"/>
              </a:rPr>
              <a:t>THANK YOU FOR YOUR TIME!</a:t>
            </a:r>
            <a:endParaRPr lang="en-US" sz="4000" b="1" dirty="0">
              <a:effectLst>
                <a:outerShdw blurRad="38100" dist="38100" dir="2700000" algn="tl">
                  <a:srgbClr val="000000">
                    <a:alpha val="43137"/>
                  </a:srgbClr>
                </a:outerShdw>
              </a:effectLst>
              <a:cs typeface="Microsoft Sans Serif" pitchFamily="34" charset="0"/>
            </a:endParaRPr>
          </a:p>
        </p:txBody>
      </p:sp>
      <p:pic>
        <p:nvPicPr>
          <p:cNvPr id="1229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1130503"/>
            <a:ext cx="4038600" cy="2374697"/>
          </a:xfrm>
          <a:prstGeom prst="rect">
            <a:avLst/>
          </a:prstGeom>
          <a:noFill/>
          <a:ln w="3810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C1B28A6F-06A0-4359-A774-E9C76C0D0D08}" type="slidenum">
              <a:rPr lang="en-US" smtClean="0"/>
              <a:pPr/>
              <a:t>120</a:t>
            </a:fld>
            <a:endParaRPr lang="en-US"/>
          </a:p>
        </p:txBody>
      </p:sp>
      <p:sp>
        <p:nvSpPr>
          <p:cNvPr id="8" name="Rectangle 3"/>
          <p:cNvSpPr>
            <a:spLocks/>
          </p:cNvSpPr>
          <p:nvPr/>
        </p:nvSpPr>
        <p:spPr bwMode="auto">
          <a:xfrm>
            <a:off x="609600" y="3810000"/>
            <a:ext cx="7772400" cy="2438400"/>
          </a:xfrm>
          <a:prstGeom prst="rect">
            <a:avLst/>
          </a:prstGeom>
          <a:noFill/>
          <a:ln w="9525">
            <a:noFill/>
            <a:miter lim="800000"/>
            <a:headEnd/>
            <a:tailEnd/>
          </a:ln>
        </p:spPr>
        <p:txBody>
          <a:bodyPr/>
          <a:lstStyle/>
          <a:p>
            <a:pPr algn="ctr" eaLnBrk="0" hangingPunct="0">
              <a:lnSpc>
                <a:spcPct val="80000"/>
              </a:lnSpc>
              <a:spcBef>
                <a:spcPct val="20000"/>
              </a:spcBef>
              <a:buFont typeface="Arial" pitchFamily="34" charset="0"/>
              <a:buNone/>
            </a:pPr>
            <a:r>
              <a:rPr lang="en-US" sz="2400" dirty="0">
                <a:latin typeface="+mj-lt"/>
                <a:cs typeface="Microsoft Sans Serif" pitchFamily="34" charset="0"/>
              </a:rPr>
              <a:t>For more information:</a:t>
            </a:r>
          </a:p>
          <a:p>
            <a:pPr algn="ctr" eaLnBrk="0" hangingPunct="0">
              <a:lnSpc>
                <a:spcPct val="80000"/>
              </a:lnSpc>
              <a:spcBef>
                <a:spcPct val="20000"/>
              </a:spcBef>
              <a:buFont typeface="Arial" pitchFamily="34" charset="0"/>
              <a:buNone/>
            </a:pPr>
            <a:r>
              <a:rPr lang="en-US" sz="2400" dirty="0">
                <a:latin typeface="+mj-lt"/>
                <a:cs typeface="Microsoft Sans Serif" pitchFamily="34" charset="0"/>
              </a:rPr>
              <a:t>Tom Freese: tfreese@mednet.ucla.edu</a:t>
            </a:r>
          </a:p>
          <a:p>
            <a:pPr algn="ctr" eaLnBrk="0" hangingPunct="0">
              <a:lnSpc>
                <a:spcPct val="80000"/>
              </a:lnSpc>
              <a:spcBef>
                <a:spcPct val="20000"/>
              </a:spcBef>
              <a:buFont typeface="Arial" pitchFamily="34" charset="0"/>
              <a:buNone/>
            </a:pPr>
            <a:r>
              <a:rPr lang="en-US" sz="2400" dirty="0">
                <a:latin typeface="+mj-lt"/>
                <a:cs typeface="Microsoft Sans Serif" pitchFamily="34" charset="0"/>
              </a:rPr>
              <a:t>Beth Rutkowski: brutkowski@mednet.ucla.edu</a:t>
            </a:r>
          </a:p>
          <a:p>
            <a:pPr algn="ctr" eaLnBrk="0" hangingPunct="0">
              <a:lnSpc>
                <a:spcPct val="80000"/>
              </a:lnSpc>
              <a:spcBef>
                <a:spcPct val="20000"/>
              </a:spcBef>
              <a:buFont typeface="Arial" pitchFamily="34" charset="0"/>
              <a:buNone/>
            </a:pPr>
            <a:r>
              <a:rPr lang="en-US" sz="2400" dirty="0" smtClean="0">
                <a:latin typeface="+mj-lt"/>
                <a:cs typeface="Microsoft Sans Serif" pitchFamily="34" charset="0"/>
              </a:rPr>
              <a:t>Maya Talisa Gil-Cantu: maya@HIVtrainingCDU.org </a:t>
            </a:r>
            <a:endParaRPr lang="en-US" sz="2400" dirty="0">
              <a:latin typeface="+mj-lt"/>
              <a:cs typeface="Microsoft Sans Serif" pitchFamily="34" charset="0"/>
            </a:endParaRPr>
          </a:p>
          <a:p>
            <a:pPr algn="ctr" eaLnBrk="0" hangingPunct="0">
              <a:lnSpc>
                <a:spcPct val="80000"/>
              </a:lnSpc>
              <a:spcBef>
                <a:spcPct val="20000"/>
              </a:spcBef>
              <a:buFont typeface="Arial" pitchFamily="34" charset="0"/>
              <a:buNone/>
            </a:pPr>
            <a:r>
              <a:rPr lang="en-US" sz="2400" dirty="0">
                <a:latin typeface="+mj-lt"/>
                <a:cs typeface="Microsoft Sans Serif" pitchFamily="34" charset="0"/>
              </a:rPr>
              <a:t>Pacific Southwest ATTC: www.psattc.org</a:t>
            </a:r>
          </a:p>
          <a:p>
            <a:pPr algn="ctr" eaLnBrk="0" hangingPunct="0">
              <a:lnSpc>
                <a:spcPct val="80000"/>
              </a:lnSpc>
              <a:spcBef>
                <a:spcPct val="20000"/>
              </a:spcBef>
              <a:buFont typeface="Arial" pitchFamily="34" charset="0"/>
              <a:buNone/>
            </a:pPr>
            <a:r>
              <a:rPr lang="en-US" sz="2400" dirty="0">
                <a:latin typeface="+mj-lt"/>
                <a:cs typeface="Microsoft Sans Serif" pitchFamily="34" charset="0"/>
              </a:rPr>
              <a:t>PAETC Training calendar: www.HIVtrainingCDU.org</a:t>
            </a:r>
          </a:p>
        </p:txBody>
      </p:sp>
      <p:pic>
        <p:nvPicPr>
          <p:cNvPr id="9" name="Picture 10" descr="NudePSW"/>
          <p:cNvPicPr>
            <a:picLocks noChangeAspect="1" noChangeArrowheads="1"/>
          </p:cNvPicPr>
          <p:nvPr/>
        </p:nvPicPr>
        <p:blipFill>
          <a:blip r:embed="rId4" cstate="print"/>
          <a:srcRect/>
          <a:stretch>
            <a:fillRect/>
          </a:stretch>
        </p:blipFill>
        <p:spPr bwMode="auto">
          <a:xfrm>
            <a:off x="125413" y="6248400"/>
            <a:ext cx="1322387" cy="534988"/>
          </a:xfrm>
          <a:prstGeom prst="rect">
            <a:avLst/>
          </a:prstGeom>
          <a:noFill/>
          <a:ln w="9525">
            <a:noFill/>
            <a:miter lim="800000"/>
            <a:headEnd/>
            <a:tailEnd/>
          </a:ln>
        </p:spPr>
      </p:pic>
      <p:pic>
        <p:nvPicPr>
          <p:cNvPr id="10" name="Picture 5" descr="PAETC logo"/>
          <p:cNvPicPr>
            <a:picLocks noChangeAspect="1" noChangeArrowheads="1"/>
          </p:cNvPicPr>
          <p:nvPr/>
        </p:nvPicPr>
        <p:blipFill>
          <a:blip r:embed="rId5" cstate="print"/>
          <a:srcRect/>
          <a:stretch>
            <a:fillRect/>
          </a:stretch>
        </p:blipFill>
        <p:spPr bwMode="auto">
          <a:xfrm>
            <a:off x="8305800" y="6019800"/>
            <a:ext cx="690563" cy="762000"/>
          </a:xfrm>
          <a:prstGeom prst="rect">
            <a:avLst/>
          </a:prstGeom>
          <a:noFill/>
          <a:ln w="9525">
            <a:noFill/>
            <a:miter lim="800000"/>
            <a:headEnd/>
            <a:tailEnd/>
          </a:ln>
        </p:spPr>
      </p:pic>
      <p:pic>
        <p:nvPicPr>
          <p:cNvPr id="11" name="Picture 13" descr="CDU logo"/>
          <p:cNvPicPr>
            <a:picLocks noChangeAspect="1" noChangeArrowheads="1"/>
          </p:cNvPicPr>
          <p:nvPr/>
        </p:nvPicPr>
        <p:blipFill>
          <a:blip r:embed="rId6" cstate="print"/>
          <a:srcRect/>
          <a:stretch>
            <a:fillRect/>
          </a:stretch>
        </p:blipFill>
        <p:spPr bwMode="auto">
          <a:xfrm>
            <a:off x="4191000" y="6096000"/>
            <a:ext cx="685800" cy="685800"/>
          </a:xfrm>
          <a:prstGeom prst="rect">
            <a:avLst/>
          </a:prstGeom>
          <a:noFill/>
          <a:ln w="9525">
            <a:noFill/>
            <a:miter lim="800000"/>
            <a:headEnd/>
            <a:tailEnd/>
          </a:ln>
        </p:spPr>
      </p:pic>
    </p:spTree>
    <p:extLst>
      <p:ext uri="{BB962C8B-B14F-4D97-AF65-F5344CB8AC3E}">
        <p14:creationId xmlns:p14="http://schemas.microsoft.com/office/powerpoint/2010/main" val="2646287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cs typeface="Microsoft Sans Serif" pitchFamily="34" charset="0"/>
              </a:rPr>
              <a:t>Part I</a:t>
            </a:r>
            <a:br>
              <a:rPr lang="en-US" dirty="0" smtClean="0">
                <a:effectLst>
                  <a:outerShdw blurRad="38100" dist="38100" dir="2700000" algn="tl">
                    <a:srgbClr val="000000">
                      <a:alpha val="43137"/>
                    </a:srgbClr>
                  </a:outerShdw>
                </a:effectLst>
                <a:cs typeface="Microsoft Sans Serif" pitchFamily="34" charset="0"/>
              </a:rPr>
            </a:br>
            <a:r>
              <a:rPr lang="en-US" dirty="0" smtClean="0">
                <a:effectLst>
                  <a:outerShdw blurRad="38100" dist="38100" dir="2700000" algn="tl">
                    <a:srgbClr val="000000">
                      <a:alpha val="43137"/>
                    </a:srgbClr>
                  </a:outerShdw>
                </a:effectLst>
                <a:cs typeface="Microsoft Sans Serif" pitchFamily="34" charset="0"/>
              </a:rPr>
              <a:t>Understanding Marijuana</a:t>
            </a:r>
            <a:endParaRPr lang="en-US" dirty="0">
              <a:effectLst>
                <a:outerShdw blurRad="38100" dist="38100" dir="2700000" algn="tl">
                  <a:srgbClr val="000000">
                    <a:alpha val="43137"/>
                  </a:srgbClr>
                </a:outerShdw>
              </a:effectLst>
              <a:cs typeface="Microsoft Sans Serif" pitchFamily="34" charset="0"/>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797424"/>
            <a:ext cx="6197599" cy="4374776"/>
          </a:xfrm>
          <a:prstGeom prst="rect">
            <a:avLst/>
          </a:prstGeom>
          <a:noFill/>
          <a:ln w="381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C1B28A6F-06A0-4359-A774-E9C76C0D0D08}" type="slidenum">
              <a:rPr lang="en-US" smtClean="0"/>
              <a:pPr/>
              <a:t>13</a:t>
            </a:fld>
            <a:endParaRPr lang="en-US"/>
          </a:p>
        </p:txBody>
      </p:sp>
    </p:spTree>
    <p:extLst>
      <p:ext uri="{BB962C8B-B14F-4D97-AF65-F5344CB8AC3E}">
        <p14:creationId xmlns:p14="http://schemas.microsoft.com/office/powerpoint/2010/main" val="3965307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effectLst>
                  <a:outerShdw blurRad="38100" dist="38100" dir="2700000" algn="tl">
                    <a:srgbClr val="000000">
                      <a:alpha val="43137"/>
                    </a:srgbClr>
                  </a:outerShdw>
                </a:effectLst>
                <a:cs typeface="Microsoft Sans Serif" pitchFamily="34" charset="0"/>
              </a:rPr>
              <a:t>“Marijuana”</a:t>
            </a:r>
            <a:br>
              <a:rPr lang="en-US" dirty="0" smtClean="0">
                <a:effectLst>
                  <a:outerShdw blurRad="38100" dist="38100" dir="2700000" algn="tl">
                    <a:srgbClr val="000000">
                      <a:alpha val="43137"/>
                    </a:srgbClr>
                  </a:outerShdw>
                </a:effectLst>
                <a:cs typeface="Microsoft Sans Serif" pitchFamily="34" charset="0"/>
              </a:rPr>
            </a:br>
            <a:r>
              <a:rPr lang="en-US" dirty="0" smtClean="0">
                <a:effectLst>
                  <a:outerShdw blurRad="38100" dist="38100" dir="2700000" algn="tl">
                    <a:srgbClr val="000000">
                      <a:alpha val="43137"/>
                    </a:srgbClr>
                  </a:outerShdw>
                </a:effectLst>
                <a:cs typeface="Microsoft Sans Serif" pitchFamily="34" charset="0"/>
              </a:rPr>
              <a:t>What Do You Think?</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457200" y="1828800"/>
            <a:ext cx="8229600" cy="4876800"/>
          </a:xfrm>
        </p:spPr>
        <p:txBody>
          <a:bodyPr>
            <a:normAutofit/>
          </a:bodyPr>
          <a:lstStyle/>
          <a:p>
            <a:r>
              <a:rPr lang="en-US" dirty="0" smtClean="0">
                <a:cs typeface="Microsoft Sans Serif" pitchFamily="34" charset="0"/>
              </a:rPr>
              <a:t>When you think of marijuana, </a:t>
            </a:r>
            <a:r>
              <a:rPr lang="en-US" dirty="0" smtClean="0">
                <a:solidFill>
                  <a:srgbClr val="FFFF00"/>
                </a:solidFill>
                <a:cs typeface="Microsoft Sans Serif" pitchFamily="34" charset="0"/>
              </a:rPr>
              <a:t>what comes to mind?</a:t>
            </a:r>
          </a:p>
          <a:p>
            <a:pPr marL="0" indent="0">
              <a:buNone/>
            </a:pPr>
            <a:endParaRPr lang="en-US" sz="1800" dirty="0" smtClean="0">
              <a:cs typeface="Microsoft Sans Serif" pitchFamily="34" charset="0"/>
            </a:endParaRPr>
          </a:p>
          <a:p>
            <a:r>
              <a:rPr lang="en-US" dirty="0" smtClean="0">
                <a:cs typeface="Microsoft Sans Serif" pitchFamily="34" charset="0"/>
              </a:rPr>
              <a:t>When you think of marijuana users, </a:t>
            </a:r>
            <a:r>
              <a:rPr lang="en-US" dirty="0" smtClean="0">
                <a:solidFill>
                  <a:srgbClr val="FFFF00"/>
                </a:solidFill>
                <a:cs typeface="Microsoft Sans Serif" pitchFamily="34" charset="0"/>
              </a:rPr>
              <a:t>what kind of people come to mind?</a:t>
            </a:r>
          </a:p>
          <a:p>
            <a:pPr marL="0" indent="0">
              <a:buNone/>
            </a:pPr>
            <a:endParaRPr lang="en-US" sz="1800" dirty="0" smtClean="0">
              <a:cs typeface="Microsoft Sans Serif" pitchFamily="34" charset="0"/>
            </a:endParaRPr>
          </a:p>
          <a:p>
            <a:r>
              <a:rPr lang="en-US" dirty="0" smtClean="0">
                <a:cs typeface="Microsoft Sans Serif" pitchFamily="34" charset="0"/>
              </a:rPr>
              <a:t>When you think of marijuana and marijuana users, </a:t>
            </a:r>
            <a:r>
              <a:rPr lang="en-US" dirty="0" smtClean="0">
                <a:solidFill>
                  <a:srgbClr val="FFFF00"/>
                </a:solidFill>
                <a:cs typeface="Microsoft Sans Serif" pitchFamily="34" charset="0"/>
              </a:rPr>
              <a:t>are your thoughts positive, negative, or mixed?</a:t>
            </a:r>
            <a:endParaRPr lang="en-US" dirty="0">
              <a:solidFill>
                <a:srgbClr val="FFFF00"/>
              </a:solidFill>
              <a:cs typeface="Microsoft Sans Serif" pitchFamily="34" charset="0"/>
            </a:endParaRPr>
          </a:p>
        </p:txBody>
      </p:sp>
      <p:sp>
        <p:nvSpPr>
          <p:cNvPr id="5" name="Slide Number Placeholder 4"/>
          <p:cNvSpPr>
            <a:spLocks noGrp="1"/>
          </p:cNvSpPr>
          <p:nvPr>
            <p:ph type="sldNum" sz="quarter" idx="12"/>
          </p:nvPr>
        </p:nvSpPr>
        <p:spPr/>
        <p:txBody>
          <a:bodyPr/>
          <a:lstStyle/>
          <a:p>
            <a:fld id="{C1B28A6F-06A0-4359-A774-E9C76C0D0D08}" type="slidenum">
              <a:rPr lang="en-US" smtClean="0"/>
              <a:pPr/>
              <a:t>14</a:t>
            </a:fld>
            <a:endParaRPr lang="en-US"/>
          </a:p>
        </p:txBody>
      </p:sp>
    </p:spTree>
    <p:extLst>
      <p:ext uri="{BB962C8B-B14F-4D97-AF65-F5344CB8AC3E}">
        <p14:creationId xmlns:p14="http://schemas.microsoft.com/office/powerpoint/2010/main" val="950039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effectLst>
                  <a:outerShdw blurRad="38100" dist="38100" dir="2700000" algn="tl">
                    <a:srgbClr val="000000">
                      <a:alpha val="43137"/>
                    </a:srgbClr>
                  </a:outerShdw>
                </a:effectLst>
                <a:cs typeface="Microsoft Sans Serif" pitchFamily="34" charset="0"/>
              </a:rPr>
              <a:t>Who Uses Marijuana?</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152400" y="1143000"/>
            <a:ext cx="4648200" cy="5562600"/>
          </a:xfrm>
        </p:spPr>
        <p:txBody>
          <a:bodyPr>
            <a:normAutofit lnSpcReduction="10000"/>
          </a:bodyPr>
          <a:lstStyle/>
          <a:p>
            <a:r>
              <a:rPr lang="en-US" dirty="0" smtClean="0">
                <a:cs typeface="Microsoft Sans Serif" pitchFamily="34" charset="0"/>
              </a:rPr>
              <a:t>Joe (23 years old)</a:t>
            </a:r>
          </a:p>
          <a:p>
            <a:pPr lvl="1"/>
            <a:r>
              <a:rPr lang="en-US" dirty="0" smtClean="0">
                <a:cs typeface="Microsoft Sans Serif" pitchFamily="34" charset="0"/>
              </a:rPr>
              <a:t>First used at a party when he was 15, continued using through college</a:t>
            </a:r>
          </a:p>
          <a:p>
            <a:pPr lvl="1"/>
            <a:r>
              <a:rPr lang="en-US" dirty="0" smtClean="0">
                <a:solidFill>
                  <a:schemeClr val="tx1"/>
                </a:solidFill>
                <a:cs typeface="Microsoft Sans Serif" pitchFamily="34" charset="0"/>
              </a:rPr>
              <a:t>Now uses when he goes out or is playing video games with friends</a:t>
            </a:r>
          </a:p>
          <a:p>
            <a:pPr lvl="1"/>
            <a:r>
              <a:rPr lang="en-US" dirty="0" smtClean="0">
                <a:cs typeface="Microsoft Sans Serif" pitchFamily="34" charset="0"/>
              </a:rPr>
              <a:t>Also uses when he’s stressed out</a:t>
            </a:r>
          </a:p>
          <a:p>
            <a:pPr lvl="1"/>
            <a:r>
              <a:rPr lang="en-US" dirty="0" smtClean="0">
                <a:solidFill>
                  <a:schemeClr val="tx1"/>
                </a:solidFill>
                <a:cs typeface="Microsoft Sans Serif" pitchFamily="34" charset="0"/>
              </a:rPr>
              <a:t>On average, uses about four-five times/week</a:t>
            </a:r>
          </a:p>
          <a:p>
            <a:pPr lvl="1"/>
            <a:endParaRPr lang="en-US" dirty="0" smtClean="0">
              <a:cs typeface="Microsoft Sans Serif" pitchFamily="34" charset="0"/>
            </a:endParaRPr>
          </a:p>
        </p:txBody>
      </p:sp>
      <p:sp>
        <p:nvSpPr>
          <p:cNvPr id="5" name="Slide Number Placeholder 4"/>
          <p:cNvSpPr>
            <a:spLocks noGrp="1"/>
          </p:cNvSpPr>
          <p:nvPr>
            <p:ph type="sldNum" sz="quarter" idx="12"/>
          </p:nvPr>
        </p:nvSpPr>
        <p:spPr/>
        <p:txBody>
          <a:bodyPr/>
          <a:lstStyle/>
          <a:p>
            <a:fld id="{C1B28A6F-06A0-4359-A774-E9C76C0D0D08}" type="slidenum">
              <a:rPr lang="en-US" smtClean="0"/>
              <a:pPr/>
              <a:t>15</a:t>
            </a:fld>
            <a:endParaRPr lang="en-US"/>
          </a:p>
        </p:txBody>
      </p:sp>
      <p:pic>
        <p:nvPicPr>
          <p:cNvPr id="14341" name="Picture 5" descr="C:\Users\bfinnerty\AppData\Local\Microsoft\Windows\Temporary Internet Files\Content.IE5\F7624DB2\MP90042768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362200"/>
            <a:ext cx="3848773" cy="2895600"/>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974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cs typeface="Microsoft Sans Serif" pitchFamily="34" charset="0"/>
              </a:rPr>
              <a:t>Who Uses Marijuana?</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4256049" y="1447800"/>
            <a:ext cx="4876800" cy="5410200"/>
          </a:xfrm>
        </p:spPr>
        <p:txBody>
          <a:bodyPr>
            <a:normAutofit/>
          </a:bodyPr>
          <a:lstStyle/>
          <a:p>
            <a:r>
              <a:rPr lang="en-US" sz="2700" dirty="0" smtClean="0">
                <a:cs typeface="Microsoft Sans Serif" pitchFamily="34" charset="0"/>
              </a:rPr>
              <a:t>Maria &amp; Terry               </a:t>
            </a:r>
            <a:br>
              <a:rPr lang="en-US" sz="2700" dirty="0" smtClean="0">
                <a:cs typeface="Microsoft Sans Serif" pitchFamily="34" charset="0"/>
              </a:rPr>
            </a:br>
            <a:r>
              <a:rPr lang="en-US" sz="2700" dirty="0" smtClean="0">
                <a:cs typeface="Microsoft Sans Serif" pitchFamily="34" charset="0"/>
              </a:rPr>
              <a:t>(46 &amp; 48 years old)</a:t>
            </a:r>
          </a:p>
          <a:p>
            <a:pPr lvl="1"/>
            <a:r>
              <a:rPr lang="en-US" sz="2600" dirty="0" smtClean="0">
                <a:cs typeface="Microsoft Sans Serif" pitchFamily="34" charset="0"/>
              </a:rPr>
              <a:t>Used in college; stopped when she got pregnant</a:t>
            </a:r>
          </a:p>
          <a:p>
            <a:pPr lvl="1"/>
            <a:r>
              <a:rPr lang="en-US" sz="2600" dirty="0" smtClean="0">
                <a:solidFill>
                  <a:schemeClr val="tx1"/>
                </a:solidFill>
                <a:cs typeface="Microsoft Sans Serif" pitchFamily="34" charset="0"/>
              </a:rPr>
              <a:t>Now smoke socially and when they go to concerts</a:t>
            </a:r>
          </a:p>
          <a:p>
            <a:pPr lvl="1"/>
            <a:r>
              <a:rPr lang="en-US" sz="2600" dirty="0" smtClean="0">
                <a:cs typeface="Microsoft Sans Serif" pitchFamily="34" charset="0"/>
              </a:rPr>
              <a:t>Maria uses when work stresses her out</a:t>
            </a:r>
          </a:p>
          <a:p>
            <a:pPr lvl="1"/>
            <a:r>
              <a:rPr lang="en-US" sz="2600" dirty="0" smtClean="0">
                <a:solidFill>
                  <a:schemeClr val="tx1"/>
                </a:solidFill>
                <a:cs typeface="Microsoft Sans Serif" pitchFamily="34" charset="0"/>
              </a:rPr>
              <a:t>Terry uses for pain stemming from HIV-related neuropathy </a:t>
            </a:r>
            <a:endParaRPr lang="en-US" sz="2600" dirty="0">
              <a:solidFill>
                <a:schemeClr val="tx1"/>
              </a:solidFill>
              <a:cs typeface="Microsoft Sans Serif" pitchFamily="34" charset="0"/>
            </a:endParaRPr>
          </a:p>
        </p:txBody>
      </p:sp>
      <p:pic>
        <p:nvPicPr>
          <p:cNvPr id="7170" name="Picture 2" descr="C:\Documents and Settings\hpadwa\Local Settings\Temporary Internet Files\Content.IE5\UV6FTT2C\MP90044844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514600"/>
            <a:ext cx="4457700" cy="2971800"/>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C1B28A6F-06A0-4359-A774-E9C76C0D0D08}" type="slidenum">
              <a:rPr lang="en-US" smtClean="0"/>
              <a:pPr/>
              <a:t>16</a:t>
            </a:fld>
            <a:endParaRPr lang="en-US"/>
          </a:p>
        </p:txBody>
      </p:sp>
    </p:spTree>
    <p:extLst>
      <p:ext uri="{BB962C8B-B14F-4D97-AF65-F5344CB8AC3E}">
        <p14:creationId xmlns:p14="http://schemas.microsoft.com/office/powerpoint/2010/main" val="5928684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cs typeface="Microsoft Sans Serif" pitchFamily="34" charset="0"/>
              </a:rPr>
              <a:t>Who Uses Marijuana?</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76200" y="1219200"/>
            <a:ext cx="4800600" cy="5486400"/>
          </a:xfrm>
        </p:spPr>
        <p:txBody>
          <a:bodyPr>
            <a:normAutofit fontScale="92500" lnSpcReduction="10000"/>
          </a:bodyPr>
          <a:lstStyle/>
          <a:p>
            <a:r>
              <a:rPr lang="en-US" dirty="0" smtClean="0">
                <a:cs typeface="Microsoft Sans Serif" pitchFamily="34" charset="0"/>
              </a:rPr>
              <a:t>Elise (78 years old)</a:t>
            </a:r>
          </a:p>
          <a:p>
            <a:pPr lvl="1"/>
            <a:r>
              <a:rPr lang="en-US" dirty="0" smtClean="0">
                <a:cs typeface="Microsoft Sans Serif" pitchFamily="34" charset="0"/>
              </a:rPr>
              <a:t>Never used marijuana until she turned 63</a:t>
            </a:r>
          </a:p>
          <a:p>
            <a:pPr lvl="1"/>
            <a:r>
              <a:rPr lang="en-US" dirty="0" smtClean="0">
                <a:solidFill>
                  <a:schemeClr val="tx1"/>
                </a:solidFill>
                <a:cs typeface="Microsoft Sans Serif" pitchFamily="34" charset="0"/>
              </a:rPr>
              <a:t>First used to improve her appetite during chemotherapy for breast cancer</a:t>
            </a:r>
          </a:p>
          <a:p>
            <a:pPr lvl="1"/>
            <a:r>
              <a:rPr lang="en-US" dirty="0" smtClean="0">
                <a:cs typeface="Microsoft Sans Serif" pitchFamily="34" charset="0"/>
              </a:rPr>
              <a:t>Cancer has returned</a:t>
            </a:r>
            <a:r>
              <a:rPr lang="en-US" dirty="0">
                <a:cs typeface="Microsoft Sans Serif" pitchFamily="34" charset="0"/>
              </a:rPr>
              <a:t> </a:t>
            </a:r>
            <a:r>
              <a:rPr lang="en-US" dirty="0" smtClean="0">
                <a:cs typeface="Microsoft Sans Serif" pitchFamily="34" charset="0"/>
              </a:rPr>
              <a:t>and metastasized to her spine. </a:t>
            </a:r>
          </a:p>
          <a:p>
            <a:pPr lvl="1"/>
            <a:r>
              <a:rPr lang="en-US" dirty="0" smtClean="0">
                <a:solidFill>
                  <a:schemeClr val="tx1"/>
                </a:solidFill>
                <a:cs typeface="Microsoft Sans Serif" pitchFamily="34" charset="0"/>
              </a:rPr>
              <a:t>Conventional painkillers don’t work; now uses several times a day for pain relief</a:t>
            </a:r>
            <a:endParaRPr lang="en-US" dirty="0">
              <a:solidFill>
                <a:schemeClr val="tx1"/>
              </a:solidFill>
              <a:cs typeface="Microsoft Sans Serif" pitchFamily="34" charset="0"/>
            </a:endParaRPr>
          </a:p>
        </p:txBody>
      </p:sp>
      <p:pic>
        <p:nvPicPr>
          <p:cNvPr id="8194" name="Picture 2" descr="C:\Documents and Settings\hpadwa\Local Settings\Temporary Internet Files\Content.IE5\6V7KHETT\MP90044240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2199" y="2438400"/>
            <a:ext cx="4013201" cy="2827867"/>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C1B28A6F-06A0-4359-A774-E9C76C0D0D08}" type="slidenum">
              <a:rPr lang="en-US" smtClean="0"/>
              <a:pPr/>
              <a:t>17</a:t>
            </a:fld>
            <a:endParaRPr lang="en-US"/>
          </a:p>
        </p:txBody>
      </p:sp>
    </p:spTree>
    <p:extLst>
      <p:ext uri="{BB962C8B-B14F-4D97-AF65-F5344CB8AC3E}">
        <p14:creationId xmlns:p14="http://schemas.microsoft.com/office/powerpoint/2010/main" val="100176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Marijuana </a:t>
            </a:r>
            <a:r>
              <a:rPr lang="en-US" dirty="0"/>
              <a:t>U</a:t>
            </a:r>
            <a:r>
              <a:rPr lang="en-US" dirty="0" smtClean="0"/>
              <a:t>se is Common</a:t>
            </a:r>
            <a:endParaRPr lang="en-US" dirty="0"/>
          </a:p>
        </p:txBody>
      </p:sp>
      <p:sp>
        <p:nvSpPr>
          <p:cNvPr id="5" name="Content Placeholder 4"/>
          <p:cNvSpPr>
            <a:spLocks noGrp="1"/>
          </p:cNvSpPr>
          <p:nvPr>
            <p:ph idx="1"/>
          </p:nvPr>
        </p:nvSpPr>
        <p:spPr>
          <a:xfrm>
            <a:off x="457200" y="1447800"/>
            <a:ext cx="8229600" cy="5181600"/>
          </a:xfrm>
        </p:spPr>
        <p:txBody>
          <a:bodyPr>
            <a:normAutofit lnSpcReduction="10000"/>
          </a:bodyPr>
          <a:lstStyle/>
          <a:p>
            <a:pPr lvl="0"/>
            <a:r>
              <a:rPr lang="en-US" dirty="0" smtClean="0">
                <a:solidFill>
                  <a:prstClr val="white"/>
                </a:solidFill>
                <a:cs typeface="Microsoft Sans Serif"/>
              </a:rPr>
              <a:t>Marijuana is the most commonly used illicit drug in the U.S.  </a:t>
            </a:r>
          </a:p>
          <a:p>
            <a:pPr lvl="0"/>
            <a:r>
              <a:rPr lang="en-US" dirty="0" smtClean="0">
                <a:solidFill>
                  <a:prstClr val="white"/>
                </a:solidFill>
                <a:cs typeface="Microsoft Sans Serif"/>
              </a:rPr>
              <a:t>Any use among general population age 12+ in past month:</a:t>
            </a:r>
          </a:p>
          <a:p>
            <a:pPr lvl="1"/>
            <a:r>
              <a:rPr lang="en-US" sz="3200" dirty="0" smtClean="0">
                <a:cs typeface="Microsoft Sans Serif"/>
              </a:rPr>
              <a:t>2011:  7%</a:t>
            </a:r>
          </a:p>
          <a:p>
            <a:pPr lvl="1"/>
            <a:r>
              <a:rPr lang="en-US" sz="3200" dirty="0" smtClean="0">
                <a:cs typeface="Microsoft Sans Serif"/>
              </a:rPr>
              <a:t>2008:  5.8% </a:t>
            </a:r>
          </a:p>
          <a:p>
            <a:r>
              <a:rPr lang="en-US" dirty="0" smtClean="0">
                <a:cs typeface="Microsoft Sans Serif"/>
              </a:rPr>
              <a:t>Use is most common among people age 18-25 </a:t>
            </a:r>
            <a:r>
              <a:rPr lang="en-US" dirty="0" smtClean="0">
                <a:solidFill>
                  <a:srgbClr val="FFFF00"/>
                </a:solidFill>
                <a:cs typeface="Microsoft Sans Serif"/>
              </a:rPr>
              <a:t>(19% of population)</a:t>
            </a:r>
          </a:p>
          <a:p>
            <a:r>
              <a:rPr lang="en-US" dirty="0" smtClean="0">
                <a:solidFill>
                  <a:srgbClr val="FFFF00"/>
                </a:solidFill>
                <a:cs typeface="Microsoft Sans Serif"/>
              </a:rPr>
              <a:t>48% of adults in the US report having used marijuana at some time in their life </a:t>
            </a:r>
          </a:p>
          <a:p>
            <a:pPr lvl="1"/>
            <a:endParaRPr lang="en-US" sz="3200" dirty="0" smtClean="0">
              <a:cs typeface="Microsoft Sans Serif"/>
            </a:endParaRPr>
          </a:p>
        </p:txBody>
      </p:sp>
      <p:sp>
        <p:nvSpPr>
          <p:cNvPr id="3" name="Slide Number Placeholder 2"/>
          <p:cNvSpPr>
            <a:spLocks noGrp="1"/>
          </p:cNvSpPr>
          <p:nvPr>
            <p:ph type="sldNum" sz="quarter" idx="12"/>
          </p:nvPr>
        </p:nvSpPr>
        <p:spPr/>
        <p:txBody>
          <a:bodyPr/>
          <a:lstStyle/>
          <a:p>
            <a:fld id="{C1B28A6F-06A0-4359-A774-E9C76C0D0D08}" type="slidenum">
              <a:rPr lang="en-US" smtClean="0"/>
              <a:pPr/>
              <a:t>18</a:t>
            </a:fld>
            <a:endParaRPr lang="en-US"/>
          </a:p>
        </p:txBody>
      </p:sp>
      <p:sp>
        <p:nvSpPr>
          <p:cNvPr id="7" name="TextBox 6"/>
          <p:cNvSpPr txBox="1"/>
          <p:nvPr/>
        </p:nvSpPr>
        <p:spPr>
          <a:xfrm>
            <a:off x="-30172" y="6581001"/>
            <a:ext cx="5135572" cy="307777"/>
          </a:xfrm>
          <a:prstGeom prst="rect">
            <a:avLst/>
          </a:prstGeom>
          <a:noFill/>
        </p:spPr>
        <p:txBody>
          <a:bodyPr wrap="square" rtlCol="0">
            <a:spAutoFit/>
          </a:bodyPr>
          <a:lstStyle/>
          <a:p>
            <a:r>
              <a:rPr lang="en-US" sz="1400" dirty="0" smtClean="0">
                <a:latin typeface="+mj-lt"/>
                <a:cs typeface="Microsoft Sans Serif"/>
              </a:rPr>
              <a:t>SOURCES: SAMHSA 2012; Pew Charitable Trust, 2013 (reference list).</a:t>
            </a:r>
            <a:endParaRPr lang="en-US" sz="1400" dirty="0">
              <a:latin typeface="+mj-lt"/>
              <a:cs typeface="Microsoft Sans Serif"/>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066" y="0"/>
            <a:ext cx="8229600" cy="914400"/>
          </a:xfrm>
        </p:spPr>
        <p:txBody>
          <a:bodyPr/>
          <a:lstStyle/>
          <a:p>
            <a:r>
              <a:rPr lang="en-US" dirty="0" smtClean="0"/>
              <a:t>Why Do People Use Marijuana?</a:t>
            </a:r>
            <a:endParaRPr lang="en-US" dirty="0"/>
          </a:p>
        </p:txBody>
      </p:sp>
      <p:sp>
        <p:nvSpPr>
          <p:cNvPr id="3" name="Content Placeholder 2"/>
          <p:cNvSpPr>
            <a:spLocks noGrp="1"/>
          </p:cNvSpPr>
          <p:nvPr>
            <p:ph idx="1"/>
          </p:nvPr>
        </p:nvSpPr>
        <p:spPr>
          <a:xfrm>
            <a:off x="-30172" y="914400"/>
            <a:ext cx="9174172" cy="609600"/>
          </a:xfrm>
        </p:spPr>
        <p:txBody>
          <a:bodyPr>
            <a:normAutofit/>
          </a:bodyPr>
          <a:lstStyle/>
          <a:p>
            <a:pPr marL="0" indent="0" algn="ctr">
              <a:buNone/>
            </a:pPr>
            <a:r>
              <a:rPr lang="en-US" sz="2800" dirty="0" smtClean="0">
                <a:cs typeface="Microsoft Sans Serif" pitchFamily="34" charset="0"/>
              </a:rPr>
              <a:t>Among people who used marijuana in the past year:</a:t>
            </a:r>
          </a:p>
        </p:txBody>
      </p:sp>
      <p:sp>
        <p:nvSpPr>
          <p:cNvPr id="4" name="Slide Number Placeholder 3"/>
          <p:cNvSpPr>
            <a:spLocks noGrp="1"/>
          </p:cNvSpPr>
          <p:nvPr>
            <p:ph type="sldNum" sz="quarter" idx="12"/>
          </p:nvPr>
        </p:nvSpPr>
        <p:spPr/>
        <p:txBody>
          <a:bodyPr/>
          <a:lstStyle/>
          <a:p>
            <a:fld id="{C1B28A6F-06A0-4359-A774-E9C76C0D0D08}" type="slidenum">
              <a:rPr lang="en-US" smtClean="0"/>
              <a:pPr/>
              <a:t>19</a:t>
            </a:fld>
            <a:endParaRPr lang="en-US"/>
          </a:p>
        </p:txBody>
      </p:sp>
      <p:sp>
        <p:nvSpPr>
          <p:cNvPr id="5" name="TextBox 4"/>
          <p:cNvSpPr txBox="1"/>
          <p:nvPr/>
        </p:nvSpPr>
        <p:spPr>
          <a:xfrm>
            <a:off x="-30172" y="6550223"/>
            <a:ext cx="4585038" cy="307777"/>
          </a:xfrm>
          <a:prstGeom prst="rect">
            <a:avLst/>
          </a:prstGeom>
          <a:noFill/>
        </p:spPr>
        <p:txBody>
          <a:bodyPr wrap="square" rtlCol="0">
            <a:spAutoFit/>
          </a:bodyPr>
          <a:lstStyle/>
          <a:p>
            <a:r>
              <a:rPr lang="en-US" sz="1400" dirty="0" smtClean="0">
                <a:latin typeface="+mj-lt"/>
                <a:cs typeface="Microsoft Sans Serif"/>
              </a:rPr>
              <a:t>SOURCE: Pew Charitable Trust, 2013 (reference list).</a:t>
            </a:r>
            <a:endParaRPr lang="en-US" sz="1400" dirty="0">
              <a:latin typeface="+mj-lt"/>
              <a:cs typeface="Microsoft Sans Serif"/>
            </a:endParaRPr>
          </a:p>
        </p:txBody>
      </p:sp>
      <p:graphicFrame>
        <p:nvGraphicFramePr>
          <p:cNvPr id="6" name="Chart 5"/>
          <p:cNvGraphicFramePr/>
          <p:nvPr>
            <p:extLst>
              <p:ext uri="{D42A27DB-BD31-4B8C-83A1-F6EECF244321}">
                <p14:modId xmlns:p14="http://schemas.microsoft.com/office/powerpoint/2010/main" val="378449700"/>
              </p:ext>
            </p:extLst>
          </p:nvPr>
        </p:nvGraphicFramePr>
        <p:xfrm>
          <a:off x="76200" y="1217428"/>
          <a:ext cx="9144000" cy="56405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5131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cs typeface="Microsoft Sans Serif" pitchFamily="34" charset="0"/>
              </a:rPr>
              <a:t>Training Collaborators</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304800" y="1524000"/>
            <a:ext cx="8686800" cy="4876800"/>
          </a:xfrm>
        </p:spPr>
        <p:txBody>
          <a:bodyPr>
            <a:normAutofit/>
          </a:bodyPr>
          <a:lstStyle/>
          <a:p>
            <a:r>
              <a:rPr lang="en-US" dirty="0" smtClean="0">
                <a:cs typeface="Microsoft Sans Serif" pitchFamily="34" charset="0"/>
              </a:rPr>
              <a:t>Pacific AIDS Education and Training Center</a:t>
            </a:r>
          </a:p>
          <a:p>
            <a:pPr lvl="1"/>
            <a:r>
              <a:rPr lang="en-US" dirty="0" smtClean="0">
                <a:cs typeface="Microsoft Sans Serif" pitchFamily="34" charset="0"/>
              </a:rPr>
              <a:t>Charles R. Drew University of Medicine and Science</a:t>
            </a:r>
          </a:p>
          <a:p>
            <a:pPr lvl="1"/>
            <a:r>
              <a:rPr lang="en-US" dirty="0" smtClean="0">
                <a:cs typeface="Microsoft Sans Serif" pitchFamily="34" charset="0"/>
              </a:rPr>
              <a:t>University of California, Los Angeles</a:t>
            </a:r>
          </a:p>
          <a:p>
            <a:r>
              <a:rPr lang="en-US" dirty="0" smtClean="0">
                <a:cs typeface="Microsoft Sans Serif" pitchFamily="34" charset="0"/>
              </a:rPr>
              <a:t>Pacific Southwest Addiction Technology Transfer Center (HHS Region 9)</a:t>
            </a:r>
          </a:p>
          <a:p>
            <a:r>
              <a:rPr lang="en-US" dirty="0" smtClean="0">
                <a:cs typeface="Microsoft Sans Serif" pitchFamily="34" charset="0"/>
              </a:rPr>
              <a:t>UCLA Integrated Substance Abuse Programs</a:t>
            </a:r>
            <a:endParaRPr lang="en-US" dirty="0">
              <a:cs typeface="Microsoft Sans Serif" pitchFamily="34" charset="0"/>
            </a:endParaRPr>
          </a:p>
        </p:txBody>
      </p:sp>
      <p:sp>
        <p:nvSpPr>
          <p:cNvPr id="5" name="Slide Number Placeholder 4"/>
          <p:cNvSpPr>
            <a:spLocks noGrp="1"/>
          </p:cNvSpPr>
          <p:nvPr>
            <p:ph type="sldNum" sz="quarter" idx="12"/>
          </p:nvPr>
        </p:nvSpPr>
        <p:spPr/>
        <p:txBody>
          <a:bodyPr/>
          <a:lstStyle/>
          <a:p>
            <a:fld id="{C1B28A6F-06A0-4359-A774-E9C76C0D0D08}" type="slidenum">
              <a:rPr lang="en-US" smtClean="0"/>
              <a:pPr/>
              <a:t>2</a:t>
            </a:fld>
            <a:endParaRPr lang="en-US"/>
          </a:p>
        </p:txBody>
      </p:sp>
    </p:spTree>
    <p:custDataLst>
      <p:tags r:id="rId1"/>
    </p:custDataLst>
    <p:extLst>
      <p:ext uri="{BB962C8B-B14F-4D97-AF65-F5344CB8AC3E}">
        <p14:creationId xmlns:p14="http://schemas.microsoft.com/office/powerpoint/2010/main" val="3490475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effectLst>
                  <a:outerShdw blurRad="38100" dist="38100" dir="2700000" algn="tl">
                    <a:srgbClr val="000000">
                      <a:alpha val="43137"/>
                    </a:srgbClr>
                  </a:outerShdw>
                </a:effectLst>
                <a:cs typeface="Microsoft Sans Serif" pitchFamily="34" charset="0"/>
              </a:rPr>
              <a:t>Marijuana: What is it?</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76200" y="1143000"/>
            <a:ext cx="5181600" cy="5410200"/>
          </a:xfrm>
        </p:spPr>
        <p:txBody>
          <a:bodyPr>
            <a:noAutofit/>
          </a:bodyPr>
          <a:lstStyle/>
          <a:p>
            <a:pPr>
              <a:spcBef>
                <a:spcPts val="600"/>
              </a:spcBef>
              <a:spcAft>
                <a:spcPts val="600"/>
              </a:spcAft>
            </a:pPr>
            <a:r>
              <a:rPr lang="en-US" sz="2800" dirty="0" smtClean="0">
                <a:cs typeface="Microsoft Sans Serif" pitchFamily="34" charset="0"/>
              </a:rPr>
              <a:t>Dry, shredded mix of leaves, flowers, stems, and seeds, usually from </a:t>
            </a:r>
            <a:r>
              <a:rPr lang="en-US" sz="2800" i="1" dirty="0" smtClean="0">
                <a:solidFill>
                  <a:srgbClr val="FFFF00"/>
                </a:solidFill>
                <a:cs typeface="Microsoft Sans Serif" pitchFamily="34" charset="0"/>
              </a:rPr>
              <a:t>Cannabis sativa  </a:t>
            </a:r>
            <a:r>
              <a:rPr lang="en-US" sz="2800" dirty="0" smtClean="0">
                <a:cs typeface="Microsoft Sans Serif" pitchFamily="34" charset="0"/>
              </a:rPr>
              <a:t>or</a:t>
            </a:r>
            <a:r>
              <a:rPr lang="en-US" sz="2800" i="1" dirty="0" smtClean="0">
                <a:cs typeface="Microsoft Sans Serif" pitchFamily="34" charset="0"/>
              </a:rPr>
              <a:t> </a:t>
            </a:r>
            <a:r>
              <a:rPr lang="en-US" sz="2800" i="1" dirty="0" smtClean="0">
                <a:solidFill>
                  <a:srgbClr val="FFFF00"/>
                </a:solidFill>
                <a:cs typeface="Microsoft Sans Serif" pitchFamily="34" charset="0"/>
              </a:rPr>
              <a:t>Cannabis </a:t>
            </a:r>
            <a:r>
              <a:rPr lang="en-US" sz="2800" i="1" dirty="0" err="1" smtClean="0">
                <a:solidFill>
                  <a:srgbClr val="FFFF00"/>
                </a:solidFill>
                <a:cs typeface="Microsoft Sans Serif" pitchFamily="34" charset="0"/>
              </a:rPr>
              <a:t>indica</a:t>
            </a:r>
            <a:r>
              <a:rPr lang="en-US" sz="2800" i="1" dirty="0" smtClean="0">
                <a:solidFill>
                  <a:srgbClr val="FFFF00"/>
                </a:solidFill>
                <a:cs typeface="Microsoft Sans Serif" pitchFamily="34" charset="0"/>
              </a:rPr>
              <a:t> </a:t>
            </a:r>
            <a:r>
              <a:rPr lang="en-US" sz="2800" dirty="0" smtClean="0">
                <a:cs typeface="Microsoft Sans Serif" pitchFamily="34" charset="0"/>
              </a:rPr>
              <a:t>plant</a:t>
            </a:r>
          </a:p>
          <a:p>
            <a:pPr>
              <a:spcBef>
                <a:spcPts val="600"/>
              </a:spcBef>
              <a:spcAft>
                <a:spcPts val="600"/>
              </a:spcAft>
            </a:pPr>
            <a:r>
              <a:rPr lang="en-US" sz="2800" dirty="0" smtClean="0">
                <a:cs typeface="Microsoft Sans Serif" pitchFamily="34" charset="0"/>
              </a:rPr>
              <a:t>Both are common subspecies of the </a:t>
            </a:r>
            <a:r>
              <a:rPr lang="en-US" sz="2800" dirty="0" smtClean="0">
                <a:solidFill>
                  <a:srgbClr val="FFFF00"/>
                </a:solidFill>
                <a:cs typeface="Microsoft Sans Serif" pitchFamily="34" charset="0"/>
              </a:rPr>
              <a:t>hemp plant</a:t>
            </a:r>
            <a:r>
              <a:rPr lang="en-US" sz="2800" dirty="0" smtClean="0">
                <a:cs typeface="Microsoft Sans Serif" pitchFamily="34" charset="0"/>
              </a:rPr>
              <a:t>, which is common throughout the world</a:t>
            </a:r>
          </a:p>
          <a:p>
            <a:pPr>
              <a:spcBef>
                <a:spcPts val="600"/>
              </a:spcBef>
              <a:spcAft>
                <a:spcPts val="600"/>
              </a:spcAft>
            </a:pPr>
            <a:r>
              <a:rPr lang="en-US" sz="2800" dirty="0" smtClean="0">
                <a:cs typeface="Microsoft Sans Serif" pitchFamily="34" charset="0"/>
              </a:rPr>
              <a:t>Contains </a:t>
            </a:r>
            <a:r>
              <a:rPr lang="en-US" sz="2800" dirty="0" smtClean="0">
                <a:solidFill>
                  <a:srgbClr val="FFFF00"/>
                </a:solidFill>
                <a:cs typeface="Microsoft Sans Serif" pitchFamily="34" charset="0"/>
              </a:rPr>
              <a:t>over 400 chemical compounds</a:t>
            </a:r>
          </a:p>
          <a:p>
            <a:pPr>
              <a:spcBef>
                <a:spcPts val="600"/>
              </a:spcBef>
              <a:spcAft>
                <a:spcPts val="600"/>
              </a:spcAft>
            </a:pPr>
            <a:r>
              <a:rPr lang="en-US" sz="2800" dirty="0">
                <a:solidFill>
                  <a:srgbClr val="FFFF00"/>
                </a:solidFill>
                <a:cs typeface="Microsoft Sans Serif" pitchFamily="34" charset="0"/>
              </a:rPr>
              <a:t>Common names</a:t>
            </a:r>
            <a:r>
              <a:rPr lang="en-US" sz="2800" dirty="0">
                <a:cs typeface="Microsoft Sans Serif" pitchFamily="34" charset="0"/>
              </a:rPr>
              <a:t>:  grass, weed, </a:t>
            </a:r>
            <a:r>
              <a:rPr lang="en-US" sz="2800" dirty="0" smtClean="0">
                <a:cs typeface="Microsoft Sans Serif" pitchFamily="34" charset="0"/>
              </a:rPr>
              <a:t>pot, </a:t>
            </a:r>
            <a:r>
              <a:rPr lang="en-US" sz="2800" dirty="0">
                <a:cs typeface="Microsoft Sans Serif" pitchFamily="34" charset="0"/>
              </a:rPr>
              <a:t>reefer, </a:t>
            </a:r>
            <a:r>
              <a:rPr lang="en-US" sz="2800" dirty="0" smtClean="0">
                <a:cs typeface="Microsoft Sans Serif" pitchFamily="34" charset="0"/>
              </a:rPr>
              <a:t>Mary Jane, ganja</a:t>
            </a:r>
          </a:p>
          <a:p>
            <a:pPr marL="0" indent="0">
              <a:buNone/>
            </a:pPr>
            <a:endParaRPr lang="en-US" sz="2800" dirty="0" smtClean="0">
              <a:cs typeface="Microsoft Sans Serif"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057400"/>
            <a:ext cx="3772699" cy="2825992"/>
          </a:xfrm>
          <a:prstGeom prst="rect">
            <a:avLst/>
          </a:prstGeom>
          <a:noFill/>
          <a:ln w="381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0" y="6581001"/>
            <a:ext cx="3581400" cy="276999"/>
          </a:xfrm>
          <a:prstGeom prst="rect">
            <a:avLst/>
          </a:prstGeom>
          <a:noFill/>
        </p:spPr>
        <p:txBody>
          <a:bodyPr wrap="square" rtlCol="0">
            <a:spAutoFit/>
          </a:bodyPr>
          <a:lstStyle/>
          <a:p>
            <a:r>
              <a:rPr lang="en-US" sz="1200" dirty="0" smtClean="0">
                <a:solidFill>
                  <a:prstClr val="white"/>
                </a:solidFill>
                <a:latin typeface="Microsoft Sans Serif" pitchFamily="34" charset="0"/>
                <a:cs typeface="Microsoft Sans Serif" pitchFamily="34" charset="0"/>
              </a:rPr>
              <a:t>SOURCE: SAMHSA</a:t>
            </a:r>
            <a:r>
              <a:rPr lang="en-US" sz="1200" dirty="0">
                <a:solidFill>
                  <a:prstClr val="white"/>
                </a:solidFill>
                <a:latin typeface="Microsoft Sans Serif" pitchFamily="34" charset="0"/>
                <a:cs typeface="Microsoft Sans Serif" pitchFamily="34" charset="0"/>
              </a:rPr>
              <a:t>, </a:t>
            </a:r>
            <a:r>
              <a:rPr lang="en-US" sz="1200" dirty="0" smtClean="0">
                <a:solidFill>
                  <a:prstClr val="white"/>
                </a:solidFill>
                <a:latin typeface="Microsoft Sans Serif" pitchFamily="34" charset="0"/>
                <a:cs typeface="Microsoft Sans Serif" pitchFamily="34" charset="0"/>
              </a:rPr>
              <a:t>2012 (reference list).</a:t>
            </a:r>
            <a:endParaRPr lang="en-US" sz="1200" dirty="0">
              <a:latin typeface="Microsoft Sans Serif" pitchFamily="34" charset="0"/>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20</a:t>
            </a:fld>
            <a:endParaRPr lang="en-US"/>
          </a:p>
        </p:txBody>
      </p:sp>
    </p:spTree>
    <p:extLst>
      <p:ext uri="{BB962C8B-B14F-4D97-AF65-F5344CB8AC3E}">
        <p14:creationId xmlns:p14="http://schemas.microsoft.com/office/powerpoint/2010/main" val="4207042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mj-lt"/>
              </a:rPr>
              <a:t>How is Marijuana Used?</a:t>
            </a:r>
            <a:endParaRPr lang="en-US" dirty="0">
              <a:effectLst>
                <a:outerShdw blurRad="38100" dist="38100" dir="2700000" algn="tl">
                  <a:srgbClr val="000000">
                    <a:alpha val="43137"/>
                  </a:srgbClr>
                </a:outerShdw>
              </a:effectLst>
              <a:latin typeface="+mj-lt"/>
            </a:endParaRPr>
          </a:p>
        </p:txBody>
      </p:sp>
      <p:sp>
        <p:nvSpPr>
          <p:cNvPr id="4" name="Slide Number Placeholder 3"/>
          <p:cNvSpPr>
            <a:spLocks noGrp="1"/>
          </p:cNvSpPr>
          <p:nvPr>
            <p:ph type="sldNum" sz="quarter" idx="12"/>
          </p:nvPr>
        </p:nvSpPr>
        <p:spPr/>
        <p:txBody>
          <a:bodyPr/>
          <a:lstStyle/>
          <a:p>
            <a:fld id="{C1B28A6F-06A0-4359-A774-E9C76C0D0D08}" type="slidenum">
              <a:rPr lang="en-US" smtClean="0"/>
              <a:pPr/>
              <a:t>21</a:t>
            </a:fld>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1783606549"/>
              </p:ext>
            </p:extLst>
          </p:nvPr>
        </p:nvGraphicFramePr>
        <p:xfrm>
          <a:off x="304800" y="1676400"/>
          <a:ext cx="8458200" cy="4419600"/>
        </p:xfrm>
        <a:graphic>
          <a:graphicData uri="http://schemas.openxmlformats.org/drawingml/2006/table">
            <a:tbl>
              <a:tblPr firstRow="1" bandRow="1">
                <a:tableStyleId>{69C7853C-536D-4A76-A0AE-DD22124D55A5}</a:tableStyleId>
              </a:tblPr>
              <a:tblGrid>
                <a:gridCol w="2819400"/>
                <a:gridCol w="2819400"/>
                <a:gridCol w="2819400"/>
              </a:tblGrid>
              <a:tr h="383265">
                <a:tc>
                  <a:txBody>
                    <a:bodyPr/>
                    <a:lstStyle/>
                    <a:p>
                      <a:pPr algn="ctr"/>
                      <a:r>
                        <a:rPr lang="en-US" sz="2400" dirty="0" smtClean="0">
                          <a:latin typeface="+mj-lt"/>
                          <a:cs typeface="Microsoft Sans Serif"/>
                        </a:rPr>
                        <a:t>SMOKED</a:t>
                      </a:r>
                      <a:endParaRPr lang="en-US" sz="2400" dirty="0">
                        <a:latin typeface="+mj-lt"/>
                        <a:cs typeface="Microsoft Sans Serif"/>
                      </a:endParaRPr>
                    </a:p>
                  </a:txBody>
                  <a:tcPr/>
                </a:tc>
                <a:tc>
                  <a:txBody>
                    <a:bodyPr/>
                    <a:lstStyle/>
                    <a:p>
                      <a:pPr algn="ctr"/>
                      <a:r>
                        <a:rPr lang="en-US" sz="2400" dirty="0" smtClean="0">
                          <a:latin typeface="+mj-lt"/>
                          <a:cs typeface="Microsoft Sans Serif"/>
                        </a:rPr>
                        <a:t>VAPORIZED</a:t>
                      </a:r>
                      <a:endParaRPr lang="en-US" sz="2400" dirty="0">
                        <a:latin typeface="+mj-lt"/>
                        <a:cs typeface="Microsoft Sans Serif"/>
                      </a:endParaRPr>
                    </a:p>
                  </a:txBody>
                  <a:tcPr/>
                </a:tc>
                <a:tc>
                  <a:txBody>
                    <a:bodyPr/>
                    <a:lstStyle/>
                    <a:p>
                      <a:pPr algn="ctr"/>
                      <a:r>
                        <a:rPr lang="en-US" sz="2400" dirty="0" smtClean="0">
                          <a:latin typeface="+mj-lt"/>
                          <a:cs typeface="Microsoft Sans Serif"/>
                        </a:rPr>
                        <a:t>EATEN/DRUNK</a:t>
                      </a:r>
                      <a:endParaRPr lang="en-US" sz="2400" dirty="0">
                        <a:latin typeface="+mj-lt"/>
                        <a:cs typeface="Microsoft Sans Serif"/>
                      </a:endParaRPr>
                    </a:p>
                  </a:txBody>
                  <a:tcPr/>
                </a:tc>
              </a:tr>
              <a:tr h="1022040">
                <a:tc>
                  <a:txBody>
                    <a:bodyPr/>
                    <a:lstStyle/>
                    <a:p>
                      <a:pPr algn="ctr"/>
                      <a:r>
                        <a:rPr lang="en-US" sz="2200" dirty="0" smtClean="0">
                          <a:latin typeface="+mj-lt"/>
                          <a:cs typeface="Microsoft Sans Serif"/>
                        </a:rPr>
                        <a:t>Smoked</a:t>
                      </a:r>
                      <a:r>
                        <a:rPr lang="en-US" sz="2200" baseline="0" dirty="0" smtClean="0">
                          <a:latin typeface="+mj-lt"/>
                          <a:cs typeface="Microsoft Sans Serif"/>
                        </a:rPr>
                        <a:t> in a pipe, bowl, cigarette</a:t>
                      </a:r>
                      <a:endParaRPr lang="en-US" sz="2200" dirty="0">
                        <a:latin typeface="+mj-lt"/>
                        <a:cs typeface="Microsoft Sans Serif"/>
                      </a:endParaRPr>
                    </a:p>
                  </a:txBody>
                  <a:tcPr anchor="ctr"/>
                </a:tc>
                <a:tc>
                  <a:txBody>
                    <a:bodyPr/>
                    <a:lstStyle/>
                    <a:p>
                      <a:pPr algn="ctr"/>
                      <a:r>
                        <a:rPr lang="en-US" sz="2200" dirty="0" smtClean="0">
                          <a:latin typeface="+mj-lt"/>
                          <a:cs typeface="Microsoft Sans Serif"/>
                        </a:rPr>
                        <a:t>Inhaled through machine that converts</a:t>
                      </a:r>
                      <a:r>
                        <a:rPr lang="en-US" sz="2200" baseline="0" dirty="0" smtClean="0">
                          <a:latin typeface="+mj-lt"/>
                          <a:cs typeface="Microsoft Sans Serif"/>
                        </a:rPr>
                        <a:t> active compounds into inhalable form</a:t>
                      </a:r>
                      <a:endParaRPr lang="en-US" sz="2200" dirty="0">
                        <a:latin typeface="+mj-lt"/>
                        <a:cs typeface="Microsoft Sans Serif"/>
                      </a:endParaRPr>
                    </a:p>
                  </a:txBody>
                  <a:tcPr anchor="ctr"/>
                </a:tc>
                <a:tc>
                  <a:txBody>
                    <a:bodyPr/>
                    <a:lstStyle/>
                    <a:p>
                      <a:pPr algn="ctr"/>
                      <a:r>
                        <a:rPr lang="en-US" sz="2200" dirty="0" smtClean="0">
                          <a:latin typeface="+mj-lt"/>
                          <a:cs typeface="Microsoft Sans Serif"/>
                        </a:rPr>
                        <a:t>Consumed</a:t>
                      </a:r>
                      <a:r>
                        <a:rPr lang="en-US" sz="2200" baseline="0" dirty="0" smtClean="0">
                          <a:latin typeface="+mj-lt"/>
                          <a:cs typeface="Microsoft Sans Serif"/>
                        </a:rPr>
                        <a:t> as ingredient in baked goods, candies, sodas</a:t>
                      </a:r>
                      <a:endParaRPr lang="en-US" sz="2200" dirty="0">
                        <a:latin typeface="+mj-lt"/>
                        <a:cs typeface="Microsoft Sans Serif"/>
                      </a:endParaRPr>
                    </a:p>
                  </a:txBody>
                  <a:tcPr anchor="ctr"/>
                </a:tc>
              </a:tr>
              <a:tr h="536571">
                <a:tc>
                  <a:txBody>
                    <a:bodyPr/>
                    <a:lstStyle/>
                    <a:p>
                      <a:pPr algn="ctr"/>
                      <a:r>
                        <a:rPr lang="en-US" sz="2200" dirty="0" smtClean="0">
                          <a:latin typeface="+mj-lt"/>
                          <a:cs typeface="Microsoft Sans Serif"/>
                        </a:rPr>
                        <a:t>Rapid effects</a:t>
                      </a:r>
                      <a:endParaRPr lang="en-US" sz="2200" dirty="0">
                        <a:latin typeface="+mj-lt"/>
                        <a:cs typeface="Microsoft Sans Serif"/>
                      </a:endParaRPr>
                    </a:p>
                  </a:txBody>
                  <a:tcPr anchor="ctr"/>
                </a:tc>
                <a:tc>
                  <a:txBody>
                    <a:bodyPr/>
                    <a:lstStyle/>
                    <a:p>
                      <a:pPr algn="ctr"/>
                      <a:r>
                        <a:rPr lang="en-US" sz="2200" dirty="0" smtClean="0">
                          <a:latin typeface="+mj-lt"/>
                          <a:cs typeface="Microsoft Sans Serif"/>
                        </a:rPr>
                        <a:t>Rapid effects</a:t>
                      </a:r>
                      <a:endParaRPr lang="en-US" sz="2200" dirty="0">
                        <a:latin typeface="+mj-lt"/>
                        <a:cs typeface="Microsoft Sans Serif"/>
                      </a:endParaRPr>
                    </a:p>
                  </a:txBody>
                  <a:tcPr anchor="ctr"/>
                </a:tc>
                <a:tc>
                  <a:txBody>
                    <a:bodyPr/>
                    <a:lstStyle/>
                    <a:p>
                      <a:pPr algn="ctr"/>
                      <a:r>
                        <a:rPr lang="en-US" sz="2200" dirty="0" smtClean="0">
                          <a:latin typeface="+mj-lt"/>
                          <a:cs typeface="Microsoft Sans Serif"/>
                        </a:rPr>
                        <a:t>Takes</a:t>
                      </a:r>
                      <a:r>
                        <a:rPr lang="en-US" sz="2200" baseline="0" dirty="0" smtClean="0">
                          <a:latin typeface="+mj-lt"/>
                          <a:cs typeface="Microsoft Sans Serif"/>
                        </a:rPr>
                        <a:t> time to reach brain, so effects are delayed</a:t>
                      </a:r>
                      <a:endParaRPr lang="en-US" sz="2200" dirty="0">
                        <a:latin typeface="+mj-lt"/>
                        <a:cs typeface="Microsoft Sans Serif"/>
                      </a:endParaRPr>
                    </a:p>
                  </a:txBody>
                  <a:tcPr anchor="ctr"/>
                </a:tc>
              </a:tr>
              <a:tr h="1293135">
                <a:tc>
                  <a:txBody>
                    <a:bodyPr/>
                    <a:lstStyle/>
                    <a:p>
                      <a:pPr algn="ctr"/>
                      <a:r>
                        <a:rPr lang="en-US" sz="2200" dirty="0" smtClean="0">
                          <a:latin typeface="+mj-lt"/>
                          <a:cs typeface="Microsoft Sans Serif"/>
                        </a:rPr>
                        <a:t>Burning marijuana</a:t>
                      </a:r>
                      <a:r>
                        <a:rPr lang="en-US" sz="2200" baseline="0" dirty="0" smtClean="0">
                          <a:latin typeface="+mj-lt"/>
                          <a:cs typeface="Microsoft Sans Serif"/>
                        </a:rPr>
                        <a:t> releases toxins that can cause pulmonary problems</a:t>
                      </a:r>
                      <a:endParaRPr lang="en-US" sz="2200" dirty="0">
                        <a:latin typeface="+mj-lt"/>
                        <a:cs typeface="Microsoft Sans Serif"/>
                      </a:endParaRPr>
                    </a:p>
                  </a:txBody>
                  <a:tcPr anchor="ctr"/>
                </a:tc>
                <a:tc>
                  <a:txBody>
                    <a:bodyPr/>
                    <a:lstStyle/>
                    <a:p>
                      <a:pPr algn="ctr"/>
                      <a:r>
                        <a:rPr lang="en-US" sz="2200" dirty="0" smtClean="0">
                          <a:latin typeface="+mj-lt"/>
                          <a:cs typeface="Microsoft Sans Serif"/>
                        </a:rPr>
                        <a:t>Does not release toxins that cause pulmonary problems</a:t>
                      </a:r>
                      <a:endParaRPr lang="en-US" sz="2200" dirty="0">
                        <a:latin typeface="+mj-lt"/>
                        <a:cs typeface="Microsoft Sans Serif"/>
                      </a:endParaRPr>
                    </a:p>
                  </a:txBody>
                  <a:tcPr anchor="ctr"/>
                </a:tc>
                <a:tc>
                  <a:txBody>
                    <a:bodyPr/>
                    <a:lstStyle/>
                    <a:p>
                      <a:pPr algn="ctr"/>
                      <a:r>
                        <a:rPr lang="en-US" sz="2200" dirty="0" smtClean="0">
                          <a:latin typeface="+mj-lt"/>
                          <a:cs typeface="Microsoft Sans Serif"/>
                        </a:rPr>
                        <a:t>Does not release toxins</a:t>
                      </a:r>
                      <a:r>
                        <a:rPr lang="en-US" sz="2200" baseline="0" dirty="0" smtClean="0">
                          <a:latin typeface="+mj-lt"/>
                          <a:cs typeface="Microsoft Sans Serif"/>
                        </a:rPr>
                        <a:t> that cause pulmonary problems</a:t>
                      </a:r>
                      <a:endParaRPr lang="en-US" sz="2200" dirty="0">
                        <a:latin typeface="+mj-lt"/>
                        <a:cs typeface="Microsoft Sans Serif"/>
                      </a:endParaRPr>
                    </a:p>
                  </a:txBody>
                  <a:tcPr anchor="ctr"/>
                </a:tc>
              </a:tr>
            </a:tbl>
          </a:graphicData>
        </a:graphic>
      </p:graphicFrame>
      <p:sp>
        <p:nvSpPr>
          <p:cNvPr id="3" name="Rectangle 2"/>
          <p:cNvSpPr/>
          <p:nvPr/>
        </p:nvSpPr>
        <p:spPr>
          <a:xfrm>
            <a:off x="-8860" y="6553200"/>
            <a:ext cx="4572000" cy="307777"/>
          </a:xfrm>
          <a:prstGeom prst="rect">
            <a:avLst/>
          </a:prstGeom>
        </p:spPr>
        <p:txBody>
          <a:bodyPr>
            <a:spAutoFit/>
          </a:bodyPr>
          <a:lstStyle/>
          <a:p>
            <a:r>
              <a:rPr lang="en-US" sz="1400" dirty="0" smtClean="0">
                <a:latin typeface="+mj-lt"/>
                <a:cs typeface="Microsoft Sans Serif" pitchFamily="34" charset="0"/>
              </a:rPr>
              <a:t>SOURCE: University of Utah, 2013 (reference list).</a:t>
            </a:r>
            <a:endParaRPr lang="en-US" sz="1400" dirty="0">
              <a:latin typeface="+mj-lt"/>
              <a:cs typeface="Microsoft Sans Serif" pitchFamily="34" charset="0"/>
            </a:endParaRPr>
          </a:p>
        </p:txBody>
      </p:sp>
    </p:spTree>
    <p:extLst>
      <p:ext uri="{BB962C8B-B14F-4D97-AF65-F5344CB8AC3E}">
        <p14:creationId xmlns:p14="http://schemas.microsoft.com/office/powerpoint/2010/main" val="24039452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14400"/>
          </a:xfrm>
        </p:spPr>
        <p:txBody>
          <a:bodyPr>
            <a:normAutofit/>
          </a:bodyPr>
          <a:lstStyle/>
          <a:p>
            <a:r>
              <a:rPr lang="en-US" dirty="0" smtClean="0">
                <a:effectLst>
                  <a:outerShdw blurRad="38100" dist="38100" dir="2700000" algn="tl">
                    <a:srgbClr val="000000">
                      <a:alpha val="43137"/>
                    </a:srgbClr>
                  </a:outerShdw>
                </a:effectLst>
              </a:rPr>
              <a:t>Marijuana: Other Forms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142999"/>
            <a:ext cx="8885274" cy="5438001"/>
          </a:xfrm>
        </p:spPr>
        <p:txBody>
          <a:bodyPr>
            <a:normAutofit fontScale="92500" lnSpcReduction="10000"/>
          </a:bodyPr>
          <a:lstStyle/>
          <a:p>
            <a:r>
              <a:rPr lang="en-US" dirty="0" smtClean="0">
                <a:cs typeface="Microsoft Sans Serif" pitchFamily="34" charset="0"/>
              </a:rPr>
              <a:t>Hashish</a:t>
            </a:r>
          </a:p>
          <a:p>
            <a:pPr lvl="1"/>
            <a:r>
              <a:rPr lang="en-US" dirty="0" smtClean="0">
                <a:cs typeface="Microsoft Sans Serif" pitchFamily="34" charset="0"/>
              </a:rPr>
              <a:t>Compressed resin </a:t>
            </a:r>
            <a:r>
              <a:rPr lang="en-US" dirty="0">
                <a:cs typeface="Microsoft Sans Serif" pitchFamily="34" charset="0"/>
              </a:rPr>
              <a:t>of cannabis </a:t>
            </a:r>
            <a:r>
              <a:rPr lang="en-US" dirty="0" smtClean="0">
                <a:cs typeface="Microsoft Sans Serif" pitchFamily="34" charset="0"/>
              </a:rPr>
              <a:t>plant</a:t>
            </a:r>
          </a:p>
          <a:p>
            <a:pPr lvl="1"/>
            <a:r>
              <a:rPr lang="en-US" dirty="0" smtClean="0">
                <a:cs typeface="Microsoft Sans Serif" pitchFamily="34" charset="0"/>
              </a:rPr>
              <a:t>More </a:t>
            </a:r>
            <a:r>
              <a:rPr lang="en-US" dirty="0">
                <a:cs typeface="Microsoft Sans Serif" pitchFamily="34" charset="0"/>
              </a:rPr>
              <a:t>concentrated and </a:t>
            </a:r>
            <a:r>
              <a:rPr lang="en-US" dirty="0" smtClean="0">
                <a:cs typeface="Microsoft Sans Serif" pitchFamily="34" charset="0"/>
              </a:rPr>
              <a:t>potent than marijuana plant </a:t>
            </a:r>
          </a:p>
          <a:p>
            <a:r>
              <a:rPr lang="en-US" dirty="0" smtClean="0">
                <a:cs typeface="Microsoft Sans Serif" pitchFamily="34" charset="0"/>
              </a:rPr>
              <a:t>Hash Oil (“Wax”)</a:t>
            </a:r>
          </a:p>
          <a:p>
            <a:pPr lvl="1"/>
            <a:r>
              <a:rPr lang="en-US" dirty="0" smtClean="0">
                <a:cs typeface="Microsoft Sans Serif" pitchFamily="34" charset="0"/>
              </a:rPr>
              <a:t>Psychoactive chemicals extracted from cannabis plant with butane</a:t>
            </a:r>
          </a:p>
          <a:p>
            <a:pPr lvl="1"/>
            <a:r>
              <a:rPr lang="en-US" dirty="0" smtClean="0">
                <a:cs typeface="Microsoft Sans Serif" pitchFamily="34" charset="0"/>
              </a:rPr>
              <a:t>Three to four times as potent as marijuana plant</a:t>
            </a:r>
          </a:p>
          <a:p>
            <a:r>
              <a:rPr lang="en-US" dirty="0" smtClean="0">
                <a:cs typeface="Microsoft Sans Serif" pitchFamily="34" charset="0"/>
              </a:rPr>
              <a:t>Synthetic Marijuana (“Spice”, “K2”)</a:t>
            </a:r>
          </a:p>
          <a:p>
            <a:pPr lvl="1"/>
            <a:r>
              <a:rPr lang="en-US" dirty="0" smtClean="0">
                <a:cs typeface="Microsoft Sans Serif" pitchFamily="34" charset="0"/>
              </a:rPr>
              <a:t>Herbal and chemical mixtures that produce experiences similar to marijuana</a:t>
            </a:r>
          </a:p>
          <a:p>
            <a:pPr lvl="1"/>
            <a:r>
              <a:rPr lang="en-US" dirty="0" smtClean="0">
                <a:cs typeface="Microsoft Sans Serif" pitchFamily="34" charset="0"/>
              </a:rPr>
              <a:t>The five most common active chemicals in synthetic marijuana are now illegal in the U.S.</a:t>
            </a:r>
            <a:endParaRPr lang="en-US" dirty="0">
              <a:cs typeface="Microsoft Sans Serif" pitchFamily="34" charset="0"/>
            </a:endParaRPr>
          </a:p>
          <a:p>
            <a:endParaRPr lang="en-US" dirty="0"/>
          </a:p>
        </p:txBody>
      </p:sp>
      <p:sp>
        <p:nvSpPr>
          <p:cNvPr id="4" name="Slide Number Placeholder 3"/>
          <p:cNvSpPr>
            <a:spLocks noGrp="1"/>
          </p:cNvSpPr>
          <p:nvPr>
            <p:ph type="sldNum" sz="quarter" idx="12"/>
          </p:nvPr>
        </p:nvSpPr>
        <p:spPr/>
        <p:txBody>
          <a:bodyPr/>
          <a:lstStyle/>
          <a:p>
            <a:fld id="{C1B28A6F-06A0-4359-A774-E9C76C0D0D08}" type="slidenum">
              <a:rPr lang="en-US" smtClean="0"/>
              <a:pPr/>
              <a:t>22</a:t>
            </a:fld>
            <a:endParaRPr lang="en-US"/>
          </a:p>
        </p:txBody>
      </p:sp>
      <p:sp>
        <p:nvSpPr>
          <p:cNvPr id="5" name="TextBox 4"/>
          <p:cNvSpPr txBox="1"/>
          <p:nvPr/>
        </p:nvSpPr>
        <p:spPr>
          <a:xfrm>
            <a:off x="32656" y="6532602"/>
            <a:ext cx="4767944" cy="307777"/>
          </a:xfrm>
          <a:prstGeom prst="rect">
            <a:avLst/>
          </a:prstGeom>
          <a:noFill/>
        </p:spPr>
        <p:txBody>
          <a:bodyPr wrap="square" rtlCol="0">
            <a:spAutoFit/>
          </a:bodyPr>
          <a:lstStyle/>
          <a:p>
            <a:r>
              <a:rPr lang="en-US" sz="1400" dirty="0" smtClean="0">
                <a:solidFill>
                  <a:prstClr val="white"/>
                </a:solidFill>
                <a:latin typeface="+mj-lt"/>
                <a:cs typeface="Microsoft Sans Serif" pitchFamily="34" charset="0"/>
              </a:rPr>
              <a:t>SOURCES: NIDA 2012c; DEA 2013; </a:t>
            </a:r>
            <a:r>
              <a:rPr lang="en-US" sz="1400" dirty="0" err="1" smtClean="0">
                <a:solidFill>
                  <a:prstClr val="white"/>
                </a:solidFill>
                <a:latin typeface="+mj-lt"/>
                <a:cs typeface="Microsoft Sans Serif" pitchFamily="34" charset="0"/>
              </a:rPr>
              <a:t>Hallett</a:t>
            </a:r>
            <a:r>
              <a:rPr lang="en-US" sz="1400" dirty="0" smtClean="0">
                <a:solidFill>
                  <a:prstClr val="white"/>
                </a:solidFill>
                <a:latin typeface="+mj-lt"/>
                <a:cs typeface="Microsoft Sans Serif" pitchFamily="34" charset="0"/>
              </a:rPr>
              <a:t>, 2013 (reference list). </a:t>
            </a:r>
            <a:endParaRPr lang="en-US" sz="1400" dirty="0">
              <a:latin typeface="+mj-lt"/>
              <a:cs typeface="Microsoft Sans Serif" pitchFamily="34" charset="0"/>
            </a:endParaRPr>
          </a:p>
        </p:txBody>
      </p:sp>
    </p:spTree>
    <p:extLst>
      <p:ext uri="{BB962C8B-B14F-4D97-AF65-F5344CB8AC3E}">
        <p14:creationId xmlns:p14="http://schemas.microsoft.com/office/powerpoint/2010/main" val="15845098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55" y="143933"/>
            <a:ext cx="8229600" cy="846667"/>
          </a:xfrm>
        </p:spPr>
        <p:txBody>
          <a:bodyPr>
            <a:normAutofit/>
          </a:bodyPr>
          <a:lstStyle/>
          <a:p>
            <a:r>
              <a:rPr lang="en-US" sz="4000" dirty="0" smtClean="0">
                <a:effectLst>
                  <a:outerShdw blurRad="38100" dist="38100" dir="2700000" algn="tl">
                    <a:srgbClr val="000000">
                      <a:alpha val="43137"/>
                    </a:srgbClr>
                  </a:outerShdw>
                </a:effectLst>
                <a:cs typeface="Microsoft Sans Serif" pitchFamily="34" charset="0"/>
              </a:rPr>
              <a:t>Marijuana: How Does it Work?</a:t>
            </a:r>
            <a:endParaRPr lang="en-US" sz="4000"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3588628" y="990600"/>
            <a:ext cx="5555372" cy="5257800"/>
          </a:xfrm>
        </p:spPr>
        <p:txBody>
          <a:bodyPr>
            <a:noAutofit/>
          </a:bodyPr>
          <a:lstStyle/>
          <a:p>
            <a:r>
              <a:rPr lang="en-US" sz="2700" dirty="0" smtClean="0">
                <a:cs typeface="Microsoft Sans Serif" pitchFamily="34" charset="0"/>
              </a:rPr>
              <a:t>Contains </a:t>
            </a:r>
            <a:r>
              <a:rPr lang="en-US" sz="2700" dirty="0" smtClean="0">
                <a:solidFill>
                  <a:srgbClr val="FFFF00"/>
                </a:solidFill>
                <a:cs typeface="Microsoft Sans Serif" pitchFamily="34" charset="0"/>
              </a:rPr>
              <a:t>over 60 cannabinoids</a:t>
            </a:r>
            <a:r>
              <a:rPr lang="en-US" sz="2700" dirty="0" smtClean="0">
                <a:cs typeface="Microsoft Sans Serif" pitchFamily="34" charset="0"/>
              </a:rPr>
              <a:t>:  main active chemical is ∆-9-tetrahydrocannabinol (THC)</a:t>
            </a:r>
          </a:p>
          <a:p>
            <a:r>
              <a:rPr lang="en-US" sz="2700" dirty="0" smtClean="0">
                <a:cs typeface="Microsoft Sans Serif" pitchFamily="34" charset="0"/>
              </a:rPr>
              <a:t>Stimulates “high” by triggering receptors in parts of brain that influence </a:t>
            </a:r>
            <a:r>
              <a:rPr lang="en-US" sz="2700" dirty="0" smtClean="0">
                <a:solidFill>
                  <a:srgbClr val="FFFF00"/>
                </a:solidFill>
                <a:cs typeface="Microsoft Sans Serif" pitchFamily="34" charset="0"/>
              </a:rPr>
              <a:t>pleasure, memory, thinking, concentration, coordination </a:t>
            </a:r>
            <a:endParaRPr lang="en-US" sz="2700" dirty="0" smtClean="0">
              <a:cs typeface="Microsoft Sans Serif" pitchFamily="34" charset="0"/>
            </a:endParaRPr>
          </a:p>
          <a:p>
            <a:r>
              <a:rPr lang="en-US" sz="2700" dirty="0" smtClean="0">
                <a:cs typeface="Microsoft Sans Serif" pitchFamily="34" charset="0"/>
              </a:rPr>
              <a:t>THC’s </a:t>
            </a:r>
            <a:r>
              <a:rPr lang="en-US" sz="2700" dirty="0">
                <a:cs typeface="Microsoft Sans Serif" pitchFamily="34" charset="0"/>
              </a:rPr>
              <a:t>molecular structure is similar to that of neurotransmitters that affect cannabinoid </a:t>
            </a:r>
            <a:r>
              <a:rPr lang="en-US" sz="2700" dirty="0" smtClean="0">
                <a:cs typeface="Microsoft Sans Serif" pitchFamily="34" charset="0"/>
              </a:rPr>
              <a:t>receptors (</a:t>
            </a:r>
            <a:r>
              <a:rPr lang="en-US" sz="2700" dirty="0" smtClean="0">
                <a:solidFill>
                  <a:srgbClr val="FFFF00"/>
                </a:solidFill>
                <a:cs typeface="Microsoft Sans Serif" pitchFamily="34" charset="0"/>
              </a:rPr>
              <a:t>affect pain, appetite, vomiting reflex</a:t>
            </a:r>
            <a:r>
              <a:rPr lang="en-US" sz="2700" dirty="0" smtClean="0">
                <a:cs typeface="Microsoft Sans Serif" pitchFamily="34" charset="0"/>
              </a:rPr>
              <a:t>)</a:t>
            </a:r>
          </a:p>
          <a:p>
            <a:r>
              <a:rPr lang="en-US" sz="2700" dirty="0" smtClean="0">
                <a:cs typeface="Microsoft Sans Serif" pitchFamily="34" charset="0"/>
              </a:rPr>
              <a:t>Effects generally </a:t>
            </a:r>
            <a:r>
              <a:rPr lang="en-US" sz="2700" dirty="0" smtClean="0">
                <a:solidFill>
                  <a:srgbClr val="FFFF00"/>
                </a:solidFill>
                <a:cs typeface="Microsoft Sans Serif" pitchFamily="34" charset="0"/>
              </a:rPr>
              <a:t>last 1-4 hours</a:t>
            </a:r>
            <a:endParaRPr lang="en-US" sz="2700" dirty="0">
              <a:solidFill>
                <a:srgbClr val="FFFF00"/>
              </a:solidFill>
              <a:cs typeface="Microsoft Sans Serif"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006600"/>
            <a:ext cx="3436228" cy="2641600"/>
          </a:xfrm>
          <a:prstGeom prst="rect">
            <a:avLst/>
          </a:prstGeom>
          <a:noFill/>
          <a:ln w="381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0" y="6578291"/>
            <a:ext cx="4431791" cy="307777"/>
          </a:xfrm>
          <a:prstGeom prst="rect">
            <a:avLst/>
          </a:prstGeom>
          <a:noFill/>
        </p:spPr>
        <p:txBody>
          <a:bodyPr wrap="none" rtlCol="0">
            <a:spAutoFit/>
          </a:bodyPr>
          <a:lstStyle/>
          <a:p>
            <a:r>
              <a:rPr lang="en-US" sz="1400" dirty="0" smtClean="0">
                <a:latin typeface="+mj-lt"/>
                <a:cs typeface="Microsoft Sans Serif" pitchFamily="34" charset="0"/>
              </a:rPr>
              <a:t>SOURCES: Eddy, 2010; NIDA, 2012a, 2012b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23</a:t>
            </a:fld>
            <a:endParaRPr lang="en-US" dirty="0"/>
          </a:p>
        </p:txBody>
      </p:sp>
    </p:spTree>
    <p:extLst>
      <p:ext uri="{BB962C8B-B14F-4D97-AF65-F5344CB8AC3E}">
        <p14:creationId xmlns:p14="http://schemas.microsoft.com/office/powerpoint/2010/main" val="10721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effectLst>
                  <a:outerShdw blurRad="38100" dist="38100" dir="2700000" algn="tl">
                    <a:srgbClr val="000000">
                      <a:alpha val="43137"/>
                    </a:srgbClr>
                  </a:outerShdw>
                </a:effectLst>
                <a:cs typeface="Microsoft Sans Serif" pitchFamily="34" charset="0"/>
              </a:rPr>
              <a:t>Marijuana: Immediate Effects</a:t>
            </a:r>
            <a:endParaRPr lang="en-US" sz="1400" dirty="0">
              <a:solidFill>
                <a:schemeClr val="tx1"/>
              </a:solidFill>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381000" y="4267200"/>
            <a:ext cx="8153400" cy="2362200"/>
          </a:xfrm>
        </p:spPr>
        <p:txBody>
          <a:bodyPr>
            <a:normAutofit lnSpcReduction="10000"/>
          </a:bodyPr>
          <a:lstStyle/>
          <a:p>
            <a:pPr>
              <a:lnSpc>
                <a:spcPct val="90000"/>
              </a:lnSpc>
            </a:pPr>
            <a:endParaRPr lang="en-US" dirty="0" smtClean="0">
              <a:cs typeface="Microsoft Sans Serif" pitchFamily="34" charset="0"/>
            </a:endParaRPr>
          </a:p>
          <a:p>
            <a:pPr>
              <a:lnSpc>
                <a:spcPct val="90000"/>
              </a:lnSpc>
            </a:pPr>
            <a:r>
              <a:rPr lang="en-US" sz="2400" dirty="0" smtClean="0">
                <a:cs typeface="Microsoft Sans Serif" pitchFamily="34" charset="0"/>
              </a:rPr>
              <a:t>Effects can vary by strains </a:t>
            </a:r>
          </a:p>
          <a:p>
            <a:pPr lvl="1">
              <a:lnSpc>
                <a:spcPct val="90000"/>
              </a:lnSpc>
            </a:pPr>
            <a:r>
              <a:rPr lang="en-US" sz="2400" i="1" dirty="0" smtClean="0">
                <a:cs typeface="Microsoft Sans Serif" pitchFamily="34" charset="0"/>
              </a:rPr>
              <a:t>Sativa</a:t>
            </a:r>
            <a:r>
              <a:rPr lang="en-US" sz="2400" dirty="0" smtClean="0">
                <a:cs typeface="Microsoft Sans Serif" pitchFamily="34" charset="0"/>
              </a:rPr>
              <a:t>: More euphoria, stress relief</a:t>
            </a:r>
          </a:p>
          <a:p>
            <a:pPr lvl="1">
              <a:lnSpc>
                <a:spcPct val="90000"/>
              </a:lnSpc>
            </a:pPr>
            <a:r>
              <a:rPr lang="en-US" sz="2400" i="1" dirty="0" err="1" smtClean="0">
                <a:cs typeface="Microsoft Sans Serif" pitchFamily="34" charset="0"/>
              </a:rPr>
              <a:t>Indica</a:t>
            </a:r>
            <a:r>
              <a:rPr lang="en-US" sz="2400" dirty="0" smtClean="0">
                <a:cs typeface="Microsoft Sans Serif" pitchFamily="34" charset="0"/>
              </a:rPr>
              <a:t>: </a:t>
            </a:r>
            <a:r>
              <a:rPr lang="en-US" sz="2400" dirty="0">
                <a:cs typeface="Microsoft Sans Serif" pitchFamily="34" charset="0"/>
              </a:rPr>
              <a:t>R</a:t>
            </a:r>
            <a:r>
              <a:rPr lang="en-US" sz="2400" dirty="0" smtClean="0">
                <a:cs typeface="Microsoft Sans Serif" pitchFamily="34" charset="0"/>
              </a:rPr>
              <a:t>elaxation, physical (especially pain) relief</a:t>
            </a:r>
          </a:p>
          <a:p>
            <a:pPr lvl="1">
              <a:lnSpc>
                <a:spcPct val="90000"/>
              </a:lnSpc>
            </a:pPr>
            <a:r>
              <a:rPr lang="en-US" sz="2400" i="1" dirty="0" smtClean="0">
                <a:solidFill>
                  <a:schemeClr val="tx1"/>
                </a:solidFill>
                <a:cs typeface="Microsoft Sans Serif" pitchFamily="34" charset="0"/>
              </a:rPr>
              <a:t>Sativa</a:t>
            </a:r>
            <a:r>
              <a:rPr lang="en-US" sz="2400" dirty="0" smtClean="0">
                <a:solidFill>
                  <a:schemeClr val="tx1"/>
                </a:solidFill>
                <a:cs typeface="Microsoft Sans Serif" pitchFamily="34" charset="0"/>
              </a:rPr>
              <a:t> and </a:t>
            </a:r>
            <a:r>
              <a:rPr lang="en-US" sz="2400" i="1" dirty="0" err="1" smtClean="0">
                <a:solidFill>
                  <a:schemeClr val="tx1"/>
                </a:solidFill>
                <a:cs typeface="Microsoft Sans Serif" pitchFamily="34" charset="0"/>
              </a:rPr>
              <a:t>Indica</a:t>
            </a:r>
            <a:r>
              <a:rPr lang="en-US" sz="2400" dirty="0" smtClean="0">
                <a:solidFill>
                  <a:schemeClr val="tx1"/>
                </a:solidFill>
                <a:cs typeface="Microsoft Sans Serif" pitchFamily="34" charset="0"/>
              </a:rPr>
              <a:t> often combined, leading to variable effects</a:t>
            </a:r>
          </a:p>
        </p:txBody>
      </p:sp>
      <p:graphicFrame>
        <p:nvGraphicFramePr>
          <p:cNvPr id="5" name="Table 4"/>
          <p:cNvGraphicFramePr>
            <a:graphicFrameLocks noGrp="1"/>
          </p:cNvGraphicFramePr>
          <p:nvPr>
            <p:extLst>
              <p:ext uri="{D42A27DB-BD31-4B8C-83A1-F6EECF244321}">
                <p14:modId xmlns:p14="http://schemas.microsoft.com/office/powerpoint/2010/main" val="775436862"/>
              </p:ext>
            </p:extLst>
          </p:nvPr>
        </p:nvGraphicFramePr>
        <p:xfrm>
          <a:off x="609600" y="1295400"/>
          <a:ext cx="7772400" cy="3226781"/>
        </p:xfrm>
        <a:graphic>
          <a:graphicData uri="http://schemas.openxmlformats.org/drawingml/2006/table">
            <a:tbl>
              <a:tblPr firstRow="1" bandRow="1">
                <a:tableStyleId>{0505E3EF-67EA-436B-97B2-0124C06EBD24}</a:tableStyleId>
              </a:tblPr>
              <a:tblGrid>
                <a:gridCol w="3886200"/>
                <a:gridCol w="3886200"/>
              </a:tblGrid>
              <a:tr h="649257">
                <a:tc>
                  <a:txBody>
                    <a:bodyPr/>
                    <a:lstStyle/>
                    <a:p>
                      <a:pPr algn="ctr"/>
                      <a:r>
                        <a:rPr lang="en-US" sz="2000" b="0" dirty="0" smtClean="0">
                          <a:latin typeface="+mj-lt"/>
                          <a:cs typeface="Microsoft Sans Serif" pitchFamily="34" charset="0"/>
                        </a:rPr>
                        <a:t>Altered Mood</a:t>
                      </a:r>
                      <a:endParaRPr lang="en-US" sz="2000" b="0" dirty="0">
                        <a:latin typeface="+mj-lt"/>
                        <a:cs typeface="Microsoft Sans Serif" pitchFamily="34" charset="0"/>
                      </a:endParaRPr>
                    </a:p>
                  </a:txBody>
                  <a:tcPr anchor="ctr"/>
                </a:tc>
                <a:tc>
                  <a:txBody>
                    <a:bodyPr/>
                    <a:lstStyle/>
                    <a:p>
                      <a:pPr algn="ctr"/>
                      <a:r>
                        <a:rPr lang="en-US" sz="2000" b="0" dirty="0" smtClean="0">
                          <a:latin typeface="+mj-lt"/>
                          <a:cs typeface="Microsoft Sans Serif" pitchFamily="34" charset="0"/>
                        </a:rPr>
                        <a:t>Reduced Anxiety</a:t>
                      </a:r>
                      <a:endParaRPr lang="en-US" sz="2000" b="0" dirty="0">
                        <a:latin typeface="+mj-lt"/>
                        <a:cs typeface="Microsoft Sans Serif" pitchFamily="34" charset="0"/>
                      </a:endParaRPr>
                    </a:p>
                  </a:txBody>
                  <a:tcPr anchor="ctr"/>
                </a:tc>
              </a:tr>
              <a:tr h="649257">
                <a:tc>
                  <a:txBody>
                    <a:bodyPr/>
                    <a:lstStyle/>
                    <a:p>
                      <a:pPr algn="ctr"/>
                      <a:r>
                        <a:rPr lang="en-US" sz="2000" dirty="0" smtClean="0">
                          <a:latin typeface="+mj-lt"/>
                          <a:cs typeface="Microsoft Sans Serif" pitchFamily="34" charset="0"/>
                        </a:rPr>
                        <a:t>Cognitive Impairment</a:t>
                      </a:r>
                    </a:p>
                    <a:p>
                      <a:pPr algn="ctr"/>
                      <a:r>
                        <a:rPr lang="en-US" sz="2000" dirty="0" smtClean="0">
                          <a:latin typeface="+mj-lt"/>
                          <a:cs typeface="Microsoft Sans Serif" pitchFamily="34" charset="0"/>
                        </a:rPr>
                        <a:t> (Attention, Judgment)</a:t>
                      </a:r>
                      <a:endParaRPr lang="en-US" sz="2000" dirty="0">
                        <a:latin typeface="+mj-lt"/>
                        <a:cs typeface="Microsoft Sans Serif" pitchFamily="34" charset="0"/>
                      </a:endParaRPr>
                    </a:p>
                  </a:txBody>
                  <a:tcPr anchor="ctr"/>
                </a:tc>
                <a:tc>
                  <a:txBody>
                    <a:bodyPr/>
                    <a:lstStyle/>
                    <a:p>
                      <a:pPr algn="ctr"/>
                      <a:r>
                        <a:rPr lang="en-US" sz="2000" dirty="0" smtClean="0">
                          <a:latin typeface="+mj-lt"/>
                          <a:cs typeface="Microsoft Sans Serif" pitchFamily="34" charset="0"/>
                        </a:rPr>
                        <a:t>Sedation/Drowsiness</a:t>
                      </a:r>
                      <a:endParaRPr lang="en-US" sz="2000" dirty="0">
                        <a:latin typeface="+mj-lt"/>
                        <a:cs typeface="Microsoft Sans Serif" pitchFamily="34" charset="0"/>
                      </a:endParaRPr>
                    </a:p>
                  </a:txBody>
                  <a:tcPr anchor="ctr"/>
                </a:tc>
              </a:tr>
              <a:tr h="649257">
                <a:tc>
                  <a:txBody>
                    <a:bodyPr/>
                    <a:lstStyle/>
                    <a:p>
                      <a:pPr algn="ctr"/>
                      <a:r>
                        <a:rPr lang="en-US" sz="2000" dirty="0" smtClean="0">
                          <a:latin typeface="+mj-lt"/>
                          <a:cs typeface="Microsoft Sans Serif" pitchFamily="34" charset="0"/>
                        </a:rPr>
                        <a:t>Altered</a:t>
                      </a:r>
                      <a:r>
                        <a:rPr lang="en-US" sz="2000" baseline="0" dirty="0" smtClean="0">
                          <a:latin typeface="+mj-lt"/>
                          <a:cs typeface="Microsoft Sans Serif" pitchFamily="34" charset="0"/>
                        </a:rPr>
                        <a:t> Perception</a:t>
                      </a:r>
                      <a:endParaRPr lang="en-US" sz="2000" dirty="0">
                        <a:latin typeface="+mj-lt"/>
                        <a:cs typeface="Microsoft Sans Serif" pitchFamily="34" charset="0"/>
                      </a:endParaRPr>
                    </a:p>
                  </a:txBody>
                  <a:tcPr anchor="ctr"/>
                </a:tc>
                <a:tc>
                  <a:txBody>
                    <a:bodyPr/>
                    <a:lstStyle/>
                    <a:p>
                      <a:pPr algn="ctr"/>
                      <a:r>
                        <a:rPr lang="en-US" sz="2000" dirty="0" smtClean="0">
                          <a:latin typeface="+mj-lt"/>
                          <a:cs typeface="Microsoft Sans Serif" pitchFamily="34" charset="0"/>
                        </a:rPr>
                        <a:t>Sensory</a:t>
                      </a:r>
                      <a:r>
                        <a:rPr lang="en-US" sz="2000" baseline="0" dirty="0" smtClean="0">
                          <a:latin typeface="+mj-lt"/>
                          <a:cs typeface="Microsoft Sans Serif" pitchFamily="34" charset="0"/>
                        </a:rPr>
                        <a:t> Intensification</a:t>
                      </a:r>
                      <a:endParaRPr lang="en-US" sz="2000" dirty="0">
                        <a:latin typeface="+mj-lt"/>
                        <a:cs typeface="Microsoft Sans Serif" pitchFamily="34" charset="0"/>
                      </a:endParaRPr>
                    </a:p>
                  </a:txBody>
                  <a:tcPr anchor="ctr"/>
                </a:tc>
              </a:tr>
              <a:tr h="577970">
                <a:tc>
                  <a:txBody>
                    <a:bodyPr/>
                    <a:lstStyle/>
                    <a:p>
                      <a:pPr algn="ctr"/>
                      <a:r>
                        <a:rPr lang="en-US" sz="2000" dirty="0" smtClean="0">
                          <a:latin typeface="+mj-lt"/>
                          <a:cs typeface="Microsoft Sans Serif" pitchFamily="34" charset="0"/>
                        </a:rPr>
                        <a:t>Impaired</a:t>
                      </a:r>
                      <a:r>
                        <a:rPr lang="en-US" sz="2000" baseline="0" dirty="0" smtClean="0">
                          <a:latin typeface="+mj-lt"/>
                          <a:cs typeface="Microsoft Sans Serif" pitchFamily="34" charset="0"/>
                        </a:rPr>
                        <a:t> coordination/balance</a:t>
                      </a:r>
                      <a:endParaRPr lang="en-US" sz="2000" dirty="0">
                        <a:latin typeface="+mj-lt"/>
                        <a:cs typeface="Microsoft Sans Serif" pitchFamily="34" charset="0"/>
                      </a:endParaRPr>
                    </a:p>
                  </a:txBody>
                  <a:tcPr anchor="ctr"/>
                </a:tc>
                <a:tc>
                  <a:txBody>
                    <a:bodyPr/>
                    <a:lstStyle/>
                    <a:p>
                      <a:pPr algn="ctr"/>
                      <a:r>
                        <a:rPr lang="en-US" sz="2000" dirty="0" smtClean="0">
                          <a:latin typeface="+mj-lt"/>
                          <a:cs typeface="Microsoft Sans Serif" pitchFamily="34" charset="0"/>
                        </a:rPr>
                        <a:t>Increased heart rate</a:t>
                      </a:r>
                      <a:endParaRPr lang="en-US" sz="2000" dirty="0">
                        <a:latin typeface="+mj-lt"/>
                        <a:cs typeface="Microsoft Sans Serif" pitchFamily="34" charset="0"/>
                      </a:endParaRPr>
                    </a:p>
                  </a:txBody>
                  <a:tcPr anchor="ctr"/>
                </a:tc>
              </a:tr>
              <a:tr h="649257">
                <a:tc>
                  <a:txBody>
                    <a:bodyPr/>
                    <a:lstStyle/>
                    <a:p>
                      <a:pPr algn="ctr"/>
                      <a:r>
                        <a:rPr lang="en-US" sz="2000" dirty="0" smtClean="0">
                          <a:latin typeface="+mj-lt"/>
                          <a:cs typeface="Microsoft Sans Serif" pitchFamily="34" charset="0"/>
                        </a:rPr>
                        <a:t>Hunger</a:t>
                      </a:r>
                      <a:endParaRPr lang="en-US" sz="2000" dirty="0">
                        <a:latin typeface="+mj-lt"/>
                        <a:cs typeface="Microsoft Sans Serif" pitchFamily="34" charset="0"/>
                      </a:endParaRPr>
                    </a:p>
                  </a:txBody>
                  <a:tcPr anchor="ctr"/>
                </a:tc>
                <a:tc>
                  <a:txBody>
                    <a:bodyPr/>
                    <a:lstStyle/>
                    <a:p>
                      <a:pPr algn="ctr"/>
                      <a:r>
                        <a:rPr lang="en-US" sz="2000" dirty="0" smtClean="0">
                          <a:latin typeface="+mj-lt"/>
                          <a:cs typeface="Microsoft Sans Serif" pitchFamily="34" charset="0"/>
                        </a:rPr>
                        <a:t>Hallucinations</a:t>
                      </a:r>
                      <a:r>
                        <a:rPr lang="en-US" sz="2000" baseline="0" dirty="0" smtClean="0">
                          <a:latin typeface="+mj-lt"/>
                          <a:cs typeface="Microsoft Sans Serif" pitchFamily="34" charset="0"/>
                        </a:rPr>
                        <a:t> (in large doses)</a:t>
                      </a:r>
                      <a:endParaRPr lang="en-US" sz="2000" dirty="0">
                        <a:latin typeface="+mj-lt"/>
                        <a:cs typeface="Microsoft Sans Serif" pitchFamily="34" charset="0"/>
                      </a:endParaRPr>
                    </a:p>
                  </a:txBody>
                  <a:tcPr anchor="ctr"/>
                </a:tc>
              </a:tr>
            </a:tbl>
          </a:graphicData>
        </a:graphic>
      </p:graphicFrame>
      <p:sp>
        <p:nvSpPr>
          <p:cNvPr id="6" name="Slide Number Placeholder 5"/>
          <p:cNvSpPr>
            <a:spLocks noGrp="1"/>
          </p:cNvSpPr>
          <p:nvPr>
            <p:ph type="sldNum" sz="quarter" idx="12"/>
          </p:nvPr>
        </p:nvSpPr>
        <p:spPr/>
        <p:txBody>
          <a:bodyPr/>
          <a:lstStyle/>
          <a:p>
            <a:fld id="{C1B28A6F-06A0-4359-A774-E9C76C0D0D08}" type="slidenum">
              <a:rPr lang="en-US" smtClean="0"/>
              <a:pPr/>
              <a:t>24</a:t>
            </a:fld>
            <a:endParaRPr lang="en-US"/>
          </a:p>
        </p:txBody>
      </p:sp>
      <p:sp>
        <p:nvSpPr>
          <p:cNvPr id="4" name="Rectangle 3"/>
          <p:cNvSpPr/>
          <p:nvPr/>
        </p:nvSpPr>
        <p:spPr>
          <a:xfrm>
            <a:off x="-10886" y="6553200"/>
            <a:ext cx="3100977" cy="307777"/>
          </a:xfrm>
          <a:prstGeom prst="rect">
            <a:avLst/>
          </a:prstGeom>
        </p:spPr>
        <p:txBody>
          <a:bodyPr wrap="none">
            <a:spAutoFit/>
          </a:bodyPr>
          <a:lstStyle/>
          <a:p>
            <a:r>
              <a:rPr lang="en-US" sz="1400" dirty="0">
                <a:cs typeface="Microsoft Sans Serif" pitchFamily="34" charset="0"/>
              </a:rPr>
              <a:t>SOURCES: NIDA 2012a;b (reference list</a:t>
            </a:r>
            <a:r>
              <a:rPr lang="en-US" sz="1400" dirty="0" smtClean="0">
                <a:cs typeface="Microsoft Sans Serif" pitchFamily="34" charset="0"/>
              </a:rPr>
              <a:t>).</a:t>
            </a:r>
            <a:endParaRPr lang="en-US" sz="1400" dirty="0"/>
          </a:p>
        </p:txBody>
      </p:sp>
    </p:spTree>
    <p:extLst>
      <p:ext uri="{BB962C8B-B14F-4D97-AF65-F5344CB8AC3E}">
        <p14:creationId xmlns:p14="http://schemas.microsoft.com/office/powerpoint/2010/main" val="15483349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fontScale="90000"/>
          </a:bodyPr>
          <a:lstStyle/>
          <a:p>
            <a:r>
              <a:rPr lang="en-US" dirty="0" smtClean="0">
                <a:effectLst>
                  <a:outerShdw blurRad="38100" dist="38100" dir="2700000" algn="tl">
                    <a:srgbClr val="000000">
                      <a:alpha val="43137"/>
                    </a:srgbClr>
                  </a:outerShdw>
                </a:effectLst>
                <a:cs typeface="Microsoft Sans Serif" pitchFamily="34" charset="0"/>
              </a:rPr>
              <a:t>Marijuana: Negative Effects on Behavior and Mental Health </a:t>
            </a:r>
            <a:endParaRPr lang="en-US" sz="1800"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228601" y="1676400"/>
            <a:ext cx="8892362" cy="4419600"/>
          </a:xfrm>
        </p:spPr>
        <p:txBody>
          <a:bodyPr>
            <a:noAutofit/>
          </a:bodyPr>
          <a:lstStyle/>
          <a:p>
            <a:r>
              <a:rPr lang="en-US" sz="2800" dirty="0" smtClean="0">
                <a:cs typeface="Microsoft Sans Serif" pitchFamily="34" charset="0"/>
              </a:rPr>
              <a:t>Similar to alcohol/other drugs if misused (impairment)</a:t>
            </a:r>
          </a:p>
          <a:p>
            <a:r>
              <a:rPr lang="en-US" sz="2800" dirty="0" smtClean="0">
                <a:cs typeface="Microsoft Sans Serif" pitchFamily="34" charset="0"/>
              </a:rPr>
              <a:t>Long term use has negative impact on learning and memory</a:t>
            </a:r>
          </a:p>
          <a:p>
            <a:r>
              <a:rPr lang="en-US" sz="2800" dirty="0" smtClean="0">
                <a:cs typeface="Microsoft Sans Serif" pitchFamily="34" charset="0"/>
              </a:rPr>
              <a:t>Long term use reduces motivation (“</a:t>
            </a:r>
            <a:r>
              <a:rPr lang="en-US" sz="2800" dirty="0" err="1" smtClean="0">
                <a:cs typeface="Microsoft Sans Serif" pitchFamily="34" charset="0"/>
              </a:rPr>
              <a:t>amotivational</a:t>
            </a:r>
            <a:r>
              <a:rPr lang="en-US" sz="2800" dirty="0" smtClean="0">
                <a:cs typeface="Microsoft Sans Serif" pitchFamily="34" charset="0"/>
              </a:rPr>
              <a:t> syndrome”)</a:t>
            </a:r>
          </a:p>
          <a:p>
            <a:r>
              <a:rPr lang="en-US" sz="2800" dirty="0" smtClean="0">
                <a:cs typeface="Microsoft Sans Serif" pitchFamily="34" charset="0"/>
              </a:rPr>
              <a:t>Associated </a:t>
            </a:r>
            <a:r>
              <a:rPr lang="en-US" sz="2800" dirty="0">
                <a:cs typeface="Microsoft Sans Serif" pitchFamily="34" charset="0"/>
              </a:rPr>
              <a:t>with mental health problems</a:t>
            </a:r>
          </a:p>
          <a:p>
            <a:pPr lvl="1"/>
            <a:r>
              <a:rPr lang="en-US" dirty="0">
                <a:cs typeface="Microsoft Sans Serif" pitchFamily="34" charset="0"/>
              </a:rPr>
              <a:t>Unclear if marijuana use is cause or effect </a:t>
            </a:r>
          </a:p>
          <a:p>
            <a:pPr lvl="1"/>
            <a:r>
              <a:rPr lang="en-US" dirty="0">
                <a:cs typeface="Microsoft Sans Serif" pitchFamily="34" charset="0"/>
              </a:rPr>
              <a:t>Heavy use is highly associated with serious mental illness – particularly among those with high risk (e.g., family history)</a:t>
            </a:r>
          </a:p>
          <a:p>
            <a:endParaRPr lang="en-US" sz="2800" dirty="0" smtClean="0">
              <a:cs typeface="Microsoft Sans Serif" pitchFamily="34" charset="0"/>
            </a:endParaRPr>
          </a:p>
          <a:p>
            <a:pPr marL="0" indent="0">
              <a:buNone/>
            </a:pPr>
            <a:endParaRPr lang="en-US" sz="2800" dirty="0" smtClean="0">
              <a:cs typeface="Microsoft Sans Serif" pitchFamily="34" charset="0"/>
            </a:endParaRPr>
          </a:p>
          <a:p>
            <a:pPr lvl="1"/>
            <a:endParaRPr lang="en-US" dirty="0" smtClean="0">
              <a:cs typeface="Microsoft Sans Serif" pitchFamily="34" charset="0"/>
            </a:endParaRPr>
          </a:p>
          <a:p>
            <a:endParaRPr lang="en-US" sz="2800" dirty="0"/>
          </a:p>
        </p:txBody>
      </p:sp>
      <p:sp>
        <p:nvSpPr>
          <p:cNvPr id="5" name="TextBox 4"/>
          <p:cNvSpPr txBox="1"/>
          <p:nvPr/>
        </p:nvSpPr>
        <p:spPr>
          <a:xfrm>
            <a:off x="0" y="6550223"/>
            <a:ext cx="6781800" cy="307777"/>
          </a:xfrm>
          <a:prstGeom prst="rect">
            <a:avLst/>
          </a:prstGeom>
          <a:noFill/>
        </p:spPr>
        <p:txBody>
          <a:bodyPr wrap="square" rtlCol="0">
            <a:spAutoFit/>
          </a:bodyPr>
          <a:lstStyle/>
          <a:p>
            <a:r>
              <a:rPr lang="en-US" sz="1400" dirty="0" smtClean="0">
                <a:latin typeface="+mj-lt"/>
                <a:cs typeface="Microsoft Sans Serif" pitchFamily="34" charset="0"/>
              </a:rPr>
              <a:t>SOURCES: Ben Amar, 2006; </a:t>
            </a:r>
            <a:r>
              <a:rPr lang="en-US" sz="1400" dirty="0" err="1" smtClean="0">
                <a:latin typeface="+mj-lt"/>
                <a:cs typeface="Microsoft Sans Serif" pitchFamily="34" charset="0"/>
              </a:rPr>
              <a:t>Bostwick</a:t>
            </a:r>
            <a:r>
              <a:rPr lang="en-US" sz="1400" dirty="0" smtClean="0">
                <a:latin typeface="+mj-lt"/>
                <a:cs typeface="Microsoft Sans Serif" pitchFamily="34" charset="0"/>
              </a:rPr>
              <a:t>, 2012; NIDA, 2012a, 2012b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25</a:t>
            </a:fld>
            <a:endParaRPr lang="en-US"/>
          </a:p>
        </p:txBody>
      </p:sp>
    </p:spTree>
    <p:extLst>
      <p:ext uri="{BB962C8B-B14F-4D97-AF65-F5344CB8AC3E}">
        <p14:creationId xmlns:p14="http://schemas.microsoft.com/office/powerpoint/2010/main" val="32187419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fontScale="90000"/>
          </a:bodyPr>
          <a:lstStyle/>
          <a:p>
            <a:r>
              <a:rPr lang="en-US" dirty="0" smtClean="0"/>
              <a:t>Marijuana: </a:t>
            </a:r>
            <a:br>
              <a:rPr lang="en-US" dirty="0" smtClean="0"/>
            </a:br>
            <a:r>
              <a:rPr lang="en-US" dirty="0" smtClean="0"/>
              <a:t>Negative Effects When Smoked</a:t>
            </a:r>
            <a:endParaRPr lang="en-US" dirty="0"/>
          </a:p>
        </p:txBody>
      </p:sp>
      <p:sp>
        <p:nvSpPr>
          <p:cNvPr id="3" name="Content Placeholder 2"/>
          <p:cNvSpPr>
            <a:spLocks noGrp="1"/>
          </p:cNvSpPr>
          <p:nvPr>
            <p:ph idx="1"/>
          </p:nvPr>
        </p:nvSpPr>
        <p:spPr>
          <a:xfrm>
            <a:off x="228600" y="1600200"/>
            <a:ext cx="8610600" cy="4876800"/>
          </a:xfrm>
        </p:spPr>
        <p:txBody>
          <a:bodyPr>
            <a:normAutofit/>
          </a:bodyPr>
          <a:lstStyle/>
          <a:p>
            <a:r>
              <a:rPr lang="en-US" sz="3500" dirty="0" smtClean="0">
                <a:cs typeface="Microsoft Sans Serif" pitchFamily="34" charset="0"/>
              </a:rPr>
              <a:t>Can lead </a:t>
            </a:r>
            <a:r>
              <a:rPr lang="en-US" sz="3500" dirty="0">
                <a:cs typeface="Microsoft Sans Serif" pitchFamily="34" charset="0"/>
              </a:rPr>
              <a:t>to respiratory illness</a:t>
            </a:r>
          </a:p>
          <a:p>
            <a:pPr lvl="1"/>
            <a:r>
              <a:rPr lang="en-US" sz="3100" dirty="0">
                <a:solidFill>
                  <a:schemeClr val="tx1"/>
                </a:solidFill>
                <a:cs typeface="Microsoft Sans Serif" pitchFamily="34" charset="0"/>
              </a:rPr>
              <a:t>One marijuana cigarette causes as many pulmonary problems as </a:t>
            </a:r>
            <a:r>
              <a:rPr lang="en-US" sz="3100" dirty="0">
                <a:cs typeface="Microsoft Sans Serif" pitchFamily="34" charset="0"/>
              </a:rPr>
              <a:t>4-10 tobacco cigarettes</a:t>
            </a:r>
          </a:p>
          <a:p>
            <a:pPr lvl="1"/>
            <a:r>
              <a:rPr lang="en-US" sz="3100" dirty="0">
                <a:solidFill>
                  <a:schemeClr val="tx1"/>
                </a:solidFill>
                <a:cs typeface="Microsoft Sans Serif" pitchFamily="34" charset="0"/>
              </a:rPr>
              <a:t>Increased risk for </a:t>
            </a:r>
            <a:r>
              <a:rPr lang="en-US" sz="3100" dirty="0">
                <a:cs typeface="Microsoft Sans Serif" pitchFamily="34" charset="0"/>
              </a:rPr>
              <a:t>bronchitis, emphysema, lung </a:t>
            </a:r>
            <a:r>
              <a:rPr lang="en-US" sz="3100" dirty="0" smtClean="0">
                <a:cs typeface="Microsoft Sans Serif" pitchFamily="34" charset="0"/>
              </a:rPr>
              <a:t>cancer</a:t>
            </a:r>
          </a:p>
          <a:p>
            <a:r>
              <a:rPr lang="en-US" sz="3500" dirty="0" smtClean="0">
                <a:cs typeface="Microsoft Sans Serif" pitchFamily="34" charset="0"/>
              </a:rPr>
              <a:t>Can cause </a:t>
            </a:r>
            <a:r>
              <a:rPr lang="en-US" sz="3500" dirty="0">
                <a:cs typeface="Microsoft Sans Serif" pitchFamily="34" charset="0"/>
              </a:rPr>
              <a:t>cardiovascular complications</a:t>
            </a:r>
          </a:p>
          <a:p>
            <a:pPr lvl="1"/>
            <a:r>
              <a:rPr lang="en-US" sz="3100" dirty="0">
                <a:cs typeface="Microsoft Sans Serif" pitchFamily="34" charset="0"/>
              </a:rPr>
              <a:t>Raises</a:t>
            </a:r>
            <a:r>
              <a:rPr lang="en-US" sz="3100" dirty="0">
                <a:solidFill>
                  <a:schemeClr val="tx1"/>
                </a:solidFill>
                <a:cs typeface="Microsoft Sans Serif" pitchFamily="34" charset="0"/>
              </a:rPr>
              <a:t> blood pressure &amp; heart rate </a:t>
            </a:r>
            <a:r>
              <a:rPr lang="en-US" sz="3100" dirty="0">
                <a:cs typeface="Microsoft Sans Serif" pitchFamily="34" charset="0"/>
              </a:rPr>
              <a:t>20-100% </a:t>
            </a:r>
          </a:p>
          <a:p>
            <a:pPr lvl="1"/>
            <a:r>
              <a:rPr lang="en-US" sz="3100" dirty="0">
                <a:cs typeface="Microsoft Sans Serif" pitchFamily="34" charset="0"/>
              </a:rPr>
              <a:t>4.8 times risk </a:t>
            </a:r>
            <a:r>
              <a:rPr lang="en-US" sz="3100" dirty="0">
                <a:solidFill>
                  <a:schemeClr val="tx1"/>
                </a:solidFill>
                <a:cs typeface="Microsoft Sans Serif" pitchFamily="34" charset="0"/>
              </a:rPr>
              <a:t>of heart attack in hour after use</a:t>
            </a:r>
          </a:p>
          <a:p>
            <a:pPr marL="457200" lvl="1" indent="0">
              <a:buNone/>
            </a:pPr>
            <a:endParaRPr lang="en-US" sz="3100" dirty="0">
              <a:cs typeface="Microsoft Sans Serif" pitchFamily="34" charset="0"/>
            </a:endParaRPr>
          </a:p>
          <a:p>
            <a:endParaRPr lang="en-US" dirty="0"/>
          </a:p>
        </p:txBody>
      </p:sp>
      <p:sp>
        <p:nvSpPr>
          <p:cNvPr id="4" name="Slide Number Placeholder 3"/>
          <p:cNvSpPr>
            <a:spLocks noGrp="1"/>
          </p:cNvSpPr>
          <p:nvPr>
            <p:ph type="sldNum" sz="quarter" idx="12"/>
          </p:nvPr>
        </p:nvSpPr>
        <p:spPr/>
        <p:txBody>
          <a:bodyPr/>
          <a:lstStyle/>
          <a:p>
            <a:fld id="{C1B28A6F-06A0-4359-A774-E9C76C0D0D08}" type="slidenum">
              <a:rPr lang="en-US" smtClean="0"/>
              <a:pPr/>
              <a:t>26</a:t>
            </a:fld>
            <a:endParaRPr lang="en-US"/>
          </a:p>
        </p:txBody>
      </p:sp>
      <p:sp>
        <p:nvSpPr>
          <p:cNvPr id="5" name="TextBox 4"/>
          <p:cNvSpPr txBox="1"/>
          <p:nvPr/>
        </p:nvSpPr>
        <p:spPr>
          <a:xfrm>
            <a:off x="0" y="6609335"/>
            <a:ext cx="6477000" cy="307777"/>
          </a:xfrm>
          <a:prstGeom prst="rect">
            <a:avLst/>
          </a:prstGeom>
          <a:noFill/>
        </p:spPr>
        <p:txBody>
          <a:bodyPr wrap="square" rtlCol="0">
            <a:spAutoFit/>
          </a:bodyPr>
          <a:lstStyle/>
          <a:p>
            <a:r>
              <a:rPr lang="en-US" sz="1400" dirty="0" smtClean="0">
                <a:latin typeface="+mj-lt"/>
                <a:cs typeface="Microsoft Sans Serif" pitchFamily="34" charset="0"/>
              </a:rPr>
              <a:t>SOURCES: Ben Amar, 2006; </a:t>
            </a:r>
            <a:r>
              <a:rPr lang="en-US" sz="1400" dirty="0" err="1" smtClean="0">
                <a:latin typeface="+mj-lt"/>
                <a:cs typeface="Microsoft Sans Serif" pitchFamily="34" charset="0"/>
              </a:rPr>
              <a:t>Bostwick</a:t>
            </a:r>
            <a:r>
              <a:rPr lang="en-US" sz="1400" dirty="0" smtClean="0">
                <a:latin typeface="+mj-lt"/>
                <a:cs typeface="Microsoft Sans Serif" pitchFamily="34" charset="0"/>
              </a:rPr>
              <a:t>, 2012; NIDA, 2012a, 2012b (reference list).</a:t>
            </a:r>
            <a:endParaRPr lang="en-US" sz="1400" dirty="0">
              <a:latin typeface="+mj-lt"/>
              <a:cs typeface="Microsoft Sans Serif" pitchFamily="34" charset="0"/>
            </a:endParaRPr>
          </a:p>
        </p:txBody>
      </p:sp>
    </p:spTree>
    <p:extLst>
      <p:ext uri="{BB962C8B-B14F-4D97-AF65-F5344CB8AC3E}">
        <p14:creationId xmlns:p14="http://schemas.microsoft.com/office/powerpoint/2010/main" val="16795614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pitchFamily="34" charset="0"/>
              </a:rPr>
              <a:t>Marijuana: </a:t>
            </a:r>
            <a:br>
              <a:rPr lang="en-US" dirty="0" smtClean="0">
                <a:effectLst>
                  <a:outerShdw blurRad="38100" dist="38100" dir="2700000" algn="tl">
                    <a:srgbClr val="000000">
                      <a:alpha val="43137"/>
                    </a:srgbClr>
                  </a:outerShdw>
                </a:effectLst>
                <a:cs typeface="Microsoft Sans Serif" pitchFamily="34" charset="0"/>
              </a:rPr>
            </a:br>
            <a:r>
              <a:rPr lang="en-US" dirty="0" smtClean="0">
                <a:effectLst>
                  <a:outerShdw blurRad="38100" dist="38100" dir="2700000" algn="tl">
                    <a:srgbClr val="000000">
                      <a:alpha val="43137"/>
                    </a:srgbClr>
                  </a:outerShdw>
                </a:effectLst>
                <a:cs typeface="Microsoft Sans Serif" pitchFamily="34" charset="0"/>
              </a:rPr>
              <a:t>Negative Effects in Pregnancy</a:t>
            </a:r>
            <a:endParaRPr lang="en-US" sz="1800"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76200" y="1752600"/>
            <a:ext cx="8991600" cy="4572000"/>
          </a:xfrm>
        </p:spPr>
        <p:txBody>
          <a:bodyPr>
            <a:normAutofit/>
          </a:bodyPr>
          <a:lstStyle/>
          <a:p>
            <a:pPr marL="573088" lvl="1" indent="-457200">
              <a:buFont typeface="Arial" pitchFamily="34" charset="0"/>
              <a:buChar char="•"/>
            </a:pPr>
            <a:r>
              <a:rPr lang="en-US" sz="3100" dirty="0" smtClean="0">
                <a:solidFill>
                  <a:schemeClr val="tx1"/>
                </a:solidFill>
                <a:cs typeface="Microsoft Sans Serif" pitchFamily="34" charset="0"/>
              </a:rPr>
              <a:t>There </a:t>
            </a:r>
            <a:r>
              <a:rPr lang="en-US" sz="3100" dirty="0">
                <a:solidFill>
                  <a:schemeClr val="tx1"/>
                </a:solidFill>
                <a:cs typeface="Microsoft Sans Serif" pitchFamily="34" charset="0"/>
              </a:rPr>
              <a:t>is increasing </a:t>
            </a:r>
            <a:r>
              <a:rPr lang="en-US" sz="3100" dirty="0" smtClean="0">
                <a:solidFill>
                  <a:schemeClr val="tx1"/>
                </a:solidFill>
                <a:cs typeface="Microsoft Sans Serif" pitchFamily="34" charset="0"/>
              </a:rPr>
              <a:t>evidence that prenatal exposure may result in:</a:t>
            </a:r>
          </a:p>
          <a:p>
            <a:pPr lvl="1"/>
            <a:r>
              <a:rPr lang="en-US" sz="3100" dirty="0" smtClean="0">
                <a:solidFill>
                  <a:schemeClr val="tx1"/>
                </a:solidFill>
                <a:cs typeface="Microsoft Sans Serif" pitchFamily="34" charset="0"/>
              </a:rPr>
              <a:t>Increased </a:t>
            </a:r>
            <a:r>
              <a:rPr lang="en-US" sz="3100" dirty="0">
                <a:solidFill>
                  <a:schemeClr val="tx1"/>
                </a:solidFill>
                <a:cs typeface="Microsoft Sans Serif" pitchFamily="34" charset="0"/>
              </a:rPr>
              <a:t>risk of </a:t>
            </a:r>
            <a:r>
              <a:rPr lang="en-US" sz="3100" dirty="0">
                <a:cs typeface="Microsoft Sans Serif" pitchFamily="34" charset="0"/>
              </a:rPr>
              <a:t>motor, </a:t>
            </a:r>
            <a:r>
              <a:rPr lang="en-US" sz="3100" dirty="0" smtClean="0">
                <a:cs typeface="Microsoft Sans Serif" pitchFamily="34" charset="0"/>
              </a:rPr>
              <a:t>social, </a:t>
            </a:r>
            <a:r>
              <a:rPr lang="en-US" sz="3100" dirty="0">
                <a:cs typeface="Microsoft Sans Serif" pitchFamily="34" charset="0"/>
              </a:rPr>
              <a:t>and cognitive </a:t>
            </a:r>
            <a:r>
              <a:rPr lang="en-US" sz="3100" dirty="0" smtClean="0">
                <a:cs typeface="Microsoft Sans Serif" pitchFamily="34" charset="0"/>
              </a:rPr>
              <a:t>disturbances.</a:t>
            </a:r>
            <a:endParaRPr lang="en-US" sz="3100" dirty="0">
              <a:cs typeface="Microsoft Sans Serif" pitchFamily="34" charset="0"/>
            </a:endParaRPr>
          </a:p>
          <a:p>
            <a:pPr lvl="1"/>
            <a:r>
              <a:rPr lang="en-US" sz="3100" dirty="0" smtClean="0">
                <a:solidFill>
                  <a:schemeClr val="tx1"/>
                </a:solidFill>
                <a:cs typeface="Microsoft Sans Serif" pitchFamily="34" charset="0"/>
              </a:rPr>
              <a:t>Higher </a:t>
            </a:r>
            <a:r>
              <a:rPr lang="en-US" sz="3100" dirty="0">
                <a:solidFill>
                  <a:schemeClr val="tx1"/>
                </a:solidFill>
                <a:cs typeface="Microsoft Sans Serif" pitchFamily="34" charset="0"/>
              </a:rPr>
              <a:t>rate of </a:t>
            </a:r>
            <a:r>
              <a:rPr lang="en-US" sz="3100" dirty="0">
                <a:cs typeface="Microsoft Sans Serif" pitchFamily="34" charset="0"/>
              </a:rPr>
              <a:t>low birth weight infants, and childhood </a:t>
            </a:r>
            <a:r>
              <a:rPr lang="en-US" sz="3100" dirty="0" smtClean="0">
                <a:cs typeface="Microsoft Sans Serif" pitchFamily="34" charset="0"/>
              </a:rPr>
              <a:t>leukemia</a:t>
            </a:r>
          </a:p>
          <a:p>
            <a:pPr marL="342900" lvl="1" indent="-342900">
              <a:buClr>
                <a:schemeClr val="tx1"/>
              </a:buClr>
              <a:buSzPct val="85000"/>
              <a:buFont typeface="Arial" pitchFamily="34" charset="0"/>
              <a:buChar char="•"/>
            </a:pPr>
            <a:r>
              <a:rPr lang="en-US" sz="3100" dirty="0" smtClean="0">
                <a:solidFill>
                  <a:schemeClr val="tx1"/>
                </a:solidFill>
                <a:cs typeface="Microsoft Sans Serif" pitchFamily="34" charset="0"/>
              </a:rPr>
              <a:t>Marijuana </a:t>
            </a:r>
            <a:r>
              <a:rPr lang="en-US" sz="3100" dirty="0">
                <a:solidFill>
                  <a:schemeClr val="tx1"/>
                </a:solidFill>
                <a:cs typeface="Microsoft Sans Serif" pitchFamily="34" charset="0"/>
              </a:rPr>
              <a:t>has been found in breast milk although </a:t>
            </a:r>
            <a:r>
              <a:rPr lang="en-US" sz="3100" dirty="0">
                <a:cs typeface="Microsoft Sans Serif" pitchFamily="34" charset="0"/>
              </a:rPr>
              <a:t>levels are generally considered subclinical</a:t>
            </a:r>
            <a:r>
              <a:rPr lang="en-US" sz="3100" dirty="0">
                <a:solidFill>
                  <a:schemeClr val="tx1"/>
                </a:solidFill>
                <a:cs typeface="Microsoft Sans Serif" pitchFamily="34" charset="0"/>
              </a:rPr>
              <a:t>. </a:t>
            </a:r>
          </a:p>
          <a:p>
            <a:endParaRPr lang="en-US" sz="3500" dirty="0">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27</a:t>
            </a:fld>
            <a:endParaRPr lang="en-US"/>
          </a:p>
        </p:txBody>
      </p:sp>
      <p:sp>
        <p:nvSpPr>
          <p:cNvPr id="4" name="Rectangle 3"/>
          <p:cNvSpPr/>
          <p:nvPr/>
        </p:nvSpPr>
        <p:spPr>
          <a:xfrm>
            <a:off x="0" y="6550223"/>
            <a:ext cx="7315200" cy="307777"/>
          </a:xfrm>
          <a:prstGeom prst="rect">
            <a:avLst/>
          </a:prstGeom>
        </p:spPr>
        <p:txBody>
          <a:bodyPr wrap="square">
            <a:spAutoFit/>
          </a:bodyPr>
          <a:lstStyle/>
          <a:p>
            <a:r>
              <a:rPr lang="en-US" sz="1400" dirty="0"/>
              <a:t>SOURCE: </a:t>
            </a:r>
            <a:r>
              <a:rPr lang="en-US" sz="1400" dirty="0" smtClean="0"/>
              <a:t>Texas Tech University, Health Sciences Center, 2013 (reference list). </a:t>
            </a:r>
            <a:endParaRPr lang="en-US" sz="1400" dirty="0"/>
          </a:p>
        </p:txBody>
      </p:sp>
    </p:spTree>
    <p:extLst>
      <p:ext uri="{BB962C8B-B14F-4D97-AF65-F5344CB8AC3E}">
        <p14:creationId xmlns:p14="http://schemas.microsoft.com/office/powerpoint/2010/main" val="380687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tx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smtClean="0">
                <a:effectLst>
                  <a:outerShdw blurRad="38100" dist="38100" dir="2700000" algn="tl">
                    <a:srgbClr val="000000">
                      <a:alpha val="43137"/>
                    </a:srgbClr>
                  </a:outerShdw>
                </a:effectLst>
                <a:cs typeface="Microsoft Sans Serif"/>
              </a:rPr>
              <a:t>Marijuana: Why Start Using It?</a:t>
            </a:r>
            <a:endParaRPr lang="en-US" sz="4000"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457200" y="1524000"/>
            <a:ext cx="8458200" cy="4724400"/>
          </a:xfrm>
        </p:spPr>
        <p:txBody>
          <a:bodyPr>
            <a:normAutofit/>
          </a:bodyPr>
          <a:lstStyle/>
          <a:p>
            <a:r>
              <a:rPr lang="en-US" sz="3600" dirty="0" smtClean="0">
                <a:cs typeface="Microsoft Sans Serif"/>
              </a:rPr>
              <a:t>To get high</a:t>
            </a:r>
          </a:p>
          <a:p>
            <a:pPr lvl="1"/>
            <a:r>
              <a:rPr lang="en-US" sz="3600" dirty="0" smtClean="0">
                <a:cs typeface="Microsoft Sans Serif"/>
              </a:rPr>
              <a:t>Fun</a:t>
            </a:r>
          </a:p>
          <a:p>
            <a:pPr lvl="1"/>
            <a:r>
              <a:rPr lang="en-US" sz="3600" dirty="0" smtClean="0">
                <a:cs typeface="Microsoft Sans Serif"/>
              </a:rPr>
              <a:t>New experiences</a:t>
            </a:r>
          </a:p>
          <a:p>
            <a:r>
              <a:rPr lang="en-US" sz="3600" dirty="0" smtClean="0">
                <a:cs typeface="Microsoft Sans Serif"/>
              </a:rPr>
              <a:t>To fit in</a:t>
            </a:r>
          </a:p>
          <a:p>
            <a:r>
              <a:rPr lang="en-US" sz="3600" dirty="0" smtClean="0">
                <a:cs typeface="Microsoft Sans Serif"/>
              </a:rPr>
              <a:t>To socialize</a:t>
            </a:r>
          </a:p>
          <a:p>
            <a:r>
              <a:rPr lang="en-US" sz="3600" dirty="0" smtClean="0">
                <a:cs typeface="Microsoft Sans Serif"/>
              </a:rPr>
              <a:t>To cope with physical/emotional discomfort</a:t>
            </a:r>
          </a:p>
        </p:txBody>
      </p:sp>
      <p:sp>
        <p:nvSpPr>
          <p:cNvPr id="5" name="TextBox 4"/>
          <p:cNvSpPr txBox="1"/>
          <p:nvPr/>
        </p:nvSpPr>
        <p:spPr>
          <a:xfrm>
            <a:off x="-28222" y="6550223"/>
            <a:ext cx="4295422" cy="307777"/>
          </a:xfrm>
          <a:prstGeom prst="rect">
            <a:avLst/>
          </a:prstGeom>
          <a:noFill/>
        </p:spPr>
        <p:txBody>
          <a:bodyPr wrap="square" rtlCol="0">
            <a:spAutoFit/>
          </a:bodyPr>
          <a:lstStyle/>
          <a:p>
            <a:r>
              <a:rPr lang="en-US" sz="1400" dirty="0" smtClean="0">
                <a:latin typeface="+mj-lt"/>
                <a:cs typeface="Microsoft Sans Serif" pitchFamily="34" charset="0"/>
              </a:rPr>
              <a:t>SOURCE: Bonn-Miller &amp; </a:t>
            </a:r>
            <a:r>
              <a:rPr lang="en-US" sz="1400" dirty="0" err="1" smtClean="0">
                <a:latin typeface="+mj-lt"/>
                <a:cs typeface="Microsoft Sans Serif" pitchFamily="34" charset="0"/>
              </a:rPr>
              <a:t>Zvolensky</a:t>
            </a:r>
            <a:r>
              <a:rPr lang="en-US" sz="1400" dirty="0" smtClean="0">
                <a:latin typeface="+mj-lt"/>
                <a:cs typeface="Microsoft Sans Serif" pitchFamily="34" charset="0"/>
              </a:rPr>
              <a:t>, 2009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28</a:t>
            </a:fld>
            <a:endParaRPr lang="en-US"/>
          </a:p>
        </p:txBody>
      </p:sp>
    </p:spTree>
    <p:extLst>
      <p:ext uri="{BB962C8B-B14F-4D97-AF65-F5344CB8AC3E}">
        <p14:creationId xmlns:p14="http://schemas.microsoft.com/office/powerpoint/2010/main" val="336727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50"/>
                                        <p:tgtEl>
                                          <p:spTgt spid="3">
                                            <p:txEl>
                                              <p:pRg st="1" end="1"/>
                                            </p:txEl>
                                          </p:spTgt>
                                        </p:tgtEl>
                                      </p:cBhvr>
                                    </p:animEffect>
                                  </p:childTnLst>
                                </p:cTn>
                              </p:par>
                            </p:childTnLst>
                          </p:cTn>
                        </p:par>
                        <p:par>
                          <p:cTn id="12" fill="hold">
                            <p:stCondLst>
                              <p:cond delay="75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50"/>
                                        <p:tgtEl>
                                          <p:spTgt spid="3">
                                            <p:txEl>
                                              <p:pRg st="2" end="2"/>
                                            </p:txEl>
                                          </p:spTgt>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50"/>
                                        <p:tgtEl>
                                          <p:spTgt spid="3">
                                            <p:txEl>
                                              <p:pRg st="3" end="3"/>
                                            </p:txEl>
                                          </p:spTgt>
                                        </p:tgtEl>
                                      </p:cBhvr>
                                    </p:animEffect>
                                  </p:childTnLst>
                                </p:cTn>
                              </p:par>
                            </p:childTnLst>
                          </p:cTn>
                        </p:par>
                        <p:par>
                          <p:cTn id="20" fill="hold">
                            <p:stCondLst>
                              <p:cond delay="125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50"/>
                                        <p:tgtEl>
                                          <p:spTgt spid="3">
                                            <p:txEl>
                                              <p:pRg st="4" end="4"/>
                                            </p:txEl>
                                          </p:spTgt>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a:rPr>
              <a:t>Marijuana: Why Keep Using It?</a:t>
            </a:r>
            <a:br>
              <a:rPr lang="en-US" dirty="0" smtClean="0">
                <a:effectLst>
                  <a:outerShdw blurRad="38100" dist="38100" dir="2700000" algn="tl">
                    <a:srgbClr val="000000">
                      <a:alpha val="43137"/>
                    </a:srgbClr>
                  </a:outerShdw>
                </a:effectLst>
                <a:cs typeface="Microsoft Sans Serif"/>
              </a:rPr>
            </a:br>
            <a:endParaRPr lang="en-US"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304800" y="1219200"/>
            <a:ext cx="8229600" cy="5638800"/>
          </a:xfrm>
        </p:spPr>
        <p:txBody>
          <a:bodyPr>
            <a:normAutofit/>
          </a:bodyPr>
          <a:lstStyle/>
          <a:p>
            <a:r>
              <a:rPr lang="en-US" dirty="0" smtClean="0">
                <a:cs typeface="Microsoft Sans Serif"/>
              </a:rPr>
              <a:t>Rely on it to alleviate mental/emotional distress </a:t>
            </a:r>
          </a:p>
          <a:p>
            <a:r>
              <a:rPr lang="en-US" dirty="0" smtClean="0">
                <a:solidFill>
                  <a:srgbClr val="FFFF00"/>
                </a:solidFill>
                <a:cs typeface="Microsoft Sans Serif"/>
              </a:rPr>
              <a:t>Like it, it’s fun </a:t>
            </a:r>
          </a:p>
          <a:p>
            <a:r>
              <a:rPr lang="en-US" dirty="0" smtClean="0">
                <a:cs typeface="Microsoft Sans Serif"/>
              </a:rPr>
              <a:t>Use socially/to fit in </a:t>
            </a:r>
          </a:p>
          <a:p>
            <a:r>
              <a:rPr lang="en-US" dirty="0" smtClean="0">
                <a:solidFill>
                  <a:srgbClr val="FFFF00"/>
                </a:solidFill>
                <a:cs typeface="Microsoft Sans Serif"/>
              </a:rPr>
              <a:t>Rely on it to alleviate physical pain/discomfort or sleep problems </a:t>
            </a:r>
          </a:p>
          <a:p>
            <a:r>
              <a:rPr lang="en-US" dirty="0" smtClean="0">
                <a:cs typeface="Microsoft Sans Serif"/>
              </a:rPr>
              <a:t>Habit/fear of stopping </a:t>
            </a:r>
          </a:p>
          <a:p>
            <a:r>
              <a:rPr lang="en-US" dirty="0" smtClean="0">
                <a:solidFill>
                  <a:srgbClr val="FFFF00"/>
                </a:solidFill>
                <a:cs typeface="Microsoft Sans Serif"/>
              </a:rPr>
              <a:t>Most </a:t>
            </a:r>
            <a:r>
              <a:rPr lang="en-US" dirty="0">
                <a:solidFill>
                  <a:srgbClr val="FFFF00"/>
                </a:solidFill>
                <a:cs typeface="Microsoft Sans Serif"/>
              </a:rPr>
              <a:t>people who </a:t>
            </a:r>
            <a:r>
              <a:rPr lang="en-US" dirty="0" smtClean="0">
                <a:solidFill>
                  <a:srgbClr val="FFFF00"/>
                </a:solidFill>
                <a:cs typeface="Microsoft Sans Serif"/>
              </a:rPr>
              <a:t>continue using marijuana </a:t>
            </a:r>
            <a:r>
              <a:rPr lang="en-US" dirty="0">
                <a:solidFill>
                  <a:srgbClr val="FFFF00"/>
                </a:solidFill>
                <a:cs typeface="Microsoft Sans Serif"/>
              </a:rPr>
              <a:t>use it for many of these reasons</a:t>
            </a:r>
          </a:p>
          <a:p>
            <a:endParaRPr lang="en-US" dirty="0" smtClean="0">
              <a:cs typeface="Microsoft Sans Serif"/>
            </a:endParaRPr>
          </a:p>
          <a:p>
            <a:endParaRPr lang="en-US" dirty="0">
              <a:cs typeface="Microsoft Sans Serif"/>
            </a:endParaRPr>
          </a:p>
        </p:txBody>
      </p:sp>
      <p:sp>
        <p:nvSpPr>
          <p:cNvPr id="5" name="TextBox 4"/>
          <p:cNvSpPr txBox="1"/>
          <p:nvPr/>
        </p:nvSpPr>
        <p:spPr>
          <a:xfrm>
            <a:off x="0" y="6553200"/>
            <a:ext cx="3999089" cy="307777"/>
          </a:xfrm>
          <a:prstGeom prst="rect">
            <a:avLst/>
          </a:prstGeom>
          <a:noFill/>
        </p:spPr>
        <p:txBody>
          <a:bodyPr wrap="square" rtlCol="0">
            <a:spAutoFit/>
          </a:bodyPr>
          <a:lstStyle/>
          <a:p>
            <a:r>
              <a:rPr lang="en-US" sz="1400" dirty="0" smtClean="0">
                <a:latin typeface="+mj-lt"/>
                <a:cs typeface="Microsoft Sans Serif" pitchFamily="34" charset="0"/>
              </a:rPr>
              <a:t>SOURCE: Padwa, under review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29</a:t>
            </a:fld>
            <a:endParaRPr lang="en-US"/>
          </a:p>
        </p:txBody>
      </p:sp>
    </p:spTree>
    <p:extLst>
      <p:ext uri="{BB962C8B-B14F-4D97-AF65-F5344CB8AC3E}">
        <p14:creationId xmlns:p14="http://schemas.microsoft.com/office/powerpoint/2010/main" val="2519198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cs typeface="Microsoft Sans Serif" pitchFamily="34" charset="0"/>
              </a:rPr>
              <a:t>Educational Objectives</a:t>
            </a:r>
            <a:r>
              <a:rPr lang="en-US" dirty="0" smtClean="0">
                <a:cs typeface="Microsoft Sans Serif" pitchFamily="34" charset="0"/>
              </a:rPr>
              <a:t/>
            </a:r>
            <a:br>
              <a:rPr lang="en-US" dirty="0" smtClean="0">
                <a:cs typeface="Microsoft Sans Serif" pitchFamily="34" charset="0"/>
              </a:rPr>
            </a:br>
            <a:r>
              <a:rPr lang="en-US" sz="2200" dirty="0" smtClean="0">
                <a:cs typeface="Microsoft Sans Serif" pitchFamily="34" charset="0"/>
              </a:rPr>
              <a:t>At the end of this training session, participants will be able to…</a:t>
            </a:r>
            <a:endParaRPr lang="en-US" sz="2200" dirty="0">
              <a:cs typeface="Microsoft Sans Serif" pitchFamily="34" charset="0"/>
            </a:endParaRPr>
          </a:p>
        </p:txBody>
      </p:sp>
      <p:sp>
        <p:nvSpPr>
          <p:cNvPr id="3" name="Content Placeholder 2"/>
          <p:cNvSpPr>
            <a:spLocks noGrp="1"/>
          </p:cNvSpPr>
          <p:nvPr>
            <p:ph idx="1"/>
          </p:nvPr>
        </p:nvSpPr>
        <p:spPr>
          <a:xfrm>
            <a:off x="457200" y="1600200"/>
            <a:ext cx="8229600" cy="5257800"/>
          </a:xfrm>
        </p:spPr>
        <p:txBody>
          <a:bodyPr>
            <a:normAutofit/>
          </a:bodyPr>
          <a:lstStyle/>
          <a:p>
            <a:pPr marL="514350" indent="-514350">
              <a:buAutoNum type="arabicPeriod"/>
            </a:pPr>
            <a:r>
              <a:rPr lang="en-US" dirty="0" smtClean="0">
                <a:cs typeface="Microsoft Sans Serif" pitchFamily="34" charset="0"/>
              </a:rPr>
              <a:t>Describe the mechanism of action of marijuana.</a:t>
            </a:r>
          </a:p>
          <a:p>
            <a:pPr marL="514350" indent="-514350">
              <a:buAutoNum type="arabicPeriod"/>
            </a:pPr>
            <a:r>
              <a:rPr lang="en-US" dirty="0" smtClean="0">
                <a:cs typeface="Microsoft Sans Serif" pitchFamily="34" charset="0"/>
              </a:rPr>
              <a:t>Discuss marijuana’s effects on health and its potential medical use.</a:t>
            </a:r>
          </a:p>
          <a:p>
            <a:pPr marL="514350" indent="-514350">
              <a:buAutoNum type="arabicPeriod" startAt="3"/>
            </a:pPr>
            <a:r>
              <a:rPr lang="en-US" dirty="0" smtClean="0">
                <a:cs typeface="Microsoft Sans Serif" pitchFamily="34" charset="0"/>
              </a:rPr>
              <a:t>Explain at least three reasons why individuals with HIV may use medical marijuana.</a:t>
            </a:r>
            <a:endParaRPr lang="en-US" dirty="0">
              <a:cs typeface="Microsoft Sans Serif" pitchFamily="34" charset="0"/>
            </a:endParaRPr>
          </a:p>
          <a:p>
            <a:pPr marL="514350" indent="-514350">
              <a:buAutoNum type="arabicPeriod" startAt="3"/>
            </a:pPr>
            <a:r>
              <a:rPr lang="en-US" dirty="0" smtClean="0">
                <a:cs typeface="Microsoft Sans Serif" pitchFamily="34" charset="0"/>
              </a:rPr>
              <a:t>Discuss at least two strategies for effectively working with HIV patients who use medical marijuana.</a:t>
            </a:r>
            <a:endParaRPr lang="en-US" dirty="0">
              <a:cs typeface="Microsoft Sans Serif" pitchFamily="34" charset="0"/>
            </a:endParaRPr>
          </a:p>
        </p:txBody>
      </p:sp>
      <p:sp>
        <p:nvSpPr>
          <p:cNvPr id="5" name="Slide Number Placeholder 4"/>
          <p:cNvSpPr>
            <a:spLocks noGrp="1"/>
          </p:cNvSpPr>
          <p:nvPr>
            <p:ph type="sldNum" sz="quarter" idx="12"/>
          </p:nvPr>
        </p:nvSpPr>
        <p:spPr/>
        <p:txBody>
          <a:bodyPr/>
          <a:lstStyle/>
          <a:p>
            <a:fld id="{C1B28A6F-06A0-4359-A774-E9C76C0D0D08}" type="slidenum">
              <a:rPr lang="en-US" smtClean="0"/>
              <a:pPr/>
              <a:t>3</a:t>
            </a:fld>
            <a:endParaRPr lang="en-US"/>
          </a:p>
        </p:txBody>
      </p:sp>
    </p:spTree>
    <p:extLst>
      <p:ext uri="{BB962C8B-B14F-4D97-AF65-F5344CB8AC3E}">
        <p14:creationId xmlns:p14="http://schemas.microsoft.com/office/powerpoint/2010/main" val="41917891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dirty="0" smtClean="0">
                <a:effectLst>
                  <a:outerShdw blurRad="38100" dist="38100" dir="2700000" algn="tl">
                    <a:srgbClr val="000000">
                      <a:alpha val="43137"/>
                    </a:srgbClr>
                  </a:outerShdw>
                </a:effectLst>
                <a:cs typeface="Microsoft Sans Serif" pitchFamily="34" charset="0"/>
              </a:rPr>
              <a:t>Marijuana Abuse/Dependence</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152400" y="1219200"/>
            <a:ext cx="8991600" cy="2133600"/>
          </a:xfrm>
        </p:spPr>
        <p:txBody>
          <a:bodyPr>
            <a:normAutofit/>
          </a:bodyPr>
          <a:lstStyle/>
          <a:p>
            <a:r>
              <a:rPr lang="en-US" sz="2800" dirty="0" smtClean="0">
                <a:cs typeface="Microsoft Sans Serif" pitchFamily="34" charset="0"/>
              </a:rPr>
              <a:t>SUD fall on a continuum of alcohol and drug use</a:t>
            </a:r>
            <a:endParaRPr lang="en-US" sz="2800" dirty="0">
              <a:cs typeface="Microsoft Sans Serif" pitchFamily="34" charset="0"/>
            </a:endParaRPr>
          </a:p>
        </p:txBody>
      </p:sp>
      <p:sp>
        <p:nvSpPr>
          <p:cNvPr id="5" name="Right Arrow 4"/>
          <p:cNvSpPr/>
          <p:nvPr/>
        </p:nvSpPr>
        <p:spPr>
          <a:xfrm>
            <a:off x="457200" y="1905000"/>
            <a:ext cx="8229600" cy="990600"/>
          </a:xfrm>
          <a:prstGeom prst="rightArrow">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08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bg1"/>
                </a:solidFill>
                <a:latin typeface="+mj-lt"/>
                <a:cs typeface="Microsoft Sans Serif" pitchFamily="34" charset="0"/>
              </a:rPr>
              <a:t>PROBLEMATIC SUBSTANCE USE</a:t>
            </a:r>
            <a:endParaRPr lang="en-US" dirty="0">
              <a:solidFill>
                <a:schemeClr val="bg1"/>
              </a:solidFill>
              <a:latin typeface="+mj-lt"/>
              <a:cs typeface="Microsoft Sans Serif" pitchFamily="34" charset="0"/>
            </a:endParaRPr>
          </a:p>
        </p:txBody>
      </p:sp>
      <p:graphicFrame>
        <p:nvGraphicFramePr>
          <p:cNvPr id="6" name="Diagram 5"/>
          <p:cNvGraphicFramePr/>
          <p:nvPr>
            <p:extLst>
              <p:ext uri="{D42A27DB-BD31-4B8C-83A1-F6EECF244321}">
                <p14:modId xmlns:p14="http://schemas.microsoft.com/office/powerpoint/2010/main" val="792600038"/>
              </p:ext>
            </p:extLst>
          </p:nvPr>
        </p:nvGraphicFramePr>
        <p:xfrm>
          <a:off x="207112" y="2979035"/>
          <a:ext cx="8610600" cy="228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ight Arrow 6"/>
          <p:cNvSpPr/>
          <p:nvPr/>
        </p:nvSpPr>
        <p:spPr>
          <a:xfrm>
            <a:off x="3505200" y="5029200"/>
            <a:ext cx="5257800" cy="990600"/>
          </a:xfrm>
          <a:prstGeom prst="rightArrow">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08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bg1"/>
                </a:solidFill>
                <a:latin typeface="+mj-lt"/>
                <a:cs typeface="Microsoft Sans Serif" pitchFamily="34" charset="0"/>
              </a:rPr>
              <a:t>SUBSTANCE USE DISORDERS (SUD)</a:t>
            </a:r>
            <a:endParaRPr lang="en-US" dirty="0">
              <a:solidFill>
                <a:schemeClr val="bg1"/>
              </a:solidFill>
              <a:latin typeface="+mj-lt"/>
              <a:cs typeface="Microsoft Sans Serif" pitchFamily="34" charset="0"/>
            </a:endParaRPr>
          </a:p>
        </p:txBody>
      </p:sp>
      <p:sp>
        <p:nvSpPr>
          <p:cNvPr id="4" name="Slide Number Placeholder 3"/>
          <p:cNvSpPr>
            <a:spLocks noGrp="1"/>
          </p:cNvSpPr>
          <p:nvPr>
            <p:ph type="sldNum" sz="quarter" idx="12"/>
          </p:nvPr>
        </p:nvSpPr>
        <p:spPr/>
        <p:txBody>
          <a:bodyPr/>
          <a:lstStyle/>
          <a:p>
            <a:fld id="{C1B28A6F-06A0-4359-A774-E9C76C0D0D08}" type="slidenum">
              <a:rPr lang="en-US" smtClean="0"/>
              <a:pPr/>
              <a:t>30</a:t>
            </a:fld>
            <a:endParaRPr lang="en-US"/>
          </a:p>
        </p:txBody>
      </p:sp>
    </p:spTree>
    <p:custDataLst>
      <p:tags r:id="rId1"/>
    </p:custDataLst>
    <p:extLst>
      <p:ext uri="{BB962C8B-B14F-4D97-AF65-F5344CB8AC3E}">
        <p14:creationId xmlns:p14="http://schemas.microsoft.com/office/powerpoint/2010/main" val="7550912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pitchFamily="34" charset="0"/>
              </a:rPr>
              <a:t>Marijuana: </a:t>
            </a:r>
            <a:br>
              <a:rPr lang="en-US" dirty="0" smtClean="0">
                <a:effectLst>
                  <a:outerShdw blurRad="38100" dist="38100" dir="2700000" algn="tl">
                    <a:srgbClr val="000000">
                      <a:alpha val="43137"/>
                    </a:srgbClr>
                  </a:outerShdw>
                </a:effectLst>
                <a:cs typeface="Microsoft Sans Serif" pitchFamily="34" charset="0"/>
              </a:rPr>
            </a:br>
            <a:r>
              <a:rPr lang="en-US" dirty="0" smtClean="0">
                <a:effectLst>
                  <a:outerShdw blurRad="38100" dist="38100" dir="2700000" algn="tl">
                    <a:srgbClr val="000000">
                      <a:alpha val="43137"/>
                    </a:srgbClr>
                  </a:outerShdw>
                </a:effectLst>
                <a:cs typeface="Microsoft Sans Serif" pitchFamily="34" charset="0"/>
              </a:rPr>
              <a:t>Potential for Abuse/Dependence</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533400" y="1600200"/>
            <a:ext cx="8153400" cy="5105400"/>
          </a:xfrm>
        </p:spPr>
        <p:txBody>
          <a:bodyPr>
            <a:noAutofit/>
          </a:bodyPr>
          <a:lstStyle/>
          <a:p>
            <a:pPr>
              <a:spcBef>
                <a:spcPts val="0"/>
              </a:spcBef>
              <a:spcAft>
                <a:spcPts val="900"/>
              </a:spcAft>
            </a:pPr>
            <a:r>
              <a:rPr lang="en-US" sz="2800" dirty="0" smtClean="0">
                <a:cs typeface="Microsoft Sans Serif" pitchFamily="34" charset="0"/>
              </a:rPr>
              <a:t>Regular and prolonged use can </a:t>
            </a:r>
            <a:r>
              <a:rPr lang="en-US" sz="2800" dirty="0" smtClean="0">
                <a:solidFill>
                  <a:srgbClr val="FFFF00"/>
                </a:solidFill>
                <a:cs typeface="Microsoft Sans Serif" pitchFamily="34" charset="0"/>
              </a:rPr>
              <a:t>change the way the brain works</a:t>
            </a:r>
            <a:r>
              <a:rPr lang="en-US" sz="2800" dirty="0" smtClean="0">
                <a:cs typeface="Microsoft Sans Serif" pitchFamily="34" charset="0"/>
              </a:rPr>
              <a:t>, leading to abuse or dependence</a:t>
            </a:r>
          </a:p>
          <a:p>
            <a:pPr>
              <a:spcBef>
                <a:spcPts val="0"/>
              </a:spcBef>
              <a:spcAft>
                <a:spcPts val="900"/>
              </a:spcAft>
            </a:pPr>
            <a:r>
              <a:rPr lang="en-US" sz="2800" dirty="0" smtClean="0">
                <a:cs typeface="Microsoft Sans Serif" pitchFamily="34" charset="0"/>
              </a:rPr>
              <a:t>Marijuana abuse/dependence </a:t>
            </a:r>
            <a:r>
              <a:rPr lang="en-US" sz="2800" dirty="0" smtClean="0">
                <a:solidFill>
                  <a:srgbClr val="FFFF00"/>
                </a:solidFill>
                <a:cs typeface="Microsoft Sans Serif" pitchFamily="34" charset="0"/>
              </a:rPr>
              <a:t>most common among individuals with mental health disorders </a:t>
            </a:r>
            <a:endParaRPr lang="en-US" sz="2800" dirty="0">
              <a:solidFill>
                <a:srgbClr val="FFFF00"/>
              </a:solidFill>
              <a:cs typeface="Microsoft Sans Serif" pitchFamily="34" charset="0"/>
            </a:endParaRPr>
          </a:p>
          <a:p>
            <a:pPr>
              <a:spcBef>
                <a:spcPts val="0"/>
              </a:spcBef>
              <a:spcAft>
                <a:spcPts val="900"/>
              </a:spcAft>
            </a:pPr>
            <a:r>
              <a:rPr lang="en-US" sz="2800" dirty="0" smtClean="0">
                <a:solidFill>
                  <a:prstClr val="white"/>
                </a:solidFill>
                <a:cs typeface="Microsoft Sans Serif" pitchFamily="34" charset="0"/>
              </a:rPr>
              <a:t>In </a:t>
            </a:r>
            <a:r>
              <a:rPr lang="en-US" sz="2800" dirty="0">
                <a:solidFill>
                  <a:prstClr val="white"/>
                </a:solidFill>
                <a:cs typeface="Microsoft Sans Serif" pitchFamily="34" charset="0"/>
              </a:rPr>
              <a:t>2011, </a:t>
            </a:r>
            <a:r>
              <a:rPr lang="en-US" sz="2800" dirty="0">
                <a:solidFill>
                  <a:srgbClr val="FFFF00"/>
                </a:solidFill>
                <a:cs typeface="Microsoft Sans Serif" pitchFamily="34" charset="0"/>
              </a:rPr>
              <a:t>22.9%</a:t>
            </a:r>
            <a:r>
              <a:rPr lang="en-US" sz="2800" dirty="0">
                <a:solidFill>
                  <a:prstClr val="white"/>
                </a:solidFill>
                <a:cs typeface="Microsoft Sans Serif" pitchFamily="34" charset="0"/>
              </a:rPr>
              <a:t> of people in US who received addiction treatment </a:t>
            </a:r>
            <a:r>
              <a:rPr lang="en-US" sz="2800" dirty="0">
                <a:solidFill>
                  <a:srgbClr val="FFFF00"/>
                </a:solidFill>
                <a:cs typeface="Microsoft Sans Serif" pitchFamily="34" charset="0"/>
              </a:rPr>
              <a:t>received </a:t>
            </a:r>
            <a:r>
              <a:rPr lang="en-US" sz="2800" dirty="0" smtClean="0">
                <a:solidFill>
                  <a:srgbClr val="FFFF00"/>
                </a:solidFill>
                <a:cs typeface="Microsoft Sans Serif" pitchFamily="34" charset="0"/>
              </a:rPr>
              <a:t>treatment </a:t>
            </a:r>
            <a:r>
              <a:rPr lang="en-US" sz="2800" dirty="0">
                <a:solidFill>
                  <a:srgbClr val="FFFF00"/>
                </a:solidFill>
                <a:cs typeface="Microsoft Sans Serif" pitchFamily="34" charset="0"/>
              </a:rPr>
              <a:t>for marijuana use </a:t>
            </a:r>
            <a:r>
              <a:rPr lang="en-US" sz="2800" dirty="0" smtClean="0">
                <a:solidFill>
                  <a:srgbClr val="FFFF00"/>
                </a:solidFill>
                <a:cs typeface="Microsoft Sans Serif" pitchFamily="34" charset="0"/>
              </a:rPr>
              <a:t>disorders</a:t>
            </a:r>
          </a:p>
          <a:p>
            <a:pPr>
              <a:spcBef>
                <a:spcPts val="0"/>
              </a:spcBef>
              <a:spcAft>
                <a:spcPts val="900"/>
              </a:spcAft>
            </a:pPr>
            <a:r>
              <a:rPr lang="en-US" sz="2800" dirty="0" smtClean="0">
                <a:cs typeface="Microsoft Sans Serif" pitchFamily="34" charset="0"/>
              </a:rPr>
              <a:t>Average </a:t>
            </a:r>
            <a:r>
              <a:rPr lang="en-US" sz="2800" dirty="0">
                <a:cs typeface="Microsoft Sans Serif" pitchFamily="34" charset="0"/>
              </a:rPr>
              <a:t>adult entering treatment for marijuana </a:t>
            </a:r>
            <a:r>
              <a:rPr lang="en-US" sz="2800" dirty="0" smtClean="0">
                <a:cs typeface="Microsoft Sans Serif" pitchFamily="34" charset="0"/>
              </a:rPr>
              <a:t>abuse/dependence has </a:t>
            </a:r>
            <a:r>
              <a:rPr lang="en-US" sz="2800" dirty="0">
                <a:solidFill>
                  <a:srgbClr val="FFFF00"/>
                </a:solidFill>
                <a:cs typeface="Microsoft Sans Serif" pitchFamily="34" charset="0"/>
              </a:rPr>
              <a:t>used daily for ten years</a:t>
            </a:r>
            <a:r>
              <a:rPr lang="en-US" sz="2800" dirty="0">
                <a:cs typeface="Microsoft Sans Serif" pitchFamily="34" charset="0"/>
              </a:rPr>
              <a:t>, </a:t>
            </a:r>
            <a:r>
              <a:rPr lang="en-US" sz="2800" dirty="0">
                <a:solidFill>
                  <a:srgbClr val="FFFF00"/>
                </a:solidFill>
                <a:cs typeface="Microsoft Sans Serif" pitchFamily="34" charset="0"/>
              </a:rPr>
              <a:t>tried to quit six times </a:t>
            </a:r>
            <a:endParaRPr lang="en-US" sz="2800" dirty="0" smtClean="0">
              <a:solidFill>
                <a:srgbClr val="FFFF00"/>
              </a:solidFill>
              <a:cs typeface="Microsoft Sans Serif" pitchFamily="34" charset="0"/>
            </a:endParaRPr>
          </a:p>
        </p:txBody>
      </p:sp>
      <p:sp>
        <p:nvSpPr>
          <p:cNvPr id="5" name="TextBox 4"/>
          <p:cNvSpPr txBox="1"/>
          <p:nvPr/>
        </p:nvSpPr>
        <p:spPr>
          <a:xfrm>
            <a:off x="14111" y="6553200"/>
            <a:ext cx="6261971" cy="307777"/>
          </a:xfrm>
          <a:prstGeom prst="rect">
            <a:avLst/>
          </a:prstGeom>
          <a:noFill/>
        </p:spPr>
        <p:txBody>
          <a:bodyPr wrap="none" rtlCol="0">
            <a:spAutoFit/>
          </a:bodyPr>
          <a:lstStyle/>
          <a:p>
            <a:r>
              <a:rPr lang="en-US" sz="1400" dirty="0" smtClean="0">
                <a:latin typeface="+mj-lt"/>
                <a:cs typeface="Microsoft Sans Serif" pitchFamily="34" charset="0"/>
              </a:rPr>
              <a:t>SOURCE: Compton et al., 2004; NIDA, 2012a, 2012b; SAMHSA, 2012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31</a:t>
            </a:fld>
            <a:endParaRPr lang="en-US"/>
          </a:p>
        </p:txBody>
      </p:sp>
    </p:spTree>
    <p:extLst>
      <p:ext uri="{BB962C8B-B14F-4D97-AF65-F5344CB8AC3E}">
        <p14:creationId xmlns:p14="http://schemas.microsoft.com/office/powerpoint/2010/main" val="90996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cs typeface="Microsoft Sans Serif"/>
              </a:rPr>
              <a:t>Marijuana Abuse/Dependence</a:t>
            </a:r>
            <a:endParaRPr lang="en-US" dirty="0">
              <a:effectLst>
                <a:outerShdw blurRad="38100" dist="38100" dir="2700000" algn="tl">
                  <a:srgbClr val="000000">
                    <a:alpha val="43137"/>
                  </a:srgbClr>
                </a:outerShdw>
              </a:effectLst>
              <a:cs typeface="Microsoft Sans Serif"/>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88419404"/>
              </p:ext>
            </p:extLst>
          </p:nvPr>
        </p:nvGraphicFramePr>
        <p:xfrm>
          <a:off x="381000" y="1981200"/>
          <a:ext cx="8458200" cy="3688080"/>
        </p:xfrm>
        <a:graphic>
          <a:graphicData uri="http://schemas.openxmlformats.org/drawingml/2006/table">
            <a:tbl>
              <a:tblPr firstRow="1" bandRow="1">
                <a:tableStyleId>{93296810-A885-4BE3-A3E7-6D5BEEA58F35}</a:tableStyleId>
              </a:tblPr>
              <a:tblGrid>
                <a:gridCol w="4229100"/>
                <a:gridCol w="4229100"/>
              </a:tblGrid>
              <a:tr h="914400">
                <a:tc>
                  <a:txBody>
                    <a:bodyPr/>
                    <a:lstStyle/>
                    <a:p>
                      <a:pPr algn="ctr"/>
                      <a:r>
                        <a:rPr lang="en-US" sz="2800" dirty="0" smtClean="0">
                          <a:solidFill>
                            <a:schemeClr val="bg1"/>
                          </a:solidFill>
                          <a:latin typeface="+mj-lt"/>
                          <a:cs typeface="Microsoft Sans Serif"/>
                        </a:rPr>
                        <a:t>DRUG</a:t>
                      </a:r>
                      <a:endParaRPr lang="en-US" sz="2800" dirty="0">
                        <a:solidFill>
                          <a:schemeClr val="bg1"/>
                        </a:solidFill>
                        <a:latin typeface="+mj-lt"/>
                        <a:cs typeface="Microsoft Sans Serif"/>
                      </a:endParaRPr>
                    </a:p>
                  </a:txBody>
                  <a:tcPr anchor="ctr"/>
                </a:tc>
                <a:tc>
                  <a:txBody>
                    <a:bodyPr/>
                    <a:lstStyle/>
                    <a:p>
                      <a:pPr algn="ctr"/>
                      <a:r>
                        <a:rPr lang="en-US" sz="2800" dirty="0" smtClean="0">
                          <a:solidFill>
                            <a:schemeClr val="bg1"/>
                          </a:solidFill>
                          <a:latin typeface="+mj-lt"/>
                          <a:cs typeface="Microsoft Sans Serif"/>
                        </a:rPr>
                        <a:t>LIFETIME RISK OF DEPENDENCE</a:t>
                      </a:r>
                      <a:endParaRPr lang="en-US" sz="2800" dirty="0">
                        <a:solidFill>
                          <a:schemeClr val="bg1"/>
                        </a:solidFill>
                        <a:latin typeface="+mj-lt"/>
                        <a:cs typeface="Microsoft Sans Serif"/>
                      </a:endParaRPr>
                    </a:p>
                  </a:txBody>
                  <a:tcPr anchor="ctr"/>
                </a:tc>
              </a:tr>
              <a:tr h="548640">
                <a:tc>
                  <a:txBody>
                    <a:bodyPr/>
                    <a:lstStyle/>
                    <a:p>
                      <a:pPr algn="ctr"/>
                      <a:r>
                        <a:rPr lang="en-US" sz="2200" dirty="0" smtClean="0">
                          <a:latin typeface="+mj-lt"/>
                          <a:cs typeface="Microsoft Sans Serif"/>
                        </a:rPr>
                        <a:t>Nicotine</a:t>
                      </a:r>
                      <a:endParaRPr lang="en-US" sz="2200" dirty="0">
                        <a:latin typeface="+mj-lt"/>
                        <a:cs typeface="Microsoft Sans Serif"/>
                      </a:endParaRPr>
                    </a:p>
                  </a:txBody>
                  <a:tcPr anchor="ctr"/>
                </a:tc>
                <a:tc>
                  <a:txBody>
                    <a:bodyPr/>
                    <a:lstStyle/>
                    <a:p>
                      <a:pPr algn="ctr"/>
                      <a:r>
                        <a:rPr lang="en-US" sz="2200" dirty="0" smtClean="0">
                          <a:latin typeface="+mj-lt"/>
                          <a:cs typeface="Microsoft Sans Serif"/>
                        </a:rPr>
                        <a:t>32%</a:t>
                      </a:r>
                      <a:endParaRPr lang="en-US" sz="2200" dirty="0">
                        <a:latin typeface="+mj-lt"/>
                        <a:cs typeface="Microsoft Sans Serif"/>
                      </a:endParaRPr>
                    </a:p>
                  </a:txBody>
                  <a:tcPr anchor="ctr"/>
                </a:tc>
              </a:tr>
              <a:tr h="548640">
                <a:tc>
                  <a:txBody>
                    <a:bodyPr/>
                    <a:lstStyle/>
                    <a:p>
                      <a:pPr algn="ctr"/>
                      <a:r>
                        <a:rPr lang="en-US" sz="2200" dirty="0" smtClean="0">
                          <a:latin typeface="+mj-lt"/>
                          <a:cs typeface="Microsoft Sans Serif"/>
                        </a:rPr>
                        <a:t>Heroin</a:t>
                      </a:r>
                      <a:endParaRPr lang="en-US" sz="2200" dirty="0">
                        <a:latin typeface="+mj-lt"/>
                        <a:cs typeface="Microsoft Sans Serif"/>
                      </a:endParaRPr>
                    </a:p>
                  </a:txBody>
                  <a:tcPr anchor="ctr"/>
                </a:tc>
                <a:tc>
                  <a:txBody>
                    <a:bodyPr/>
                    <a:lstStyle/>
                    <a:p>
                      <a:pPr algn="ctr"/>
                      <a:r>
                        <a:rPr lang="en-US" sz="2200" dirty="0" smtClean="0">
                          <a:latin typeface="+mj-lt"/>
                          <a:cs typeface="Microsoft Sans Serif"/>
                        </a:rPr>
                        <a:t>23%</a:t>
                      </a:r>
                      <a:endParaRPr lang="en-US" sz="2200" dirty="0">
                        <a:latin typeface="+mj-lt"/>
                        <a:cs typeface="Microsoft Sans Serif"/>
                      </a:endParaRPr>
                    </a:p>
                  </a:txBody>
                  <a:tcPr anchor="ctr"/>
                </a:tc>
              </a:tr>
              <a:tr h="548640">
                <a:tc>
                  <a:txBody>
                    <a:bodyPr/>
                    <a:lstStyle/>
                    <a:p>
                      <a:pPr algn="ctr"/>
                      <a:r>
                        <a:rPr lang="en-US" sz="2200" dirty="0" smtClean="0">
                          <a:latin typeface="+mj-lt"/>
                          <a:cs typeface="Microsoft Sans Serif"/>
                        </a:rPr>
                        <a:t>Cocaine</a:t>
                      </a:r>
                      <a:endParaRPr lang="en-US" sz="2200" dirty="0">
                        <a:latin typeface="+mj-lt"/>
                        <a:cs typeface="Microsoft Sans Serif"/>
                      </a:endParaRPr>
                    </a:p>
                  </a:txBody>
                  <a:tcPr anchor="ctr"/>
                </a:tc>
                <a:tc>
                  <a:txBody>
                    <a:bodyPr/>
                    <a:lstStyle/>
                    <a:p>
                      <a:pPr algn="ctr"/>
                      <a:r>
                        <a:rPr lang="en-US" sz="2200" dirty="0" smtClean="0">
                          <a:latin typeface="+mj-lt"/>
                          <a:cs typeface="Microsoft Sans Serif"/>
                        </a:rPr>
                        <a:t>17%</a:t>
                      </a:r>
                      <a:endParaRPr lang="en-US" sz="2200" dirty="0">
                        <a:latin typeface="+mj-lt"/>
                        <a:cs typeface="Microsoft Sans Serif"/>
                      </a:endParaRPr>
                    </a:p>
                  </a:txBody>
                  <a:tcPr anchor="ctr"/>
                </a:tc>
              </a:tr>
              <a:tr h="548640">
                <a:tc>
                  <a:txBody>
                    <a:bodyPr/>
                    <a:lstStyle/>
                    <a:p>
                      <a:pPr algn="ctr"/>
                      <a:r>
                        <a:rPr lang="en-US" sz="2200" dirty="0" smtClean="0">
                          <a:latin typeface="+mj-lt"/>
                          <a:cs typeface="Microsoft Sans Serif"/>
                        </a:rPr>
                        <a:t>Alcohol</a:t>
                      </a:r>
                      <a:endParaRPr lang="en-US" sz="2200" dirty="0">
                        <a:latin typeface="+mj-lt"/>
                        <a:cs typeface="Microsoft Sans Serif"/>
                      </a:endParaRPr>
                    </a:p>
                  </a:txBody>
                  <a:tcPr anchor="ctr"/>
                </a:tc>
                <a:tc>
                  <a:txBody>
                    <a:bodyPr/>
                    <a:lstStyle/>
                    <a:p>
                      <a:pPr algn="ctr"/>
                      <a:r>
                        <a:rPr lang="en-US" sz="2200" dirty="0" smtClean="0">
                          <a:latin typeface="+mj-lt"/>
                          <a:cs typeface="Microsoft Sans Serif"/>
                        </a:rPr>
                        <a:t>15%</a:t>
                      </a:r>
                      <a:endParaRPr lang="en-US" sz="2200" dirty="0">
                        <a:latin typeface="+mj-lt"/>
                        <a:cs typeface="Microsoft Sans Serif"/>
                      </a:endParaRPr>
                    </a:p>
                  </a:txBody>
                  <a:tcPr anchor="ctr"/>
                </a:tc>
              </a:tr>
              <a:tr h="548640">
                <a:tc>
                  <a:txBody>
                    <a:bodyPr/>
                    <a:lstStyle/>
                    <a:p>
                      <a:pPr algn="ctr"/>
                      <a:r>
                        <a:rPr lang="en-US" sz="2200" dirty="0" smtClean="0">
                          <a:latin typeface="+mj-lt"/>
                          <a:cs typeface="Microsoft Sans Serif"/>
                        </a:rPr>
                        <a:t>Marijuana</a:t>
                      </a:r>
                      <a:endParaRPr lang="en-US" sz="2200" dirty="0">
                        <a:latin typeface="+mj-lt"/>
                        <a:cs typeface="Microsoft Sans Serif"/>
                      </a:endParaRPr>
                    </a:p>
                  </a:txBody>
                  <a:tcPr anchor="ctr"/>
                </a:tc>
                <a:tc>
                  <a:txBody>
                    <a:bodyPr/>
                    <a:lstStyle/>
                    <a:p>
                      <a:pPr algn="ctr"/>
                      <a:r>
                        <a:rPr lang="en-US" sz="2200" dirty="0" smtClean="0">
                          <a:latin typeface="+mj-lt"/>
                          <a:cs typeface="Microsoft Sans Serif"/>
                        </a:rPr>
                        <a:t>9%</a:t>
                      </a:r>
                      <a:endParaRPr lang="en-US" sz="2200" dirty="0">
                        <a:latin typeface="+mj-lt"/>
                        <a:cs typeface="Microsoft Sans Serif"/>
                      </a:endParaRPr>
                    </a:p>
                  </a:txBody>
                  <a:tcPr anchor="ctr"/>
                </a:tc>
              </a:tr>
            </a:tbl>
          </a:graphicData>
        </a:graphic>
      </p:graphicFrame>
      <p:sp>
        <p:nvSpPr>
          <p:cNvPr id="3" name="TextBox 2"/>
          <p:cNvSpPr txBox="1"/>
          <p:nvPr/>
        </p:nvSpPr>
        <p:spPr>
          <a:xfrm>
            <a:off x="-8467" y="6553200"/>
            <a:ext cx="3112968" cy="307777"/>
          </a:xfrm>
          <a:prstGeom prst="rect">
            <a:avLst/>
          </a:prstGeom>
          <a:noFill/>
        </p:spPr>
        <p:txBody>
          <a:bodyPr wrap="none" rtlCol="0">
            <a:spAutoFit/>
          </a:bodyPr>
          <a:lstStyle/>
          <a:p>
            <a:r>
              <a:rPr lang="en-US" sz="1400" dirty="0" smtClean="0">
                <a:latin typeface="+mj-lt"/>
                <a:cs typeface="Microsoft Sans Serif" pitchFamily="34" charset="0"/>
              </a:rPr>
              <a:t>SOURCE: </a:t>
            </a:r>
            <a:r>
              <a:rPr lang="en-US" sz="1400" dirty="0" err="1" smtClean="0">
                <a:latin typeface="+mj-lt"/>
                <a:cs typeface="Microsoft Sans Serif" pitchFamily="34" charset="0"/>
              </a:rPr>
              <a:t>Bostwick</a:t>
            </a:r>
            <a:r>
              <a:rPr lang="en-US" sz="1400" dirty="0" smtClean="0">
                <a:latin typeface="+mj-lt"/>
                <a:cs typeface="Microsoft Sans Serif" pitchFamily="34" charset="0"/>
              </a:rPr>
              <a:t>, 2012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32</a:t>
            </a:fld>
            <a:endParaRPr lang="en-US"/>
          </a:p>
        </p:txBody>
      </p:sp>
    </p:spTree>
    <p:extLst>
      <p:ext uri="{BB962C8B-B14F-4D97-AF65-F5344CB8AC3E}">
        <p14:creationId xmlns:p14="http://schemas.microsoft.com/office/powerpoint/2010/main" val="17251990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62"/>
            <a:ext cx="9144000" cy="1143000"/>
          </a:xfrm>
        </p:spPr>
        <p:txBody>
          <a:bodyPr>
            <a:normAutofit/>
          </a:bodyPr>
          <a:lstStyle/>
          <a:p>
            <a:r>
              <a:rPr lang="en-US" sz="4000" dirty="0" smtClean="0">
                <a:effectLst>
                  <a:outerShdw blurRad="38100" dist="38100" dir="2700000" algn="tl">
                    <a:srgbClr val="000000">
                      <a:alpha val="43137"/>
                    </a:srgbClr>
                  </a:outerShdw>
                </a:effectLst>
                <a:cs typeface="Microsoft Sans Serif" pitchFamily="34" charset="0"/>
              </a:rPr>
              <a:t>Marijuana Abuse/Dependence </a:t>
            </a:r>
            <a:endParaRPr lang="en-US" sz="4000"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152400" y="1295400"/>
            <a:ext cx="8534400" cy="5105400"/>
          </a:xfrm>
        </p:spPr>
        <p:txBody>
          <a:bodyPr>
            <a:normAutofit/>
          </a:bodyPr>
          <a:lstStyle/>
          <a:p>
            <a:r>
              <a:rPr lang="en-US" dirty="0" smtClean="0">
                <a:cs typeface="Microsoft Sans Serif" pitchFamily="34" charset="0"/>
              </a:rPr>
              <a:t>Most individuals use marijuana </a:t>
            </a:r>
            <a:r>
              <a:rPr lang="en-US" dirty="0" smtClean="0">
                <a:solidFill>
                  <a:srgbClr val="FFFF00"/>
                </a:solidFill>
                <a:cs typeface="Microsoft Sans Serif" pitchFamily="34" charset="0"/>
              </a:rPr>
              <a:t>without developing SUD</a:t>
            </a:r>
            <a:r>
              <a:rPr lang="en-US" dirty="0" smtClean="0">
                <a:cs typeface="Microsoft Sans Serif" pitchFamily="34" charset="0"/>
              </a:rPr>
              <a:t>. </a:t>
            </a:r>
          </a:p>
          <a:p>
            <a:r>
              <a:rPr lang="en-US" dirty="0" smtClean="0">
                <a:cs typeface="Microsoft Sans Serif" pitchFamily="34" charset="0"/>
              </a:rPr>
              <a:t>However, because use is so widespread, </a:t>
            </a:r>
            <a:r>
              <a:rPr lang="en-US" dirty="0" smtClean="0">
                <a:solidFill>
                  <a:srgbClr val="FFFF00"/>
                </a:solidFill>
                <a:cs typeface="Microsoft Sans Serif" pitchFamily="34" charset="0"/>
              </a:rPr>
              <a:t>more people use marijuana problematically than other drugs</a:t>
            </a:r>
            <a:r>
              <a:rPr lang="en-US" dirty="0" smtClean="0">
                <a:cs typeface="Microsoft Sans Serif" pitchFamily="34" charset="0"/>
              </a:rPr>
              <a:t>.</a:t>
            </a:r>
          </a:p>
          <a:p>
            <a:r>
              <a:rPr lang="en-US" dirty="0" smtClean="0">
                <a:cs typeface="Microsoft Sans Serif" pitchFamily="34" charset="0"/>
              </a:rPr>
              <a:t>In Los Angeles County, </a:t>
            </a:r>
            <a:r>
              <a:rPr lang="en-US" dirty="0" smtClean="0">
                <a:solidFill>
                  <a:srgbClr val="FFFF00"/>
                </a:solidFill>
                <a:cs typeface="Microsoft Sans Serif" pitchFamily="34" charset="0"/>
              </a:rPr>
              <a:t>marijuana use </a:t>
            </a:r>
            <a:r>
              <a:rPr lang="en-US" dirty="0">
                <a:solidFill>
                  <a:srgbClr val="FFFF00"/>
                </a:solidFill>
                <a:cs typeface="Microsoft Sans Serif" pitchFamily="34" charset="0"/>
              </a:rPr>
              <a:t>a</a:t>
            </a:r>
            <a:r>
              <a:rPr lang="en-US" dirty="0" smtClean="0">
                <a:solidFill>
                  <a:srgbClr val="FFFF00"/>
                </a:solidFill>
                <a:cs typeface="Microsoft Sans Serif" pitchFamily="34" charset="0"/>
              </a:rPr>
              <a:t>ccounts for more substance use disorders treatment admissions (23.3%) than any other drug</a:t>
            </a:r>
            <a:r>
              <a:rPr lang="en-US" dirty="0" smtClean="0">
                <a:cs typeface="Microsoft Sans Serif" pitchFamily="34" charset="0"/>
              </a:rPr>
              <a:t>, including alcohol (22%).</a:t>
            </a:r>
          </a:p>
          <a:p>
            <a:endParaRPr lang="en-US" dirty="0"/>
          </a:p>
          <a:p>
            <a:endParaRPr lang="en-US" dirty="0" smtClean="0"/>
          </a:p>
        </p:txBody>
      </p:sp>
      <p:sp>
        <p:nvSpPr>
          <p:cNvPr id="5" name="TextBox 4"/>
          <p:cNvSpPr txBox="1"/>
          <p:nvPr/>
        </p:nvSpPr>
        <p:spPr>
          <a:xfrm>
            <a:off x="0" y="6553200"/>
            <a:ext cx="5314532" cy="307777"/>
          </a:xfrm>
          <a:prstGeom prst="rect">
            <a:avLst/>
          </a:prstGeom>
          <a:noFill/>
        </p:spPr>
        <p:txBody>
          <a:bodyPr wrap="none" rtlCol="0">
            <a:spAutoFit/>
          </a:bodyPr>
          <a:lstStyle/>
          <a:p>
            <a:r>
              <a:rPr lang="en-US" sz="1400" dirty="0" smtClean="0">
                <a:latin typeface="+mj-lt"/>
                <a:cs typeface="Microsoft Sans Serif" pitchFamily="34" charset="0"/>
              </a:rPr>
              <a:t>SOURCES: Los Angeles County DPH, 2011; NIDA, 2012a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33</a:t>
            </a:fld>
            <a:endParaRPr lang="en-US"/>
          </a:p>
        </p:txBody>
      </p:sp>
    </p:spTree>
    <p:extLst>
      <p:ext uri="{BB962C8B-B14F-4D97-AF65-F5344CB8AC3E}">
        <p14:creationId xmlns:p14="http://schemas.microsoft.com/office/powerpoint/2010/main" val="7603119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878"/>
            <a:ext cx="91440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pitchFamily="34" charset="0"/>
              </a:rPr>
              <a:t>Marijuana: Signs of Abuse/Dependence</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381000" y="1143000"/>
            <a:ext cx="8229600" cy="5486400"/>
          </a:xfrm>
        </p:spPr>
        <p:txBody>
          <a:bodyPr>
            <a:normAutofit fontScale="92500" lnSpcReduction="20000"/>
          </a:bodyPr>
          <a:lstStyle/>
          <a:p>
            <a:r>
              <a:rPr lang="en-US" sz="3400" dirty="0" smtClean="0">
                <a:cs typeface="Microsoft Sans Serif" pitchFamily="34" charset="0"/>
              </a:rPr>
              <a:t>Tolerance/withdrawal</a:t>
            </a:r>
          </a:p>
          <a:p>
            <a:pPr lvl="1">
              <a:lnSpc>
                <a:spcPct val="90000"/>
              </a:lnSpc>
              <a:defRPr/>
            </a:pPr>
            <a:r>
              <a:rPr lang="en-US" sz="3400" dirty="0">
                <a:cs typeface="Microsoft Sans Serif" pitchFamily="34" charset="0"/>
              </a:rPr>
              <a:t>Anger or Aggression</a:t>
            </a:r>
          </a:p>
          <a:p>
            <a:pPr lvl="1">
              <a:lnSpc>
                <a:spcPct val="90000"/>
              </a:lnSpc>
              <a:defRPr/>
            </a:pPr>
            <a:r>
              <a:rPr lang="en-US" sz="3400" dirty="0">
                <a:cs typeface="Microsoft Sans Serif" pitchFamily="34" charset="0"/>
              </a:rPr>
              <a:t>Decreased Appetite / </a:t>
            </a:r>
            <a:r>
              <a:rPr lang="en-US" sz="3400" dirty="0" smtClean="0">
                <a:cs typeface="Microsoft Sans Serif" pitchFamily="34" charset="0"/>
              </a:rPr>
              <a:t>Weight </a:t>
            </a:r>
            <a:r>
              <a:rPr lang="en-US" sz="3400" dirty="0">
                <a:cs typeface="Microsoft Sans Serif" pitchFamily="34" charset="0"/>
              </a:rPr>
              <a:t>Loss</a:t>
            </a:r>
          </a:p>
          <a:p>
            <a:pPr lvl="1">
              <a:lnSpc>
                <a:spcPct val="90000"/>
              </a:lnSpc>
              <a:defRPr/>
            </a:pPr>
            <a:r>
              <a:rPr lang="en-US" sz="3400" dirty="0">
                <a:cs typeface="Microsoft Sans Serif" pitchFamily="34" charset="0"/>
              </a:rPr>
              <a:t>Irritability</a:t>
            </a:r>
          </a:p>
          <a:p>
            <a:pPr lvl="1">
              <a:lnSpc>
                <a:spcPct val="90000"/>
              </a:lnSpc>
              <a:defRPr/>
            </a:pPr>
            <a:r>
              <a:rPr lang="en-US" sz="3400" dirty="0">
                <a:cs typeface="Microsoft Sans Serif" pitchFamily="34" charset="0"/>
              </a:rPr>
              <a:t>Nervousness / Anxiety</a:t>
            </a:r>
          </a:p>
          <a:p>
            <a:pPr lvl="1">
              <a:lnSpc>
                <a:spcPct val="90000"/>
              </a:lnSpc>
              <a:defRPr/>
            </a:pPr>
            <a:r>
              <a:rPr lang="en-US" sz="3400" dirty="0">
                <a:cs typeface="Microsoft Sans Serif" pitchFamily="34" charset="0"/>
              </a:rPr>
              <a:t>Restlessness</a:t>
            </a:r>
          </a:p>
          <a:p>
            <a:pPr lvl="1">
              <a:lnSpc>
                <a:spcPct val="90000"/>
              </a:lnSpc>
              <a:defRPr/>
            </a:pPr>
            <a:r>
              <a:rPr lang="en-US" sz="3400" dirty="0">
                <a:cs typeface="Microsoft Sans Serif" pitchFamily="34" charset="0"/>
              </a:rPr>
              <a:t>Sleep Difficulties / Strange Dreams</a:t>
            </a:r>
          </a:p>
          <a:p>
            <a:r>
              <a:rPr lang="en-US" sz="3400" dirty="0" smtClean="0">
                <a:cs typeface="Microsoft Sans Serif" pitchFamily="34" charset="0"/>
              </a:rPr>
              <a:t>Preoccupation</a:t>
            </a:r>
          </a:p>
          <a:p>
            <a:r>
              <a:rPr lang="en-US" sz="3400" dirty="0" smtClean="0">
                <a:cs typeface="Microsoft Sans Serif" pitchFamily="34" charset="0"/>
              </a:rPr>
              <a:t>Loss of control</a:t>
            </a:r>
          </a:p>
          <a:p>
            <a:r>
              <a:rPr lang="en-US" sz="3400" dirty="0" smtClean="0">
                <a:cs typeface="Microsoft Sans Serif" pitchFamily="34" charset="0"/>
              </a:rPr>
              <a:t>Continued use in the face of adverse </a:t>
            </a:r>
            <a:r>
              <a:rPr lang="en-US" sz="3400" dirty="0">
                <a:cs typeface="Microsoft Sans Serif" pitchFamily="34" charset="0"/>
              </a:rPr>
              <a:t>c</a:t>
            </a:r>
            <a:r>
              <a:rPr lang="en-US" sz="3400" dirty="0" smtClean="0">
                <a:cs typeface="Microsoft Sans Serif" pitchFamily="34" charset="0"/>
              </a:rPr>
              <a:t>onsequences</a:t>
            </a:r>
          </a:p>
          <a:p>
            <a:r>
              <a:rPr lang="en-US" sz="3400" dirty="0" smtClean="0">
                <a:cs typeface="Microsoft Sans Serif" pitchFamily="34" charset="0"/>
              </a:rPr>
              <a:t>Cognitive distortions/denial</a:t>
            </a:r>
          </a:p>
        </p:txBody>
      </p:sp>
      <p:sp>
        <p:nvSpPr>
          <p:cNvPr id="5" name="TextBox 4"/>
          <p:cNvSpPr txBox="1"/>
          <p:nvPr/>
        </p:nvSpPr>
        <p:spPr>
          <a:xfrm>
            <a:off x="0" y="6581001"/>
            <a:ext cx="3419013" cy="307777"/>
          </a:xfrm>
          <a:prstGeom prst="rect">
            <a:avLst/>
          </a:prstGeom>
          <a:noFill/>
        </p:spPr>
        <p:txBody>
          <a:bodyPr wrap="none" rtlCol="0">
            <a:spAutoFit/>
          </a:bodyPr>
          <a:lstStyle/>
          <a:p>
            <a:r>
              <a:rPr lang="en-US" sz="1400" dirty="0" smtClean="0">
                <a:latin typeface="+mj-lt"/>
                <a:cs typeface="Microsoft Sans Serif" pitchFamily="34" charset="0"/>
              </a:rPr>
              <a:t>SOURCE: </a:t>
            </a:r>
            <a:r>
              <a:rPr lang="en-US" sz="1400" dirty="0" err="1" smtClean="0">
                <a:latin typeface="+mj-lt"/>
                <a:cs typeface="Microsoft Sans Serif" pitchFamily="34" charset="0"/>
              </a:rPr>
              <a:t>Budney</a:t>
            </a:r>
            <a:r>
              <a:rPr lang="en-US" sz="1400" dirty="0" smtClean="0">
                <a:latin typeface="+mj-lt"/>
                <a:cs typeface="Microsoft Sans Serif" pitchFamily="34" charset="0"/>
              </a:rPr>
              <a:t> et al., 2004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34</a:t>
            </a:fld>
            <a:endParaRPr lang="en-US"/>
          </a:p>
        </p:txBody>
      </p:sp>
    </p:spTree>
    <p:extLst>
      <p:ext uri="{BB962C8B-B14F-4D97-AF65-F5344CB8AC3E}">
        <p14:creationId xmlns:p14="http://schemas.microsoft.com/office/powerpoint/2010/main" val="17608925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4000" dirty="0" smtClean="0">
                <a:effectLst>
                  <a:outerShdw blurRad="38100" dist="38100" dir="2700000" algn="tl">
                    <a:srgbClr val="000000">
                      <a:alpha val="43137"/>
                    </a:srgbClr>
                  </a:outerShdw>
                </a:effectLst>
                <a:cs typeface="Microsoft Sans Serif" pitchFamily="34" charset="0"/>
              </a:rPr>
              <a:t>Marijuana Abuse/Dependence Treatment</a:t>
            </a:r>
            <a:endParaRPr lang="en-US" sz="4000"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457200" y="1295400"/>
            <a:ext cx="8229600" cy="5257800"/>
          </a:xfrm>
        </p:spPr>
        <p:txBody>
          <a:bodyPr>
            <a:normAutofit/>
          </a:bodyPr>
          <a:lstStyle/>
          <a:p>
            <a:r>
              <a:rPr lang="en-US" dirty="0">
                <a:cs typeface="Microsoft Sans Serif" pitchFamily="34" charset="0"/>
              </a:rPr>
              <a:t>T</a:t>
            </a:r>
            <a:r>
              <a:rPr lang="en-US" dirty="0" smtClean="0">
                <a:cs typeface="Microsoft Sans Serif" pitchFamily="34" charset="0"/>
              </a:rPr>
              <a:t>reatments are behavioral</a:t>
            </a:r>
          </a:p>
          <a:p>
            <a:pPr lvl="1"/>
            <a:r>
              <a:rPr lang="en-US" dirty="0" smtClean="0">
                <a:cs typeface="Microsoft Sans Serif" pitchFamily="34" charset="0"/>
              </a:rPr>
              <a:t>Motivational Enhancement Therapy</a:t>
            </a:r>
          </a:p>
          <a:p>
            <a:pPr lvl="1"/>
            <a:r>
              <a:rPr lang="en-US" dirty="0" smtClean="0">
                <a:cs typeface="Microsoft Sans Serif" pitchFamily="34" charset="0"/>
              </a:rPr>
              <a:t>Cognitive Behavioral Therapy</a:t>
            </a:r>
          </a:p>
          <a:p>
            <a:pPr lvl="1"/>
            <a:r>
              <a:rPr lang="en-US" dirty="0" smtClean="0">
                <a:cs typeface="Microsoft Sans Serif" pitchFamily="34" charset="0"/>
              </a:rPr>
              <a:t>Contingency Management</a:t>
            </a:r>
          </a:p>
          <a:p>
            <a:pPr lvl="1"/>
            <a:r>
              <a:rPr lang="en-US" dirty="0" smtClean="0">
                <a:cs typeface="Microsoft Sans Serif" pitchFamily="34" charset="0"/>
              </a:rPr>
              <a:t>Family-based Treatment</a:t>
            </a:r>
          </a:p>
          <a:p>
            <a:r>
              <a:rPr lang="en-US" dirty="0" smtClean="0">
                <a:cs typeface="Microsoft Sans Serif" pitchFamily="34" charset="0"/>
              </a:rPr>
              <a:t>Only </a:t>
            </a:r>
            <a:r>
              <a:rPr lang="en-US" dirty="0" smtClean="0">
                <a:solidFill>
                  <a:srgbClr val="FFFF00"/>
                </a:solidFill>
                <a:cs typeface="Microsoft Sans Serif" pitchFamily="34" charset="0"/>
              </a:rPr>
              <a:t>10-30% success rate </a:t>
            </a:r>
            <a:r>
              <a:rPr lang="en-US" dirty="0" smtClean="0">
                <a:cs typeface="Microsoft Sans Serif" pitchFamily="34" charset="0"/>
              </a:rPr>
              <a:t>in achieving abstinence from marijuana after one year</a:t>
            </a:r>
          </a:p>
          <a:p>
            <a:r>
              <a:rPr lang="en-US" dirty="0" smtClean="0">
                <a:solidFill>
                  <a:srgbClr val="FFFF00"/>
                </a:solidFill>
                <a:cs typeface="Microsoft Sans Serif" pitchFamily="34" charset="0"/>
              </a:rPr>
              <a:t>No medications available</a:t>
            </a:r>
            <a:r>
              <a:rPr lang="en-US" dirty="0" smtClean="0">
                <a:cs typeface="Microsoft Sans Serif" pitchFamily="34" charset="0"/>
              </a:rPr>
              <a:t>, but drugs to treat withdrawal symptoms in development</a:t>
            </a:r>
          </a:p>
          <a:p>
            <a:endParaRPr lang="en-US" dirty="0" smtClean="0"/>
          </a:p>
          <a:p>
            <a:endParaRPr lang="en-US" dirty="0"/>
          </a:p>
        </p:txBody>
      </p:sp>
      <p:sp>
        <p:nvSpPr>
          <p:cNvPr id="5" name="TextBox 4"/>
          <p:cNvSpPr txBox="1"/>
          <p:nvPr/>
        </p:nvSpPr>
        <p:spPr>
          <a:xfrm>
            <a:off x="-1" y="6553200"/>
            <a:ext cx="2932534" cy="307777"/>
          </a:xfrm>
          <a:prstGeom prst="rect">
            <a:avLst/>
          </a:prstGeom>
          <a:noFill/>
        </p:spPr>
        <p:txBody>
          <a:bodyPr wrap="none" rtlCol="0">
            <a:spAutoFit/>
          </a:bodyPr>
          <a:lstStyle/>
          <a:p>
            <a:r>
              <a:rPr lang="en-US" sz="1400" dirty="0" smtClean="0">
                <a:latin typeface="+mj-lt"/>
                <a:cs typeface="Microsoft Sans Serif" pitchFamily="34" charset="0"/>
              </a:rPr>
              <a:t>SOURCE: NIDA, 2012b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35</a:t>
            </a:fld>
            <a:endParaRPr lang="en-US"/>
          </a:p>
        </p:txBody>
      </p:sp>
    </p:spTree>
    <p:extLst>
      <p:ext uri="{BB962C8B-B14F-4D97-AF65-F5344CB8AC3E}">
        <p14:creationId xmlns:p14="http://schemas.microsoft.com/office/powerpoint/2010/main" val="37844305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419600"/>
            <a:ext cx="8915400" cy="1676400"/>
          </a:xfrm>
        </p:spPr>
        <p:txBody>
          <a:bodyPr>
            <a:noAutofit/>
          </a:bodyPr>
          <a:lstStyle/>
          <a:p>
            <a:pPr marL="0" indent="0">
              <a:buNone/>
            </a:pPr>
            <a:endParaRPr lang="en-US" sz="2400" dirty="0" smtClean="0">
              <a:cs typeface="Microsoft Sans Serif"/>
            </a:endParaRPr>
          </a:p>
          <a:p>
            <a:pPr lvl="1"/>
            <a:r>
              <a:rPr lang="en-US" sz="2400" dirty="0" smtClean="0">
                <a:solidFill>
                  <a:schemeClr val="tx1"/>
                </a:solidFill>
                <a:cs typeface="Microsoft Sans Serif"/>
              </a:rPr>
              <a:t>Marijuana growers have worked to make the drug </a:t>
            </a:r>
            <a:r>
              <a:rPr lang="en-US" sz="2400" dirty="0" smtClean="0">
                <a:cs typeface="Microsoft Sans Serif"/>
              </a:rPr>
              <a:t>as potent as possible</a:t>
            </a:r>
            <a:r>
              <a:rPr lang="en-US" sz="2400" dirty="0" smtClean="0">
                <a:solidFill>
                  <a:schemeClr val="tx1"/>
                </a:solidFill>
                <a:cs typeface="Microsoft Sans Serif"/>
              </a:rPr>
              <a:t>.</a:t>
            </a:r>
          </a:p>
          <a:p>
            <a:pPr lvl="1"/>
            <a:r>
              <a:rPr lang="en-US" sz="2400" dirty="0" smtClean="0">
                <a:solidFill>
                  <a:schemeClr val="tx1"/>
                </a:solidFill>
                <a:cs typeface="Microsoft Sans Serif"/>
              </a:rPr>
              <a:t>In 1960s-70s average THC concentrations were 1-2%. Today, they are </a:t>
            </a:r>
            <a:r>
              <a:rPr lang="en-US" sz="2400" dirty="0" smtClean="0">
                <a:cs typeface="Microsoft Sans Serif"/>
              </a:rPr>
              <a:t>as high as 20%</a:t>
            </a:r>
          </a:p>
          <a:p>
            <a:pPr marL="457200" lvl="1" indent="0">
              <a:buNone/>
            </a:pPr>
            <a:endParaRPr lang="en-US" sz="2400" dirty="0" smtClean="0">
              <a:cs typeface="Microsoft Sans Serif"/>
            </a:endParaRPr>
          </a:p>
          <a:p>
            <a:pPr lvl="1"/>
            <a:endParaRPr lang="en-US" sz="2400" dirty="0" smtClean="0">
              <a:cs typeface="Microsoft Sans Serif"/>
            </a:endParaRPr>
          </a:p>
          <a:p>
            <a:pPr marL="457200" lvl="1" indent="0">
              <a:buNone/>
            </a:pPr>
            <a:endParaRPr lang="en-US" sz="2400" dirty="0">
              <a:cs typeface="Microsoft Sans Serif"/>
            </a:endParaRPr>
          </a:p>
        </p:txBody>
      </p:sp>
      <p:sp>
        <p:nvSpPr>
          <p:cNvPr id="5" name="Title 1"/>
          <p:cNvSpPr>
            <a:spLocks noGrp="1"/>
          </p:cNvSpPr>
          <p:nvPr>
            <p:ph type="title"/>
          </p:nvPr>
        </p:nvSpPr>
        <p:spPr>
          <a:xfrm>
            <a:off x="0" y="76200"/>
            <a:ext cx="9144000" cy="762000"/>
          </a:xfrm>
        </p:spPr>
        <p:txBody>
          <a:bodyPr>
            <a:noAutofit/>
          </a:bodyPr>
          <a:lstStyle/>
          <a:p>
            <a:r>
              <a:rPr lang="en-US" sz="4000" dirty="0" smtClean="0">
                <a:effectLst>
                  <a:outerShdw blurRad="38100" dist="38100" dir="2700000" algn="tl">
                    <a:srgbClr val="000000">
                      <a:alpha val="43137"/>
                    </a:srgbClr>
                  </a:outerShdw>
                </a:effectLst>
                <a:cs typeface="Microsoft Sans Serif"/>
              </a:rPr>
              <a:t>“</a:t>
            </a:r>
            <a:r>
              <a:rPr lang="en-US" sz="4000" i="1" dirty="0" smtClean="0">
                <a:effectLst>
                  <a:outerShdw blurRad="38100" dist="38100" dir="2700000" algn="tl">
                    <a:srgbClr val="000000">
                      <a:alpha val="43137"/>
                    </a:srgbClr>
                  </a:outerShdw>
                </a:effectLst>
                <a:cs typeface="Microsoft Sans Serif"/>
              </a:rPr>
              <a:t>It’s not your dad’s ‘pot’ anymore</a:t>
            </a:r>
            <a:r>
              <a:rPr lang="en-US" sz="4000" dirty="0" smtClean="0">
                <a:effectLst>
                  <a:outerShdw blurRad="38100" dist="38100" dir="2700000" algn="tl">
                    <a:srgbClr val="000000">
                      <a:alpha val="43137"/>
                    </a:srgbClr>
                  </a:outerShdw>
                </a:effectLst>
                <a:cs typeface="Microsoft Sans Serif"/>
              </a:rPr>
              <a:t>”</a:t>
            </a:r>
            <a:endParaRPr lang="en-US" sz="4000" dirty="0">
              <a:effectLst>
                <a:outerShdw blurRad="38100" dist="38100" dir="2700000" algn="tl">
                  <a:srgbClr val="000000">
                    <a:alpha val="43137"/>
                  </a:srgbClr>
                </a:outerShdw>
              </a:effectLst>
              <a:cs typeface="Microsoft Sans Serif"/>
            </a:endParaRPr>
          </a:p>
        </p:txBody>
      </p:sp>
      <p:sp>
        <p:nvSpPr>
          <p:cNvPr id="6" name="TextBox 5"/>
          <p:cNvSpPr txBox="1"/>
          <p:nvPr/>
        </p:nvSpPr>
        <p:spPr>
          <a:xfrm>
            <a:off x="0" y="6553200"/>
            <a:ext cx="3769430" cy="307777"/>
          </a:xfrm>
          <a:prstGeom prst="rect">
            <a:avLst/>
          </a:prstGeom>
          <a:noFill/>
        </p:spPr>
        <p:txBody>
          <a:bodyPr wrap="none" rtlCol="0">
            <a:spAutoFit/>
          </a:bodyPr>
          <a:lstStyle/>
          <a:p>
            <a:r>
              <a:rPr lang="en-US" sz="1400" dirty="0" smtClean="0">
                <a:latin typeface="+mj-lt"/>
                <a:cs typeface="Microsoft Sans Serif" pitchFamily="34" charset="0"/>
              </a:rPr>
              <a:t>SOURCES: </a:t>
            </a:r>
            <a:r>
              <a:rPr lang="en-US" sz="1400" dirty="0" err="1" smtClean="0">
                <a:latin typeface="+mj-lt"/>
                <a:cs typeface="Microsoft Sans Serif" pitchFamily="34" charset="0"/>
              </a:rPr>
              <a:t>Kleber</a:t>
            </a:r>
            <a:r>
              <a:rPr lang="en-US" sz="1400" dirty="0" smtClean="0">
                <a:latin typeface="+mj-lt"/>
                <a:cs typeface="Microsoft Sans Serif" pitchFamily="34" charset="0"/>
              </a:rPr>
              <a:t>, 2012; TRI, 2012 (reference list).</a:t>
            </a:r>
            <a:endParaRPr lang="en-US" sz="1400" dirty="0">
              <a:latin typeface="+mj-lt"/>
              <a:cs typeface="Microsoft Sans Serif" pitchFamily="34" charset="0"/>
            </a:endParaRPr>
          </a:p>
        </p:txBody>
      </p:sp>
      <p:sp>
        <p:nvSpPr>
          <p:cNvPr id="2" name="Slide Number Placeholder 1"/>
          <p:cNvSpPr>
            <a:spLocks noGrp="1"/>
          </p:cNvSpPr>
          <p:nvPr>
            <p:ph type="sldNum" sz="quarter" idx="12"/>
          </p:nvPr>
        </p:nvSpPr>
        <p:spPr/>
        <p:txBody>
          <a:bodyPr/>
          <a:lstStyle/>
          <a:p>
            <a:fld id="{C1B28A6F-06A0-4359-A774-E9C76C0D0D08}" type="slidenum">
              <a:rPr lang="en-US" smtClean="0"/>
              <a:pPr/>
              <a:t>36</a:t>
            </a:fld>
            <a:endParaRPr lang="en-US" dirty="0"/>
          </a:p>
        </p:txBody>
      </p:sp>
      <p:pic>
        <p:nvPicPr>
          <p:cNvPr id="7" name="Picture 242"/>
          <p:cNvPicPr>
            <a:picLocks noChangeAspect="1" noChangeArrowheads="1"/>
          </p:cNvPicPr>
          <p:nvPr/>
        </p:nvPicPr>
        <p:blipFill>
          <a:blip r:embed="rId3" cstate="print"/>
          <a:srcRect/>
          <a:stretch>
            <a:fillRect/>
          </a:stretch>
        </p:blipFill>
        <p:spPr bwMode="auto">
          <a:xfrm>
            <a:off x="2362200" y="1014035"/>
            <a:ext cx="4419600" cy="3710365"/>
          </a:xfrm>
          <a:prstGeom prst="rect">
            <a:avLst/>
          </a:prstGeom>
          <a:noFill/>
          <a:ln w="38100">
            <a:solidFill>
              <a:srgbClr val="00B0F0"/>
            </a:solidFill>
            <a:miter lim="800000"/>
            <a:headEnd/>
            <a:tailEnd/>
          </a:ln>
          <a:effectLst/>
        </p:spPr>
      </p:pic>
    </p:spTree>
    <p:extLst>
      <p:ext uri="{BB962C8B-B14F-4D97-AF65-F5344CB8AC3E}">
        <p14:creationId xmlns:p14="http://schemas.microsoft.com/office/powerpoint/2010/main" val="233068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pitchFamily="34" charset="0"/>
              </a:rPr>
              <a:t>Part II</a:t>
            </a:r>
            <a:br>
              <a:rPr lang="en-US" dirty="0" smtClean="0">
                <a:effectLst>
                  <a:outerShdw blurRad="38100" dist="38100" dir="2700000" algn="tl">
                    <a:srgbClr val="000000">
                      <a:alpha val="43137"/>
                    </a:srgbClr>
                  </a:outerShdw>
                </a:effectLst>
                <a:cs typeface="Microsoft Sans Serif" pitchFamily="34" charset="0"/>
              </a:rPr>
            </a:br>
            <a:r>
              <a:rPr lang="en-US" dirty="0" smtClean="0">
                <a:effectLst>
                  <a:outerShdw blurRad="38100" dist="38100" dir="2700000" algn="tl">
                    <a:srgbClr val="000000">
                      <a:alpha val="43137"/>
                    </a:srgbClr>
                  </a:outerShdw>
                </a:effectLst>
                <a:cs typeface="Microsoft Sans Serif" pitchFamily="34" charset="0"/>
              </a:rPr>
              <a:t>Medical Marijuana</a:t>
            </a:r>
            <a:endParaRPr lang="en-US" dirty="0">
              <a:effectLst>
                <a:outerShdw blurRad="38100" dist="38100" dir="2700000" algn="tl">
                  <a:srgbClr val="000000">
                    <a:alpha val="43137"/>
                  </a:srgbClr>
                </a:outerShdw>
              </a:effectLst>
              <a:cs typeface="Microsoft Sans Serif" pitchFamily="34" charset="0"/>
            </a:endParaRPr>
          </a:p>
        </p:txBody>
      </p:sp>
      <p:pic>
        <p:nvPicPr>
          <p:cNvPr id="5" name="Picture 4"/>
          <p:cNvPicPr>
            <a:picLocks noChangeAspect="1"/>
          </p:cNvPicPr>
          <p:nvPr/>
        </p:nvPicPr>
        <p:blipFill>
          <a:blip r:embed="rId3" cstate="print"/>
          <a:stretch>
            <a:fillRect/>
          </a:stretch>
        </p:blipFill>
        <p:spPr>
          <a:xfrm>
            <a:off x="2286000" y="1600200"/>
            <a:ext cx="4724400" cy="4724400"/>
          </a:xfrm>
          <a:prstGeom prst="rect">
            <a:avLst/>
          </a:prstGeom>
          <a:ln w="38100">
            <a:solidFill>
              <a:srgbClr val="00B0F0"/>
            </a:solidFill>
          </a:ln>
        </p:spPr>
      </p:pic>
      <p:sp>
        <p:nvSpPr>
          <p:cNvPr id="3" name="Slide Number Placeholder 2"/>
          <p:cNvSpPr>
            <a:spLocks noGrp="1"/>
          </p:cNvSpPr>
          <p:nvPr>
            <p:ph type="sldNum" sz="quarter" idx="12"/>
          </p:nvPr>
        </p:nvSpPr>
        <p:spPr/>
        <p:txBody>
          <a:bodyPr/>
          <a:lstStyle/>
          <a:p>
            <a:fld id="{C1B28A6F-06A0-4359-A774-E9C76C0D0D08}" type="slidenum">
              <a:rPr lang="en-US" smtClean="0"/>
              <a:pPr/>
              <a:t>37</a:t>
            </a:fld>
            <a:endParaRPr lang="en-US"/>
          </a:p>
        </p:txBody>
      </p:sp>
    </p:spTree>
    <p:extLst>
      <p:ext uri="{BB962C8B-B14F-4D97-AF65-F5344CB8AC3E}">
        <p14:creationId xmlns:p14="http://schemas.microsoft.com/office/powerpoint/2010/main" val="23315260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cs typeface="Microsoft Sans Serif"/>
              </a:rPr>
              <a:t>How Can Marijuana be a Medicine?</a:t>
            </a:r>
            <a:endParaRPr lang="en-US"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457200" y="1600200"/>
            <a:ext cx="8382000" cy="5105400"/>
          </a:xfrm>
        </p:spPr>
        <p:txBody>
          <a:bodyPr>
            <a:normAutofit lnSpcReduction="10000"/>
          </a:bodyPr>
          <a:lstStyle/>
          <a:p>
            <a:r>
              <a:rPr lang="en-US" dirty="0" smtClean="0">
                <a:cs typeface="Microsoft Sans Serif" pitchFamily="34" charset="0"/>
              </a:rPr>
              <a:t>Marijuana affects:</a:t>
            </a:r>
          </a:p>
          <a:p>
            <a:pPr lvl="1"/>
            <a:r>
              <a:rPr lang="en-US" dirty="0" smtClean="0">
                <a:cs typeface="Microsoft Sans Serif" pitchFamily="34" charset="0"/>
              </a:rPr>
              <a:t>Pleasure/relaxation</a:t>
            </a:r>
          </a:p>
          <a:p>
            <a:pPr lvl="1"/>
            <a:r>
              <a:rPr lang="en-US" dirty="0" smtClean="0">
                <a:cs typeface="Microsoft Sans Serif" pitchFamily="34" charset="0"/>
              </a:rPr>
              <a:t>Memory/thinking</a:t>
            </a:r>
          </a:p>
          <a:p>
            <a:pPr lvl="1"/>
            <a:r>
              <a:rPr lang="en-US" dirty="0" smtClean="0">
                <a:cs typeface="Microsoft Sans Serif" pitchFamily="34" charset="0"/>
              </a:rPr>
              <a:t>Coordination</a:t>
            </a:r>
          </a:p>
          <a:p>
            <a:pPr lvl="1"/>
            <a:r>
              <a:rPr lang="en-US" dirty="0" smtClean="0">
                <a:cs typeface="Microsoft Sans Serif" pitchFamily="34" charset="0"/>
              </a:rPr>
              <a:t>Pain Control</a:t>
            </a:r>
          </a:p>
          <a:p>
            <a:pPr lvl="1"/>
            <a:r>
              <a:rPr lang="en-US" dirty="0" smtClean="0">
                <a:cs typeface="Microsoft Sans Serif" pitchFamily="34" charset="0"/>
              </a:rPr>
              <a:t>Appetite</a:t>
            </a:r>
          </a:p>
          <a:p>
            <a:pPr lvl="1"/>
            <a:r>
              <a:rPr lang="en-US" dirty="0" smtClean="0">
                <a:cs typeface="Microsoft Sans Serif" pitchFamily="34" charset="0"/>
              </a:rPr>
              <a:t>Vomiting Reflex</a:t>
            </a:r>
          </a:p>
          <a:p>
            <a:endParaRPr lang="en-US" dirty="0" smtClean="0">
              <a:cs typeface="Microsoft Sans Serif" pitchFamily="34" charset="0"/>
            </a:endParaRPr>
          </a:p>
          <a:p>
            <a:r>
              <a:rPr lang="en-US" dirty="0" smtClean="0">
                <a:cs typeface="Microsoft Sans Serif" pitchFamily="34" charset="0"/>
              </a:rPr>
              <a:t>What medical problems do you think this would this be helpful for?</a:t>
            </a:r>
          </a:p>
          <a:p>
            <a:endParaRPr lang="en-US" dirty="0"/>
          </a:p>
        </p:txBody>
      </p:sp>
      <p:sp>
        <p:nvSpPr>
          <p:cNvPr id="5" name="Slide Number Placeholder 4"/>
          <p:cNvSpPr>
            <a:spLocks noGrp="1"/>
          </p:cNvSpPr>
          <p:nvPr>
            <p:ph type="sldNum" sz="quarter" idx="12"/>
          </p:nvPr>
        </p:nvSpPr>
        <p:spPr/>
        <p:txBody>
          <a:bodyPr/>
          <a:lstStyle/>
          <a:p>
            <a:fld id="{C1B28A6F-06A0-4359-A774-E9C76C0D0D08}" type="slidenum">
              <a:rPr lang="en-US" smtClean="0"/>
              <a:pPr/>
              <a:t>38</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038350"/>
            <a:ext cx="3810000" cy="2533650"/>
          </a:xfrm>
          <a:prstGeom prst="rect">
            <a:avLst/>
          </a:prstGeom>
          <a:ln w="38100">
            <a:solidFill>
              <a:srgbClr val="00B0F0"/>
            </a:solidFill>
          </a:ln>
        </p:spPr>
      </p:pic>
    </p:spTree>
    <p:extLst>
      <p:ext uri="{BB962C8B-B14F-4D97-AF65-F5344CB8AC3E}">
        <p14:creationId xmlns:p14="http://schemas.microsoft.com/office/powerpoint/2010/main" val="42824484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cs typeface="Microsoft Sans Serif"/>
              </a:rPr>
              <a:t>Marijuana’s Medical Potential: Research Evidence</a:t>
            </a:r>
            <a:endParaRPr lang="en-US"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457200" y="1600200"/>
            <a:ext cx="8153400" cy="4876800"/>
          </a:xfrm>
        </p:spPr>
        <p:txBody>
          <a:bodyPr>
            <a:normAutofit lnSpcReduction="10000"/>
          </a:bodyPr>
          <a:lstStyle/>
          <a:p>
            <a:r>
              <a:rPr lang="en-US" dirty="0" smtClean="0">
                <a:cs typeface="Microsoft Sans Serif"/>
              </a:rPr>
              <a:t>Reduces nausea </a:t>
            </a:r>
          </a:p>
          <a:p>
            <a:pPr marL="0" indent="0">
              <a:buNone/>
            </a:pPr>
            <a:endParaRPr lang="en-US" sz="1800" dirty="0" smtClean="0">
              <a:cs typeface="Microsoft Sans Serif"/>
            </a:endParaRPr>
          </a:p>
          <a:p>
            <a:r>
              <a:rPr lang="en-US" dirty="0" smtClean="0">
                <a:cs typeface="Microsoft Sans Serif"/>
              </a:rPr>
              <a:t>Stimulates appetite </a:t>
            </a:r>
          </a:p>
          <a:p>
            <a:pPr marL="0" indent="0">
              <a:buNone/>
            </a:pPr>
            <a:endParaRPr lang="en-US" sz="1800" dirty="0" smtClean="0">
              <a:cs typeface="Microsoft Sans Serif"/>
            </a:endParaRPr>
          </a:p>
          <a:p>
            <a:r>
              <a:rPr lang="en-US" dirty="0" smtClean="0">
                <a:cs typeface="Microsoft Sans Serif"/>
              </a:rPr>
              <a:t>Pain relief </a:t>
            </a:r>
          </a:p>
          <a:p>
            <a:pPr marL="0" indent="0">
              <a:buNone/>
            </a:pPr>
            <a:endParaRPr lang="en-US" sz="1800" dirty="0" smtClean="0">
              <a:cs typeface="Microsoft Sans Serif"/>
            </a:endParaRPr>
          </a:p>
          <a:p>
            <a:r>
              <a:rPr lang="en-US" dirty="0" smtClean="0">
                <a:cs typeface="Microsoft Sans Serif"/>
              </a:rPr>
              <a:t>Controls muscle pain, spasms </a:t>
            </a:r>
          </a:p>
          <a:p>
            <a:pPr marL="0" indent="0">
              <a:buNone/>
            </a:pPr>
            <a:endParaRPr lang="en-US" sz="1800" dirty="0" smtClean="0">
              <a:cs typeface="Microsoft Sans Serif"/>
            </a:endParaRPr>
          </a:p>
          <a:p>
            <a:r>
              <a:rPr lang="en-US" dirty="0" smtClean="0">
                <a:cs typeface="Microsoft Sans Serif"/>
              </a:rPr>
              <a:t>Reduces tics (Tourette’s Syndrome)</a:t>
            </a:r>
          </a:p>
          <a:p>
            <a:pPr marL="0" indent="0">
              <a:buNone/>
            </a:pPr>
            <a:endParaRPr lang="en-US" sz="1800" dirty="0" smtClean="0">
              <a:cs typeface="Microsoft Sans Serif"/>
            </a:endParaRPr>
          </a:p>
          <a:p>
            <a:r>
              <a:rPr lang="en-US" dirty="0" smtClean="0">
                <a:cs typeface="Microsoft Sans Serif"/>
              </a:rPr>
              <a:t>Reduces convulsions (epilepsy)</a:t>
            </a:r>
          </a:p>
          <a:p>
            <a:endParaRPr lang="en-US" dirty="0"/>
          </a:p>
        </p:txBody>
      </p:sp>
      <p:sp>
        <p:nvSpPr>
          <p:cNvPr id="5" name="TextBox 4"/>
          <p:cNvSpPr txBox="1"/>
          <p:nvPr/>
        </p:nvSpPr>
        <p:spPr>
          <a:xfrm>
            <a:off x="0" y="6550223"/>
            <a:ext cx="3166829" cy="307777"/>
          </a:xfrm>
          <a:prstGeom prst="rect">
            <a:avLst/>
          </a:prstGeom>
          <a:noFill/>
        </p:spPr>
        <p:txBody>
          <a:bodyPr wrap="none" rtlCol="0">
            <a:spAutoFit/>
          </a:bodyPr>
          <a:lstStyle/>
          <a:p>
            <a:r>
              <a:rPr lang="en-US" sz="1400" dirty="0" smtClean="0">
                <a:latin typeface="+mj-lt"/>
                <a:cs typeface="Microsoft Sans Serif" pitchFamily="34" charset="0"/>
              </a:rPr>
              <a:t>SOURCE: Ben Amar, 2006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39</a:t>
            </a:fld>
            <a:endParaRPr lang="en-US"/>
          </a:p>
        </p:txBody>
      </p:sp>
    </p:spTree>
    <p:extLst>
      <p:ext uri="{BB962C8B-B14F-4D97-AF65-F5344CB8AC3E}">
        <p14:creationId xmlns:p14="http://schemas.microsoft.com/office/powerpoint/2010/main" val="1391243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Documents and Settings\bfinnerty\Local Settings\Temporary Internet Files\Content.IE5\ZZ30R8A4\MP900439390[1].jp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0983" y="304800"/>
            <a:ext cx="9016817" cy="6019800"/>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p:cNvSpPr>
          <p:nvPr>
            <p:ph type="ctrTitle" idx="4294967295"/>
          </p:nvPr>
        </p:nvSpPr>
        <p:spPr>
          <a:xfrm>
            <a:off x="10886" y="1219200"/>
            <a:ext cx="9156609" cy="1905000"/>
          </a:xfrm>
        </p:spPr>
        <p:txBody>
          <a:bodyPr>
            <a:normAutofit fontScale="90000"/>
          </a:bodyPr>
          <a:lstStyle/>
          <a:p>
            <a:pPr algn="l"/>
            <a:r>
              <a:rPr lang="en-US" sz="5000" b="1" dirty="0" smtClean="0">
                <a:solidFill>
                  <a:schemeClr val="bg1"/>
                </a:solidFill>
                <a:effectLst>
                  <a:outerShdw blurRad="38100" dist="38100" dir="2700000" algn="tl">
                    <a:srgbClr val="000000">
                      <a:alpha val="43137"/>
                    </a:srgbClr>
                  </a:outerShdw>
                </a:effectLst>
                <a:latin typeface="+mj-lt"/>
                <a:cs typeface="Microsoft Sans Serif" pitchFamily="34" charset="0"/>
              </a:rPr>
              <a:t>Medical Marijuana and HIV: </a:t>
            </a:r>
            <a:br>
              <a:rPr lang="en-US" sz="5000" b="1" dirty="0" smtClean="0">
                <a:solidFill>
                  <a:schemeClr val="bg1"/>
                </a:solidFill>
                <a:effectLst>
                  <a:outerShdw blurRad="38100" dist="38100" dir="2700000" algn="tl">
                    <a:srgbClr val="000000">
                      <a:alpha val="43137"/>
                    </a:srgbClr>
                  </a:outerShdw>
                </a:effectLst>
                <a:latin typeface="+mj-lt"/>
                <a:cs typeface="Microsoft Sans Serif" pitchFamily="34" charset="0"/>
              </a:rPr>
            </a:br>
            <a:r>
              <a:rPr lang="en-US" sz="5000" b="1" dirty="0" smtClean="0">
                <a:solidFill>
                  <a:schemeClr val="bg1"/>
                </a:solidFill>
                <a:effectLst>
                  <a:outerShdw blurRad="38100" dist="38100" dir="2700000" algn="tl">
                    <a:srgbClr val="000000">
                      <a:alpha val="43137"/>
                    </a:srgbClr>
                  </a:outerShdw>
                </a:effectLst>
                <a:latin typeface="+mj-lt"/>
                <a:cs typeface="Microsoft Sans Serif" pitchFamily="34" charset="0"/>
              </a:rPr>
              <a:t>What Do You Think?</a:t>
            </a:r>
            <a:br>
              <a:rPr lang="en-US" sz="5000" b="1" dirty="0" smtClean="0">
                <a:solidFill>
                  <a:schemeClr val="bg1"/>
                </a:solidFill>
                <a:effectLst>
                  <a:outerShdw blurRad="38100" dist="38100" dir="2700000" algn="tl">
                    <a:srgbClr val="000000">
                      <a:alpha val="43137"/>
                    </a:srgbClr>
                  </a:outerShdw>
                </a:effectLst>
                <a:latin typeface="+mj-lt"/>
                <a:cs typeface="Microsoft Sans Serif" pitchFamily="34" charset="0"/>
              </a:rPr>
            </a:br>
            <a:r>
              <a:rPr lang="en-US" sz="5000" b="1" dirty="0" smtClean="0">
                <a:solidFill>
                  <a:schemeClr val="bg1"/>
                </a:solidFill>
                <a:effectLst>
                  <a:outerShdw blurRad="38100" dist="38100" dir="2700000" algn="tl">
                    <a:srgbClr val="000000">
                      <a:alpha val="43137"/>
                    </a:srgbClr>
                  </a:outerShdw>
                </a:effectLst>
                <a:latin typeface="+mj-lt"/>
                <a:cs typeface="Microsoft Sans Serif" pitchFamily="34" charset="0"/>
              </a:rPr>
              <a:t/>
            </a:r>
            <a:br>
              <a:rPr lang="en-US" sz="5000" b="1" dirty="0" smtClean="0">
                <a:solidFill>
                  <a:schemeClr val="bg1"/>
                </a:solidFill>
                <a:effectLst>
                  <a:outerShdw blurRad="38100" dist="38100" dir="2700000" algn="tl">
                    <a:srgbClr val="000000">
                      <a:alpha val="43137"/>
                    </a:srgbClr>
                  </a:outerShdw>
                </a:effectLst>
                <a:latin typeface="+mj-lt"/>
                <a:cs typeface="Microsoft Sans Serif" pitchFamily="34" charset="0"/>
              </a:rPr>
            </a:br>
            <a:r>
              <a:rPr lang="en-US" sz="5000" b="1" dirty="0" smtClean="0">
                <a:solidFill>
                  <a:schemeClr val="bg1"/>
                </a:solidFill>
                <a:effectLst>
                  <a:outerShdw blurRad="38100" dist="38100" dir="2700000" algn="tl">
                    <a:srgbClr val="000000">
                      <a:alpha val="43137"/>
                    </a:srgbClr>
                  </a:outerShdw>
                </a:effectLst>
                <a:latin typeface="+mj-lt"/>
                <a:cs typeface="Microsoft Sans Serif" pitchFamily="34" charset="0"/>
              </a:rPr>
              <a:t>Test Your Knowledge </a:t>
            </a:r>
            <a:br>
              <a:rPr lang="en-US" sz="5000" b="1" dirty="0" smtClean="0">
                <a:solidFill>
                  <a:schemeClr val="bg1"/>
                </a:solidFill>
                <a:effectLst>
                  <a:outerShdw blurRad="38100" dist="38100" dir="2700000" algn="tl">
                    <a:srgbClr val="000000">
                      <a:alpha val="43137"/>
                    </a:srgbClr>
                  </a:outerShdw>
                </a:effectLst>
                <a:latin typeface="+mj-lt"/>
                <a:cs typeface="Microsoft Sans Serif" pitchFamily="34" charset="0"/>
              </a:rPr>
            </a:br>
            <a:r>
              <a:rPr lang="en-US" sz="5000" b="1" dirty="0" smtClean="0">
                <a:solidFill>
                  <a:schemeClr val="bg1"/>
                </a:solidFill>
                <a:effectLst>
                  <a:outerShdw blurRad="38100" dist="38100" dir="2700000" algn="tl">
                    <a:srgbClr val="000000">
                      <a:alpha val="43137"/>
                    </a:srgbClr>
                  </a:outerShdw>
                </a:effectLst>
                <a:latin typeface="+mj-lt"/>
                <a:cs typeface="Microsoft Sans Serif" pitchFamily="34" charset="0"/>
              </a:rPr>
              <a:t>Questions</a:t>
            </a:r>
          </a:p>
        </p:txBody>
      </p:sp>
      <p:sp>
        <p:nvSpPr>
          <p:cNvPr id="2" name="Slide Number Placeholder 1"/>
          <p:cNvSpPr>
            <a:spLocks noGrp="1"/>
          </p:cNvSpPr>
          <p:nvPr>
            <p:ph type="sldNum" sz="quarter" idx="12"/>
          </p:nvPr>
        </p:nvSpPr>
        <p:spPr/>
        <p:txBody>
          <a:bodyPr/>
          <a:lstStyle/>
          <a:p>
            <a:fld id="{C1B28A6F-06A0-4359-A774-E9C76C0D0D08}" type="slidenum">
              <a:rPr lang="en-US" smtClean="0"/>
              <a:pPr/>
              <a:t>4</a:t>
            </a:fld>
            <a:endParaRPr lang="en-US"/>
          </a:p>
        </p:txBody>
      </p:sp>
    </p:spTree>
    <p:custDataLst>
      <p:tags r:id="rId1"/>
    </p:custDataLst>
    <p:extLst>
      <p:ext uri="{BB962C8B-B14F-4D97-AF65-F5344CB8AC3E}">
        <p14:creationId xmlns:p14="http://schemas.microsoft.com/office/powerpoint/2010/main" val="224980603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1447800"/>
          </a:xfrm>
        </p:spPr>
        <p:txBody>
          <a:bodyPr>
            <a:normAutofit/>
          </a:bodyPr>
          <a:lstStyle/>
          <a:p>
            <a:r>
              <a:rPr lang="en-US" sz="4000" dirty="0" smtClean="0">
                <a:effectLst>
                  <a:outerShdw blurRad="38100" dist="38100" dir="2700000" algn="tl">
                    <a:srgbClr val="000000">
                      <a:alpha val="43137"/>
                    </a:srgbClr>
                  </a:outerShdw>
                </a:effectLst>
              </a:rPr>
              <a:t>Marijuana’s Medical Potential:</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Ongoing Clinical Trials</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371600"/>
            <a:ext cx="8839200" cy="5334000"/>
          </a:xfrm>
        </p:spPr>
        <p:txBody>
          <a:bodyPr>
            <a:noAutofit/>
          </a:bodyPr>
          <a:lstStyle/>
          <a:p>
            <a:r>
              <a:rPr lang="en-US" sz="2400" dirty="0" smtClean="0">
                <a:cs typeface="Microsoft Sans Serif" pitchFamily="34" charset="0"/>
              </a:rPr>
              <a:t>Studying potential of marijuana and marijuana-based medications to treat:</a:t>
            </a:r>
          </a:p>
          <a:p>
            <a:pPr lvl="1">
              <a:spcBef>
                <a:spcPts val="0"/>
              </a:spcBef>
            </a:pPr>
            <a:r>
              <a:rPr lang="en-US" sz="2200" dirty="0" smtClean="0">
                <a:cs typeface="Microsoft Sans Serif" pitchFamily="34" charset="0"/>
              </a:rPr>
              <a:t>Multiple Sclerosis</a:t>
            </a:r>
          </a:p>
          <a:p>
            <a:pPr lvl="1">
              <a:spcBef>
                <a:spcPts val="0"/>
              </a:spcBef>
            </a:pPr>
            <a:r>
              <a:rPr lang="en-US" sz="2200" dirty="0" smtClean="0">
                <a:cs typeface="Microsoft Sans Serif" pitchFamily="34" charset="0"/>
              </a:rPr>
              <a:t>High Heart Rate</a:t>
            </a:r>
          </a:p>
          <a:p>
            <a:pPr lvl="1">
              <a:spcBef>
                <a:spcPts val="0"/>
              </a:spcBef>
            </a:pPr>
            <a:r>
              <a:rPr lang="en-US" sz="2200" dirty="0" smtClean="0">
                <a:cs typeface="Microsoft Sans Serif" pitchFamily="34" charset="0"/>
              </a:rPr>
              <a:t>Non-Cardiac Chest Pain</a:t>
            </a:r>
          </a:p>
          <a:p>
            <a:pPr lvl="1">
              <a:spcBef>
                <a:spcPts val="0"/>
              </a:spcBef>
            </a:pPr>
            <a:r>
              <a:rPr lang="en-US" sz="2200" dirty="0" smtClean="0">
                <a:cs typeface="Microsoft Sans Serif" pitchFamily="34" charset="0"/>
              </a:rPr>
              <a:t>Chronic Obstructive Pulmonary Disease</a:t>
            </a:r>
          </a:p>
          <a:p>
            <a:pPr lvl="1">
              <a:spcBef>
                <a:spcPts val="0"/>
              </a:spcBef>
            </a:pPr>
            <a:r>
              <a:rPr lang="en-US" sz="2200" dirty="0">
                <a:cs typeface="Microsoft Sans Serif" pitchFamily="34" charset="0"/>
              </a:rPr>
              <a:t>S</a:t>
            </a:r>
            <a:r>
              <a:rPr lang="en-US" sz="2200" dirty="0" smtClean="0">
                <a:cs typeface="Microsoft Sans Serif" pitchFamily="34" charset="0"/>
              </a:rPr>
              <a:t>ickle </a:t>
            </a:r>
            <a:r>
              <a:rPr lang="en-US" sz="2200" dirty="0">
                <a:cs typeface="Microsoft Sans Serif" pitchFamily="34" charset="0"/>
              </a:rPr>
              <a:t>C</a:t>
            </a:r>
            <a:r>
              <a:rPr lang="en-US" sz="2200" dirty="0" smtClean="0">
                <a:cs typeface="Microsoft Sans Serif" pitchFamily="34" charset="0"/>
              </a:rPr>
              <a:t>ell </a:t>
            </a:r>
            <a:r>
              <a:rPr lang="en-US" sz="2200" dirty="0">
                <a:cs typeface="Microsoft Sans Serif" pitchFamily="34" charset="0"/>
              </a:rPr>
              <a:t>D</a:t>
            </a:r>
            <a:r>
              <a:rPr lang="en-US" sz="2200" dirty="0" smtClean="0">
                <a:cs typeface="Microsoft Sans Serif" pitchFamily="34" charset="0"/>
              </a:rPr>
              <a:t>isease</a:t>
            </a:r>
          </a:p>
          <a:p>
            <a:pPr lvl="1">
              <a:spcBef>
                <a:spcPts val="0"/>
              </a:spcBef>
            </a:pPr>
            <a:r>
              <a:rPr lang="en-US" sz="2200" dirty="0" smtClean="0">
                <a:cs typeface="Microsoft Sans Serif" pitchFamily="34" charset="0"/>
              </a:rPr>
              <a:t>Spinal </a:t>
            </a:r>
            <a:r>
              <a:rPr lang="en-US" sz="2200" dirty="0">
                <a:cs typeface="Microsoft Sans Serif" pitchFamily="34" charset="0"/>
              </a:rPr>
              <a:t>C</a:t>
            </a:r>
            <a:r>
              <a:rPr lang="en-US" sz="2200" dirty="0" smtClean="0">
                <a:cs typeface="Microsoft Sans Serif" pitchFamily="34" charset="0"/>
              </a:rPr>
              <a:t>ord </a:t>
            </a:r>
            <a:r>
              <a:rPr lang="en-US" sz="2200" dirty="0">
                <a:cs typeface="Microsoft Sans Serif" pitchFamily="34" charset="0"/>
              </a:rPr>
              <a:t>I</a:t>
            </a:r>
            <a:r>
              <a:rPr lang="en-US" sz="2200" dirty="0" smtClean="0">
                <a:cs typeface="Microsoft Sans Serif" pitchFamily="34" charset="0"/>
              </a:rPr>
              <a:t>njury </a:t>
            </a:r>
            <a:r>
              <a:rPr lang="en-US" sz="2200" dirty="0">
                <a:cs typeface="Microsoft Sans Serif" pitchFamily="34" charset="0"/>
              </a:rPr>
              <a:t>P</a:t>
            </a:r>
            <a:r>
              <a:rPr lang="en-US" sz="2200" dirty="0" smtClean="0">
                <a:cs typeface="Microsoft Sans Serif" pitchFamily="34" charset="0"/>
              </a:rPr>
              <a:t>ain </a:t>
            </a:r>
            <a:endParaRPr lang="en-US" sz="2200" dirty="0">
              <a:cs typeface="Microsoft Sans Serif" pitchFamily="34" charset="0"/>
            </a:endParaRPr>
          </a:p>
          <a:p>
            <a:pPr lvl="1">
              <a:spcBef>
                <a:spcPts val="0"/>
              </a:spcBef>
            </a:pPr>
            <a:r>
              <a:rPr lang="en-US" sz="2200" dirty="0" smtClean="0">
                <a:cs typeface="Microsoft Sans Serif" pitchFamily="34" charset="0"/>
              </a:rPr>
              <a:t>Inflammatory </a:t>
            </a:r>
            <a:r>
              <a:rPr lang="en-US" sz="2200" dirty="0">
                <a:cs typeface="Microsoft Sans Serif" pitchFamily="34" charset="0"/>
              </a:rPr>
              <a:t>B</a:t>
            </a:r>
            <a:r>
              <a:rPr lang="en-US" sz="2200" dirty="0" smtClean="0">
                <a:cs typeface="Microsoft Sans Serif" pitchFamily="34" charset="0"/>
              </a:rPr>
              <a:t>owel </a:t>
            </a:r>
            <a:r>
              <a:rPr lang="en-US" sz="2200" dirty="0">
                <a:cs typeface="Microsoft Sans Serif" pitchFamily="34" charset="0"/>
              </a:rPr>
              <a:t>D</a:t>
            </a:r>
            <a:r>
              <a:rPr lang="en-US" sz="2200" dirty="0" smtClean="0">
                <a:cs typeface="Microsoft Sans Serif" pitchFamily="34" charset="0"/>
              </a:rPr>
              <a:t>isease (</a:t>
            </a:r>
            <a:r>
              <a:rPr lang="en-US" sz="2200" dirty="0" err="1" smtClean="0">
                <a:cs typeface="Microsoft Sans Serif" pitchFamily="34" charset="0"/>
              </a:rPr>
              <a:t>Crohn’s</a:t>
            </a:r>
            <a:r>
              <a:rPr lang="en-US" sz="2200" dirty="0" smtClean="0">
                <a:cs typeface="Microsoft Sans Serif" pitchFamily="34" charset="0"/>
              </a:rPr>
              <a:t> disease)</a:t>
            </a:r>
          </a:p>
          <a:p>
            <a:pPr lvl="1">
              <a:spcBef>
                <a:spcPts val="0"/>
              </a:spcBef>
            </a:pPr>
            <a:r>
              <a:rPr lang="en-US" sz="2200" dirty="0" smtClean="0">
                <a:cs typeface="Microsoft Sans Serif" pitchFamily="34" charset="0"/>
              </a:rPr>
              <a:t>Liver Problems</a:t>
            </a:r>
          </a:p>
          <a:p>
            <a:pPr lvl="1">
              <a:spcBef>
                <a:spcPts val="0"/>
              </a:spcBef>
            </a:pPr>
            <a:r>
              <a:rPr lang="en-US" sz="2200" dirty="0" smtClean="0">
                <a:cs typeface="Microsoft Sans Serif" pitchFamily="34" charset="0"/>
              </a:rPr>
              <a:t>Cancer-Related Pain</a:t>
            </a:r>
          </a:p>
          <a:p>
            <a:pPr lvl="1">
              <a:spcBef>
                <a:spcPts val="0"/>
              </a:spcBef>
            </a:pPr>
            <a:r>
              <a:rPr lang="en-US" sz="2200" dirty="0" smtClean="0">
                <a:cs typeface="Microsoft Sans Serif" pitchFamily="34" charset="0"/>
              </a:rPr>
              <a:t>Brain Tumors</a:t>
            </a:r>
          </a:p>
          <a:p>
            <a:pPr lvl="1">
              <a:spcBef>
                <a:spcPts val="0"/>
              </a:spcBef>
            </a:pPr>
            <a:r>
              <a:rPr lang="en-US" sz="2200" dirty="0" smtClean="0">
                <a:cs typeface="Microsoft Sans Serif" pitchFamily="34" charset="0"/>
              </a:rPr>
              <a:t>Dementia</a:t>
            </a:r>
            <a:endParaRPr lang="en-US" sz="2200" dirty="0">
              <a:cs typeface="Microsoft Sans Serif" pitchFamily="34" charset="0"/>
            </a:endParaRPr>
          </a:p>
          <a:p>
            <a:pPr>
              <a:spcBef>
                <a:spcPts val="0"/>
              </a:spcBef>
            </a:pPr>
            <a:r>
              <a:rPr lang="en-US" sz="2400" dirty="0" smtClean="0">
                <a:cs typeface="Microsoft Sans Serif" pitchFamily="34" charset="0"/>
              </a:rPr>
              <a:t>Many of these trials on individuals with multiple physical and/or mental health problems</a:t>
            </a:r>
          </a:p>
          <a:p>
            <a:pPr lvl="1">
              <a:spcBef>
                <a:spcPts val="0"/>
              </a:spcBef>
            </a:pPr>
            <a:endParaRPr lang="en-US" sz="2400" dirty="0">
              <a:cs typeface="Microsoft Sans Serif" pitchFamily="34" charset="0"/>
            </a:endParaRPr>
          </a:p>
          <a:p>
            <a:pPr>
              <a:spcBef>
                <a:spcPts val="0"/>
              </a:spcBef>
            </a:pPr>
            <a:endParaRPr lang="en-US" dirty="0" smtClean="0">
              <a:cs typeface="Microsoft Sans Serif" pitchFamily="34" charset="0"/>
            </a:endParaRPr>
          </a:p>
        </p:txBody>
      </p:sp>
      <p:sp>
        <p:nvSpPr>
          <p:cNvPr id="4" name="Slide Number Placeholder 3"/>
          <p:cNvSpPr>
            <a:spLocks noGrp="1"/>
          </p:cNvSpPr>
          <p:nvPr>
            <p:ph type="sldNum" sz="quarter" idx="12"/>
          </p:nvPr>
        </p:nvSpPr>
        <p:spPr/>
        <p:txBody>
          <a:bodyPr/>
          <a:lstStyle/>
          <a:p>
            <a:fld id="{C1B28A6F-06A0-4359-A774-E9C76C0D0D08}" type="slidenum">
              <a:rPr lang="en-US" smtClean="0"/>
              <a:pPr/>
              <a:t>40</a:t>
            </a:fld>
            <a:endParaRPr lang="en-US" dirty="0"/>
          </a:p>
        </p:txBody>
      </p:sp>
      <p:sp>
        <p:nvSpPr>
          <p:cNvPr id="5" name="Rectangle 4"/>
          <p:cNvSpPr/>
          <p:nvPr/>
        </p:nvSpPr>
        <p:spPr>
          <a:xfrm>
            <a:off x="0" y="6569816"/>
            <a:ext cx="5245347" cy="307777"/>
          </a:xfrm>
          <a:prstGeom prst="rect">
            <a:avLst/>
          </a:prstGeom>
        </p:spPr>
        <p:txBody>
          <a:bodyPr wrap="none">
            <a:spAutoFit/>
          </a:bodyPr>
          <a:lstStyle/>
          <a:p>
            <a:r>
              <a:rPr lang="en-US" sz="1400" dirty="0">
                <a:latin typeface="+mj-lt"/>
                <a:cs typeface="Microsoft Sans Serif" pitchFamily="34" charset="0"/>
              </a:rPr>
              <a:t>SOURCE: </a:t>
            </a:r>
            <a:r>
              <a:rPr lang="en-US" sz="1400" dirty="0" smtClean="0">
                <a:latin typeface="+mj-lt"/>
                <a:cs typeface="Microsoft Sans Serif" pitchFamily="34" charset="0"/>
              </a:rPr>
              <a:t>U.S. National Institutes of Health, 2013. </a:t>
            </a:r>
            <a:r>
              <a:rPr lang="en-US" sz="1400" i="1" dirty="0" smtClean="0">
                <a:latin typeface="+mj-lt"/>
                <a:cs typeface="Microsoft Sans Serif" pitchFamily="34" charset="0"/>
              </a:rPr>
              <a:t>ClinicalTrials.gov</a:t>
            </a:r>
            <a:r>
              <a:rPr lang="en-US" sz="1400" dirty="0" smtClean="0">
                <a:latin typeface="+mj-lt"/>
                <a:cs typeface="Microsoft Sans Serif" pitchFamily="34" charset="0"/>
              </a:rPr>
              <a:t>.</a:t>
            </a:r>
            <a:endParaRPr lang="en-US" sz="1400" dirty="0">
              <a:latin typeface="+mj-lt"/>
              <a:cs typeface="Microsoft Sans Serif"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sz="4000" dirty="0" smtClean="0">
                <a:effectLst>
                  <a:outerShdw blurRad="38100" dist="38100" dir="2700000" algn="tl">
                    <a:srgbClr val="000000">
                      <a:alpha val="43137"/>
                    </a:srgbClr>
                  </a:outerShdw>
                </a:effectLst>
                <a:cs typeface="Microsoft Sans Serif"/>
              </a:rPr>
              <a:t>Different Kinds of Marijuana-Based Medicine</a:t>
            </a:r>
            <a:endParaRPr lang="en-US" sz="4000"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228600" y="1676400"/>
            <a:ext cx="8610600" cy="4800600"/>
          </a:xfrm>
        </p:spPr>
        <p:txBody>
          <a:bodyPr>
            <a:noAutofit/>
          </a:bodyPr>
          <a:lstStyle/>
          <a:p>
            <a:pPr>
              <a:spcAft>
                <a:spcPts val="600"/>
              </a:spcAft>
            </a:pPr>
            <a:r>
              <a:rPr lang="en-US" sz="2400" dirty="0" smtClean="0">
                <a:cs typeface="Microsoft Sans Serif"/>
              </a:rPr>
              <a:t>Botanical cannabis (plant): “</a:t>
            </a:r>
            <a:r>
              <a:rPr lang="en-US" sz="2400" dirty="0">
                <a:cs typeface="Microsoft Sans Serif"/>
              </a:rPr>
              <a:t>M</a:t>
            </a:r>
            <a:r>
              <a:rPr lang="en-US" sz="2400" dirty="0" smtClean="0">
                <a:cs typeface="Microsoft Sans Serif"/>
              </a:rPr>
              <a:t>edical </a:t>
            </a:r>
            <a:r>
              <a:rPr lang="en-US" sz="2400" dirty="0">
                <a:cs typeface="Microsoft Sans Serif"/>
              </a:rPr>
              <a:t>M</a:t>
            </a:r>
            <a:r>
              <a:rPr lang="en-US" sz="2400" dirty="0" smtClean="0">
                <a:cs typeface="Microsoft Sans Serif"/>
              </a:rPr>
              <a:t>arijuana”</a:t>
            </a:r>
          </a:p>
          <a:p>
            <a:r>
              <a:rPr lang="en-US" sz="2400" dirty="0" smtClean="0">
                <a:cs typeface="Microsoft Sans Serif"/>
              </a:rPr>
              <a:t>Synthetic THC medications available in U.S. for nausea/appetite stimulation:</a:t>
            </a:r>
          </a:p>
          <a:p>
            <a:pPr marL="635000" lvl="1"/>
            <a:r>
              <a:rPr lang="en-US" sz="2400" dirty="0" err="1" smtClean="0">
                <a:cs typeface="Microsoft Sans Serif"/>
              </a:rPr>
              <a:t>Dronabinol</a:t>
            </a:r>
            <a:r>
              <a:rPr lang="en-US" sz="2400" dirty="0" smtClean="0">
                <a:cs typeface="Microsoft Sans Serif"/>
              </a:rPr>
              <a:t> (</a:t>
            </a:r>
            <a:r>
              <a:rPr lang="en-US" sz="2400" dirty="0" err="1" smtClean="0">
                <a:cs typeface="Microsoft Sans Serif"/>
              </a:rPr>
              <a:t>Marinol</a:t>
            </a:r>
            <a:r>
              <a:rPr lang="en-US" sz="2400" dirty="0" smtClean="0">
                <a:cs typeface="Microsoft Sans Serif"/>
              </a:rPr>
              <a:t>®) </a:t>
            </a:r>
            <a:r>
              <a:rPr lang="en-US" sz="2400" dirty="0" smtClean="0">
                <a:solidFill>
                  <a:schemeClr val="tx1"/>
                </a:solidFill>
                <a:cs typeface="Microsoft Sans Serif"/>
              </a:rPr>
              <a:t>(FDA approved for HIV)</a:t>
            </a:r>
          </a:p>
          <a:p>
            <a:pPr marL="635000" lvl="1">
              <a:spcAft>
                <a:spcPts val="600"/>
              </a:spcAft>
            </a:pPr>
            <a:r>
              <a:rPr lang="en-US" sz="2400" dirty="0" err="1" smtClean="0">
                <a:cs typeface="Microsoft Sans Serif"/>
              </a:rPr>
              <a:t>Nabilone</a:t>
            </a:r>
            <a:r>
              <a:rPr lang="en-US" sz="2400" dirty="0" smtClean="0">
                <a:cs typeface="Microsoft Sans Serif"/>
              </a:rPr>
              <a:t> (</a:t>
            </a:r>
            <a:r>
              <a:rPr lang="en-US" sz="2400" dirty="0" err="1" smtClean="0">
                <a:cs typeface="Microsoft Sans Serif"/>
              </a:rPr>
              <a:t>Cesamet</a:t>
            </a:r>
            <a:r>
              <a:rPr lang="en-US" sz="2400" dirty="0" smtClean="0">
                <a:cs typeface="Microsoft Sans Serif"/>
              </a:rPr>
              <a:t>®) </a:t>
            </a:r>
            <a:r>
              <a:rPr lang="en-US" sz="2400" dirty="0" smtClean="0">
                <a:solidFill>
                  <a:schemeClr val="tx1"/>
                </a:solidFill>
                <a:cs typeface="Microsoft Sans Serif"/>
              </a:rPr>
              <a:t>(FDA approved for cancer; HIV off-label)</a:t>
            </a:r>
          </a:p>
          <a:p>
            <a:r>
              <a:rPr lang="en-US" sz="2400" dirty="0" smtClean="0">
                <a:cs typeface="Microsoft Sans Serif"/>
              </a:rPr>
              <a:t>Other medications not available in U.S.:</a:t>
            </a:r>
          </a:p>
          <a:p>
            <a:pPr marL="635000" lvl="1"/>
            <a:r>
              <a:rPr lang="en-US" sz="2400" dirty="0" err="1" smtClean="0">
                <a:cs typeface="Microsoft Sans Serif"/>
              </a:rPr>
              <a:t>Nabiximols</a:t>
            </a:r>
            <a:r>
              <a:rPr lang="en-US" sz="2400" dirty="0" smtClean="0">
                <a:cs typeface="Microsoft Sans Serif"/>
              </a:rPr>
              <a:t> (</a:t>
            </a:r>
            <a:r>
              <a:rPr lang="en-US" sz="2400" dirty="0" err="1" smtClean="0">
                <a:cs typeface="Microsoft Sans Serif"/>
              </a:rPr>
              <a:t>Sativex</a:t>
            </a:r>
            <a:r>
              <a:rPr lang="en-US" sz="2400" dirty="0" smtClean="0">
                <a:cs typeface="Microsoft Sans Serif"/>
              </a:rPr>
              <a:t>®) THC/</a:t>
            </a:r>
            <a:r>
              <a:rPr lang="en-US" sz="2400" dirty="0" err="1" smtClean="0">
                <a:cs typeface="Microsoft Sans Serif"/>
              </a:rPr>
              <a:t>cannabidiol</a:t>
            </a:r>
            <a:r>
              <a:rPr lang="en-US" sz="2400" dirty="0" smtClean="0">
                <a:cs typeface="Microsoft Sans Serif"/>
              </a:rPr>
              <a:t> mouth spray for pain relief, muscle spasms; currently being investigated by FDA</a:t>
            </a:r>
          </a:p>
          <a:p>
            <a:pPr marL="635000" lvl="1"/>
            <a:r>
              <a:rPr lang="en-US" sz="2400" dirty="0" err="1" smtClean="0">
                <a:cs typeface="Microsoft Sans Serif"/>
              </a:rPr>
              <a:t>Rimonabant</a:t>
            </a:r>
            <a:r>
              <a:rPr lang="en-US" sz="2400" dirty="0" smtClean="0">
                <a:cs typeface="Microsoft Sans Serif"/>
              </a:rPr>
              <a:t> (</a:t>
            </a:r>
            <a:r>
              <a:rPr lang="en-US" sz="2400" dirty="0" err="1" smtClean="0">
                <a:cs typeface="Microsoft Sans Serif"/>
              </a:rPr>
              <a:t>Accomplia</a:t>
            </a:r>
            <a:r>
              <a:rPr lang="en-US" sz="2400" dirty="0" smtClean="0">
                <a:cs typeface="Microsoft Sans Serif"/>
              </a:rPr>
              <a:t>®, </a:t>
            </a:r>
            <a:r>
              <a:rPr lang="en-US" sz="2400" dirty="0" err="1" smtClean="0">
                <a:cs typeface="Microsoft Sans Serif"/>
              </a:rPr>
              <a:t>Zimulti</a:t>
            </a:r>
            <a:r>
              <a:rPr lang="en-US" sz="2400" dirty="0" smtClean="0">
                <a:cs typeface="Microsoft Sans Serif"/>
              </a:rPr>
              <a:t>®) for treatment of obesity and nicotine dependence </a:t>
            </a:r>
            <a:br>
              <a:rPr lang="en-US" sz="2400" dirty="0" smtClean="0">
                <a:cs typeface="Microsoft Sans Serif"/>
              </a:rPr>
            </a:br>
            <a:r>
              <a:rPr lang="en-US" sz="2400" dirty="0" smtClean="0">
                <a:solidFill>
                  <a:schemeClr val="tx1"/>
                </a:solidFill>
                <a:cs typeface="Microsoft Sans Serif"/>
              </a:rPr>
              <a:t>(</a:t>
            </a:r>
            <a:r>
              <a:rPr lang="en-US" sz="2400" dirty="0">
                <a:solidFill>
                  <a:schemeClr val="tx1"/>
                </a:solidFill>
              </a:rPr>
              <a:t>selective cannabinoid receptor-1 </a:t>
            </a:r>
            <a:r>
              <a:rPr lang="en-US" sz="2400" dirty="0" smtClean="0">
                <a:solidFill>
                  <a:schemeClr val="tx1"/>
                </a:solidFill>
              </a:rPr>
              <a:t>blocker)</a:t>
            </a:r>
            <a:endParaRPr lang="en-US" sz="2400" dirty="0">
              <a:solidFill>
                <a:schemeClr val="tx1"/>
              </a:solidFill>
              <a:cs typeface="Microsoft Sans Serif"/>
            </a:endParaRPr>
          </a:p>
        </p:txBody>
      </p:sp>
      <p:sp>
        <p:nvSpPr>
          <p:cNvPr id="5" name="Slide Number Placeholder 4"/>
          <p:cNvSpPr>
            <a:spLocks noGrp="1"/>
          </p:cNvSpPr>
          <p:nvPr>
            <p:ph type="sldNum" sz="quarter" idx="12"/>
          </p:nvPr>
        </p:nvSpPr>
        <p:spPr/>
        <p:txBody>
          <a:bodyPr/>
          <a:lstStyle/>
          <a:p>
            <a:fld id="{C1B28A6F-06A0-4359-A774-E9C76C0D0D08}" type="slidenum">
              <a:rPr lang="en-US" smtClean="0"/>
              <a:pPr/>
              <a:t>41</a:t>
            </a:fld>
            <a:endParaRPr lang="en-US"/>
          </a:p>
        </p:txBody>
      </p:sp>
    </p:spTree>
    <p:extLst>
      <p:ext uri="{BB962C8B-B14F-4D97-AF65-F5344CB8AC3E}">
        <p14:creationId xmlns:p14="http://schemas.microsoft.com/office/powerpoint/2010/main" val="22563595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4" y="228600"/>
            <a:ext cx="9144000" cy="1143000"/>
          </a:xfrm>
        </p:spPr>
        <p:txBody>
          <a:bodyPr>
            <a:noAutofit/>
          </a:bodyPr>
          <a:lstStyle/>
          <a:p>
            <a:r>
              <a:rPr lang="en-US" sz="4000" dirty="0" smtClean="0">
                <a:effectLst>
                  <a:outerShdw blurRad="38100" dist="38100" dir="2700000" algn="tl">
                    <a:srgbClr val="000000">
                      <a:alpha val="43137"/>
                    </a:srgbClr>
                  </a:outerShdw>
                </a:effectLst>
                <a:cs typeface="Microsoft Sans Serif"/>
              </a:rPr>
              <a:t>Medical Marijuana vs. THC Medications: </a:t>
            </a:r>
            <a:br>
              <a:rPr lang="en-US" sz="4000" dirty="0" smtClean="0">
                <a:effectLst>
                  <a:outerShdw blurRad="38100" dist="38100" dir="2700000" algn="tl">
                    <a:srgbClr val="000000">
                      <a:alpha val="43137"/>
                    </a:srgbClr>
                  </a:outerShdw>
                </a:effectLst>
                <a:cs typeface="Microsoft Sans Serif"/>
              </a:rPr>
            </a:br>
            <a:r>
              <a:rPr lang="en-US" sz="4000" dirty="0" smtClean="0">
                <a:effectLst>
                  <a:outerShdw blurRad="38100" dist="38100" dir="2700000" algn="tl">
                    <a:srgbClr val="000000">
                      <a:alpha val="43137"/>
                    </a:srgbClr>
                  </a:outerShdw>
                </a:effectLst>
                <a:cs typeface="Microsoft Sans Serif"/>
              </a:rPr>
              <a:t>Is Medical Marijuana Better?</a:t>
            </a:r>
            <a:endParaRPr lang="en-US" sz="4000"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381000" y="1676400"/>
            <a:ext cx="8686800" cy="4953000"/>
          </a:xfrm>
        </p:spPr>
        <p:txBody>
          <a:bodyPr>
            <a:normAutofit/>
          </a:bodyPr>
          <a:lstStyle/>
          <a:p>
            <a:r>
              <a:rPr lang="en-US" dirty="0" smtClean="0">
                <a:cs typeface="Microsoft Sans Serif"/>
              </a:rPr>
              <a:t>THC medications still have psychoactive effects (make you high)</a:t>
            </a:r>
          </a:p>
          <a:p>
            <a:pPr marL="0" indent="0">
              <a:buNone/>
            </a:pPr>
            <a:endParaRPr lang="en-US" sz="1800" dirty="0" smtClean="0">
              <a:cs typeface="Microsoft Sans Serif"/>
            </a:endParaRPr>
          </a:p>
          <a:p>
            <a:r>
              <a:rPr lang="en-US" dirty="0" smtClean="0">
                <a:cs typeface="Microsoft Sans Serif"/>
              </a:rPr>
              <a:t>There are chemicals in medical marijuana that moderate THC’s psychoactive effects </a:t>
            </a:r>
          </a:p>
          <a:p>
            <a:pPr lvl="1"/>
            <a:r>
              <a:rPr lang="en-US" dirty="0" smtClean="0">
                <a:cs typeface="Microsoft Sans Serif"/>
              </a:rPr>
              <a:t> These chemicals are not present in medications</a:t>
            </a:r>
          </a:p>
          <a:p>
            <a:pPr marL="0" indent="0">
              <a:buNone/>
            </a:pPr>
            <a:endParaRPr lang="en-US" sz="1800" dirty="0" smtClean="0">
              <a:cs typeface="Microsoft Sans Serif"/>
            </a:endParaRPr>
          </a:p>
          <a:p>
            <a:r>
              <a:rPr lang="en-US" dirty="0" smtClean="0">
                <a:cs typeface="Microsoft Sans Serif"/>
              </a:rPr>
              <a:t>Medical marijuana is cheaper	</a:t>
            </a:r>
          </a:p>
          <a:p>
            <a:pPr lvl="1"/>
            <a:r>
              <a:rPr lang="en-US" dirty="0" smtClean="0">
                <a:cs typeface="Microsoft Sans Serif"/>
              </a:rPr>
              <a:t>Not made/patented by pharmaceutical industry</a:t>
            </a:r>
          </a:p>
          <a:p>
            <a:pPr marL="0" indent="0">
              <a:buNone/>
            </a:pPr>
            <a:endParaRPr lang="en-US" dirty="0" smtClean="0">
              <a:solidFill>
                <a:srgbClr val="FFFF00"/>
              </a:solidFill>
              <a:cs typeface="Microsoft Sans Serif"/>
            </a:endParaRPr>
          </a:p>
          <a:p>
            <a:endParaRPr lang="en-US" dirty="0">
              <a:cs typeface="Microsoft Sans Serif"/>
            </a:endParaRPr>
          </a:p>
        </p:txBody>
      </p:sp>
      <p:sp>
        <p:nvSpPr>
          <p:cNvPr id="5" name="TextBox 4"/>
          <p:cNvSpPr txBox="1"/>
          <p:nvPr/>
        </p:nvSpPr>
        <p:spPr>
          <a:xfrm>
            <a:off x="0" y="6553200"/>
            <a:ext cx="3112968" cy="307777"/>
          </a:xfrm>
          <a:prstGeom prst="rect">
            <a:avLst/>
          </a:prstGeom>
          <a:noFill/>
        </p:spPr>
        <p:txBody>
          <a:bodyPr wrap="none" rtlCol="0">
            <a:spAutoFit/>
          </a:bodyPr>
          <a:lstStyle/>
          <a:p>
            <a:r>
              <a:rPr lang="en-US" sz="1400" dirty="0" smtClean="0">
                <a:latin typeface="+mj-lt"/>
                <a:cs typeface="Microsoft Sans Serif" pitchFamily="34" charset="0"/>
              </a:rPr>
              <a:t>SOURCE: </a:t>
            </a:r>
            <a:r>
              <a:rPr lang="en-US" sz="1400" dirty="0" err="1" smtClean="0">
                <a:latin typeface="+mj-lt"/>
                <a:cs typeface="Microsoft Sans Serif" pitchFamily="34" charset="0"/>
              </a:rPr>
              <a:t>Bostwick</a:t>
            </a:r>
            <a:r>
              <a:rPr lang="en-US" sz="1400" dirty="0" smtClean="0">
                <a:latin typeface="+mj-lt"/>
                <a:cs typeface="Microsoft Sans Serif" pitchFamily="34" charset="0"/>
              </a:rPr>
              <a:t>, 2012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42</a:t>
            </a:fld>
            <a:endParaRPr lang="en-US"/>
          </a:p>
        </p:txBody>
      </p:sp>
    </p:spTree>
    <p:extLst>
      <p:ext uri="{BB962C8B-B14F-4D97-AF65-F5344CB8AC3E}">
        <p14:creationId xmlns:p14="http://schemas.microsoft.com/office/powerpoint/2010/main" val="41259489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229600" cy="4953000"/>
          </a:xfrm>
        </p:spPr>
        <p:txBody>
          <a:bodyPr>
            <a:normAutofit/>
          </a:bodyPr>
          <a:lstStyle/>
          <a:p>
            <a:r>
              <a:rPr lang="en-US" dirty="0">
                <a:cs typeface="Microsoft Sans Serif"/>
              </a:rPr>
              <a:t>Smoked </a:t>
            </a:r>
            <a:r>
              <a:rPr lang="en-US" dirty="0" smtClean="0">
                <a:cs typeface="Microsoft Sans Serif"/>
              </a:rPr>
              <a:t>medical marijuana takes </a:t>
            </a:r>
            <a:r>
              <a:rPr lang="en-US" dirty="0">
                <a:cs typeface="Microsoft Sans Serif"/>
              </a:rPr>
              <a:t>effect in minutes; </a:t>
            </a:r>
            <a:r>
              <a:rPr lang="en-US" dirty="0" smtClean="0">
                <a:cs typeface="Microsoft Sans Serif"/>
              </a:rPr>
              <a:t>THC medications </a:t>
            </a:r>
            <a:r>
              <a:rPr lang="en-US" dirty="0">
                <a:cs typeface="Microsoft Sans Serif"/>
              </a:rPr>
              <a:t>take over an hour</a:t>
            </a:r>
          </a:p>
          <a:p>
            <a:pPr lvl="1"/>
            <a:r>
              <a:rPr lang="en-US" dirty="0">
                <a:cs typeface="Microsoft Sans Serif"/>
              </a:rPr>
              <a:t>Instant feedback allows users to take more if needed for </a:t>
            </a:r>
            <a:r>
              <a:rPr lang="en-US" dirty="0" smtClean="0">
                <a:cs typeface="Microsoft Sans Serif"/>
              </a:rPr>
              <a:t>relief</a:t>
            </a:r>
          </a:p>
          <a:p>
            <a:pPr lvl="1"/>
            <a:r>
              <a:rPr lang="en-US" dirty="0" smtClean="0">
                <a:cs typeface="Microsoft Sans Serif"/>
              </a:rPr>
              <a:t>Due to rapid relief, may consume less if smoked</a:t>
            </a:r>
          </a:p>
          <a:p>
            <a:pPr marL="457200" lvl="1" indent="0">
              <a:buNone/>
            </a:pPr>
            <a:endParaRPr lang="en-US" sz="1900" dirty="0" smtClean="0">
              <a:cs typeface="Microsoft Sans Serif"/>
            </a:endParaRPr>
          </a:p>
          <a:p>
            <a:r>
              <a:rPr lang="en-US" dirty="0" smtClean="0">
                <a:cs typeface="Microsoft Sans Serif"/>
              </a:rPr>
              <a:t>When swallowed, THC absorption is more erratic, and less concentrated </a:t>
            </a:r>
          </a:p>
          <a:p>
            <a:pPr lvl="1"/>
            <a:r>
              <a:rPr lang="en-US" dirty="0" smtClean="0">
                <a:cs typeface="Microsoft Sans Serif"/>
              </a:rPr>
              <a:t>THC effects more unpredictable and variable, possibly less effective</a:t>
            </a:r>
            <a:endParaRPr lang="en-US" dirty="0"/>
          </a:p>
        </p:txBody>
      </p:sp>
      <p:sp>
        <p:nvSpPr>
          <p:cNvPr id="5" name="Title 1"/>
          <p:cNvSpPr>
            <a:spLocks noGrp="1"/>
          </p:cNvSpPr>
          <p:nvPr>
            <p:ph type="title"/>
          </p:nvPr>
        </p:nvSpPr>
        <p:spPr>
          <a:xfrm>
            <a:off x="0" y="152400"/>
            <a:ext cx="9144000" cy="1143000"/>
          </a:xfrm>
        </p:spPr>
        <p:txBody>
          <a:bodyPr>
            <a:noAutofit/>
          </a:bodyPr>
          <a:lstStyle/>
          <a:p>
            <a:r>
              <a:rPr lang="en-US" sz="4000" dirty="0" smtClean="0">
                <a:effectLst>
                  <a:outerShdw blurRad="38100" dist="38100" dir="2700000" algn="tl">
                    <a:srgbClr val="000000">
                      <a:alpha val="43137"/>
                    </a:srgbClr>
                  </a:outerShdw>
                </a:effectLst>
                <a:cs typeface="Microsoft Sans Serif"/>
              </a:rPr>
              <a:t>Medical Marijuana vs. THC Medications: </a:t>
            </a:r>
            <a:br>
              <a:rPr lang="en-US" sz="4000" dirty="0" smtClean="0">
                <a:effectLst>
                  <a:outerShdw blurRad="38100" dist="38100" dir="2700000" algn="tl">
                    <a:srgbClr val="000000">
                      <a:alpha val="43137"/>
                    </a:srgbClr>
                  </a:outerShdw>
                </a:effectLst>
                <a:cs typeface="Microsoft Sans Serif"/>
              </a:rPr>
            </a:br>
            <a:r>
              <a:rPr lang="en-US" sz="4000" dirty="0" smtClean="0">
                <a:effectLst>
                  <a:outerShdw blurRad="38100" dist="38100" dir="2700000" algn="tl">
                    <a:srgbClr val="000000">
                      <a:alpha val="43137"/>
                    </a:srgbClr>
                  </a:outerShdw>
                </a:effectLst>
                <a:cs typeface="Microsoft Sans Serif"/>
              </a:rPr>
              <a:t>Is Medical Marijuana Better?</a:t>
            </a:r>
            <a:endParaRPr lang="en-US" sz="4000" dirty="0">
              <a:effectLst>
                <a:outerShdw blurRad="38100" dist="38100" dir="2700000" algn="tl">
                  <a:srgbClr val="000000">
                    <a:alpha val="43137"/>
                  </a:srgbClr>
                </a:outerShdw>
              </a:effectLst>
              <a:cs typeface="Microsoft Sans Serif"/>
            </a:endParaRPr>
          </a:p>
        </p:txBody>
      </p:sp>
      <p:sp>
        <p:nvSpPr>
          <p:cNvPr id="6" name="TextBox 5"/>
          <p:cNvSpPr txBox="1"/>
          <p:nvPr/>
        </p:nvSpPr>
        <p:spPr>
          <a:xfrm>
            <a:off x="0" y="6553200"/>
            <a:ext cx="3112968" cy="307777"/>
          </a:xfrm>
          <a:prstGeom prst="rect">
            <a:avLst/>
          </a:prstGeom>
          <a:noFill/>
        </p:spPr>
        <p:txBody>
          <a:bodyPr wrap="none" rtlCol="0">
            <a:spAutoFit/>
          </a:bodyPr>
          <a:lstStyle/>
          <a:p>
            <a:r>
              <a:rPr lang="en-US" sz="1400" dirty="0" smtClean="0">
                <a:latin typeface="+mj-lt"/>
                <a:cs typeface="Microsoft Sans Serif" pitchFamily="34" charset="0"/>
              </a:rPr>
              <a:t>SOURCE: </a:t>
            </a:r>
            <a:r>
              <a:rPr lang="en-US" sz="1400" dirty="0" err="1" smtClean="0">
                <a:latin typeface="+mj-lt"/>
                <a:cs typeface="Microsoft Sans Serif" pitchFamily="34" charset="0"/>
              </a:rPr>
              <a:t>Bostwick</a:t>
            </a:r>
            <a:r>
              <a:rPr lang="en-US" sz="1400" dirty="0" smtClean="0">
                <a:latin typeface="+mj-lt"/>
                <a:cs typeface="Microsoft Sans Serif" pitchFamily="34" charset="0"/>
              </a:rPr>
              <a:t>, 2012 (reference list).</a:t>
            </a:r>
            <a:endParaRPr lang="en-US" sz="1400" dirty="0">
              <a:latin typeface="+mj-lt"/>
              <a:cs typeface="Microsoft Sans Serif" pitchFamily="34" charset="0"/>
            </a:endParaRPr>
          </a:p>
        </p:txBody>
      </p:sp>
      <p:sp>
        <p:nvSpPr>
          <p:cNvPr id="2" name="Slide Number Placeholder 1"/>
          <p:cNvSpPr>
            <a:spLocks noGrp="1"/>
          </p:cNvSpPr>
          <p:nvPr>
            <p:ph type="sldNum" sz="quarter" idx="12"/>
          </p:nvPr>
        </p:nvSpPr>
        <p:spPr/>
        <p:txBody>
          <a:bodyPr/>
          <a:lstStyle/>
          <a:p>
            <a:fld id="{C1B28A6F-06A0-4359-A774-E9C76C0D0D08}" type="slidenum">
              <a:rPr lang="en-US" smtClean="0"/>
              <a:pPr/>
              <a:t>43</a:t>
            </a:fld>
            <a:endParaRPr lang="en-US"/>
          </a:p>
        </p:txBody>
      </p:sp>
    </p:spTree>
    <p:extLst>
      <p:ext uri="{BB962C8B-B14F-4D97-AF65-F5344CB8AC3E}">
        <p14:creationId xmlns:p14="http://schemas.microsoft.com/office/powerpoint/2010/main" val="26498668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371600"/>
            <a:ext cx="8686800" cy="5057001"/>
          </a:xfrm>
        </p:spPr>
        <p:txBody>
          <a:bodyPr>
            <a:normAutofit fontScale="92500" lnSpcReduction="10000"/>
          </a:bodyPr>
          <a:lstStyle/>
          <a:p>
            <a:r>
              <a:rPr lang="en-US" dirty="0" smtClean="0">
                <a:cs typeface="Microsoft Sans Serif"/>
              </a:rPr>
              <a:t>Medical Marijuana is </a:t>
            </a:r>
            <a:r>
              <a:rPr lang="en-US" b="1" dirty="0" smtClean="0">
                <a:solidFill>
                  <a:srgbClr val="FFFF00"/>
                </a:solidFill>
                <a:cs typeface="Microsoft Sans Serif"/>
              </a:rPr>
              <a:t>not</a:t>
            </a:r>
            <a:r>
              <a:rPr lang="en-US" dirty="0" smtClean="0">
                <a:solidFill>
                  <a:srgbClr val="FFFF00"/>
                </a:solidFill>
                <a:cs typeface="Microsoft Sans Serif"/>
              </a:rPr>
              <a:t> </a:t>
            </a:r>
            <a:r>
              <a:rPr lang="en-US" dirty="0" smtClean="0">
                <a:cs typeface="Microsoft Sans Serif"/>
              </a:rPr>
              <a:t>FDA approved</a:t>
            </a:r>
          </a:p>
          <a:p>
            <a:pPr marL="457200" lvl="1" indent="0">
              <a:buNone/>
            </a:pPr>
            <a:endParaRPr lang="en-US" sz="1900" dirty="0" smtClean="0">
              <a:cs typeface="Microsoft Sans Serif"/>
            </a:endParaRPr>
          </a:p>
          <a:p>
            <a:pPr lvl="1"/>
            <a:r>
              <a:rPr lang="en-US" sz="3000" dirty="0" smtClean="0">
                <a:solidFill>
                  <a:schemeClr val="tx1"/>
                </a:solidFill>
                <a:cs typeface="Microsoft Sans Serif"/>
              </a:rPr>
              <a:t>FDA approval assures that medications are effective, safe,</a:t>
            </a:r>
            <a:r>
              <a:rPr lang="en-US" sz="3000" dirty="0">
                <a:solidFill>
                  <a:schemeClr val="tx1"/>
                </a:solidFill>
                <a:cs typeface="Microsoft Sans Serif"/>
              </a:rPr>
              <a:t> </a:t>
            </a:r>
            <a:r>
              <a:rPr lang="en-US" sz="3000" dirty="0" smtClean="0">
                <a:solidFill>
                  <a:schemeClr val="tx1"/>
                </a:solidFill>
                <a:cs typeface="Microsoft Sans Serif"/>
              </a:rPr>
              <a:t>and properly labeled</a:t>
            </a:r>
          </a:p>
          <a:p>
            <a:pPr lvl="1"/>
            <a:r>
              <a:rPr lang="en-US" sz="3000" dirty="0" smtClean="0">
                <a:solidFill>
                  <a:schemeClr val="tx1"/>
                </a:solidFill>
                <a:cs typeface="Microsoft Sans Serif"/>
              </a:rPr>
              <a:t>FDA </a:t>
            </a:r>
            <a:r>
              <a:rPr lang="en-US" sz="3000" dirty="0" smtClean="0">
                <a:cs typeface="Microsoft Sans Serif"/>
              </a:rPr>
              <a:t>cannot evaluate </a:t>
            </a:r>
            <a:r>
              <a:rPr lang="en-US" sz="3000" dirty="0" smtClean="0">
                <a:solidFill>
                  <a:schemeClr val="tx1"/>
                </a:solidFill>
                <a:cs typeface="Microsoft Sans Serif"/>
              </a:rPr>
              <a:t>medical marijuana as a drug since it is a plant, </a:t>
            </a:r>
            <a:r>
              <a:rPr lang="en-US" sz="3000" dirty="0" smtClean="0">
                <a:cs typeface="Microsoft Sans Serif"/>
              </a:rPr>
              <a:t>not a standardized medical formulation</a:t>
            </a:r>
          </a:p>
          <a:p>
            <a:pPr lvl="1"/>
            <a:r>
              <a:rPr lang="en-US" sz="3000" dirty="0" smtClean="0">
                <a:solidFill>
                  <a:schemeClr val="tx1"/>
                </a:solidFill>
                <a:cs typeface="Microsoft Sans Serif"/>
              </a:rPr>
              <a:t>Medical marijuana is </a:t>
            </a:r>
            <a:r>
              <a:rPr lang="en-US" sz="3000" dirty="0" smtClean="0">
                <a:cs typeface="Microsoft Sans Serif"/>
              </a:rPr>
              <a:t>different everywhere</a:t>
            </a:r>
            <a:r>
              <a:rPr lang="en-US" sz="3000" dirty="0" smtClean="0">
                <a:solidFill>
                  <a:schemeClr val="tx1"/>
                </a:solidFill>
                <a:cs typeface="Microsoft Sans Serif"/>
              </a:rPr>
              <a:t>, depending on how it is bred, under what conditions it is grown, etc.</a:t>
            </a:r>
          </a:p>
          <a:p>
            <a:pPr lvl="1"/>
            <a:r>
              <a:rPr lang="en-US" sz="3000" dirty="0" smtClean="0">
                <a:solidFill>
                  <a:schemeClr val="tx1"/>
                </a:solidFill>
                <a:cs typeface="Microsoft Sans Serif"/>
              </a:rPr>
              <a:t>No way to know if medical marijuana is pure. </a:t>
            </a:r>
            <a:r>
              <a:rPr lang="en-US" sz="3000" dirty="0" smtClean="0">
                <a:cs typeface="Microsoft Sans Serif"/>
              </a:rPr>
              <a:t>Can be contaminated by pesticides, mold, fungus</a:t>
            </a:r>
            <a:r>
              <a:rPr lang="en-US" sz="3000" dirty="0" smtClean="0">
                <a:solidFill>
                  <a:schemeClr val="tx1"/>
                </a:solidFill>
                <a:cs typeface="Microsoft Sans Serif"/>
              </a:rPr>
              <a:t>. </a:t>
            </a:r>
            <a:endParaRPr lang="en-US" sz="3000" dirty="0">
              <a:solidFill>
                <a:schemeClr val="tx1"/>
              </a:solidFill>
              <a:cs typeface="Microsoft Sans Serif"/>
            </a:endParaRPr>
          </a:p>
        </p:txBody>
      </p:sp>
      <p:sp>
        <p:nvSpPr>
          <p:cNvPr id="5" name="Title 1"/>
          <p:cNvSpPr>
            <a:spLocks noGrp="1"/>
          </p:cNvSpPr>
          <p:nvPr>
            <p:ph type="title"/>
          </p:nvPr>
        </p:nvSpPr>
        <p:spPr>
          <a:xfrm>
            <a:off x="0" y="76200"/>
            <a:ext cx="9144000" cy="1143000"/>
          </a:xfrm>
        </p:spPr>
        <p:txBody>
          <a:bodyPr>
            <a:noAutofit/>
          </a:bodyPr>
          <a:lstStyle/>
          <a:p>
            <a:r>
              <a:rPr lang="en-US" sz="4000" dirty="0" smtClean="0">
                <a:cs typeface="Microsoft Sans Serif"/>
              </a:rPr>
              <a:t>Medical Marijuana vs. THC Medications: </a:t>
            </a:r>
            <a:br>
              <a:rPr lang="en-US" sz="4000" dirty="0" smtClean="0">
                <a:cs typeface="Microsoft Sans Serif"/>
              </a:rPr>
            </a:br>
            <a:r>
              <a:rPr lang="en-US" sz="4000" dirty="0" smtClean="0">
                <a:cs typeface="Microsoft Sans Serif"/>
              </a:rPr>
              <a:t>Are THC Medications Better?</a:t>
            </a:r>
            <a:endParaRPr lang="en-US" sz="4000" dirty="0">
              <a:cs typeface="Microsoft Sans Serif"/>
            </a:endParaRPr>
          </a:p>
        </p:txBody>
      </p:sp>
      <p:sp>
        <p:nvSpPr>
          <p:cNvPr id="6" name="TextBox 5"/>
          <p:cNvSpPr txBox="1"/>
          <p:nvPr/>
        </p:nvSpPr>
        <p:spPr>
          <a:xfrm>
            <a:off x="24357" y="6581001"/>
            <a:ext cx="2960041" cy="307777"/>
          </a:xfrm>
          <a:prstGeom prst="rect">
            <a:avLst/>
          </a:prstGeom>
          <a:noFill/>
        </p:spPr>
        <p:txBody>
          <a:bodyPr wrap="none" rtlCol="0">
            <a:spAutoFit/>
          </a:bodyPr>
          <a:lstStyle/>
          <a:p>
            <a:r>
              <a:rPr lang="en-US" sz="1400" dirty="0" smtClean="0">
                <a:latin typeface="+mj-lt"/>
                <a:cs typeface="Microsoft Sans Serif" pitchFamily="34" charset="0"/>
              </a:rPr>
              <a:t>SOURCE: </a:t>
            </a:r>
            <a:r>
              <a:rPr lang="en-US" sz="1400" dirty="0" err="1" smtClean="0">
                <a:latin typeface="+mj-lt"/>
                <a:cs typeface="Microsoft Sans Serif" pitchFamily="34" charset="0"/>
              </a:rPr>
              <a:t>Kleber</a:t>
            </a:r>
            <a:r>
              <a:rPr lang="en-US" sz="1400" dirty="0" smtClean="0">
                <a:latin typeface="+mj-lt"/>
                <a:cs typeface="Microsoft Sans Serif" pitchFamily="34" charset="0"/>
              </a:rPr>
              <a:t>,  2012 (reference list).</a:t>
            </a:r>
            <a:endParaRPr lang="en-US" sz="1400" dirty="0">
              <a:latin typeface="+mj-lt"/>
              <a:cs typeface="Microsoft Sans Serif" pitchFamily="34" charset="0"/>
            </a:endParaRPr>
          </a:p>
        </p:txBody>
      </p:sp>
      <p:sp>
        <p:nvSpPr>
          <p:cNvPr id="2" name="Slide Number Placeholder 1"/>
          <p:cNvSpPr>
            <a:spLocks noGrp="1"/>
          </p:cNvSpPr>
          <p:nvPr>
            <p:ph type="sldNum" sz="quarter" idx="12"/>
          </p:nvPr>
        </p:nvSpPr>
        <p:spPr/>
        <p:txBody>
          <a:bodyPr/>
          <a:lstStyle/>
          <a:p>
            <a:fld id="{C1B28A6F-06A0-4359-A774-E9C76C0D0D08}" type="slidenum">
              <a:rPr lang="en-US" smtClean="0"/>
              <a:pPr/>
              <a:t>44</a:t>
            </a:fld>
            <a:endParaRPr lang="en-US"/>
          </a:p>
        </p:txBody>
      </p:sp>
    </p:spTree>
    <p:extLst>
      <p:ext uri="{BB962C8B-B14F-4D97-AF65-F5344CB8AC3E}">
        <p14:creationId xmlns:p14="http://schemas.microsoft.com/office/powerpoint/2010/main" val="169556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0"/>
            <a:ext cx="8763000" cy="4800600"/>
          </a:xfrm>
        </p:spPr>
        <p:txBody>
          <a:bodyPr>
            <a:noAutofit/>
          </a:bodyPr>
          <a:lstStyle/>
          <a:p>
            <a:r>
              <a:rPr lang="en-US" dirty="0" smtClean="0">
                <a:cs typeface="Microsoft Sans Serif"/>
              </a:rPr>
              <a:t>Difficult to approve something that is smoked as “medicine”</a:t>
            </a:r>
          </a:p>
          <a:p>
            <a:pPr lvl="1"/>
            <a:r>
              <a:rPr lang="en-US" sz="3200" dirty="0" smtClean="0">
                <a:cs typeface="Microsoft Sans Serif"/>
              </a:rPr>
              <a:t>Negative effects of smoking</a:t>
            </a:r>
          </a:p>
          <a:p>
            <a:pPr lvl="1"/>
            <a:r>
              <a:rPr lang="en-US" sz="3200" dirty="0" smtClean="0">
                <a:cs typeface="Microsoft Sans Serif"/>
              </a:rPr>
              <a:t>Depending on type of marijuana, can undergo different types of </a:t>
            </a:r>
            <a:r>
              <a:rPr lang="en-US" sz="3200" dirty="0" smtClean="0">
                <a:solidFill>
                  <a:schemeClr val="tx1"/>
                </a:solidFill>
                <a:cs typeface="Microsoft Sans Serif"/>
              </a:rPr>
              <a:t>chemical changes when burned</a:t>
            </a:r>
          </a:p>
          <a:p>
            <a:pPr lvl="1"/>
            <a:r>
              <a:rPr lang="en-US" sz="3200" dirty="0" smtClean="0">
                <a:cs typeface="Microsoft Sans Serif"/>
              </a:rPr>
              <a:t>No standard </a:t>
            </a:r>
            <a:r>
              <a:rPr lang="en-US" sz="3200" dirty="0" smtClean="0">
                <a:solidFill>
                  <a:schemeClr val="tx1"/>
                </a:solidFill>
                <a:cs typeface="Microsoft Sans Serif"/>
              </a:rPr>
              <a:t>measurement of dosage </a:t>
            </a:r>
            <a:r>
              <a:rPr lang="en-US" sz="3200" dirty="0" smtClean="0">
                <a:cs typeface="Microsoft Sans Serif"/>
              </a:rPr>
              <a:t>(inhalations vary by the individual, unlike pills)</a:t>
            </a:r>
          </a:p>
          <a:p>
            <a:endParaRPr lang="en-US" dirty="0" smtClean="0">
              <a:cs typeface="Microsoft Sans Serif"/>
            </a:endParaRPr>
          </a:p>
          <a:p>
            <a:pPr lvl="1"/>
            <a:endParaRPr lang="en-US" sz="3200" dirty="0" smtClean="0">
              <a:cs typeface="Microsoft Sans Serif"/>
            </a:endParaRPr>
          </a:p>
          <a:p>
            <a:pPr lvl="1"/>
            <a:endParaRPr lang="en-US" sz="3200" dirty="0">
              <a:cs typeface="Microsoft Sans Serif"/>
            </a:endParaRPr>
          </a:p>
        </p:txBody>
      </p:sp>
      <p:sp>
        <p:nvSpPr>
          <p:cNvPr id="5" name="Title 1"/>
          <p:cNvSpPr>
            <a:spLocks noGrp="1"/>
          </p:cNvSpPr>
          <p:nvPr>
            <p:ph type="title"/>
          </p:nvPr>
        </p:nvSpPr>
        <p:spPr>
          <a:xfrm>
            <a:off x="0" y="304800"/>
            <a:ext cx="9144000" cy="1143000"/>
          </a:xfrm>
        </p:spPr>
        <p:txBody>
          <a:bodyPr>
            <a:noAutofit/>
          </a:bodyPr>
          <a:lstStyle/>
          <a:p>
            <a:r>
              <a:rPr lang="en-US" sz="4000" dirty="0" smtClean="0">
                <a:effectLst>
                  <a:outerShdw blurRad="38100" dist="38100" dir="2700000" algn="tl">
                    <a:srgbClr val="000000">
                      <a:alpha val="43137"/>
                    </a:srgbClr>
                  </a:outerShdw>
                </a:effectLst>
                <a:cs typeface="Microsoft Sans Serif"/>
              </a:rPr>
              <a:t>Medical Marijuana vs. THC Medications: </a:t>
            </a:r>
            <a:br>
              <a:rPr lang="en-US" sz="4000" dirty="0" smtClean="0">
                <a:effectLst>
                  <a:outerShdw blurRad="38100" dist="38100" dir="2700000" algn="tl">
                    <a:srgbClr val="000000">
                      <a:alpha val="43137"/>
                    </a:srgbClr>
                  </a:outerShdw>
                </a:effectLst>
                <a:cs typeface="Microsoft Sans Serif"/>
              </a:rPr>
            </a:br>
            <a:r>
              <a:rPr lang="en-US" sz="4000" dirty="0" smtClean="0">
                <a:effectLst>
                  <a:outerShdw blurRad="38100" dist="38100" dir="2700000" algn="tl">
                    <a:srgbClr val="000000">
                      <a:alpha val="43137"/>
                    </a:srgbClr>
                  </a:outerShdw>
                </a:effectLst>
                <a:cs typeface="Microsoft Sans Serif"/>
              </a:rPr>
              <a:t>Are THC Medications Better?</a:t>
            </a:r>
            <a:endParaRPr lang="en-US" sz="4000" dirty="0">
              <a:effectLst>
                <a:outerShdw blurRad="38100" dist="38100" dir="2700000" algn="tl">
                  <a:srgbClr val="000000">
                    <a:alpha val="43137"/>
                  </a:srgbClr>
                </a:outerShdw>
              </a:effectLst>
              <a:cs typeface="Microsoft Sans Serif"/>
            </a:endParaRPr>
          </a:p>
        </p:txBody>
      </p:sp>
      <p:sp>
        <p:nvSpPr>
          <p:cNvPr id="6" name="TextBox 5"/>
          <p:cNvSpPr txBox="1"/>
          <p:nvPr/>
        </p:nvSpPr>
        <p:spPr>
          <a:xfrm>
            <a:off x="0" y="6553200"/>
            <a:ext cx="3809504" cy="307777"/>
          </a:xfrm>
          <a:prstGeom prst="rect">
            <a:avLst/>
          </a:prstGeom>
          <a:noFill/>
        </p:spPr>
        <p:txBody>
          <a:bodyPr wrap="none" rtlCol="0">
            <a:spAutoFit/>
          </a:bodyPr>
          <a:lstStyle/>
          <a:p>
            <a:r>
              <a:rPr lang="en-US" sz="1400" dirty="0" smtClean="0">
                <a:latin typeface="+mj-lt"/>
                <a:cs typeface="Microsoft Sans Serif" pitchFamily="34" charset="0"/>
              </a:rPr>
              <a:t>SOURCES: </a:t>
            </a:r>
            <a:r>
              <a:rPr lang="en-US" sz="1400" dirty="0" err="1" smtClean="0">
                <a:latin typeface="+mj-lt"/>
                <a:cs typeface="Microsoft Sans Serif" pitchFamily="34" charset="0"/>
              </a:rPr>
              <a:t>Kleber</a:t>
            </a:r>
            <a:r>
              <a:rPr lang="en-US" sz="1400" dirty="0" smtClean="0">
                <a:latin typeface="+mj-lt"/>
                <a:cs typeface="Microsoft Sans Serif" pitchFamily="34" charset="0"/>
              </a:rPr>
              <a:t>,  2012; TRI, 2012 (reference list).</a:t>
            </a:r>
            <a:endParaRPr lang="en-US" sz="1400" dirty="0">
              <a:latin typeface="+mj-lt"/>
              <a:cs typeface="Microsoft Sans Serif" pitchFamily="34" charset="0"/>
            </a:endParaRPr>
          </a:p>
        </p:txBody>
      </p:sp>
      <p:sp>
        <p:nvSpPr>
          <p:cNvPr id="2" name="Slide Number Placeholder 1"/>
          <p:cNvSpPr>
            <a:spLocks noGrp="1"/>
          </p:cNvSpPr>
          <p:nvPr>
            <p:ph type="sldNum" sz="quarter" idx="12"/>
          </p:nvPr>
        </p:nvSpPr>
        <p:spPr/>
        <p:txBody>
          <a:bodyPr/>
          <a:lstStyle/>
          <a:p>
            <a:fld id="{C1B28A6F-06A0-4359-A774-E9C76C0D0D08}" type="slidenum">
              <a:rPr lang="en-US" smtClean="0"/>
              <a:pPr/>
              <a:t>45</a:t>
            </a:fld>
            <a:endParaRPr lang="en-US"/>
          </a:p>
        </p:txBody>
      </p:sp>
    </p:spTree>
    <p:extLst>
      <p:ext uri="{BB962C8B-B14F-4D97-AF65-F5344CB8AC3E}">
        <p14:creationId xmlns:p14="http://schemas.microsoft.com/office/powerpoint/2010/main" val="233068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578"/>
            <a:ext cx="9144000" cy="1143000"/>
          </a:xfrm>
        </p:spPr>
        <p:txBody>
          <a:bodyPr>
            <a:noAutofit/>
          </a:bodyPr>
          <a:lstStyle/>
          <a:p>
            <a:r>
              <a:rPr lang="en-US" sz="4000" dirty="0" smtClean="0">
                <a:effectLst>
                  <a:outerShdw blurRad="38100" dist="38100" dir="2700000" algn="tl">
                    <a:srgbClr val="000000">
                      <a:alpha val="43137"/>
                    </a:srgbClr>
                  </a:outerShdw>
                </a:effectLst>
                <a:cs typeface="Microsoft Sans Serif"/>
              </a:rPr>
              <a:t>Medical Marijuana vs</a:t>
            </a:r>
            <a:r>
              <a:rPr lang="en-US" sz="4000" dirty="0">
                <a:effectLst>
                  <a:outerShdw blurRad="38100" dist="38100" dir="2700000" algn="tl">
                    <a:srgbClr val="000000">
                      <a:alpha val="43137"/>
                    </a:srgbClr>
                  </a:outerShdw>
                </a:effectLst>
                <a:cs typeface="Microsoft Sans Serif"/>
              </a:rPr>
              <a:t>. THC Medications</a:t>
            </a:r>
            <a:endParaRPr lang="en-US" sz="4000" dirty="0">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90734258"/>
              </p:ext>
            </p:extLst>
          </p:nvPr>
        </p:nvGraphicFramePr>
        <p:xfrm>
          <a:off x="457200" y="1376967"/>
          <a:ext cx="8229600" cy="4795233"/>
        </p:xfrm>
        <a:graphic>
          <a:graphicData uri="http://schemas.openxmlformats.org/drawingml/2006/table">
            <a:tbl>
              <a:tblPr firstRow="1" bandRow="1">
                <a:tableStyleId>{F5AB1C69-6EDB-4FF4-983F-18BD219EF322}</a:tableStyleId>
              </a:tblPr>
              <a:tblGrid>
                <a:gridCol w="4114800"/>
                <a:gridCol w="4114800"/>
              </a:tblGrid>
              <a:tr h="1177773">
                <a:tc>
                  <a:txBody>
                    <a:bodyPr/>
                    <a:lstStyle/>
                    <a:p>
                      <a:pPr algn="ctr"/>
                      <a:r>
                        <a:rPr lang="en-US" sz="2800" dirty="0" smtClean="0">
                          <a:latin typeface="+mj-lt"/>
                          <a:cs typeface="Microsoft Sans Serif" pitchFamily="34" charset="0"/>
                        </a:rPr>
                        <a:t>Advantages</a:t>
                      </a:r>
                      <a:r>
                        <a:rPr lang="en-US" sz="2800" baseline="0" dirty="0" smtClean="0">
                          <a:latin typeface="+mj-lt"/>
                          <a:cs typeface="Microsoft Sans Serif" pitchFamily="34" charset="0"/>
                        </a:rPr>
                        <a:t> of </a:t>
                      </a:r>
                    </a:p>
                    <a:p>
                      <a:pPr algn="ctr"/>
                      <a:r>
                        <a:rPr lang="en-US" sz="2800" dirty="0" smtClean="0">
                          <a:latin typeface="+mj-lt"/>
                          <a:cs typeface="Microsoft Sans Serif" pitchFamily="34" charset="0"/>
                        </a:rPr>
                        <a:t>Medical Marijuana</a:t>
                      </a:r>
                      <a:endParaRPr lang="en-US" sz="2800" dirty="0">
                        <a:latin typeface="+mj-lt"/>
                        <a:cs typeface="Microsoft Sans Serif" pitchFamily="34" charset="0"/>
                      </a:endParaRPr>
                    </a:p>
                  </a:txBody>
                  <a:tcPr/>
                </a:tc>
                <a:tc>
                  <a:txBody>
                    <a:bodyPr/>
                    <a:lstStyle/>
                    <a:p>
                      <a:pPr algn="ctr"/>
                      <a:r>
                        <a:rPr lang="en-US" sz="2800" dirty="0" smtClean="0">
                          <a:latin typeface="+mj-lt"/>
                          <a:cs typeface="Microsoft Sans Serif" pitchFamily="34" charset="0"/>
                        </a:rPr>
                        <a:t>Advantages</a:t>
                      </a:r>
                      <a:r>
                        <a:rPr lang="en-US" sz="2800" baseline="0" dirty="0" smtClean="0">
                          <a:latin typeface="+mj-lt"/>
                          <a:cs typeface="Microsoft Sans Serif" pitchFamily="34" charset="0"/>
                        </a:rPr>
                        <a:t> of </a:t>
                      </a:r>
                    </a:p>
                    <a:p>
                      <a:pPr algn="ctr"/>
                      <a:r>
                        <a:rPr lang="en-US" sz="2800" baseline="0" dirty="0" smtClean="0">
                          <a:latin typeface="+mj-lt"/>
                          <a:cs typeface="Microsoft Sans Serif" pitchFamily="34" charset="0"/>
                        </a:rPr>
                        <a:t>THC Medications</a:t>
                      </a:r>
                      <a:endParaRPr lang="en-US" sz="2800" dirty="0">
                        <a:latin typeface="+mj-lt"/>
                        <a:cs typeface="Microsoft Sans Serif" pitchFamily="34" charset="0"/>
                      </a:endParaRPr>
                    </a:p>
                  </a:txBody>
                  <a:tcPr/>
                </a:tc>
              </a:tr>
              <a:tr h="797846">
                <a:tc>
                  <a:txBody>
                    <a:bodyPr/>
                    <a:lstStyle/>
                    <a:p>
                      <a:pPr algn="ctr"/>
                      <a:r>
                        <a:rPr lang="en-US" sz="2200" dirty="0" smtClean="0">
                          <a:latin typeface="+mj-lt"/>
                          <a:cs typeface="Microsoft Sans Serif" pitchFamily="34" charset="0"/>
                        </a:rPr>
                        <a:t>Chemicals that moderate THCs psychoactive</a:t>
                      </a:r>
                      <a:r>
                        <a:rPr lang="en-US" sz="2200" baseline="0" dirty="0" smtClean="0">
                          <a:latin typeface="+mj-lt"/>
                          <a:cs typeface="Microsoft Sans Serif" pitchFamily="34" charset="0"/>
                        </a:rPr>
                        <a:t> effects</a:t>
                      </a:r>
                      <a:endParaRPr lang="en-US" sz="2200" dirty="0">
                        <a:latin typeface="+mj-lt"/>
                        <a:cs typeface="Microsoft Sans Serif" pitchFamily="34" charset="0"/>
                      </a:endParaRPr>
                    </a:p>
                  </a:txBody>
                  <a:tcPr anchor="ctr"/>
                </a:tc>
                <a:tc>
                  <a:txBody>
                    <a:bodyPr/>
                    <a:lstStyle/>
                    <a:p>
                      <a:pPr algn="ctr"/>
                      <a:r>
                        <a:rPr lang="en-US" sz="2200" dirty="0" smtClean="0">
                          <a:latin typeface="+mj-lt"/>
                          <a:cs typeface="Microsoft Sans Serif" pitchFamily="34" charset="0"/>
                        </a:rPr>
                        <a:t>FDA approved</a:t>
                      </a:r>
                      <a:endParaRPr lang="en-US" sz="2200" dirty="0">
                        <a:latin typeface="+mj-lt"/>
                        <a:cs typeface="Microsoft Sans Serif" pitchFamily="34" charset="0"/>
                      </a:endParaRPr>
                    </a:p>
                  </a:txBody>
                  <a:tcPr anchor="ctr"/>
                </a:tc>
              </a:tr>
              <a:tr h="462244">
                <a:tc>
                  <a:txBody>
                    <a:bodyPr/>
                    <a:lstStyle/>
                    <a:p>
                      <a:pPr algn="ctr"/>
                      <a:r>
                        <a:rPr lang="en-US" sz="2200" dirty="0" smtClean="0">
                          <a:latin typeface="+mj-lt"/>
                          <a:cs typeface="Microsoft Sans Serif" pitchFamily="34" charset="0"/>
                        </a:rPr>
                        <a:t>Less expensive</a:t>
                      </a:r>
                      <a:endParaRPr lang="en-US" sz="2200" dirty="0">
                        <a:latin typeface="+mj-lt"/>
                        <a:cs typeface="Microsoft Sans Serif" pitchFamily="34" charset="0"/>
                      </a:endParaRPr>
                    </a:p>
                  </a:txBody>
                  <a:tcPr anchor="ctr"/>
                </a:tc>
                <a:tc>
                  <a:txBody>
                    <a:bodyPr/>
                    <a:lstStyle/>
                    <a:p>
                      <a:pPr algn="ctr"/>
                      <a:r>
                        <a:rPr lang="en-US" sz="2200" dirty="0" smtClean="0">
                          <a:latin typeface="+mj-lt"/>
                          <a:cs typeface="Microsoft Sans Serif" pitchFamily="34" charset="0"/>
                        </a:rPr>
                        <a:t>Standardized medical formulation</a:t>
                      </a:r>
                      <a:endParaRPr lang="en-US" sz="2200" dirty="0">
                        <a:latin typeface="+mj-lt"/>
                        <a:cs typeface="Microsoft Sans Serif" pitchFamily="34" charset="0"/>
                      </a:endParaRPr>
                    </a:p>
                  </a:txBody>
                  <a:tcPr anchor="ctr"/>
                </a:tc>
              </a:tr>
              <a:tr h="462244">
                <a:tc>
                  <a:txBody>
                    <a:bodyPr/>
                    <a:lstStyle/>
                    <a:p>
                      <a:pPr algn="ctr"/>
                      <a:r>
                        <a:rPr lang="en-US" sz="2200" dirty="0" smtClean="0">
                          <a:latin typeface="+mj-lt"/>
                          <a:cs typeface="Microsoft Sans Serif" pitchFamily="34" charset="0"/>
                        </a:rPr>
                        <a:t>More</a:t>
                      </a:r>
                      <a:r>
                        <a:rPr lang="en-US" sz="2200" baseline="0" dirty="0" smtClean="0">
                          <a:latin typeface="+mj-lt"/>
                          <a:cs typeface="Microsoft Sans Serif" pitchFamily="34" charset="0"/>
                        </a:rPr>
                        <a:t> immediate relief</a:t>
                      </a:r>
                      <a:endParaRPr lang="en-US" sz="2200" dirty="0">
                        <a:latin typeface="+mj-lt"/>
                        <a:cs typeface="Microsoft Sans Serif" pitchFamily="34" charset="0"/>
                      </a:endParaRPr>
                    </a:p>
                  </a:txBody>
                  <a:tcPr anchor="ctr"/>
                </a:tc>
                <a:tc>
                  <a:txBody>
                    <a:bodyPr/>
                    <a:lstStyle/>
                    <a:p>
                      <a:pPr algn="ctr"/>
                      <a:r>
                        <a:rPr lang="en-US" sz="2200" dirty="0" smtClean="0">
                          <a:latin typeface="+mj-lt"/>
                          <a:cs typeface="Microsoft Sans Serif" pitchFamily="34" charset="0"/>
                        </a:rPr>
                        <a:t>Purity</a:t>
                      </a:r>
                      <a:endParaRPr lang="en-US" sz="2200" dirty="0">
                        <a:latin typeface="+mj-lt"/>
                        <a:cs typeface="Microsoft Sans Serif" pitchFamily="34" charset="0"/>
                      </a:endParaRPr>
                    </a:p>
                  </a:txBody>
                  <a:tcPr anchor="ctr"/>
                </a:tc>
              </a:tr>
              <a:tr h="797846">
                <a:tc>
                  <a:txBody>
                    <a:bodyPr/>
                    <a:lstStyle/>
                    <a:p>
                      <a:pPr algn="ctr"/>
                      <a:r>
                        <a:rPr lang="en-US" sz="2200" dirty="0" smtClean="0">
                          <a:latin typeface="+mj-lt"/>
                          <a:cs typeface="Microsoft Sans Serif" pitchFamily="34" charset="0"/>
                        </a:rPr>
                        <a:t>Instant</a:t>
                      </a:r>
                      <a:r>
                        <a:rPr lang="en-US" sz="2200" baseline="0" dirty="0" smtClean="0">
                          <a:latin typeface="+mj-lt"/>
                          <a:cs typeface="Microsoft Sans Serif" pitchFamily="34" charset="0"/>
                        </a:rPr>
                        <a:t> feedback allows for moderation, possibly less consumption</a:t>
                      </a:r>
                      <a:endParaRPr lang="en-US" sz="2200" dirty="0">
                        <a:latin typeface="+mj-lt"/>
                        <a:cs typeface="Microsoft Sans Serif" pitchFamily="34" charset="0"/>
                      </a:endParaRPr>
                    </a:p>
                  </a:txBody>
                  <a:tcPr anchor="ctr"/>
                </a:tc>
                <a:tc>
                  <a:txBody>
                    <a:bodyPr/>
                    <a:lstStyle/>
                    <a:p>
                      <a:pPr algn="ctr"/>
                      <a:r>
                        <a:rPr lang="en-US" sz="2200" dirty="0" smtClean="0">
                          <a:latin typeface="+mj-lt"/>
                          <a:cs typeface="Microsoft Sans Serif" pitchFamily="34" charset="0"/>
                        </a:rPr>
                        <a:t>Not smoked</a:t>
                      </a:r>
                      <a:endParaRPr lang="en-US" sz="2200" dirty="0">
                        <a:latin typeface="+mj-lt"/>
                        <a:cs typeface="Microsoft Sans Serif" pitchFamily="34" charset="0"/>
                      </a:endParaRPr>
                    </a:p>
                  </a:txBody>
                  <a:tcPr anchor="ctr"/>
                </a:tc>
              </a:tr>
              <a:tr h="797846">
                <a:tc>
                  <a:txBody>
                    <a:bodyPr/>
                    <a:lstStyle/>
                    <a:p>
                      <a:pPr algn="ctr"/>
                      <a:r>
                        <a:rPr lang="en-US" sz="2200" dirty="0" smtClean="0">
                          <a:latin typeface="+mj-lt"/>
                          <a:cs typeface="Microsoft Sans Serif" pitchFamily="34" charset="0"/>
                        </a:rPr>
                        <a:t>Less erratic absorption than THC medications</a:t>
                      </a:r>
                      <a:endParaRPr lang="en-US" sz="2200" dirty="0">
                        <a:latin typeface="+mj-lt"/>
                        <a:cs typeface="Microsoft Sans Serif" pitchFamily="34" charset="0"/>
                      </a:endParaRPr>
                    </a:p>
                  </a:txBody>
                  <a:tcPr anchor="ctr"/>
                </a:tc>
                <a:tc>
                  <a:txBody>
                    <a:bodyPr/>
                    <a:lstStyle/>
                    <a:p>
                      <a:pPr algn="ctr"/>
                      <a:r>
                        <a:rPr lang="en-US" sz="2200" dirty="0" smtClean="0">
                          <a:latin typeface="+mj-lt"/>
                          <a:cs typeface="Microsoft Sans Serif" pitchFamily="34" charset="0"/>
                        </a:rPr>
                        <a:t>Standardized</a:t>
                      </a:r>
                      <a:r>
                        <a:rPr lang="en-US" sz="2200" baseline="0" dirty="0" smtClean="0">
                          <a:latin typeface="+mj-lt"/>
                          <a:cs typeface="Microsoft Sans Serif" pitchFamily="34" charset="0"/>
                        </a:rPr>
                        <a:t> dosing</a:t>
                      </a:r>
                      <a:endParaRPr lang="en-US" sz="2200" dirty="0">
                        <a:latin typeface="+mj-lt"/>
                        <a:cs typeface="Microsoft Sans Serif" pitchFamily="34" charset="0"/>
                      </a:endParaRPr>
                    </a:p>
                  </a:txBody>
                  <a:tcPr anchor="ctr"/>
                </a:tc>
              </a:tr>
            </a:tbl>
          </a:graphicData>
        </a:graphic>
      </p:graphicFrame>
      <p:sp>
        <p:nvSpPr>
          <p:cNvPr id="3" name="Slide Number Placeholder 2"/>
          <p:cNvSpPr>
            <a:spLocks noGrp="1"/>
          </p:cNvSpPr>
          <p:nvPr>
            <p:ph type="sldNum" sz="quarter" idx="12"/>
          </p:nvPr>
        </p:nvSpPr>
        <p:spPr/>
        <p:txBody>
          <a:bodyPr/>
          <a:lstStyle/>
          <a:p>
            <a:fld id="{C1B28A6F-06A0-4359-A774-E9C76C0D0D08}" type="slidenum">
              <a:rPr lang="en-US" smtClean="0"/>
              <a:pPr/>
              <a:t>46</a:t>
            </a:fld>
            <a:endParaRPr lang="en-US"/>
          </a:p>
        </p:txBody>
      </p:sp>
    </p:spTree>
    <p:extLst>
      <p:ext uri="{BB962C8B-B14F-4D97-AF65-F5344CB8AC3E}">
        <p14:creationId xmlns:p14="http://schemas.microsoft.com/office/powerpoint/2010/main" val="28573731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5257800"/>
          </a:xfrm>
        </p:spPr>
        <p:txBody>
          <a:bodyPr>
            <a:noAutofit/>
          </a:bodyPr>
          <a:lstStyle/>
          <a:p>
            <a:pPr marL="0" indent="0" algn="ctr">
              <a:buNone/>
            </a:pPr>
            <a:r>
              <a:rPr lang="en-US" sz="3000" dirty="0" smtClean="0">
                <a:cs typeface="Microsoft Sans Serif"/>
              </a:rPr>
              <a:t>ACCORDING TO FEDERAL LAW, MARIJUANA IS ILLEGAL</a:t>
            </a:r>
            <a:endParaRPr lang="en-US" sz="3000" dirty="0">
              <a:cs typeface="Microsoft Sans Serif"/>
            </a:endParaRPr>
          </a:p>
          <a:p>
            <a:pPr marL="457200" lvl="1" indent="0">
              <a:buNone/>
            </a:pPr>
            <a:endParaRPr lang="en-US" sz="3200" dirty="0" smtClean="0">
              <a:cs typeface="Microsoft Sans Serif"/>
            </a:endParaRPr>
          </a:p>
          <a:p>
            <a:pPr marL="457200" lvl="1" indent="0" algn="ctr">
              <a:buNone/>
            </a:pPr>
            <a:endParaRPr lang="en-US" sz="3200" dirty="0" smtClean="0">
              <a:cs typeface="Microsoft Sans Serif"/>
            </a:endParaRPr>
          </a:p>
          <a:p>
            <a:pPr marL="457200" lvl="1" indent="0">
              <a:buNone/>
            </a:pPr>
            <a:endParaRPr lang="en-US" sz="3200" dirty="0">
              <a:cs typeface="Microsoft Sans Serif"/>
            </a:endParaRPr>
          </a:p>
          <a:p>
            <a:pPr marL="457200" lvl="1" indent="0">
              <a:buNone/>
            </a:pPr>
            <a:endParaRPr lang="en-US" sz="3200" dirty="0">
              <a:cs typeface="Microsoft Sans Serif"/>
            </a:endParaRPr>
          </a:p>
          <a:p>
            <a:pPr marL="457200" lvl="1" indent="0" algn="ctr">
              <a:buNone/>
            </a:pPr>
            <a:endParaRPr lang="en-US" sz="3200" dirty="0" smtClean="0">
              <a:cs typeface="Microsoft Sans Serif"/>
            </a:endParaRPr>
          </a:p>
          <a:p>
            <a:pPr marL="457200" lvl="1" indent="0" algn="ctr">
              <a:buNone/>
            </a:pPr>
            <a:endParaRPr lang="en-US" sz="3200" dirty="0" smtClean="0">
              <a:cs typeface="Microsoft Sans Serif"/>
            </a:endParaRPr>
          </a:p>
          <a:p>
            <a:pPr marL="457200" lvl="1" indent="0" algn="ctr">
              <a:buNone/>
            </a:pPr>
            <a:r>
              <a:rPr lang="en-US" sz="3200" dirty="0" smtClean="0">
                <a:cs typeface="Microsoft Sans Serif"/>
              </a:rPr>
              <a:t>How can marijuana be used as a medicine </a:t>
            </a:r>
          </a:p>
          <a:p>
            <a:pPr marL="457200" lvl="1" indent="0" algn="ctr">
              <a:buNone/>
            </a:pPr>
            <a:r>
              <a:rPr lang="en-US" sz="3200" dirty="0" smtClean="0">
                <a:cs typeface="Microsoft Sans Serif"/>
              </a:rPr>
              <a:t>while it is illegal? </a:t>
            </a:r>
            <a:endParaRPr lang="en-US" sz="3200" dirty="0">
              <a:cs typeface="Microsoft Sans Serif"/>
            </a:endParaRPr>
          </a:p>
          <a:p>
            <a:pPr marL="0" indent="0">
              <a:buNone/>
            </a:pPr>
            <a:endParaRPr lang="en-US" dirty="0" smtClean="0">
              <a:cs typeface="Microsoft Sans Serif"/>
            </a:endParaRPr>
          </a:p>
          <a:p>
            <a:endParaRPr lang="en-US" dirty="0">
              <a:cs typeface="Microsoft Sans Serif"/>
            </a:endParaRPr>
          </a:p>
        </p:txBody>
      </p:sp>
      <p:sp>
        <p:nvSpPr>
          <p:cNvPr id="5" name="Title 1"/>
          <p:cNvSpPr>
            <a:spLocks noGrp="1"/>
          </p:cNvSpPr>
          <p:nvPr>
            <p:ph type="title"/>
          </p:nvPr>
        </p:nvSpPr>
        <p:spPr>
          <a:xfrm>
            <a:off x="0" y="19050"/>
            <a:ext cx="9144000" cy="1143000"/>
          </a:xfrm>
        </p:spPr>
        <p:txBody>
          <a:bodyPr>
            <a:noAutofit/>
          </a:bodyPr>
          <a:lstStyle/>
          <a:p>
            <a:r>
              <a:rPr lang="en-US" sz="4000" dirty="0" smtClean="0">
                <a:effectLst>
                  <a:outerShdw blurRad="38100" dist="38100" dir="2700000" algn="tl">
                    <a:srgbClr val="000000">
                      <a:alpha val="43137"/>
                    </a:srgbClr>
                  </a:outerShdw>
                </a:effectLst>
                <a:cs typeface="Microsoft Sans Serif"/>
              </a:rPr>
              <a:t>Medical Marijuana vs. THC Medications </a:t>
            </a:r>
            <a:endParaRPr lang="en-US" sz="4000" dirty="0">
              <a:effectLst>
                <a:outerShdw blurRad="38100" dist="38100" dir="2700000" algn="tl">
                  <a:srgbClr val="000000">
                    <a:alpha val="43137"/>
                  </a:srgbClr>
                </a:outerShdw>
              </a:effectLst>
              <a:cs typeface="Microsoft Sans Serif"/>
            </a:endParaRPr>
          </a:p>
        </p:txBody>
      </p:sp>
      <p:pic>
        <p:nvPicPr>
          <p:cNvPr id="2" name="Picture 2" descr="C:\Documents and Settings\hpadwa\Local Settings\Temporary Internet Files\Content.IE5\J796I1FT\MP90040039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1280" y="2209800"/>
            <a:ext cx="3901440" cy="3121152"/>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C1B28A6F-06A0-4359-A774-E9C76C0D0D08}" type="slidenum">
              <a:rPr lang="en-US" smtClean="0"/>
              <a:pPr/>
              <a:t>47</a:t>
            </a:fld>
            <a:endParaRPr lang="en-US"/>
          </a:p>
        </p:txBody>
      </p:sp>
    </p:spTree>
    <p:extLst>
      <p:ext uri="{BB962C8B-B14F-4D97-AF65-F5344CB8AC3E}">
        <p14:creationId xmlns:p14="http://schemas.microsoft.com/office/powerpoint/2010/main" val="10197948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58"/>
            <a:ext cx="82296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a:rPr>
              <a:t>Medical Marijuana and Federal Law</a:t>
            </a:r>
            <a:endParaRPr lang="en-US"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3160889" y="1323622"/>
            <a:ext cx="5906911" cy="5458178"/>
          </a:xfrm>
        </p:spPr>
        <p:txBody>
          <a:bodyPr>
            <a:normAutofit/>
          </a:bodyPr>
          <a:lstStyle/>
          <a:p>
            <a:r>
              <a:rPr lang="en-US" sz="3000" dirty="0" smtClean="0">
                <a:cs typeface="Microsoft Sans Serif"/>
              </a:rPr>
              <a:t>Controlled Substances Act (1970)</a:t>
            </a:r>
          </a:p>
          <a:p>
            <a:pPr lvl="1"/>
            <a:r>
              <a:rPr lang="en-US" dirty="0" smtClean="0">
                <a:solidFill>
                  <a:schemeClr val="tx1"/>
                </a:solidFill>
                <a:cs typeface="Microsoft Sans Serif"/>
              </a:rPr>
              <a:t>Marijuana is a Schedule I drug: </a:t>
            </a:r>
            <a:r>
              <a:rPr lang="en-US" i="1" dirty="0" smtClean="0">
                <a:cs typeface="Microsoft Sans Serif"/>
              </a:rPr>
              <a:t>“No currently accepted medical use” </a:t>
            </a:r>
          </a:p>
          <a:p>
            <a:pPr lvl="1"/>
            <a:r>
              <a:rPr lang="en-US" dirty="0" smtClean="0">
                <a:solidFill>
                  <a:schemeClr val="tx1"/>
                </a:solidFill>
                <a:cs typeface="Microsoft Sans Serif"/>
              </a:rPr>
              <a:t>No legal distinction between medical and recreational use</a:t>
            </a:r>
          </a:p>
          <a:p>
            <a:pPr marL="911225" lvl="2"/>
            <a:r>
              <a:rPr lang="en-US" sz="2600" dirty="0" smtClean="0">
                <a:solidFill>
                  <a:srgbClr val="FFFF00"/>
                </a:solidFill>
                <a:cs typeface="Microsoft Sans Serif"/>
              </a:rPr>
              <a:t>Up to 1 year in federal prison, $100,000 fine for first possession offense </a:t>
            </a:r>
          </a:p>
          <a:p>
            <a:pPr marL="911225" lvl="2"/>
            <a:r>
              <a:rPr lang="en-US" sz="2600" dirty="0" smtClean="0">
                <a:solidFill>
                  <a:srgbClr val="FFFF00"/>
                </a:solidFill>
                <a:cs typeface="Microsoft Sans Serif"/>
              </a:rPr>
              <a:t>Up to 5 years in federal prison, $250,000 fine for first manufacturing offense</a:t>
            </a:r>
          </a:p>
          <a:p>
            <a:pPr lvl="2"/>
            <a:endParaRPr lang="en-US" dirty="0" smtClean="0">
              <a:cs typeface="Microsoft Sans Serif"/>
            </a:endParaRPr>
          </a:p>
          <a:p>
            <a:pPr lvl="2"/>
            <a:endParaRPr lang="en-US" dirty="0">
              <a:cs typeface="Microsoft Sans Serif"/>
            </a:endParaRPr>
          </a:p>
        </p:txBody>
      </p:sp>
      <p:pic>
        <p:nvPicPr>
          <p:cNvPr id="2050" name="Picture 2" descr="C:\Documents and Settings\hpadwa\Local Settings\Temporary Internet Files\Content.IE5\E7EV2NZ2\MP90040371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289" y="1828800"/>
            <a:ext cx="2971800" cy="4495800"/>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581001"/>
            <a:ext cx="2807756" cy="307777"/>
          </a:xfrm>
          <a:prstGeom prst="rect">
            <a:avLst/>
          </a:prstGeom>
          <a:noFill/>
        </p:spPr>
        <p:txBody>
          <a:bodyPr wrap="none" rtlCol="0">
            <a:spAutoFit/>
          </a:bodyPr>
          <a:lstStyle/>
          <a:p>
            <a:r>
              <a:rPr lang="en-US" sz="1400" dirty="0" smtClean="0">
                <a:latin typeface="+mj-lt"/>
                <a:cs typeface="Microsoft Sans Serif" pitchFamily="34" charset="0"/>
              </a:rPr>
              <a:t>SOURCE: Eddy, 2010 (reference list).</a:t>
            </a:r>
            <a:endParaRPr lang="en-US" sz="1400" dirty="0">
              <a:latin typeface="+mj-lt"/>
              <a:cs typeface="Microsoft Sans Serif" pitchFamily="34" charset="0"/>
            </a:endParaRPr>
          </a:p>
        </p:txBody>
      </p:sp>
      <p:sp>
        <p:nvSpPr>
          <p:cNvPr id="5" name="Slide Number Placeholder 4"/>
          <p:cNvSpPr>
            <a:spLocks noGrp="1"/>
          </p:cNvSpPr>
          <p:nvPr>
            <p:ph type="sldNum" sz="quarter" idx="12"/>
          </p:nvPr>
        </p:nvSpPr>
        <p:spPr/>
        <p:txBody>
          <a:bodyPr/>
          <a:lstStyle/>
          <a:p>
            <a:fld id="{C1B28A6F-06A0-4359-A774-E9C76C0D0D08}" type="slidenum">
              <a:rPr lang="en-US" smtClean="0"/>
              <a:pPr/>
              <a:t>48</a:t>
            </a:fld>
            <a:endParaRPr lang="en-US"/>
          </a:p>
        </p:txBody>
      </p:sp>
    </p:spTree>
    <p:extLst>
      <p:ext uri="{BB962C8B-B14F-4D97-AF65-F5344CB8AC3E}">
        <p14:creationId xmlns:p14="http://schemas.microsoft.com/office/powerpoint/2010/main" val="305515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pitchFamily="34" charset="0"/>
              </a:rPr>
              <a:t>Medical Marijuana and Federal Law</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457200" y="1371600"/>
            <a:ext cx="3886200" cy="5257800"/>
          </a:xfrm>
        </p:spPr>
        <p:txBody>
          <a:bodyPr>
            <a:normAutofit/>
          </a:bodyPr>
          <a:lstStyle/>
          <a:p>
            <a:pPr lvl="0"/>
            <a:r>
              <a:rPr lang="en-US" dirty="0" smtClean="0">
                <a:solidFill>
                  <a:prstClr val="white"/>
                </a:solidFill>
                <a:cs typeface="Microsoft Sans Serif"/>
              </a:rPr>
              <a:t>Supreme </a:t>
            </a:r>
            <a:r>
              <a:rPr lang="en-US" dirty="0">
                <a:solidFill>
                  <a:prstClr val="white"/>
                </a:solidFill>
                <a:cs typeface="Microsoft Sans Serif"/>
              </a:rPr>
              <a:t>Court ruled that </a:t>
            </a:r>
            <a:r>
              <a:rPr lang="en-US" dirty="0">
                <a:solidFill>
                  <a:srgbClr val="FFFF00"/>
                </a:solidFill>
                <a:cs typeface="Microsoft Sans Serif"/>
              </a:rPr>
              <a:t>medical necessity is no excuse to break federal </a:t>
            </a:r>
            <a:r>
              <a:rPr lang="en-US" dirty="0" smtClean="0">
                <a:solidFill>
                  <a:srgbClr val="FFFF00"/>
                </a:solidFill>
                <a:cs typeface="Microsoft Sans Serif"/>
              </a:rPr>
              <a:t>law </a:t>
            </a:r>
            <a:r>
              <a:rPr lang="en-US" dirty="0" smtClean="0">
                <a:solidFill>
                  <a:prstClr val="white"/>
                </a:solidFill>
                <a:cs typeface="Microsoft Sans Serif"/>
              </a:rPr>
              <a:t>(2001)</a:t>
            </a:r>
            <a:endParaRPr lang="en-US" dirty="0">
              <a:solidFill>
                <a:prstClr val="white"/>
              </a:solidFill>
              <a:cs typeface="Microsoft Sans Serif"/>
            </a:endParaRPr>
          </a:p>
          <a:p>
            <a:pPr marL="0" lvl="0" indent="0">
              <a:buNone/>
            </a:pPr>
            <a:endParaRPr lang="en-US" sz="1800" dirty="0">
              <a:solidFill>
                <a:prstClr val="white"/>
              </a:solidFill>
              <a:cs typeface="Microsoft Sans Serif"/>
            </a:endParaRPr>
          </a:p>
          <a:p>
            <a:pPr lvl="0"/>
            <a:r>
              <a:rPr lang="en-US" dirty="0" smtClean="0">
                <a:solidFill>
                  <a:prstClr val="white"/>
                </a:solidFill>
                <a:cs typeface="Microsoft Sans Serif"/>
              </a:rPr>
              <a:t>FDA </a:t>
            </a:r>
            <a:r>
              <a:rPr lang="en-US" dirty="0">
                <a:solidFill>
                  <a:prstClr val="white"/>
                </a:solidFill>
                <a:cs typeface="Microsoft Sans Serif"/>
              </a:rPr>
              <a:t>affirmed </a:t>
            </a:r>
            <a:r>
              <a:rPr lang="en-US" dirty="0">
                <a:solidFill>
                  <a:srgbClr val="FFFF00"/>
                </a:solidFill>
                <a:cs typeface="Microsoft Sans Serif"/>
              </a:rPr>
              <a:t>smoked marijuana is not considered </a:t>
            </a:r>
            <a:r>
              <a:rPr lang="en-US" dirty="0" smtClean="0">
                <a:solidFill>
                  <a:srgbClr val="FFFF00"/>
                </a:solidFill>
                <a:cs typeface="Microsoft Sans Serif"/>
              </a:rPr>
              <a:t>medicine </a:t>
            </a:r>
            <a:r>
              <a:rPr lang="en-US" dirty="0" smtClean="0">
                <a:solidFill>
                  <a:prstClr val="white"/>
                </a:solidFill>
                <a:cs typeface="Microsoft Sans Serif"/>
              </a:rPr>
              <a:t>(2006)</a:t>
            </a:r>
            <a:endParaRPr lang="en-US" dirty="0">
              <a:solidFill>
                <a:prstClr val="white"/>
              </a:solidFill>
              <a:cs typeface="Microsoft Sans Serif"/>
            </a:endParaRPr>
          </a:p>
          <a:p>
            <a:endParaRPr lang="en-US" dirty="0"/>
          </a:p>
        </p:txBody>
      </p:sp>
      <p:pic>
        <p:nvPicPr>
          <p:cNvPr id="3077" name="Picture 5" descr="C:\Documents and Settings\hpadwa\Local Settings\Temporary Internet Files\Content.IE5\E7EV2NZ2\MP90028900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581873"/>
            <a:ext cx="2971800" cy="4514127"/>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C1B28A6F-06A0-4359-A774-E9C76C0D0D08}" type="slidenum">
              <a:rPr lang="en-US" smtClean="0"/>
              <a:pPr/>
              <a:t>49</a:t>
            </a:fld>
            <a:endParaRPr lang="en-US"/>
          </a:p>
        </p:txBody>
      </p:sp>
      <p:sp>
        <p:nvSpPr>
          <p:cNvPr id="8" name="TextBox 7"/>
          <p:cNvSpPr txBox="1"/>
          <p:nvPr/>
        </p:nvSpPr>
        <p:spPr>
          <a:xfrm>
            <a:off x="0" y="6553200"/>
            <a:ext cx="2807756" cy="307777"/>
          </a:xfrm>
          <a:prstGeom prst="rect">
            <a:avLst/>
          </a:prstGeom>
          <a:noFill/>
        </p:spPr>
        <p:txBody>
          <a:bodyPr wrap="none" rtlCol="0">
            <a:spAutoFit/>
          </a:bodyPr>
          <a:lstStyle/>
          <a:p>
            <a:r>
              <a:rPr lang="en-US" sz="1400" dirty="0" smtClean="0">
                <a:latin typeface="+mj-lt"/>
                <a:cs typeface="Microsoft Sans Serif" pitchFamily="34" charset="0"/>
              </a:rPr>
              <a:t>SOURCE: Eddy, 2010 (reference list).</a:t>
            </a:r>
            <a:endParaRPr lang="en-US" sz="1400" dirty="0">
              <a:latin typeface="+mj-lt"/>
              <a:cs typeface="Microsoft Sans Serif" pitchFamily="34" charset="0"/>
            </a:endParaRPr>
          </a:p>
        </p:txBody>
      </p:sp>
    </p:spTree>
    <p:extLst>
      <p:ext uri="{BB962C8B-B14F-4D97-AF65-F5344CB8AC3E}">
        <p14:creationId xmlns:p14="http://schemas.microsoft.com/office/powerpoint/2010/main" val="1998067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7200"/>
            <a:ext cx="8229600" cy="1143000"/>
          </a:xfrm>
        </p:spPr>
        <p:txBody>
          <a:bodyPr>
            <a:normAutofit fontScale="90000"/>
          </a:bodyPr>
          <a:lstStyle/>
          <a:p>
            <a:r>
              <a:rPr lang="en-US" dirty="0">
                <a:latin typeface="+mj-lt"/>
              </a:rPr>
              <a:t>Is the use of medical marijuana a problem at your clinic?</a:t>
            </a:r>
          </a:p>
        </p:txBody>
      </p:sp>
      <p:sp>
        <p:nvSpPr>
          <p:cNvPr id="4" name="Slide Number Placeholder 3"/>
          <p:cNvSpPr>
            <a:spLocks noGrp="1"/>
          </p:cNvSpPr>
          <p:nvPr>
            <p:ph type="sldNum" sz="quarter" idx="12"/>
          </p:nvPr>
        </p:nvSpPr>
        <p:spPr/>
        <p:txBody>
          <a:bodyPr/>
          <a:lstStyle/>
          <a:p>
            <a:fld id="{C1B28A6F-06A0-4359-A774-E9C76C0D0D08}" type="slidenum">
              <a:rPr lang="en-US" smtClean="0"/>
              <a:pPr/>
              <a:t>5</a:t>
            </a:fld>
            <a:endParaRPr lang="en-US"/>
          </a:p>
        </p:txBody>
      </p:sp>
      <p:sp>
        <p:nvSpPr>
          <p:cNvPr id="3" name="TPAnswers"/>
          <p:cNvSpPr>
            <a:spLocks noGrp="1"/>
          </p:cNvSpPr>
          <p:nvPr>
            <p:ph type="body" idx="1"/>
            <p:custDataLst>
              <p:tags r:id="rId2"/>
            </p:custDataLst>
          </p:nvPr>
        </p:nvSpPr>
        <p:spPr>
          <a:xfrm>
            <a:off x="533400" y="2179637"/>
            <a:ext cx="8229600" cy="4525963"/>
          </a:xfrm>
        </p:spPr>
        <p:txBody>
          <a:bodyPr/>
          <a:lstStyle/>
          <a:p>
            <a:pPr marL="514350" indent="-514350">
              <a:buFont typeface="+mj-lt"/>
              <a:buAutoNum type="alphaUcPeriod"/>
            </a:pPr>
            <a:r>
              <a:rPr lang="en-US" dirty="0" smtClean="0">
                <a:latin typeface="+mj-lt"/>
                <a:cs typeface="Microsoft Sans Serif" pitchFamily="34" charset="0"/>
              </a:rPr>
              <a:t>Yes - </a:t>
            </a:r>
            <a:r>
              <a:rPr lang="en-US" dirty="0">
                <a:latin typeface="+mj-lt"/>
                <a:cs typeface="Microsoft Sans Serif" pitchFamily="34" charset="0"/>
              </a:rPr>
              <a:t>clients/patients come to clinic stoned</a:t>
            </a:r>
          </a:p>
          <a:p>
            <a:pPr marL="514350" indent="-514350">
              <a:buFont typeface="+mj-lt"/>
              <a:buAutoNum type="alphaUcPeriod"/>
            </a:pPr>
            <a:r>
              <a:rPr lang="en-US" dirty="0" smtClean="0">
                <a:latin typeface="+mj-lt"/>
                <a:cs typeface="Microsoft Sans Serif" pitchFamily="34" charset="0"/>
              </a:rPr>
              <a:t>No </a:t>
            </a:r>
            <a:endParaRPr lang="en-US" dirty="0">
              <a:latin typeface="+mj-lt"/>
              <a:cs typeface="Microsoft Sans Serif" pitchFamily="34" charset="0"/>
            </a:endParaRPr>
          </a:p>
          <a:p>
            <a:pPr marL="514350" indent="-514350">
              <a:buFont typeface="+mj-lt"/>
              <a:buAutoNum type="alphaUcPeriod"/>
            </a:pPr>
            <a:r>
              <a:rPr lang="en-US" dirty="0" smtClean="0">
                <a:latin typeface="+mj-lt"/>
                <a:cs typeface="Microsoft Sans Serif" pitchFamily="34" charset="0"/>
              </a:rPr>
              <a:t>Unsure/Undecided</a:t>
            </a:r>
            <a:endParaRPr lang="en-US" dirty="0">
              <a:latin typeface="+mj-lt"/>
              <a:cs typeface="Microsoft Sans Serif" pitchFamily="34" charset="0"/>
            </a:endParaRPr>
          </a:p>
        </p:txBody>
      </p:sp>
    </p:spTree>
    <p:custDataLst>
      <p:tags r:id="rId1"/>
    </p:custDataLst>
    <p:extLst>
      <p:ext uri="{BB962C8B-B14F-4D97-AF65-F5344CB8AC3E}">
        <p14:creationId xmlns:p14="http://schemas.microsoft.com/office/powerpoint/2010/main" val="35573420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Autofit/>
          </a:bodyPr>
          <a:lstStyle/>
          <a:p>
            <a:r>
              <a:rPr lang="en-US" sz="4000" dirty="0" smtClean="0">
                <a:effectLst>
                  <a:outerShdw blurRad="38100" dist="38100" dir="2700000" algn="tl">
                    <a:srgbClr val="000000">
                      <a:alpha val="43137"/>
                    </a:srgbClr>
                  </a:outerShdw>
                </a:effectLst>
                <a:cs typeface="Microsoft Sans Serif"/>
              </a:rPr>
              <a:t>Marijuana and its Derivatives as Medicine: Federal Law	</a:t>
            </a:r>
            <a:endParaRPr lang="en-US" sz="4000"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0" y="1600200"/>
            <a:ext cx="9144000" cy="5257800"/>
          </a:xfrm>
        </p:spPr>
        <p:txBody>
          <a:bodyPr>
            <a:normAutofit fontScale="92500" lnSpcReduction="20000"/>
          </a:bodyPr>
          <a:lstStyle/>
          <a:p>
            <a:r>
              <a:rPr lang="en-US" dirty="0" smtClean="0">
                <a:cs typeface="Microsoft Sans Serif"/>
              </a:rPr>
              <a:t>Investigational New Drug Program</a:t>
            </a:r>
          </a:p>
          <a:p>
            <a:pPr lvl="1"/>
            <a:r>
              <a:rPr lang="en-US" dirty="0" smtClean="0">
                <a:cs typeface="Microsoft Sans Serif"/>
              </a:rPr>
              <a:t>Individuals could apply for marijuana from the federal government</a:t>
            </a:r>
          </a:p>
          <a:p>
            <a:pPr lvl="1"/>
            <a:r>
              <a:rPr lang="en-US" dirty="0" smtClean="0">
                <a:cs typeface="Microsoft Sans Serif"/>
              </a:rPr>
              <a:t>Under 100 patients given marijuana in program</a:t>
            </a:r>
          </a:p>
          <a:p>
            <a:pPr lvl="1"/>
            <a:r>
              <a:rPr lang="en-US" dirty="0" smtClean="0">
                <a:cs typeface="Microsoft Sans Serif"/>
              </a:rPr>
              <a:t>Large numbers of people with HIV/AIDS applied</a:t>
            </a:r>
          </a:p>
          <a:p>
            <a:pPr lvl="1"/>
            <a:r>
              <a:rPr lang="en-US" dirty="0">
                <a:cs typeface="Microsoft Sans Serif"/>
              </a:rPr>
              <a:t>P</a:t>
            </a:r>
            <a:r>
              <a:rPr lang="en-US" dirty="0" smtClean="0">
                <a:cs typeface="Microsoft Sans Serif"/>
              </a:rPr>
              <a:t>rogram shut to new enrollees in 1992 due to high demand</a:t>
            </a:r>
          </a:p>
          <a:p>
            <a:pPr lvl="1"/>
            <a:r>
              <a:rPr lang="en-US" dirty="0" smtClean="0">
                <a:cs typeface="Microsoft Sans Serif"/>
              </a:rPr>
              <a:t>Handful of people still getting drug through program today</a:t>
            </a:r>
          </a:p>
          <a:p>
            <a:pPr marL="457200" lvl="1" indent="0">
              <a:buNone/>
            </a:pPr>
            <a:endParaRPr lang="en-US" sz="1400" dirty="0" smtClean="0">
              <a:cs typeface="Microsoft Sans Serif"/>
            </a:endParaRPr>
          </a:p>
          <a:p>
            <a:r>
              <a:rPr lang="en-US" dirty="0" err="1">
                <a:cs typeface="Microsoft Sans Serif"/>
              </a:rPr>
              <a:t>Dronabinol</a:t>
            </a:r>
            <a:r>
              <a:rPr lang="en-US" dirty="0">
                <a:cs typeface="Microsoft Sans Serif"/>
              </a:rPr>
              <a:t> </a:t>
            </a:r>
            <a:r>
              <a:rPr lang="en-US" dirty="0" smtClean="0">
                <a:cs typeface="Microsoft Sans Serif"/>
              </a:rPr>
              <a:t>(</a:t>
            </a:r>
            <a:r>
              <a:rPr lang="en-US" dirty="0" err="1" smtClean="0">
                <a:cs typeface="Microsoft Sans Serif"/>
              </a:rPr>
              <a:t>Marinol</a:t>
            </a:r>
            <a:r>
              <a:rPr lang="en-US" dirty="0" smtClean="0">
                <a:cs typeface="Microsoft Sans Serif"/>
              </a:rPr>
              <a:t>®) approved by FDA for cancer chemotherapy (1985) and HIV/AIDS (1992)</a:t>
            </a:r>
          </a:p>
          <a:p>
            <a:pPr marL="0" indent="0">
              <a:buNone/>
            </a:pPr>
            <a:endParaRPr lang="en-US" sz="1400" dirty="0" smtClean="0">
              <a:cs typeface="Microsoft Sans Serif"/>
            </a:endParaRPr>
          </a:p>
          <a:p>
            <a:r>
              <a:rPr lang="en-US" dirty="0" err="1">
                <a:cs typeface="Microsoft Sans Serif"/>
              </a:rPr>
              <a:t>Nabilone</a:t>
            </a:r>
            <a:r>
              <a:rPr lang="en-US" dirty="0">
                <a:cs typeface="Microsoft Sans Serif"/>
              </a:rPr>
              <a:t> </a:t>
            </a:r>
            <a:r>
              <a:rPr lang="en-US" dirty="0" smtClean="0">
                <a:cs typeface="Microsoft Sans Serif"/>
              </a:rPr>
              <a:t>(</a:t>
            </a:r>
            <a:r>
              <a:rPr lang="en-US" dirty="0" err="1" smtClean="0">
                <a:cs typeface="Microsoft Sans Serif"/>
              </a:rPr>
              <a:t>Cesamet</a:t>
            </a:r>
            <a:r>
              <a:rPr lang="en-US" dirty="0" smtClean="0">
                <a:cs typeface="Microsoft Sans Serif"/>
              </a:rPr>
              <a:t>®) approved by FDA 1985, became available  for cancer chemotherapy in 2006</a:t>
            </a:r>
          </a:p>
          <a:p>
            <a:pPr lvl="1"/>
            <a:endParaRPr lang="en-US" dirty="0">
              <a:cs typeface="Microsoft Sans Serif"/>
            </a:endParaRPr>
          </a:p>
        </p:txBody>
      </p:sp>
      <p:sp>
        <p:nvSpPr>
          <p:cNvPr id="6" name="Slide Number Placeholder 5"/>
          <p:cNvSpPr>
            <a:spLocks noGrp="1"/>
          </p:cNvSpPr>
          <p:nvPr>
            <p:ph type="sldNum" sz="quarter" idx="12"/>
          </p:nvPr>
        </p:nvSpPr>
        <p:spPr>
          <a:xfrm>
            <a:off x="6477000" y="6326574"/>
            <a:ext cx="2133600" cy="365125"/>
          </a:xfrm>
        </p:spPr>
        <p:txBody>
          <a:bodyPr/>
          <a:lstStyle/>
          <a:p>
            <a:fld id="{C1B28A6F-06A0-4359-A774-E9C76C0D0D08}" type="slidenum">
              <a:rPr lang="en-US" smtClean="0"/>
              <a:pPr/>
              <a:t>50</a:t>
            </a:fld>
            <a:endParaRPr lang="en-US" dirty="0"/>
          </a:p>
        </p:txBody>
      </p:sp>
      <p:sp>
        <p:nvSpPr>
          <p:cNvPr id="7" name="TextBox 6"/>
          <p:cNvSpPr txBox="1"/>
          <p:nvPr/>
        </p:nvSpPr>
        <p:spPr>
          <a:xfrm>
            <a:off x="0" y="6553200"/>
            <a:ext cx="2807756" cy="307777"/>
          </a:xfrm>
          <a:prstGeom prst="rect">
            <a:avLst/>
          </a:prstGeom>
          <a:noFill/>
        </p:spPr>
        <p:txBody>
          <a:bodyPr wrap="none" rtlCol="0">
            <a:spAutoFit/>
          </a:bodyPr>
          <a:lstStyle/>
          <a:p>
            <a:r>
              <a:rPr lang="en-US" sz="1400" dirty="0" smtClean="0">
                <a:latin typeface="+mj-lt"/>
                <a:cs typeface="Microsoft Sans Serif" pitchFamily="34" charset="0"/>
              </a:rPr>
              <a:t>SOURCE: Eddy, 2010 (reference list).</a:t>
            </a:r>
            <a:endParaRPr lang="en-US" sz="1400" dirty="0">
              <a:latin typeface="+mj-lt"/>
              <a:cs typeface="Microsoft Sans Serif" pitchFamily="34" charset="0"/>
            </a:endParaRPr>
          </a:p>
        </p:txBody>
      </p:sp>
    </p:spTree>
    <p:extLst>
      <p:ext uri="{BB962C8B-B14F-4D97-AF65-F5344CB8AC3E}">
        <p14:creationId xmlns:p14="http://schemas.microsoft.com/office/powerpoint/2010/main" val="230028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left)">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ipe(left)">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smtClean="0">
                <a:effectLst>
                  <a:outerShdw blurRad="38100" dist="38100" dir="2700000" algn="tl">
                    <a:srgbClr val="000000">
                      <a:alpha val="43137"/>
                    </a:srgbClr>
                  </a:outerShdw>
                </a:effectLst>
                <a:cs typeface="Microsoft Sans Serif"/>
              </a:rPr>
              <a:t> Medical Marijuana and State Law</a:t>
            </a:r>
            <a:endParaRPr lang="en-US" sz="4000"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304800" y="1219200"/>
            <a:ext cx="8534400" cy="5257800"/>
          </a:xfrm>
        </p:spPr>
        <p:txBody>
          <a:bodyPr>
            <a:normAutofit fontScale="85000" lnSpcReduction="20000"/>
          </a:bodyPr>
          <a:lstStyle/>
          <a:p>
            <a:r>
              <a:rPr lang="en-US" dirty="0" smtClean="0">
                <a:cs typeface="Microsoft Sans Serif"/>
              </a:rPr>
              <a:t>18 states and the District of Columbia allow for the use of marijuana medically</a:t>
            </a:r>
          </a:p>
          <a:p>
            <a:pPr lvl="1"/>
            <a:r>
              <a:rPr lang="en-US" dirty="0" smtClean="0">
                <a:cs typeface="Microsoft Sans Serif"/>
              </a:rPr>
              <a:t>Through votes in state legislatures</a:t>
            </a:r>
          </a:p>
          <a:p>
            <a:pPr lvl="1"/>
            <a:r>
              <a:rPr lang="en-US" dirty="0" smtClean="0">
                <a:cs typeface="Microsoft Sans Serif"/>
              </a:rPr>
              <a:t>Through ballot measures</a:t>
            </a:r>
          </a:p>
          <a:p>
            <a:pPr marL="0" indent="0">
              <a:buNone/>
            </a:pPr>
            <a:endParaRPr lang="en-US" sz="2300" dirty="0" smtClean="0">
              <a:cs typeface="Microsoft Sans Serif"/>
            </a:endParaRPr>
          </a:p>
          <a:p>
            <a:r>
              <a:rPr lang="en-US" dirty="0" smtClean="0">
                <a:cs typeface="Microsoft Sans Serif"/>
              </a:rPr>
              <a:t>An unconventional approach to making decisions about medicine</a:t>
            </a:r>
          </a:p>
          <a:p>
            <a:pPr lvl="1"/>
            <a:r>
              <a:rPr lang="en-US" dirty="0" smtClean="0">
                <a:cs typeface="Microsoft Sans Serif"/>
              </a:rPr>
              <a:t>Only drug approved for medical use through political process rather than scientific trials and research</a:t>
            </a:r>
          </a:p>
          <a:p>
            <a:pPr marL="457200" lvl="1" indent="0">
              <a:buNone/>
            </a:pPr>
            <a:endParaRPr lang="en-US" sz="2300" dirty="0" smtClean="0">
              <a:cs typeface="Microsoft Sans Serif"/>
            </a:endParaRPr>
          </a:p>
          <a:p>
            <a:r>
              <a:rPr lang="en-US" dirty="0" smtClean="0">
                <a:cs typeface="Microsoft Sans Serif"/>
              </a:rPr>
              <a:t>Over 200,000 individuals in California obtain marijuana through medical marijuana dispensaries</a:t>
            </a:r>
          </a:p>
          <a:p>
            <a:pPr lvl="1"/>
            <a:r>
              <a:rPr lang="en-US" dirty="0" smtClean="0">
                <a:cs typeface="Microsoft Sans Serif"/>
              </a:rPr>
              <a:t>In 2010, 69% of medical marijuana users in US were in California</a:t>
            </a:r>
            <a:endParaRPr lang="en-US" dirty="0">
              <a:cs typeface="Microsoft Sans Serif"/>
            </a:endParaRPr>
          </a:p>
        </p:txBody>
      </p:sp>
      <p:sp>
        <p:nvSpPr>
          <p:cNvPr id="5" name="TextBox 4"/>
          <p:cNvSpPr txBox="1"/>
          <p:nvPr/>
        </p:nvSpPr>
        <p:spPr>
          <a:xfrm>
            <a:off x="0" y="6553200"/>
            <a:ext cx="6092822" cy="307777"/>
          </a:xfrm>
          <a:prstGeom prst="rect">
            <a:avLst/>
          </a:prstGeom>
          <a:noFill/>
        </p:spPr>
        <p:txBody>
          <a:bodyPr wrap="none" rtlCol="0">
            <a:spAutoFit/>
          </a:bodyPr>
          <a:lstStyle/>
          <a:p>
            <a:r>
              <a:rPr lang="en-US" sz="1400" dirty="0" smtClean="0">
                <a:latin typeface="+mj-lt"/>
                <a:cs typeface="Microsoft Sans Serif" pitchFamily="34" charset="0"/>
              </a:rPr>
              <a:t>SOURCES: Eddy</a:t>
            </a:r>
            <a:r>
              <a:rPr lang="en-US" sz="1400" dirty="0">
                <a:latin typeface="+mj-lt"/>
                <a:cs typeface="Microsoft Sans Serif" pitchFamily="34" charset="0"/>
              </a:rPr>
              <a:t>, </a:t>
            </a:r>
            <a:r>
              <a:rPr lang="en-US" sz="1400" dirty="0" smtClean="0">
                <a:latin typeface="+mj-lt"/>
                <a:cs typeface="Microsoft Sans Serif" pitchFamily="34" charset="0"/>
              </a:rPr>
              <a:t>2010; </a:t>
            </a:r>
            <a:r>
              <a:rPr lang="en-US" sz="1400" dirty="0" err="1" smtClean="0">
                <a:latin typeface="+mj-lt"/>
                <a:cs typeface="Microsoft Sans Serif" pitchFamily="34" charset="0"/>
              </a:rPr>
              <a:t>Reinarman</a:t>
            </a:r>
            <a:r>
              <a:rPr lang="en-US" sz="1400" dirty="0" smtClean="0">
                <a:latin typeface="+mj-lt"/>
                <a:cs typeface="Microsoft Sans Serif" pitchFamily="34" charset="0"/>
              </a:rPr>
              <a:t> et al., 2011; </a:t>
            </a:r>
            <a:r>
              <a:rPr lang="en-US" sz="1400" dirty="0" err="1" smtClean="0">
                <a:latin typeface="+mj-lt"/>
                <a:cs typeface="Microsoft Sans Serif" pitchFamily="34" charset="0"/>
              </a:rPr>
              <a:t>Borgelt</a:t>
            </a:r>
            <a:r>
              <a:rPr lang="en-US" sz="1400" dirty="0" smtClean="0">
                <a:latin typeface="+mj-lt"/>
                <a:cs typeface="Microsoft Sans Serif" pitchFamily="34" charset="0"/>
              </a:rPr>
              <a:t> et al., 2013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51</a:t>
            </a:fld>
            <a:endParaRPr lang="en-US"/>
          </a:p>
        </p:txBody>
      </p:sp>
    </p:spTree>
    <p:extLst>
      <p:ext uri="{BB962C8B-B14F-4D97-AF65-F5344CB8AC3E}">
        <p14:creationId xmlns:p14="http://schemas.microsoft.com/office/powerpoint/2010/main" val="103707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left)">
                                      <p:cBhvr>
                                        <p:cTn id="18" dur="500"/>
                                        <p:tgtEl>
                                          <p:spTgt spid="3">
                                            <p:txEl>
                                              <p:pRg st="4" end="4"/>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left)">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left)">
                                      <p:cBhvr>
                                        <p:cTn id="26" dur="500"/>
                                        <p:tgtEl>
                                          <p:spTgt spid="3">
                                            <p:txEl>
                                              <p:pRg st="7" end="7"/>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wipe(left)">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a:rPr>
              <a:t>Medical Marijuana and State Law: California</a:t>
            </a:r>
            <a:endParaRPr lang="en-US"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0" y="990600"/>
            <a:ext cx="9067800" cy="5334000"/>
          </a:xfrm>
        </p:spPr>
        <p:txBody>
          <a:bodyPr>
            <a:normAutofit/>
          </a:bodyPr>
          <a:lstStyle/>
          <a:p>
            <a:pPr marL="0" indent="0">
              <a:buNone/>
            </a:pPr>
            <a:endParaRPr lang="en-US" dirty="0" smtClean="0">
              <a:cs typeface="Microsoft Sans Serif"/>
            </a:endParaRPr>
          </a:p>
          <a:p>
            <a:r>
              <a:rPr lang="en-US" dirty="0" smtClean="0">
                <a:cs typeface="Microsoft Sans Serif"/>
              </a:rPr>
              <a:t>California Compassionate Use Act (1996)</a:t>
            </a:r>
          </a:p>
          <a:p>
            <a:pPr lvl="1"/>
            <a:r>
              <a:rPr lang="en-US" dirty="0" smtClean="0">
                <a:solidFill>
                  <a:schemeClr val="tx1"/>
                </a:solidFill>
                <a:cs typeface="Microsoft Sans Serif"/>
              </a:rPr>
              <a:t>Approved as Proposition 215 </a:t>
            </a:r>
            <a:r>
              <a:rPr lang="en-US" dirty="0" smtClean="0">
                <a:cs typeface="Microsoft Sans Serif"/>
              </a:rPr>
              <a:t>by 56% of California voters</a:t>
            </a:r>
            <a:r>
              <a:rPr lang="en-US" dirty="0" smtClean="0">
                <a:solidFill>
                  <a:schemeClr val="tx1"/>
                </a:solidFill>
                <a:cs typeface="Microsoft Sans Serif"/>
              </a:rPr>
              <a:t>; amended in 2003 by SB 420</a:t>
            </a:r>
          </a:p>
          <a:p>
            <a:pPr lvl="1"/>
            <a:r>
              <a:rPr lang="en-US" dirty="0" smtClean="0">
                <a:solidFill>
                  <a:schemeClr val="tx1"/>
                </a:solidFill>
                <a:cs typeface="Microsoft Sans Serif"/>
              </a:rPr>
              <a:t>First medical marijuana law and the </a:t>
            </a:r>
            <a:r>
              <a:rPr lang="en-US" dirty="0" smtClean="0">
                <a:cs typeface="Microsoft Sans Serif"/>
              </a:rPr>
              <a:t>most open to interpretation</a:t>
            </a:r>
          </a:p>
          <a:p>
            <a:pPr lvl="1"/>
            <a:r>
              <a:rPr lang="en-US" dirty="0" smtClean="0">
                <a:solidFill>
                  <a:schemeClr val="tx1"/>
                </a:solidFill>
                <a:cs typeface="Microsoft Sans Serif"/>
              </a:rPr>
              <a:t>Legalized </a:t>
            </a:r>
            <a:r>
              <a:rPr lang="en-US" dirty="0" smtClean="0">
                <a:cs typeface="Microsoft Sans Serif"/>
              </a:rPr>
              <a:t>for treatment of many medical conditions </a:t>
            </a:r>
            <a:r>
              <a:rPr lang="en-US" dirty="0" smtClean="0">
                <a:solidFill>
                  <a:schemeClr val="tx1"/>
                </a:solidFill>
                <a:cs typeface="Microsoft Sans Serif"/>
              </a:rPr>
              <a:t>(including HIV/AIDS) and “</a:t>
            </a:r>
            <a:r>
              <a:rPr lang="en-US" i="1" dirty="0" smtClean="0">
                <a:solidFill>
                  <a:schemeClr val="tx1"/>
                </a:solidFill>
                <a:cs typeface="Microsoft Sans Serif"/>
              </a:rPr>
              <a:t>any other illness for which marijuana provides relief</a:t>
            </a:r>
            <a:r>
              <a:rPr lang="en-US" dirty="0" smtClean="0">
                <a:solidFill>
                  <a:schemeClr val="tx1"/>
                </a:solidFill>
                <a:cs typeface="Microsoft Sans Serif"/>
              </a:rPr>
              <a:t>” (open to broad interpretation)</a:t>
            </a:r>
          </a:p>
          <a:p>
            <a:pPr lvl="1"/>
            <a:endParaRPr lang="en-US" dirty="0" smtClean="0">
              <a:cs typeface="Microsoft Sans Serif"/>
            </a:endParaRPr>
          </a:p>
          <a:p>
            <a:pPr lvl="1"/>
            <a:endParaRPr lang="en-US" dirty="0" smtClean="0">
              <a:cs typeface="Microsoft Sans Serif"/>
            </a:endParaRPr>
          </a:p>
        </p:txBody>
      </p:sp>
      <p:sp>
        <p:nvSpPr>
          <p:cNvPr id="5" name="TextBox 4"/>
          <p:cNvSpPr txBox="1"/>
          <p:nvPr/>
        </p:nvSpPr>
        <p:spPr>
          <a:xfrm>
            <a:off x="0" y="6553200"/>
            <a:ext cx="6198492" cy="307777"/>
          </a:xfrm>
          <a:prstGeom prst="rect">
            <a:avLst/>
          </a:prstGeom>
          <a:noFill/>
        </p:spPr>
        <p:txBody>
          <a:bodyPr wrap="none" rtlCol="0">
            <a:spAutoFit/>
          </a:bodyPr>
          <a:lstStyle/>
          <a:p>
            <a:r>
              <a:rPr lang="en-US" sz="1400" dirty="0" smtClean="0">
                <a:latin typeface="+mj-lt"/>
                <a:cs typeface="Microsoft Sans Serif" pitchFamily="34" charset="0"/>
              </a:rPr>
              <a:t>SOURCES: Eddy, 2010; </a:t>
            </a:r>
            <a:r>
              <a:rPr lang="en-US" sz="1400" dirty="0" err="1" smtClean="0">
                <a:latin typeface="+mj-lt"/>
                <a:cs typeface="Microsoft Sans Serif" pitchFamily="34" charset="0"/>
              </a:rPr>
              <a:t>Nunberg</a:t>
            </a:r>
            <a:r>
              <a:rPr lang="en-US" sz="1400" dirty="0" smtClean="0">
                <a:latin typeface="+mj-lt"/>
                <a:cs typeface="Microsoft Sans Serif" pitchFamily="34" charset="0"/>
              </a:rPr>
              <a:t> et al., 2011; </a:t>
            </a:r>
            <a:r>
              <a:rPr lang="en-US" sz="1400" dirty="0" err="1" smtClean="0">
                <a:latin typeface="+mj-lt"/>
                <a:cs typeface="Microsoft Sans Serif" pitchFamily="34" charset="0"/>
              </a:rPr>
              <a:t>Reinarman</a:t>
            </a:r>
            <a:r>
              <a:rPr lang="en-US" sz="1400" dirty="0" smtClean="0">
                <a:latin typeface="+mj-lt"/>
                <a:cs typeface="Microsoft Sans Serif" pitchFamily="34" charset="0"/>
              </a:rPr>
              <a:t> et al., 2011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52</a:t>
            </a:fld>
            <a:endParaRPr lang="en-US"/>
          </a:p>
        </p:txBody>
      </p:sp>
    </p:spTree>
    <p:extLst>
      <p:ext uri="{BB962C8B-B14F-4D97-AF65-F5344CB8AC3E}">
        <p14:creationId xmlns:p14="http://schemas.microsoft.com/office/powerpoint/2010/main" val="205635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a:rPr>
              <a:t>Medical Marijuana and State Law: California (continued)</a:t>
            </a:r>
            <a:endParaRPr lang="en-US"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76200" y="1524000"/>
            <a:ext cx="8991600" cy="5257800"/>
          </a:xfrm>
        </p:spPr>
        <p:txBody>
          <a:bodyPr>
            <a:normAutofit fontScale="92500" lnSpcReduction="20000"/>
          </a:bodyPr>
          <a:lstStyle/>
          <a:p>
            <a:pPr marL="0" indent="0">
              <a:buNone/>
            </a:pPr>
            <a:endParaRPr lang="en-US" dirty="0" smtClean="0">
              <a:cs typeface="Microsoft Sans Serif"/>
            </a:endParaRPr>
          </a:p>
          <a:p>
            <a:r>
              <a:rPr lang="en-US" dirty="0" smtClean="0">
                <a:cs typeface="Microsoft Sans Serif"/>
              </a:rPr>
              <a:t>California Compassionate Use Act (1996)</a:t>
            </a:r>
          </a:p>
          <a:p>
            <a:pPr lvl="1"/>
            <a:r>
              <a:rPr lang="en-US" dirty="0" smtClean="0">
                <a:cs typeface="Microsoft Sans Serif"/>
              </a:rPr>
              <a:t>Removed state penalties for use, possession, or growth with a physician’s recommendation </a:t>
            </a:r>
          </a:p>
          <a:p>
            <a:pPr lvl="1"/>
            <a:r>
              <a:rPr lang="en-US" dirty="0" smtClean="0">
                <a:cs typeface="Microsoft Sans Serif"/>
              </a:rPr>
              <a:t>Allows possession of amount needed for personal medical purposes (8 </a:t>
            </a:r>
            <a:r>
              <a:rPr lang="en-US" dirty="0" err="1" smtClean="0">
                <a:cs typeface="Microsoft Sans Serif"/>
              </a:rPr>
              <a:t>oz</a:t>
            </a:r>
            <a:r>
              <a:rPr lang="en-US" dirty="0" smtClean="0">
                <a:cs typeface="Microsoft Sans Serif"/>
              </a:rPr>
              <a:t> dried marijuana, 6 mature marijuana plants)</a:t>
            </a:r>
          </a:p>
          <a:p>
            <a:pPr marL="457200" lvl="1" indent="0">
              <a:buNone/>
            </a:pPr>
            <a:endParaRPr lang="en-US" sz="1800" dirty="0" smtClean="0">
              <a:cs typeface="Microsoft Sans Serif" pitchFamily="34" charset="0"/>
            </a:endParaRPr>
          </a:p>
          <a:p>
            <a:r>
              <a:rPr lang="en-US" dirty="0" smtClean="0">
                <a:solidFill>
                  <a:srgbClr val="FFFFFF"/>
                </a:solidFill>
                <a:cs typeface="Microsoft Sans Serif" pitchFamily="34" charset="0"/>
              </a:rPr>
              <a:t>CA Medical Marijuana Program </a:t>
            </a:r>
            <a:r>
              <a:rPr lang="en-US" dirty="0" smtClean="0">
                <a:cs typeface="Microsoft Sans Serif" pitchFamily="34" charset="0"/>
              </a:rPr>
              <a:t>administers the Medical Marijuana Identification Card program </a:t>
            </a:r>
          </a:p>
          <a:p>
            <a:pPr lvl="1"/>
            <a:r>
              <a:rPr lang="en-US" dirty="0" smtClean="0">
                <a:cs typeface="Microsoft Sans Serif" pitchFamily="34" charset="0"/>
              </a:rPr>
              <a:t>The ID card is voluntary and there is a fee for registering</a:t>
            </a:r>
          </a:p>
          <a:p>
            <a:pPr lvl="1"/>
            <a:r>
              <a:rPr lang="en-US" dirty="0" smtClean="0">
                <a:cs typeface="Microsoft Sans Serif" pitchFamily="34" charset="0"/>
              </a:rPr>
              <a:t>The intent is to help law enforcement and qualified patients by creating an official ID that is recognized throughout the state. </a:t>
            </a:r>
          </a:p>
          <a:p>
            <a:endParaRPr lang="en-US" dirty="0" smtClean="0">
              <a:solidFill>
                <a:srgbClr val="FFFFFF"/>
              </a:solidFill>
              <a:cs typeface="Microsoft Sans Serif"/>
            </a:endParaRPr>
          </a:p>
          <a:p>
            <a:pPr lvl="1"/>
            <a:endParaRPr lang="en-US" dirty="0" smtClean="0">
              <a:cs typeface="Microsoft Sans Serif"/>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53</a:t>
            </a:fld>
            <a:endParaRPr lang="en-US"/>
          </a:p>
        </p:txBody>
      </p:sp>
      <p:sp>
        <p:nvSpPr>
          <p:cNvPr id="7" name="TextBox 6"/>
          <p:cNvSpPr txBox="1"/>
          <p:nvPr/>
        </p:nvSpPr>
        <p:spPr>
          <a:xfrm>
            <a:off x="0" y="6553200"/>
            <a:ext cx="6198492" cy="307777"/>
          </a:xfrm>
          <a:prstGeom prst="rect">
            <a:avLst/>
          </a:prstGeom>
          <a:noFill/>
        </p:spPr>
        <p:txBody>
          <a:bodyPr wrap="none" rtlCol="0">
            <a:spAutoFit/>
          </a:bodyPr>
          <a:lstStyle/>
          <a:p>
            <a:r>
              <a:rPr lang="en-US" sz="1400" dirty="0" smtClean="0">
                <a:latin typeface="+mj-lt"/>
                <a:cs typeface="Microsoft Sans Serif" pitchFamily="34" charset="0"/>
              </a:rPr>
              <a:t>SOURCES: Eddy, 2010; </a:t>
            </a:r>
            <a:r>
              <a:rPr lang="en-US" sz="1400" dirty="0" err="1" smtClean="0">
                <a:latin typeface="+mj-lt"/>
                <a:cs typeface="Microsoft Sans Serif" pitchFamily="34" charset="0"/>
              </a:rPr>
              <a:t>Nunberg</a:t>
            </a:r>
            <a:r>
              <a:rPr lang="en-US" sz="1400" dirty="0" smtClean="0">
                <a:latin typeface="+mj-lt"/>
                <a:cs typeface="Microsoft Sans Serif" pitchFamily="34" charset="0"/>
              </a:rPr>
              <a:t> et al., 2011; </a:t>
            </a:r>
            <a:r>
              <a:rPr lang="en-US" sz="1400" dirty="0" err="1" smtClean="0">
                <a:latin typeface="+mj-lt"/>
                <a:cs typeface="Microsoft Sans Serif" pitchFamily="34" charset="0"/>
              </a:rPr>
              <a:t>Reinarman</a:t>
            </a:r>
            <a:r>
              <a:rPr lang="en-US" sz="1400" dirty="0" smtClean="0">
                <a:latin typeface="+mj-lt"/>
                <a:cs typeface="Microsoft Sans Serif" pitchFamily="34" charset="0"/>
              </a:rPr>
              <a:t> et al., 2011 (reference list).</a:t>
            </a:r>
            <a:endParaRPr lang="en-US" sz="1400" dirty="0">
              <a:latin typeface="+mj-lt"/>
              <a:cs typeface="Microsoft Sans Serif" pitchFamily="34" charset="0"/>
            </a:endParaRPr>
          </a:p>
        </p:txBody>
      </p:sp>
    </p:spTree>
    <p:extLst>
      <p:ext uri="{BB962C8B-B14F-4D97-AF65-F5344CB8AC3E}">
        <p14:creationId xmlns:p14="http://schemas.microsoft.com/office/powerpoint/2010/main" val="20563518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cs typeface="Microsoft Sans Serif"/>
              </a:rPr>
              <a:t>Medical Marijuana and State Law: California (continued)</a:t>
            </a:r>
            <a:endParaRPr lang="en-US"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304800" y="1600200"/>
            <a:ext cx="8382000" cy="4724400"/>
          </a:xfrm>
        </p:spPr>
        <p:txBody>
          <a:bodyPr>
            <a:normAutofit fontScale="85000" lnSpcReduction="20000"/>
          </a:bodyPr>
          <a:lstStyle/>
          <a:p>
            <a:r>
              <a:rPr lang="en-US" dirty="0" smtClean="0">
                <a:cs typeface="Microsoft Sans Serif"/>
              </a:rPr>
              <a:t>Unlike other medications, doctors do not prescribe amount of marijuana, number of refills, content of medication, or route of administration</a:t>
            </a:r>
          </a:p>
          <a:p>
            <a:pPr lvl="1"/>
            <a:r>
              <a:rPr lang="en-US" dirty="0" smtClean="0">
                <a:cs typeface="Microsoft Sans Serif"/>
              </a:rPr>
              <a:t>Dispensary staff often recommend specifics</a:t>
            </a:r>
          </a:p>
          <a:p>
            <a:pPr marL="0" indent="0">
              <a:buNone/>
            </a:pPr>
            <a:endParaRPr lang="en-US" sz="2100" dirty="0" smtClean="0">
              <a:cs typeface="Microsoft Sans Serif"/>
            </a:endParaRPr>
          </a:p>
          <a:p>
            <a:r>
              <a:rPr lang="en-US" dirty="0" smtClean="0">
                <a:cs typeface="Microsoft Sans Serif"/>
              </a:rPr>
              <a:t>Doctor simply recommends the drug after one visit</a:t>
            </a:r>
          </a:p>
          <a:p>
            <a:pPr lvl="1"/>
            <a:r>
              <a:rPr lang="en-US" dirty="0" smtClean="0">
                <a:cs typeface="Microsoft Sans Serif"/>
              </a:rPr>
              <a:t>Cost of a visit generally $40-$100 </a:t>
            </a:r>
          </a:p>
          <a:p>
            <a:pPr lvl="1"/>
            <a:r>
              <a:rPr lang="en-US" dirty="0" smtClean="0">
                <a:cs typeface="Microsoft Sans Serif"/>
              </a:rPr>
              <a:t>Patients obtain a “recommendation” for medical marijuana</a:t>
            </a:r>
          </a:p>
          <a:p>
            <a:pPr lvl="1"/>
            <a:r>
              <a:rPr lang="en-US" dirty="0" smtClean="0">
                <a:cs typeface="Microsoft Sans Serif"/>
              </a:rPr>
              <a:t>Grow marijuana personally, or purchase it at marijuana dispensaries</a:t>
            </a:r>
          </a:p>
          <a:p>
            <a:pPr marL="0" indent="0">
              <a:buNone/>
            </a:pPr>
            <a:endParaRPr lang="en-US" sz="2100" dirty="0" smtClean="0">
              <a:cs typeface="Microsoft Sans Serif"/>
            </a:endParaRPr>
          </a:p>
          <a:p>
            <a:r>
              <a:rPr lang="en-US" dirty="0" smtClean="0">
                <a:cs typeface="Microsoft Sans Serif"/>
              </a:rPr>
              <a:t>Doctor does not have to monitor patient progress (e.g., response to medicine, changes in symptoms) </a:t>
            </a:r>
          </a:p>
          <a:p>
            <a:endParaRPr lang="en-US" dirty="0" smtClean="0">
              <a:cs typeface="Microsoft Sans Serif"/>
            </a:endParaRPr>
          </a:p>
          <a:p>
            <a:endParaRPr lang="en-US" dirty="0"/>
          </a:p>
        </p:txBody>
      </p:sp>
      <p:sp>
        <p:nvSpPr>
          <p:cNvPr id="6" name="Slide Number Placeholder 5"/>
          <p:cNvSpPr>
            <a:spLocks noGrp="1"/>
          </p:cNvSpPr>
          <p:nvPr>
            <p:ph type="sldNum" sz="quarter" idx="12"/>
          </p:nvPr>
        </p:nvSpPr>
        <p:spPr/>
        <p:txBody>
          <a:bodyPr/>
          <a:lstStyle/>
          <a:p>
            <a:fld id="{C1B28A6F-06A0-4359-A774-E9C76C0D0D08}" type="slidenum">
              <a:rPr lang="en-US" smtClean="0"/>
              <a:pPr/>
              <a:t>54</a:t>
            </a:fld>
            <a:endParaRPr lang="en-US"/>
          </a:p>
        </p:txBody>
      </p:sp>
      <p:sp>
        <p:nvSpPr>
          <p:cNvPr id="7" name="TextBox 6"/>
          <p:cNvSpPr txBox="1"/>
          <p:nvPr/>
        </p:nvSpPr>
        <p:spPr>
          <a:xfrm>
            <a:off x="0" y="6553200"/>
            <a:ext cx="6198492" cy="307777"/>
          </a:xfrm>
          <a:prstGeom prst="rect">
            <a:avLst/>
          </a:prstGeom>
          <a:noFill/>
        </p:spPr>
        <p:txBody>
          <a:bodyPr wrap="none" rtlCol="0">
            <a:spAutoFit/>
          </a:bodyPr>
          <a:lstStyle/>
          <a:p>
            <a:r>
              <a:rPr lang="en-US" sz="1400" dirty="0" smtClean="0">
                <a:latin typeface="+mj-lt"/>
                <a:cs typeface="Microsoft Sans Serif" pitchFamily="34" charset="0"/>
              </a:rPr>
              <a:t>SOURCES: Eddy, 2010; </a:t>
            </a:r>
            <a:r>
              <a:rPr lang="en-US" sz="1400" dirty="0" err="1" smtClean="0">
                <a:latin typeface="+mj-lt"/>
                <a:cs typeface="Microsoft Sans Serif" pitchFamily="34" charset="0"/>
              </a:rPr>
              <a:t>Nunberg</a:t>
            </a:r>
            <a:r>
              <a:rPr lang="en-US" sz="1400" dirty="0" smtClean="0">
                <a:latin typeface="+mj-lt"/>
                <a:cs typeface="Microsoft Sans Serif" pitchFamily="34" charset="0"/>
              </a:rPr>
              <a:t> et al., 2011; </a:t>
            </a:r>
            <a:r>
              <a:rPr lang="en-US" sz="1400" dirty="0" err="1" smtClean="0">
                <a:latin typeface="+mj-lt"/>
                <a:cs typeface="Microsoft Sans Serif" pitchFamily="34" charset="0"/>
              </a:rPr>
              <a:t>Reinarman</a:t>
            </a:r>
            <a:r>
              <a:rPr lang="en-US" sz="1400" dirty="0" smtClean="0">
                <a:latin typeface="+mj-lt"/>
                <a:cs typeface="Microsoft Sans Serif" pitchFamily="34" charset="0"/>
              </a:rPr>
              <a:t> et al., 2011 (reference list).</a:t>
            </a:r>
            <a:endParaRPr lang="en-US" sz="1400" dirty="0">
              <a:latin typeface="+mj-lt"/>
              <a:cs typeface="Microsoft Sans Serif" pitchFamily="34" charset="0"/>
            </a:endParaRPr>
          </a:p>
        </p:txBody>
      </p:sp>
    </p:spTree>
    <p:extLst>
      <p:ext uri="{BB962C8B-B14F-4D97-AF65-F5344CB8AC3E}">
        <p14:creationId xmlns:p14="http://schemas.microsoft.com/office/powerpoint/2010/main" val="302120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left)">
                                      <p:cBhvr>
                                        <p:cTn id="18" dur="500"/>
                                        <p:tgtEl>
                                          <p:spTgt spid="3">
                                            <p:txEl>
                                              <p:pRg st="4" end="4"/>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left)">
                                      <p:cBhvr>
                                        <p:cTn id="21" dur="500"/>
                                        <p:tgtEl>
                                          <p:spTgt spid="3">
                                            <p:txEl>
                                              <p:pRg st="5" end="5"/>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left)">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wipe(left)">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effectLst>
                  <a:outerShdw blurRad="38100" dist="38100" dir="2700000" algn="tl">
                    <a:srgbClr val="000000">
                      <a:alpha val="43137"/>
                    </a:srgbClr>
                  </a:outerShdw>
                </a:effectLst>
                <a:latin typeface="+mj-lt"/>
                <a:cs typeface="Microsoft Sans Serif"/>
              </a:rPr>
              <a:t>Medical Marijuana Dispensaries </a:t>
            </a:r>
            <a:br>
              <a:rPr lang="en-US" dirty="0" smtClean="0">
                <a:effectLst>
                  <a:outerShdw blurRad="38100" dist="38100" dir="2700000" algn="tl">
                    <a:srgbClr val="000000">
                      <a:alpha val="43137"/>
                    </a:srgbClr>
                  </a:outerShdw>
                </a:effectLst>
                <a:latin typeface="+mj-lt"/>
                <a:cs typeface="Microsoft Sans Serif"/>
              </a:rPr>
            </a:br>
            <a:r>
              <a:rPr lang="en-US" dirty="0" smtClean="0">
                <a:effectLst>
                  <a:outerShdw blurRad="38100" dist="38100" dir="2700000" algn="tl">
                    <a:srgbClr val="000000">
                      <a:alpha val="43137"/>
                    </a:srgbClr>
                  </a:outerShdw>
                </a:effectLst>
                <a:latin typeface="+mj-lt"/>
                <a:cs typeface="Microsoft Sans Serif"/>
              </a:rPr>
              <a:t>in Los Angeles County</a:t>
            </a:r>
            <a:endParaRPr lang="en-US" dirty="0">
              <a:effectLst>
                <a:outerShdw blurRad="38100" dist="38100" dir="2700000" algn="tl">
                  <a:srgbClr val="000000">
                    <a:alpha val="43137"/>
                  </a:srgbClr>
                </a:outerShdw>
              </a:effectLst>
              <a:latin typeface="+mj-lt"/>
              <a:cs typeface="Microsoft Sans Serif"/>
            </a:endParaRPr>
          </a:p>
        </p:txBody>
      </p:sp>
      <p:pic>
        <p:nvPicPr>
          <p:cNvPr id="4" name="Picture 2" descr="C:\Documents and Settings\cgrella\My Documents\My Pictures\LA_Dispensaries_2012Premisesv2.jpg"/>
          <p:cNvPicPr>
            <a:picLocks noChangeAspect="1" noChangeArrowheads="1"/>
          </p:cNvPicPr>
          <p:nvPr/>
        </p:nvPicPr>
        <p:blipFill>
          <a:blip r:embed="rId3" cstate="print"/>
          <a:srcRect/>
          <a:stretch>
            <a:fillRect/>
          </a:stretch>
        </p:blipFill>
        <p:spPr bwMode="auto">
          <a:xfrm>
            <a:off x="5306683" y="1562279"/>
            <a:ext cx="3534048" cy="4432005"/>
          </a:xfrm>
          <a:prstGeom prst="rect">
            <a:avLst/>
          </a:prstGeom>
          <a:noFill/>
          <a:ln w="38100">
            <a:solidFill>
              <a:srgbClr val="00B0F0"/>
            </a:solidFill>
          </a:ln>
        </p:spPr>
      </p:pic>
      <p:sp>
        <p:nvSpPr>
          <p:cNvPr id="3" name="TextBox 2"/>
          <p:cNvSpPr txBox="1"/>
          <p:nvPr/>
        </p:nvSpPr>
        <p:spPr>
          <a:xfrm>
            <a:off x="95250" y="1371600"/>
            <a:ext cx="5010150" cy="5262979"/>
          </a:xfrm>
          <a:prstGeom prst="rect">
            <a:avLst/>
          </a:prstGeom>
          <a:noFill/>
        </p:spPr>
        <p:txBody>
          <a:bodyPr wrap="square" rtlCol="0">
            <a:spAutoFit/>
          </a:bodyPr>
          <a:lstStyle/>
          <a:p>
            <a:pPr marL="285750" indent="-285750">
              <a:buClr>
                <a:srgbClr val="FFFF00"/>
              </a:buClr>
              <a:buFont typeface="Arial"/>
              <a:buChar char="•"/>
            </a:pPr>
            <a:r>
              <a:rPr lang="en-US" sz="2400" dirty="0">
                <a:latin typeface="+mj-lt"/>
                <a:cs typeface="Microsoft Sans Serif"/>
              </a:rPr>
              <a:t>Medical marijuana dispensaries developed as a means to </a:t>
            </a:r>
            <a:r>
              <a:rPr lang="en-US" sz="2400" dirty="0">
                <a:solidFill>
                  <a:srgbClr val="FFFF00"/>
                </a:solidFill>
                <a:latin typeface="+mj-lt"/>
                <a:cs typeface="Microsoft Sans Serif"/>
              </a:rPr>
              <a:t>cultivate and distribute </a:t>
            </a:r>
            <a:r>
              <a:rPr lang="en-US" sz="2400" dirty="0" smtClean="0">
                <a:latin typeface="+mj-lt"/>
                <a:cs typeface="Microsoft Sans Serif"/>
              </a:rPr>
              <a:t>medical marijuana </a:t>
            </a:r>
            <a:endParaRPr lang="en-US" sz="2400" dirty="0">
              <a:latin typeface="+mj-lt"/>
              <a:cs typeface="Microsoft Sans Serif"/>
            </a:endParaRPr>
          </a:p>
          <a:p>
            <a:pPr marL="285750" indent="-285750">
              <a:buClr>
                <a:srgbClr val="FFFF00"/>
              </a:buClr>
              <a:buFont typeface="Arial"/>
              <a:buChar char="•"/>
            </a:pPr>
            <a:endParaRPr lang="en-US" sz="2400" dirty="0" smtClean="0">
              <a:latin typeface="+mj-lt"/>
              <a:cs typeface="Microsoft Sans Serif"/>
            </a:endParaRPr>
          </a:p>
          <a:p>
            <a:pPr marL="285750" indent="-285750">
              <a:buClr>
                <a:srgbClr val="FFFF00"/>
              </a:buClr>
              <a:buFont typeface="Arial"/>
              <a:buChar char="•"/>
            </a:pPr>
            <a:r>
              <a:rPr lang="en-US" sz="2400" dirty="0" smtClean="0">
                <a:latin typeface="+mj-lt"/>
                <a:cs typeface="Microsoft Sans Serif"/>
              </a:rPr>
              <a:t>In 2007, the City of Los Angeles capped the number of licensed dispensaries at </a:t>
            </a:r>
            <a:r>
              <a:rPr lang="en-US" sz="2400" dirty="0" smtClean="0">
                <a:solidFill>
                  <a:srgbClr val="FFFF00"/>
                </a:solidFill>
                <a:latin typeface="+mj-lt"/>
                <a:cs typeface="Microsoft Sans Serif"/>
              </a:rPr>
              <a:t>187</a:t>
            </a:r>
          </a:p>
          <a:p>
            <a:pPr marL="285750" indent="-285750">
              <a:buClr>
                <a:srgbClr val="FFFF00"/>
              </a:buClr>
              <a:buFont typeface="Arial"/>
              <a:buChar char="•"/>
            </a:pPr>
            <a:endParaRPr lang="en-US" sz="2400" dirty="0" smtClean="0">
              <a:latin typeface="+mj-lt"/>
              <a:cs typeface="Microsoft Sans Serif"/>
            </a:endParaRPr>
          </a:p>
          <a:p>
            <a:pPr marL="285750" indent="-285750">
              <a:buClr>
                <a:srgbClr val="FFFF00"/>
              </a:buClr>
              <a:buFont typeface="Arial"/>
              <a:buChar char="•"/>
            </a:pPr>
            <a:r>
              <a:rPr lang="en-US" sz="2400" dirty="0" smtClean="0">
                <a:solidFill>
                  <a:srgbClr val="FFFF00"/>
                </a:solidFill>
                <a:latin typeface="+mj-lt"/>
                <a:cs typeface="Microsoft Sans Serif"/>
              </a:rPr>
              <a:t>Thousands of unregulated dispensaries </a:t>
            </a:r>
            <a:r>
              <a:rPr lang="en-US" sz="2400" dirty="0" smtClean="0">
                <a:latin typeface="+mj-lt"/>
                <a:cs typeface="Microsoft Sans Serif"/>
              </a:rPr>
              <a:t>still operate</a:t>
            </a:r>
          </a:p>
          <a:p>
            <a:pPr marL="285750" indent="-285750">
              <a:buClr>
                <a:srgbClr val="FFFF00"/>
              </a:buClr>
              <a:buFont typeface="Arial"/>
              <a:buChar char="•"/>
            </a:pPr>
            <a:endParaRPr lang="en-US" sz="2400" dirty="0" smtClean="0">
              <a:latin typeface="+mj-lt"/>
              <a:cs typeface="Microsoft Sans Serif"/>
            </a:endParaRPr>
          </a:p>
          <a:p>
            <a:pPr marL="285750" indent="-285750">
              <a:buClr>
                <a:srgbClr val="FFFF00"/>
              </a:buClr>
              <a:buFont typeface="Arial"/>
              <a:buChar char="•"/>
            </a:pPr>
            <a:r>
              <a:rPr lang="en-US" sz="2400" dirty="0" smtClean="0">
                <a:solidFill>
                  <a:srgbClr val="FFFFFF"/>
                </a:solidFill>
                <a:latin typeface="+mj-lt"/>
                <a:cs typeface="Microsoft Sans Serif"/>
              </a:rPr>
              <a:t>Because of conflicts over land use and zoning, </a:t>
            </a:r>
            <a:r>
              <a:rPr lang="en-US" sz="2400" dirty="0" smtClean="0">
                <a:solidFill>
                  <a:srgbClr val="FFFF00"/>
                </a:solidFill>
                <a:latin typeface="+mj-lt"/>
                <a:cs typeface="Microsoft Sans Serif"/>
              </a:rPr>
              <a:t>marijuana delivery services have developed </a:t>
            </a:r>
            <a:endParaRPr lang="en-US" sz="2400" dirty="0">
              <a:solidFill>
                <a:srgbClr val="FFFF00"/>
              </a:solidFill>
              <a:latin typeface="+mj-lt"/>
              <a:cs typeface="Microsoft Sans Serif"/>
            </a:endParaRPr>
          </a:p>
        </p:txBody>
      </p:sp>
      <p:sp>
        <p:nvSpPr>
          <p:cNvPr id="5" name="Slide Number Placeholder 4"/>
          <p:cNvSpPr>
            <a:spLocks noGrp="1"/>
          </p:cNvSpPr>
          <p:nvPr>
            <p:ph type="sldNum" sz="quarter" idx="12"/>
          </p:nvPr>
        </p:nvSpPr>
        <p:spPr/>
        <p:txBody>
          <a:bodyPr/>
          <a:lstStyle/>
          <a:p>
            <a:fld id="{C1B28A6F-06A0-4359-A774-E9C76C0D0D08}" type="slidenum">
              <a:rPr lang="en-US" smtClean="0"/>
              <a:pPr/>
              <a:t>55</a:t>
            </a:fld>
            <a:endParaRPr lang="en-US"/>
          </a:p>
        </p:txBody>
      </p:sp>
    </p:spTree>
    <p:extLst>
      <p:ext uri="{BB962C8B-B14F-4D97-AF65-F5344CB8AC3E}">
        <p14:creationId xmlns:p14="http://schemas.microsoft.com/office/powerpoint/2010/main" val="35887529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a:rPr>
              <a:t>Federal Law vs. State Law: </a:t>
            </a:r>
            <a:br>
              <a:rPr lang="en-US" dirty="0" smtClean="0">
                <a:effectLst>
                  <a:outerShdw blurRad="38100" dist="38100" dir="2700000" algn="tl">
                    <a:srgbClr val="000000">
                      <a:alpha val="43137"/>
                    </a:srgbClr>
                  </a:outerShdw>
                </a:effectLst>
                <a:cs typeface="Microsoft Sans Serif"/>
              </a:rPr>
            </a:br>
            <a:r>
              <a:rPr lang="en-US" dirty="0" smtClean="0">
                <a:effectLst>
                  <a:outerShdw blurRad="38100" dist="38100" dir="2700000" algn="tl">
                    <a:srgbClr val="000000">
                      <a:alpha val="43137"/>
                    </a:srgbClr>
                  </a:outerShdw>
                </a:effectLst>
                <a:cs typeface="Microsoft Sans Serif"/>
              </a:rPr>
              <a:t>What Does it Mean?</a:t>
            </a:r>
            <a:endParaRPr lang="en-US"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228600" y="1447800"/>
            <a:ext cx="8763000" cy="5257800"/>
          </a:xfrm>
        </p:spPr>
        <p:txBody>
          <a:bodyPr>
            <a:noAutofit/>
          </a:bodyPr>
          <a:lstStyle/>
          <a:p>
            <a:r>
              <a:rPr lang="en-US" sz="2400" dirty="0" smtClean="0">
                <a:cs typeface="Microsoft Sans Serif"/>
              </a:rPr>
              <a:t>Most drug arrests are made by local/state law enforcement, who enforce </a:t>
            </a:r>
            <a:r>
              <a:rPr lang="en-US" sz="2400" u="sng" dirty="0" smtClean="0">
                <a:cs typeface="Microsoft Sans Serif"/>
              </a:rPr>
              <a:t>state</a:t>
            </a:r>
            <a:r>
              <a:rPr lang="en-US" sz="2400" dirty="0" smtClean="0">
                <a:cs typeface="Microsoft Sans Serif"/>
              </a:rPr>
              <a:t> laws</a:t>
            </a:r>
          </a:p>
          <a:p>
            <a:pPr lvl="1"/>
            <a:r>
              <a:rPr lang="en-US" sz="2400" dirty="0" smtClean="0">
                <a:cs typeface="Microsoft Sans Serif"/>
              </a:rPr>
              <a:t>Local/state law enforcement in CA operates under Compassionate Use Act (allows for medical marijuana)</a:t>
            </a:r>
          </a:p>
          <a:p>
            <a:pPr lvl="1"/>
            <a:r>
              <a:rPr lang="en-US" sz="2400" dirty="0">
                <a:cs typeface="Microsoft Sans Serif"/>
              </a:rPr>
              <a:t>F</a:t>
            </a:r>
            <a:r>
              <a:rPr lang="en-US" sz="2400" dirty="0" smtClean="0">
                <a:cs typeface="Microsoft Sans Serif"/>
              </a:rPr>
              <a:t>ederal law enforcement operates under Controlled Substances Act (does </a:t>
            </a:r>
            <a:r>
              <a:rPr lang="en-US" sz="2400" u="sng" dirty="0" smtClean="0">
                <a:cs typeface="Microsoft Sans Serif"/>
              </a:rPr>
              <a:t>not </a:t>
            </a:r>
            <a:r>
              <a:rPr lang="en-US" sz="2400" dirty="0" smtClean="0">
                <a:cs typeface="Microsoft Sans Serif"/>
              </a:rPr>
              <a:t>allow for medical marijuana)</a:t>
            </a:r>
            <a:endParaRPr lang="en-US" sz="2400" dirty="0">
              <a:cs typeface="Microsoft Sans Serif"/>
            </a:endParaRPr>
          </a:p>
          <a:p>
            <a:pPr marL="457200" lvl="1" indent="0">
              <a:buNone/>
            </a:pPr>
            <a:endParaRPr lang="en-US" sz="1100" dirty="0" smtClean="0">
              <a:cs typeface="Microsoft Sans Serif"/>
            </a:endParaRPr>
          </a:p>
          <a:p>
            <a:pPr marL="3082925" indent="-285750"/>
            <a:r>
              <a:rPr lang="en-US" sz="2400" dirty="0" smtClean="0">
                <a:cs typeface="Microsoft Sans Serif"/>
              </a:rPr>
              <a:t>Federal law enforcement of marijuana laws is rare, varies depending on political climate </a:t>
            </a:r>
          </a:p>
          <a:p>
            <a:pPr marL="3376613" lvl="1"/>
            <a:r>
              <a:rPr lang="en-US" sz="2400" dirty="0" smtClean="0">
                <a:cs typeface="Microsoft Sans Serif"/>
              </a:rPr>
              <a:t>Federal authorities have been shutting down dispensaries they believe are “profit-making” enterprises</a:t>
            </a:r>
          </a:p>
        </p:txBody>
      </p:sp>
      <p:pic>
        <p:nvPicPr>
          <p:cNvPr id="2054" name="Picture 6" descr="C:\Documents and Settings\hpadwa\Local Settings\Temporary Internet Files\Content.IE5\UV6FTT2C\MP900402864[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996" t="5522" r="12288" b="7217"/>
          <a:stretch/>
        </p:blipFill>
        <p:spPr bwMode="auto">
          <a:xfrm>
            <a:off x="480447" y="4263325"/>
            <a:ext cx="2510726" cy="2061275"/>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553200"/>
            <a:ext cx="3112968" cy="307777"/>
          </a:xfrm>
          <a:prstGeom prst="rect">
            <a:avLst/>
          </a:prstGeom>
          <a:noFill/>
        </p:spPr>
        <p:txBody>
          <a:bodyPr wrap="none" rtlCol="0">
            <a:spAutoFit/>
          </a:bodyPr>
          <a:lstStyle/>
          <a:p>
            <a:r>
              <a:rPr lang="en-US" sz="1400" dirty="0" smtClean="0">
                <a:latin typeface="+mj-lt"/>
                <a:cs typeface="Microsoft Sans Serif" pitchFamily="34" charset="0"/>
              </a:rPr>
              <a:t>SOURCE: </a:t>
            </a:r>
            <a:r>
              <a:rPr lang="en-US" sz="1400" dirty="0" err="1" smtClean="0">
                <a:latin typeface="+mj-lt"/>
                <a:cs typeface="Microsoft Sans Serif" pitchFamily="34" charset="0"/>
              </a:rPr>
              <a:t>Bostwick</a:t>
            </a:r>
            <a:r>
              <a:rPr lang="en-US" sz="1400" dirty="0" smtClean="0">
                <a:latin typeface="+mj-lt"/>
                <a:cs typeface="Microsoft Sans Serif" pitchFamily="34" charset="0"/>
              </a:rPr>
              <a:t>, 2012 (reference list).</a:t>
            </a:r>
            <a:endParaRPr lang="en-US" sz="1400" dirty="0">
              <a:latin typeface="+mj-lt"/>
              <a:cs typeface="Microsoft Sans Serif" pitchFamily="34" charset="0"/>
            </a:endParaRPr>
          </a:p>
        </p:txBody>
      </p:sp>
      <p:sp>
        <p:nvSpPr>
          <p:cNvPr id="5" name="Slide Number Placeholder 4"/>
          <p:cNvSpPr>
            <a:spLocks noGrp="1"/>
          </p:cNvSpPr>
          <p:nvPr>
            <p:ph type="sldNum" sz="quarter" idx="12"/>
          </p:nvPr>
        </p:nvSpPr>
        <p:spPr/>
        <p:txBody>
          <a:bodyPr/>
          <a:lstStyle/>
          <a:p>
            <a:fld id="{C1B28A6F-06A0-4359-A774-E9C76C0D0D08}" type="slidenum">
              <a:rPr lang="en-US" smtClean="0"/>
              <a:pPr/>
              <a:t>56</a:t>
            </a:fld>
            <a:endParaRPr lang="en-US"/>
          </a:p>
        </p:txBody>
      </p:sp>
    </p:spTree>
    <p:extLst>
      <p:ext uri="{BB962C8B-B14F-4D97-AF65-F5344CB8AC3E}">
        <p14:creationId xmlns:p14="http://schemas.microsoft.com/office/powerpoint/2010/main" val="299290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left)">
                                      <p:cBhvr>
                                        <p:cTn id="18" dur="500"/>
                                        <p:tgtEl>
                                          <p:spTgt spid="3">
                                            <p:txEl>
                                              <p:pRg st="4" end="4"/>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left)">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cs typeface="Microsoft Sans Serif"/>
              </a:rPr>
              <a:t>Federal Law vs. State Law: </a:t>
            </a:r>
            <a:br>
              <a:rPr lang="en-US" dirty="0">
                <a:effectLst>
                  <a:outerShdw blurRad="38100" dist="38100" dir="2700000" algn="tl">
                    <a:srgbClr val="000000">
                      <a:alpha val="43137"/>
                    </a:srgbClr>
                  </a:outerShdw>
                </a:effectLst>
                <a:cs typeface="Microsoft Sans Serif"/>
              </a:rPr>
            </a:br>
            <a:r>
              <a:rPr lang="en-US" dirty="0">
                <a:effectLst>
                  <a:outerShdw blurRad="38100" dist="38100" dir="2700000" algn="tl">
                    <a:srgbClr val="000000">
                      <a:alpha val="43137"/>
                    </a:srgbClr>
                  </a:outerShdw>
                </a:effectLst>
                <a:cs typeface="Microsoft Sans Serif"/>
              </a:rPr>
              <a:t>What Does </a:t>
            </a:r>
            <a:r>
              <a:rPr lang="en-US" dirty="0" smtClean="0">
                <a:effectLst>
                  <a:outerShdw blurRad="38100" dist="38100" dir="2700000" algn="tl">
                    <a:srgbClr val="000000">
                      <a:alpha val="43137"/>
                    </a:srgbClr>
                  </a:outerShdw>
                </a:effectLst>
                <a:cs typeface="Microsoft Sans Serif"/>
              </a:rPr>
              <a:t>it </a:t>
            </a:r>
            <a:r>
              <a:rPr lang="en-US" dirty="0">
                <a:effectLst>
                  <a:outerShdw blurRad="38100" dist="38100" dir="2700000" algn="tl">
                    <a:srgbClr val="000000">
                      <a:alpha val="43137"/>
                    </a:srgbClr>
                  </a:outerShdw>
                </a:effectLst>
                <a:cs typeface="Microsoft Sans Serif"/>
              </a:rPr>
              <a:t>Mean?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600200"/>
            <a:ext cx="8610600" cy="4953000"/>
          </a:xfrm>
        </p:spPr>
        <p:txBody>
          <a:bodyPr>
            <a:normAutofit fontScale="92500" lnSpcReduction="10000"/>
          </a:bodyPr>
          <a:lstStyle/>
          <a:p>
            <a:r>
              <a:rPr lang="en-US" dirty="0" smtClean="0">
                <a:cs typeface="Microsoft Sans Serif"/>
              </a:rPr>
              <a:t>Supreme </a:t>
            </a:r>
            <a:r>
              <a:rPr lang="en-US" dirty="0">
                <a:cs typeface="Microsoft Sans Serif"/>
              </a:rPr>
              <a:t>Court </a:t>
            </a:r>
            <a:r>
              <a:rPr lang="en-US" dirty="0" smtClean="0">
                <a:cs typeface="Microsoft Sans Serif"/>
              </a:rPr>
              <a:t>ruled </a:t>
            </a:r>
            <a:r>
              <a:rPr lang="en-US" dirty="0">
                <a:cs typeface="Microsoft Sans Serif"/>
              </a:rPr>
              <a:t>that federal marijuana laws </a:t>
            </a:r>
            <a:r>
              <a:rPr lang="en-US" dirty="0" smtClean="0">
                <a:cs typeface="Microsoft Sans Serif"/>
              </a:rPr>
              <a:t>have </a:t>
            </a:r>
            <a:r>
              <a:rPr lang="en-US" dirty="0">
                <a:cs typeface="Microsoft Sans Serif"/>
              </a:rPr>
              <a:t>precedence over state </a:t>
            </a:r>
            <a:r>
              <a:rPr lang="en-US" dirty="0" smtClean="0">
                <a:cs typeface="Microsoft Sans Serif"/>
              </a:rPr>
              <a:t>law (2005) </a:t>
            </a:r>
          </a:p>
          <a:p>
            <a:pPr marL="0" indent="0">
              <a:buNone/>
            </a:pPr>
            <a:endParaRPr lang="en-US" sz="1900" dirty="0" smtClean="0">
              <a:cs typeface="Microsoft Sans Serif"/>
            </a:endParaRPr>
          </a:p>
          <a:p>
            <a:r>
              <a:rPr lang="en-US" dirty="0" smtClean="0">
                <a:cs typeface="Microsoft Sans Serif"/>
              </a:rPr>
              <a:t>Can </a:t>
            </a:r>
            <a:r>
              <a:rPr lang="en-US" dirty="0">
                <a:cs typeface="Microsoft Sans Serif"/>
              </a:rPr>
              <a:t>be charged with </a:t>
            </a:r>
            <a:r>
              <a:rPr lang="en-US" u="sng" dirty="0">
                <a:cs typeface="Microsoft Sans Serif"/>
              </a:rPr>
              <a:t>federal</a:t>
            </a:r>
            <a:r>
              <a:rPr lang="en-US" dirty="0">
                <a:cs typeface="Microsoft Sans Serif"/>
              </a:rPr>
              <a:t> marijuana </a:t>
            </a:r>
            <a:r>
              <a:rPr lang="en-US" dirty="0" smtClean="0">
                <a:cs typeface="Microsoft Sans Serif"/>
              </a:rPr>
              <a:t>violations even </a:t>
            </a:r>
            <a:r>
              <a:rPr lang="en-US" dirty="0">
                <a:cs typeface="Microsoft Sans Serif"/>
              </a:rPr>
              <a:t>if obeying </a:t>
            </a:r>
            <a:r>
              <a:rPr lang="en-US" u="sng" dirty="0">
                <a:cs typeface="Microsoft Sans Serif"/>
              </a:rPr>
              <a:t>state</a:t>
            </a:r>
            <a:r>
              <a:rPr lang="en-US" dirty="0">
                <a:cs typeface="Microsoft Sans Serif"/>
              </a:rPr>
              <a:t> regulations</a:t>
            </a:r>
          </a:p>
          <a:p>
            <a:pPr marL="681038" lvl="1"/>
            <a:r>
              <a:rPr lang="en-US" dirty="0">
                <a:cs typeface="Microsoft Sans Serif"/>
              </a:rPr>
              <a:t>Case would have to be brought by federal authorities</a:t>
            </a:r>
          </a:p>
          <a:p>
            <a:pPr marL="681038" lvl="1"/>
            <a:r>
              <a:rPr lang="en-US" dirty="0">
                <a:cs typeface="Microsoft Sans Serif"/>
              </a:rPr>
              <a:t>Rare, but can/does </a:t>
            </a:r>
            <a:r>
              <a:rPr lang="en-US" dirty="0" smtClean="0">
                <a:cs typeface="Microsoft Sans Serif"/>
              </a:rPr>
              <a:t>happen</a:t>
            </a:r>
          </a:p>
          <a:p>
            <a:pPr marL="457200" lvl="1" indent="0">
              <a:buNone/>
            </a:pPr>
            <a:endParaRPr lang="en-US" sz="1900" dirty="0" smtClean="0">
              <a:cs typeface="Microsoft Sans Serif"/>
            </a:endParaRPr>
          </a:p>
          <a:p>
            <a:r>
              <a:rPr lang="en-US" dirty="0" smtClean="0">
                <a:cs typeface="Microsoft Sans Serif"/>
              </a:rPr>
              <a:t>Supreme Court ruled that federal government cannot investigate physicians just because they </a:t>
            </a:r>
            <a:r>
              <a:rPr lang="en-US" dirty="0" smtClean="0">
                <a:solidFill>
                  <a:srgbClr val="FFFFFF"/>
                </a:solidFill>
                <a:cs typeface="Microsoft Sans Serif"/>
              </a:rPr>
              <a:t>recommend</a:t>
            </a:r>
            <a:r>
              <a:rPr lang="en-US" dirty="0" smtClean="0">
                <a:solidFill>
                  <a:srgbClr val="FFFF00"/>
                </a:solidFill>
                <a:cs typeface="Microsoft Sans Serif"/>
              </a:rPr>
              <a:t> </a:t>
            </a:r>
            <a:r>
              <a:rPr lang="en-US" dirty="0" smtClean="0">
                <a:cs typeface="Microsoft Sans Serif"/>
              </a:rPr>
              <a:t>marijuana (2002)</a:t>
            </a:r>
            <a:endParaRPr lang="en-US" dirty="0">
              <a:cs typeface="Microsoft Sans Serif"/>
            </a:endParaRPr>
          </a:p>
          <a:p>
            <a:endParaRPr lang="en-US" dirty="0"/>
          </a:p>
        </p:txBody>
      </p:sp>
      <p:sp>
        <p:nvSpPr>
          <p:cNvPr id="5" name="TextBox 4"/>
          <p:cNvSpPr txBox="1"/>
          <p:nvPr/>
        </p:nvSpPr>
        <p:spPr>
          <a:xfrm>
            <a:off x="0" y="6553200"/>
            <a:ext cx="2807756" cy="307777"/>
          </a:xfrm>
          <a:prstGeom prst="rect">
            <a:avLst/>
          </a:prstGeom>
          <a:noFill/>
        </p:spPr>
        <p:txBody>
          <a:bodyPr wrap="none" rtlCol="0">
            <a:spAutoFit/>
          </a:bodyPr>
          <a:lstStyle/>
          <a:p>
            <a:r>
              <a:rPr lang="en-US" sz="1400" dirty="0" smtClean="0">
                <a:latin typeface="+mj-lt"/>
                <a:cs typeface="Microsoft Sans Serif" pitchFamily="34" charset="0"/>
              </a:rPr>
              <a:t>SOURCE: Eddy, 2010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57</a:t>
            </a:fld>
            <a:endParaRPr lang="en-US"/>
          </a:p>
        </p:txBody>
      </p:sp>
    </p:spTree>
    <p:extLst>
      <p:ext uri="{BB962C8B-B14F-4D97-AF65-F5344CB8AC3E}">
        <p14:creationId xmlns:p14="http://schemas.microsoft.com/office/powerpoint/2010/main" val="175364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left)">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left)">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1" y="0"/>
            <a:ext cx="91440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a:rPr>
              <a:t>Effects of Medical Marijuana Legalization</a:t>
            </a:r>
            <a:endParaRPr lang="en-US"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457200" y="1371600"/>
            <a:ext cx="8229600" cy="5029200"/>
          </a:xfrm>
        </p:spPr>
        <p:txBody>
          <a:bodyPr>
            <a:normAutofit/>
          </a:bodyPr>
          <a:lstStyle/>
          <a:p>
            <a:r>
              <a:rPr lang="en-US" dirty="0" smtClean="0">
                <a:cs typeface="Microsoft Sans Serif"/>
              </a:rPr>
              <a:t>Marijuana use is more common in states that have medical marijuana laws</a:t>
            </a:r>
          </a:p>
          <a:p>
            <a:pPr lvl="1"/>
            <a:r>
              <a:rPr lang="en-US" dirty="0">
                <a:cs typeface="Microsoft Sans Serif"/>
              </a:rPr>
              <a:t>It is unclear if higher rates of </a:t>
            </a:r>
            <a:r>
              <a:rPr lang="en-US" dirty="0" smtClean="0">
                <a:cs typeface="Microsoft Sans Serif"/>
              </a:rPr>
              <a:t>use are </a:t>
            </a:r>
            <a:r>
              <a:rPr lang="en-US" dirty="0">
                <a:cs typeface="Microsoft Sans Serif"/>
              </a:rPr>
              <a:t>cause or effect of medical marijuana </a:t>
            </a:r>
            <a:r>
              <a:rPr lang="en-US" dirty="0" smtClean="0">
                <a:cs typeface="Microsoft Sans Serif"/>
              </a:rPr>
              <a:t>laws</a:t>
            </a:r>
          </a:p>
          <a:p>
            <a:r>
              <a:rPr lang="en-US" dirty="0" smtClean="0">
                <a:cs typeface="Microsoft Sans Serif"/>
              </a:rPr>
              <a:t>Rates of marijuana abuse and dependence are higher in states that have medical marijuana laws</a:t>
            </a:r>
          </a:p>
          <a:p>
            <a:pPr lvl="1"/>
            <a:r>
              <a:rPr lang="en-US" dirty="0" smtClean="0">
                <a:cs typeface="Microsoft Sans Serif"/>
              </a:rPr>
              <a:t>Higher rates of abuse/dependence due to increased rates of use</a:t>
            </a:r>
          </a:p>
          <a:p>
            <a:pPr lvl="1"/>
            <a:r>
              <a:rPr lang="en-US" dirty="0">
                <a:cs typeface="Microsoft Sans Serif"/>
              </a:rPr>
              <a:t>N</a:t>
            </a:r>
            <a:r>
              <a:rPr lang="en-US" dirty="0" smtClean="0">
                <a:cs typeface="Microsoft Sans Serif"/>
              </a:rPr>
              <a:t>o increase in rate of dependence among users</a:t>
            </a:r>
          </a:p>
          <a:p>
            <a:pPr marL="457200" lvl="1" indent="0">
              <a:buNone/>
            </a:pPr>
            <a:endParaRPr lang="en-US" dirty="0" smtClean="0">
              <a:cs typeface="Microsoft Sans Serif"/>
            </a:endParaRPr>
          </a:p>
        </p:txBody>
      </p:sp>
      <p:sp>
        <p:nvSpPr>
          <p:cNvPr id="5" name="TextBox 4"/>
          <p:cNvSpPr txBox="1"/>
          <p:nvPr/>
        </p:nvSpPr>
        <p:spPr>
          <a:xfrm>
            <a:off x="17086" y="6553200"/>
            <a:ext cx="3294300" cy="307777"/>
          </a:xfrm>
          <a:prstGeom prst="rect">
            <a:avLst/>
          </a:prstGeom>
          <a:noFill/>
        </p:spPr>
        <p:txBody>
          <a:bodyPr wrap="none" rtlCol="0">
            <a:spAutoFit/>
          </a:bodyPr>
          <a:lstStyle/>
          <a:p>
            <a:r>
              <a:rPr lang="en-US" sz="1400" dirty="0" smtClean="0">
                <a:latin typeface="+mj-lt"/>
                <a:cs typeface="Microsoft Sans Serif" pitchFamily="34" charset="0"/>
              </a:rPr>
              <a:t>SOURCE: </a:t>
            </a:r>
            <a:r>
              <a:rPr lang="en-US" sz="1400" dirty="0" err="1" smtClean="0">
                <a:latin typeface="+mj-lt"/>
                <a:cs typeface="Microsoft Sans Serif" pitchFamily="34" charset="0"/>
              </a:rPr>
              <a:t>Cerda</a:t>
            </a:r>
            <a:r>
              <a:rPr lang="en-US" sz="1400" dirty="0" smtClean="0">
                <a:latin typeface="+mj-lt"/>
                <a:cs typeface="Microsoft Sans Serif" pitchFamily="34" charset="0"/>
              </a:rPr>
              <a:t> et al., 2012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58</a:t>
            </a:fld>
            <a:endParaRPr lang="en-US"/>
          </a:p>
        </p:txBody>
      </p:sp>
    </p:spTree>
    <p:extLst>
      <p:ext uri="{BB962C8B-B14F-4D97-AF65-F5344CB8AC3E}">
        <p14:creationId xmlns:p14="http://schemas.microsoft.com/office/powerpoint/2010/main" val="31405696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 Play</a:t>
            </a:r>
            <a:br>
              <a:rPr lang="en-US" dirty="0" smtClean="0"/>
            </a:br>
            <a:r>
              <a:rPr lang="en-US" dirty="0" smtClean="0"/>
              <a:t>Medical Marijuana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cs typeface="Microsoft Sans Serif" pitchFamily="34" charset="0"/>
              </a:rPr>
              <a:t>Your brother-in-law has chronic back pain, and is thinking about trying medical marijuana for it since no other medication or strategies have worked. </a:t>
            </a:r>
          </a:p>
          <a:p>
            <a:pPr lvl="1"/>
            <a:r>
              <a:rPr lang="en-US" dirty="0" smtClean="0">
                <a:cs typeface="Microsoft Sans Serif" pitchFamily="34" charset="0"/>
              </a:rPr>
              <a:t>What are the pros of medical marijuana?</a:t>
            </a:r>
          </a:p>
          <a:p>
            <a:pPr lvl="1"/>
            <a:r>
              <a:rPr lang="en-US" dirty="0" smtClean="0">
                <a:cs typeface="Microsoft Sans Serif" pitchFamily="34" charset="0"/>
              </a:rPr>
              <a:t>What are the cons of medical marijuana?</a:t>
            </a:r>
          </a:p>
          <a:p>
            <a:pPr lvl="1"/>
            <a:r>
              <a:rPr lang="en-US" dirty="0" smtClean="0">
                <a:cs typeface="Microsoft Sans Serif" pitchFamily="34" charset="0"/>
              </a:rPr>
              <a:t>What is your advice?</a:t>
            </a:r>
            <a:endParaRPr lang="en-US" dirty="0">
              <a:cs typeface="Microsoft Sans Serif" pitchFamily="34" charset="0"/>
            </a:endParaRPr>
          </a:p>
        </p:txBody>
      </p:sp>
      <p:sp>
        <p:nvSpPr>
          <p:cNvPr id="4" name="Slide Number Placeholder 3"/>
          <p:cNvSpPr>
            <a:spLocks noGrp="1"/>
          </p:cNvSpPr>
          <p:nvPr>
            <p:ph type="sldNum" sz="quarter" idx="12"/>
          </p:nvPr>
        </p:nvSpPr>
        <p:spPr/>
        <p:txBody>
          <a:bodyPr/>
          <a:lstStyle/>
          <a:p>
            <a:fld id="{C1B28A6F-06A0-4359-A774-E9C76C0D0D08}" type="slidenum">
              <a:rPr lang="en-US" smtClean="0"/>
              <a:pPr/>
              <a:t>59</a:t>
            </a:fld>
            <a:endParaRPr lang="en-US"/>
          </a:p>
        </p:txBody>
      </p:sp>
    </p:spTree>
    <p:extLst>
      <p:ext uri="{BB962C8B-B14F-4D97-AF65-F5344CB8AC3E}">
        <p14:creationId xmlns:p14="http://schemas.microsoft.com/office/powerpoint/2010/main" val="2753385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762000"/>
            <a:ext cx="8229600" cy="1143000"/>
          </a:xfrm>
        </p:spPr>
        <p:txBody>
          <a:bodyPr>
            <a:normAutofit fontScale="90000"/>
          </a:bodyPr>
          <a:lstStyle/>
          <a:p>
            <a:r>
              <a:rPr lang="en-US" dirty="0">
                <a:latin typeface="+mj-lt"/>
              </a:rPr>
              <a:t>What percent of your </a:t>
            </a:r>
            <a:r>
              <a:rPr lang="en-US" dirty="0" smtClean="0">
                <a:latin typeface="+mj-lt"/>
              </a:rPr>
              <a:t>patients </a:t>
            </a:r>
            <a:r>
              <a:rPr lang="en-US" dirty="0">
                <a:latin typeface="+mj-lt"/>
              </a:rPr>
              <a:t>use marijuana?</a:t>
            </a:r>
            <a:br>
              <a:rPr lang="en-US" dirty="0">
                <a:latin typeface="+mj-lt"/>
              </a:rPr>
            </a:br>
            <a:endParaRPr lang="en-US" dirty="0">
              <a:latin typeface="+mj-lt"/>
            </a:endParaRPr>
          </a:p>
        </p:txBody>
      </p:sp>
      <p:sp>
        <p:nvSpPr>
          <p:cNvPr id="4" name="Slide Number Placeholder 3"/>
          <p:cNvSpPr>
            <a:spLocks noGrp="1"/>
          </p:cNvSpPr>
          <p:nvPr>
            <p:ph type="sldNum" sz="quarter" idx="12"/>
          </p:nvPr>
        </p:nvSpPr>
        <p:spPr/>
        <p:txBody>
          <a:bodyPr/>
          <a:lstStyle/>
          <a:p>
            <a:fld id="{C1B28A6F-06A0-4359-A774-E9C76C0D0D08}" type="slidenum">
              <a:rPr lang="en-US" smtClean="0"/>
              <a:pPr/>
              <a:t>6</a:t>
            </a:fld>
            <a:endParaRPr lang="en-US"/>
          </a:p>
        </p:txBody>
      </p:sp>
      <p:sp>
        <p:nvSpPr>
          <p:cNvPr id="3" name="TPAnswers"/>
          <p:cNvSpPr>
            <a:spLocks noGrp="1"/>
          </p:cNvSpPr>
          <p:nvPr>
            <p:ph type="body" idx="1"/>
            <p:custDataLst>
              <p:tags r:id="rId2"/>
            </p:custDataLst>
          </p:nvPr>
        </p:nvSpPr>
        <p:spPr>
          <a:xfrm>
            <a:off x="685800" y="2057400"/>
            <a:ext cx="8229600" cy="4525963"/>
          </a:xfrm>
        </p:spPr>
        <p:txBody>
          <a:bodyPr/>
          <a:lstStyle/>
          <a:p>
            <a:pPr marL="514350" indent="-514350">
              <a:buFont typeface="+mj-lt"/>
              <a:buAutoNum type="alphaUcPeriod"/>
            </a:pPr>
            <a:r>
              <a:rPr lang="en-US" dirty="0" smtClean="0">
                <a:latin typeface="+mj-lt"/>
                <a:cs typeface="Microsoft Sans Serif" pitchFamily="34" charset="0"/>
              </a:rPr>
              <a:t>&lt;</a:t>
            </a:r>
            <a:r>
              <a:rPr lang="en-US" dirty="0">
                <a:latin typeface="+mj-lt"/>
                <a:cs typeface="Microsoft Sans Serif" pitchFamily="34" charset="0"/>
              </a:rPr>
              <a:t>5%</a:t>
            </a:r>
          </a:p>
          <a:p>
            <a:pPr marL="514350" indent="-514350">
              <a:buFont typeface="+mj-lt"/>
              <a:buAutoNum type="alphaUcPeriod"/>
            </a:pPr>
            <a:r>
              <a:rPr lang="en-US" dirty="0" smtClean="0">
                <a:latin typeface="+mj-lt"/>
                <a:cs typeface="Microsoft Sans Serif" pitchFamily="34" charset="0"/>
              </a:rPr>
              <a:t>5-10</a:t>
            </a:r>
            <a:r>
              <a:rPr lang="en-US" dirty="0">
                <a:latin typeface="+mj-lt"/>
                <a:cs typeface="Microsoft Sans Serif" pitchFamily="34" charset="0"/>
              </a:rPr>
              <a:t>%</a:t>
            </a:r>
          </a:p>
          <a:p>
            <a:pPr marL="514350" indent="-514350">
              <a:buFont typeface="+mj-lt"/>
              <a:buAutoNum type="alphaUcPeriod"/>
            </a:pPr>
            <a:r>
              <a:rPr lang="en-US" dirty="0" smtClean="0">
                <a:latin typeface="+mj-lt"/>
                <a:cs typeface="Microsoft Sans Serif" pitchFamily="34" charset="0"/>
              </a:rPr>
              <a:t>11-30</a:t>
            </a:r>
            <a:r>
              <a:rPr lang="en-US" dirty="0">
                <a:latin typeface="+mj-lt"/>
                <a:cs typeface="Microsoft Sans Serif" pitchFamily="34" charset="0"/>
              </a:rPr>
              <a:t>%</a:t>
            </a:r>
          </a:p>
          <a:p>
            <a:pPr marL="514350" indent="-514350">
              <a:buFont typeface="+mj-lt"/>
              <a:buAutoNum type="alphaUcPeriod"/>
            </a:pPr>
            <a:r>
              <a:rPr lang="en-US" dirty="0" smtClean="0">
                <a:latin typeface="+mj-lt"/>
                <a:cs typeface="Microsoft Sans Serif" pitchFamily="34" charset="0"/>
              </a:rPr>
              <a:t>31-50</a:t>
            </a:r>
            <a:r>
              <a:rPr lang="en-US" dirty="0">
                <a:latin typeface="+mj-lt"/>
                <a:cs typeface="Microsoft Sans Serif" pitchFamily="34" charset="0"/>
              </a:rPr>
              <a:t>%</a:t>
            </a:r>
          </a:p>
          <a:p>
            <a:pPr marL="514350" indent="-514350">
              <a:buFont typeface="+mj-lt"/>
              <a:buAutoNum type="alphaUcPeriod"/>
            </a:pPr>
            <a:r>
              <a:rPr lang="en-US" dirty="0" smtClean="0">
                <a:latin typeface="+mj-lt"/>
                <a:cs typeface="Microsoft Sans Serif" pitchFamily="34" charset="0"/>
              </a:rPr>
              <a:t>over </a:t>
            </a:r>
            <a:r>
              <a:rPr lang="en-US" dirty="0">
                <a:latin typeface="+mj-lt"/>
                <a:cs typeface="Microsoft Sans Serif" pitchFamily="34" charset="0"/>
              </a:rPr>
              <a:t>50%</a:t>
            </a:r>
          </a:p>
        </p:txBody>
      </p:sp>
    </p:spTree>
    <p:custDataLst>
      <p:tags r:id="rId1"/>
    </p:custDataLst>
    <p:extLst>
      <p:ext uri="{BB962C8B-B14F-4D97-AF65-F5344CB8AC3E}">
        <p14:creationId xmlns:p14="http://schemas.microsoft.com/office/powerpoint/2010/main" val="11504817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a:bodyPr>
          <a:lstStyle/>
          <a:p>
            <a:r>
              <a:rPr lang="en-US" dirty="0" smtClean="0">
                <a:effectLst>
                  <a:outerShdw blurRad="38100" dist="38100" dir="2700000" algn="tl">
                    <a:srgbClr val="000000">
                      <a:alpha val="43137"/>
                    </a:srgbClr>
                  </a:outerShdw>
                </a:effectLst>
                <a:cs typeface="Microsoft Sans Serif"/>
              </a:rPr>
              <a:t>Who Uses Medical Marijuana?</a:t>
            </a:r>
            <a:endParaRPr lang="en-US"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533400" y="1295400"/>
            <a:ext cx="8153400" cy="5226050"/>
          </a:xfrm>
        </p:spPr>
        <p:txBody>
          <a:bodyPr>
            <a:normAutofit/>
          </a:bodyPr>
          <a:lstStyle/>
          <a:p>
            <a:r>
              <a:rPr lang="en-US" dirty="0" smtClean="0">
                <a:cs typeface="Microsoft Sans Serif"/>
              </a:rPr>
              <a:t>People who have a history of non-medical marijuana use</a:t>
            </a:r>
          </a:p>
          <a:p>
            <a:pPr lvl="1"/>
            <a:r>
              <a:rPr lang="en-US" dirty="0" smtClean="0">
                <a:solidFill>
                  <a:schemeClr val="tx1"/>
                </a:solidFill>
                <a:cs typeface="Microsoft Sans Serif"/>
              </a:rPr>
              <a:t>95% of California medical marijuana patients were </a:t>
            </a:r>
            <a:r>
              <a:rPr lang="en-US" dirty="0" smtClean="0">
                <a:cs typeface="Microsoft Sans Serif"/>
              </a:rPr>
              <a:t>using the drug even before they got physician approval</a:t>
            </a:r>
          </a:p>
          <a:p>
            <a:pPr lvl="1"/>
            <a:r>
              <a:rPr lang="en-US" dirty="0" smtClean="0">
                <a:solidFill>
                  <a:schemeClr val="tx1"/>
                </a:solidFill>
                <a:cs typeface="Microsoft Sans Serif"/>
              </a:rPr>
              <a:t>Use can evolve from </a:t>
            </a:r>
            <a:r>
              <a:rPr lang="en-US" dirty="0" smtClean="0">
                <a:cs typeface="Microsoft Sans Serif"/>
              </a:rPr>
              <a:t>recreational to medical</a:t>
            </a:r>
          </a:p>
        </p:txBody>
      </p:sp>
      <p:sp>
        <p:nvSpPr>
          <p:cNvPr id="5" name="TextBox 4"/>
          <p:cNvSpPr txBox="1"/>
          <p:nvPr/>
        </p:nvSpPr>
        <p:spPr>
          <a:xfrm>
            <a:off x="0" y="6553200"/>
            <a:ext cx="7358233" cy="307777"/>
          </a:xfrm>
          <a:prstGeom prst="rect">
            <a:avLst/>
          </a:prstGeom>
          <a:noFill/>
        </p:spPr>
        <p:txBody>
          <a:bodyPr wrap="none" rtlCol="0">
            <a:spAutoFit/>
          </a:bodyPr>
          <a:lstStyle/>
          <a:p>
            <a:r>
              <a:rPr lang="en-US" sz="1400" dirty="0" smtClean="0">
                <a:latin typeface="+mj-lt"/>
                <a:cs typeface="Microsoft Sans Serif" pitchFamily="34" charset="0"/>
              </a:rPr>
              <a:t>SOURCES: </a:t>
            </a:r>
            <a:r>
              <a:rPr lang="en-US" sz="1400" dirty="0" err="1" smtClean="0">
                <a:latin typeface="+mj-lt"/>
                <a:cs typeface="Microsoft Sans Serif" pitchFamily="34" charset="0"/>
              </a:rPr>
              <a:t>Nunberg</a:t>
            </a:r>
            <a:r>
              <a:rPr lang="en-US" sz="1400" dirty="0" smtClean="0">
                <a:latin typeface="+mj-lt"/>
                <a:cs typeface="Microsoft Sans Serif" pitchFamily="34" charset="0"/>
              </a:rPr>
              <a:t>, 2011; </a:t>
            </a:r>
            <a:r>
              <a:rPr lang="en-US" sz="1400" dirty="0" err="1" smtClean="0">
                <a:latin typeface="+mj-lt"/>
                <a:cs typeface="Microsoft Sans Serif" pitchFamily="34" charset="0"/>
              </a:rPr>
              <a:t>Reiman</a:t>
            </a:r>
            <a:r>
              <a:rPr lang="en-US" sz="1400" dirty="0" smtClean="0">
                <a:latin typeface="+mj-lt"/>
                <a:cs typeface="Microsoft Sans Serif" pitchFamily="34" charset="0"/>
              </a:rPr>
              <a:t>, 2007; </a:t>
            </a:r>
            <a:r>
              <a:rPr lang="en-US" sz="1400" dirty="0" err="1" smtClean="0">
                <a:latin typeface="+mj-lt"/>
                <a:cs typeface="Microsoft Sans Serif" pitchFamily="34" charset="0"/>
              </a:rPr>
              <a:t>Bottorff</a:t>
            </a:r>
            <a:r>
              <a:rPr lang="en-US" sz="1400" dirty="0" smtClean="0">
                <a:latin typeface="+mj-lt"/>
                <a:cs typeface="Microsoft Sans Serif" pitchFamily="34" charset="0"/>
              </a:rPr>
              <a:t>, 2011; </a:t>
            </a:r>
            <a:r>
              <a:rPr lang="en-US" sz="1400" dirty="0" err="1" smtClean="0">
                <a:latin typeface="+mj-lt"/>
                <a:cs typeface="Microsoft Sans Serif" pitchFamily="34" charset="0"/>
              </a:rPr>
              <a:t>Janicheck</a:t>
            </a:r>
            <a:r>
              <a:rPr lang="en-US" sz="1400" dirty="0" smtClean="0">
                <a:latin typeface="+mj-lt"/>
                <a:cs typeface="Microsoft Sans Serif" pitchFamily="34" charset="0"/>
              </a:rPr>
              <a:t> &amp; </a:t>
            </a:r>
            <a:r>
              <a:rPr lang="en-US" sz="1400" dirty="0" err="1" smtClean="0">
                <a:latin typeface="+mj-lt"/>
                <a:cs typeface="Microsoft Sans Serif" pitchFamily="34" charset="0"/>
              </a:rPr>
              <a:t>Reiman</a:t>
            </a:r>
            <a:r>
              <a:rPr lang="en-US" sz="1400" dirty="0" smtClean="0">
                <a:latin typeface="+mj-lt"/>
                <a:cs typeface="Microsoft Sans Serif" pitchFamily="34" charset="0"/>
              </a:rPr>
              <a:t>, 2012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60</a:t>
            </a:fld>
            <a:endParaRPr lang="en-US"/>
          </a:p>
        </p:txBody>
      </p:sp>
      <p:grpSp>
        <p:nvGrpSpPr>
          <p:cNvPr id="7" name="Group 6"/>
          <p:cNvGrpSpPr/>
          <p:nvPr/>
        </p:nvGrpSpPr>
        <p:grpSpPr>
          <a:xfrm>
            <a:off x="-9220200" y="2133600"/>
            <a:ext cx="8991600" cy="3354765"/>
            <a:chOff x="-10384220" y="2181523"/>
            <a:chExt cx="10231820" cy="3745181"/>
          </a:xfrm>
        </p:grpSpPr>
        <p:pic>
          <p:nvPicPr>
            <p:cNvPr id="2052" name="Picture 4" descr="C:\Users\tfreese\AppData\Local\Microsoft\Windows\Temporary Internet Files\Content.IE5\K79ULS9L\MP900446475[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879" l="0" r="100000">
                          <a14:foregroundMark x1="96667" y1="58556" x2="95833" y2="74778"/>
                          <a14:foregroundMark x1="92364" y1="95758" x2="13818" y2="74182"/>
                          <a14:foregroundMark x1="95273" y1="85818" x2="88545" y2="97576"/>
                          <a14:foregroundMark x1="38182" y1="67515" x2="0" y2="80121"/>
                          <a14:foregroundMark x1="4364" y1="81697" x2="24727" y2="99515"/>
                          <a14:foregroundMark x1="33818" y1="83394" x2="9455" y2="93818"/>
                          <a14:foregroundMark x1="40000" y1="93455" x2="9091" y2="96364"/>
                        </a14:backgroundRemoval>
                      </a14:imgEffect>
                    </a14:imgLayer>
                  </a14:imgProps>
                </a:ext>
                <a:ext uri="{28A0092B-C50C-407E-A947-70E740481C1C}">
                  <a14:useLocalDpi xmlns:a14="http://schemas.microsoft.com/office/drawing/2010/main" val="0"/>
                </a:ext>
              </a:extLst>
            </a:blip>
            <a:srcRect/>
            <a:stretch>
              <a:fillRect/>
            </a:stretch>
          </p:blipFill>
          <p:spPr bwMode="auto">
            <a:xfrm>
              <a:off x="-10384220" y="2195661"/>
              <a:ext cx="1930400" cy="28955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839201" y="2181523"/>
              <a:ext cx="8686801" cy="3745181"/>
            </a:xfrm>
            <a:prstGeom prst="rect">
              <a:avLst/>
            </a:prstGeom>
          </p:spPr>
          <p:txBody>
            <a:bodyPr wrap="square">
              <a:spAutoFit/>
            </a:bodyPr>
            <a:lstStyle/>
            <a:p>
              <a:pPr lvl="1"/>
              <a:r>
                <a:rPr lang="en-US" sz="2800" i="1" dirty="0">
                  <a:solidFill>
                    <a:schemeClr val="accent5">
                      <a:lumMod val="20000"/>
                      <a:lumOff val="80000"/>
                    </a:schemeClr>
                  </a:solidFill>
                  <a:latin typeface="+mj-lt"/>
                  <a:cs typeface="Microsoft Sans Serif"/>
                </a:rPr>
                <a:t>“(I used to use marijuana) with friends, going out to a concert or some event, party. But recently…I got medical marijuana for anxiety and depression, and now it’s not necessarily recreational. It’s more…to deal with the anxiety and depression</a:t>
              </a:r>
              <a:r>
                <a:rPr lang="en-US" sz="2800" dirty="0">
                  <a:solidFill>
                    <a:schemeClr val="accent5">
                      <a:lumMod val="20000"/>
                      <a:lumOff val="80000"/>
                    </a:schemeClr>
                  </a:solidFill>
                  <a:latin typeface="+mj-lt"/>
                  <a:cs typeface="Microsoft Sans Serif"/>
                </a:rPr>
                <a:t>.”</a:t>
              </a:r>
            </a:p>
            <a:p>
              <a:pPr marL="2738438" lvl="7"/>
              <a:r>
                <a:rPr lang="en-US" dirty="0">
                  <a:latin typeface="+mj-lt"/>
                  <a:cs typeface="Microsoft Sans Serif"/>
                </a:rPr>
                <a:t>-</a:t>
              </a:r>
              <a:r>
                <a:rPr lang="en-US" sz="2200" dirty="0">
                  <a:latin typeface="+mj-lt"/>
                  <a:cs typeface="Microsoft Sans Serif"/>
                </a:rPr>
                <a:t>Individual who purchases marijuana at a dispensary in Los Angeles</a:t>
              </a:r>
            </a:p>
          </p:txBody>
        </p:sp>
      </p:grpSp>
      <p:pic>
        <p:nvPicPr>
          <p:cNvPr id="14" name="Picture 4" descr="C:\Users\tfreese\AppData\Local\Microsoft\Windows\Temporary Internet Files\Content.IE5\K79ULS9L\MP900446475[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9879" l="0" r="100000">
                        <a14:foregroundMark x1="96667" y1="58556" x2="95833" y2="74778"/>
                        <a14:foregroundMark x1="92364" y1="95758" x2="13818" y2="74182"/>
                        <a14:foregroundMark x1="95273" y1="85818" x2="88545" y2="97576"/>
                        <a14:foregroundMark x1="38182" y1="67515" x2="0" y2="80121"/>
                        <a14:foregroundMark x1="4364" y1="81697" x2="24727" y2="99515"/>
                        <a14:foregroundMark x1="33818" y1="83394" x2="9455" y2="93818"/>
                        <a14:foregroundMark x1="40000" y1="93455" x2="9091" y2="96364"/>
                      </a14:backgroundRemoval>
                    </a14:imgEffect>
                  </a14:imgLayer>
                </a14:imgProps>
              </a:ext>
              <a:ext uri="{28A0092B-C50C-407E-A947-70E740481C1C}">
                <a14:useLocalDpi xmlns:a14="http://schemas.microsoft.com/office/drawing/2010/main" val="0"/>
              </a:ext>
            </a:extLst>
          </a:blip>
          <a:srcRect/>
          <a:stretch>
            <a:fillRect/>
          </a:stretch>
        </p:blipFill>
        <p:spPr bwMode="auto">
          <a:xfrm>
            <a:off x="8229600" y="5954245"/>
            <a:ext cx="500306" cy="764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11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par>
                                <p:cTn id="17" presetID="63" presetClass="path" presetSubtype="0" accel="50000" decel="50000" fill="hold" nodeType="withEffect">
                                  <p:stCondLst>
                                    <p:cond delay="0"/>
                                  </p:stCondLst>
                                  <p:childTnLst>
                                    <p:animMotion origin="layout" path="M 3.33333E-6 -4.90632E-6 L 1.01666 -4.90632E-6 " pathEditMode="relative" rAng="0" ptsTypes="AA">
                                      <p:cBhvr>
                                        <p:cTn id="18" dur="1000" fill="hold"/>
                                        <p:tgtEl>
                                          <p:spTgt spid="7"/>
                                        </p:tgtEl>
                                        <p:attrNameLst>
                                          <p:attrName>ppt_x</p:attrName>
                                          <p:attrName>ppt_y</p:attrName>
                                        </p:attrNameLst>
                                      </p:cBhvr>
                                      <p:rCtr x="508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4000" dirty="0" smtClean="0">
                <a:effectLst>
                  <a:outerShdw blurRad="38100" dist="38100" dir="2700000" algn="tl">
                    <a:srgbClr val="000000">
                      <a:alpha val="43137"/>
                    </a:srgbClr>
                  </a:outerShdw>
                </a:effectLst>
                <a:cs typeface="Microsoft Sans Serif"/>
              </a:rPr>
              <a:t>Who Uses Medical Marijuana?</a:t>
            </a:r>
            <a:endParaRPr lang="en-US" sz="4000"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381000" y="1309301"/>
            <a:ext cx="8305800" cy="5472499"/>
          </a:xfrm>
        </p:spPr>
        <p:txBody>
          <a:bodyPr>
            <a:normAutofit/>
          </a:bodyPr>
          <a:lstStyle/>
          <a:p>
            <a:r>
              <a:rPr lang="en-US" dirty="0">
                <a:cs typeface="Microsoft Sans Serif"/>
              </a:rPr>
              <a:t>People </a:t>
            </a:r>
            <a:r>
              <a:rPr lang="en-US" dirty="0" smtClean="0">
                <a:cs typeface="Microsoft Sans Serif"/>
              </a:rPr>
              <a:t>often prefer using medical marijuana instead of prescription medications</a:t>
            </a:r>
          </a:p>
          <a:p>
            <a:pPr lvl="1"/>
            <a:r>
              <a:rPr lang="en-US" sz="3200" dirty="0" smtClean="0">
                <a:solidFill>
                  <a:schemeClr val="tx1"/>
                </a:solidFill>
                <a:cs typeface="Microsoft Sans Serif"/>
              </a:rPr>
              <a:t>58% of dispensary patients in Los Angeles said they </a:t>
            </a:r>
            <a:r>
              <a:rPr lang="en-US" sz="3200" dirty="0" smtClean="0">
                <a:cs typeface="Microsoft Sans Serif"/>
              </a:rPr>
              <a:t>used marijuana in place of prescription drugs </a:t>
            </a:r>
            <a:r>
              <a:rPr lang="en-US" sz="3200" dirty="0" smtClean="0">
                <a:solidFill>
                  <a:schemeClr val="tx1"/>
                </a:solidFill>
                <a:cs typeface="Microsoft Sans Serif"/>
              </a:rPr>
              <a:t>for health problems</a:t>
            </a:r>
          </a:p>
          <a:p>
            <a:pPr lvl="1"/>
            <a:r>
              <a:rPr lang="en-US" sz="3200" dirty="0" smtClean="0">
                <a:solidFill>
                  <a:schemeClr val="tx1"/>
                </a:solidFill>
                <a:cs typeface="Microsoft Sans Serif"/>
              </a:rPr>
              <a:t>Many people </a:t>
            </a:r>
            <a:r>
              <a:rPr lang="en-US" sz="3200" dirty="0" smtClean="0">
                <a:cs typeface="Microsoft Sans Serif"/>
              </a:rPr>
              <a:t>believe that marijuana is more </a:t>
            </a:r>
            <a:r>
              <a:rPr lang="en-US" sz="3200" dirty="0">
                <a:cs typeface="Microsoft Sans Serif"/>
              </a:rPr>
              <a:t>effective than prescription </a:t>
            </a:r>
            <a:r>
              <a:rPr lang="en-US" sz="3200" dirty="0" smtClean="0">
                <a:cs typeface="Microsoft Sans Serif"/>
              </a:rPr>
              <a:t>medications</a:t>
            </a:r>
            <a:r>
              <a:rPr lang="en-US" sz="3200" dirty="0" smtClean="0">
                <a:solidFill>
                  <a:schemeClr val="tx1"/>
                </a:solidFill>
                <a:cs typeface="Microsoft Sans Serif"/>
              </a:rPr>
              <a:t>, and/or they </a:t>
            </a:r>
            <a:r>
              <a:rPr lang="en-US" sz="3200" dirty="0" smtClean="0">
                <a:cs typeface="Microsoft Sans Serif"/>
              </a:rPr>
              <a:t>prefer it </a:t>
            </a:r>
            <a:r>
              <a:rPr lang="en-US" sz="3200" dirty="0" smtClean="0">
                <a:solidFill>
                  <a:schemeClr val="tx1"/>
                </a:solidFill>
                <a:cs typeface="Microsoft Sans Serif"/>
              </a:rPr>
              <a:t>because they believe  it has </a:t>
            </a:r>
            <a:r>
              <a:rPr lang="en-US" sz="3200" dirty="0" smtClean="0">
                <a:cs typeface="Microsoft Sans Serif"/>
              </a:rPr>
              <a:t>fewer side effects</a:t>
            </a:r>
          </a:p>
          <a:p>
            <a:pPr marL="457200" lvl="1" indent="0">
              <a:buNone/>
            </a:pPr>
            <a:endParaRPr lang="en-US" sz="3200" dirty="0">
              <a:cs typeface="Microsoft Sans Serif"/>
            </a:endParaRPr>
          </a:p>
          <a:p>
            <a:pPr lvl="8"/>
            <a:endParaRPr lang="en-US" sz="3200" dirty="0">
              <a:latin typeface="+mj-lt"/>
              <a:cs typeface="Microsoft Sans Serif"/>
            </a:endParaRPr>
          </a:p>
          <a:p>
            <a:pPr marL="457200" lvl="1" indent="0">
              <a:buNone/>
            </a:pPr>
            <a:endParaRPr lang="en-US" sz="3200" dirty="0">
              <a:cs typeface="Microsoft Sans Serif"/>
            </a:endParaRPr>
          </a:p>
          <a:p>
            <a:endParaRPr lang="en-US" dirty="0"/>
          </a:p>
        </p:txBody>
      </p:sp>
      <p:sp>
        <p:nvSpPr>
          <p:cNvPr id="5" name="Rectangle 4"/>
          <p:cNvSpPr/>
          <p:nvPr/>
        </p:nvSpPr>
        <p:spPr>
          <a:xfrm>
            <a:off x="0" y="6553200"/>
            <a:ext cx="7745069" cy="307777"/>
          </a:xfrm>
          <a:prstGeom prst="rect">
            <a:avLst/>
          </a:prstGeom>
        </p:spPr>
        <p:txBody>
          <a:bodyPr wrap="none">
            <a:spAutoFit/>
          </a:bodyPr>
          <a:lstStyle/>
          <a:p>
            <a:r>
              <a:rPr lang="en-US" sz="1400" dirty="0" smtClean="0">
                <a:solidFill>
                  <a:prstClr val="white"/>
                </a:solidFill>
                <a:latin typeface="+mj-lt"/>
                <a:cs typeface="Microsoft Sans Serif" pitchFamily="34" charset="0"/>
              </a:rPr>
              <a:t>SOURCES:  </a:t>
            </a:r>
            <a:r>
              <a:rPr lang="en-US" sz="1400" dirty="0" err="1">
                <a:solidFill>
                  <a:prstClr val="white"/>
                </a:solidFill>
                <a:latin typeface="+mj-lt"/>
                <a:cs typeface="Microsoft Sans Serif" pitchFamily="34" charset="0"/>
              </a:rPr>
              <a:t>Reiman</a:t>
            </a:r>
            <a:r>
              <a:rPr lang="en-US" sz="1400" dirty="0">
                <a:solidFill>
                  <a:prstClr val="white"/>
                </a:solidFill>
                <a:latin typeface="+mj-lt"/>
                <a:cs typeface="Microsoft Sans Serif" pitchFamily="34" charset="0"/>
              </a:rPr>
              <a:t>, </a:t>
            </a:r>
            <a:r>
              <a:rPr lang="en-US" sz="1400" dirty="0" smtClean="0">
                <a:solidFill>
                  <a:prstClr val="white"/>
                </a:solidFill>
                <a:latin typeface="+mj-lt"/>
                <a:cs typeface="Microsoft Sans Serif" pitchFamily="34" charset="0"/>
              </a:rPr>
              <a:t>2009; </a:t>
            </a:r>
            <a:r>
              <a:rPr lang="en-US" sz="1400" dirty="0" err="1" smtClean="0">
                <a:solidFill>
                  <a:prstClr val="white"/>
                </a:solidFill>
                <a:latin typeface="+mj-lt"/>
                <a:cs typeface="Microsoft Sans Serif" pitchFamily="34" charset="0"/>
              </a:rPr>
              <a:t>Bottorff</a:t>
            </a:r>
            <a:r>
              <a:rPr lang="en-US" sz="1400" dirty="0" smtClean="0">
                <a:solidFill>
                  <a:prstClr val="white"/>
                </a:solidFill>
                <a:latin typeface="+mj-lt"/>
                <a:cs typeface="Microsoft Sans Serif" pitchFamily="34" charset="0"/>
              </a:rPr>
              <a:t> et al., 2011; </a:t>
            </a:r>
            <a:r>
              <a:rPr lang="en-US" sz="1400" dirty="0" err="1" smtClean="0">
                <a:solidFill>
                  <a:prstClr val="white"/>
                </a:solidFill>
                <a:latin typeface="+mj-lt"/>
                <a:cs typeface="Microsoft Sans Serif" pitchFamily="34" charset="0"/>
              </a:rPr>
              <a:t>Nunberg</a:t>
            </a:r>
            <a:r>
              <a:rPr lang="en-US" sz="1400" dirty="0" smtClean="0">
                <a:solidFill>
                  <a:prstClr val="white"/>
                </a:solidFill>
                <a:latin typeface="+mj-lt"/>
                <a:cs typeface="Microsoft Sans Serif" pitchFamily="34" charset="0"/>
              </a:rPr>
              <a:t> et al., 2011; Grella et al., 2013 (reference list).</a:t>
            </a:r>
            <a:endParaRPr lang="en-US" sz="1400" dirty="0">
              <a:latin typeface="+mj-lt"/>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61</a:t>
            </a:fld>
            <a:endParaRPr lang="en-US"/>
          </a:p>
        </p:txBody>
      </p:sp>
      <p:grpSp>
        <p:nvGrpSpPr>
          <p:cNvPr id="7" name="Group 6"/>
          <p:cNvGrpSpPr/>
          <p:nvPr/>
        </p:nvGrpSpPr>
        <p:grpSpPr>
          <a:xfrm>
            <a:off x="-9220200" y="2286000"/>
            <a:ext cx="9067800" cy="2992509"/>
            <a:chOff x="-8915400" y="2286000"/>
            <a:chExt cx="9525000" cy="3187229"/>
          </a:xfrm>
        </p:grpSpPr>
        <p:pic>
          <p:nvPicPr>
            <p:cNvPr id="1026" name="Picture 2" descr="C:\Users\tfreese\AppData\Local\Microsoft\Windows\Temporary Internet Files\Content.IE5\K79ULS9L\MP900448503[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15400" y="2286000"/>
              <a:ext cx="2133600" cy="31872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010400" y="2785518"/>
              <a:ext cx="7620000" cy="2655207"/>
            </a:xfrm>
            <a:prstGeom prst="rect">
              <a:avLst/>
            </a:prstGeom>
          </p:spPr>
          <p:txBody>
            <a:bodyPr wrap="square">
              <a:spAutoFit/>
            </a:bodyPr>
            <a:lstStyle/>
            <a:p>
              <a:pPr lvl="1"/>
              <a:r>
                <a:rPr lang="en-US" sz="2800" dirty="0">
                  <a:solidFill>
                    <a:schemeClr val="accent5">
                      <a:lumMod val="20000"/>
                      <a:lumOff val="80000"/>
                    </a:schemeClr>
                  </a:solidFill>
                  <a:latin typeface="+mj-lt"/>
                  <a:cs typeface="Microsoft Sans Serif"/>
                </a:rPr>
                <a:t>“</a:t>
              </a:r>
              <a:r>
                <a:rPr lang="en-US" sz="2800" i="1" dirty="0">
                  <a:solidFill>
                    <a:schemeClr val="accent5">
                      <a:lumMod val="20000"/>
                      <a:lumOff val="80000"/>
                    </a:schemeClr>
                  </a:solidFill>
                  <a:latin typeface="+mj-lt"/>
                  <a:cs typeface="Microsoft Sans Serif"/>
                </a:rPr>
                <a:t>I was taking all the prescription medications. I was shaking constantly, and I was taking…a medication (for) a side effect to counteract a side </a:t>
              </a:r>
              <a:r>
                <a:rPr lang="en-US" sz="2800" i="1" dirty="0" smtClean="0">
                  <a:solidFill>
                    <a:schemeClr val="accent5">
                      <a:lumMod val="20000"/>
                      <a:lumOff val="80000"/>
                    </a:schemeClr>
                  </a:solidFill>
                  <a:latin typeface="+mj-lt"/>
                  <a:cs typeface="Microsoft Sans Serif"/>
                </a:rPr>
                <a:t>effect”</a:t>
              </a:r>
              <a:endParaRPr lang="en-US" sz="2800" dirty="0">
                <a:solidFill>
                  <a:schemeClr val="accent5">
                    <a:lumMod val="20000"/>
                    <a:lumOff val="80000"/>
                  </a:schemeClr>
                </a:solidFill>
                <a:latin typeface="+mj-lt"/>
                <a:cs typeface="Microsoft Sans Serif"/>
              </a:endParaRPr>
            </a:p>
            <a:p>
              <a:pPr marL="2457450" lvl="8"/>
              <a:r>
                <a:rPr lang="en-US" sz="2200" dirty="0">
                  <a:latin typeface="+mj-lt"/>
                  <a:cs typeface="Microsoft Sans Serif"/>
                </a:rPr>
                <a:t>-Individual who purchases marijuana at a dispensary in Los Angeles</a:t>
              </a:r>
            </a:p>
          </p:txBody>
        </p:sp>
      </p:grpSp>
      <p:pic>
        <p:nvPicPr>
          <p:cNvPr id="9" name="Picture 2" descr="C:\Users\tfreese\AppData\Local\Microsoft\Windows\Temporary Internet Files\Content.IE5\K79ULS9L\MP900448503[1].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6091759"/>
            <a:ext cx="407214" cy="599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1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63" presetClass="path" presetSubtype="0" accel="50000" decel="50000" fill="hold" nodeType="withEffect">
                                  <p:stCondLst>
                                    <p:cond delay="0"/>
                                  </p:stCondLst>
                                  <p:childTnLst>
                                    <p:animMotion origin="layout" path="M 1.11022E-16 3.75434E-6 L 1.02083 3.75434E-6 " pathEditMode="relative" rAng="0" ptsTypes="AA">
                                      <p:cBhvr>
                                        <p:cTn id="12" dur="1000" fill="hold"/>
                                        <p:tgtEl>
                                          <p:spTgt spid="7"/>
                                        </p:tgtEl>
                                        <p:attrNameLst>
                                          <p:attrName>ppt_x</p:attrName>
                                          <p:attrName>ppt_y</p:attrName>
                                        </p:attrNameLst>
                                      </p:cBhvr>
                                      <p:rCtr x="5104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r>
              <a:rPr lang="en-US" sz="4000" dirty="0" smtClean="0">
                <a:effectLst>
                  <a:outerShdw blurRad="38100" dist="38100" dir="2700000" algn="tl">
                    <a:srgbClr val="000000">
                      <a:alpha val="43137"/>
                    </a:srgbClr>
                  </a:outerShdw>
                </a:effectLst>
                <a:cs typeface="Microsoft Sans Serif"/>
              </a:rPr>
              <a:t>Who Uses Medical Marijuana?</a:t>
            </a:r>
            <a:endParaRPr lang="en-US" sz="4000"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381000" y="1828800"/>
            <a:ext cx="8305800" cy="4572000"/>
          </a:xfrm>
        </p:spPr>
        <p:txBody>
          <a:bodyPr>
            <a:normAutofit/>
          </a:bodyPr>
          <a:lstStyle/>
          <a:p>
            <a:r>
              <a:rPr lang="en-US" dirty="0">
                <a:cs typeface="Microsoft Sans Serif"/>
              </a:rPr>
              <a:t>People </a:t>
            </a:r>
            <a:r>
              <a:rPr lang="en-US" dirty="0" smtClean="0">
                <a:cs typeface="Microsoft Sans Serif"/>
              </a:rPr>
              <a:t>often use medical marijuana </a:t>
            </a:r>
            <a:r>
              <a:rPr lang="en-US" dirty="0">
                <a:cs typeface="Microsoft Sans Serif"/>
              </a:rPr>
              <a:t>as a substitute for </a:t>
            </a:r>
            <a:r>
              <a:rPr lang="en-US" dirty="0" smtClean="0">
                <a:cs typeface="Microsoft Sans Serif"/>
              </a:rPr>
              <a:t>alcohol or other drugs</a:t>
            </a:r>
          </a:p>
          <a:p>
            <a:endParaRPr lang="en-US" sz="1800" dirty="0" smtClean="0">
              <a:cs typeface="Microsoft Sans Serif"/>
            </a:endParaRPr>
          </a:p>
          <a:p>
            <a:r>
              <a:rPr lang="en-US" dirty="0" smtClean="0">
                <a:cs typeface="Microsoft Sans Serif"/>
              </a:rPr>
              <a:t>Among patients at dispensaries in Los Angles:</a:t>
            </a:r>
          </a:p>
          <a:p>
            <a:pPr lvl="1"/>
            <a:r>
              <a:rPr lang="en-US" dirty="0" smtClean="0">
                <a:cs typeface="Microsoft Sans Serif"/>
              </a:rPr>
              <a:t>41% used marijuana in place of alcohol </a:t>
            </a:r>
          </a:p>
          <a:p>
            <a:pPr lvl="1"/>
            <a:r>
              <a:rPr lang="en-US" dirty="0" smtClean="0">
                <a:cs typeface="Microsoft Sans Serif"/>
              </a:rPr>
              <a:t>30% used marijuana in place of other illicit drugs</a:t>
            </a:r>
          </a:p>
          <a:p>
            <a:pPr lvl="1"/>
            <a:endParaRPr lang="en-US" dirty="0" smtClean="0">
              <a:cs typeface="Microsoft Sans Serif"/>
            </a:endParaRPr>
          </a:p>
          <a:p>
            <a:pPr marL="0" indent="0">
              <a:buNone/>
            </a:pPr>
            <a:endParaRPr lang="en-US" sz="1800" dirty="0">
              <a:cs typeface="Microsoft Sans Serif"/>
            </a:endParaRPr>
          </a:p>
          <a:p>
            <a:endParaRPr lang="en-US" dirty="0"/>
          </a:p>
        </p:txBody>
      </p:sp>
      <p:sp>
        <p:nvSpPr>
          <p:cNvPr id="6" name="Slide Number Placeholder 5"/>
          <p:cNvSpPr>
            <a:spLocks noGrp="1"/>
          </p:cNvSpPr>
          <p:nvPr>
            <p:ph type="sldNum" sz="quarter" idx="12"/>
          </p:nvPr>
        </p:nvSpPr>
        <p:spPr/>
        <p:txBody>
          <a:bodyPr/>
          <a:lstStyle/>
          <a:p>
            <a:fld id="{C1B28A6F-06A0-4359-A774-E9C76C0D0D08}" type="slidenum">
              <a:rPr lang="en-US" smtClean="0"/>
              <a:pPr/>
              <a:t>62</a:t>
            </a:fld>
            <a:endParaRPr lang="en-US"/>
          </a:p>
        </p:txBody>
      </p:sp>
      <p:sp>
        <p:nvSpPr>
          <p:cNvPr id="7" name="Rectangle 6"/>
          <p:cNvSpPr/>
          <p:nvPr/>
        </p:nvSpPr>
        <p:spPr>
          <a:xfrm>
            <a:off x="0" y="6553200"/>
            <a:ext cx="7745069" cy="307777"/>
          </a:xfrm>
          <a:prstGeom prst="rect">
            <a:avLst/>
          </a:prstGeom>
        </p:spPr>
        <p:txBody>
          <a:bodyPr wrap="none">
            <a:spAutoFit/>
          </a:bodyPr>
          <a:lstStyle/>
          <a:p>
            <a:r>
              <a:rPr lang="en-US" sz="1400" dirty="0" smtClean="0">
                <a:solidFill>
                  <a:prstClr val="white"/>
                </a:solidFill>
                <a:latin typeface="+mj-lt"/>
                <a:cs typeface="Microsoft Sans Serif" pitchFamily="34" charset="0"/>
              </a:rPr>
              <a:t>SOURCES:  </a:t>
            </a:r>
            <a:r>
              <a:rPr lang="en-US" sz="1400" dirty="0" err="1">
                <a:solidFill>
                  <a:prstClr val="white"/>
                </a:solidFill>
                <a:latin typeface="+mj-lt"/>
                <a:cs typeface="Microsoft Sans Serif" pitchFamily="34" charset="0"/>
              </a:rPr>
              <a:t>Reiman</a:t>
            </a:r>
            <a:r>
              <a:rPr lang="en-US" sz="1400" dirty="0">
                <a:solidFill>
                  <a:prstClr val="white"/>
                </a:solidFill>
                <a:latin typeface="+mj-lt"/>
                <a:cs typeface="Microsoft Sans Serif" pitchFamily="34" charset="0"/>
              </a:rPr>
              <a:t>, </a:t>
            </a:r>
            <a:r>
              <a:rPr lang="en-US" sz="1400" dirty="0" smtClean="0">
                <a:solidFill>
                  <a:prstClr val="white"/>
                </a:solidFill>
                <a:latin typeface="+mj-lt"/>
                <a:cs typeface="Microsoft Sans Serif" pitchFamily="34" charset="0"/>
              </a:rPr>
              <a:t>2009; </a:t>
            </a:r>
            <a:r>
              <a:rPr lang="en-US" sz="1400" dirty="0" err="1" smtClean="0">
                <a:solidFill>
                  <a:prstClr val="white"/>
                </a:solidFill>
                <a:latin typeface="+mj-lt"/>
                <a:cs typeface="Microsoft Sans Serif" pitchFamily="34" charset="0"/>
              </a:rPr>
              <a:t>Bottorff</a:t>
            </a:r>
            <a:r>
              <a:rPr lang="en-US" sz="1400" dirty="0" smtClean="0">
                <a:solidFill>
                  <a:prstClr val="white"/>
                </a:solidFill>
                <a:latin typeface="+mj-lt"/>
                <a:cs typeface="Microsoft Sans Serif" pitchFamily="34" charset="0"/>
              </a:rPr>
              <a:t> et al., 2011; </a:t>
            </a:r>
            <a:r>
              <a:rPr lang="en-US" sz="1400" dirty="0" err="1" smtClean="0">
                <a:solidFill>
                  <a:prstClr val="white"/>
                </a:solidFill>
                <a:latin typeface="+mj-lt"/>
                <a:cs typeface="Microsoft Sans Serif" pitchFamily="34" charset="0"/>
              </a:rPr>
              <a:t>Nunberg</a:t>
            </a:r>
            <a:r>
              <a:rPr lang="en-US" sz="1400" dirty="0" smtClean="0">
                <a:solidFill>
                  <a:prstClr val="white"/>
                </a:solidFill>
                <a:latin typeface="+mj-lt"/>
                <a:cs typeface="Microsoft Sans Serif" pitchFamily="34" charset="0"/>
              </a:rPr>
              <a:t> et al., 2011; Grella et al., 2013 (reference list).</a:t>
            </a:r>
            <a:endParaRPr lang="en-US" sz="1400" dirty="0">
              <a:latin typeface="+mj-lt"/>
            </a:endParaRPr>
          </a:p>
        </p:txBody>
      </p:sp>
    </p:spTree>
    <p:extLst>
      <p:ext uri="{BB962C8B-B14F-4D97-AF65-F5344CB8AC3E}">
        <p14:creationId xmlns:p14="http://schemas.microsoft.com/office/powerpoint/2010/main" val="24919293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a:rPr>
              <a:t>Why do People Use Medical Marijuana?</a:t>
            </a:r>
            <a:endParaRPr lang="en-US" dirty="0">
              <a:effectLst>
                <a:outerShdw blurRad="38100" dist="38100" dir="2700000" algn="tl">
                  <a:srgbClr val="000000">
                    <a:alpha val="43137"/>
                  </a:srgbClr>
                </a:outerShdw>
              </a:effectLst>
              <a:cs typeface="Microsoft Sans Serif"/>
            </a:endParaRPr>
          </a:p>
        </p:txBody>
      </p:sp>
      <p:graphicFrame>
        <p:nvGraphicFramePr>
          <p:cNvPr id="5" name="Table 4"/>
          <p:cNvGraphicFramePr>
            <a:graphicFrameLocks noGrp="1"/>
          </p:cNvGraphicFramePr>
          <p:nvPr>
            <p:extLst>
              <p:ext uri="{D42A27DB-BD31-4B8C-83A1-F6EECF244321}">
                <p14:modId xmlns:p14="http://schemas.microsoft.com/office/powerpoint/2010/main" val="3113350336"/>
              </p:ext>
            </p:extLst>
          </p:nvPr>
        </p:nvGraphicFramePr>
        <p:xfrm>
          <a:off x="609600" y="1504243"/>
          <a:ext cx="8077200" cy="4896557"/>
        </p:xfrm>
        <a:graphic>
          <a:graphicData uri="http://schemas.openxmlformats.org/drawingml/2006/table">
            <a:tbl>
              <a:tblPr firstRow="1" bandRow="1">
                <a:tableStyleId>{1FECB4D8-DB02-4DC6-A0A2-4F2EBAE1DC90}</a:tableStyleId>
              </a:tblPr>
              <a:tblGrid>
                <a:gridCol w="4038600"/>
                <a:gridCol w="4038600"/>
              </a:tblGrid>
              <a:tr h="549124">
                <a:tc>
                  <a:txBody>
                    <a:bodyPr/>
                    <a:lstStyle/>
                    <a:p>
                      <a:pPr algn="ctr"/>
                      <a:r>
                        <a:rPr lang="en-US" sz="2400" dirty="0" smtClean="0">
                          <a:latin typeface="+mj-lt"/>
                          <a:cs typeface="Microsoft Sans Serif"/>
                        </a:rPr>
                        <a:t>REASON FOR USE</a:t>
                      </a:r>
                      <a:endParaRPr lang="en-US" sz="2400" dirty="0">
                        <a:latin typeface="+mj-lt"/>
                        <a:cs typeface="Microsoft Sans Serif"/>
                      </a:endParaRPr>
                    </a:p>
                  </a:txBody>
                  <a:tcPr/>
                </a:tc>
                <a:tc>
                  <a:txBody>
                    <a:bodyPr/>
                    <a:lstStyle/>
                    <a:p>
                      <a:pPr algn="ctr"/>
                      <a:r>
                        <a:rPr lang="en-US" sz="2400" baseline="0" dirty="0" smtClean="0">
                          <a:latin typeface="+mj-lt"/>
                          <a:cs typeface="Microsoft Sans Serif"/>
                        </a:rPr>
                        <a:t>% REPORTING REASON</a:t>
                      </a:r>
                      <a:endParaRPr lang="en-US" sz="2400" dirty="0">
                        <a:latin typeface="+mj-lt"/>
                        <a:cs typeface="Microsoft Sans Serif"/>
                      </a:endParaRPr>
                    </a:p>
                  </a:txBody>
                  <a:tcPr/>
                </a:tc>
              </a:tr>
              <a:tr h="513643">
                <a:tc>
                  <a:txBody>
                    <a:bodyPr/>
                    <a:lstStyle/>
                    <a:p>
                      <a:pPr algn="ctr"/>
                      <a:r>
                        <a:rPr lang="en-US" sz="2400" dirty="0" smtClean="0">
                          <a:latin typeface="+mj-lt"/>
                          <a:cs typeface="Microsoft Sans Serif"/>
                        </a:rPr>
                        <a:t>Pain Relief</a:t>
                      </a:r>
                      <a:endParaRPr lang="en-US" sz="2400" dirty="0">
                        <a:latin typeface="+mj-lt"/>
                        <a:cs typeface="Microsoft Sans Serif"/>
                      </a:endParaRPr>
                    </a:p>
                  </a:txBody>
                  <a:tcPr/>
                </a:tc>
                <a:tc>
                  <a:txBody>
                    <a:bodyPr/>
                    <a:lstStyle/>
                    <a:p>
                      <a:pPr algn="ctr"/>
                      <a:r>
                        <a:rPr lang="en-US" sz="2400" dirty="0" smtClean="0">
                          <a:latin typeface="+mj-lt"/>
                          <a:cs typeface="Microsoft Sans Serif"/>
                        </a:rPr>
                        <a:t>82.6%</a:t>
                      </a:r>
                      <a:endParaRPr lang="en-US" sz="2400" dirty="0">
                        <a:latin typeface="+mj-lt"/>
                        <a:cs typeface="Microsoft Sans Serif"/>
                      </a:endParaRPr>
                    </a:p>
                  </a:txBody>
                  <a:tcPr/>
                </a:tc>
              </a:tr>
              <a:tr h="537433">
                <a:tc>
                  <a:txBody>
                    <a:bodyPr/>
                    <a:lstStyle/>
                    <a:p>
                      <a:pPr algn="ctr"/>
                      <a:r>
                        <a:rPr lang="en-US" sz="2400" dirty="0" smtClean="0">
                          <a:latin typeface="+mj-lt"/>
                          <a:cs typeface="Microsoft Sans Serif"/>
                        </a:rPr>
                        <a:t>To</a:t>
                      </a:r>
                      <a:r>
                        <a:rPr lang="en-US" sz="2400" baseline="0" dirty="0" smtClean="0">
                          <a:latin typeface="+mj-lt"/>
                          <a:cs typeface="Microsoft Sans Serif"/>
                        </a:rPr>
                        <a:t> Sleep</a:t>
                      </a:r>
                      <a:endParaRPr lang="en-US" sz="2400" dirty="0">
                        <a:latin typeface="+mj-lt"/>
                        <a:cs typeface="Microsoft Sans Serif"/>
                      </a:endParaRPr>
                    </a:p>
                  </a:txBody>
                  <a:tcPr/>
                </a:tc>
                <a:tc>
                  <a:txBody>
                    <a:bodyPr/>
                    <a:lstStyle/>
                    <a:p>
                      <a:pPr algn="ctr"/>
                      <a:r>
                        <a:rPr lang="en-US" sz="2400" dirty="0" smtClean="0">
                          <a:latin typeface="+mj-lt"/>
                          <a:cs typeface="Microsoft Sans Serif"/>
                        </a:rPr>
                        <a:t>70.6%</a:t>
                      </a:r>
                      <a:endParaRPr lang="en-US" sz="2400" dirty="0">
                        <a:latin typeface="+mj-lt"/>
                        <a:cs typeface="Microsoft Sans Serif"/>
                      </a:endParaRPr>
                    </a:p>
                  </a:txBody>
                  <a:tcPr/>
                </a:tc>
              </a:tr>
              <a:tr h="533400">
                <a:tc>
                  <a:txBody>
                    <a:bodyPr/>
                    <a:lstStyle/>
                    <a:p>
                      <a:pPr algn="ctr"/>
                      <a:r>
                        <a:rPr lang="en-US" sz="2400" dirty="0" smtClean="0">
                          <a:latin typeface="+mj-lt"/>
                          <a:cs typeface="Microsoft Sans Serif"/>
                        </a:rPr>
                        <a:t>To Relax</a:t>
                      </a:r>
                      <a:endParaRPr lang="en-US" sz="2400" dirty="0">
                        <a:latin typeface="+mj-lt"/>
                        <a:cs typeface="Microsoft Sans Serif"/>
                      </a:endParaRPr>
                    </a:p>
                  </a:txBody>
                  <a:tcPr/>
                </a:tc>
                <a:tc>
                  <a:txBody>
                    <a:bodyPr/>
                    <a:lstStyle/>
                    <a:p>
                      <a:pPr algn="ctr"/>
                      <a:r>
                        <a:rPr lang="en-US" sz="2400" dirty="0" smtClean="0">
                          <a:latin typeface="+mj-lt"/>
                          <a:cs typeface="Microsoft Sans Serif"/>
                        </a:rPr>
                        <a:t>55.6%</a:t>
                      </a:r>
                      <a:endParaRPr lang="en-US" sz="2400" dirty="0">
                        <a:latin typeface="+mj-lt"/>
                        <a:cs typeface="Microsoft Sans Serif"/>
                      </a:endParaRPr>
                    </a:p>
                  </a:txBody>
                  <a:tcPr/>
                </a:tc>
              </a:tr>
              <a:tr h="533400">
                <a:tc>
                  <a:txBody>
                    <a:bodyPr/>
                    <a:lstStyle/>
                    <a:p>
                      <a:pPr algn="ctr"/>
                      <a:r>
                        <a:rPr lang="en-US" sz="2400" dirty="0" smtClean="0">
                          <a:latin typeface="+mj-lt"/>
                          <a:cs typeface="Microsoft Sans Serif"/>
                        </a:rPr>
                        <a:t>Muscle</a:t>
                      </a:r>
                      <a:r>
                        <a:rPr lang="en-US" sz="2400" baseline="0" dirty="0" smtClean="0">
                          <a:latin typeface="+mj-lt"/>
                          <a:cs typeface="Microsoft Sans Serif"/>
                        </a:rPr>
                        <a:t> Spasms</a:t>
                      </a:r>
                      <a:endParaRPr lang="en-US" sz="2400" dirty="0">
                        <a:latin typeface="+mj-lt"/>
                        <a:cs typeface="Microsoft Sans Serif"/>
                      </a:endParaRPr>
                    </a:p>
                  </a:txBody>
                  <a:tcPr/>
                </a:tc>
                <a:tc>
                  <a:txBody>
                    <a:bodyPr/>
                    <a:lstStyle/>
                    <a:p>
                      <a:pPr algn="ctr"/>
                      <a:r>
                        <a:rPr lang="en-US" sz="2400" dirty="0" smtClean="0">
                          <a:latin typeface="+mj-lt"/>
                          <a:cs typeface="Microsoft Sans Serif"/>
                        </a:rPr>
                        <a:t>41.3%</a:t>
                      </a:r>
                      <a:endParaRPr lang="en-US" sz="2400" dirty="0">
                        <a:latin typeface="+mj-lt"/>
                        <a:cs typeface="Microsoft Sans Serif"/>
                      </a:endParaRPr>
                    </a:p>
                  </a:txBody>
                  <a:tcPr/>
                </a:tc>
              </a:tr>
              <a:tr h="546385">
                <a:tc>
                  <a:txBody>
                    <a:bodyPr/>
                    <a:lstStyle/>
                    <a:p>
                      <a:pPr algn="ctr"/>
                      <a:r>
                        <a:rPr lang="en-US" sz="2400" dirty="0" smtClean="0">
                          <a:latin typeface="+mj-lt"/>
                          <a:cs typeface="Microsoft Sans Serif"/>
                        </a:rPr>
                        <a:t>Anxiety</a:t>
                      </a:r>
                      <a:endParaRPr lang="en-US" sz="2400" dirty="0">
                        <a:latin typeface="+mj-lt"/>
                        <a:cs typeface="Microsoft Sans Serif"/>
                      </a:endParaRPr>
                    </a:p>
                  </a:txBody>
                  <a:tcPr/>
                </a:tc>
                <a:tc>
                  <a:txBody>
                    <a:bodyPr/>
                    <a:lstStyle/>
                    <a:p>
                      <a:pPr algn="ctr"/>
                      <a:r>
                        <a:rPr lang="en-US" sz="2400" dirty="0" smtClean="0">
                          <a:latin typeface="+mj-lt"/>
                          <a:cs typeface="Microsoft Sans Serif"/>
                        </a:rPr>
                        <a:t>38.1%</a:t>
                      </a:r>
                      <a:endParaRPr lang="en-US" sz="2400" dirty="0">
                        <a:latin typeface="+mj-lt"/>
                        <a:cs typeface="Microsoft Sans Serif"/>
                      </a:endParaRPr>
                    </a:p>
                  </a:txBody>
                  <a:tcPr/>
                </a:tc>
              </a:tr>
              <a:tr h="533400">
                <a:tc>
                  <a:txBody>
                    <a:bodyPr/>
                    <a:lstStyle/>
                    <a:p>
                      <a:pPr algn="ctr"/>
                      <a:r>
                        <a:rPr lang="en-US" sz="2400" dirty="0" smtClean="0">
                          <a:latin typeface="+mj-lt"/>
                          <a:cs typeface="Microsoft Sans Serif"/>
                        </a:rPr>
                        <a:t>To Stimulate</a:t>
                      </a:r>
                      <a:r>
                        <a:rPr lang="en-US" sz="2400" baseline="0" dirty="0" smtClean="0">
                          <a:latin typeface="+mj-lt"/>
                          <a:cs typeface="Microsoft Sans Serif"/>
                        </a:rPr>
                        <a:t> Appetite</a:t>
                      </a:r>
                      <a:endParaRPr lang="en-US" sz="2400" dirty="0">
                        <a:latin typeface="+mj-lt"/>
                        <a:cs typeface="Microsoft Sans Serif"/>
                      </a:endParaRPr>
                    </a:p>
                  </a:txBody>
                  <a:tcPr/>
                </a:tc>
                <a:tc>
                  <a:txBody>
                    <a:bodyPr/>
                    <a:lstStyle/>
                    <a:p>
                      <a:pPr algn="ctr"/>
                      <a:r>
                        <a:rPr lang="en-US" sz="2400" dirty="0" smtClean="0">
                          <a:latin typeface="+mj-lt"/>
                          <a:cs typeface="Microsoft Sans Serif"/>
                        </a:rPr>
                        <a:t>38.0%</a:t>
                      </a:r>
                      <a:endParaRPr lang="en-US" sz="2400" dirty="0">
                        <a:latin typeface="+mj-lt"/>
                        <a:cs typeface="Microsoft Sans Serif"/>
                      </a:endParaRPr>
                    </a:p>
                  </a:txBody>
                  <a:tcPr/>
                </a:tc>
              </a:tr>
              <a:tr h="533400">
                <a:tc>
                  <a:txBody>
                    <a:bodyPr/>
                    <a:lstStyle/>
                    <a:p>
                      <a:pPr algn="ctr"/>
                      <a:r>
                        <a:rPr lang="en-US" sz="2400" dirty="0" smtClean="0">
                          <a:latin typeface="+mj-lt"/>
                          <a:cs typeface="Microsoft Sans Serif"/>
                        </a:rPr>
                        <a:t>Nausea</a:t>
                      </a:r>
                      <a:endParaRPr lang="en-US" sz="2400" dirty="0">
                        <a:latin typeface="+mj-lt"/>
                        <a:cs typeface="Microsoft Sans Serif"/>
                      </a:endParaRPr>
                    </a:p>
                  </a:txBody>
                  <a:tcPr/>
                </a:tc>
                <a:tc>
                  <a:txBody>
                    <a:bodyPr/>
                    <a:lstStyle/>
                    <a:p>
                      <a:pPr algn="ctr"/>
                      <a:r>
                        <a:rPr lang="en-US" sz="2400" dirty="0" smtClean="0">
                          <a:latin typeface="+mj-lt"/>
                          <a:cs typeface="Microsoft Sans Serif"/>
                        </a:rPr>
                        <a:t>27.7%</a:t>
                      </a:r>
                      <a:endParaRPr lang="en-US" sz="2400" dirty="0">
                        <a:latin typeface="+mj-lt"/>
                        <a:cs typeface="Microsoft Sans Serif"/>
                      </a:endParaRPr>
                    </a:p>
                  </a:txBody>
                  <a:tcPr/>
                </a:tc>
              </a:tr>
              <a:tr h="616372">
                <a:tc>
                  <a:txBody>
                    <a:bodyPr/>
                    <a:lstStyle/>
                    <a:p>
                      <a:pPr algn="ctr"/>
                      <a:r>
                        <a:rPr lang="en-US" sz="2400" dirty="0" smtClean="0">
                          <a:latin typeface="+mj-lt"/>
                          <a:cs typeface="Microsoft Sans Serif"/>
                        </a:rPr>
                        <a:t>Depression</a:t>
                      </a:r>
                      <a:endParaRPr lang="en-US" sz="2400" dirty="0">
                        <a:latin typeface="+mj-lt"/>
                        <a:cs typeface="Microsoft Sans Serif"/>
                      </a:endParaRPr>
                    </a:p>
                  </a:txBody>
                  <a:tcPr/>
                </a:tc>
                <a:tc>
                  <a:txBody>
                    <a:bodyPr/>
                    <a:lstStyle/>
                    <a:p>
                      <a:pPr algn="ctr"/>
                      <a:r>
                        <a:rPr lang="en-US" sz="2400" dirty="0" smtClean="0">
                          <a:latin typeface="+mj-lt"/>
                          <a:cs typeface="Microsoft Sans Serif"/>
                        </a:rPr>
                        <a:t>26.1%</a:t>
                      </a:r>
                      <a:endParaRPr lang="en-US" sz="2400" dirty="0">
                        <a:latin typeface="+mj-lt"/>
                        <a:cs typeface="Microsoft Sans Serif"/>
                      </a:endParaRPr>
                    </a:p>
                  </a:txBody>
                  <a:tcPr/>
                </a:tc>
              </a:tr>
            </a:tbl>
          </a:graphicData>
        </a:graphic>
      </p:graphicFrame>
      <p:sp>
        <p:nvSpPr>
          <p:cNvPr id="6" name="Rectangle 5"/>
          <p:cNvSpPr/>
          <p:nvPr/>
        </p:nvSpPr>
        <p:spPr>
          <a:xfrm>
            <a:off x="-10886" y="6553200"/>
            <a:ext cx="4572000" cy="307777"/>
          </a:xfrm>
          <a:prstGeom prst="rect">
            <a:avLst/>
          </a:prstGeom>
        </p:spPr>
        <p:txBody>
          <a:bodyPr>
            <a:spAutoFit/>
          </a:bodyPr>
          <a:lstStyle/>
          <a:p>
            <a:r>
              <a:rPr lang="en-US" sz="1400" dirty="0" smtClean="0">
                <a:latin typeface="+mj-lt"/>
                <a:cs typeface="Microsoft Sans Serif" pitchFamily="34" charset="0"/>
              </a:rPr>
              <a:t>SOURCE: </a:t>
            </a:r>
            <a:r>
              <a:rPr lang="en-US" sz="1400" dirty="0" err="1" smtClean="0">
                <a:latin typeface="+mj-lt"/>
                <a:cs typeface="Microsoft Sans Serif" pitchFamily="34" charset="0"/>
              </a:rPr>
              <a:t>Reinarman</a:t>
            </a:r>
            <a:r>
              <a:rPr lang="en-US" sz="1400" dirty="0" smtClean="0">
                <a:latin typeface="+mj-lt"/>
                <a:cs typeface="Microsoft Sans Serif" pitchFamily="34" charset="0"/>
              </a:rPr>
              <a:t> et al., 2011 (reference list).</a:t>
            </a:r>
            <a:endParaRPr lang="en-US" sz="1400" dirty="0">
              <a:latin typeface="+mj-lt"/>
            </a:endParaRPr>
          </a:p>
        </p:txBody>
      </p:sp>
      <p:sp>
        <p:nvSpPr>
          <p:cNvPr id="3" name="Slide Number Placeholder 2"/>
          <p:cNvSpPr>
            <a:spLocks noGrp="1"/>
          </p:cNvSpPr>
          <p:nvPr>
            <p:ph type="sldNum" sz="quarter" idx="12"/>
          </p:nvPr>
        </p:nvSpPr>
        <p:spPr/>
        <p:txBody>
          <a:bodyPr/>
          <a:lstStyle/>
          <a:p>
            <a:fld id="{C1B28A6F-06A0-4359-A774-E9C76C0D0D08}" type="slidenum">
              <a:rPr lang="en-US" smtClean="0"/>
              <a:pPr/>
              <a:t>63</a:t>
            </a:fld>
            <a:endParaRPr lang="en-US"/>
          </a:p>
        </p:txBody>
      </p:sp>
    </p:spTree>
    <p:extLst>
      <p:ext uri="{BB962C8B-B14F-4D97-AF65-F5344CB8AC3E}">
        <p14:creationId xmlns:p14="http://schemas.microsoft.com/office/powerpoint/2010/main" val="225823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a:rPr>
              <a:t>Why do People Use Medical Marijuana? </a:t>
            </a:r>
            <a:endParaRPr lang="en-US" dirty="0">
              <a:effectLst>
                <a:outerShdw blurRad="38100" dist="38100" dir="2700000" algn="tl">
                  <a:srgbClr val="000000">
                    <a:alpha val="43137"/>
                  </a:srgbClr>
                </a:outerShdw>
              </a:effectLst>
              <a:cs typeface="Microsoft Sans Serif"/>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91074735"/>
              </p:ext>
            </p:extLst>
          </p:nvPr>
        </p:nvGraphicFramePr>
        <p:xfrm>
          <a:off x="457200" y="1920240"/>
          <a:ext cx="8229600" cy="4023360"/>
        </p:xfrm>
        <a:graphic>
          <a:graphicData uri="http://schemas.openxmlformats.org/drawingml/2006/table">
            <a:tbl>
              <a:tblPr firstRow="1" bandRow="1">
                <a:tableStyleId>{1FECB4D8-DB02-4DC6-A0A2-4F2EBAE1DC90}</a:tableStyleId>
              </a:tblPr>
              <a:tblGrid>
                <a:gridCol w="4114800"/>
                <a:gridCol w="4114800"/>
              </a:tblGrid>
              <a:tr h="370840">
                <a:tc>
                  <a:txBody>
                    <a:bodyPr/>
                    <a:lstStyle/>
                    <a:p>
                      <a:pPr algn="ctr"/>
                      <a:r>
                        <a:rPr lang="en-US" sz="2400" dirty="0" smtClean="0">
                          <a:latin typeface="+mj-lt"/>
                          <a:cs typeface="Microsoft Sans Serif"/>
                        </a:rPr>
                        <a:t>DISORDER THAT REQUIRES TREATMENT</a:t>
                      </a:r>
                      <a:endParaRPr lang="en-US" sz="2400" dirty="0">
                        <a:latin typeface="+mj-lt"/>
                        <a:cs typeface="Microsoft Sans Serif"/>
                      </a:endParaRPr>
                    </a:p>
                  </a:txBody>
                  <a:tcPr/>
                </a:tc>
                <a:tc>
                  <a:txBody>
                    <a:bodyPr/>
                    <a:lstStyle/>
                    <a:p>
                      <a:pPr algn="ctr"/>
                      <a:r>
                        <a:rPr lang="en-US" sz="2400" dirty="0" smtClean="0">
                          <a:latin typeface="+mj-lt"/>
                          <a:cs typeface="Microsoft Sans Serif"/>
                        </a:rPr>
                        <a:t>% CITING</a:t>
                      </a:r>
                      <a:r>
                        <a:rPr lang="en-US" sz="2400" baseline="0" dirty="0" smtClean="0">
                          <a:latin typeface="+mj-lt"/>
                          <a:cs typeface="Microsoft Sans Serif"/>
                        </a:rPr>
                        <a:t> AS REASON FOR MJ USE</a:t>
                      </a:r>
                      <a:r>
                        <a:rPr lang="en-US" sz="2400" dirty="0" smtClean="0">
                          <a:latin typeface="+mj-lt"/>
                          <a:cs typeface="Microsoft Sans Serif"/>
                        </a:rPr>
                        <a:t> </a:t>
                      </a:r>
                      <a:endParaRPr lang="en-US" sz="2400" dirty="0">
                        <a:latin typeface="+mj-lt"/>
                        <a:cs typeface="Microsoft Sans Serif"/>
                      </a:endParaRPr>
                    </a:p>
                  </a:txBody>
                  <a:tcPr/>
                </a:tc>
              </a:tr>
              <a:tr h="370840">
                <a:tc>
                  <a:txBody>
                    <a:bodyPr/>
                    <a:lstStyle/>
                    <a:p>
                      <a:pPr algn="ctr"/>
                      <a:r>
                        <a:rPr lang="en-US" sz="2400" dirty="0" smtClean="0">
                          <a:latin typeface="+mj-lt"/>
                          <a:cs typeface="Microsoft Sans Serif"/>
                        </a:rPr>
                        <a:t>Chronic Pain</a:t>
                      </a:r>
                      <a:endParaRPr lang="en-US" sz="2400" dirty="0">
                        <a:latin typeface="+mj-lt"/>
                        <a:cs typeface="Microsoft Sans Serif"/>
                      </a:endParaRPr>
                    </a:p>
                  </a:txBody>
                  <a:tcPr/>
                </a:tc>
                <a:tc>
                  <a:txBody>
                    <a:bodyPr/>
                    <a:lstStyle/>
                    <a:p>
                      <a:pPr algn="ctr"/>
                      <a:r>
                        <a:rPr lang="en-US" sz="2400" dirty="0" smtClean="0">
                          <a:latin typeface="+mj-lt"/>
                          <a:cs typeface="Microsoft Sans Serif"/>
                        </a:rPr>
                        <a:t>58.2%</a:t>
                      </a:r>
                      <a:endParaRPr lang="en-US" sz="2400" dirty="0">
                        <a:latin typeface="+mj-lt"/>
                        <a:cs typeface="Microsoft Sans Serif"/>
                      </a:endParaRPr>
                    </a:p>
                  </a:txBody>
                  <a:tcPr/>
                </a:tc>
              </a:tr>
              <a:tr h="370840">
                <a:tc>
                  <a:txBody>
                    <a:bodyPr/>
                    <a:lstStyle/>
                    <a:p>
                      <a:pPr algn="ctr"/>
                      <a:r>
                        <a:rPr lang="en-US" sz="2400" dirty="0" smtClean="0">
                          <a:latin typeface="+mj-lt"/>
                          <a:cs typeface="Microsoft Sans Serif"/>
                        </a:rPr>
                        <a:t>Mental Health Disorders</a:t>
                      </a:r>
                      <a:endParaRPr lang="en-US" sz="2400" dirty="0">
                        <a:latin typeface="+mj-lt"/>
                        <a:cs typeface="Microsoft Sans Serif"/>
                      </a:endParaRPr>
                    </a:p>
                  </a:txBody>
                  <a:tcPr/>
                </a:tc>
                <a:tc>
                  <a:txBody>
                    <a:bodyPr/>
                    <a:lstStyle/>
                    <a:p>
                      <a:pPr algn="ctr"/>
                      <a:r>
                        <a:rPr lang="en-US" sz="2400" dirty="0" smtClean="0">
                          <a:latin typeface="+mj-lt"/>
                          <a:cs typeface="Microsoft Sans Serif"/>
                        </a:rPr>
                        <a:t>22.9%</a:t>
                      </a:r>
                      <a:endParaRPr lang="en-US" sz="2400" dirty="0">
                        <a:latin typeface="+mj-lt"/>
                        <a:cs typeface="Microsoft Sans Serif"/>
                      </a:endParaRPr>
                    </a:p>
                  </a:txBody>
                  <a:tcPr/>
                </a:tc>
              </a:tr>
              <a:tr h="370840">
                <a:tc>
                  <a:txBody>
                    <a:bodyPr/>
                    <a:lstStyle/>
                    <a:p>
                      <a:pPr algn="ctr"/>
                      <a:r>
                        <a:rPr lang="en-US" sz="2400" dirty="0" smtClean="0">
                          <a:latin typeface="+mj-lt"/>
                          <a:cs typeface="Microsoft Sans Serif"/>
                        </a:rPr>
                        <a:t>Sleep Disorders</a:t>
                      </a:r>
                      <a:endParaRPr lang="en-US" sz="2400" dirty="0">
                        <a:latin typeface="+mj-lt"/>
                        <a:cs typeface="Microsoft Sans Serif"/>
                      </a:endParaRPr>
                    </a:p>
                  </a:txBody>
                  <a:tcPr/>
                </a:tc>
                <a:tc>
                  <a:txBody>
                    <a:bodyPr/>
                    <a:lstStyle/>
                    <a:p>
                      <a:pPr algn="ctr"/>
                      <a:r>
                        <a:rPr lang="en-US" sz="2400" dirty="0" smtClean="0">
                          <a:latin typeface="+mj-lt"/>
                          <a:cs typeface="Microsoft Sans Serif"/>
                        </a:rPr>
                        <a:t>21.3%</a:t>
                      </a:r>
                      <a:endParaRPr lang="en-US" sz="2400" dirty="0">
                        <a:latin typeface="+mj-lt"/>
                        <a:cs typeface="Microsoft Sans Serif"/>
                      </a:endParaRPr>
                    </a:p>
                  </a:txBody>
                  <a:tcPr/>
                </a:tc>
              </a:tr>
              <a:tr h="370840">
                <a:tc>
                  <a:txBody>
                    <a:bodyPr/>
                    <a:lstStyle/>
                    <a:p>
                      <a:pPr algn="ctr"/>
                      <a:r>
                        <a:rPr lang="en-US" sz="2400" dirty="0" smtClean="0">
                          <a:latin typeface="+mj-lt"/>
                          <a:cs typeface="Microsoft Sans Serif"/>
                        </a:rPr>
                        <a:t>Neurological</a:t>
                      </a:r>
                      <a:r>
                        <a:rPr lang="en-US" sz="2400" baseline="0" dirty="0" smtClean="0">
                          <a:latin typeface="+mj-lt"/>
                          <a:cs typeface="Microsoft Sans Serif"/>
                        </a:rPr>
                        <a:t> Disorders</a:t>
                      </a:r>
                      <a:endParaRPr lang="en-US" sz="2400" dirty="0">
                        <a:latin typeface="+mj-lt"/>
                        <a:cs typeface="Microsoft Sans Serif"/>
                      </a:endParaRPr>
                    </a:p>
                  </a:txBody>
                  <a:tcPr/>
                </a:tc>
                <a:tc>
                  <a:txBody>
                    <a:bodyPr/>
                    <a:lstStyle/>
                    <a:p>
                      <a:pPr algn="ctr"/>
                      <a:r>
                        <a:rPr lang="en-US" sz="2400" dirty="0" smtClean="0">
                          <a:latin typeface="+mj-lt"/>
                          <a:cs typeface="Microsoft Sans Serif"/>
                        </a:rPr>
                        <a:t>16.6%</a:t>
                      </a:r>
                      <a:endParaRPr lang="en-US" sz="2400" dirty="0">
                        <a:latin typeface="+mj-lt"/>
                        <a:cs typeface="Microsoft Sans Serif"/>
                      </a:endParaRPr>
                    </a:p>
                  </a:txBody>
                  <a:tcPr/>
                </a:tc>
              </a:tr>
              <a:tr h="370840">
                <a:tc>
                  <a:txBody>
                    <a:bodyPr/>
                    <a:lstStyle/>
                    <a:p>
                      <a:pPr algn="ctr"/>
                      <a:r>
                        <a:rPr lang="en-US" sz="2400" dirty="0" smtClean="0">
                          <a:latin typeface="+mj-lt"/>
                          <a:cs typeface="Microsoft Sans Serif"/>
                        </a:rPr>
                        <a:t>HIV</a:t>
                      </a:r>
                      <a:endParaRPr lang="en-US" sz="2400" dirty="0">
                        <a:latin typeface="+mj-lt"/>
                        <a:cs typeface="Microsoft Sans Serif"/>
                      </a:endParaRPr>
                    </a:p>
                  </a:txBody>
                  <a:tcPr/>
                </a:tc>
                <a:tc>
                  <a:txBody>
                    <a:bodyPr/>
                    <a:lstStyle/>
                    <a:p>
                      <a:pPr algn="ctr"/>
                      <a:r>
                        <a:rPr lang="en-US" sz="2400" dirty="0" smtClean="0">
                          <a:latin typeface="+mj-lt"/>
                          <a:cs typeface="Microsoft Sans Serif"/>
                        </a:rPr>
                        <a:t>1.6%</a:t>
                      </a:r>
                      <a:endParaRPr lang="en-US" sz="2400" dirty="0">
                        <a:latin typeface="+mj-lt"/>
                        <a:cs typeface="Microsoft Sans Serif"/>
                      </a:endParaRPr>
                    </a:p>
                  </a:txBody>
                  <a:tcPr/>
                </a:tc>
              </a:tr>
              <a:tr h="370840">
                <a:tc>
                  <a:txBody>
                    <a:bodyPr/>
                    <a:lstStyle/>
                    <a:p>
                      <a:pPr algn="ctr"/>
                      <a:r>
                        <a:rPr lang="en-US" sz="2400" dirty="0" smtClean="0">
                          <a:latin typeface="+mj-lt"/>
                          <a:cs typeface="Microsoft Sans Serif"/>
                        </a:rPr>
                        <a:t>Cancer</a:t>
                      </a:r>
                      <a:endParaRPr lang="en-US" sz="2400" dirty="0">
                        <a:latin typeface="+mj-lt"/>
                        <a:cs typeface="Microsoft Sans Serif"/>
                      </a:endParaRPr>
                    </a:p>
                  </a:txBody>
                  <a:tcPr/>
                </a:tc>
                <a:tc>
                  <a:txBody>
                    <a:bodyPr/>
                    <a:lstStyle/>
                    <a:p>
                      <a:pPr algn="ctr"/>
                      <a:r>
                        <a:rPr lang="en-US" sz="2400" dirty="0" smtClean="0">
                          <a:latin typeface="+mj-lt"/>
                          <a:cs typeface="Microsoft Sans Serif"/>
                        </a:rPr>
                        <a:t>1.5%</a:t>
                      </a:r>
                      <a:endParaRPr lang="en-US" sz="2400" dirty="0">
                        <a:latin typeface="+mj-lt"/>
                        <a:cs typeface="Microsoft Sans Serif"/>
                      </a:endParaRPr>
                    </a:p>
                  </a:txBody>
                  <a:tcPr/>
                </a:tc>
              </a:tr>
              <a:tr h="370840">
                <a:tc>
                  <a:txBody>
                    <a:bodyPr/>
                    <a:lstStyle/>
                    <a:p>
                      <a:pPr algn="ctr"/>
                      <a:r>
                        <a:rPr lang="en-US" sz="2400" dirty="0" smtClean="0">
                          <a:latin typeface="+mj-lt"/>
                          <a:cs typeface="Microsoft Sans Serif"/>
                        </a:rPr>
                        <a:t>Glaucoma</a:t>
                      </a:r>
                      <a:endParaRPr lang="en-US" sz="2400" dirty="0">
                        <a:latin typeface="+mj-lt"/>
                        <a:cs typeface="Microsoft Sans Serif"/>
                      </a:endParaRPr>
                    </a:p>
                  </a:txBody>
                  <a:tcPr/>
                </a:tc>
                <a:tc>
                  <a:txBody>
                    <a:bodyPr/>
                    <a:lstStyle/>
                    <a:p>
                      <a:pPr algn="ctr"/>
                      <a:r>
                        <a:rPr lang="en-US" sz="2400" dirty="0" smtClean="0">
                          <a:latin typeface="+mj-lt"/>
                          <a:cs typeface="Microsoft Sans Serif"/>
                        </a:rPr>
                        <a:t>1.3%</a:t>
                      </a:r>
                      <a:endParaRPr lang="en-US" sz="2400" dirty="0">
                        <a:latin typeface="+mj-lt"/>
                        <a:cs typeface="Microsoft Sans Serif"/>
                      </a:endParaRPr>
                    </a:p>
                  </a:txBody>
                  <a:tcPr/>
                </a:tc>
              </a:tr>
            </a:tbl>
          </a:graphicData>
        </a:graphic>
      </p:graphicFrame>
      <p:sp>
        <p:nvSpPr>
          <p:cNvPr id="3" name="Slide Number Placeholder 2"/>
          <p:cNvSpPr>
            <a:spLocks noGrp="1"/>
          </p:cNvSpPr>
          <p:nvPr>
            <p:ph type="sldNum" sz="quarter" idx="12"/>
          </p:nvPr>
        </p:nvSpPr>
        <p:spPr/>
        <p:txBody>
          <a:bodyPr/>
          <a:lstStyle/>
          <a:p>
            <a:fld id="{C1B28A6F-06A0-4359-A774-E9C76C0D0D08}" type="slidenum">
              <a:rPr lang="en-US" smtClean="0"/>
              <a:pPr/>
              <a:t>64</a:t>
            </a:fld>
            <a:endParaRPr lang="en-US"/>
          </a:p>
        </p:txBody>
      </p:sp>
      <p:sp>
        <p:nvSpPr>
          <p:cNvPr id="4" name="Rectangle 3"/>
          <p:cNvSpPr/>
          <p:nvPr/>
        </p:nvSpPr>
        <p:spPr>
          <a:xfrm>
            <a:off x="457200" y="4572000"/>
            <a:ext cx="8229600" cy="914400"/>
          </a:xfrm>
          <a:prstGeom prst="rect">
            <a:avLst/>
          </a:prstGeom>
          <a:solidFill>
            <a:srgbClr val="9BBB59">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886" y="6553200"/>
            <a:ext cx="4572000" cy="307777"/>
          </a:xfrm>
          <a:prstGeom prst="rect">
            <a:avLst/>
          </a:prstGeom>
        </p:spPr>
        <p:txBody>
          <a:bodyPr>
            <a:spAutoFit/>
          </a:bodyPr>
          <a:lstStyle/>
          <a:p>
            <a:r>
              <a:rPr lang="en-US" sz="1400" dirty="0" smtClean="0">
                <a:latin typeface="+mj-lt"/>
                <a:cs typeface="Microsoft Sans Serif" pitchFamily="34" charset="0"/>
              </a:rPr>
              <a:t>SOURCE: </a:t>
            </a:r>
            <a:r>
              <a:rPr lang="en-US" sz="1400" dirty="0" err="1" smtClean="0">
                <a:latin typeface="+mj-lt"/>
                <a:cs typeface="Microsoft Sans Serif" pitchFamily="34" charset="0"/>
              </a:rPr>
              <a:t>Reinarman</a:t>
            </a:r>
            <a:r>
              <a:rPr lang="en-US" sz="1400" dirty="0" smtClean="0">
                <a:latin typeface="+mj-lt"/>
                <a:cs typeface="Microsoft Sans Serif" pitchFamily="34" charset="0"/>
              </a:rPr>
              <a:t> et al., 2011 (reference list).</a:t>
            </a:r>
            <a:endParaRPr lang="en-US" sz="1400" dirty="0">
              <a:latin typeface="+mj-lt"/>
            </a:endParaRPr>
          </a:p>
        </p:txBody>
      </p:sp>
    </p:spTree>
    <p:extLst>
      <p:ext uri="{BB962C8B-B14F-4D97-AF65-F5344CB8AC3E}">
        <p14:creationId xmlns:p14="http://schemas.microsoft.com/office/powerpoint/2010/main" val="198547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2)">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a:rPr>
              <a:t>How do People Use Medical Marijuana?</a:t>
            </a:r>
            <a:endParaRPr lang="en-US"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457200" y="1600200"/>
            <a:ext cx="3733800" cy="4525963"/>
          </a:xfrm>
        </p:spPr>
        <p:txBody>
          <a:bodyPr/>
          <a:lstStyle/>
          <a:p>
            <a:r>
              <a:rPr lang="en-US" dirty="0" smtClean="0">
                <a:cs typeface="Microsoft Sans Serif"/>
              </a:rPr>
              <a:t>67% of medical marijuana patients use the drug daily</a:t>
            </a:r>
          </a:p>
          <a:p>
            <a:pPr marL="0" indent="0">
              <a:buNone/>
            </a:pPr>
            <a:endParaRPr lang="en-US" sz="1800" dirty="0" smtClean="0">
              <a:cs typeface="Microsoft Sans Serif"/>
            </a:endParaRPr>
          </a:p>
          <a:p>
            <a:r>
              <a:rPr lang="en-US" dirty="0" smtClean="0">
                <a:cs typeface="Microsoft Sans Serif"/>
              </a:rPr>
              <a:t>Over 86% smoke the drug</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2057400"/>
            <a:ext cx="4861777" cy="32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C1B28A6F-06A0-4359-A774-E9C76C0D0D08}" type="slidenum">
              <a:rPr lang="en-US" smtClean="0"/>
              <a:pPr/>
              <a:t>65</a:t>
            </a:fld>
            <a:endParaRPr lang="en-US"/>
          </a:p>
        </p:txBody>
      </p:sp>
      <p:sp>
        <p:nvSpPr>
          <p:cNvPr id="7" name="Rectangle 6"/>
          <p:cNvSpPr/>
          <p:nvPr/>
        </p:nvSpPr>
        <p:spPr>
          <a:xfrm>
            <a:off x="-10886" y="6553200"/>
            <a:ext cx="4572000" cy="307777"/>
          </a:xfrm>
          <a:prstGeom prst="rect">
            <a:avLst/>
          </a:prstGeom>
        </p:spPr>
        <p:txBody>
          <a:bodyPr>
            <a:spAutoFit/>
          </a:bodyPr>
          <a:lstStyle/>
          <a:p>
            <a:r>
              <a:rPr lang="en-US" sz="1400" dirty="0" smtClean="0">
                <a:latin typeface="+mj-lt"/>
                <a:cs typeface="Microsoft Sans Serif" pitchFamily="34" charset="0"/>
              </a:rPr>
              <a:t>SOURCE: </a:t>
            </a:r>
            <a:r>
              <a:rPr lang="en-US" sz="1400" dirty="0" err="1" smtClean="0">
                <a:latin typeface="+mj-lt"/>
                <a:cs typeface="Microsoft Sans Serif" pitchFamily="34" charset="0"/>
              </a:rPr>
              <a:t>Reinarman</a:t>
            </a:r>
            <a:r>
              <a:rPr lang="en-US" sz="1400" dirty="0" smtClean="0">
                <a:latin typeface="+mj-lt"/>
                <a:cs typeface="Microsoft Sans Serif" pitchFamily="34" charset="0"/>
              </a:rPr>
              <a:t> et al., 2011 (reference list).</a:t>
            </a:r>
            <a:endParaRPr lang="en-US" sz="1400" dirty="0">
              <a:latin typeface="+mj-lt"/>
            </a:endParaRPr>
          </a:p>
        </p:txBody>
      </p:sp>
    </p:spTree>
    <p:extLst>
      <p:ext uri="{BB962C8B-B14F-4D97-AF65-F5344CB8AC3E}">
        <p14:creationId xmlns:p14="http://schemas.microsoft.com/office/powerpoint/2010/main" val="38487086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cs typeface="Microsoft Sans Serif" pitchFamily="34" charset="0"/>
              </a:rPr>
              <a:t>Part III</a:t>
            </a:r>
            <a:br>
              <a:rPr lang="en-US" dirty="0" smtClean="0">
                <a:effectLst>
                  <a:outerShdw blurRad="38100" dist="38100" dir="2700000" algn="tl">
                    <a:srgbClr val="000000">
                      <a:alpha val="43137"/>
                    </a:srgbClr>
                  </a:outerShdw>
                </a:effectLst>
                <a:cs typeface="Microsoft Sans Serif" pitchFamily="34" charset="0"/>
              </a:rPr>
            </a:br>
            <a:r>
              <a:rPr lang="en-US" dirty="0" smtClean="0">
                <a:effectLst>
                  <a:outerShdw blurRad="38100" dist="38100" dir="2700000" algn="tl">
                    <a:srgbClr val="000000">
                      <a:alpha val="43137"/>
                    </a:srgbClr>
                  </a:outerShdw>
                </a:effectLst>
                <a:cs typeface="Microsoft Sans Serif" pitchFamily="34" charset="0"/>
              </a:rPr>
              <a:t>Medical Marijuana and HIV</a:t>
            </a:r>
            <a:endParaRPr lang="en-US" dirty="0">
              <a:effectLst>
                <a:outerShdw blurRad="38100" dist="38100" dir="2700000" algn="tl">
                  <a:srgbClr val="000000">
                    <a:alpha val="43137"/>
                  </a:srgbClr>
                </a:outerShdw>
              </a:effectLst>
              <a:cs typeface="Microsoft Sans Serif" pitchFamily="34" charset="0"/>
            </a:endParaRPr>
          </a:p>
        </p:txBody>
      </p:sp>
      <p:pic>
        <p:nvPicPr>
          <p:cNvPr id="4098" name="Picture 2" descr="C:\Documents and Settings\hpadwa\Local Settings\Temporary Internet Files\Content.IE5\J796I1FT\MC90043269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828800"/>
            <a:ext cx="4191000" cy="4191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C1B28A6F-06A0-4359-A774-E9C76C0D0D08}" type="slidenum">
              <a:rPr lang="en-US" smtClean="0"/>
              <a:pPr/>
              <a:t>66</a:t>
            </a:fld>
            <a:endParaRPr lang="en-US"/>
          </a:p>
        </p:txBody>
      </p:sp>
    </p:spTree>
    <p:extLst>
      <p:ext uri="{BB962C8B-B14F-4D97-AF65-F5344CB8AC3E}">
        <p14:creationId xmlns:p14="http://schemas.microsoft.com/office/powerpoint/2010/main" val="39068093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cs typeface="Microsoft Sans Serif" pitchFamily="34" charset="0"/>
              </a:rPr>
              <a:t>Medical Marijuana and HIV</a:t>
            </a:r>
            <a:endParaRPr lang="en-US" dirty="0">
              <a:effectLst>
                <a:outerShdw blurRad="38100" dist="38100" dir="2700000" algn="tl">
                  <a:srgbClr val="000000">
                    <a:alpha val="43137"/>
                  </a:srgbClr>
                </a:outerShdw>
              </a:effectLst>
              <a:cs typeface="Microsoft Sans Serif" pitchFamily="34" charset="0"/>
            </a:endParaRPr>
          </a:p>
        </p:txBody>
      </p:sp>
      <p:sp>
        <p:nvSpPr>
          <p:cNvPr id="5" name="Content Placeholder 2"/>
          <p:cNvSpPr>
            <a:spLocks noGrp="1"/>
          </p:cNvSpPr>
          <p:nvPr>
            <p:ph idx="1"/>
          </p:nvPr>
        </p:nvSpPr>
        <p:spPr>
          <a:xfrm>
            <a:off x="228600" y="1371600"/>
            <a:ext cx="8610600" cy="4419600"/>
          </a:xfrm>
        </p:spPr>
        <p:txBody>
          <a:bodyPr>
            <a:noAutofit/>
          </a:bodyPr>
          <a:lstStyle/>
          <a:p>
            <a:r>
              <a:rPr lang="en-US" dirty="0" smtClean="0">
                <a:cs typeface="Microsoft Sans Serif" pitchFamily="34" charset="0"/>
              </a:rPr>
              <a:t>Between 23% and 56% of people living with HIV/AIDS have used marijuana in the past month</a:t>
            </a:r>
          </a:p>
          <a:p>
            <a:r>
              <a:rPr lang="en-US" dirty="0" smtClean="0">
                <a:cs typeface="Microsoft Sans Serif" pitchFamily="34" charset="0"/>
              </a:rPr>
              <a:t>3-8 times more common than in the rest of the population</a:t>
            </a:r>
          </a:p>
          <a:p>
            <a:r>
              <a:rPr lang="en-US" dirty="0" smtClean="0">
                <a:cs typeface="Microsoft Sans Serif" pitchFamily="34" charset="0"/>
              </a:rPr>
              <a:t>Most prevalent among young HIV+ gay men</a:t>
            </a:r>
          </a:p>
          <a:p>
            <a:pPr lvl="1"/>
            <a:r>
              <a:rPr lang="en-US" sz="3200" dirty="0" smtClean="0">
                <a:cs typeface="Microsoft Sans Serif" pitchFamily="34" charset="0"/>
              </a:rPr>
              <a:t>16% smoke marijuana weekly</a:t>
            </a:r>
          </a:p>
          <a:p>
            <a:pPr lvl="1"/>
            <a:r>
              <a:rPr lang="en-US" sz="3200" dirty="0" smtClean="0">
                <a:cs typeface="Microsoft Sans Serif" pitchFamily="34" charset="0"/>
              </a:rPr>
              <a:t>23% smoke marijuana daily</a:t>
            </a:r>
          </a:p>
          <a:p>
            <a:r>
              <a:rPr lang="en-US" dirty="0" smtClean="0">
                <a:cs typeface="Microsoft Sans Serif" pitchFamily="34" charset="0"/>
              </a:rPr>
              <a:t>About 16% of HIV+ women use marijuana weekly</a:t>
            </a:r>
          </a:p>
          <a:p>
            <a:pPr marL="0" indent="0">
              <a:buNone/>
            </a:pPr>
            <a:endParaRPr lang="en-US" dirty="0" smtClean="0">
              <a:cs typeface="Microsoft Sans Serif" pitchFamily="34" charset="0"/>
            </a:endParaRPr>
          </a:p>
        </p:txBody>
      </p:sp>
      <p:sp>
        <p:nvSpPr>
          <p:cNvPr id="3" name="TextBox 2"/>
          <p:cNvSpPr txBox="1"/>
          <p:nvPr/>
        </p:nvSpPr>
        <p:spPr>
          <a:xfrm>
            <a:off x="0" y="6553200"/>
            <a:ext cx="7917937" cy="307777"/>
          </a:xfrm>
          <a:prstGeom prst="rect">
            <a:avLst/>
          </a:prstGeom>
          <a:noFill/>
        </p:spPr>
        <p:txBody>
          <a:bodyPr wrap="none" rtlCol="0">
            <a:spAutoFit/>
          </a:bodyPr>
          <a:lstStyle/>
          <a:p>
            <a:r>
              <a:rPr lang="en-US" sz="1400" dirty="0" smtClean="0">
                <a:latin typeface="+mj-lt"/>
                <a:cs typeface="Microsoft Sans Serif" pitchFamily="34" charset="0"/>
              </a:rPr>
              <a:t>SOURCES: </a:t>
            </a:r>
            <a:r>
              <a:rPr lang="en-US" sz="1400" dirty="0" err="1" smtClean="0">
                <a:latin typeface="+mj-lt"/>
                <a:cs typeface="Microsoft Sans Serif" pitchFamily="34" charset="0"/>
              </a:rPr>
              <a:t>Kuo</a:t>
            </a:r>
            <a:r>
              <a:rPr lang="en-US" sz="1400" dirty="0" smtClean="0">
                <a:latin typeface="+mj-lt"/>
                <a:cs typeface="Microsoft Sans Serif" pitchFamily="34" charset="0"/>
              </a:rPr>
              <a:t> et al., 2004; Prentiss et al., 2004; Bonn-Miller et al., 2012; Bruce et al., 2013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67</a:t>
            </a:fld>
            <a:endParaRPr lang="en-US"/>
          </a:p>
        </p:txBody>
      </p:sp>
    </p:spTree>
    <p:extLst>
      <p:ext uri="{BB962C8B-B14F-4D97-AF65-F5344CB8AC3E}">
        <p14:creationId xmlns:p14="http://schemas.microsoft.com/office/powerpoint/2010/main" val="39689054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962"/>
            <a:ext cx="8229600" cy="1265238"/>
          </a:xfrm>
        </p:spPr>
        <p:txBody>
          <a:bodyPr>
            <a:normAutofit fontScale="90000"/>
          </a:bodyPr>
          <a:lstStyle/>
          <a:p>
            <a:r>
              <a:rPr lang="en-US" dirty="0" smtClean="0">
                <a:effectLst>
                  <a:outerShdw blurRad="38100" dist="38100" dir="2700000" algn="tl">
                    <a:srgbClr val="000000">
                      <a:alpha val="43137"/>
                    </a:srgbClr>
                  </a:outerShdw>
                </a:effectLst>
                <a:cs typeface="Microsoft Sans Serif"/>
              </a:rPr>
              <a:t>Medical Marijuana and HIV: </a:t>
            </a:r>
            <a:br>
              <a:rPr lang="en-US" dirty="0" smtClean="0">
                <a:effectLst>
                  <a:outerShdw blurRad="38100" dist="38100" dir="2700000" algn="tl">
                    <a:srgbClr val="000000">
                      <a:alpha val="43137"/>
                    </a:srgbClr>
                  </a:outerShdw>
                </a:effectLst>
                <a:cs typeface="Microsoft Sans Serif"/>
              </a:rPr>
            </a:br>
            <a:r>
              <a:rPr lang="en-US" dirty="0" smtClean="0">
                <a:effectLst>
                  <a:outerShdw blurRad="38100" dist="38100" dir="2700000" algn="tl">
                    <a:srgbClr val="000000">
                      <a:alpha val="43137"/>
                    </a:srgbClr>
                  </a:outerShdw>
                </a:effectLst>
                <a:cs typeface="Microsoft Sans Serif"/>
              </a:rPr>
              <a:t>What’s the Connection?</a:t>
            </a:r>
            <a:endParaRPr lang="en-US"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457200" y="1752600"/>
            <a:ext cx="8229600" cy="4495800"/>
          </a:xfrm>
        </p:spPr>
        <p:txBody>
          <a:bodyPr>
            <a:normAutofit fontScale="92500" lnSpcReduction="10000"/>
          </a:bodyPr>
          <a:lstStyle/>
          <a:p>
            <a:endParaRPr lang="en-US" dirty="0" smtClean="0">
              <a:cs typeface="Microsoft Sans Serif"/>
            </a:endParaRPr>
          </a:p>
          <a:p>
            <a:r>
              <a:rPr lang="en-US" dirty="0" smtClean="0">
                <a:cs typeface="Microsoft Sans Serif"/>
              </a:rPr>
              <a:t>Marijuana can help </a:t>
            </a:r>
            <a:r>
              <a:rPr lang="en-US" dirty="0" smtClean="0">
                <a:solidFill>
                  <a:srgbClr val="FFFF00"/>
                </a:solidFill>
                <a:cs typeface="Microsoft Sans Serif"/>
              </a:rPr>
              <a:t>relieve symptoms </a:t>
            </a:r>
            <a:r>
              <a:rPr lang="en-US" dirty="0" smtClean="0">
                <a:cs typeface="Microsoft Sans Serif"/>
              </a:rPr>
              <a:t>associated with HIV disease</a:t>
            </a:r>
          </a:p>
          <a:p>
            <a:pPr marL="0" indent="0">
              <a:buNone/>
            </a:pPr>
            <a:endParaRPr lang="en-US" sz="1900" dirty="0" smtClean="0">
              <a:cs typeface="Microsoft Sans Serif"/>
            </a:endParaRPr>
          </a:p>
          <a:p>
            <a:r>
              <a:rPr lang="en-US" dirty="0" smtClean="0">
                <a:cs typeface="Microsoft Sans Serif"/>
              </a:rPr>
              <a:t>Marijuana can help HIV+ individuals </a:t>
            </a:r>
            <a:r>
              <a:rPr lang="en-US" dirty="0" smtClean="0">
                <a:solidFill>
                  <a:srgbClr val="FFFF00"/>
                </a:solidFill>
                <a:cs typeface="Microsoft Sans Serif"/>
              </a:rPr>
              <a:t>cope</a:t>
            </a:r>
            <a:r>
              <a:rPr lang="en-US" dirty="0" smtClean="0">
                <a:cs typeface="Microsoft Sans Serif"/>
              </a:rPr>
              <a:t> as they learn their diagnosis and </a:t>
            </a:r>
            <a:r>
              <a:rPr lang="en-US" dirty="0" smtClean="0">
                <a:solidFill>
                  <a:srgbClr val="FFFF00"/>
                </a:solidFill>
                <a:cs typeface="Microsoft Sans Serif"/>
              </a:rPr>
              <a:t>engage in treatment</a:t>
            </a:r>
          </a:p>
          <a:p>
            <a:pPr marL="0" indent="0">
              <a:buNone/>
            </a:pPr>
            <a:endParaRPr lang="en-US" sz="1900" dirty="0" smtClean="0">
              <a:cs typeface="Microsoft Sans Serif"/>
            </a:endParaRPr>
          </a:p>
          <a:p>
            <a:r>
              <a:rPr lang="en-US" dirty="0" smtClean="0">
                <a:cs typeface="Microsoft Sans Serif"/>
              </a:rPr>
              <a:t>People living with HIV </a:t>
            </a:r>
            <a:r>
              <a:rPr lang="en-US" dirty="0">
                <a:cs typeface="Microsoft Sans Serif"/>
              </a:rPr>
              <a:t>are </a:t>
            </a:r>
            <a:r>
              <a:rPr lang="en-US" dirty="0">
                <a:solidFill>
                  <a:srgbClr val="FFFF00"/>
                </a:solidFill>
                <a:cs typeface="Microsoft Sans Serif"/>
              </a:rPr>
              <a:t>likely to use </a:t>
            </a:r>
            <a:r>
              <a:rPr lang="en-US" dirty="0" smtClean="0">
                <a:cs typeface="Microsoft Sans Serif"/>
              </a:rPr>
              <a:t>medical marijuana for conditions/problems </a:t>
            </a:r>
            <a:r>
              <a:rPr lang="en-US" dirty="0" smtClean="0">
                <a:solidFill>
                  <a:srgbClr val="FFFF00"/>
                </a:solidFill>
                <a:cs typeface="Microsoft Sans Serif"/>
              </a:rPr>
              <a:t>other than HIV </a:t>
            </a:r>
            <a:endParaRPr lang="en-US" dirty="0">
              <a:solidFill>
                <a:srgbClr val="FFFF00"/>
              </a:solidFill>
              <a:cs typeface="Microsoft Sans Serif"/>
            </a:endParaRPr>
          </a:p>
          <a:p>
            <a:endParaRPr lang="en-US" dirty="0">
              <a:cs typeface="Microsoft Sans Serif"/>
            </a:endParaRPr>
          </a:p>
        </p:txBody>
      </p:sp>
      <p:sp>
        <p:nvSpPr>
          <p:cNvPr id="5" name="Slide Number Placeholder 4"/>
          <p:cNvSpPr>
            <a:spLocks noGrp="1"/>
          </p:cNvSpPr>
          <p:nvPr>
            <p:ph type="sldNum" sz="quarter" idx="12"/>
          </p:nvPr>
        </p:nvSpPr>
        <p:spPr/>
        <p:txBody>
          <a:bodyPr/>
          <a:lstStyle/>
          <a:p>
            <a:fld id="{C1B28A6F-06A0-4359-A774-E9C76C0D0D08}" type="slidenum">
              <a:rPr lang="en-US" smtClean="0"/>
              <a:pPr/>
              <a:t>68</a:t>
            </a:fld>
            <a:endParaRPr lang="en-US"/>
          </a:p>
        </p:txBody>
      </p:sp>
    </p:spTree>
    <p:extLst>
      <p:ext uri="{BB962C8B-B14F-4D97-AF65-F5344CB8AC3E}">
        <p14:creationId xmlns:p14="http://schemas.microsoft.com/office/powerpoint/2010/main" val="414882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a:rPr>
              <a:t>Medical Marijuana and HIV Symptoms: Neuropathy</a:t>
            </a:r>
            <a:endParaRPr lang="en-US"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152400" y="1371600"/>
            <a:ext cx="5709356" cy="5410200"/>
          </a:xfrm>
        </p:spPr>
        <p:txBody>
          <a:bodyPr>
            <a:normAutofit fontScale="92500" lnSpcReduction="10000"/>
          </a:bodyPr>
          <a:lstStyle/>
          <a:p>
            <a:r>
              <a:rPr lang="en-US" dirty="0" smtClean="0">
                <a:cs typeface="Microsoft Sans Serif"/>
              </a:rPr>
              <a:t>Neurological complications associated with HIV disease</a:t>
            </a:r>
          </a:p>
          <a:p>
            <a:pPr lvl="1"/>
            <a:r>
              <a:rPr lang="en-US" dirty="0" smtClean="0">
                <a:cs typeface="Microsoft Sans Serif"/>
              </a:rPr>
              <a:t>Numbness/pain in hands and feet</a:t>
            </a:r>
          </a:p>
          <a:p>
            <a:pPr lvl="1"/>
            <a:r>
              <a:rPr lang="en-US" dirty="0" smtClean="0">
                <a:cs typeface="Microsoft Sans Serif"/>
              </a:rPr>
              <a:t>Normal stimuli (touch) can cause pain</a:t>
            </a:r>
          </a:p>
          <a:p>
            <a:pPr lvl="1"/>
            <a:r>
              <a:rPr lang="en-US" dirty="0" smtClean="0">
                <a:cs typeface="Microsoft Sans Serif"/>
              </a:rPr>
              <a:t>In late stages of disease, muscle weakness</a:t>
            </a:r>
          </a:p>
          <a:p>
            <a:pPr lvl="1"/>
            <a:r>
              <a:rPr lang="en-US" dirty="0" smtClean="0">
                <a:cs typeface="Microsoft Sans Serif"/>
              </a:rPr>
              <a:t>Often described as </a:t>
            </a:r>
            <a:r>
              <a:rPr lang="en-US" dirty="0">
                <a:cs typeface="Microsoft Sans Serif"/>
              </a:rPr>
              <a:t>burning, shooting, tingling, stabbing, or like a vise or electric shock</a:t>
            </a:r>
            <a:endParaRPr lang="en-US" dirty="0" smtClean="0">
              <a:cs typeface="Microsoft Sans Serif"/>
            </a:endParaRPr>
          </a:p>
          <a:p>
            <a:pPr marL="457200" lvl="1" indent="0">
              <a:buNone/>
            </a:pPr>
            <a:endParaRPr lang="en-US" sz="1900" dirty="0" smtClean="0">
              <a:cs typeface="Microsoft Sans Serif"/>
            </a:endParaRPr>
          </a:p>
          <a:p>
            <a:r>
              <a:rPr lang="en-US" dirty="0" smtClean="0">
                <a:cs typeface="Microsoft Sans Serif"/>
              </a:rPr>
              <a:t>Can also be a side-effect of antiretroviral medications</a:t>
            </a:r>
          </a:p>
          <a:p>
            <a:endParaRPr lang="en-US" dirty="0"/>
          </a:p>
        </p:txBody>
      </p:sp>
      <p:pic>
        <p:nvPicPr>
          <p:cNvPr id="5122" name="Picture 2" descr="C:\Documents and Settings\hpadwa\Local Settings\Temporary Internet Files\Content.IE5\J796I1FT\MP90043874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867400" y="1828800"/>
            <a:ext cx="2971800" cy="3810000"/>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C1B28A6F-06A0-4359-A774-E9C76C0D0D08}" type="slidenum">
              <a:rPr lang="en-US" smtClean="0"/>
              <a:pPr/>
              <a:t>69</a:t>
            </a:fld>
            <a:endParaRPr lang="en-US"/>
          </a:p>
        </p:txBody>
      </p:sp>
    </p:spTree>
    <p:extLst>
      <p:ext uri="{BB962C8B-B14F-4D97-AF65-F5344CB8AC3E}">
        <p14:creationId xmlns:p14="http://schemas.microsoft.com/office/powerpoint/2010/main" val="2322302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381000"/>
            <a:ext cx="8382000" cy="1325562"/>
          </a:xfrm>
        </p:spPr>
        <p:txBody>
          <a:bodyPr>
            <a:normAutofit fontScale="90000"/>
          </a:bodyPr>
          <a:lstStyle/>
          <a:p>
            <a:r>
              <a:rPr lang="en-US" dirty="0">
                <a:latin typeface="+mj-lt"/>
              </a:rPr>
              <a:t>Your </a:t>
            </a:r>
            <a:r>
              <a:rPr lang="en-US" dirty="0" smtClean="0">
                <a:latin typeface="+mj-lt"/>
              </a:rPr>
              <a:t>patients </a:t>
            </a:r>
            <a:r>
              <a:rPr lang="en-US" dirty="0">
                <a:latin typeface="+mj-lt"/>
              </a:rPr>
              <a:t>use </a:t>
            </a:r>
            <a:r>
              <a:rPr lang="en-US" dirty="0" smtClean="0">
                <a:latin typeface="+mj-lt"/>
              </a:rPr>
              <a:t>marijuana </a:t>
            </a:r>
            <a:r>
              <a:rPr lang="en-US" dirty="0">
                <a:latin typeface="+mj-lt"/>
              </a:rPr>
              <a:t>mostly </a:t>
            </a:r>
            <a:r>
              <a:rPr lang="en-US" dirty="0" smtClean="0">
                <a:latin typeface="+mj-lt"/>
              </a:rPr>
              <a:t>for… </a:t>
            </a:r>
            <a:endParaRPr lang="en-US" dirty="0">
              <a:latin typeface="+mj-lt"/>
            </a:endParaRPr>
          </a:p>
        </p:txBody>
      </p:sp>
      <p:sp>
        <p:nvSpPr>
          <p:cNvPr id="4" name="Slide Number Placeholder 3"/>
          <p:cNvSpPr>
            <a:spLocks noGrp="1"/>
          </p:cNvSpPr>
          <p:nvPr>
            <p:ph type="sldNum" sz="quarter" idx="12"/>
          </p:nvPr>
        </p:nvSpPr>
        <p:spPr/>
        <p:txBody>
          <a:bodyPr/>
          <a:lstStyle/>
          <a:p>
            <a:fld id="{C1B28A6F-06A0-4359-A774-E9C76C0D0D08}" type="slidenum">
              <a:rPr lang="en-US" smtClean="0"/>
              <a:pPr/>
              <a:t>7</a:t>
            </a:fld>
            <a:endParaRPr lang="en-US"/>
          </a:p>
        </p:txBody>
      </p:sp>
      <p:sp>
        <p:nvSpPr>
          <p:cNvPr id="3" name="TPAnswers"/>
          <p:cNvSpPr>
            <a:spLocks noGrp="1"/>
          </p:cNvSpPr>
          <p:nvPr>
            <p:ph type="body" idx="1"/>
            <p:custDataLst>
              <p:tags r:id="rId2"/>
            </p:custDataLst>
          </p:nvPr>
        </p:nvSpPr>
        <p:spPr>
          <a:xfrm>
            <a:off x="533400" y="2133600"/>
            <a:ext cx="8229600" cy="4525963"/>
          </a:xfrm>
        </p:spPr>
        <p:txBody>
          <a:bodyPr/>
          <a:lstStyle/>
          <a:p>
            <a:pPr marL="514350" indent="-514350">
              <a:buFont typeface="Arial" pitchFamily="34" charset="0"/>
              <a:buAutoNum type="alphaUcPeriod"/>
            </a:pPr>
            <a:r>
              <a:rPr lang="en-US" dirty="0" smtClean="0">
                <a:latin typeface="+mj-lt"/>
                <a:cs typeface="Microsoft Sans Serif" pitchFamily="34" charset="0"/>
              </a:rPr>
              <a:t>Physical symptoms</a:t>
            </a:r>
          </a:p>
          <a:p>
            <a:pPr marL="514350" indent="-514350">
              <a:buFont typeface="Arial" pitchFamily="34" charset="0"/>
              <a:buAutoNum type="alphaUcPeriod"/>
            </a:pPr>
            <a:r>
              <a:rPr lang="en-US" dirty="0" smtClean="0">
                <a:latin typeface="+mj-lt"/>
                <a:cs typeface="Microsoft Sans Serif" pitchFamily="34" charset="0"/>
              </a:rPr>
              <a:t>Mental health symptoms</a:t>
            </a:r>
          </a:p>
          <a:p>
            <a:pPr marL="514350" indent="-514350">
              <a:buFont typeface="Arial" pitchFamily="34" charset="0"/>
              <a:buAutoNum type="alphaUcPeriod"/>
            </a:pPr>
            <a:r>
              <a:rPr lang="en-US" dirty="0" smtClean="0">
                <a:latin typeface="+mj-lt"/>
                <a:cs typeface="Microsoft Sans Serif" pitchFamily="34" charset="0"/>
              </a:rPr>
              <a:t>To get high</a:t>
            </a:r>
          </a:p>
          <a:p>
            <a:pPr marL="514350" indent="-514350">
              <a:buFont typeface="Arial" pitchFamily="34" charset="0"/>
              <a:buAutoNum type="alphaUcPeriod"/>
            </a:pPr>
            <a:r>
              <a:rPr lang="en-US" dirty="0" smtClean="0">
                <a:latin typeface="+mj-lt"/>
                <a:cs typeface="Microsoft Sans Serif" pitchFamily="34" charset="0"/>
              </a:rPr>
              <a:t>Other</a:t>
            </a:r>
            <a:endParaRPr lang="en-US" dirty="0">
              <a:latin typeface="+mj-lt"/>
              <a:cs typeface="Microsoft Sans Serif" pitchFamily="34" charset="0"/>
            </a:endParaRPr>
          </a:p>
        </p:txBody>
      </p:sp>
    </p:spTree>
    <p:custDataLst>
      <p:tags r:id="rId1"/>
    </p:custDataLst>
    <p:extLst>
      <p:ext uri="{BB962C8B-B14F-4D97-AF65-F5344CB8AC3E}">
        <p14:creationId xmlns:p14="http://schemas.microsoft.com/office/powerpoint/2010/main" val="17723749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362"/>
            <a:ext cx="9144000" cy="1417638"/>
          </a:xfrm>
        </p:spPr>
        <p:txBody>
          <a:bodyPr>
            <a:normAutofit fontScale="90000"/>
          </a:bodyPr>
          <a:lstStyle/>
          <a:p>
            <a:r>
              <a:rPr lang="en-US" dirty="0" smtClean="0">
                <a:effectLst>
                  <a:outerShdw blurRad="38100" dist="38100" dir="2700000" algn="tl">
                    <a:srgbClr val="000000">
                      <a:alpha val="43137"/>
                    </a:srgbClr>
                  </a:outerShdw>
                </a:effectLst>
                <a:cs typeface="Microsoft Sans Serif"/>
              </a:rPr>
              <a:t>Medical Marijuana and HIV Symptoms: Neuropathy</a:t>
            </a:r>
            <a:r>
              <a:rPr lang="en-US" dirty="0" smtClean="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600200"/>
            <a:ext cx="8763000" cy="4953000"/>
          </a:xfrm>
        </p:spPr>
        <p:txBody>
          <a:bodyPr>
            <a:normAutofit fontScale="92500" lnSpcReduction="10000"/>
          </a:bodyPr>
          <a:lstStyle/>
          <a:p>
            <a:r>
              <a:rPr lang="en-US" dirty="0" smtClean="0">
                <a:cs typeface="Microsoft Sans Serif"/>
              </a:rPr>
              <a:t>Many medications normally used for neuropathy </a:t>
            </a:r>
            <a:r>
              <a:rPr lang="en-US" dirty="0" smtClean="0">
                <a:solidFill>
                  <a:srgbClr val="FFFF00"/>
                </a:solidFill>
                <a:cs typeface="Microsoft Sans Serif"/>
              </a:rPr>
              <a:t>don’t mix well </a:t>
            </a:r>
            <a:r>
              <a:rPr lang="en-US" dirty="0" smtClean="0">
                <a:cs typeface="Microsoft Sans Serif"/>
              </a:rPr>
              <a:t>with antiretroviral medications </a:t>
            </a:r>
          </a:p>
          <a:p>
            <a:pPr marL="0" indent="0">
              <a:buNone/>
            </a:pPr>
            <a:endParaRPr lang="en-US" sz="1900" dirty="0" smtClean="0">
              <a:cs typeface="Microsoft Sans Serif"/>
            </a:endParaRPr>
          </a:p>
          <a:p>
            <a:r>
              <a:rPr lang="en-US" dirty="0" smtClean="0">
                <a:cs typeface="Microsoft Sans Serif"/>
              </a:rPr>
              <a:t>Marijuana helps </a:t>
            </a:r>
            <a:r>
              <a:rPr lang="en-US" dirty="0" smtClean="0">
                <a:solidFill>
                  <a:srgbClr val="FFFF00"/>
                </a:solidFill>
                <a:cs typeface="Microsoft Sans Serif"/>
              </a:rPr>
              <a:t>dull/relieve feelings of physical pain </a:t>
            </a:r>
            <a:r>
              <a:rPr lang="en-US" dirty="0" smtClean="0">
                <a:cs typeface="Microsoft Sans Serif"/>
              </a:rPr>
              <a:t>by 34% </a:t>
            </a:r>
            <a:endParaRPr lang="en-US" dirty="0">
              <a:cs typeface="Microsoft Sans Serif"/>
            </a:endParaRPr>
          </a:p>
          <a:p>
            <a:pPr marL="0" indent="0">
              <a:buNone/>
            </a:pPr>
            <a:endParaRPr lang="en-US" sz="1900" dirty="0" smtClean="0">
              <a:cs typeface="Microsoft Sans Serif"/>
            </a:endParaRPr>
          </a:p>
          <a:p>
            <a:r>
              <a:rPr lang="en-US" dirty="0" smtClean="0">
                <a:cs typeface="Microsoft Sans Serif"/>
              </a:rPr>
              <a:t>20%-28% of HIV+ individuals who use marijuana report using it as a </a:t>
            </a:r>
            <a:r>
              <a:rPr lang="en-US" dirty="0" smtClean="0">
                <a:solidFill>
                  <a:srgbClr val="FFFF00"/>
                </a:solidFill>
                <a:cs typeface="Microsoft Sans Serif"/>
              </a:rPr>
              <a:t>pain reliever</a:t>
            </a:r>
          </a:p>
          <a:p>
            <a:pPr marL="0" indent="0">
              <a:buNone/>
            </a:pPr>
            <a:endParaRPr lang="en-US" sz="1900" dirty="0" smtClean="0">
              <a:cs typeface="Microsoft Sans Serif"/>
            </a:endParaRPr>
          </a:p>
          <a:p>
            <a:r>
              <a:rPr lang="en-US" dirty="0" smtClean="0">
                <a:cs typeface="Microsoft Sans Serif"/>
              </a:rPr>
              <a:t>Over 19% of individuals with neuropathy report using marijuana to </a:t>
            </a:r>
            <a:r>
              <a:rPr lang="en-US" dirty="0" smtClean="0">
                <a:solidFill>
                  <a:srgbClr val="FFFF00"/>
                </a:solidFill>
                <a:cs typeface="Microsoft Sans Serif"/>
              </a:rPr>
              <a:t>manage pain </a:t>
            </a:r>
            <a:endParaRPr lang="en-US" dirty="0">
              <a:solidFill>
                <a:srgbClr val="FFFF00"/>
              </a:solidFill>
              <a:cs typeface="Microsoft Sans Serif"/>
            </a:endParaRPr>
          </a:p>
        </p:txBody>
      </p:sp>
      <p:sp>
        <p:nvSpPr>
          <p:cNvPr id="5" name="Rectangle 4"/>
          <p:cNvSpPr/>
          <p:nvPr/>
        </p:nvSpPr>
        <p:spPr>
          <a:xfrm>
            <a:off x="0" y="6581001"/>
            <a:ext cx="8077200" cy="307777"/>
          </a:xfrm>
          <a:prstGeom prst="rect">
            <a:avLst/>
          </a:prstGeom>
        </p:spPr>
        <p:txBody>
          <a:bodyPr wrap="square">
            <a:spAutoFit/>
          </a:bodyPr>
          <a:lstStyle/>
          <a:p>
            <a:r>
              <a:rPr lang="en-US" sz="1400" dirty="0" smtClean="0">
                <a:latin typeface="+mj-lt"/>
                <a:cs typeface="Microsoft Sans Serif" pitchFamily="34" charset="0"/>
              </a:rPr>
              <a:t>SOURCES: </a:t>
            </a:r>
            <a:r>
              <a:rPr lang="en-US" sz="1400" dirty="0" err="1" smtClean="0">
                <a:latin typeface="+mj-lt"/>
                <a:cs typeface="Microsoft Sans Serif" pitchFamily="34" charset="0"/>
              </a:rPr>
              <a:t>Furler</a:t>
            </a:r>
            <a:r>
              <a:rPr lang="en-US" sz="1400" dirty="0" smtClean="0">
                <a:latin typeface="+mj-lt"/>
                <a:cs typeface="Microsoft Sans Serif" pitchFamily="34" charset="0"/>
              </a:rPr>
              <a:t> et al., </a:t>
            </a:r>
            <a:r>
              <a:rPr lang="en-US" sz="1400" dirty="0">
                <a:latin typeface="+mj-lt"/>
                <a:cs typeface="Microsoft Sans Serif" pitchFamily="34" charset="0"/>
              </a:rPr>
              <a:t>2004; </a:t>
            </a:r>
            <a:r>
              <a:rPr lang="en-US" sz="1400" dirty="0" smtClean="0">
                <a:latin typeface="+mj-lt"/>
                <a:cs typeface="Microsoft Sans Serif" pitchFamily="34" charset="0"/>
              </a:rPr>
              <a:t>Prentiss et al., 2004; Abrams et al., 2007; Nicholas et al., 2010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70</a:t>
            </a:fld>
            <a:endParaRPr lang="en-US"/>
          </a:p>
        </p:txBody>
      </p:sp>
    </p:spTree>
    <p:extLst>
      <p:ext uri="{BB962C8B-B14F-4D97-AF65-F5344CB8AC3E}">
        <p14:creationId xmlns:p14="http://schemas.microsoft.com/office/powerpoint/2010/main" val="377716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a:rPr>
              <a:t>Medical Marijuana and HIV Symptoms: Wasting Syndrome</a:t>
            </a:r>
            <a:endParaRPr lang="en-US"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381000" y="1600200"/>
            <a:ext cx="8077200" cy="5181600"/>
          </a:xfrm>
        </p:spPr>
        <p:txBody>
          <a:bodyPr>
            <a:noAutofit/>
          </a:bodyPr>
          <a:lstStyle/>
          <a:p>
            <a:r>
              <a:rPr lang="en-US" sz="2400" dirty="0" smtClean="0">
                <a:cs typeface="Microsoft Sans Serif"/>
              </a:rPr>
              <a:t>Loss of 10% or more of body weight plus 30+ days of diarrhea, weakness, or fever</a:t>
            </a:r>
          </a:p>
          <a:p>
            <a:r>
              <a:rPr lang="en-US" sz="2400" dirty="0" smtClean="0">
                <a:cs typeface="Microsoft Sans Serif"/>
              </a:rPr>
              <a:t>Causes</a:t>
            </a:r>
          </a:p>
          <a:p>
            <a:pPr lvl="1"/>
            <a:r>
              <a:rPr lang="en-US" sz="2400" dirty="0" smtClean="0">
                <a:cs typeface="Microsoft Sans Serif"/>
              </a:rPr>
              <a:t>HIV disease/infections interfere with nutrient absorption</a:t>
            </a:r>
          </a:p>
          <a:p>
            <a:pPr lvl="1"/>
            <a:r>
              <a:rPr lang="en-US" sz="2400" dirty="0" smtClean="0">
                <a:cs typeface="Microsoft Sans Serif"/>
              </a:rPr>
              <a:t>People with HIV need more calories than usual to maintain body weight due to increased immune system activity</a:t>
            </a:r>
          </a:p>
          <a:p>
            <a:pPr lvl="1"/>
            <a:r>
              <a:rPr lang="en-US" sz="2400" dirty="0">
                <a:cs typeface="Microsoft Sans Serif"/>
              </a:rPr>
              <a:t>Low appetite common with </a:t>
            </a:r>
            <a:r>
              <a:rPr lang="en-US" sz="2400" dirty="0" smtClean="0">
                <a:cs typeface="Microsoft Sans Serif"/>
              </a:rPr>
              <a:t>HIV</a:t>
            </a:r>
          </a:p>
          <a:p>
            <a:r>
              <a:rPr lang="en-US" sz="2400" dirty="0" smtClean="0">
                <a:cs typeface="Microsoft Sans Serif"/>
              </a:rPr>
              <a:t>Can occur even among people whose HIV is well-controlled with medications</a:t>
            </a:r>
          </a:p>
          <a:p>
            <a:r>
              <a:rPr lang="en-US" sz="2400" dirty="0" smtClean="0">
                <a:cs typeface="Microsoft Sans Serif"/>
              </a:rPr>
              <a:t>Eating enough and getting adequate nutrition is key to avoiding wasting syndrome</a:t>
            </a:r>
            <a:endParaRPr lang="en-US" sz="2400" dirty="0" smtClean="0"/>
          </a:p>
          <a:p>
            <a:endParaRPr lang="en-US" sz="2400" dirty="0"/>
          </a:p>
        </p:txBody>
      </p:sp>
      <p:sp>
        <p:nvSpPr>
          <p:cNvPr id="5" name="Slide Number Placeholder 4"/>
          <p:cNvSpPr>
            <a:spLocks noGrp="1"/>
          </p:cNvSpPr>
          <p:nvPr>
            <p:ph type="sldNum" sz="quarter" idx="12"/>
          </p:nvPr>
        </p:nvSpPr>
        <p:spPr/>
        <p:txBody>
          <a:bodyPr/>
          <a:lstStyle/>
          <a:p>
            <a:fld id="{C1B28A6F-06A0-4359-A774-E9C76C0D0D08}" type="slidenum">
              <a:rPr lang="en-US" smtClean="0"/>
              <a:pPr/>
              <a:t>71</a:t>
            </a:fld>
            <a:endParaRPr lang="en-US"/>
          </a:p>
        </p:txBody>
      </p:sp>
    </p:spTree>
    <p:extLst>
      <p:ext uri="{BB962C8B-B14F-4D97-AF65-F5344CB8AC3E}">
        <p14:creationId xmlns:p14="http://schemas.microsoft.com/office/powerpoint/2010/main" val="33432219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1447800"/>
            <a:ext cx="5410200" cy="5257800"/>
          </a:xfrm>
        </p:spPr>
        <p:txBody>
          <a:bodyPr>
            <a:normAutofit fontScale="92500" lnSpcReduction="20000"/>
          </a:bodyPr>
          <a:lstStyle/>
          <a:p>
            <a:endParaRPr lang="en-US" dirty="0" smtClean="0">
              <a:cs typeface="Microsoft Sans Serif"/>
            </a:endParaRPr>
          </a:p>
          <a:p>
            <a:r>
              <a:rPr lang="en-US" dirty="0" smtClean="0">
                <a:cs typeface="Microsoft Sans Serif"/>
              </a:rPr>
              <a:t>One of the strongest effects of the marijuana “high” is appetite stimulation</a:t>
            </a:r>
          </a:p>
          <a:p>
            <a:pPr lvl="1"/>
            <a:r>
              <a:rPr lang="en-US" dirty="0" smtClean="0">
                <a:cs typeface="Microsoft Sans Serif"/>
              </a:rPr>
              <a:t>53%-70% of HIV+ individuals who use marijuana report using it to stimulate their appetite</a:t>
            </a:r>
          </a:p>
          <a:p>
            <a:pPr marL="457200" lvl="1" indent="0">
              <a:buNone/>
            </a:pPr>
            <a:endParaRPr lang="en-US" sz="1900" dirty="0" smtClean="0">
              <a:cs typeface="Microsoft Sans Serif"/>
            </a:endParaRPr>
          </a:p>
          <a:p>
            <a:r>
              <a:rPr lang="en-US" dirty="0" smtClean="0">
                <a:cs typeface="Microsoft Sans Serif"/>
              </a:rPr>
              <a:t>Marijuana also dulls the vomiting reflex</a:t>
            </a:r>
          </a:p>
          <a:p>
            <a:pPr lvl="1"/>
            <a:r>
              <a:rPr lang="en-US" dirty="0" smtClean="0">
                <a:cs typeface="Microsoft Sans Serif"/>
              </a:rPr>
              <a:t>33%-66% of HIV+ individuals who use marijuana report using it to control nausea</a:t>
            </a:r>
            <a:endParaRPr lang="en-US" dirty="0">
              <a:cs typeface="Microsoft Sans Serif"/>
            </a:endParaRPr>
          </a:p>
        </p:txBody>
      </p:sp>
      <p:sp>
        <p:nvSpPr>
          <p:cNvPr id="5" name="Title 1"/>
          <p:cNvSpPr>
            <a:spLocks noGrp="1"/>
          </p:cNvSpPr>
          <p:nvPr>
            <p:ph type="title"/>
          </p:nvPr>
        </p:nvSpPr>
        <p:spPr>
          <a:xfrm>
            <a:off x="0" y="182562"/>
            <a:ext cx="9144000" cy="1417638"/>
          </a:xfrm>
        </p:spPr>
        <p:txBody>
          <a:bodyPr>
            <a:normAutofit fontScale="90000"/>
          </a:bodyPr>
          <a:lstStyle/>
          <a:p>
            <a:r>
              <a:rPr lang="en-US" dirty="0" smtClean="0">
                <a:effectLst>
                  <a:outerShdw blurRad="38100" dist="38100" dir="2700000" algn="tl">
                    <a:srgbClr val="000000">
                      <a:alpha val="43137"/>
                    </a:srgbClr>
                  </a:outerShdw>
                </a:effectLst>
                <a:cs typeface="Microsoft Sans Serif"/>
              </a:rPr>
              <a:t>Medical Marijuana and HIV Symptoms: Wasting Syndrome</a:t>
            </a:r>
            <a:endParaRPr lang="en-US" dirty="0">
              <a:effectLst>
                <a:outerShdw blurRad="38100" dist="38100" dir="2700000" algn="tl">
                  <a:srgbClr val="000000">
                    <a:alpha val="43137"/>
                  </a:srgbClr>
                </a:outerShdw>
              </a:effectLst>
              <a:cs typeface="Microsoft Sans Serif"/>
            </a:endParaRPr>
          </a:p>
        </p:txBody>
      </p:sp>
      <p:pic>
        <p:nvPicPr>
          <p:cNvPr id="6146" name="Picture 2" descr="C:\Documents and Settings\hpadwa\Local Settings\Temporary Internet Files\Content.IE5\6JXVP4TT\MP90038709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828800"/>
            <a:ext cx="3098292" cy="4343400"/>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657" y="6553200"/>
            <a:ext cx="5043432" cy="307777"/>
          </a:xfrm>
          <a:prstGeom prst="rect">
            <a:avLst/>
          </a:prstGeom>
          <a:noFill/>
        </p:spPr>
        <p:txBody>
          <a:bodyPr wrap="none" rtlCol="0">
            <a:spAutoFit/>
          </a:bodyPr>
          <a:lstStyle/>
          <a:p>
            <a:r>
              <a:rPr lang="en-US" sz="1400" dirty="0" smtClean="0">
                <a:latin typeface="+mj-lt"/>
                <a:cs typeface="Microsoft Sans Serif" pitchFamily="34" charset="0"/>
              </a:rPr>
              <a:t>SOURCES: Sidney, 2001; </a:t>
            </a:r>
            <a:r>
              <a:rPr lang="en-US" sz="1400" dirty="0" err="1" smtClean="0">
                <a:latin typeface="+mj-lt"/>
                <a:cs typeface="Microsoft Sans Serif" pitchFamily="34" charset="0"/>
              </a:rPr>
              <a:t>Furler</a:t>
            </a:r>
            <a:r>
              <a:rPr lang="en-US" sz="1400" dirty="0" smtClean="0">
                <a:latin typeface="+mj-lt"/>
                <a:cs typeface="Microsoft Sans Serif" pitchFamily="34" charset="0"/>
              </a:rPr>
              <a:t>, 2004; Prentiss, 2004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72</a:t>
            </a:fld>
            <a:endParaRPr lang="en-US"/>
          </a:p>
        </p:txBody>
      </p:sp>
    </p:spTree>
    <p:extLst>
      <p:ext uri="{BB962C8B-B14F-4D97-AF65-F5344CB8AC3E}">
        <p14:creationId xmlns:p14="http://schemas.microsoft.com/office/powerpoint/2010/main" val="262706511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US" dirty="0" smtClean="0">
                <a:effectLst>
                  <a:outerShdw blurRad="38100" dist="38100" dir="2700000" algn="tl">
                    <a:srgbClr val="000000">
                      <a:alpha val="43137"/>
                    </a:srgbClr>
                  </a:outerShdw>
                </a:effectLst>
                <a:cs typeface="Microsoft Sans Serif"/>
              </a:rPr>
              <a:t>Medical Marijuana and Treatment: Learning HIV Diagnosis</a:t>
            </a:r>
            <a:endParaRPr lang="en-US"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228600" y="1524000"/>
            <a:ext cx="8915400" cy="4800600"/>
          </a:xfrm>
        </p:spPr>
        <p:txBody>
          <a:bodyPr>
            <a:normAutofit/>
          </a:bodyPr>
          <a:lstStyle/>
          <a:p>
            <a:r>
              <a:rPr lang="en-US" dirty="0" smtClean="0">
                <a:cs typeface="Microsoft Sans Serif"/>
              </a:rPr>
              <a:t>Learning HIV+ diagnosis is jarring for most people</a:t>
            </a:r>
          </a:p>
          <a:p>
            <a:pPr lvl="1"/>
            <a:r>
              <a:rPr lang="en-US" dirty="0" smtClean="0">
                <a:cs typeface="Microsoft Sans Serif"/>
              </a:rPr>
              <a:t>Stress</a:t>
            </a:r>
          </a:p>
          <a:p>
            <a:pPr lvl="1"/>
            <a:r>
              <a:rPr lang="en-US" dirty="0" smtClean="0">
                <a:cs typeface="Microsoft Sans Serif"/>
              </a:rPr>
              <a:t>Shock</a:t>
            </a:r>
          </a:p>
          <a:p>
            <a:pPr lvl="1"/>
            <a:r>
              <a:rPr lang="en-US" dirty="0" smtClean="0">
                <a:cs typeface="Microsoft Sans Serif"/>
              </a:rPr>
              <a:t>Sadness/depression</a:t>
            </a:r>
          </a:p>
          <a:p>
            <a:pPr lvl="1"/>
            <a:r>
              <a:rPr lang="en-US" dirty="0" smtClean="0">
                <a:cs typeface="Microsoft Sans Serif"/>
              </a:rPr>
              <a:t>Feeling that diagnosis is unreal</a:t>
            </a:r>
          </a:p>
          <a:p>
            <a:r>
              <a:rPr lang="en-US" dirty="0" smtClean="0">
                <a:cs typeface="Microsoft Sans Serif"/>
              </a:rPr>
              <a:t>Nearly </a:t>
            </a:r>
            <a:r>
              <a:rPr lang="en-US" dirty="0">
                <a:cs typeface="Microsoft Sans Serif"/>
              </a:rPr>
              <a:t>½ of HIV+ individuals meet criteria for anxiety or </a:t>
            </a:r>
            <a:r>
              <a:rPr lang="en-US" dirty="0" smtClean="0">
                <a:cs typeface="Microsoft Sans Serif"/>
              </a:rPr>
              <a:t>depression</a:t>
            </a:r>
          </a:p>
          <a:p>
            <a:r>
              <a:rPr lang="en-US" dirty="0" smtClean="0">
                <a:cs typeface="Microsoft Sans Serif"/>
              </a:rPr>
              <a:t>Women have more psychological distress adjusting to life with HIV than men   </a:t>
            </a:r>
            <a:endParaRPr lang="en-US" dirty="0">
              <a:cs typeface="Microsoft Sans Serif"/>
            </a:endParaRPr>
          </a:p>
          <a:p>
            <a:pPr marL="914400" lvl="2" indent="0">
              <a:buNone/>
            </a:pPr>
            <a:endParaRPr lang="en-US" dirty="0" smtClean="0">
              <a:cs typeface="Microsoft Sans Serif"/>
            </a:endParaRPr>
          </a:p>
          <a:p>
            <a:pPr lvl="2"/>
            <a:endParaRPr lang="en-US" dirty="0" smtClean="0">
              <a:cs typeface="Microsoft Sans Serif"/>
            </a:endParaRPr>
          </a:p>
          <a:p>
            <a:pPr marL="457200" lvl="1" indent="0">
              <a:buNone/>
            </a:pPr>
            <a:endParaRPr lang="en-US" dirty="0" smtClean="0">
              <a:cs typeface="Microsoft Sans Serif"/>
            </a:endParaRPr>
          </a:p>
        </p:txBody>
      </p:sp>
      <p:sp>
        <p:nvSpPr>
          <p:cNvPr id="5" name="TextBox 4"/>
          <p:cNvSpPr txBox="1"/>
          <p:nvPr/>
        </p:nvSpPr>
        <p:spPr>
          <a:xfrm>
            <a:off x="0" y="6553200"/>
            <a:ext cx="6432274" cy="307777"/>
          </a:xfrm>
          <a:prstGeom prst="rect">
            <a:avLst/>
          </a:prstGeom>
          <a:noFill/>
        </p:spPr>
        <p:txBody>
          <a:bodyPr wrap="none" rtlCol="0">
            <a:spAutoFit/>
          </a:bodyPr>
          <a:lstStyle/>
          <a:p>
            <a:r>
              <a:rPr lang="en-US" sz="1400" dirty="0" smtClean="0">
                <a:latin typeface="+mj-lt"/>
                <a:cs typeface="Microsoft Sans Serif" pitchFamily="34" charset="0"/>
              </a:rPr>
              <a:t>SOURCES: Bing et al., 2001; </a:t>
            </a:r>
            <a:r>
              <a:rPr lang="en-US" sz="1400" dirty="0">
                <a:latin typeface="+mj-lt"/>
                <a:cs typeface="Microsoft Sans Serif" pitchFamily="34" charset="0"/>
              </a:rPr>
              <a:t>van </a:t>
            </a:r>
            <a:r>
              <a:rPr lang="en-US" sz="1400" dirty="0" err="1" smtClean="0">
                <a:latin typeface="+mj-lt"/>
                <a:cs typeface="Microsoft Sans Serif" pitchFamily="34" charset="0"/>
              </a:rPr>
              <a:t>Servellen</a:t>
            </a:r>
            <a:r>
              <a:rPr lang="en-US" sz="1400" dirty="0" smtClean="0">
                <a:latin typeface="+mj-lt"/>
                <a:cs typeface="Microsoft Sans Serif" pitchFamily="34" charset="0"/>
              </a:rPr>
              <a:t> et al., 2002; </a:t>
            </a:r>
            <a:r>
              <a:rPr lang="en-US" sz="1400" dirty="0" err="1" smtClean="0">
                <a:latin typeface="+mj-lt"/>
                <a:cs typeface="Microsoft Sans Serif" pitchFamily="34" charset="0"/>
              </a:rPr>
              <a:t>Hult</a:t>
            </a:r>
            <a:r>
              <a:rPr lang="en-US" sz="1400" dirty="0" smtClean="0">
                <a:latin typeface="+mj-lt"/>
                <a:cs typeface="Microsoft Sans Serif" pitchFamily="34" charset="0"/>
              </a:rPr>
              <a:t> et al., 2009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73</a:t>
            </a:fld>
            <a:endParaRPr lang="en-US"/>
          </a:p>
        </p:txBody>
      </p:sp>
    </p:spTree>
    <p:extLst>
      <p:ext uri="{BB962C8B-B14F-4D97-AF65-F5344CB8AC3E}">
        <p14:creationId xmlns:p14="http://schemas.microsoft.com/office/powerpoint/2010/main" val="2778013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a:rPr>
              <a:t>Medical Marijuana and Treatment:</a:t>
            </a:r>
            <a:br>
              <a:rPr lang="en-US" dirty="0" smtClean="0">
                <a:effectLst>
                  <a:outerShdw blurRad="38100" dist="38100" dir="2700000" algn="tl">
                    <a:srgbClr val="000000">
                      <a:alpha val="43137"/>
                    </a:srgbClr>
                  </a:outerShdw>
                </a:effectLst>
                <a:cs typeface="Microsoft Sans Serif"/>
              </a:rPr>
            </a:br>
            <a:r>
              <a:rPr lang="en-US" dirty="0" smtClean="0">
                <a:effectLst>
                  <a:outerShdw blurRad="38100" dist="38100" dir="2700000" algn="tl">
                    <a:srgbClr val="000000">
                      <a:alpha val="43137"/>
                    </a:srgbClr>
                  </a:outerShdw>
                </a:effectLst>
                <a:cs typeface="Microsoft Sans Serif"/>
              </a:rPr>
              <a:t>Learning HIV Diagnosis</a:t>
            </a:r>
            <a:endParaRPr lang="en-US"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152400" y="1447800"/>
            <a:ext cx="8915400" cy="5410200"/>
          </a:xfrm>
        </p:spPr>
        <p:txBody>
          <a:bodyPr>
            <a:normAutofit/>
          </a:bodyPr>
          <a:lstStyle/>
          <a:p>
            <a:pPr lvl="1"/>
            <a:endParaRPr lang="en-US" dirty="0" smtClean="0">
              <a:cs typeface="Microsoft Sans Serif"/>
            </a:endParaRPr>
          </a:p>
          <a:p>
            <a:r>
              <a:rPr lang="en-US" dirty="0" smtClean="0">
                <a:cs typeface="Microsoft Sans Serif"/>
              </a:rPr>
              <a:t>Marijuana </a:t>
            </a:r>
            <a:r>
              <a:rPr lang="en-US" dirty="0">
                <a:cs typeface="Microsoft Sans Serif"/>
              </a:rPr>
              <a:t>a way to cope with/mask feelings associated with </a:t>
            </a:r>
            <a:r>
              <a:rPr lang="en-US" dirty="0">
                <a:solidFill>
                  <a:srgbClr val="FFFF00"/>
                </a:solidFill>
                <a:cs typeface="Microsoft Sans Serif"/>
              </a:rPr>
              <a:t>adjusting to HIV </a:t>
            </a:r>
            <a:r>
              <a:rPr lang="en-US" dirty="0" smtClean="0">
                <a:solidFill>
                  <a:srgbClr val="FFFF00"/>
                </a:solidFill>
                <a:cs typeface="Microsoft Sans Serif"/>
              </a:rPr>
              <a:t>diagnosis</a:t>
            </a:r>
          </a:p>
          <a:p>
            <a:pPr marL="0" indent="0">
              <a:buNone/>
            </a:pPr>
            <a:endParaRPr lang="en-US" sz="2300" dirty="0">
              <a:cs typeface="Microsoft Sans Serif"/>
            </a:endParaRPr>
          </a:p>
          <a:p>
            <a:r>
              <a:rPr lang="en-US" dirty="0" smtClean="0">
                <a:cs typeface="Microsoft Sans Serif"/>
              </a:rPr>
              <a:t>20%-66% of HIV+ marijuana users report using it to </a:t>
            </a:r>
            <a:r>
              <a:rPr lang="en-US" dirty="0" smtClean="0">
                <a:solidFill>
                  <a:srgbClr val="FFFF00"/>
                </a:solidFill>
                <a:cs typeface="Microsoft Sans Serif"/>
              </a:rPr>
              <a:t>cope with feelings of anxiety and depression</a:t>
            </a:r>
          </a:p>
          <a:p>
            <a:pPr marL="0" indent="0">
              <a:buNone/>
            </a:pPr>
            <a:endParaRPr lang="en-US" sz="2300" dirty="0" smtClean="0">
              <a:cs typeface="Microsoft Sans Serif"/>
            </a:endParaRPr>
          </a:p>
          <a:p>
            <a:pPr marL="0" indent="0">
              <a:buNone/>
            </a:pPr>
            <a:endParaRPr lang="en-US" dirty="0"/>
          </a:p>
        </p:txBody>
      </p:sp>
      <p:sp>
        <p:nvSpPr>
          <p:cNvPr id="5" name="TextBox 4"/>
          <p:cNvSpPr txBox="1"/>
          <p:nvPr/>
        </p:nvSpPr>
        <p:spPr>
          <a:xfrm>
            <a:off x="0" y="6553200"/>
            <a:ext cx="7770076" cy="307777"/>
          </a:xfrm>
          <a:prstGeom prst="rect">
            <a:avLst/>
          </a:prstGeom>
          <a:noFill/>
        </p:spPr>
        <p:txBody>
          <a:bodyPr wrap="none" rtlCol="0">
            <a:spAutoFit/>
          </a:bodyPr>
          <a:lstStyle/>
          <a:p>
            <a:r>
              <a:rPr lang="en-US" sz="1400" dirty="0" smtClean="0">
                <a:latin typeface="+mj-lt"/>
                <a:cs typeface="Microsoft Sans Serif" pitchFamily="34" charset="0"/>
              </a:rPr>
              <a:t>SOURCES: </a:t>
            </a:r>
            <a:r>
              <a:rPr lang="en-US" sz="1400" dirty="0" err="1" smtClean="0">
                <a:latin typeface="+mj-lt"/>
                <a:cs typeface="Microsoft Sans Serif" pitchFamily="34" charset="0"/>
              </a:rPr>
              <a:t>Furler</a:t>
            </a:r>
            <a:r>
              <a:rPr lang="en-US" sz="1400" dirty="0" smtClean="0">
                <a:latin typeface="+mj-lt"/>
                <a:cs typeface="Microsoft Sans Serif" pitchFamily="34" charset="0"/>
              </a:rPr>
              <a:t> et al., 2004; Prentiss et al., 2004; </a:t>
            </a:r>
            <a:r>
              <a:rPr lang="en-US" sz="1400" dirty="0" err="1" smtClean="0">
                <a:latin typeface="+mj-lt"/>
                <a:cs typeface="Microsoft Sans Serif" pitchFamily="34" charset="0"/>
              </a:rPr>
              <a:t>Corless</a:t>
            </a:r>
            <a:r>
              <a:rPr lang="en-US" sz="1400" dirty="0" smtClean="0">
                <a:latin typeface="+mj-lt"/>
                <a:cs typeface="Microsoft Sans Serif" pitchFamily="34" charset="0"/>
              </a:rPr>
              <a:t> et al., 2009; Bruce et al., 2013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74</a:t>
            </a:fld>
            <a:endParaRPr lang="en-US"/>
          </a:p>
        </p:txBody>
      </p:sp>
      <p:grpSp>
        <p:nvGrpSpPr>
          <p:cNvPr id="7" name="Group 6"/>
          <p:cNvGrpSpPr/>
          <p:nvPr/>
        </p:nvGrpSpPr>
        <p:grpSpPr>
          <a:xfrm>
            <a:off x="-8953500" y="1219200"/>
            <a:ext cx="8991600" cy="5322094"/>
            <a:chOff x="-8953500" y="923329"/>
            <a:chExt cx="8991600" cy="5322094"/>
          </a:xfrm>
        </p:grpSpPr>
        <p:pic>
          <p:nvPicPr>
            <p:cNvPr id="2050" name="Picture 2" descr="C:\Users\tfreese\Downloads\MP900442436.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184" b="100000" l="2709" r="97055">
                          <a14:backgroundMark x1="14488" y1="55300" x2="33333" y2="75442"/>
                          <a14:backgroundMark x1="80330" y1="31449" x2="80919" y2="37809"/>
                        </a14:backgroundRemoval>
                      </a14:imgEffect>
                    </a14:imgLayer>
                  </a14:imgProps>
                </a:ext>
                <a:ext uri="{28A0092B-C50C-407E-A947-70E740481C1C}">
                  <a14:useLocalDpi xmlns:a14="http://schemas.microsoft.com/office/drawing/2010/main" val="0"/>
                </a:ext>
              </a:extLst>
            </a:blip>
            <a:srcRect/>
            <a:stretch>
              <a:fillRect/>
            </a:stretch>
          </p:blipFill>
          <p:spPr bwMode="auto">
            <a:xfrm>
              <a:off x="-6172200" y="923329"/>
              <a:ext cx="3429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953500" y="3198435"/>
              <a:ext cx="8991600" cy="3046988"/>
            </a:xfrm>
            <a:prstGeom prst="rect">
              <a:avLst/>
            </a:prstGeom>
          </p:spPr>
          <p:txBody>
            <a:bodyPr wrap="square">
              <a:spAutoFit/>
            </a:bodyPr>
            <a:lstStyle/>
            <a:p>
              <a:r>
                <a:rPr lang="en-US" sz="2400" i="1" dirty="0">
                  <a:solidFill>
                    <a:schemeClr val="accent5">
                      <a:lumMod val="20000"/>
                      <a:lumOff val="80000"/>
                    </a:schemeClr>
                  </a:solidFill>
                  <a:latin typeface="+mj-lt"/>
                  <a:cs typeface="Microsoft Sans Serif"/>
                </a:rPr>
                <a:t>“Since coming up positive, I have really, really retreated from life and the best and most enjoyable way to do that is by smoking lots and lots of weed. Makes time fly, helps sleep, helps eat, makes things that are boring bearable…I don’t want to have to be reminded of it and I am all the time…at least if I stay inside and I’m stoned, being reminded of it won’t be embarrassing, like it would be out in public…and I won’t be potentially putting anyone else at risk</a:t>
              </a:r>
              <a:r>
                <a:rPr lang="en-US" sz="2400" i="1" dirty="0" smtClean="0">
                  <a:solidFill>
                    <a:schemeClr val="accent5">
                      <a:lumMod val="20000"/>
                      <a:lumOff val="80000"/>
                    </a:schemeClr>
                  </a:solidFill>
                  <a:latin typeface="+mj-lt"/>
                  <a:cs typeface="Microsoft Sans Serif"/>
                </a:rPr>
                <a:t>”</a:t>
              </a:r>
              <a:r>
                <a:rPr lang="en-US" sz="2000" dirty="0">
                  <a:latin typeface="+mj-lt"/>
                  <a:cs typeface="Microsoft Sans Serif"/>
                </a:rPr>
                <a:t>				                    -21 year old HIV+ male</a:t>
              </a:r>
            </a:p>
          </p:txBody>
        </p:sp>
      </p:grpSp>
      <p:pic>
        <p:nvPicPr>
          <p:cNvPr id="9" name="Picture 2" descr="C:\Users\tfreese\Downloads\MP900442436.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184" b="100000" l="2709" r="97055">
                        <a14:backgroundMark x1="14488" y1="55300" x2="33333" y2="75442"/>
                        <a14:backgroundMark x1="80330" y1="31449" x2="80919" y2="37809"/>
                      </a14:backgroundRemoval>
                    </a14:imgEffect>
                  </a14:imgLayer>
                </a14:imgProps>
              </a:ext>
              <a:ext uri="{28A0092B-C50C-407E-A947-70E740481C1C}">
                <a14:useLocalDpi xmlns:a14="http://schemas.microsoft.com/office/drawing/2010/main" val="0"/>
              </a:ext>
            </a:extLst>
          </a:blip>
          <a:srcRect l="12737" r="33930"/>
          <a:stretch/>
        </p:blipFill>
        <p:spPr bwMode="auto">
          <a:xfrm>
            <a:off x="8164551" y="5949297"/>
            <a:ext cx="593922" cy="74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18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63" presetClass="path" presetSubtype="0" accel="50000" decel="50000" fill="hold" nodeType="withEffect">
                                  <p:stCondLst>
                                    <p:cond delay="0"/>
                                  </p:stCondLst>
                                  <p:childTnLst>
                                    <p:animMotion origin="layout" path="M 0 -3.0465E-6 L 0.99583 -3.0465E-6 " pathEditMode="relative" rAng="0" ptsTypes="AA">
                                      <p:cBhvr>
                                        <p:cTn id="12" dur="1000" fill="hold"/>
                                        <p:tgtEl>
                                          <p:spTgt spid="7"/>
                                        </p:tgtEl>
                                        <p:attrNameLst>
                                          <p:attrName>ppt_x</p:attrName>
                                          <p:attrName>ppt_y</p:attrName>
                                        </p:attrNameLst>
                                      </p:cBhvr>
                                      <p:rCtr x="4979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763000" cy="4953000"/>
          </a:xfrm>
        </p:spPr>
        <p:txBody>
          <a:bodyPr>
            <a:normAutofit fontScale="92500" lnSpcReduction="10000"/>
          </a:bodyPr>
          <a:lstStyle/>
          <a:p>
            <a:r>
              <a:rPr lang="en-US" dirty="0" smtClean="0">
                <a:cs typeface="Microsoft Sans Serif"/>
              </a:rPr>
              <a:t>ART can have serious side-effects, including </a:t>
            </a:r>
            <a:r>
              <a:rPr lang="en-US" dirty="0" smtClean="0">
                <a:solidFill>
                  <a:srgbClr val="FFFF00"/>
                </a:solidFill>
                <a:cs typeface="Microsoft Sans Serif"/>
              </a:rPr>
              <a:t>nausea and neuropathy</a:t>
            </a:r>
          </a:p>
          <a:p>
            <a:r>
              <a:rPr lang="en-US" dirty="0" smtClean="0">
                <a:cs typeface="Microsoft Sans Serif"/>
              </a:rPr>
              <a:t>ART side effects are a </a:t>
            </a:r>
            <a:r>
              <a:rPr lang="en-US" dirty="0" smtClean="0">
                <a:solidFill>
                  <a:srgbClr val="FFFF00"/>
                </a:solidFill>
                <a:cs typeface="Microsoft Sans Serif"/>
              </a:rPr>
              <a:t>major reason </a:t>
            </a:r>
            <a:r>
              <a:rPr lang="en-US" dirty="0" smtClean="0">
                <a:cs typeface="Microsoft Sans Serif"/>
              </a:rPr>
              <a:t>people don’t stick with it</a:t>
            </a:r>
          </a:p>
          <a:p>
            <a:r>
              <a:rPr lang="en-US" dirty="0" smtClean="0">
                <a:cs typeface="Microsoft Sans Serif"/>
              </a:rPr>
              <a:t>If side-effects are well-controlled, </a:t>
            </a:r>
            <a:r>
              <a:rPr lang="en-US" dirty="0" smtClean="0">
                <a:solidFill>
                  <a:srgbClr val="FFFF00"/>
                </a:solidFill>
                <a:cs typeface="Microsoft Sans Serif"/>
              </a:rPr>
              <a:t>likely to remain engaged/adherent</a:t>
            </a:r>
            <a:r>
              <a:rPr lang="en-US" dirty="0" smtClean="0">
                <a:cs typeface="Microsoft Sans Serif"/>
              </a:rPr>
              <a:t> in treatment</a:t>
            </a:r>
          </a:p>
          <a:p>
            <a:r>
              <a:rPr lang="en-US" dirty="0" smtClean="0">
                <a:cs typeface="Microsoft Sans Serif"/>
              </a:rPr>
              <a:t>Marijuana is often used to control ART side effects</a:t>
            </a:r>
          </a:p>
          <a:p>
            <a:pPr lvl="1"/>
            <a:r>
              <a:rPr lang="en-US" dirty="0" smtClean="0">
                <a:cs typeface="Microsoft Sans Serif"/>
              </a:rPr>
              <a:t>33% of HIV+ marijuana users control nausea with marijuana</a:t>
            </a:r>
          </a:p>
          <a:p>
            <a:pPr lvl="1"/>
            <a:r>
              <a:rPr lang="en-US" dirty="0" smtClean="0">
                <a:cs typeface="Microsoft Sans Serif"/>
              </a:rPr>
              <a:t>20-28% of HIV+ marijuana users control pain with marijuana</a:t>
            </a:r>
          </a:p>
          <a:p>
            <a:pPr lvl="1"/>
            <a:endParaRPr lang="en-US" dirty="0" smtClean="0"/>
          </a:p>
        </p:txBody>
      </p:sp>
      <p:sp>
        <p:nvSpPr>
          <p:cNvPr id="5"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cs typeface="Microsoft Sans Serif" pitchFamily="34" charset="0"/>
              </a:rPr>
              <a:t>Medical Marijuana and Treatment: Antiretroviral Therapy (ART)</a:t>
            </a:r>
            <a:endParaRPr lang="en-US" dirty="0">
              <a:effectLst>
                <a:outerShdw blurRad="38100" dist="38100" dir="2700000" algn="tl">
                  <a:srgbClr val="000000">
                    <a:alpha val="43137"/>
                  </a:srgbClr>
                </a:outerShdw>
              </a:effectLst>
              <a:cs typeface="Microsoft Sans Serif" pitchFamily="34" charset="0"/>
            </a:endParaRPr>
          </a:p>
        </p:txBody>
      </p:sp>
      <p:sp>
        <p:nvSpPr>
          <p:cNvPr id="6" name="TextBox 5"/>
          <p:cNvSpPr txBox="1"/>
          <p:nvPr/>
        </p:nvSpPr>
        <p:spPr>
          <a:xfrm>
            <a:off x="0" y="6553200"/>
            <a:ext cx="6082884" cy="307777"/>
          </a:xfrm>
          <a:prstGeom prst="rect">
            <a:avLst/>
          </a:prstGeom>
          <a:noFill/>
        </p:spPr>
        <p:txBody>
          <a:bodyPr wrap="none" rtlCol="0">
            <a:spAutoFit/>
          </a:bodyPr>
          <a:lstStyle/>
          <a:p>
            <a:r>
              <a:rPr lang="en-US" sz="1400" dirty="0" smtClean="0">
                <a:latin typeface="+mj-lt"/>
                <a:cs typeface="Microsoft Sans Serif" pitchFamily="34" charset="0"/>
              </a:rPr>
              <a:t>SOURCES: Chesney, 2003 ; </a:t>
            </a:r>
            <a:r>
              <a:rPr lang="en-US" sz="1400" dirty="0" err="1" smtClean="0">
                <a:latin typeface="+mj-lt"/>
                <a:cs typeface="Microsoft Sans Serif" pitchFamily="34" charset="0"/>
              </a:rPr>
              <a:t>Furler</a:t>
            </a:r>
            <a:r>
              <a:rPr lang="en-US" sz="1400" dirty="0" smtClean="0">
                <a:latin typeface="+mj-lt"/>
                <a:cs typeface="Microsoft Sans Serif" pitchFamily="34" charset="0"/>
              </a:rPr>
              <a:t> et al., 2004; Prentiss et al., 2004 (reference list).</a:t>
            </a:r>
            <a:endParaRPr lang="en-US" sz="1400" dirty="0">
              <a:latin typeface="+mj-lt"/>
              <a:cs typeface="Microsoft Sans Serif" pitchFamily="34" charset="0"/>
            </a:endParaRPr>
          </a:p>
        </p:txBody>
      </p:sp>
      <p:sp>
        <p:nvSpPr>
          <p:cNvPr id="2" name="Slide Number Placeholder 1"/>
          <p:cNvSpPr>
            <a:spLocks noGrp="1"/>
          </p:cNvSpPr>
          <p:nvPr>
            <p:ph type="sldNum" sz="quarter" idx="12"/>
          </p:nvPr>
        </p:nvSpPr>
        <p:spPr/>
        <p:txBody>
          <a:bodyPr/>
          <a:lstStyle/>
          <a:p>
            <a:fld id="{C1B28A6F-06A0-4359-A774-E9C76C0D0D08}" type="slidenum">
              <a:rPr lang="en-US" smtClean="0"/>
              <a:pPr/>
              <a:t>75</a:t>
            </a:fld>
            <a:endParaRPr lang="en-US"/>
          </a:p>
        </p:txBody>
      </p:sp>
    </p:spTree>
    <p:extLst>
      <p:ext uri="{BB962C8B-B14F-4D97-AF65-F5344CB8AC3E}">
        <p14:creationId xmlns:p14="http://schemas.microsoft.com/office/powerpoint/2010/main" val="114776307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cs typeface="Microsoft Sans Serif"/>
              </a:rPr>
              <a:t>Medical Marijuana and HIV: </a:t>
            </a:r>
            <a:br>
              <a:rPr lang="en-US" dirty="0" smtClean="0">
                <a:effectLst>
                  <a:outerShdw blurRad="38100" dist="38100" dir="2700000" algn="tl">
                    <a:srgbClr val="000000">
                      <a:alpha val="43137"/>
                    </a:srgbClr>
                  </a:outerShdw>
                </a:effectLst>
                <a:cs typeface="Microsoft Sans Serif"/>
              </a:rPr>
            </a:br>
            <a:r>
              <a:rPr lang="en-US" dirty="0" smtClean="0">
                <a:effectLst>
                  <a:outerShdw blurRad="38100" dist="38100" dir="2700000" algn="tl">
                    <a:srgbClr val="000000">
                      <a:alpha val="43137"/>
                    </a:srgbClr>
                  </a:outerShdw>
                </a:effectLst>
                <a:cs typeface="Microsoft Sans Serif"/>
              </a:rPr>
              <a:t>Use For Other Reasons</a:t>
            </a:r>
            <a:endParaRPr lang="en-US"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228600" y="1524000"/>
            <a:ext cx="8763000" cy="5181600"/>
          </a:xfrm>
        </p:spPr>
        <p:txBody>
          <a:bodyPr>
            <a:normAutofit fontScale="92500" lnSpcReduction="10000"/>
          </a:bodyPr>
          <a:lstStyle/>
          <a:p>
            <a:r>
              <a:rPr lang="en-US" dirty="0" smtClean="0">
                <a:cs typeface="Microsoft Sans Serif"/>
              </a:rPr>
              <a:t>Rates of HIV high among socioeconomically disadvantaged</a:t>
            </a:r>
          </a:p>
          <a:p>
            <a:pPr lvl="1"/>
            <a:r>
              <a:rPr lang="en-US" dirty="0" smtClean="0">
                <a:cs typeface="Microsoft Sans Serif"/>
              </a:rPr>
              <a:t>High rates of chronic health problems other than HIV</a:t>
            </a:r>
          </a:p>
          <a:p>
            <a:pPr lvl="1"/>
            <a:r>
              <a:rPr lang="en-US" dirty="0" smtClean="0">
                <a:cs typeface="Microsoft Sans Serif"/>
              </a:rPr>
              <a:t>Poor access to health care – later diagnosis</a:t>
            </a:r>
          </a:p>
          <a:p>
            <a:pPr lvl="1"/>
            <a:r>
              <a:rPr lang="en-US" dirty="0" smtClean="0">
                <a:cs typeface="Microsoft Sans Serif"/>
              </a:rPr>
              <a:t>High rates of drug use even prior to HIV infection</a:t>
            </a:r>
          </a:p>
          <a:p>
            <a:pPr marL="457200" lvl="1" indent="0">
              <a:buNone/>
            </a:pPr>
            <a:endParaRPr lang="en-US" sz="1900" dirty="0" smtClean="0">
              <a:cs typeface="Microsoft Sans Serif"/>
            </a:endParaRPr>
          </a:p>
          <a:p>
            <a:r>
              <a:rPr lang="en-US" dirty="0" smtClean="0">
                <a:cs typeface="Microsoft Sans Serif"/>
              </a:rPr>
              <a:t>Comorbidities common, especially among people living with HIV over age 50</a:t>
            </a:r>
          </a:p>
          <a:p>
            <a:pPr lvl="1"/>
            <a:r>
              <a:rPr lang="en-US" dirty="0" smtClean="0">
                <a:cs typeface="Microsoft Sans Serif"/>
              </a:rPr>
              <a:t>94% have a chronic condition other than HIV (hypertension, chronic pain, hepatitis, arthritis)</a:t>
            </a:r>
          </a:p>
          <a:p>
            <a:pPr lvl="1"/>
            <a:r>
              <a:rPr lang="en-US" dirty="0" smtClean="0">
                <a:cs typeface="Microsoft Sans Serif"/>
              </a:rPr>
              <a:t>Self-medicate for physical/mental health symptoms associated with these conditions</a:t>
            </a:r>
          </a:p>
          <a:p>
            <a:endParaRPr lang="en-US" dirty="0">
              <a:cs typeface="Microsoft Sans Serif"/>
            </a:endParaRPr>
          </a:p>
        </p:txBody>
      </p:sp>
      <p:sp>
        <p:nvSpPr>
          <p:cNvPr id="5" name="TextBox 4"/>
          <p:cNvSpPr txBox="1"/>
          <p:nvPr/>
        </p:nvSpPr>
        <p:spPr>
          <a:xfrm>
            <a:off x="17259" y="6553200"/>
            <a:ext cx="5043625" cy="307777"/>
          </a:xfrm>
          <a:prstGeom prst="rect">
            <a:avLst/>
          </a:prstGeom>
          <a:noFill/>
        </p:spPr>
        <p:txBody>
          <a:bodyPr wrap="none" rtlCol="0">
            <a:spAutoFit/>
          </a:bodyPr>
          <a:lstStyle/>
          <a:p>
            <a:r>
              <a:rPr lang="en-US" sz="1400" dirty="0" smtClean="0">
                <a:latin typeface="+mj-lt"/>
                <a:cs typeface="Microsoft Sans Serif" pitchFamily="34" charset="0"/>
              </a:rPr>
              <a:t>SOURCES: </a:t>
            </a:r>
            <a:r>
              <a:rPr lang="en-US" sz="1400" dirty="0" err="1" smtClean="0">
                <a:latin typeface="+mj-lt"/>
                <a:cs typeface="Microsoft Sans Serif" pitchFamily="34" charset="0"/>
              </a:rPr>
              <a:t>Karon</a:t>
            </a:r>
            <a:r>
              <a:rPr lang="en-US" sz="1400" dirty="0" smtClean="0">
                <a:latin typeface="+mj-lt"/>
                <a:cs typeface="Microsoft Sans Serif" pitchFamily="34" charset="0"/>
              </a:rPr>
              <a:t>, 2001 et al.; </a:t>
            </a:r>
            <a:r>
              <a:rPr lang="en-US" sz="1400" dirty="0" err="1" smtClean="0">
                <a:latin typeface="+mj-lt"/>
                <a:cs typeface="Microsoft Sans Serif" pitchFamily="34" charset="0"/>
              </a:rPr>
              <a:t>Balderson</a:t>
            </a:r>
            <a:r>
              <a:rPr lang="en-US" sz="1400" dirty="0" smtClean="0">
                <a:latin typeface="+mj-lt"/>
                <a:cs typeface="Microsoft Sans Serif" pitchFamily="34" charset="0"/>
              </a:rPr>
              <a:t> et al., 2013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76</a:t>
            </a:fld>
            <a:endParaRPr lang="en-US"/>
          </a:p>
        </p:txBody>
      </p:sp>
    </p:spTree>
    <p:extLst>
      <p:ext uri="{BB962C8B-B14F-4D97-AF65-F5344CB8AC3E}">
        <p14:creationId xmlns:p14="http://schemas.microsoft.com/office/powerpoint/2010/main" val="43120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left)">
                                      <p:cBhvr>
                                        <p:cTn id="21" dur="500"/>
                                        <p:tgtEl>
                                          <p:spTgt spid="3">
                                            <p:txEl>
                                              <p:pRg st="5" end="5"/>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left)">
                                      <p:cBhvr>
                                        <p:cTn id="24" dur="500"/>
                                        <p:tgtEl>
                                          <p:spTgt spid="3">
                                            <p:txEl>
                                              <p:pRg st="6" end="6"/>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left)">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cs typeface="Microsoft Sans Serif"/>
              </a:rPr>
              <a:t>Who in the HIV Population Uses Marijuana Medically?</a:t>
            </a:r>
            <a:endParaRPr lang="en-US"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304800" y="1828800"/>
            <a:ext cx="8305800" cy="4419600"/>
          </a:xfrm>
        </p:spPr>
        <p:txBody>
          <a:bodyPr>
            <a:normAutofit/>
          </a:bodyPr>
          <a:lstStyle/>
          <a:p>
            <a:r>
              <a:rPr lang="en-US" dirty="0" smtClean="0">
                <a:cs typeface="Microsoft Sans Serif"/>
              </a:rPr>
              <a:t>People who have </a:t>
            </a:r>
            <a:r>
              <a:rPr lang="en-US" dirty="0" smtClean="0">
                <a:solidFill>
                  <a:srgbClr val="FFFF00"/>
                </a:solidFill>
                <a:cs typeface="Microsoft Sans Serif"/>
              </a:rPr>
              <a:t>chronic health conditions other than HIV/AIDS</a:t>
            </a:r>
          </a:p>
          <a:p>
            <a:r>
              <a:rPr lang="en-US" dirty="0" smtClean="0">
                <a:cs typeface="Microsoft Sans Serif"/>
              </a:rPr>
              <a:t>People who have tried </a:t>
            </a:r>
            <a:r>
              <a:rPr lang="en-US" dirty="0" smtClean="0">
                <a:solidFill>
                  <a:srgbClr val="FFFF00"/>
                </a:solidFill>
                <a:cs typeface="Microsoft Sans Serif"/>
              </a:rPr>
              <a:t>other alternative therapies</a:t>
            </a:r>
          </a:p>
          <a:p>
            <a:r>
              <a:rPr lang="en-US" dirty="0" smtClean="0">
                <a:cs typeface="Microsoft Sans Serif"/>
              </a:rPr>
              <a:t>People who have experienced </a:t>
            </a:r>
            <a:r>
              <a:rPr lang="en-US" dirty="0" smtClean="0">
                <a:solidFill>
                  <a:srgbClr val="FFFF00"/>
                </a:solidFill>
                <a:cs typeface="Microsoft Sans Serif"/>
              </a:rPr>
              <a:t>HIV/AIDS-related illness/symptoms </a:t>
            </a:r>
          </a:p>
          <a:p>
            <a:r>
              <a:rPr lang="en-US" dirty="0" smtClean="0">
                <a:cs typeface="Microsoft Sans Serif"/>
              </a:rPr>
              <a:t>People who suffer from nausea; </a:t>
            </a:r>
            <a:r>
              <a:rPr lang="en-US" dirty="0" smtClean="0">
                <a:solidFill>
                  <a:srgbClr val="FFFF00"/>
                </a:solidFill>
                <a:cs typeface="Microsoft Sans Serif"/>
              </a:rPr>
              <a:t>not as much people suffering from pain </a:t>
            </a:r>
          </a:p>
        </p:txBody>
      </p:sp>
      <p:sp>
        <p:nvSpPr>
          <p:cNvPr id="5" name="TextBox 4"/>
          <p:cNvSpPr txBox="1"/>
          <p:nvPr/>
        </p:nvSpPr>
        <p:spPr>
          <a:xfrm>
            <a:off x="0" y="6553200"/>
            <a:ext cx="6482865" cy="307777"/>
          </a:xfrm>
          <a:prstGeom prst="rect">
            <a:avLst/>
          </a:prstGeom>
          <a:noFill/>
        </p:spPr>
        <p:txBody>
          <a:bodyPr wrap="none" rtlCol="0">
            <a:spAutoFit/>
          </a:bodyPr>
          <a:lstStyle/>
          <a:p>
            <a:r>
              <a:rPr lang="en-US" sz="1400" dirty="0" smtClean="0">
                <a:latin typeface="+mj-lt"/>
                <a:cs typeface="Microsoft Sans Serif" pitchFamily="34" charset="0"/>
              </a:rPr>
              <a:t>SOURCES: Prentiss et al., 2004; Fogarty et al., 2007; </a:t>
            </a:r>
            <a:r>
              <a:rPr lang="en-US" sz="1400" dirty="0" err="1" smtClean="0">
                <a:latin typeface="+mj-lt"/>
                <a:cs typeface="Microsoft Sans Serif" pitchFamily="34" charset="0"/>
              </a:rPr>
              <a:t>Corless</a:t>
            </a:r>
            <a:r>
              <a:rPr lang="en-US" sz="1400" dirty="0" smtClean="0">
                <a:latin typeface="+mj-lt"/>
                <a:cs typeface="Microsoft Sans Serif" pitchFamily="34" charset="0"/>
              </a:rPr>
              <a:t> et al., 2009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77</a:t>
            </a:fld>
            <a:endParaRPr lang="en-US"/>
          </a:p>
        </p:txBody>
      </p:sp>
    </p:spTree>
    <p:extLst>
      <p:ext uri="{BB962C8B-B14F-4D97-AF65-F5344CB8AC3E}">
        <p14:creationId xmlns:p14="http://schemas.microsoft.com/office/powerpoint/2010/main" val="147564735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cs typeface="Microsoft Sans Serif" pitchFamily="34" charset="0"/>
              </a:rPr>
              <a:t>Why Do People Living With HIV Use Medical Marijuana?</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457200" y="1905000"/>
            <a:ext cx="8229600" cy="4572000"/>
          </a:xfrm>
        </p:spPr>
        <p:txBody>
          <a:bodyPr>
            <a:normAutofit/>
          </a:bodyPr>
          <a:lstStyle/>
          <a:p>
            <a:r>
              <a:rPr lang="en-US" dirty="0" smtClean="0">
                <a:cs typeface="Microsoft Sans Serif" pitchFamily="34" charset="0"/>
              </a:rPr>
              <a:t>When asked why they use medical marijuana, the most common answers are:</a:t>
            </a:r>
          </a:p>
          <a:p>
            <a:pPr lvl="1"/>
            <a:r>
              <a:rPr lang="en-US" sz="3200" dirty="0" smtClean="0">
                <a:cs typeface="Microsoft Sans Serif" pitchFamily="34" charset="0"/>
              </a:rPr>
              <a:t>To </a:t>
            </a:r>
            <a:r>
              <a:rPr lang="en-US" sz="3200" dirty="0">
                <a:cs typeface="Microsoft Sans Serif" pitchFamily="34" charset="0"/>
              </a:rPr>
              <a:t>relieve </a:t>
            </a:r>
            <a:r>
              <a:rPr lang="en-US" sz="3200" dirty="0" smtClean="0">
                <a:cs typeface="Microsoft Sans Serif" pitchFamily="34" charset="0"/>
              </a:rPr>
              <a:t>anxiety/depression</a:t>
            </a:r>
          </a:p>
          <a:p>
            <a:pPr lvl="1"/>
            <a:r>
              <a:rPr lang="en-US" sz="3200" dirty="0" smtClean="0">
                <a:cs typeface="Microsoft Sans Serif" pitchFamily="34" charset="0"/>
              </a:rPr>
              <a:t>To </a:t>
            </a:r>
            <a:r>
              <a:rPr lang="en-US" sz="3200" dirty="0">
                <a:cs typeface="Microsoft Sans Serif" pitchFamily="34" charset="0"/>
              </a:rPr>
              <a:t>improve </a:t>
            </a:r>
            <a:r>
              <a:rPr lang="en-US" sz="3200" dirty="0" smtClean="0">
                <a:cs typeface="Microsoft Sans Serif" pitchFamily="34" charset="0"/>
              </a:rPr>
              <a:t>appetite</a:t>
            </a:r>
          </a:p>
          <a:p>
            <a:pPr lvl="1"/>
            <a:r>
              <a:rPr lang="en-US" sz="3200" dirty="0" smtClean="0">
                <a:cs typeface="Microsoft Sans Serif" pitchFamily="34" charset="0"/>
              </a:rPr>
              <a:t>To relieve pain </a:t>
            </a:r>
            <a:endParaRPr lang="en-US" sz="3200" dirty="0"/>
          </a:p>
        </p:txBody>
      </p:sp>
      <p:sp>
        <p:nvSpPr>
          <p:cNvPr id="5" name="TextBox 4"/>
          <p:cNvSpPr txBox="1"/>
          <p:nvPr/>
        </p:nvSpPr>
        <p:spPr>
          <a:xfrm>
            <a:off x="-1" y="6553200"/>
            <a:ext cx="3446585" cy="307777"/>
          </a:xfrm>
          <a:prstGeom prst="rect">
            <a:avLst/>
          </a:prstGeom>
          <a:noFill/>
        </p:spPr>
        <p:txBody>
          <a:bodyPr wrap="none" rtlCol="0">
            <a:spAutoFit/>
          </a:bodyPr>
          <a:lstStyle/>
          <a:p>
            <a:r>
              <a:rPr lang="en-US" sz="1400" dirty="0" smtClean="0">
                <a:latin typeface="+mj-lt"/>
                <a:cs typeface="Microsoft Sans Serif" pitchFamily="34" charset="0"/>
              </a:rPr>
              <a:t>SOURCE: Prentiss et al., 2004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78</a:t>
            </a:fld>
            <a:endParaRPr lang="en-US"/>
          </a:p>
        </p:txBody>
      </p:sp>
    </p:spTree>
    <p:extLst>
      <p:ext uri="{BB962C8B-B14F-4D97-AF65-F5344CB8AC3E}">
        <p14:creationId xmlns:p14="http://schemas.microsoft.com/office/powerpoint/2010/main" val="295625632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1422"/>
            <a:ext cx="9144000" cy="911578"/>
          </a:xfrm>
        </p:spPr>
        <p:txBody>
          <a:bodyPr>
            <a:noAutofit/>
          </a:bodyPr>
          <a:lstStyle/>
          <a:p>
            <a:r>
              <a:rPr lang="en-US" sz="4000" dirty="0" smtClean="0">
                <a:effectLst>
                  <a:outerShdw blurRad="38100" dist="38100" dir="2700000" algn="tl">
                    <a:srgbClr val="000000">
                      <a:alpha val="43137"/>
                    </a:srgbClr>
                  </a:outerShdw>
                </a:effectLst>
                <a:cs typeface="Microsoft Sans Serif" pitchFamily="34" charset="0"/>
              </a:rPr>
              <a:t>Medical Marijuana and HIV:</a:t>
            </a:r>
            <a:br>
              <a:rPr lang="en-US" sz="4000" dirty="0" smtClean="0">
                <a:effectLst>
                  <a:outerShdw blurRad="38100" dist="38100" dir="2700000" algn="tl">
                    <a:srgbClr val="000000">
                      <a:alpha val="43137"/>
                    </a:srgbClr>
                  </a:outerShdw>
                </a:effectLst>
                <a:cs typeface="Microsoft Sans Serif" pitchFamily="34" charset="0"/>
              </a:rPr>
            </a:br>
            <a:r>
              <a:rPr lang="en-US" sz="4000" dirty="0" smtClean="0">
                <a:effectLst>
                  <a:outerShdw blurRad="38100" dist="38100" dir="2700000" algn="tl">
                    <a:srgbClr val="000000">
                      <a:alpha val="43137"/>
                    </a:srgbClr>
                  </a:outerShdw>
                </a:effectLst>
                <a:cs typeface="Microsoft Sans Serif" pitchFamily="34" charset="0"/>
              </a:rPr>
              <a:t>Is it always the Best Option?</a:t>
            </a:r>
            <a:endParaRPr lang="en-US" sz="4000" dirty="0">
              <a:effectLst>
                <a:outerShdw blurRad="38100" dist="38100" dir="2700000" algn="tl">
                  <a:srgbClr val="000000">
                    <a:alpha val="43137"/>
                  </a:srgbClr>
                </a:outerShdw>
              </a:effectLst>
              <a:cs typeface="Microsoft Sans Serif"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00698445"/>
              </p:ext>
            </p:extLst>
          </p:nvPr>
        </p:nvGraphicFramePr>
        <p:xfrm>
          <a:off x="533400" y="1371600"/>
          <a:ext cx="8001000" cy="3296920"/>
        </p:xfrm>
        <a:graphic>
          <a:graphicData uri="http://schemas.openxmlformats.org/drawingml/2006/table">
            <a:tbl>
              <a:tblPr firstRow="1" bandRow="1">
                <a:tableStyleId>{F5AB1C69-6EDB-4FF4-983F-18BD219EF322}</a:tableStyleId>
              </a:tblPr>
              <a:tblGrid>
                <a:gridCol w="2133600"/>
                <a:gridCol w="5867400"/>
              </a:tblGrid>
              <a:tr h="370840">
                <a:tc>
                  <a:txBody>
                    <a:bodyPr/>
                    <a:lstStyle/>
                    <a:p>
                      <a:pPr algn="ctr"/>
                      <a:r>
                        <a:rPr lang="en-US" sz="2000" dirty="0" smtClean="0">
                          <a:latin typeface="+mj-lt"/>
                          <a:cs typeface="Microsoft Sans Serif" pitchFamily="34" charset="0"/>
                        </a:rPr>
                        <a:t>CONDITION</a:t>
                      </a:r>
                      <a:endParaRPr lang="en-US" sz="2000" dirty="0">
                        <a:latin typeface="+mj-lt"/>
                        <a:cs typeface="Microsoft Sans Serif" pitchFamily="34" charset="0"/>
                      </a:endParaRPr>
                    </a:p>
                  </a:txBody>
                  <a:tcPr/>
                </a:tc>
                <a:tc>
                  <a:txBody>
                    <a:bodyPr/>
                    <a:lstStyle/>
                    <a:p>
                      <a:pPr algn="ctr"/>
                      <a:r>
                        <a:rPr lang="en-US" sz="2000" dirty="0" smtClean="0">
                          <a:latin typeface="+mj-lt"/>
                          <a:cs typeface="Microsoft Sans Serif" pitchFamily="34" charset="0"/>
                        </a:rPr>
                        <a:t>PERCEIVED</a:t>
                      </a:r>
                      <a:r>
                        <a:rPr lang="en-US" sz="2000" baseline="0" dirty="0" smtClean="0">
                          <a:latin typeface="+mj-lt"/>
                          <a:cs typeface="Microsoft Sans Serif" pitchFamily="34" charset="0"/>
                        </a:rPr>
                        <a:t> </a:t>
                      </a:r>
                      <a:r>
                        <a:rPr lang="en-US" sz="2000" dirty="0" smtClean="0">
                          <a:latin typeface="+mj-lt"/>
                          <a:cs typeface="Microsoft Sans Serif" pitchFamily="34" charset="0"/>
                        </a:rPr>
                        <a:t>EFFECTIVENESS</a:t>
                      </a:r>
                      <a:r>
                        <a:rPr lang="en-US" sz="2000" baseline="0" dirty="0" smtClean="0">
                          <a:latin typeface="+mj-lt"/>
                          <a:cs typeface="Microsoft Sans Serif" pitchFamily="34" charset="0"/>
                        </a:rPr>
                        <a:t> OF MARIJUANA COMPARED TO CONVENTIONAL TREATMENT </a:t>
                      </a:r>
                    </a:p>
                  </a:txBody>
                  <a:tcPr/>
                </a:tc>
              </a:tr>
              <a:tr h="370840">
                <a:tc>
                  <a:txBody>
                    <a:bodyPr/>
                    <a:lstStyle/>
                    <a:p>
                      <a:pPr algn="ctr"/>
                      <a:r>
                        <a:rPr lang="en-US" dirty="0" smtClean="0">
                          <a:latin typeface="+mj-lt"/>
                          <a:cs typeface="Microsoft Sans Serif" pitchFamily="34" charset="0"/>
                        </a:rPr>
                        <a:t>Anxiety</a:t>
                      </a:r>
                      <a:endParaRPr lang="en-US" dirty="0">
                        <a:latin typeface="+mj-lt"/>
                        <a:cs typeface="Microsoft Sans Serif" pitchFamily="34" charset="0"/>
                      </a:endParaRPr>
                    </a:p>
                  </a:txBody>
                  <a:tcPr/>
                </a:tc>
                <a:tc>
                  <a:txBody>
                    <a:bodyPr/>
                    <a:lstStyle/>
                    <a:p>
                      <a:pPr algn="ctr"/>
                      <a:r>
                        <a:rPr lang="en-US" dirty="0" smtClean="0">
                          <a:latin typeface="+mj-lt"/>
                          <a:cs typeface="Microsoft Sans Serif" pitchFamily="34" charset="0"/>
                        </a:rPr>
                        <a:t>MJ slightly more effective than antianxiety</a:t>
                      </a:r>
                      <a:r>
                        <a:rPr lang="en-US" baseline="0" dirty="0" smtClean="0">
                          <a:latin typeface="+mj-lt"/>
                          <a:cs typeface="Microsoft Sans Serif" pitchFamily="34" charset="0"/>
                        </a:rPr>
                        <a:t> medication</a:t>
                      </a:r>
                      <a:endParaRPr lang="en-US" dirty="0">
                        <a:latin typeface="+mj-lt"/>
                        <a:cs typeface="Microsoft Sans Serif" pitchFamily="34" charset="0"/>
                      </a:endParaRPr>
                    </a:p>
                  </a:txBody>
                  <a:tcPr/>
                </a:tc>
              </a:tr>
              <a:tr h="370840">
                <a:tc>
                  <a:txBody>
                    <a:bodyPr/>
                    <a:lstStyle/>
                    <a:p>
                      <a:pPr algn="ctr"/>
                      <a:r>
                        <a:rPr lang="en-US" dirty="0" smtClean="0">
                          <a:latin typeface="+mj-lt"/>
                          <a:cs typeface="Microsoft Sans Serif" pitchFamily="34" charset="0"/>
                        </a:rPr>
                        <a:t>Depression</a:t>
                      </a:r>
                      <a:endParaRPr lang="en-US" dirty="0">
                        <a:latin typeface="+mj-lt"/>
                        <a:cs typeface="Microsoft Sans Serif" pitchFamily="34" charset="0"/>
                      </a:endParaRPr>
                    </a:p>
                  </a:txBody>
                  <a:tcPr/>
                </a:tc>
                <a:tc>
                  <a:txBody>
                    <a:bodyPr/>
                    <a:lstStyle/>
                    <a:p>
                      <a:pPr algn="ctr"/>
                      <a:r>
                        <a:rPr lang="en-US" dirty="0" smtClean="0">
                          <a:latin typeface="+mj-lt"/>
                          <a:cs typeface="Microsoft Sans Serif" pitchFamily="34" charset="0"/>
                        </a:rPr>
                        <a:t>Antidepressants slightly more effective than MJ</a:t>
                      </a:r>
                      <a:endParaRPr lang="en-US" dirty="0">
                        <a:latin typeface="+mj-lt"/>
                        <a:cs typeface="Microsoft Sans Serif" pitchFamily="34" charset="0"/>
                      </a:endParaRPr>
                    </a:p>
                  </a:txBody>
                  <a:tcPr/>
                </a:tc>
              </a:tr>
              <a:tr h="370840">
                <a:tc>
                  <a:txBody>
                    <a:bodyPr/>
                    <a:lstStyle/>
                    <a:p>
                      <a:pPr algn="ctr"/>
                      <a:r>
                        <a:rPr lang="en-US" dirty="0" smtClean="0">
                          <a:latin typeface="+mj-lt"/>
                          <a:cs typeface="Microsoft Sans Serif" pitchFamily="34" charset="0"/>
                        </a:rPr>
                        <a:t>Nausea</a:t>
                      </a:r>
                      <a:endParaRPr lang="en-US" dirty="0">
                        <a:latin typeface="+mj-lt"/>
                        <a:cs typeface="Microsoft Sans Serif" pitchFamily="34" charset="0"/>
                      </a:endParaRPr>
                    </a:p>
                  </a:txBody>
                  <a:tcPr/>
                </a:tc>
                <a:tc>
                  <a:txBody>
                    <a:bodyPr/>
                    <a:lstStyle/>
                    <a:p>
                      <a:pPr algn="ctr"/>
                      <a:r>
                        <a:rPr lang="en-US" dirty="0" smtClean="0">
                          <a:latin typeface="+mj-lt"/>
                          <a:cs typeface="Microsoft Sans Serif" pitchFamily="34" charset="0"/>
                        </a:rPr>
                        <a:t>MJ</a:t>
                      </a:r>
                      <a:r>
                        <a:rPr lang="en-US" baseline="0" dirty="0" smtClean="0">
                          <a:latin typeface="+mj-lt"/>
                          <a:cs typeface="Microsoft Sans Serif" pitchFamily="34" charset="0"/>
                        </a:rPr>
                        <a:t> slightly more effective than medication</a:t>
                      </a:r>
                      <a:endParaRPr lang="en-US" dirty="0">
                        <a:latin typeface="+mj-lt"/>
                        <a:cs typeface="Microsoft Sans Serif" pitchFamily="34" charset="0"/>
                      </a:endParaRPr>
                    </a:p>
                  </a:txBody>
                  <a:tcPr/>
                </a:tc>
              </a:tr>
              <a:tr h="370840">
                <a:tc>
                  <a:txBody>
                    <a:bodyPr/>
                    <a:lstStyle/>
                    <a:p>
                      <a:pPr algn="ctr"/>
                      <a:r>
                        <a:rPr lang="en-US" dirty="0" smtClean="0">
                          <a:latin typeface="+mj-lt"/>
                          <a:cs typeface="Microsoft Sans Serif" pitchFamily="34" charset="0"/>
                        </a:rPr>
                        <a:t>Neuropathy</a:t>
                      </a:r>
                      <a:endParaRPr lang="en-US" dirty="0">
                        <a:latin typeface="+mj-lt"/>
                        <a:cs typeface="Microsoft Sans Serif" pitchFamily="34" charset="0"/>
                      </a:endParaRPr>
                    </a:p>
                  </a:txBody>
                  <a:tcPr/>
                </a:tc>
                <a:tc>
                  <a:txBody>
                    <a:bodyPr/>
                    <a:lstStyle/>
                    <a:p>
                      <a:pPr algn="ctr"/>
                      <a:r>
                        <a:rPr lang="en-US" dirty="0" smtClean="0">
                          <a:latin typeface="+mj-lt"/>
                          <a:cs typeface="Microsoft Sans Serif" pitchFamily="34" charset="0"/>
                        </a:rPr>
                        <a:t>MJ slightly more effective than medication</a:t>
                      </a:r>
                      <a:endParaRPr lang="en-US" dirty="0">
                        <a:latin typeface="+mj-lt"/>
                        <a:cs typeface="Microsoft Sans Serif" pitchFamily="34" charset="0"/>
                      </a:endParaRPr>
                    </a:p>
                  </a:txBody>
                  <a:tcPr/>
                </a:tc>
              </a:tr>
              <a:tr h="370840">
                <a:tc>
                  <a:txBody>
                    <a:bodyPr/>
                    <a:lstStyle/>
                    <a:p>
                      <a:pPr algn="ctr"/>
                      <a:r>
                        <a:rPr lang="en-US" dirty="0" smtClean="0">
                          <a:latin typeface="+mj-lt"/>
                          <a:cs typeface="Microsoft Sans Serif" pitchFamily="34" charset="0"/>
                        </a:rPr>
                        <a:t>Diarrhea</a:t>
                      </a:r>
                      <a:endParaRPr lang="en-US" dirty="0">
                        <a:latin typeface="+mj-lt"/>
                        <a:cs typeface="Microsoft Sans Serif" pitchFamily="34" charset="0"/>
                      </a:endParaRPr>
                    </a:p>
                  </a:txBody>
                  <a:tcPr/>
                </a:tc>
                <a:tc>
                  <a:txBody>
                    <a:bodyPr/>
                    <a:lstStyle/>
                    <a:p>
                      <a:pPr algn="ctr"/>
                      <a:r>
                        <a:rPr lang="en-US" dirty="0" smtClean="0">
                          <a:latin typeface="+mj-lt"/>
                          <a:cs typeface="Microsoft Sans Serif" pitchFamily="34" charset="0"/>
                        </a:rPr>
                        <a:t>Medication</a:t>
                      </a:r>
                      <a:r>
                        <a:rPr lang="en-US" baseline="0" dirty="0" smtClean="0">
                          <a:latin typeface="+mj-lt"/>
                          <a:cs typeface="Microsoft Sans Serif" pitchFamily="34" charset="0"/>
                        </a:rPr>
                        <a:t> slightly more effective than MJ</a:t>
                      </a:r>
                      <a:endParaRPr lang="en-US" dirty="0">
                        <a:latin typeface="+mj-lt"/>
                        <a:cs typeface="Microsoft Sans Serif" pitchFamily="34" charset="0"/>
                      </a:endParaRPr>
                    </a:p>
                  </a:txBody>
                  <a:tcPr/>
                </a:tc>
              </a:tr>
              <a:tr h="370840">
                <a:tc>
                  <a:txBody>
                    <a:bodyPr/>
                    <a:lstStyle/>
                    <a:p>
                      <a:pPr algn="ctr"/>
                      <a:r>
                        <a:rPr lang="en-US" dirty="0" smtClean="0">
                          <a:latin typeface="+mj-lt"/>
                          <a:cs typeface="Microsoft Sans Serif" pitchFamily="34" charset="0"/>
                        </a:rPr>
                        <a:t>Fatigue</a:t>
                      </a:r>
                      <a:endParaRPr lang="en-US" dirty="0">
                        <a:latin typeface="+mj-lt"/>
                        <a:cs typeface="Microsoft Sans Serif" pitchFamily="34" charset="0"/>
                      </a:endParaRPr>
                    </a:p>
                  </a:txBody>
                  <a:tcPr/>
                </a:tc>
                <a:tc>
                  <a:txBody>
                    <a:bodyPr/>
                    <a:lstStyle/>
                    <a:p>
                      <a:pPr algn="ctr"/>
                      <a:r>
                        <a:rPr lang="en-US" dirty="0" smtClean="0">
                          <a:latin typeface="+mj-lt"/>
                          <a:cs typeface="Microsoft Sans Serif" pitchFamily="34" charset="0"/>
                        </a:rPr>
                        <a:t>Medication slightly more effective</a:t>
                      </a:r>
                      <a:r>
                        <a:rPr lang="en-US" baseline="0" dirty="0" smtClean="0">
                          <a:latin typeface="+mj-lt"/>
                          <a:cs typeface="Microsoft Sans Serif" pitchFamily="34" charset="0"/>
                        </a:rPr>
                        <a:t> than MJ</a:t>
                      </a:r>
                      <a:endParaRPr lang="en-US" dirty="0">
                        <a:latin typeface="+mj-lt"/>
                        <a:cs typeface="Microsoft Sans Serif" pitchFamily="34" charset="0"/>
                      </a:endParaRPr>
                    </a:p>
                  </a:txBody>
                  <a:tcPr/>
                </a:tc>
              </a:tr>
              <a:tr h="370840">
                <a:tc>
                  <a:txBody>
                    <a:bodyPr/>
                    <a:lstStyle/>
                    <a:p>
                      <a:pPr algn="ctr"/>
                      <a:r>
                        <a:rPr lang="en-US" dirty="0" smtClean="0">
                          <a:latin typeface="+mj-lt"/>
                          <a:cs typeface="Microsoft Sans Serif" pitchFamily="34" charset="0"/>
                        </a:rPr>
                        <a:t>All Symptoms</a:t>
                      </a:r>
                      <a:endParaRPr lang="en-US" dirty="0">
                        <a:latin typeface="+mj-lt"/>
                        <a:cs typeface="Microsoft Sans Serif" pitchFamily="34" charset="0"/>
                      </a:endParaRPr>
                    </a:p>
                  </a:txBody>
                  <a:tcPr/>
                </a:tc>
                <a:tc>
                  <a:txBody>
                    <a:bodyPr/>
                    <a:lstStyle/>
                    <a:p>
                      <a:pPr algn="ctr"/>
                      <a:r>
                        <a:rPr lang="en-US" dirty="0" smtClean="0">
                          <a:latin typeface="+mj-lt"/>
                          <a:cs typeface="Microsoft Sans Serif" pitchFamily="34" charset="0"/>
                        </a:rPr>
                        <a:t>Marijuana</a:t>
                      </a:r>
                      <a:r>
                        <a:rPr lang="en-US" baseline="0" dirty="0" smtClean="0">
                          <a:latin typeface="+mj-lt"/>
                          <a:cs typeface="Microsoft Sans Serif" pitchFamily="34" charset="0"/>
                        </a:rPr>
                        <a:t> slightly more effective</a:t>
                      </a:r>
                      <a:endParaRPr lang="en-US" dirty="0">
                        <a:latin typeface="+mj-lt"/>
                        <a:cs typeface="Microsoft Sans Serif" pitchFamily="34" charset="0"/>
                      </a:endParaRPr>
                    </a:p>
                  </a:txBody>
                  <a:tcPr/>
                </a:tc>
              </a:tr>
            </a:tbl>
          </a:graphicData>
        </a:graphic>
      </p:graphicFrame>
      <p:sp>
        <p:nvSpPr>
          <p:cNvPr id="6" name="TextBox 5"/>
          <p:cNvSpPr txBox="1"/>
          <p:nvPr/>
        </p:nvSpPr>
        <p:spPr>
          <a:xfrm>
            <a:off x="457200" y="4954250"/>
            <a:ext cx="8153400" cy="1446550"/>
          </a:xfrm>
          <a:prstGeom prst="rect">
            <a:avLst/>
          </a:prstGeom>
          <a:noFill/>
        </p:spPr>
        <p:txBody>
          <a:bodyPr wrap="square" rtlCol="0">
            <a:spAutoFit/>
          </a:bodyPr>
          <a:lstStyle/>
          <a:p>
            <a:pPr marL="285750" indent="-285750">
              <a:buFont typeface="Arial" pitchFamily="34" charset="0"/>
              <a:buChar char="•"/>
            </a:pPr>
            <a:r>
              <a:rPr lang="en-US" sz="2200" dirty="0" smtClean="0">
                <a:latin typeface="+mj-lt"/>
                <a:cs typeface="Microsoft Sans Serif" pitchFamily="34" charset="0"/>
              </a:rPr>
              <a:t>Overall </a:t>
            </a:r>
            <a:r>
              <a:rPr lang="en-US" sz="2200" u="sng" dirty="0" smtClean="0">
                <a:solidFill>
                  <a:srgbClr val="FFFF00"/>
                </a:solidFill>
                <a:latin typeface="+mj-lt"/>
                <a:cs typeface="Microsoft Sans Serif" pitchFamily="34" charset="0"/>
              </a:rPr>
              <a:t>slightly</a:t>
            </a:r>
            <a:r>
              <a:rPr lang="en-US" sz="2200" dirty="0" smtClean="0">
                <a:solidFill>
                  <a:srgbClr val="FFFF00"/>
                </a:solidFill>
                <a:latin typeface="+mj-lt"/>
                <a:cs typeface="Microsoft Sans Serif" pitchFamily="34" charset="0"/>
              </a:rPr>
              <a:t> </a:t>
            </a:r>
            <a:r>
              <a:rPr lang="en-US" sz="2200" dirty="0" smtClean="0">
                <a:latin typeface="+mj-lt"/>
                <a:cs typeface="Microsoft Sans Serif" pitchFamily="34" charset="0"/>
              </a:rPr>
              <a:t>more people living with HIV find marijuana more effective than other treatments; many prefer traditional treatment</a:t>
            </a:r>
          </a:p>
          <a:p>
            <a:pPr marL="285750" indent="-285750">
              <a:buFont typeface="Arial" pitchFamily="34" charset="0"/>
              <a:buChar char="•"/>
            </a:pPr>
            <a:r>
              <a:rPr lang="en-US" sz="2200" dirty="0" smtClean="0">
                <a:latin typeface="+mj-lt"/>
                <a:cs typeface="Microsoft Sans Serif" pitchFamily="34" charset="0"/>
              </a:rPr>
              <a:t>There are risks associated with marijuana use for people living </a:t>
            </a:r>
            <a:br>
              <a:rPr lang="en-US" sz="2200" dirty="0" smtClean="0">
                <a:latin typeface="+mj-lt"/>
                <a:cs typeface="Microsoft Sans Serif" pitchFamily="34" charset="0"/>
              </a:rPr>
            </a:br>
            <a:r>
              <a:rPr lang="en-US" sz="2200" dirty="0" smtClean="0">
                <a:latin typeface="+mj-lt"/>
                <a:cs typeface="Microsoft Sans Serif" pitchFamily="34" charset="0"/>
              </a:rPr>
              <a:t>with HIV</a:t>
            </a:r>
          </a:p>
        </p:txBody>
      </p:sp>
      <p:sp>
        <p:nvSpPr>
          <p:cNvPr id="7" name="Slide Number Placeholder 6"/>
          <p:cNvSpPr>
            <a:spLocks noGrp="1"/>
          </p:cNvSpPr>
          <p:nvPr>
            <p:ph type="sldNum" sz="quarter" idx="12"/>
          </p:nvPr>
        </p:nvSpPr>
        <p:spPr/>
        <p:txBody>
          <a:bodyPr/>
          <a:lstStyle/>
          <a:p>
            <a:fld id="{C1B28A6F-06A0-4359-A774-E9C76C0D0D08}" type="slidenum">
              <a:rPr lang="en-US" smtClean="0"/>
              <a:pPr/>
              <a:t>79</a:t>
            </a:fld>
            <a:endParaRPr lang="en-US"/>
          </a:p>
        </p:txBody>
      </p:sp>
      <p:sp>
        <p:nvSpPr>
          <p:cNvPr id="8" name="TextBox 7"/>
          <p:cNvSpPr txBox="1"/>
          <p:nvPr/>
        </p:nvSpPr>
        <p:spPr>
          <a:xfrm>
            <a:off x="-1" y="6581001"/>
            <a:ext cx="3392917" cy="307777"/>
          </a:xfrm>
          <a:prstGeom prst="rect">
            <a:avLst/>
          </a:prstGeom>
          <a:noFill/>
        </p:spPr>
        <p:txBody>
          <a:bodyPr wrap="none" rtlCol="0">
            <a:spAutoFit/>
          </a:bodyPr>
          <a:lstStyle/>
          <a:p>
            <a:r>
              <a:rPr lang="en-US" sz="1400" dirty="0" smtClean="0">
                <a:latin typeface="+mj-lt"/>
                <a:cs typeface="Microsoft Sans Serif" pitchFamily="34" charset="0"/>
              </a:rPr>
              <a:t>SOURCE: </a:t>
            </a:r>
            <a:r>
              <a:rPr lang="en-US" sz="1400" dirty="0" err="1" smtClean="0">
                <a:latin typeface="+mj-lt"/>
                <a:cs typeface="Microsoft Sans Serif" pitchFamily="34" charset="0"/>
              </a:rPr>
              <a:t>Corless</a:t>
            </a:r>
            <a:r>
              <a:rPr lang="en-US" sz="1400" dirty="0" smtClean="0">
                <a:latin typeface="+mj-lt"/>
                <a:cs typeface="Microsoft Sans Serif" pitchFamily="34" charset="0"/>
              </a:rPr>
              <a:t> et al., 2009 (reference list).</a:t>
            </a:r>
            <a:endParaRPr lang="en-US" sz="1400" dirty="0">
              <a:latin typeface="+mj-lt"/>
              <a:cs typeface="Microsoft Sans Serif" pitchFamily="34" charset="0"/>
            </a:endParaRPr>
          </a:p>
        </p:txBody>
      </p:sp>
    </p:spTree>
    <p:extLst>
      <p:ext uri="{BB962C8B-B14F-4D97-AF65-F5344CB8AC3E}">
        <p14:creationId xmlns:p14="http://schemas.microsoft.com/office/powerpoint/2010/main" val="99322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7200"/>
            <a:ext cx="8229600" cy="1143000"/>
          </a:xfrm>
        </p:spPr>
        <p:txBody>
          <a:bodyPr>
            <a:normAutofit fontScale="90000"/>
          </a:bodyPr>
          <a:lstStyle/>
          <a:p>
            <a:pPr marL="514350" indent="-514350"/>
            <a:r>
              <a:rPr lang="en-US" dirty="0" smtClean="0">
                <a:latin typeface="+mj-lt"/>
                <a:cs typeface="Microsoft Sans Serif"/>
              </a:rPr>
              <a:t>#1: Marijuana has </a:t>
            </a:r>
            <a:r>
              <a:rPr lang="en-US" dirty="0">
                <a:latin typeface="+mj-lt"/>
                <a:cs typeface="Microsoft Sans Serif"/>
              </a:rPr>
              <a:t>been shown to harm developing fetuses</a:t>
            </a:r>
          </a:p>
        </p:txBody>
      </p:sp>
      <p:sp>
        <p:nvSpPr>
          <p:cNvPr id="4" name="Slide Number Placeholder 3"/>
          <p:cNvSpPr>
            <a:spLocks noGrp="1"/>
          </p:cNvSpPr>
          <p:nvPr>
            <p:ph type="sldNum" sz="quarter" idx="12"/>
          </p:nvPr>
        </p:nvSpPr>
        <p:spPr/>
        <p:txBody>
          <a:bodyPr/>
          <a:lstStyle/>
          <a:p>
            <a:fld id="{C1B28A6F-06A0-4359-A774-E9C76C0D0D08}" type="slidenum">
              <a:rPr lang="en-US" smtClean="0"/>
              <a:pPr/>
              <a:t>8</a:t>
            </a:fld>
            <a:endParaRPr lang="en-US"/>
          </a:p>
        </p:txBody>
      </p:sp>
      <p:sp>
        <p:nvSpPr>
          <p:cNvPr id="3" name="TPAnswers"/>
          <p:cNvSpPr>
            <a:spLocks noGrp="1"/>
          </p:cNvSpPr>
          <p:nvPr>
            <p:ph type="body" idx="1"/>
          </p:nvPr>
        </p:nvSpPr>
        <p:spPr>
          <a:xfrm>
            <a:off x="609600" y="2057400"/>
            <a:ext cx="8229600" cy="4525963"/>
          </a:xfrm>
        </p:spPr>
        <p:txBody>
          <a:bodyPr/>
          <a:lstStyle/>
          <a:p>
            <a:pPr marL="514350" indent="-514350">
              <a:buFont typeface="Arial" pitchFamily="34" charset="0"/>
              <a:buAutoNum type="alphaUcPeriod"/>
            </a:pPr>
            <a:r>
              <a:rPr lang="en-US" dirty="0" smtClean="0">
                <a:latin typeface="+mj-lt"/>
                <a:cs typeface="Microsoft Sans Serif" pitchFamily="34" charset="0"/>
              </a:rPr>
              <a:t>True</a:t>
            </a:r>
          </a:p>
          <a:p>
            <a:pPr marL="514350" indent="-514350">
              <a:buFont typeface="Arial" pitchFamily="34" charset="0"/>
              <a:buAutoNum type="alphaUcPeriod"/>
            </a:pPr>
            <a:r>
              <a:rPr lang="en-US" dirty="0" smtClean="0">
                <a:latin typeface="+mj-lt"/>
                <a:cs typeface="Microsoft Sans Serif" pitchFamily="34" charset="0"/>
              </a:rPr>
              <a:t>False</a:t>
            </a:r>
            <a:endParaRPr lang="en-US" dirty="0">
              <a:latin typeface="+mj-lt"/>
              <a:cs typeface="Microsoft Sans Serif" pitchFamily="34" charset="0"/>
            </a:endParaRPr>
          </a:p>
        </p:txBody>
      </p:sp>
    </p:spTree>
    <p:custDataLst>
      <p:tags r:id="rId1"/>
    </p:custDataLst>
    <p:extLst>
      <p:ext uri="{BB962C8B-B14F-4D97-AF65-F5344CB8AC3E}">
        <p14:creationId xmlns:p14="http://schemas.microsoft.com/office/powerpoint/2010/main" val="264801772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cs typeface="Microsoft Sans Serif"/>
              </a:rPr>
              <a:t>Medical Marijuana and HIV/AIDS: Reasons for Caution</a:t>
            </a:r>
            <a:endParaRPr lang="en-US"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3886200" y="1524000"/>
            <a:ext cx="5105400" cy="5105400"/>
          </a:xfrm>
        </p:spPr>
        <p:txBody>
          <a:bodyPr>
            <a:noAutofit/>
          </a:bodyPr>
          <a:lstStyle/>
          <a:p>
            <a:r>
              <a:rPr lang="en-US" sz="2000" dirty="0" smtClean="0">
                <a:cs typeface="Microsoft Sans Serif"/>
              </a:rPr>
              <a:t>In advanced disease stage, HIV enters nervous system, leading to HIV-Associated Neurocognitive Disorders (HAND)</a:t>
            </a:r>
          </a:p>
          <a:p>
            <a:pPr lvl="1"/>
            <a:r>
              <a:rPr lang="en-US" sz="2000" dirty="0" smtClean="0">
                <a:cs typeface="Microsoft Sans Serif"/>
              </a:rPr>
              <a:t>Symptoms: Confusion, forgetfulness, headaches</a:t>
            </a:r>
          </a:p>
          <a:p>
            <a:r>
              <a:rPr lang="en-US" sz="2000" dirty="0" smtClean="0">
                <a:cs typeface="Microsoft Sans Serif"/>
              </a:rPr>
              <a:t>Three main types of HAND</a:t>
            </a:r>
          </a:p>
          <a:p>
            <a:pPr lvl="1"/>
            <a:r>
              <a:rPr lang="en-US" sz="2000" dirty="0" smtClean="0">
                <a:cs typeface="Microsoft Sans Serif"/>
              </a:rPr>
              <a:t>Asymptomatic Neurocognitive: </a:t>
            </a:r>
            <a:r>
              <a:rPr lang="en-US" sz="2000" dirty="0" smtClean="0">
                <a:solidFill>
                  <a:schemeClr val="tx1"/>
                </a:solidFill>
                <a:cs typeface="Microsoft Sans Serif"/>
              </a:rPr>
              <a:t>Impairment: impaired cognitive ability, but able to function</a:t>
            </a:r>
          </a:p>
          <a:p>
            <a:pPr lvl="1"/>
            <a:r>
              <a:rPr lang="en-US" sz="2000" dirty="0" smtClean="0">
                <a:cs typeface="Microsoft Sans Serif"/>
              </a:rPr>
              <a:t>Mild Neurocognitive Disorder: </a:t>
            </a:r>
            <a:r>
              <a:rPr lang="en-US" sz="2000" dirty="0" smtClean="0">
                <a:solidFill>
                  <a:schemeClr val="tx1"/>
                </a:solidFill>
                <a:cs typeface="Microsoft Sans Serif"/>
              </a:rPr>
              <a:t>Impaired cognitive ability, mild interference in daily activity</a:t>
            </a:r>
          </a:p>
          <a:p>
            <a:pPr lvl="1"/>
            <a:r>
              <a:rPr lang="en-US" sz="2000" dirty="0" smtClean="0">
                <a:cs typeface="Microsoft Sans Serif"/>
              </a:rPr>
              <a:t>HIV-</a:t>
            </a:r>
            <a:r>
              <a:rPr lang="en-US" sz="2000" dirty="0">
                <a:cs typeface="Microsoft Sans Serif"/>
              </a:rPr>
              <a:t>A</a:t>
            </a:r>
            <a:r>
              <a:rPr lang="en-US" sz="2000" dirty="0" smtClean="0">
                <a:cs typeface="Microsoft Sans Serif"/>
              </a:rPr>
              <a:t>ssociated </a:t>
            </a:r>
            <a:r>
              <a:rPr lang="en-US" sz="2000" dirty="0">
                <a:cs typeface="Microsoft Sans Serif"/>
              </a:rPr>
              <a:t>D</a:t>
            </a:r>
            <a:r>
              <a:rPr lang="en-US" sz="2000" dirty="0" smtClean="0">
                <a:cs typeface="Microsoft Sans Serif"/>
              </a:rPr>
              <a:t>ementia: </a:t>
            </a:r>
            <a:br>
              <a:rPr lang="en-US" sz="2000" dirty="0" smtClean="0">
                <a:cs typeface="Microsoft Sans Serif"/>
              </a:rPr>
            </a:br>
            <a:r>
              <a:rPr lang="en-US" sz="2000" dirty="0" smtClean="0">
                <a:solidFill>
                  <a:schemeClr val="tx1"/>
                </a:solidFill>
                <a:cs typeface="Microsoft Sans Serif"/>
              </a:rPr>
              <a:t>Major impairments in cognition, </a:t>
            </a:r>
            <a:br>
              <a:rPr lang="en-US" sz="2000" dirty="0" smtClean="0">
                <a:solidFill>
                  <a:schemeClr val="tx1"/>
                </a:solidFill>
                <a:cs typeface="Microsoft Sans Serif"/>
              </a:rPr>
            </a:br>
            <a:r>
              <a:rPr lang="en-US" sz="2000" dirty="0" smtClean="0">
                <a:solidFill>
                  <a:schemeClr val="tx1"/>
                </a:solidFill>
                <a:cs typeface="Microsoft Sans Serif"/>
              </a:rPr>
              <a:t>daily functioning</a:t>
            </a:r>
            <a:endParaRPr lang="en-US" sz="2000" dirty="0">
              <a:solidFill>
                <a:schemeClr val="tx1"/>
              </a:solidFill>
              <a:cs typeface="Microsoft Sans Serif"/>
            </a:endParaRPr>
          </a:p>
        </p:txBody>
      </p:sp>
      <p:pic>
        <p:nvPicPr>
          <p:cNvPr id="8195" name="Picture 3" descr="C:\Documents and Settings\hpadwa\Local Settings\Temporary Internet Files\Content.IE5\J796I1FT\MP90038580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133600"/>
            <a:ext cx="3733800" cy="2667000"/>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C1B28A6F-06A0-4359-A774-E9C76C0D0D08}" type="slidenum">
              <a:rPr lang="en-US" smtClean="0"/>
              <a:pPr/>
              <a:t>80</a:t>
            </a:fld>
            <a:endParaRPr lang="en-US"/>
          </a:p>
        </p:txBody>
      </p:sp>
    </p:spTree>
    <p:extLst>
      <p:ext uri="{BB962C8B-B14F-4D97-AF65-F5344CB8AC3E}">
        <p14:creationId xmlns:p14="http://schemas.microsoft.com/office/powerpoint/2010/main" val="61735355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cs typeface="Microsoft Sans Serif"/>
              </a:rPr>
              <a:t>Medical Marijuana and HIV/AIDS: Reasons for Caution</a:t>
            </a:r>
            <a:endParaRPr lang="en-US"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381000" y="1600200"/>
            <a:ext cx="8153400" cy="4953000"/>
          </a:xfrm>
        </p:spPr>
        <p:txBody>
          <a:bodyPr>
            <a:normAutofit fontScale="85000" lnSpcReduction="20000"/>
          </a:bodyPr>
          <a:lstStyle/>
          <a:p>
            <a:r>
              <a:rPr lang="en-US" sz="3100" dirty="0" smtClean="0">
                <a:cs typeface="Microsoft Sans Serif"/>
              </a:rPr>
              <a:t>Long-term marijuana use impairs learning and memory</a:t>
            </a:r>
          </a:p>
          <a:p>
            <a:pPr marL="0" indent="0">
              <a:buNone/>
            </a:pPr>
            <a:endParaRPr lang="en-US" sz="2300" dirty="0" smtClean="0">
              <a:cs typeface="Microsoft Sans Serif"/>
            </a:endParaRPr>
          </a:p>
          <a:p>
            <a:r>
              <a:rPr lang="en-US" sz="3100" dirty="0" smtClean="0">
                <a:cs typeface="Microsoft Sans Serif"/>
              </a:rPr>
              <a:t>47% of HIV+ marijuana users report memory problems </a:t>
            </a:r>
            <a:endParaRPr lang="en-US" sz="3100" dirty="0">
              <a:cs typeface="Microsoft Sans Serif"/>
            </a:endParaRPr>
          </a:p>
          <a:p>
            <a:pPr marL="0" indent="0">
              <a:buNone/>
            </a:pPr>
            <a:endParaRPr lang="en-US" sz="2300" dirty="0" smtClean="0">
              <a:cs typeface="Microsoft Sans Serif"/>
            </a:endParaRPr>
          </a:p>
          <a:p>
            <a:r>
              <a:rPr lang="en-US" sz="3100" dirty="0" smtClean="0">
                <a:cs typeface="Microsoft Sans Serif"/>
              </a:rPr>
              <a:t>Marijuana’s cognitive effects particularly strong for people experiencing HAND </a:t>
            </a:r>
            <a:endParaRPr lang="en-US" sz="3100" dirty="0">
              <a:cs typeface="Microsoft Sans Serif"/>
            </a:endParaRPr>
          </a:p>
          <a:p>
            <a:pPr marL="0" indent="0">
              <a:buNone/>
            </a:pPr>
            <a:endParaRPr lang="en-US" sz="2300" dirty="0" smtClean="0">
              <a:cs typeface="Microsoft Sans Serif"/>
            </a:endParaRPr>
          </a:p>
          <a:p>
            <a:r>
              <a:rPr lang="en-US" sz="3100" dirty="0" smtClean="0">
                <a:cs typeface="Microsoft Sans Serif"/>
              </a:rPr>
              <a:t>Concern that cognitive impairment may compromise ART adherence</a:t>
            </a:r>
          </a:p>
          <a:p>
            <a:pPr lvl="1"/>
            <a:r>
              <a:rPr lang="en-US" sz="3100" dirty="0" smtClean="0">
                <a:cs typeface="Microsoft Sans Serif"/>
              </a:rPr>
              <a:t>Forgetting to take medication is the leading cause of ART non-adherence </a:t>
            </a:r>
            <a:endParaRPr lang="en-US" sz="3100" dirty="0">
              <a:cs typeface="Microsoft Sans Serif"/>
            </a:endParaRPr>
          </a:p>
          <a:p>
            <a:pPr lvl="1"/>
            <a:r>
              <a:rPr lang="en-US" sz="3100" dirty="0" smtClean="0">
                <a:cs typeface="Microsoft Sans Serif"/>
              </a:rPr>
              <a:t>Use </a:t>
            </a:r>
            <a:r>
              <a:rPr lang="en-US" sz="3100" dirty="0">
                <a:cs typeface="Microsoft Sans Serif"/>
              </a:rPr>
              <a:t>of most recreational drugs and alcohol is associated with lower ART adherence, less </a:t>
            </a:r>
            <a:r>
              <a:rPr lang="en-US" sz="3100" dirty="0" err="1">
                <a:cs typeface="Microsoft Sans Serif"/>
              </a:rPr>
              <a:t>virological</a:t>
            </a:r>
            <a:r>
              <a:rPr lang="en-US" sz="3100" dirty="0">
                <a:cs typeface="Microsoft Sans Serif"/>
              </a:rPr>
              <a:t> suppression, slower CD4 cell response </a:t>
            </a:r>
            <a:r>
              <a:rPr lang="en-US" sz="3100" dirty="0" smtClean="0">
                <a:cs typeface="Microsoft Sans Serif"/>
              </a:rPr>
              <a:t>rate</a:t>
            </a:r>
          </a:p>
          <a:p>
            <a:pPr marL="457200" lvl="1" indent="0">
              <a:buNone/>
            </a:pPr>
            <a:endParaRPr lang="en-US" dirty="0">
              <a:cs typeface="Microsoft Sans Serif"/>
            </a:endParaRPr>
          </a:p>
        </p:txBody>
      </p:sp>
      <p:sp>
        <p:nvSpPr>
          <p:cNvPr id="5" name="TextBox 4"/>
          <p:cNvSpPr txBox="1"/>
          <p:nvPr/>
        </p:nvSpPr>
        <p:spPr>
          <a:xfrm>
            <a:off x="0" y="6553200"/>
            <a:ext cx="6475042" cy="307777"/>
          </a:xfrm>
          <a:prstGeom prst="rect">
            <a:avLst/>
          </a:prstGeom>
          <a:noFill/>
        </p:spPr>
        <p:txBody>
          <a:bodyPr wrap="none" rtlCol="0">
            <a:spAutoFit/>
          </a:bodyPr>
          <a:lstStyle/>
          <a:p>
            <a:r>
              <a:rPr lang="en-US" sz="1400" dirty="0" smtClean="0">
                <a:latin typeface="+mj-lt"/>
                <a:cs typeface="Microsoft Sans Serif" pitchFamily="34" charset="0"/>
              </a:rPr>
              <a:t>SOURCES: </a:t>
            </a:r>
            <a:r>
              <a:rPr lang="en-US" sz="1400" dirty="0">
                <a:latin typeface="+mj-lt"/>
                <a:cs typeface="Microsoft Sans Serif" pitchFamily="34" charset="0"/>
              </a:rPr>
              <a:t>Chesney, </a:t>
            </a:r>
            <a:r>
              <a:rPr lang="en-US" sz="1400" dirty="0" smtClean="0">
                <a:latin typeface="+mj-lt"/>
                <a:cs typeface="Microsoft Sans Serif" pitchFamily="34" charset="0"/>
              </a:rPr>
              <a:t>2003; </a:t>
            </a:r>
            <a:r>
              <a:rPr lang="en-US" sz="1400" dirty="0" err="1" smtClean="0">
                <a:latin typeface="+mj-lt"/>
                <a:cs typeface="Microsoft Sans Serif" pitchFamily="34" charset="0"/>
              </a:rPr>
              <a:t>Cristiani</a:t>
            </a:r>
            <a:r>
              <a:rPr lang="en-US" sz="1400" dirty="0" smtClean="0">
                <a:latin typeface="+mj-lt"/>
                <a:cs typeface="Microsoft Sans Serif" pitchFamily="34" charset="0"/>
              </a:rPr>
              <a:t> et al., 2004; Wooldridge et al., 2005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81</a:t>
            </a:fld>
            <a:endParaRPr lang="en-US"/>
          </a:p>
        </p:txBody>
      </p:sp>
    </p:spTree>
    <p:extLst>
      <p:ext uri="{BB962C8B-B14F-4D97-AF65-F5344CB8AC3E}">
        <p14:creationId xmlns:p14="http://schemas.microsoft.com/office/powerpoint/2010/main" val="164428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left)">
                                      <p:cBhvr>
                                        <p:cTn id="25" dur="500"/>
                                        <p:tgtEl>
                                          <p:spTgt spid="3">
                                            <p:txEl>
                                              <p:pRg st="7" end="7"/>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left)">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t3.gstatic.com/images?q=tbn:ANd9GcTjG2KQf_bRe2XXXuhWIqyPPuDmnNZr0BM4V-UqeWizGlHKfTdL"/>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89778" l="0" r="89778"/>
                    </a14:imgEffect>
                  </a14:imgLayer>
                </a14:imgProps>
              </a:ext>
              <a:ext uri="{28A0092B-C50C-407E-A947-70E740481C1C}">
                <a14:useLocalDpi xmlns:a14="http://schemas.microsoft.com/office/drawing/2010/main" val="0"/>
              </a:ext>
            </a:extLst>
          </a:blip>
          <a:srcRect/>
          <a:stretch>
            <a:fillRect/>
          </a:stretch>
        </p:blipFill>
        <p:spPr bwMode="auto">
          <a:xfrm>
            <a:off x="1066800" y="609600"/>
            <a:ext cx="6477000" cy="6477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cs typeface="Microsoft Sans Serif"/>
              </a:rPr>
              <a:t>Medical Marijuana and HIV/AIDS: Reasons for Caution</a:t>
            </a:r>
            <a:endParaRPr lang="en-US"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cs typeface="Microsoft Sans Serif"/>
              </a:rPr>
              <a:t>Depending on how it is used, marijuana can lead to better </a:t>
            </a:r>
            <a:r>
              <a:rPr lang="en-US" u="sng" dirty="0" smtClean="0">
                <a:cs typeface="Microsoft Sans Serif"/>
              </a:rPr>
              <a:t>or</a:t>
            </a:r>
            <a:r>
              <a:rPr lang="en-US" dirty="0" smtClean="0">
                <a:cs typeface="Microsoft Sans Serif"/>
              </a:rPr>
              <a:t> worse ART adherence</a:t>
            </a:r>
          </a:p>
          <a:p>
            <a:pPr marL="0" indent="0">
              <a:buNone/>
            </a:pPr>
            <a:endParaRPr lang="en-US" sz="1900" dirty="0" smtClean="0">
              <a:cs typeface="Microsoft Sans Serif"/>
            </a:endParaRPr>
          </a:p>
          <a:p>
            <a:pPr lvl="1"/>
            <a:r>
              <a:rPr lang="en-US" dirty="0" smtClean="0">
                <a:cs typeface="Microsoft Sans Serif"/>
              </a:rPr>
              <a:t>When used to control nausea, increases ART adherence </a:t>
            </a:r>
          </a:p>
          <a:p>
            <a:pPr marL="457200" lvl="1" indent="0">
              <a:buNone/>
            </a:pPr>
            <a:endParaRPr lang="en-US" sz="1900" dirty="0" smtClean="0">
              <a:cs typeface="Microsoft Sans Serif"/>
            </a:endParaRPr>
          </a:p>
          <a:p>
            <a:pPr lvl="1"/>
            <a:r>
              <a:rPr lang="en-US" dirty="0" smtClean="0">
                <a:cs typeface="Microsoft Sans Serif"/>
              </a:rPr>
              <a:t>When used for indications other than nausea, associated with non-adherence </a:t>
            </a:r>
          </a:p>
          <a:p>
            <a:pPr marL="457200" lvl="1" indent="0">
              <a:buNone/>
            </a:pPr>
            <a:endParaRPr lang="en-US" sz="1900" dirty="0" smtClean="0">
              <a:cs typeface="Microsoft Sans Serif"/>
            </a:endParaRPr>
          </a:p>
          <a:p>
            <a:pPr lvl="1"/>
            <a:r>
              <a:rPr lang="en-US" dirty="0" smtClean="0">
                <a:cs typeface="Microsoft Sans Serif"/>
              </a:rPr>
              <a:t>Heavy cannabis </a:t>
            </a:r>
            <a:r>
              <a:rPr lang="en-US" dirty="0">
                <a:cs typeface="Microsoft Sans Serif"/>
              </a:rPr>
              <a:t>use associated with </a:t>
            </a:r>
            <a:r>
              <a:rPr lang="en-US" dirty="0" smtClean="0">
                <a:cs typeface="Microsoft Sans Serif"/>
              </a:rPr>
              <a:t>non-adherence</a:t>
            </a:r>
            <a:endParaRPr lang="en-US" dirty="0">
              <a:cs typeface="Microsoft Sans Serif"/>
            </a:endParaRPr>
          </a:p>
          <a:p>
            <a:pPr lvl="1"/>
            <a:endParaRPr lang="en-US" dirty="0" smtClean="0">
              <a:cs typeface="Microsoft Sans Serif"/>
            </a:endParaRPr>
          </a:p>
        </p:txBody>
      </p:sp>
      <p:sp>
        <p:nvSpPr>
          <p:cNvPr id="5" name="TextBox 4"/>
          <p:cNvSpPr txBox="1"/>
          <p:nvPr/>
        </p:nvSpPr>
        <p:spPr>
          <a:xfrm>
            <a:off x="-21772" y="6611779"/>
            <a:ext cx="6431761" cy="307777"/>
          </a:xfrm>
          <a:prstGeom prst="rect">
            <a:avLst/>
          </a:prstGeom>
          <a:noFill/>
        </p:spPr>
        <p:txBody>
          <a:bodyPr wrap="none" rtlCol="0">
            <a:spAutoFit/>
          </a:bodyPr>
          <a:lstStyle/>
          <a:p>
            <a:r>
              <a:rPr lang="en-US" sz="1400" dirty="0" smtClean="0">
                <a:latin typeface="+mj-lt"/>
                <a:cs typeface="Microsoft Sans Serif" pitchFamily="34" charset="0"/>
              </a:rPr>
              <a:t>SOURCES: Wilson et al., 2004; De Jong et al., 2005: </a:t>
            </a:r>
            <a:r>
              <a:rPr lang="en-US" sz="1400" dirty="0" err="1" smtClean="0">
                <a:latin typeface="+mj-lt"/>
                <a:cs typeface="Microsoft Sans Serif" pitchFamily="34" charset="0"/>
              </a:rPr>
              <a:t>Corless</a:t>
            </a:r>
            <a:r>
              <a:rPr lang="en-US" sz="1400" dirty="0" smtClean="0">
                <a:latin typeface="+mj-lt"/>
                <a:cs typeface="Microsoft Sans Serif" pitchFamily="34" charset="0"/>
              </a:rPr>
              <a:t> et al., 2009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82</a:t>
            </a:fld>
            <a:endParaRPr lang="en-US"/>
          </a:p>
        </p:txBody>
      </p:sp>
    </p:spTree>
    <p:extLst>
      <p:ext uri="{BB962C8B-B14F-4D97-AF65-F5344CB8AC3E}">
        <p14:creationId xmlns:p14="http://schemas.microsoft.com/office/powerpoint/2010/main" val="204349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cs typeface="Microsoft Sans Serif" pitchFamily="34" charset="0"/>
              </a:rPr>
              <a:t>Medical Marijuana and HIV/AIDS: Reasons for Caution</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457200" y="1828800"/>
            <a:ext cx="8229600" cy="4572000"/>
          </a:xfrm>
        </p:spPr>
        <p:txBody>
          <a:bodyPr/>
          <a:lstStyle/>
          <a:p>
            <a:r>
              <a:rPr lang="en-US" dirty="0" smtClean="0">
                <a:cs typeface="Microsoft Sans Serif" pitchFamily="34" charset="0"/>
              </a:rPr>
              <a:t>Marijuana use is associated with increased occurrence and severity of mental health disorders</a:t>
            </a:r>
          </a:p>
          <a:p>
            <a:pPr marL="457200" lvl="1" indent="0">
              <a:buNone/>
            </a:pPr>
            <a:endParaRPr lang="en-US" sz="1800" dirty="0" smtClean="0">
              <a:cs typeface="Microsoft Sans Serif" pitchFamily="34" charset="0"/>
            </a:endParaRPr>
          </a:p>
          <a:p>
            <a:pPr lvl="1"/>
            <a:r>
              <a:rPr lang="en-US" dirty="0" smtClean="0">
                <a:solidFill>
                  <a:schemeClr val="tx1"/>
                </a:solidFill>
                <a:cs typeface="Microsoft Sans Serif" pitchFamily="34" charset="0"/>
              </a:rPr>
              <a:t>Between </a:t>
            </a:r>
            <a:r>
              <a:rPr lang="en-US" dirty="0" smtClean="0">
                <a:cs typeface="Microsoft Sans Serif" pitchFamily="34" charset="0"/>
              </a:rPr>
              <a:t>one-third</a:t>
            </a:r>
            <a:r>
              <a:rPr lang="en-US" dirty="0" smtClean="0">
                <a:solidFill>
                  <a:schemeClr val="tx1"/>
                </a:solidFill>
                <a:cs typeface="Microsoft Sans Serif" pitchFamily="34" charset="0"/>
              </a:rPr>
              <a:t> and </a:t>
            </a:r>
            <a:r>
              <a:rPr lang="en-US" dirty="0" smtClean="0">
                <a:cs typeface="Microsoft Sans Serif" pitchFamily="34" charset="0"/>
              </a:rPr>
              <a:t>one-half</a:t>
            </a:r>
            <a:r>
              <a:rPr lang="en-US" dirty="0" smtClean="0">
                <a:solidFill>
                  <a:schemeClr val="tx1"/>
                </a:solidFill>
                <a:cs typeface="Microsoft Sans Serif" pitchFamily="34" charset="0"/>
              </a:rPr>
              <a:t> of individuals living with HIV have a </a:t>
            </a:r>
            <a:r>
              <a:rPr lang="en-US" dirty="0" smtClean="0">
                <a:cs typeface="Microsoft Sans Serif" pitchFamily="34" charset="0"/>
              </a:rPr>
              <a:t>mental health and/or substance use disorder</a:t>
            </a:r>
          </a:p>
          <a:p>
            <a:pPr lvl="1"/>
            <a:endParaRPr lang="en-US" dirty="0" smtClean="0">
              <a:cs typeface="Microsoft Sans Serif" pitchFamily="34" charset="0"/>
            </a:endParaRPr>
          </a:p>
          <a:p>
            <a:pPr lvl="1"/>
            <a:endParaRPr lang="en-US" dirty="0" smtClean="0">
              <a:cs typeface="Microsoft Sans Serif" pitchFamily="34" charset="0"/>
            </a:endParaRPr>
          </a:p>
          <a:p>
            <a:endParaRPr lang="en-US" dirty="0">
              <a:cs typeface="Microsoft Sans Serif" pitchFamily="34" charset="0"/>
            </a:endParaRPr>
          </a:p>
        </p:txBody>
      </p:sp>
      <p:sp>
        <p:nvSpPr>
          <p:cNvPr id="5" name="TextBox 4"/>
          <p:cNvSpPr txBox="1"/>
          <p:nvPr/>
        </p:nvSpPr>
        <p:spPr>
          <a:xfrm>
            <a:off x="0" y="6553200"/>
            <a:ext cx="3921010" cy="307777"/>
          </a:xfrm>
          <a:prstGeom prst="rect">
            <a:avLst/>
          </a:prstGeom>
          <a:noFill/>
        </p:spPr>
        <p:txBody>
          <a:bodyPr wrap="none" rtlCol="0">
            <a:spAutoFit/>
          </a:bodyPr>
          <a:lstStyle/>
          <a:p>
            <a:r>
              <a:rPr lang="en-US" sz="1400" dirty="0" smtClean="0">
                <a:latin typeface="+mj-lt"/>
                <a:cs typeface="Microsoft Sans Serif" pitchFamily="34" charset="0"/>
              </a:rPr>
              <a:t>SOURCE: </a:t>
            </a:r>
            <a:r>
              <a:rPr lang="en-US" sz="1400" dirty="0" err="1" smtClean="0">
                <a:latin typeface="+mj-lt"/>
                <a:cs typeface="Microsoft Sans Serif" pitchFamily="34" charset="0"/>
              </a:rPr>
              <a:t>Klinkenberg</a:t>
            </a:r>
            <a:r>
              <a:rPr lang="en-US" sz="1400" dirty="0" smtClean="0">
                <a:latin typeface="+mj-lt"/>
                <a:cs typeface="Microsoft Sans Serif" pitchFamily="34" charset="0"/>
              </a:rPr>
              <a:t> &amp; Sacks, 2004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83</a:t>
            </a:fld>
            <a:endParaRPr lang="en-US"/>
          </a:p>
        </p:txBody>
      </p:sp>
    </p:spTree>
    <p:extLst>
      <p:ext uri="{BB962C8B-B14F-4D97-AF65-F5344CB8AC3E}">
        <p14:creationId xmlns:p14="http://schemas.microsoft.com/office/powerpoint/2010/main" val="68728395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cs typeface="Microsoft Sans Serif" pitchFamily="34" charset="0"/>
              </a:rPr>
              <a:t>Medical Marijuana and </a:t>
            </a:r>
            <a:r>
              <a:rPr lang="en-US" dirty="0" smtClean="0">
                <a:effectLst>
                  <a:outerShdw blurRad="38100" dist="38100" dir="2700000" algn="tl">
                    <a:srgbClr val="000000">
                      <a:alpha val="43137"/>
                    </a:srgbClr>
                  </a:outerShdw>
                </a:effectLst>
                <a:cs typeface="Microsoft Sans Serif" pitchFamily="34" charset="0"/>
              </a:rPr>
              <a:t>HIV/AIDS: </a:t>
            </a:r>
            <a:r>
              <a:rPr lang="en-US" dirty="0" smtClean="0">
                <a:effectLst>
                  <a:outerShdw blurRad="38100" dist="38100" dir="2700000" algn="tl">
                    <a:srgbClr val="000000">
                      <a:alpha val="43137"/>
                    </a:srgbClr>
                  </a:outerShdw>
                </a:effectLst>
                <a:cs typeface="Microsoft Sans Serif" pitchFamily="34" charset="0"/>
              </a:rPr>
              <a:t>Reasons for Caution</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457200" y="1600200"/>
            <a:ext cx="8229600" cy="5105400"/>
          </a:xfrm>
        </p:spPr>
        <p:txBody>
          <a:bodyPr/>
          <a:lstStyle/>
          <a:p>
            <a:r>
              <a:rPr lang="en-US" dirty="0" smtClean="0">
                <a:cs typeface="Microsoft Sans Serif" pitchFamily="34" charset="0"/>
              </a:rPr>
              <a:t>Marijuana increases risk for pulmonary disease, cardiovascular complications</a:t>
            </a:r>
          </a:p>
          <a:p>
            <a:pPr lvl="1"/>
            <a:r>
              <a:rPr lang="en-US" dirty="0" smtClean="0">
                <a:solidFill>
                  <a:schemeClr val="tx1"/>
                </a:solidFill>
                <a:cs typeface="Microsoft Sans Serif" pitchFamily="34" charset="0"/>
              </a:rPr>
              <a:t>People living with HIV have </a:t>
            </a:r>
            <a:r>
              <a:rPr lang="en-US" dirty="0" smtClean="0">
                <a:cs typeface="Microsoft Sans Serif" pitchFamily="34" charset="0"/>
              </a:rPr>
              <a:t>higher rates of pulmonary disease</a:t>
            </a:r>
            <a:r>
              <a:rPr lang="en-US" dirty="0" smtClean="0">
                <a:solidFill>
                  <a:schemeClr val="tx1"/>
                </a:solidFill>
                <a:cs typeface="Microsoft Sans Serif" pitchFamily="34" charset="0"/>
              </a:rPr>
              <a:t> than people without HIV</a:t>
            </a:r>
          </a:p>
          <a:p>
            <a:pPr lvl="1"/>
            <a:r>
              <a:rPr lang="en-US" dirty="0" smtClean="0">
                <a:solidFill>
                  <a:schemeClr val="tx1"/>
                </a:solidFill>
                <a:cs typeface="Microsoft Sans Serif" pitchFamily="34" charset="0"/>
              </a:rPr>
              <a:t>HIV increases </a:t>
            </a:r>
            <a:r>
              <a:rPr lang="en-US" dirty="0" smtClean="0">
                <a:cs typeface="Microsoft Sans Serif" pitchFamily="34" charset="0"/>
              </a:rPr>
              <a:t>risk of cardiovascular disease</a:t>
            </a:r>
          </a:p>
          <a:p>
            <a:pPr lvl="1"/>
            <a:r>
              <a:rPr lang="en-US" dirty="0" smtClean="0">
                <a:solidFill>
                  <a:schemeClr val="tx1"/>
                </a:solidFill>
                <a:cs typeface="Microsoft Sans Serif" pitchFamily="34" charset="0"/>
              </a:rPr>
              <a:t>ART associated with </a:t>
            </a:r>
            <a:r>
              <a:rPr lang="en-US" dirty="0" smtClean="0">
                <a:cs typeface="Microsoft Sans Serif" pitchFamily="34" charset="0"/>
              </a:rPr>
              <a:t>increased risk for cardiovascular complications</a:t>
            </a:r>
            <a:endParaRPr lang="en-US" dirty="0">
              <a:cs typeface="Microsoft Sans Serif" pitchFamily="34" charset="0"/>
            </a:endParaRPr>
          </a:p>
        </p:txBody>
      </p:sp>
      <p:sp>
        <p:nvSpPr>
          <p:cNvPr id="5" name="TextBox 4"/>
          <p:cNvSpPr txBox="1"/>
          <p:nvPr/>
        </p:nvSpPr>
        <p:spPr>
          <a:xfrm>
            <a:off x="-10886" y="6553200"/>
            <a:ext cx="5024132" cy="307777"/>
          </a:xfrm>
          <a:prstGeom prst="rect">
            <a:avLst/>
          </a:prstGeom>
          <a:noFill/>
        </p:spPr>
        <p:txBody>
          <a:bodyPr wrap="none" rtlCol="0">
            <a:spAutoFit/>
          </a:bodyPr>
          <a:lstStyle/>
          <a:p>
            <a:r>
              <a:rPr lang="en-US" sz="1400" dirty="0" smtClean="0">
                <a:latin typeface="+mj-lt"/>
                <a:cs typeface="Microsoft Sans Serif" pitchFamily="34" charset="0"/>
              </a:rPr>
              <a:t>SOURCES: Crothers et al., 2006; Currier et al., 2008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84</a:t>
            </a:fld>
            <a:endParaRPr lang="en-US"/>
          </a:p>
        </p:txBody>
      </p:sp>
      <p:pic>
        <p:nvPicPr>
          <p:cNvPr id="7" name="Picture 2" descr="http://t3.gstatic.com/images?q=tbn:ANd9GcTjG2KQf_bRe2XXXuhWIqyPPuDmnNZr0BM4V-UqeWizGlHKfTdL"/>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89778" l="0" r="89778"/>
                    </a14:imgEffect>
                  </a14:imgLayer>
                </a14:imgProps>
              </a:ext>
              <a:ext uri="{28A0092B-C50C-407E-A947-70E740481C1C}">
                <a14:useLocalDpi xmlns:a14="http://schemas.microsoft.com/office/drawing/2010/main" val="0"/>
              </a:ext>
            </a:extLst>
          </a:blip>
          <a:srcRect/>
          <a:stretch>
            <a:fillRect/>
          </a:stretch>
        </p:blipFill>
        <p:spPr bwMode="auto">
          <a:xfrm>
            <a:off x="7543800" y="762000"/>
            <a:ext cx="14478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38956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cs typeface="Microsoft Sans Serif"/>
              </a:rPr>
              <a:t>Medical Marijuana and HIV/AIDS: Reasons for Caution</a:t>
            </a:r>
            <a:endParaRPr lang="en-US"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cs typeface="Microsoft Sans Serif" pitchFamily="34" charset="0"/>
              </a:rPr>
              <a:t>People who use marijuana are more likely to use alcohol and tobacco</a:t>
            </a:r>
          </a:p>
          <a:p>
            <a:pPr lvl="1"/>
            <a:r>
              <a:rPr lang="en-US" sz="3200" dirty="0" smtClean="0">
                <a:solidFill>
                  <a:schemeClr val="tx1"/>
                </a:solidFill>
                <a:cs typeface="Microsoft Sans Serif" pitchFamily="34" charset="0"/>
              </a:rPr>
              <a:t>Heavy alcohol use associated with </a:t>
            </a:r>
            <a:r>
              <a:rPr lang="en-US" sz="3200" dirty="0" smtClean="0">
                <a:cs typeface="Microsoft Sans Serif" pitchFamily="34" charset="0"/>
              </a:rPr>
              <a:t>decreased ART uptake, ART adherence, and viral suppression</a:t>
            </a:r>
          </a:p>
          <a:p>
            <a:pPr lvl="1"/>
            <a:r>
              <a:rPr lang="en-US" sz="3200" dirty="0" smtClean="0">
                <a:solidFill>
                  <a:schemeClr val="tx1"/>
                </a:solidFill>
                <a:cs typeface="Microsoft Sans Serif" pitchFamily="34" charset="0"/>
              </a:rPr>
              <a:t>Tobacco increases risk of </a:t>
            </a:r>
            <a:r>
              <a:rPr lang="en-US" sz="3200" dirty="0" smtClean="0">
                <a:cs typeface="Microsoft Sans Serif" pitchFamily="34" charset="0"/>
              </a:rPr>
              <a:t>HIV-related oral lesions</a:t>
            </a:r>
          </a:p>
          <a:p>
            <a:pPr lvl="1"/>
            <a:r>
              <a:rPr lang="en-US" sz="3200" dirty="0" smtClean="0">
                <a:solidFill>
                  <a:schemeClr val="tx1"/>
                </a:solidFill>
                <a:cs typeface="Microsoft Sans Serif" pitchFamily="34" charset="0"/>
              </a:rPr>
              <a:t>People living with HIV at increased risk for </a:t>
            </a:r>
            <a:r>
              <a:rPr lang="en-US" sz="3200" dirty="0" smtClean="0">
                <a:cs typeface="Microsoft Sans Serif" pitchFamily="34" charset="0"/>
              </a:rPr>
              <a:t>tobacco-related pulmonary disease</a:t>
            </a:r>
          </a:p>
        </p:txBody>
      </p:sp>
      <p:sp>
        <p:nvSpPr>
          <p:cNvPr id="5" name="TextBox 4"/>
          <p:cNvSpPr txBox="1"/>
          <p:nvPr/>
        </p:nvSpPr>
        <p:spPr>
          <a:xfrm>
            <a:off x="0" y="6553200"/>
            <a:ext cx="6631944" cy="307777"/>
          </a:xfrm>
          <a:prstGeom prst="rect">
            <a:avLst/>
          </a:prstGeom>
          <a:noFill/>
        </p:spPr>
        <p:txBody>
          <a:bodyPr wrap="none" rtlCol="0">
            <a:spAutoFit/>
          </a:bodyPr>
          <a:lstStyle/>
          <a:p>
            <a:r>
              <a:rPr lang="en-US" sz="1400" dirty="0">
                <a:latin typeface="+mj-lt"/>
                <a:cs typeface="Microsoft Sans Serif" pitchFamily="34" charset="0"/>
              </a:rPr>
              <a:t>SOURCES</a:t>
            </a:r>
            <a:r>
              <a:rPr lang="en-US" sz="1400" dirty="0" smtClean="0">
                <a:latin typeface="+mj-lt"/>
                <a:cs typeface="Microsoft Sans Serif" pitchFamily="34" charset="0"/>
              </a:rPr>
              <a:t>: Palacio et al., 1997; Chandler et al., 2006; Crothers et al., 2006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85</a:t>
            </a:fld>
            <a:endParaRPr lang="en-US"/>
          </a:p>
        </p:txBody>
      </p:sp>
      <p:pic>
        <p:nvPicPr>
          <p:cNvPr id="7" name="Picture 2" descr="http://static.ddmcdn.com/gif/marijuana-leaf.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99" b="100000" l="0" r="100000"/>
                    </a14:imgEffect>
                  </a14:imgLayer>
                </a14:imgProps>
              </a:ext>
              <a:ext uri="{28A0092B-C50C-407E-A947-70E740481C1C}">
                <a14:useLocalDpi xmlns:a14="http://schemas.microsoft.com/office/drawing/2010/main" val="0"/>
              </a:ext>
            </a:extLst>
          </a:blip>
          <a:srcRect/>
          <a:stretch>
            <a:fillRect/>
          </a:stretch>
        </p:blipFill>
        <p:spPr bwMode="auto">
          <a:xfrm rot="17785993">
            <a:off x="7647031" y="5249123"/>
            <a:ext cx="1681720" cy="1685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33813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cs typeface="Microsoft Sans Serif" pitchFamily="34" charset="0"/>
              </a:rPr>
              <a:t>Medical Marijuana and HIV/AIDS: Reasons for Caution</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457200" y="1828800"/>
            <a:ext cx="8229600" cy="4525963"/>
          </a:xfrm>
        </p:spPr>
        <p:txBody>
          <a:bodyPr>
            <a:normAutofit/>
          </a:bodyPr>
          <a:lstStyle/>
          <a:p>
            <a:r>
              <a:rPr lang="en-US" sz="2800" dirty="0" smtClean="0">
                <a:cs typeface="Microsoft Sans Serif" pitchFamily="34" charset="0"/>
              </a:rPr>
              <a:t>The psychoactive effects of marijuana can be strong, especially for people who aren’t used to them</a:t>
            </a:r>
          </a:p>
          <a:p>
            <a:pPr marL="0" indent="0">
              <a:buNone/>
            </a:pPr>
            <a:endParaRPr lang="en-US" sz="1800" dirty="0" smtClean="0">
              <a:cs typeface="Microsoft Sans Serif" pitchFamily="34" charset="0"/>
            </a:endParaRPr>
          </a:p>
          <a:p>
            <a:r>
              <a:rPr lang="en-US" sz="2800" dirty="0" smtClean="0">
                <a:cs typeface="Microsoft Sans Serif" pitchFamily="34" charset="0"/>
              </a:rPr>
              <a:t>“</a:t>
            </a:r>
            <a:r>
              <a:rPr lang="en-US" sz="2800" dirty="0">
                <a:cs typeface="Microsoft Sans Serif" pitchFamily="34" charset="0"/>
              </a:rPr>
              <a:t>The ‘</a:t>
            </a:r>
            <a:r>
              <a:rPr lang="en-US" sz="2800" dirty="0">
                <a:solidFill>
                  <a:srgbClr val="FFFF00"/>
                </a:solidFill>
                <a:cs typeface="Microsoft Sans Serif" pitchFamily="34" charset="0"/>
              </a:rPr>
              <a:t>high</a:t>
            </a:r>
            <a:r>
              <a:rPr lang="en-US" sz="2800" dirty="0">
                <a:cs typeface="Microsoft Sans Serif" pitchFamily="34" charset="0"/>
              </a:rPr>
              <a:t>’ for one class of users is the ‘acute </a:t>
            </a:r>
            <a:r>
              <a:rPr lang="en-US" sz="2800" dirty="0">
                <a:solidFill>
                  <a:srgbClr val="FFFF00"/>
                </a:solidFill>
                <a:cs typeface="Microsoft Sans Serif" pitchFamily="34" charset="0"/>
              </a:rPr>
              <a:t>toxic</a:t>
            </a:r>
            <a:r>
              <a:rPr lang="en-US" sz="2800" dirty="0">
                <a:cs typeface="Microsoft Sans Serif" pitchFamily="34" charset="0"/>
              </a:rPr>
              <a:t> effect’ for another</a:t>
            </a:r>
            <a:r>
              <a:rPr lang="en-US" sz="2800" dirty="0" smtClean="0">
                <a:cs typeface="Microsoft Sans Serif" pitchFamily="34" charset="0"/>
              </a:rPr>
              <a:t>”</a:t>
            </a:r>
            <a:endParaRPr lang="en-US" sz="2800" dirty="0">
              <a:cs typeface="Microsoft Sans Serif" pitchFamily="34" charset="0"/>
            </a:endParaRPr>
          </a:p>
          <a:p>
            <a:pPr marL="0" indent="0">
              <a:buNone/>
            </a:pPr>
            <a:endParaRPr lang="en-US" sz="1800" dirty="0" smtClean="0">
              <a:cs typeface="Microsoft Sans Serif" pitchFamily="34" charset="0"/>
            </a:endParaRPr>
          </a:p>
          <a:p>
            <a:pPr lvl="0"/>
            <a:r>
              <a:rPr lang="en-US" sz="2800" dirty="0" smtClean="0">
                <a:solidFill>
                  <a:prstClr val="white"/>
                </a:solidFill>
                <a:cs typeface="Microsoft Sans Serif" pitchFamily="34" charset="0"/>
              </a:rPr>
              <a:t>Mean concentration of THC has increased dramatically in recent years; </a:t>
            </a:r>
            <a:r>
              <a:rPr lang="en-US" sz="2800" dirty="0" smtClean="0">
                <a:solidFill>
                  <a:srgbClr val="FFFF00"/>
                </a:solidFill>
                <a:cs typeface="Microsoft Sans Serif" pitchFamily="34" charset="0"/>
              </a:rPr>
              <a:t>long-term effects may be intensified</a:t>
            </a:r>
          </a:p>
          <a:p>
            <a:endParaRPr lang="en-US" sz="2000" dirty="0">
              <a:cs typeface="Microsoft Sans Serif" pitchFamily="34" charset="0"/>
            </a:endParaRPr>
          </a:p>
          <a:p>
            <a:endParaRPr lang="en-US" dirty="0">
              <a:cs typeface="Microsoft Sans Serif" pitchFamily="34" charset="0"/>
            </a:endParaRPr>
          </a:p>
        </p:txBody>
      </p:sp>
      <p:sp>
        <p:nvSpPr>
          <p:cNvPr id="5" name="Slide Number Placeholder 4"/>
          <p:cNvSpPr>
            <a:spLocks noGrp="1"/>
          </p:cNvSpPr>
          <p:nvPr>
            <p:ph type="sldNum" sz="quarter" idx="12"/>
          </p:nvPr>
        </p:nvSpPr>
        <p:spPr/>
        <p:txBody>
          <a:bodyPr/>
          <a:lstStyle/>
          <a:p>
            <a:fld id="{C1B28A6F-06A0-4359-A774-E9C76C0D0D08}" type="slidenum">
              <a:rPr lang="en-US" smtClean="0"/>
              <a:pPr/>
              <a:t>86</a:t>
            </a:fld>
            <a:endParaRPr lang="en-US"/>
          </a:p>
        </p:txBody>
      </p:sp>
      <p:sp>
        <p:nvSpPr>
          <p:cNvPr id="6" name="TextBox 5"/>
          <p:cNvSpPr txBox="1"/>
          <p:nvPr/>
        </p:nvSpPr>
        <p:spPr>
          <a:xfrm>
            <a:off x="0" y="6553200"/>
            <a:ext cx="3167470" cy="307777"/>
          </a:xfrm>
          <a:prstGeom prst="rect">
            <a:avLst/>
          </a:prstGeom>
          <a:noFill/>
        </p:spPr>
        <p:txBody>
          <a:bodyPr wrap="none" rtlCol="0">
            <a:spAutoFit/>
          </a:bodyPr>
          <a:lstStyle/>
          <a:p>
            <a:r>
              <a:rPr lang="en-US" sz="1400" dirty="0" smtClean="0">
                <a:latin typeface="+mj-lt"/>
                <a:cs typeface="Microsoft Sans Serif" pitchFamily="34" charset="0"/>
              </a:rPr>
              <a:t>SOURCE: </a:t>
            </a:r>
            <a:r>
              <a:rPr lang="en-US" sz="1400" dirty="0" err="1" smtClean="0">
                <a:latin typeface="+mj-lt"/>
                <a:cs typeface="Microsoft Sans Serif" pitchFamily="34" charset="0"/>
              </a:rPr>
              <a:t>Bostwick</a:t>
            </a:r>
            <a:r>
              <a:rPr lang="en-US" sz="1400" dirty="0" smtClean="0">
                <a:latin typeface="+mj-lt"/>
                <a:cs typeface="Microsoft Sans Serif" pitchFamily="34" charset="0"/>
              </a:rPr>
              <a:t>, 2012 (reference list).</a:t>
            </a:r>
            <a:endParaRPr lang="en-US" sz="1400" dirty="0">
              <a:latin typeface="+mj-lt"/>
              <a:cs typeface="Microsoft Sans Serif" pitchFamily="34" charset="0"/>
            </a:endParaRPr>
          </a:p>
        </p:txBody>
      </p:sp>
    </p:spTree>
    <p:extLst>
      <p:ext uri="{BB962C8B-B14F-4D97-AF65-F5344CB8AC3E}">
        <p14:creationId xmlns:p14="http://schemas.microsoft.com/office/powerpoint/2010/main" val="424353502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cs typeface="Microsoft Sans Serif" pitchFamily="34" charset="0"/>
              </a:rPr>
              <a:t>Medical Marijuana and </a:t>
            </a:r>
            <a:r>
              <a:rPr lang="en-US" dirty="0" smtClean="0">
                <a:effectLst>
                  <a:outerShdw blurRad="38100" dist="38100" dir="2700000" algn="tl">
                    <a:srgbClr val="000000">
                      <a:alpha val="43137"/>
                    </a:srgbClr>
                  </a:outerShdw>
                </a:effectLst>
                <a:cs typeface="Microsoft Sans Serif" pitchFamily="34" charset="0"/>
              </a:rPr>
              <a:t>HIV/AIDS:</a:t>
            </a:r>
            <a:r>
              <a:rPr lang="en-US" dirty="0" smtClean="0">
                <a:effectLst>
                  <a:outerShdw blurRad="38100" dist="38100" dir="2700000" algn="tl">
                    <a:srgbClr val="000000">
                      <a:alpha val="43137"/>
                    </a:srgbClr>
                  </a:outerShdw>
                </a:effectLst>
                <a:cs typeface="Microsoft Sans Serif" pitchFamily="34" charset="0"/>
              </a:rPr>
              <a:t/>
            </a:r>
            <a:br>
              <a:rPr lang="en-US" dirty="0" smtClean="0">
                <a:effectLst>
                  <a:outerShdw blurRad="38100" dist="38100" dir="2700000" algn="tl">
                    <a:srgbClr val="000000">
                      <a:alpha val="43137"/>
                    </a:srgbClr>
                  </a:outerShdw>
                </a:effectLst>
                <a:cs typeface="Microsoft Sans Serif" pitchFamily="34" charset="0"/>
              </a:rPr>
            </a:br>
            <a:r>
              <a:rPr lang="en-US" dirty="0" smtClean="0">
                <a:effectLst>
                  <a:outerShdw blurRad="38100" dist="38100" dir="2700000" algn="tl">
                    <a:srgbClr val="000000">
                      <a:alpha val="43137"/>
                    </a:srgbClr>
                  </a:outerShdw>
                </a:effectLst>
                <a:cs typeface="Microsoft Sans Serif" pitchFamily="34" charset="0"/>
              </a:rPr>
              <a:t>Reasons for Caution</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457200" y="1905000"/>
            <a:ext cx="8229600" cy="4572000"/>
          </a:xfrm>
        </p:spPr>
        <p:txBody>
          <a:bodyPr>
            <a:noAutofit/>
          </a:bodyPr>
          <a:lstStyle/>
          <a:p>
            <a:r>
              <a:rPr lang="en-US" sz="2800" dirty="0" smtClean="0">
                <a:cs typeface="Microsoft Sans Serif" pitchFamily="34" charset="0"/>
              </a:rPr>
              <a:t>Medical marijuana is not standardized the way other medications are</a:t>
            </a:r>
          </a:p>
          <a:p>
            <a:pPr lvl="1"/>
            <a:r>
              <a:rPr lang="en-US" dirty="0" smtClean="0">
                <a:solidFill>
                  <a:schemeClr val="tx1"/>
                </a:solidFill>
                <a:cs typeface="Microsoft Sans Serif" pitchFamily="34" charset="0"/>
              </a:rPr>
              <a:t>When patients use marijuana, it’s unclear what they’re </a:t>
            </a:r>
            <a:r>
              <a:rPr lang="en-US" dirty="0" smtClean="0">
                <a:cs typeface="Microsoft Sans Serif" pitchFamily="34" charset="0"/>
              </a:rPr>
              <a:t>actually ingesting</a:t>
            </a:r>
          </a:p>
          <a:p>
            <a:pPr lvl="1"/>
            <a:r>
              <a:rPr lang="en-US" dirty="0" smtClean="0">
                <a:solidFill>
                  <a:schemeClr val="tx1"/>
                </a:solidFill>
                <a:cs typeface="Microsoft Sans Serif" pitchFamily="34" charset="0"/>
              </a:rPr>
              <a:t>No current regulations to ensure </a:t>
            </a:r>
            <a:r>
              <a:rPr lang="en-US" dirty="0" smtClean="0">
                <a:cs typeface="Microsoft Sans Serif" pitchFamily="34" charset="0"/>
              </a:rPr>
              <a:t>product safety, quality control</a:t>
            </a:r>
          </a:p>
          <a:p>
            <a:r>
              <a:rPr lang="en-US" sz="2800" dirty="0" smtClean="0">
                <a:cs typeface="Microsoft Sans Serif" pitchFamily="34" charset="0"/>
              </a:rPr>
              <a:t>Medical marijuana is currently illegal under federal law</a:t>
            </a:r>
          </a:p>
          <a:p>
            <a:endParaRPr lang="en-US" dirty="0">
              <a:cs typeface="Microsoft Sans Serif" pitchFamily="34" charset="0"/>
            </a:endParaRPr>
          </a:p>
        </p:txBody>
      </p:sp>
      <p:sp>
        <p:nvSpPr>
          <p:cNvPr id="5" name="Slide Number Placeholder 4"/>
          <p:cNvSpPr>
            <a:spLocks noGrp="1"/>
          </p:cNvSpPr>
          <p:nvPr>
            <p:ph type="sldNum" sz="quarter" idx="12"/>
          </p:nvPr>
        </p:nvSpPr>
        <p:spPr/>
        <p:txBody>
          <a:bodyPr/>
          <a:lstStyle/>
          <a:p>
            <a:fld id="{C1B28A6F-06A0-4359-A774-E9C76C0D0D08}" type="slidenum">
              <a:rPr lang="en-US" smtClean="0"/>
              <a:pPr/>
              <a:t>87</a:t>
            </a:fld>
            <a:endParaRPr lang="en-US"/>
          </a:p>
        </p:txBody>
      </p:sp>
    </p:spTree>
    <p:extLst>
      <p:ext uri="{BB962C8B-B14F-4D97-AF65-F5344CB8AC3E}">
        <p14:creationId xmlns:p14="http://schemas.microsoft.com/office/powerpoint/2010/main" val="259694723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cs typeface="Microsoft Sans Serif" pitchFamily="34" charset="0"/>
              </a:rPr>
              <a:t>Medical Marijuana and HIV/AIDS: Reasons for Caution</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dirty="0" smtClean="0">
                <a:cs typeface="Microsoft Sans Serif" pitchFamily="34" charset="0"/>
              </a:rPr>
              <a:t>People with HIV are living longer now because of early identification and effective therapies</a:t>
            </a:r>
          </a:p>
          <a:p>
            <a:pPr lvl="1"/>
            <a:r>
              <a:rPr lang="en-US" dirty="0" smtClean="0">
                <a:cs typeface="Microsoft Sans Serif" pitchFamily="34" charset="0"/>
              </a:rPr>
              <a:t>A chronic disease that can be managed, not necessarily a terminal illness</a:t>
            </a:r>
          </a:p>
          <a:p>
            <a:pPr marL="0" indent="0">
              <a:buNone/>
            </a:pPr>
            <a:endParaRPr lang="en-US" sz="1900" dirty="0" smtClean="0">
              <a:cs typeface="Microsoft Sans Serif" pitchFamily="34" charset="0"/>
            </a:endParaRPr>
          </a:p>
          <a:p>
            <a:r>
              <a:rPr lang="en-US" dirty="0" smtClean="0">
                <a:cs typeface="Microsoft Sans Serif" pitchFamily="34" charset="0"/>
              </a:rPr>
              <a:t>People with HIV should be concerned about their long-term health just like everyone else</a:t>
            </a:r>
          </a:p>
          <a:p>
            <a:pPr marL="0" indent="0">
              <a:buNone/>
            </a:pPr>
            <a:endParaRPr lang="en-US" sz="1900" dirty="0" smtClean="0">
              <a:cs typeface="Microsoft Sans Serif" pitchFamily="34" charset="0"/>
            </a:endParaRPr>
          </a:p>
          <a:p>
            <a:r>
              <a:rPr lang="en-US" dirty="0" smtClean="0">
                <a:cs typeface="Microsoft Sans Serif" pitchFamily="34" charset="0"/>
              </a:rPr>
              <a:t>Dependence on marijuana poses a risk to physical and mental health for everyone, whether or not they are HIV+</a:t>
            </a:r>
            <a:endParaRPr lang="en-US" dirty="0">
              <a:cs typeface="Microsoft Sans Serif" pitchFamily="34" charset="0"/>
            </a:endParaRPr>
          </a:p>
        </p:txBody>
      </p:sp>
      <p:sp>
        <p:nvSpPr>
          <p:cNvPr id="5" name="Slide Number Placeholder 4"/>
          <p:cNvSpPr>
            <a:spLocks noGrp="1"/>
          </p:cNvSpPr>
          <p:nvPr>
            <p:ph type="sldNum" sz="quarter" idx="12"/>
          </p:nvPr>
        </p:nvSpPr>
        <p:spPr/>
        <p:txBody>
          <a:bodyPr/>
          <a:lstStyle/>
          <a:p>
            <a:fld id="{C1B28A6F-06A0-4359-A774-E9C76C0D0D08}" type="slidenum">
              <a:rPr lang="en-US" smtClean="0"/>
              <a:pPr/>
              <a:t>88</a:t>
            </a:fld>
            <a:endParaRPr lang="en-US"/>
          </a:p>
        </p:txBody>
      </p:sp>
    </p:spTree>
    <p:extLst>
      <p:ext uri="{BB962C8B-B14F-4D97-AF65-F5344CB8AC3E}">
        <p14:creationId xmlns:p14="http://schemas.microsoft.com/office/powerpoint/2010/main" val="427561831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pitchFamily="34" charset="0"/>
              </a:rPr>
              <a:t>Medical Marijuana and </a:t>
            </a:r>
            <a:r>
              <a:rPr lang="en-US" dirty="0" smtClean="0">
                <a:effectLst>
                  <a:outerShdw blurRad="38100" dist="38100" dir="2700000" algn="tl">
                    <a:srgbClr val="000000">
                      <a:alpha val="43137"/>
                    </a:srgbClr>
                  </a:outerShdw>
                </a:effectLst>
                <a:cs typeface="Microsoft Sans Serif" pitchFamily="34" charset="0"/>
              </a:rPr>
              <a:t>HIV/AIDS: </a:t>
            </a:r>
            <a:r>
              <a:rPr lang="en-US" dirty="0" smtClean="0">
                <a:effectLst>
                  <a:outerShdw blurRad="38100" dist="38100" dir="2700000" algn="tl">
                    <a:srgbClr val="000000">
                      <a:alpha val="43137"/>
                    </a:srgbClr>
                  </a:outerShdw>
                </a:effectLst>
                <a:cs typeface="Microsoft Sans Serif" pitchFamily="34" charset="0"/>
              </a:rPr>
              <a:t/>
            </a:r>
            <a:br>
              <a:rPr lang="en-US" dirty="0" smtClean="0">
                <a:effectLst>
                  <a:outerShdw blurRad="38100" dist="38100" dir="2700000" algn="tl">
                    <a:srgbClr val="000000">
                      <a:alpha val="43137"/>
                    </a:srgbClr>
                  </a:outerShdw>
                </a:effectLst>
                <a:cs typeface="Microsoft Sans Serif" pitchFamily="34" charset="0"/>
              </a:rPr>
            </a:br>
            <a:r>
              <a:rPr lang="en-US" i="1" dirty="0" smtClean="0">
                <a:effectLst>
                  <a:outerShdw blurRad="38100" dist="38100" dir="2700000" algn="tl">
                    <a:srgbClr val="000000">
                      <a:alpha val="43137"/>
                    </a:srgbClr>
                  </a:outerShdw>
                </a:effectLst>
                <a:cs typeface="Microsoft Sans Serif" pitchFamily="34" charset="0"/>
              </a:rPr>
              <a:t>What </a:t>
            </a:r>
            <a:r>
              <a:rPr lang="en-US" i="1" dirty="0" smtClean="0">
                <a:effectLst>
                  <a:outerShdw blurRad="38100" dist="38100" dir="2700000" algn="tl">
                    <a:srgbClr val="000000">
                      <a:alpha val="43137"/>
                    </a:srgbClr>
                  </a:outerShdw>
                </a:effectLst>
                <a:cs typeface="Microsoft Sans Serif" pitchFamily="34" charset="0"/>
              </a:rPr>
              <a:t>is Your </a:t>
            </a:r>
            <a:r>
              <a:rPr lang="en-US" i="1" dirty="0" smtClean="0">
                <a:effectLst>
                  <a:outerShdw blurRad="38100" dist="38100" dir="2700000" algn="tl">
                    <a:srgbClr val="000000">
                      <a:alpha val="43137"/>
                    </a:srgbClr>
                  </a:outerShdw>
                </a:effectLst>
                <a:cs typeface="Microsoft Sans Serif" pitchFamily="34" charset="0"/>
              </a:rPr>
              <a:t>Experience? </a:t>
            </a:r>
            <a:br>
              <a:rPr lang="en-US" i="1" dirty="0" smtClean="0">
                <a:effectLst>
                  <a:outerShdw blurRad="38100" dist="38100" dir="2700000" algn="tl">
                    <a:srgbClr val="000000">
                      <a:alpha val="43137"/>
                    </a:srgbClr>
                  </a:outerShdw>
                </a:effectLst>
                <a:cs typeface="Microsoft Sans Serif" pitchFamily="34" charset="0"/>
              </a:rPr>
            </a:br>
            <a:r>
              <a:rPr lang="en-US" i="1" dirty="0" smtClean="0">
                <a:effectLst>
                  <a:outerShdw blurRad="38100" dist="38100" dir="2700000" algn="tl">
                    <a:srgbClr val="000000">
                      <a:alpha val="43137"/>
                    </a:srgbClr>
                  </a:outerShdw>
                </a:effectLst>
                <a:cs typeface="Microsoft Sans Serif" pitchFamily="34" charset="0"/>
              </a:rPr>
              <a:t>What </a:t>
            </a:r>
            <a:r>
              <a:rPr lang="en-US" i="1" dirty="0" smtClean="0">
                <a:effectLst>
                  <a:outerShdw blurRad="38100" dist="38100" dir="2700000" algn="tl">
                    <a:srgbClr val="000000">
                      <a:alpha val="43137"/>
                    </a:srgbClr>
                  </a:outerShdw>
                </a:effectLst>
                <a:cs typeface="Microsoft Sans Serif" pitchFamily="34" charset="0"/>
              </a:rPr>
              <a:t>do you </a:t>
            </a:r>
            <a:r>
              <a:rPr lang="en-US" i="1" dirty="0" smtClean="0">
                <a:effectLst>
                  <a:outerShdw blurRad="38100" dist="38100" dir="2700000" algn="tl">
                    <a:srgbClr val="000000">
                      <a:alpha val="43137"/>
                    </a:srgbClr>
                  </a:outerShdw>
                </a:effectLst>
                <a:cs typeface="Microsoft Sans Serif" pitchFamily="34" charset="0"/>
              </a:rPr>
              <a:t>Think?</a:t>
            </a:r>
            <a:endParaRPr lang="en-US" i="1"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381000" y="2133600"/>
            <a:ext cx="8153400" cy="4343400"/>
          </a:xfrm>
        </p:spPr>
        <p:txBody>
          <a:bodyPr>
            <a:normAutofit fontScale="92500"/>
          </a:bodyPr>
          <a:lstStyle/>
          <a:p>
            <a:r>
              <a:rPr lang="en-US" dirty="0" smtClean="0">
                <a:cs typeface="Microsoft Sans Serif" pitchFamily="34" charset="0"/>
              </a:rPr>
              <a:t>Have you had patients discuss medical marijuana with you before? </a:t>
            </a:r>
          </a:p>
          <a:p>
            <a:pPr marL="0" indent="0">
              <a:buNone/>
            </a:pPr>
            <a:endParaRPr lang="en-US" sz="1800" dirty="0" smtClean="0">
              <a:cs typeface="Microsoft Sans Serif" pitchFamily="34" charset="0"/>
            </a:endParaRPr>
          </a:p>
          <a:p>
            <a:r>
              <a:rPr lang="en-US" dirty="0" smtClean="0">
                <a:cs typeface="Microsoft Sans Serif" pitchFamily="34" charset="0"/>
              </a:rPr>
              <a:t>Did it seem to help them or make things worse?</a:t>
            </a:r>
          </a:p>
          <a:p>
            <a:pPr marL="0" indent="0">
              <a:buNone/>
            </a:pPr>
            <a:endParaRPr lang="en-US" sz="1800" dirty="0" smtClean="0">
              <a:cs typeface="Microsoft Sans Serif" pitchFamily="34" charset="0"/>
            </a:endParaRPr>
          </a:p>
          <a:p>
            <a:r>
              <a:rPr lang="en-US" dirty="0" smtClean="0">
                <a:cs typeface="Microsoft Sans Serif" pitchFamily="34" charset="0"/>
              </a:rPr>
              <a:t>Based on your experience and your knowledge of the benefits/risks, what do you think of HIV patients using medical marijuana? </a:t>
            </a:r>
            <a:endParaRPr lang="en-US" dirty="0">
              <a:cs typeface="Microsoft Sans Serif" pitchFamily="34" charset="0"/>
            </a:endParaRPr>
          </a:p>
        </p:txBody>
      </p:sp>
      <p:sp>
        <p:nvSpPr>
          <p:cNvPr id="5" name="Slide Number Placeholder 4"/>
          <p:cNvSpPr>
            <a:spLocks noGrp="1"/>
          </p:cNvSpPr>
          <p:nvPr>
            <p:ph type="sldNum" sz="quarter" idx="12"/>
          </p:nvPr>
        </p:nvSpPr>
        <p:spPr/>
        <p:txBody>
          <a:bodyPr/>
          <a:lstStyle/>
          <a:p>
            <a:fld id="{C1B28A6F-06A0-4359-A774-E9C76C0D0D08}" type="slidenum">
              <a:rPr lang="en-US" smtClean="0"/>
              <a:pPr/>
              <a:t>89</a:t>
            </a:fld>
            <a:endParaRPr lang="en-US"/>
          </a:p>
        </p:txBody>
      </p:sp>
    </p:spTree>
    <p:extLst>
      <p:ext uri="{BB962C8B-B14F-4D97-AF65-F5344CB8AC3E}">
        <p14:creationId xmlns:p14="http://schemas.microsoft.com/office/powerpoint/2010/main" val="2252117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7200"/>
            <a:ext cx="8229600" cy="1143000"/>
          </a:xfrm>
        </p:spPr>
        <p:txBody>
          <a:bodyPr>
            <a:normAutofit fontScale="90000"/>
          </a:bodyPr>
          <a:lstStyle/>
          <a:p>
            <a:r>
              <a:rPr lang="en-US" dirty="0" smtClean="0">
                <a:latin typeface="+mj-lt"/>
                <a:cs typeface="Microsoft Sans Serif"/>
              </a:rPr>
              <a:t>#2: Marijuana </a:t>
            </a:r>
            <a:r>
              <a:rPr lang="en-US" dirty="0">
                <a:latin typeface="+mj-lt"/>
                <a:cs typeface="Microsoft Sans Serif"/>
              </a:rPr>
              <a:t>is better than medicine for </a:t>
            </a:r>
            <a:r>
              <a:rPr lang="en-US" dirty="0" smtClean="0">
                <a:latin typeface="+mj-lt"/>
                <a:cs typeface="Microsoft Sans Serif"/>
              </a:rPr>
              <a:t>HIV-related </a:t>
            </a:r>
            <a:r>
              <a:rPr lang="en-US" dirty="0">
                <a:latin typeface="+mj-lt"/>
                <a:cs typeface="Microsoft Sans Serif"/>
              </a:rPr>
              <a:t>symptoms</a:t>
            </a:r>
            <a:endParaRPr lang="en-US" dirty="0">
              <a:latin typeface="+mj-lt"/>
            </a:endParaRPr>
          </a:p>
        </p:txBody>
      </p:sp>
      <p:sp>
        <p:nvSpPr>
          <p:cNvPr id="4" name="Slide Number Placeholder 3"/>
          <p:cNvSpPr>
            <a:spLocks noGrp="1"/>
          </p:cNvSpPr>
          <p:nvPr>
            <p:ph type="sldNum" sz="quarter" idx="12"/>
          </p:nvPr>
        </p:nvSpPr>
        <p:spPr/>
        <p:txBody>
          <a:bodyPr/>
          <a:lstStyle/>
          <a:p>
            <a:fld id="{C1B28A6F-06A0-4359-A774-E9C76C0D0D08}" type="slidenum">
              <a:rPr lang="en-US" smtClean="0"/>
              <a:pPr/>
              <a:t>9</a:t>
            </a:fld>
            <a:endParaRPr lang="en-US"/>
          </a:p>
        </p:txBody>
      </p:sp>
      <p:sp>
        <p:nvSpPr>
          <p:cNvPr id="3" name="TPAnswers"/>
          <p:cNvSpPr>
            <a:spLocks noGrp="1"/>
          </p:cNvSpPr>
          <p:nvPr>
            <p:ph type="body" idx="1"/>
            <p:custDataLst>
              <p:tags r:id="rId2"/>
            </p:custDataLst>
          </p:nvPr>
        </p:nvSpPr>
        <p:spPr>
          <a:xfrm>
            <a:off x="533400" y="1905000"/>
            <a:ext cx="8229600" cy="4525963"/>
          </a:xfrm>
        </p:spPr>
        <p:txBody>
          <a:bodyPr/>
          <a:lstStyle/>
          <a:p>
            <a:pPr marL="514350" indent="-514350">
              <a:buFont typeface="Arial" pitchFamily="34" charset="0"/>
              <a:buAutoNum type="alphaUcPeriod"/>
            </a:pPr>
            <a:r>
              <a:rPr lang="en-US" dirty="0" smtClean="0">
                <a:latin typeface="+mj-lt"/>
                <a:cs typeface="Microsoft Sans Serif" pitchFamily="34" charset="0"/>
              </a:rPr>
              <a:t>True</a:t>
            </a:r>
          </a:p>
          <a:p>
            <a:pPr marL="514350" indent="-514350">
              <a:buFont typeface="Arial" pitchFamily="34" charset="0"/>
              <a:buAutoNum type="alphaUcPeriod"/>
            </a:pPr>
            <a:r>
              <a:rPr lang="en-US" dirty="0" smtClean="0">
                <a:latin typeface="+mj-lt"/>
                <a:cs typeface="Microsoft Sans Serif" pitchFamily="34" charset="0"/>
              </a:rPr>
              <a:t>False</a:t>
            </a:r>
          </a:p>
          <a:p>
            <a:pPr marL="514350" indent="-514350">
              <a:buFont typeface="Arial" pitchFamily="34" charset="0"/>
              <a:buAutoNum type="alphaUcPeriod"/>
            </a:pPr>
            <a:r>
              <a:rPr lang="en-US" dirty="0" smtClean="0">
                <a:latin typeface="+mj-lt"/>
                <a:cs typeface="Microsoft Sans Serif" pitchFamily="34" charset="0"/>
              </a:rPr>
              <a:t>Not necessarily </a:t>
            </a:r>
            <a:endParaRPr lang="en-US" dirty="0">
              <a:latin typeface="+mj-lt"/>
              <a:cs typeface="Microsoft Sans Serif" pitchFamily="34" charset="0"/>
            </a:endParaRPr>
          </a:p>
        </p:txBody>
      </p:sp>
    </p:spTree>
    <p:custDataLst>
      <p:tags r:id="rId1"/>
    </p:custDataLst>
    <p:extLst>
      <p:ext uri="{BB962C8B-B14F-4D97-AF65-F5344CB8AC3E}">
        <p14:creationId xmlns:p14="http://schemas.microsoft.com/office/powerpoint/2010/main" val="133288021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8960"/>
            <a:ext cx="9144000" cy="1456040"/>
          </a:xfrm>
        </p:spPr>
        <p:txBody>
          <a:bodyPr>
            <a:normAutofit fontScale="90000"/>
          </a:bodyPr>
          <a:lstStyle/>
          <a:p>
            <a:r>
              <a:rPr lang="en-US" dirty="0" smtClean="0">
                <a:effectLst>
                  <a:outerShdw blurRad="38100" dist="38100" dir="2700000" algn="tl">
                    <a:srgbClr val="000000">
                      <a:alpha val="43137"/>
                    </a:srgbClr>
                  </a:outerShdw>
                </a:effectLst>
                <a:cs typeface="Microsoft Sans Serif" pitchFamily="34" charset="0"/>
              </a:rPr>
              <a:t> Part IV</a:t>
            </a:r>
            <a:br>
              <a:rPr lang="en-US" dirty="0" smtClean="0">
                <a:effectLst>
                  <a:outerShdw blurRad="38100" dist="38100" dir="2700000" algn="tl">
                    <a:srgbClr val="000000">
                      <a:alpha val="43137"/>
                    </a:srgbClr>
                  </a:outerShdw>
                </a:effectLst>
                <a:cs typeface="Microsoft Sans Serif" pitchFamily="34" charset="0"/>
              </a:rPr>
            </a:br>
            <a:r>
              <a:rPr lang="en-US" dirty="0" smtClean="0">
                <a:effectLst>
                  <a:outerShdw blurRad="38100" dist="38100" dir="2700000" algn="tl">
                    <a:srgbClr val="000000">
                      <a:alpha val="43137"/>
                    </a:srgbClr>
                  </a:outerShdw>
                </a:effectLst>
                <a:cs typeface="Microsoft Sans Serif" pitchFamily="34" charset="0"/>
              </a:rPr>
              <a:t>Medical Marijuana and HIV – What to do about it</a:t>
            </a:r>
            <a:endParaRPr lang="en-US" dirty="0">
              <a:effectLst>
                <a:outerShdw blurRad="38100" dist="38100" dir="2700000" algn="tl">
                  <a:srgbClr val="000000">
                    <a:alpha val="43137"/>
                  </a:srgbClr>
                </a:outerShdw>
              </a:effectLst>
              <a:cs typeface="Microsoft Sans Serif" pitchFamily="34" charset="0"/>
            </a:endParaRPr>
          </a:p>
        </p:txBody>
      </p:sp>
      <p:sp>
        <p:nvSpPr>
          <p:cNvPr id="5" name="Content Placeholder 4"/>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pic>
        <p:nvPicPr>
          <p:cNvPr id="5123" name="Picture 3" descr="C:\Documents and Settings\hpadwa\Local Settings\Temporary Internet Files\Content.IE5\6JXVP4TT\MP90040050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360" y="2503311"/>
            <a:ext cx="3901440" cy="3121152"/>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C1B28A6F-06A0-4359-A774-E9C76C0D0D08}" type="slidenum">
              <a:rPr lang="en-US" smtClean="0"/>
              <a:pPr/>
              <a:t>90</a:t>
            </a:fld>
            <a:endParaRPr lang="en-US"/>
          </a:p>
        </p:txBody>
      </p:sp>
    </p:spTree>
    <p:extLst>
      <p:ext uri="{BB962C8B-B14F-4D97-AF65-F5344CB8AC3E}">
        <p14:creationId xmlns:p14="http://schemas.microsoft.com/office/powerpoint/2010/main" val="71312996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2" y="152400"/>
            <a:ext cx="9144000" cy="1143000"/>
          </a:xfrm>
        </p:spPr>
        <p:txBody>
          <a:bodyPr>
            <a:normAutofit/>
          </a:bodyPr>
          <a:lstStyle/>
          <a:p>
            <a:r>
              <a:rPr lang="en-US" sz="4000" dirty="0" smtClean="0">
                <a:effectLst>
                  <a:outerShdw blurRad="38100" dist="38100" dir="2700000" algn="tl">
                    <a:srgbClr val="000000">
                      <a:alpha val="43137"/>
                    </a:srgbClr>
                  </a:outerShdw>
                </a:effectLst>
                <a:cs typeface="Microsoft Sans Serif" pitchFamily="34" charset="0"/>
              </a:rPr>
              <a:t>If Patients are Using Marijuana</a:t>
            </a:r>
            <a:endParaRPr lang="en-US" sz="4000"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457200" y="1066800"/>
            <a:ext cx="8229600" cy="5334000"/>
          </a:xfrm>
        </p:spPr>
        <p:txBody>
          <a:bodyPr>
            <a:normAutofit fontScale="85000" lnSpcReduction="20000"/>
          </a:bodyPr>
          <a:lstStyle/>
          <a:p>
            <a:pPr marL="0" indent="0">
              <a:buNone/>
            </a:pPr>
            <a:endParaRPr lang="en-US" sz="3400" dirty="0" smtClean="0">
              <a:cs typeface="Microsoft Sans Serif" pitchFamily="34" charset="0"/>
            </a:endParaRPr>
          </a:p>
          <a:p>
            <a:r>
              <a:rPr lang="en-US" sz="3800" dirty="0" smtClean="0">
                <a:cs typeface="Microsoft Sans Serif" pitchFamily="34" charset="0"/>
              </a:rPr>
              <a:t>Screen for signs of abuse/dependence</a:t>
            </a:r>
          </a:p>
          <a:p>
            <a:pPr lvl="1">
              <a:lnSpc>
                <a:spcPct val="150000"/>
              </a:lnSpc>
            </a:pPr>
            <a:r>
              <a:rPr lang="en-US" sz="3000" dirty="0" smtClean="0">
                <a:cs typeface="Microsoft Sans Serif" pitchFamily="34" charset="0"/>
              </a:rPr>
              <a:t>Tolerance/withdrawal</a:t>
            </a:r>
          </a:p>
          <a:p>
            <a:pPr lvl="2">
              <a:lnSpc>
                <a:spcPct val="150000"/>
              </a:lnSpc>
              <a:defRPr/>
            </a:pPr>
            <a:r>
              <a:rPr lang="en-US" sz="3000" dirty="0">
                <a:cs typeface="Microsoft Sans Serif" pitchFamily="34" charset="0"/>
              </a:rPr>
              <a:t>Anger or Aggression</a:t>
            </a:r>
          </a:p>
          <a:p>
            <a:pPr lvl="2">
              <a:lnSpc>
                <a:spcPct val="150000"/>
              </a:lnSpc>
              <a:defRPr/>
            </a:pPr>
            <a:r>
              <a:rPr lang="en-US" sz="3000" dirty="0">
                <a:cs typeface="Microsoft Sans Serif" pitchFamily="34" charset="0"/>
              </a:rPr>
              <a:t>Decreased Appetite / </a:t>
            </a:r>
            <a:r>
              <a:rPr lang="en-US" sz="3000" dirty="0" smtClean="0">
                <a:cs typeface="Microsoft Sans Serif" pitchFamily="34" charset="0"/>
              </a:rPr>
              <a:t>Weight </a:t>
            </a:r>
            <a:r>
              <a:rPr lang="en-US" sz="3000" dirty="0">
                <a:cs typeface="Microsoft Sans Serif" pitchFamily="34" charset="0"/>
              </a:rPr>
              <a:t>Loss</a:t>
            </a:r>
          </a:p>
          <a:p>
            <a:pPr lvl="2">
              <a:lnSpc>
                <a:spcPct val="150000"/>
              </a:lnSpc>
              <a:defRPr/>
            </a:pPr>
            <a:r>
              <a:rPr lang="en-US" sz="3000" dirty="0">
                <a:cs typeface="Microsoft Sans Serif" pitchFamily="34" charset="0"/>
              </a:rPr>
              <a:t>Irritability</a:t>
            </a:r>
          </a:p>
          <a:p>
            <a:pPr lvl="2">
              <a:lnSpc>
                <a:spcPct val="150000"/>
              </a:lnSpc>
              <a:defRPr/>
            </a:pPr>
            <a:r>
              <a:rPr lang="en-US" sz="3000" dirty="0">
                <a:cs typeface="Microsoft Sans Serif" pitchFamily="34" charset="0"/>
              </a:rPr>
              <a:t>Nervousness / Anxiety</a:t>
            </a:r>
          </a:p>
          <a:p>
            <a:pPr lvl="2">
              <a:lnSpc>
                <a:spcPct val="150000"/>
              </a:lnSpc>
              <a:defRPr/>
            </a:pPr>
            <a:r>
              <a:rPr lang="en-US" sz="3000" dirty="0">
                <a:cs typeface="Microsoft Sans Serif" pitchFamily="34" charset="0"/>
              </a:rPr>
              <a:t>Restlessness</a:t>
            </a:r>
          </a:p>
          <a:p>
            <a:pPr lvl="2">
              <a:lnSpc>
                <a:spcPct val="150000"/>
              </a:lnSpc>
              <a:defRPr/>
            </a:pPr>
            <a:r>
              <a:rPr lang="en-US" sz="3000" dirty="0">
                <a:solidFill>
                  <a:schemeClr val="tx1">
                    <a:lumMod val="75000"/>
                    <a:lumOff val="25000"/>
                  </a:schemeClr>
                </a:solidFill>
                <a:cs typeface="Microsoft Sans Serif" pitchFamily="34" charset="0"/>
              </a:rPr>
              <a:t>Sleep Difficulties / Strange </a:t>
            </a:r>
            <a:r>
              <a:rPr lang="en-US" sz="3000" dirty="0" smtClean="0">
                <a:solidFill>
                  <a:schemeClr val="tx1">
                    <a:lumMod val="75000"/>
                    <a:lumOff val="25000"/>
                  </a:schemeClr>
                </a:solidFill>
                <a:cs typeface="Microsoft Sans Serif" pitchFamily="34" charset="0"/>
              </a:rPr>
              <a:t>Dreams</a:t>
            </a:r>
          </a:p>
          <a:p>
            <a:pPr marL="457200" lvl="1" indent="0">
              <a:lnSpc>
                <a:spcPct val="90000"/>
              </a:lnSpc>
              <a:buNone/>
              <a:defRPr/>
            </a:pPr>
            <a:endParaRPr lang="en-US" sz="3400" dirty="0" smtClean="0">
              <a:cs typeface="Microsoft Sans Serif" pitchFamily="34" charset="0"/>
            </a:endParaRPr>
          </a:p>
          <a:p>
            <a:endParaRPr lang="en-US" dirty="0"/>
          </a:p>
        </p:txBody>
      </p:sp>
      <p:sp>
        <p:nvSpPr>
          <p:cNvPr id="5" name="TextBox 4"/>
          <p:cNvSpPr txBox="1"/>
          <p:nvPr/>
        </p:nvSpPr>
        <p:spPr>
          <a:xfrm>
            <a:off x="0" y="6553200"/>
            <a:ext cx="3419013" cy="307777"/>
          </a:xfrm>
          <a:prstGeom prst="rect">
            <a:avLst/>
          </a:prstGeom>
          <a:noFill/>
        </p:spPr>
        <p:txBody>
          <a:bodyPr wrap="none" rtlCol="0">
            <a:spAutoFit/>
          </a:bodyPr>
          <a:lstStyle/>
          <a:p>
            <a:r>
              <a:rPr lang="en-US" sz="1400" dirty="0" smtClean="0">
                <a:latin typeface="+mj-lt"/>
                <a:cs typeface="Microsoft Sans Serif" pitchFamily="34" charset="0"/>
              </a:rPr>
              <a:t>SOURCE: </a:t>
            </a:r>
            <a:r>
              <a:rPr lang="en-US" sz="1400" dirty="0" err="1" smtClean="0">
                <a:latin typeface="+mj-lt"/>
                <a:cs typeface="Microsoft Sans Serif" pitchFamily="34" charset="0"/>
              </a:rPr>
              <a:t>Budney</a:t>
            </a:r>
            <a:r>
              <a:rPr lang="en-US" sz="1400" dirty="0" smtClean="0">
                <a:latin typeface="+mj-lt"/>
                <a:cs typeface="Microsoft Sans Serif" pitchFamily="34" charset="0"/>
              </a:rPr>
              <a:t> et al., 2004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91</a:t>
            </a:fld>
            <a:endParaRPr lang="en-US"/>
          </a:p>
        </p:txBody>
      </p:sp>
    </p:spTree>
    <p:extLst>
      <p:ext uri="{BB962C8B-B14F-4D97-AF65-F5344CB8AC3E}">
        <p14:creationId xmlns:p14="http://schemas.microsoft.com/office/powerpoint/2010/main" val="266290475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2" y="152400"/>
            <a:ext cx="9144000" cy="1143000"/>
          </a:xfrm>
        </p:spPr>
        <p:txBody>
          <a:bodyPr>
            <a:normAutofit/>
          </a:bodyPr>
          <a:lstStyle/>
          <a:p>
            <a:r>
              <a:rPr lang="en-US" sz="4000" dirty="0" smtClean="0">
                <a:effectLst>
                  <a:outerShdw blurRad="38100" dist="38100" dir="2700000" algn="tl">
                    <a:srgbClr val="000000">
                      <a:alpha val="43137"/>
                    </a:srgbClr>
                  </a:outerShdw>
                </a:effectLst>
                <a:cs typeface="Microsoft Sans Serif" pitchFamily="34" charset="0"/>
              </a:rPr>
              <a:t>If Patients are Using Marijuana</a:t>
            </a:r>
            <a:endParaRPr lang="en-US" sz="4000"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457200" y="838200"/>
            <a:ext cx="8229600" cy="5257800"/>
          </a:xfrm>
        </p:spPr>
        <p:txBody>
          <a:bodyPr>
            <a:normAutofit/>
          </a:bodyPr>
          <a:lstStyle/>
          <a:p>
            <a:endParaRPr lang="en-US" sz="3400" dirty="0" smtClean="0">
              <a:cs typeface="Microsoft Sans Serif" pitchFamily="34" charset="0"/>
            </a:endParaRPr>
          </a:p>
          <a:p>
            <a:r>
              <a:rPr lang="en-US" sz="3400" dirty="0" smtClean="0">
                <a:cs typeface="Microsoft Sans Serif" pitchFamily="34" charset="0"/>
              </a:rPr>
              <a:t>Other signs of abuse/dependence</a:t>
            </a:r>
          </a:p>
          <a:p>
            <a:pPr marL="457200" lvl="1" indent="0">
              <a:lnSpc>
                <a:spcPct val="90000"/>
              </a:lnSpc>
              <a:buNone/>
              <a:defRPr/>
            </a:pPr>
            <a:endParaRPr lang="en-US" sz="1900" dirty="0" smtClean="0">
              <a:cs typeface="Microsoft Sans Serif" pitchFamily="34" charset="0"/>
            </a:endParaRPr>
          </a:p>
          <a:p>
            <a:pPr lvl="1"/>
            <a:r>
              <a:rPr lang="en-US" sz="3000" dirty="0" smtClean="0">
                <a:cs typeface="Microsoft Sans Serif" pitchFamily="34" charset="0"/>
              </a:rPr>
              <a:t>Preoccupation</a:t>
            </a:r>
          </a:p>
          <a:p>
            <a:pPr marL="0" indent="0">
              <a:buNone/>
            </a:pPr>
            <a:endParaRPr lang="en-US" sz="1900" dirty="0" smtClean="0">
              <a:cs typeface="Microsoft Sans Serif" pitchFamily="34" charset="0"/>
            </a:endParaRPr>
          </a:p>
          <a:p>
            <a:pPr lvl="1"/>
            <a:r>
              <a:rPr lang="en-US" sz="3000" dirty="0" smtClean="0">
                <a:cs typeface="Microsoft Sans Serif" pitchFamily="34" charset="0"/>
              </a:rPr>
              <a:t>Loss of control</a:t>
            </a:r>
          </a:p>
          <a:p>
            <a:pPr marL="0" indent="0">
              <a:buNone/>
            </a:pPr>
            <a:endParaRPr lang="en-US" sz="1800" dirty="0" smtClean="0">
              <a:cs typeface="Microsoft Sans Serif" pitchFamily="34" charset="0"/>
            </a:endParaRPr>
          </a:p>
          <a:p>
            <a:pPr lvl="1"/>
            <a:r>
              <a:rPr lang="en-US" sz="3000" dirty="0" smtClean="0">
                <a:cs typeface="Microsoft Sans Serif" pitchFamily="34" charset="0"/>
              </a:rPr>
              <a:t>Continued Use in the face of adverse </a:t>
            </a:r>
            <a:r>
              <a:rPr lang="en-US" sz="3000" dirty="0">
                <a:cs typeface="Microsoft Sans Serif" pitchFamily="34" charset="0"/>
              </a:rPr>
              <a:t>c</a:t>
            </a:r>
            <a:r>
              <a:rPr lang="en-US" sz="3000" dirty="0" smtClean="0">
                <a:cs typeface="Microsoft Sans Serif" pitchFamily="34" charset="0"/>
              </a:rPr>
              <a:t>onsequences</a:t>
            </a:r>
          </a:p>
          <a:p>
            <a:pPr marL="0" indent="0">
              <a:buNone/>
            </a:pPr>
            <a:endParaRPr lang="en-US" sz="1800" dirty="0" smtClean="0">
              <a:cs typeface="Microsoft Sans Serif" pitchFamily="34" charset="0"/>
            </a:endParaRPr>
          </a:p>
          <a:p>
            <a:pPr lvl="1"/>
            <a:r>
              <a:rPr lang="en-US" sz="3000" dirty="0" smtClean="0">
                <a:cs typeface="Microsoft Sans Serif" pitchFamily="34" charset="0"/>
              </a:rPr>
              <a:t>Cognitive Distortions/Denial</a:t>
            </a:r>
          </a:p>
        </p:txBody>
      </p:sp>
      <p:sp>
        <p:nvSpPr>
          <p:cNvPr id="6" name="Slide Number Placeholder 5"/>
          <p:cNvSpPr>
            <a:spLocks noGrp="1"/>
          </p:cNvSpPr>
          <p:nvPr>
            <p:ph type="sldNum" sz="quarter" idx="12"/>
          </p:nvPr>
        </p:nvSpPr>
        <p:spPr/>
        <p:txBody>
          <a:bodyPr/>
          <a:lstStyle/>
          <a:p>
            <a:fld id="{C1B28A6F-06A0-4359-A774-E9C76C0D0D08}" type="slidenum">
              <a:rPr lang="en-US" smtClean="0"/>
              <a:pPr/>
              <a:t>92</a:t>
            </a:fld>
            <a:endParaRPr lang="en-US"/>
          </a:p>
        </p:txBody>
      </p:sp>
      <p:sp>
        <p:nvSpPr>
          <p:cNvPr id="7" name="TextBox 6"/>
          <p:cNvSpPr txBox="1"/>
          <p:nvPr/>
        </p:nvSpPr>
        <p:spPr>
          <a:xfrm>
            <a:off x="0" y="6553200"/>
            <a:ext cx="3419013" cy="307777"/>
          </a:xfrm>
          <a:prstGeom prst="rect">
            <a:avLst/>
          </a:prstGeom>
          <a:noFill/>
        </p:spPr>
        <p:txBody>
          <a:bodyPr wrap="none" rtlCol="0">
            <a:spAutoFit/>
          </a:bodyPr>
          <a:lstStyle/>
          <a:p>
            <a:r>
              <a:rPr lang="en-US" sz="1400" dirty="0" smtClean="0">
                <a:latin typeface="+mj-lt"/>
                <a:cs typeface="Microsoft Sans Serif" pitchFamily="34" charset="0"/>
              </a:rPr>
              <a:t>SOURCE: </a:t>
            </a:r>
            <a:r>
              <a:rPr lang="en-US" sz="1400" dirty="0" err="1" smtClean="0">
                <a:latin typeface="+mj-lt"/>
                <a:cs typeface="Microsoft Sans Serif" pitchFamily="34" charset="0"/>
              </a:rPr>
              <a:t>Budney</a:t>
            </a:r>
            <a:r>
              <a:rPr lang="en-US" sz="1400" dirty="0" smtClean="0">
                <a:latin typeface="+mj-lt"/>
                <a:cs typeface="Microsoft Sans Serif" pitchFamily="34" charset="0"/>
              </a:rPr>
              <a:t> et al., 2004 (reference list).</a:t>
            </a:r>
            <a:endParaRPr lang="en-US" sz="1400" dirty="0">
              <a:latin typeface="+mj-lt"/>
              <a:cs typeface="Microsoft Sans Serif" pitchFamily="34" charset="0"/>
            </a:endParaRPr>
          </a:p>
        </p:txBody>
      </p:sp>
    </p:spTree>
    <p:extLst>
      <p:ext uri="{BB962C8B-B14F-4D97-AF65-F5344CB8AC3E}">
        <p14:creationId xmlns:p14="http://schemas.microsoft.com/office/powerpoint/2010/main" val="266290475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cs typeface="Microsoft Sans Serif" pitchFamily="34" charset="0"/>
              </a:rPr>
              <a:t>If Patients are Abusing/Dependent on Marijuana</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457200" y="1371600"/>
            <a:ext cx="8229600" cy="5105400"/>
          </a:xfrm>
        </p:spPr>
        <p:txBody>
          <a:bodyPr>
            <a:normAutofit/>
          </a:bodyPr>
          <a:lstStyle/>
          <a:p>
            <a:pPr marL="0" indent="0">
              <a:buNone/>
            </a:pPr>
            <a:endParaRPr lang="en-US" dirty="0" smtClean="0">
              <a:cs typeface="Microsoft Sans Serif" pitchFamily="34" charset="0"/>
            </a:endParaRPr>
          </a:p>
          <a:p>
            <a:r>
              <a:rPr lang="en-US" dirty="0" smtClean="0">
                <a:cs typeface="Microsoft Sans Serif" pitchFamily="34" charset="0"/>
              </a:rPr>
              <a:t>Motivational Interviewing</a:t>
            </a:r>
          </a:p>
          <a:p>
            <a:endParaRPr lang="en-US" dirty="0" smtClean="0">
              <a:cs typeface="Microsoft Sans Serif" pitchFamily="34" charset="0"/>
            </a:endParaRPr>
          </a:p>
          <a:p>
            <a:r>
              <a:rPr lang="en-US" dirty="0" smtClean="0">
                <a:cs typeface="Microsoft Sans Serif" pitchFamily="34" charset="0"/>
              </a:rPr>
              <a:t>Refer to specialty SUD services</a:t>
            </a:r>
          </a:p>
          <a:p>
            <a:pPr lvl="1"/>
            <a:r>
              <a:rPr lang="en-US" dirty="0" smtClean="0">
                <a:cs typeface="Microsoft Sans Serif" pitchFamily="34" charset="0"/>
              </a:rPr>
              <a:t>Motivational </a:t>
            </a:r>
            <a:r>
              <a:rPr lang="en-US" dirty="0">
                <a:cs typeface="Microsoft Sans Serif" pitchFamily="34" charset="0"/>
              </a:rPr>
              <a:t>Enhancement </a:t>
            </a:r>
            <a:r>
              <a:rPr lang="en-US" dirty="0" smtClean="0">
                <a:cs typeface="Microsoft Sans Serif" pitchFamily="34" charset="0"/>
              </a:rPr>
              <a:t>Therapy</a:t>
            </a:r>
          </a:p>
          <a:p>
            <a:pPr lvl="1"/>
            <a:r>
              <a:rPr lang="en-US" dirty="0" smtClean="0">
                <a:cs typeface="Microsoft Sans Serif" pitchFamily="34" charset="0"/>
              </a:rPr>
              <a:t>Cognitive </a:t>
            </a:r>
            <a:r>
              <a:rPr lang="en-US" dirty="0">
                <a:cs typeface="Microsoft Sans Serif" pitchFamily="34" charset="0"/>
              </a:rPr>
              <a:t>Behavioral </a:t>
            </a:r>
            <a:r>
              <a:rPr lang="en-US" dirty="0" smtClean="0">
                <a:cs typeface="Microsoft Sans Serif" pitchFamily="34" charset="0"/>
              </a:rPr>
              <a:t>Therapy</a:t>
            </a:r>
          </a:p>
          <a:p>
            <a:pPr lvl="1"/>
            <a:r>
              <a:rPr lang="en-US" dirty="0" smtClean="0">
                <a:cs typeface="Microsoft Sans Serif" pitchFamily="34" charset="0"/>
              </a:rPr>
              <a:t>Contingency Management</a:t>
            </a:r>
          </a:p>
          <a:p>
            <a:pPr lvl="1"/>
            <a:r>
              <a:rPr lang="en-US" dirty="0" smtClean="0">
                <a:cs typeface="Microsoft Sans Serif" pitchFamily="34" charset="0"/>
              </a:rPr>
              <a:t>Family-based </a:t>
            </a:r>
            <a:r>
              <a:rPr lang="en-US" dirty="0">
                <a:cs typeface="Microsoft Sans Serif" pitchFamily="34" charset="0"/>
              </a:rPr>
              <a:t>Treatment</a:t>
            </a:r>
          </a:p>
          <a:p>
            <a:pPr marL="0" indent="0">
              <a:buNone/>
            </a:pPr>
            <a:endParaRPr lang="en-US" dirty="0"/>
          </a:p>
        </p:txBody>
      </p:sp>
      <p:sp>
        <p:nvSpPr>
          <p:cNvPr id="5" name="Slide Number Placeholder 4"/>
          <p:cNvSpPr>
            <a:spLocks noGrp="1"/>
          </p:cNvSpPr>
          <p:nvPr>
            <p:ph type="sldNum" sz="quarter" idx="12"/>
          </p:nvPr>
        </p:nvSpPr>
        <p:spPr/>
        <p:txBody>
          <a:bodyPr/>
          <a:lstStyle/>
          <a:p>
            <a:fld id="{C1B28A6F-06A0-4359-A774-E9C76C0D0D08}" type="slidenum">
              <a:rPr lang="en-US" smtClean="0"/>
              <a:pPr/>
              <a:t>93</a:t>
            </a:fld>
            <a:endParaRPr lang="en-US"/>
          </a:p>
        </p:txBody>
      </p:sp>
    </p:spTree>
    <p:extLst>
      <p:ext uri="{BB962C8B-B14F-4D97-AF65-F5344CB8AC3E}">
        <p14:creationId xmlns:p14="http://schemas.microsoft.com/office/powerpoint/2010/main" val="245969080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Autofit/>
          </a:bodyPr>
          <a:lstStyle/>
          <a:p>
            <a:r>
              <a:rPr lang="en-US" sz="4000" dirty="0" smtClean="0">
                <a:effectLst>
                  <a:outerShdw blurRad="38100" dist="38100" dir="2700000" algn="tl">
                    <a:srgbClr val="000000">
                      <a:alpha val="43137"/>
                    </a:srgbClr>
                  </a:outerShdw>
                </a:effectLst>
                <a:cs typeface="Microsoft Sans Serif" pitchFamily="34" charset="0"/>
              </a:rPr>
              <a:t>If Patients are not Abusing/Dependent: Three Steps</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76600" y="1600200"/>
            <a:ext cx="5562600" cy="4830763"/>
          </a:xfrm>
        </p:spPr>
        <p:txBody>
          <a:bodyPr/>
          <a:lstStyle/>
          <a:p>
            <a:pPr marL="914400" lvl="1" indent="-514350">
              <a:buClr>
                <a:srgbClr val="92D050"/>
              </a:buClr>
              <a:buFont typeface="+mj-lt"/>
              <a:buAutoNum type="arabicPeriod"/>
            </a:pPr>
            <a:endParaRPr lang="en-US" dirty="0" smtClean="0">
              <a:solidFill>
                <a:schemeClr val="tx1"/>
              </a:solidFill>
              <a:cs typeface="Microsoft Sans Serif" pitchFamily="34" charset="0"/>
            </a:endParaRPr>
          </a:p>
          <a:p>
            <a:pPr marL="914400" lvl="1" indent="-514350">
              <a:buClr>
                <a:srgbClr val="92D050"/>
              </a:buClr>
              <a:buFont typeface="+mj-lt"/>
              <a:buAutoNum type="arabicPeriod"/>
            </a:pPr>
            <a:r>
              <a:rPr lang="en-US" dirty="0" smtClean="0">
                <a:solidFill>
                  <a:schemeClr val="tx1"/>
                </a:solidFill>
                <a:cs typeface="Microsoft Sans Serif" pitchFamily="34" charset="0"/>
              </a:rPr>
              <a:t>Decisional Balance</a:t>
            </a:r>
          </a:p>
          <a:p>
            <a:pPr marL="914400" lvl="1" indent="-514350">
              <a:buClr>
                <a:srgbClr val="92D050"/>
              </a:buClr>
              <a:buFont typeface="+mj-lt"/>
              <a:buAutoNum type="arabicPeriod"/>
            </a:pPr>
            <a:endParaRPr lang="en-US" dirty="0" smtClean="0">
              <a:solidFill>
                <a:schemeClr val="tx1"/>
              </a:solidFill>
              <a:cs typeface="Microsoft Sans Serif" pitchFamily="34" charset="0"/>
            </a:endParaRPr>
          </a:p>
          <a:p>
            <a:pPr marL="914400" lvl="1" indent="-514350">
              <a:buClr>
                <a:srgbClr val="92D050"/>
              </a:buClr>
              <a:buFont typeface="+mj-lt"/>
              <a:buAutoNum type="arabicPeriod"/>
            </a:pPr>
            <a:endParaRPr lang="en-US" dirty="0">
              <a:solidFill>
                <a:schemeClr val="tx1"/>
              </a:solidFill>
              <a:cs typeface="Microsoft Sans Serif" pitchFamily="34" charset="0"/>
            </a:endParaRPr>
          </a:p>
          <a:p>
            <a:pPr marL="914400" lvl="1" indent="-514350">
              <a:buClr>
                <a:srgbClr val="92D050"/>
              </a:buClr>
              <a:buFont typeface="+mj-lt"/>
              <a:buAutoNum type="arabicPeriod"/>
            </a:pPr>
            <a:r>
              <a:rPr lang="en-US" dirty="0" smtClean="0">
                <a:solidFill>
                  <a:schemeClr val="tx1"/>
                </a:solidFill>
                <a:cs typeface="Microsoft Sans Serif" pitchFamily="34" charset="0"/>
              </a:rPr>
              <a:t>Feedback Sandwich</a:t>
            </a:r>
          </a:p>
          <a:p>
            <a:pPr marL="914400" lvl="1" indent="-514350">
              <a:buClr>
                <a:srgbClr val="92D050"/>
              </a:buClr>
              <a:buFont typeface="+mj-lt"/>
              <a:buAutoNum type="arabicPeriod"/>
            </a:pPr>
            <a:endParaRPr lang="en-US" dirty="0" smtClean="0">
              <a:solidFill>
                <a:schemeClr val="tx1"/>
              </a:solidFill>
              <a:cs typeface="Microsoft Sans Serif" pitchFamily="34" charset="0"/>
            </a:endParaRPr>
          </a:p>
          <a:p>
            <a:pPr marL="914400" lvl="1" indent="-514350">
              <a:buClr>
                <a:srgbClr val="92D050"/>
              </a:buClr>
              <a:buFont typeface="+mj-lt"/>
              <a:buAutoNum type="arabicPeriod"/>
            </a:pPr>
            <a:endParaRPr lang="en-US" dirty="0" smtClean="0">
              <a:solidFill>
                <a:schemeClr val="tx1"/>
              </a:solidFill>
              <a:cs typeface="Microsoft Sans Serif" pitchFamily="34" charset="0"/>
            </a:endParaRPr>
          </a:p>
          <a:p>
            <a:pPr marL="914400" lvl="1" indent="-514350">
              <a:buClr>
                <a:srgbClr val="92D050"/>
              </a:buClr>
              <a:buFont typeface="+mj-lt"/>
              <a:buAutoNum type="arabicPeriod"/>
            </a:pPr>
            <a:r>
              <a:rPr lang="en-US" dirty="0" smtClean="0">
                <a:solidFill>
                  <a:schemeClr val="tx1"/>
                </a:solidFill>
                <a:cs typeface="Microsoft Sans Serif" pitchFamily="34" charset="0"/>
              </a:rPr>
              <a:t>Explore options</a:t>
            </a:r>
          </a:p>
          <a:p>
            <a:pPr marL="514350" indent="-514350">
              <a:buClr>
                <a:srgbClr val="92D050"/>
              </a:buClr>
              <a:buFont typeface="+mj-lt"/>
              <a:buAutoNum type="arabicPeriod"/>
            </a:pPr>
            <a:endParaRPr lang="en-US" dirty="0" smtClean="0">
              <a:cs typeface="Microsoft Sans Serif" pitchFamily="34" charset="0"/>
            </a:endParaRPr>
          </a:p>
        </p:txBody>
      </p:sp>
      <p:pic>
        <p:nvPicPr>
          <p:cNvPr id="6" name="Picture 4" descr="C:\Documents and Settings\hpadwa\Local Settings\Temporary Internet Files\Content.IE5\FZFCE4VO\MP90040926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600200"/>
            <a:ext cx="1524000" cy="1524000"/>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pic>
        <p:nvPicPr>
          <p:cNvPr id="7172" name="Picture 4" descr="C:\Documents and Settings\hpadwa\Local Settings\Temporary Internet Files\Content.IE5\6JXVP4TT\MP90040250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6822" y="3276600"/>
            <a:ext cx="1521178" cy="1521178"/>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pic>
        <p:nvPicPr>
          <p:cNvPr id="7173" name="Picture 5" descr="C:\Documents and Settings\hpadwa\Local Settings\Temporary Internet Files\Content.IE5\E7EV2NZ2\MP900449057[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5105400"/>
            <a:ext cx="1524000" cy="1295400"/>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C1B28A6F-06A0-4359-A774-E9C76C0D0D08}" type="slidenum">
              <a:rPr lang="en-US" smtClean="0"/>
              <a:pPr/>
              <a:t>94</a:t>
            </a:fld>
            <a:endParaRPr lang="en-US"/>
          </a:p>
        </p:txBody>
      </p:sp>
    </p:spTree>
    <p:extLst>
      <p:ext uri="{BB962C8B-B14F-4D97-AF65-F5344CB8AC3E}">
        <p14:creationId xmlns:p14="http://schemas.microsoft.com/office/powerpoint/2010/main" val="215210752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229600" cy="5257800"/>
          </a:xfrm>
        </p:spPr>
        <p:txBody>
          <a:bodyPr>
            <a:normAutofit/>
          </a:bodyPr>
          <a:lstStyle/>
          <a:p>
            <a:r>
              <a:rPr lang="en-US" sz="3000" dirty="0" smtClean="0">
                <a:cs typeface="Microsoft Sans Serif" pitchFamily="34" charset="0"/>
              </a:rPr>
              <a:t>Have patient explore what they perceive to be the benefits/costs of using medical marijuana </a:t>
            </a:r>
          </a:p>
          <a:p>
            <a:pPr lvl="1"/>
            <a:endParaRPr lang="en-US" dirty="0" smtClean="0">
              <a:cs typeface="Microsoft Sans Serif" pitchFamily="34" charset="0"/>
            </a:endParaRPr>
          </a:p>
          <a:p>
            <a:pPr lvl="1"/>
            <a:endParaRPr lang="en-US" dirty="0" smtClean="0">
              <a:cs typeface="Microsoft Sans Serif" pitchFamily="34" charset="0"/>
            </a:endParaRPr>
          </a:p>
          <a:p>
            <a:pPr marL="457200" lvl="1" indent="0">
              <a:buNone/>
            </a:pPr>
            <a:endParaRPr lang="en-US" dirty="0" smtClean="0">
              <a:cs typeface="Microsoft Sans Serif" pitchFamily="34" charset="0"/>
            </a:endParaRPr>
          </a:p>
          <a:p>
            <a:pPr marL="0" indent="0">
              <a:buNone/>
            </a:pPr>
            <a:endParaRPr lang="en-US" dirty="0">
              <a:cs typeface="Microsoft Sans Serif" pitchFamily="34" charset="0"/>
            </a:endParaRPr>
          </a:p>
          <a:p>
            <a:endParaRPr lang="en-US" dirty="0"/>
          </a:p>
        </p:txBody>
      </p:sp>
      <p:sp>
        <p:nvSpPr>
          <p:cNvPr id="5" name="Title 1"/>
          <p:cNvSpPr>
            <a:spLocks noGrp="1"/>
          </p:cNvSpPr>
          <p:nvPr>
            <p:ph type="title"/>
          </p:nvPr>
        </p:nvSpPr>
        <p:spPr>
          <a:xfrm>
            <a:off x="457200" y="174978"/>
            <a:ext cx="8229600" cy="968022"/>
          </a:xfrm>
        </p:spPr>
        <p:txBody>
          <a:bodyPr>
            <a:noAutofit/>
          </a:bodyPr>
          <a:lstStyle/>
          <a:p>
            <a:r>
              <a:rPr lang="en-US" sz="4000" dirty="0" smtClean="0">
                <a:effectLst>
                  <a:outerShdw blurRad="38100" dist="38100" dir="2700000" algn="tl">
                    <a:srgbClr val="000000">
                      <a:alpha val="43137"/>
                    </a:srgbClr>
                  </a:outerShdw>
                </a:effectLst>
                <a:cs typeface="Microsoft Sans Serif" pitchFamily="34" charset="0"/>
              </a:rPr>
              <a:t>1. Decisional Balance</a:t>
            </a:r>
            <a:endParaRPr lang="en-US" sz="4000" dirty="0">
              <a:effectLst>
                <a:outerShdw blurRad="38100" dist="38100" dir="2700000" algn="tl">
                  <a:srgbClr val="000000">
                    <a:alpha val="43137"/>
                  </a:srgbClr>
                </a:outerShdw>
              </a:effectLst>
              <a:cs typeface="Microsoft Sans Serif" pitchFamily="34" charset="0"/>
            </a:endParaRPr>
          </a:p>
        </p:txBody>
      </p:sp>
      <p:sp>
        <p:nvSpPr>
          <p:cNvPr id="2" name="Slide Number Placeholder 1"/>
          <p:cNvSpPr>
            <a:spLocks noGrp="1"/>
          </p:cNvSpPr>
          <p:nvPr>
            <p:ph type="sldNum" sz="quarter" idx="12"/>
          </p:nvPr>
        </p:nvSpPr>
        <p:spPr/>
        <p:txBody>
          <a:bodyPr/>
          <a:lstStyle/>
          <a:p>
            <a:fld id="{C1B28A6F-06A0-4359-A774-E9C76C0D0D08}" type="slidenum">
              <a:rPr lang="en-US" smtClean="0"/>
              <a:pPr/>
              <a:t>95</a:t>
            </a:fld>
            <a:endParaRPr lang="en-US"/>
          </a:p>
        </p:txBody>
      </p:sp>
      <p:graphicFrame>
        <p:nvGraphicFramePr>
          <p:cNvPr id="8" name="Diagram 7"/>
          <p:cNvGraphicFramePr/>
          <p:nvPr>
            <p:extLst>
              <p:ext uri="{D42A27DB-BD31-4B8C-83A1-F6EECF244321}">
                <p14:modId xmlns:p14="http://schemas.microsoft.com/office/powerpoint/2010/main" val="2808406171"/>
              </p:ext>
            </p:extLst>
          </p:nvPr>
        </p:nvGraphicFramePr>
        <p:xfrm>
          <a:off x="1524000" y="2286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594826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rmAutofit/>
          </a:bodyPr>
          <a:lstStyle/>
          <a:p>
            <a:r>
              <a:rPr lang="en-US" sz="4000" dirty="0" smtClean="0">
                <a:effectLst>
                  <a:outerShdw blurRad="38100" dist="38100" dir="2700000" algn="tl">
                    <a:srgbClr val="000000">
                      <a:alpha val="43137"/>
                    </a:srgbClr>
                  </a:outerShdw>
                </a:effectLst>
                <a:cs typeface="Microsoft Sans Serif" pitchFamily="34" charset="0"/>
              </a:rPr>
              <a:t>2. Feedback Sandwich</a:t>
            </a:r>
            <a:endParaRPr lang="en-US" sz="4000"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3276600" y="1371600"/>
            <a:ext cx="5723467" cy="5257800"/>
          </a:xfrm>
        </p:spPr>
        <p:txBody>
          <a:bodyPr>
            <a:normAutofit fontScale="92500" lnSpcReduction="10000"/>
          </a:bodyPr>
          <a:lstStyle/>
          <a:p>
            <a:r>
              <a:rPr lang="en-US" sz="2800" dirty="0" smtClean="0">
                <a:cs typeface="Microsoft Sans Serif" pitchFamily="34" charset="0"/>
              </a:rPr>
              <a:t>Ask permission to give patient feedback on how marijuana may be affecting his/her health</a:t>
            </a:r>
          </a:p>
          <a:p>
            <a:r>
              <a:rPr lang="en-US" sz="2800" dirty="0" smtClean="0">
                <a:cs typeface="Microsoft Sans Serif" pitchFamily="34" charset="0"/>
              </a:rPr>
              <a:t>Give feedback</a:t>
            </a:r>
          </a:p>
          <a:p>
            <a:pPr lvl="1"/>
            <a:r>
              <a:rPr lang="en-US" sz="2600" dirty="0" smtClean="0">
                <a:solidFill>
                  <a:schemeClr val="tx1"/>
                </a:solidFill>
                <a:cs typeface="Microsoft Sans Serif" pitchFamily="34" charset="0"/>
              </a:rPr>
              <a:t>Acknowledge </a:t>
            </a:r>
            <a:r>
              <a:rPr lang="en-US" sz="2600" dirty="0" smtClean="0">
                <a:cs typeface="Microsoft Sans Serif" pitchFamily="34" charset="0"/>
              </a:rPr>
              <a:t>pros/cons</a:t>
            </a:r>
            <a:r>
              <a:rPr lang="en-US" sz="2600" dirty="0" smtClean="0">
                <a:solidFill>
                  <a:schemeClr val="tx1"/>
                </a:solidFill>
                <a:cs typeface="Microsoft Sans Serif" pitchFamily="34" charset="0"/>
              </a:rPr>
              <a:t> patients mentioned</a:t>
            </a:r>
          </a:p>
          <a:p>
            <a:pPr lvl="1"/>
            <a:r>
              <a:rPr lang="en-US" sz="2600" dirty="0" smtClean="0">
                <a:solidFill>
                  <a:schemeClr val="tx1"/>
                </a:solidFill>
                <a:cs typeface="Microsoft Sans Serif" pitchFamily="34" charset="0"/>
              </a:rPr>
              <a:t>Mention </a:t>
            </a:r>
            <a:r>
              <a:rPr lang="en-US" sz="2600" dirty="0" smtClean="0">
                <a:cs typeface="Microsoft Sans Serif" pitchFamily="34" charset="0"/>
              </a:rPr>
              <a:t>concerns</a:t>
            </a:r>
            <a:r>
              <a:rPr lang="en-US" sz="2600" dirty="0" smtClean="0">
                <a:solidFill>
                  <a:schemeClr val="tx1"/>
                </a:solidFill>
                <a:cs typeface="Microsoft Sans Serif" pitchFamily="34" charset="0"/>
              </a:rPr>
              <a:t> about marijuana’s effects as they pertain to the patient (physical/behavioral health issues, regulatory/legal issues)</a:t>
            </a:r>
          </a:p>
          <a:p>
            <a:pPr lvl="1"/>
            <a:r>
              <a:rPr lang="en-US" sz="2600" dirty="0" smtClean="0">
                <a:solidFill>
                  <a:schemeClr val="tx1"/>
                </a:solidFill>
                <a:cs typeface="Microsoft Sans Serif" pitchFamily="34" charset="0"/>
              </a:rPr>
              <a:t>Present information in a </a:t>
            </a:r>
            <a:r>
              <a:rPr lang="en-US" sz="2600" dirty="0" smtClean="0">
                <a:cs typeface="Microsoft Sans Serif" pitchFamily="34" charset="0"/>
              </a:rPr>
              <a:t>non-judgmental manner</a:t>
            </a:r>
            <a:endParaRPr lang="en-US" sz="2800" dirty="0" smtClean="0">
              <a:cs typeface="Microsoft Sans Serif" pitchFamily="34" charset="0"/>
            </a:endParaRPr>
          </a:p>
          <a:p>
            <a:r>
              <a:rPr lang="en-US" sz="2800" dirty="0" smtClean="0">
                <a:cs typeface="Microsoft Sans Serif" pitchFamily="34" charset="0"/>
              </a:rPr>
              <a:t>Ask for patient response to feedback</a:t>
            </a:r>
            <a:endParaRPr lang="en-US" sz="2800" dirty="0">
              <a:cs typeface="Microsoft Sans Serif" pitchFamily="34"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888" y="2209800"/>
            <a:ext cx="2963333" cy="2950986"/>
          </a:xfrm>
          <a:prstGeom prst="rect">
            <a:avLst/>
          </a:prstGeom>
          <a:noFill/>
          <a:ln w="3810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C1B28A6F-06A0-4359-A774-E9C76C0D0D08}" type="slidenum">
              <a:rPr lang="en-US" smtClean="0"/>
              <a:pPr/>
              <a:t>96</a:t>
            </a:fld>
            <a:endParaRPr lang="en-US"/>
          </a:p>
        </p:txBody>
      </p:sp>
    </p:spTree>
    <p:extLst>
      <p:ext uri="{BB962C8B-B14F-4D97-AF65-F5344CB8AC3E}">
        <p14:creationId xmlns:p14="http://schemas.microsoft.com/office/powerpoint/2010/main" val="260712114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Autofit/>
          </a:bodyPr>
          <a:lstStyle/>
          <a:p>
            <a:r>
              <a:rPr lang="en-US" sz="4000" dirty="0">
                <a:effectLst>
                  <a:outerShdw blurRad="38100" dist="38100" dir="2700000" algn="tl">
                    <a:srgbClr val="000000">
                      <a:alpha val="43137"/>
                    </a:srgbClr>
                  </a:outerShdw>
                </a:effectLst>
                <a:cs typeface="Microsoft Sans Serif" pitchFamily="34" charset="0"/>
              </a:rPr>
              <a:t>Decisional Balance/Feedback Sandwich</a:t>
            </a:r>
            <a:r>
              <a:rPr lang="en-US" sz="4000" dirty="0" smtClean="0">
                <a:effectLst>
                  <a:outerShdw blurRad="38100" dist="38100" dir="2700000" algn="tl">
                    <a:srgbClr val="000000">
                      <a:alpha val="43137"/>
                    </a:srgbClr>
                  </a:outerShdw>
                </a:effectLst>
                <a:cs typeface="Microsoft Sans Serif" pitchFamily="34" charset="0"/>
              </a:rPr>
              <a:t>: Role </a:t>
            </a:r>
            <a:r>
              <a:rPr lang="en-US" sz="4000" dirty="0">
                <a:effectLst>
                  <a:outerShdw blurRad="38100" dist="38100" dir="2700000" algn="tl">
                    <a:srgbClr val="000000">
                      <a:alpha val="43137"/>
                    </a:srgbClr>
                  </a:outerShdw>
                </a:effectLst>
                <a:cs typeface="Microsoft Sans Serif" pitchFamily="34" charset="0"/>
              </a:rPr>
              <a:t>Play</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667000" y="1676400"/>
            <a:ext cx="4267200" cy="4830763"/>
          </a:xfrm>
        </p:spPr>
        <p:txBody>
          <a:bodyPr/>
          <a:lstStyle/>
          <a:p>
            <a:pPr marL="400050" lvl="1" indent="0">
              <a:buNone/>
            </a:pPr>
            <a:r>
              <a:rPr lang="en-US" dirty="0" smtClean="0">
                <a:solidFill>
                  <a:schemeClr val="tx1"/>
                </a:solidFill>
                <a:cs typeface="Microsoft Sans Serif" pitchFamily="34" charset="0"/>
              </a:rPr>
              <a:t>1. Decisional Balance</a:t>
            </a:r>
          </a:p>
          <a:p>
            <a:pPr marL="400050" lvl="1" indent="0">
              <a:buNone/>
            </a:pPr>
            <a:endParaRPr lang="en-US" dirty="0" smtClean="0">
              <a:solidFill>
                <a:schemeClr val="tx1"/>
              </a:solidFill>
              <a:cs typeface="Microsoft Sans Serif" pitchFamily="34" charset="0"/>
            </a:endParaRPr>
          </a:p>
          <a:p>
            <a:pPr marL="400050" lvl="1" indent="0">
              <a:buNone/>
            </a:pPr>
            <a:endParaRPr lang="en-US" dirty="0">
              <a:solidFill>
                <a:schemeClr val="tx1"/>
              </a:solidFill>
              <a:cs typeface="Microsoft Sans Serif" pitchFamily="34" charset="0"/>
            </a:endParaRPr>
          </a:p>
          <a:p>
            <a:pPr marL="400050" lvl="1" indent="0">
              <a:buNone/>
            </a:pPr>
            <a:r>
              <a:rPr lang="en-US" dirty="0" smtClean="0">
                <a:solidFill>
                  <a:schemeClr val="tx1"/>
                </a:solidFill>
                <a:cs typeface="Microsoft Sans Serif" pitchFamily="34" charset="0"/>
              </a:rPr>
              <a:t>2. Feedback Sandwich</a:t>
            </a:r>
          </a:p>
          <a:p>
            <a:pPr marL="400050" lvl="1" indent="0">
              <a:buNone/>
            </a:pPr>
            <a:endParaRPr lang="en-US" dirty="0" smtClean="0">
              <a:solidFill>
                <a:schemeClr val="tx1"/>
              </a:solidFill>
              <a:cs typeface="Microsoft Sans Serif" pitchFamily="34" charset="0"/>
            </a:endParaRPr>
          </a:p>
          <a:p>
            <a:pPr marL="400050" lvl="1" indent="0">
              <a:buNone/>
            </a:pPr>
            <a:endParaRPr lang="en-US" dirty="0" smtClean="0">
              <a:solidFill>
                <a:schemeClr val="tx1"/>
              </a:solidFill>
              <a:cs typeface="Microsoft Sans Serif" pitchFamily="34" charset="0"/>
            </a:endParaRPr>
          </a:p>
          <a:p>
            <a:pPr marL="400050" lvl="1" indent="0">
              <a:buNone/>
            </a:pPr>
            <a:endParaRPr lang="en-US" sz="900" dirty="0" smtClean="0">
              <a:solidFill>
                <a:schemeClr val="tx1"/>
              </a:solidFill>
              <a:cs typeface="Microsoft Sans Serif" pitchFamily="34" charset="0"/>
            </a:endParaRPr>
          </a:p>
          <a:p>
            <a:pPr marL="400050" lvl="1" indent="0">
              <a:buNone/>
            </a:pPr>
            <a:endParaRPr lang="en-US" sz="900" dirty="0">
              <a:solidFill>
                <a:schemeClr val="tx1"/>
              </a:solidFill>
              <a:cs typeface="Microsoft Sans Serif" pitchFamily="34" charset="0"/>
            </a:endParaRPr>
          </a:p>
          <a:p>
            <a:pPr marL="400050" lvl="1" indent="0">
              <a:buNone/>
            </a:pPr>
            <a:endParaRPr lang="en-US" sz="900" dirty="0" smtClean="0">
              <a:solidFill>
                <a:schemeClr val="tx1"/>
              </a:solidFill>
              <a:cs typeface="Microsoft Sans Serif" pitchFamily="34" charset="0"/>
            </a:endParaRPr>
          </a:p>
          <a:p>
            <a:pPr marL="400050" lvl="1" indent="0">
              <a:buNone/>
            </a:pPr>
            <a:endParaRPr lang="en-US" sz="900" dirty="0" smtClean="0">
              <a:solidFill>
                <a:schemeClr val="tx1"/>
              </a:solidFill>
              <a:cs typeface="Microsoft Sans Serif" pitchFamily="34" charset="0"/>
            </a:endParaRPr>
          </a:p>
          <a:p>
            <a:pPr marL="400050" lvl="1" indent="0">
              <a:buNone/>
            </a:pPr>
            <a:r>
              <a:rPr lang="en-US" dirty="0" smtClean="0">
                <a:solidFill>
                  <a:srgbClr val="9BBB59"/>
                </a:solidFill>
                <a:cs typeface="Microsoft Sans Serif" pitchFamily="34" charset="0"/>
              </a:rPr>
              <a:t>3. Explore options</a:t>
            </a:r>
          </a:p>
          <a:p>
            <a:pPr marL="0" indent="0">
              <a:buNone/>
            </a:pPr>
            <a:endParaRPr lang="en-US" dirty="0" smtClean="0">
              <a:cs typeface="Microsoft Sans Serif" pitchFamily="34" charset="0"/>
            </a:endParaRPr>
          </a:p>
        </p:txBody>
      </p:sp>
      <p:pic>
        <p:nvPicPr>
          <p:cNvPr id="6" name="Picture 4" descr="C:\Documents and Settings\hpadwa\Local Settings\Temporary Internet Files\Content.IE5\FZFCE4VO\MP90040926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600200"/>
            <a:ext cx="1524000" cy="1524000"/>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pic>
        <p:nvPicPr>
          <p:cNvPr id="7172" name="Picture 4" descr="C:\Documents and Settings\hpadwa\Local Settings\Temporary Internet Files\Content.IE5\6JXVP4TT\MP90040250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222" y="3276600"/>
            <a:ext cx="1521178" cy="1521178"/>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pic>
        <p:nvPicPr>
          <p:cNvPr id="7173" name="Picture 5" descr="C:\Documents and Settings\hpadwa\Local Settings\Temporary Internet Files\Content.IE5\E7EV2NZ2\MP900449057[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7222" y="5181600"/>
            <a:ext cx="1604433" cy="1069622"/>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C1B28A6F-06A0-4359-A774-E9C76C0D0D08}" type="slidenum">
              <a:rPr lang="en-US" smtClean="0"/>
              <a:pPr/>
              <a:t>97</a:t>
            </a:fld>
            <a:endParaRPr lang="en-US"/>
          </a:p>
        </p:txBody>
      </p:sp>
      <p:sp>
        <p:nvSpPr>
          <p:cNvPr id="8" name="Rectangle 7"/>
          <p:cNvSpPr/>
          <p:nvPr/>
        </p:nvSpPr>
        <p:spPr>
          <a:xfrm>
            <a:off x="7503506" y="2914650"/>
            <a:ext cx="1356462" cy="584775"/>
          </a:xfrm>
          <a:prstGeom prst="rect">
            <a:avLst/>
          </a:prstGeom>
        </p:spPr>
        <p:txBody>
          <a:bodyPr wrap="none">
            <a:spAutoFit/>
          </a:bodyPr>
          <a:lstStyle/>
          <a:p>
            <a:r>
              <a:rPr lang="en-US" sz="3200" dirty="0" smtClean="0">
                <a:solidFill>
                  <a:srgbClr val="FFFF00"/>
                </a:solidFill>
                <a:latin typeface="+mj-lt"/>
                <a:cs typeface="Microsoft Sans Serif" pitchFamily="34" charset="0"/>
              </a:rPr>
              <a:t>Do this</a:t>
            </a:r>
            <a:endParaRPr lang="en-US" dirty="0">
              <a:solidFill>
                <a:srgbClr val="FFFF00"/>
              </a:solidFill>
              <a:latin typeface="+mj-lt"/>
            </a:endParaRPr>
          </a:p>
        </p:txBody>
      </p:sp>
      <p:sp>
        <p:nvSpPr>
          <p:cNvPr id="9" name="Right Brace 8"/>
          <p:cNvSpPr/>
          <p:nvPr/>
        </p:nvSpPr>
        <p:spPr>
          <a:xfrm>
            <a:off x="6634314" y="1600201"/>
            <a:ext cx="855056" cy="3197577"/>
          </a:xfrm>
          <a:prstGeom prst="rightBrace">
            <a:avLst>
              <a:gd name="adj1" fmla="val 40638"/>
              <a:gd name="adj2" fmla="val 50298"/>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 name="Group 9"/>
          <p:cNvGrpSpPr/>
          <p:nvPr/>
        </p:nvGrpSpPr>
        <p:grpSpPr>
          <a:xfrm>
            <a:off x="4293650" y="2175953"/>
            <a:ext cx="1066800" cy="987552"/>
            <a:chOff x="2540000" y="1397000"/>
            <a:chExt cx="4064000" cy="4064000"/>
          </a:xfrm>
        </p:grpSpPr>
        <p:sp>
          <p:nvSpPr>
            <p:cNvPr id="13" name="Diamond 12"/>
            <p:cNvSpPr/>
            <p:nvPr/>
          </p:nvSpPr>
          <p:spPr>
            <a:xfrm>
              <a:off x="2540000" y="1397000"/>
              <a:ext cx="4064000" cy="4064000"/>
            </a:xfrm>
            <a:prstGeom prst="diamond">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4" name="Group 13"/>
            <p:cNvGrpSpPr/>
            <p:nvPr/>
          </p:nvGrpSpPr>
          <p:grpSpPr>
            <a:xfrm>
              <a:off x="2926080" y="1783080"/>
              <a:ext cx="1584960" cy="1584960"/>
              <a:chOff x="1402080" y="386080"/>
              <a:chExt cx="1584960" cy="1584960"/>
            </a:xfrm>
          </p:grpSpPr>
          <p:sp>
            <p:nvSpPr>
              <p:cNvPr id="24" name="Rounded Rectangle 23"/>
              <p:cNvSpPr/>
              <p:nvPr/>
            </p:nvSpPr>
            <p:spPr>
              <a:xfrm>
                <a:off x="1402080" y="386080"/>
                <a:ext cx="1584960" cy="15849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ounded Rectangle 5"/>
              <p:cNvSpPr/>
              <p:nvPr/>
            </p:nvSpPr>
            <p:spPr>
              <a:xfrm>
                <a:off x="1479451" y="463451"/>
                <a:ext cx="1430218" cy="14302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n-US" sz="2100" kern="1200" dirty="0">
                  <a:solidFill>
                    <a:schemeClr val="tx1"/>
                  </a:solidFill>
                </a:endParaRPr>
              </a:p>
            </p:txBody>
          </p:sp>
        </p:grpSp>
        <p:grpSp>
          <p:nvGrpSpPr>
            <p:cNvPr id="15" name="Group 14"/>
            <p:cNvGrpSpPr/>
            <p:nvPr/>
          </p:nvGrpSpPr>
          <p:grpSpPr>
            <a:xfrm>
              <a:off x="4632960" y="1783080"/>
              <a:ext cx="1584960" cy="1584960"/>
              <a:chOff x="3108960" y="386080"/>
              <a:chExt cx="1584960" cy="1584960"/>
            </a:xfrm>
          </p:grpSpPr>
          <p:sp>
            <p:nvSpPr>
              <p:cNvPr id="22" name="Rounded Rectangle 21"/>
              <p:cNvSpPr/>
              <p:nvPr/>
            </p:nvSpPr>
            <p:spPr>
              <a:xfrm>
                <a:off x="3108960" y="386080"/>
                <a:ext cx="1584960" cy="15849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ounded Rectangle 7"/>
              <p:cNvSpPr/>
              <p:nvPr/>
            </p:nvSpPr>
            <p:spPr>
              <a:xfrm>
                <a:off x="3186331" y="463451"/>
                <a:ext cx="1430218" cy="14302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n-US" sz="2100" kern="1200" dirty="0">
                  <a:solidFill>
                    <a:schemeClr val="tx1"/>
                  </a:solidFill>
                </a:endParaRPr>
              </a:p>
            </p:txBody>
          </p:sp>
        </p:grpSp>
        <p:grpSp>
          <p:nvGrpSpPr>
            <p:cNvPr id="16" name="Group 15"/>
            <p:cNvGrpSpPr/>
            <p:nvPr/>
          </p:nvGrpSpPr>
          <p:grpSpPr>
            <a:xfrm>
              <a:off x="2926080" y="3489960"/>
              <a:ext cx="1584960" cy="1584960"/>
              <a:chOff x="1402080" y="2092960"/>
              <a:chExt cx="1584960" cy="1584960"/>
            </a:xfrm>
          </p:grpSpPr>
          <p:sp>
            <p:nvSpPr>
              <p:cNvPr id="20" name="Rounded Rectangle 19"/>
              <p:cNvSpPr/>
              <p:nvPr/>
            </p:nvSpPr>
            <p:spPr>
              <a:xfrm>
                <a:off x="1402080" y="2092960"/>
                <a:ext cx="1584960" cy="15849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ounded Rectangle 9"/>
              <p:cNvSpPr/>
              <p:nvPr/>
            </p:nvSpPr>
            <p:spPr>
              <a:xfrm>
                <a:off x="1479451" y="2170331"/>
                <a:ext cx="1430218" cy="14302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n-US" sz="2100" kern="1200" dirty="0">
                  <a:solidFill>
                    <a:schemeClr val="tx1"/>
                  </a:solidFill>
                </a:endParaRPr>
              </a:p>
            </p:txBody>
          </p:sp>
        </p:grpSp>
        <p:grpSp>
          <p:nvGrpSpPr>
            <p:cNvPr id="17" name="Group 16"/>
            <p:cNvGrpSpPr/>
            <p:nvPr/>
          </p:nvGrpSpPr>
          <p:grpSpPr>
            <a:xfrm>
              <a:off x="4632960" y="3489960"/>
              <a:ext cx="1584960" cy="1584960"/>
              <a:chOff x="3108960" y="2092960"/>
              <a:chExt cx="1584960" cy="1584960"/>
            </a:xfrm>
          </p:grpSpPr>
          <p:sp>
            <p:nvSpPr>
              <p:cNvPr id="18" name="Rounded Rectangle 17"/>
              <p:cNvSpPr/>
              <p:nvPr/>
            </p:nvSpPr>
            <p:spPr>
              <a:xfrm>
                <a:off x="3108960" y="2092960"/>
                <a:ext cx="1584960" cy="15849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11"/>
              <p:cNvSpPr/>
              <p:nvPr/>
            </p:nvSpPr>
            <p:spPr>
              <a:xfrm>
                <a:off x="3186331" y="2170331"/>
                <a:ext cx="1430218" cy="14302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n-US" sz="2100" kern="1200" dirty="0">
                  <a:solidFill>
                    <a:schemeClr val="tx1"/>
                  </a:solidFill>
                </a:endParaRPr>
              </a:p>
            </p:txBody>
          </p:sp>
        </p:grpSp>
      </p:grpSp>
      <p:pic>
        <p:nvPicPr>
          <p:cNvPr id="2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17873" y="3769830"/>
            <a:ext cx="1018354" cy="1014110"/>
          </a:xfrm>
          <a:prstGeom prst="ellipse">
            <a:avLst/>
          </a:prstGeom>
          <a:ln>
            <a:noFill/>
          </a:ln>
          <a:effectLst>
            <a:softEdge rad="3175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6319271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sz="4000" dirty="0" smtClean="0">
                <a:effectLst>
                  <a:outerShdw blurRad="38100" dist="38100" dir="2700000" algn="tl">
                    <a:srgbClr val="000000">
                      <a:alpha val="43137"/>
                    </a:srgbClr>
                  </a:outerShdw>
                </a:effectLst>
                <a:cs typeface="Microsoft Sans Serif" pitchFamily="34" charset="0"/>
              </a:rPr>
              <a:t>Decisional Balance/Feedback Sandwich:</a:t>
            </a:r>
            <a:br>
              <a:rPr lang="en-US" sz="4000" dirty="0" smtClean="0">
                <a:effectLst>
                  <a:outerShdw blurRad="38100" dist="38100" dir="2700000" algn="tl">
                    <a:srgbClr val="000000">
                      <a:alpha val="43137"/>
                    </a:srgbClr>
                  </a:outerShdw>
                </a:effectLst>
                <a:cs typeface="Microsoft Sans Serif" pitchFamily="34" charset="0"/>
              </a:rPr>
            </a:br>
            <a:r>
              <a:rPr lang="en-US" sz="4000" dirty="0" smtClean="0">
                <a:effectLst>
                  <a:outerShdw blurRad="38100" dist="38100" dir="2700000" algn="tl">
                    <a:srgbClr val="000000">
                      <a:alpha val="43137"/>
                    </a:srgbClr>
                  </a:outerShdw>
                </a:effectLst>
                <a:cs typeface="Microsoft Sans Serif" pitchFamily="34" charset="0"/>
              </a:rPr>
              <a:t>Role Play</a:t>
            </a:r>
            <a:endParaRPr lang="en-US" sz="4000"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304800" y="1600200"/>
            <a:ext cx="8839200" cy="5105400"/>
          </a:xfrm>
        </p:spPr>
        <p:txBody>
          <a:bodyPr>
            <a:normAutofit/>
          </a:bodyPr>
          <a:lstStyle/>
          <a:p>
            <a:pPr marL="514350" indent="-514350">
              <a:buFont typeface="+mj-lt"/>
              <a:buAutoNum type="arabicPeriod"/>
            </a:pPr>
            <a:r>
              <a:rPr lang="en-US" sz="3100" dirty="0" smtClean="0">
                <a:cs typeface="Microsoft Sans Serif" pitchFamily="34" charset="0"/>
              </a:rPr>
              <a:t>How </a:t>
            </a:r>
            <a:r>
              <a:rPr lang="en-US" sz="3100" dirty="0">
                <a:cs typeface="Microsoft Sans Serif" pitchFamily="34" charset="0"/>
              </a:rPr>
              <a:t>did it make you feel </a:t>
            </a:r>
            <a:r>
              <a:rPr lang="en-US" sz="3100" dirty="0" smtClean="0">
                <a:cs typeface="Microsoft Sans Serif" pitchFamily="34" charset="0"/>
              </a:rPr>
              <a:t>discussing marijuana use</a:t>
            </a:r>
            <a:r>
              <a:rPr lang="en-US" sz="3100" dirty="0">
                <a:cs typeface="Microsoft Sans Serif" pitchFamily="34" charset="0"/>
              </a:rPr>
              <a:t>? How did it make you feel being </a:t>
            </a:r>
            <a:r>
              <a:rPr lang="en-US" sz="3100" dirty="0" smtClean="0">
                <a:cs typeface="Microsoft Sans Serif" pitchFamily="34" charset="0"/>
              </a:rPr>
              <a:t>asked?</a:t>
            </a:r>
          </a:p>
          <a:p>
            <a:pPr marL="514350" indent="-514350">
              <a:buFont typeface="+mj-lt"/>
              <a:buAutoNum type="arabicPeriod"/>
            </a:pPr>
            <a:r>
              <a:rPr lang="en-US" sz="3100" dirty="0" smtClean="0">
                <a:solidFill>
                  <a:srgbClr val="FFFF00"/>
                </a:solidFill>
                <a:cs typeface="Microsoft Sans Serif" pitchFamily="34" charset="0"/>
              </a:rPr>
              <a:t>What strategies did you use to get patient permission to give feedback about marijuana use? </a:t>
            </a:r>
          </a:p>
          <a:p>
            <a:pPr marL="514350" indent="-514350">
              <a:buFont typeface="+mj-lt"/>
              <a:buAutoNum type="arabicPeriod"/>
            </a:pPr>
            <a:r>
              <a:rPr lang="en-US" sz="3100" dirty="0" smtClean="0">
                <a:cs typeface="Microsoft Sans Serif" pitchFamily="34" charset="0"/>
              </a:rPr>
              <a:t>How did you assure that you weren’t being judgmental when you presented your concerns about marijuana use? </a:t>
            </a:r>
          </a:p>
          <a:p>
            <a:pPr marL="514350" indent="-514350">
              <a:buFont typeface="+mj-lt"/>
              <a:buAutoNum type="arabicPeriod"/>
            </a:pPr>
            <a:r>
              <a:rPr lang="en-US" sz="3100" dirty="0" smtClean="0">
                <a:solidFill>
                  <a:srgbClr val="FFFF00"/>
                </a:solidFill>
                <a:cs typeface="Microsoft Sans Serif" pitchFamily="34" charset="0"/>
              </a:rPr>
              <a:t>How </a:t>
            </a:r>
            <a:r>
              <a:rPr lang="en-US" sz="3100" dirty="0">
                <a:solidFill>
                  <a:srgbClr val="FFFF00"/>
                </a:solidFill>
                <a:cs typeface="Microsoft Sans Serif" pitchFamily="34" charset="0"/>
              </a:rPr>
              <a:t>can you incorporate this knowledge into the way you talk about these issues with your </a:t>
            </a:r>
            <a:r>
              <a:rPr lang="en-US" sz="3100" dirty="0" smtClean="0">
                <a:solidFill>
                  <a:srgbClr val="FFFF00"/>
                </a:solidFill>
                <a:cs typeface="Microsoft Sans Serif" pitchFamily="34" charset="0"/>
              </a:rPr>
              <a:t>patients?</a:t>
            </a:r>
            <a:endParaRPr lang="en-US" sz="3100" dirty="0">
              <a:solidFill>
                <a:srgbClr val="FFFF00"/>
              </a:solidFill>
              <a:cs typeface="Microsoft Sans Serif" pitchFamily="34" charset="0"/>
            </a:endParaRPr>
          </a:p>
          <a:p>
            <a:endParaRPr lang="en-US" dirty="0">
              <a:cs typeface="Microsoft Sans Serif" pitchFamily="34" charset="0"/>
            </a:endParaRPr>
          </a:p>
        </p:txBody>
      </p:sp>
      <p:sp>
        <p:nvSpPr>
          <p:cNvPr id="5" name="Slide Number Placeholder 4"/>
          <p:cNvSpPr>
            <a:spLocks noGrp="1"/>
          </p:cNvSpPr>
          <p:nvPr>
            <p:ph type="sldNum" sz="quarter" idx="12"/>
          </p:nvPr>
        </p:nvSpPr>
        <p:spPr/>
        <p:txBody>
          <a:bodyPr/>
          <a:lstStyle/>
          <a:p>
            <a:fld id="{C1B28A6F-06A0-4359-A774-E9C76C0D0D08}" type="slidenum">
              <a:rPr lang="en-US" smtClean="0"/>
              <a:pPr/>
              <a:t>98</a:t>
            </a:fld>
            <a:endParaRPr lang="en-US"/>
          </a:p>
        </p:txBody>
      </p:sp>
    </p:spTree>
    <p:extLst>
      <p:ext uri="{BB962C8B-B14F-4D97-AF65-F5344CB8AC3E}">
        <p14:creationId xmlns:p14="http://schemas.microsoft.com/office/powerpoint/2010/main" val="386148727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219200"/>
            <a:ext cx="7098532" cy="4876800"/>
          </a:xfrm>
        </p:spPr>
        <p:txBody>
          <a:bodyPr>
            <a:normAutofit fontScale="85000" lnSpcReduction="10000"/>
          </a:bodyPr>
          <a:lstStyle/>
          <a:p>
            <a:pPr marL="0" indent="0">
              <a:buNone/>
            </a:pPr>
            <a:endParaRPr lang="en-US" dirty="0">
              <a:cs typeface="Microsoft Sans Serif" pitchFamily="34" charset="0"/>
            </a:endParaRPr>
          </a:p>
          <a:p>
            <a:r>
              <a:rPr lang="en-US" dirty="0" smtClean="0">
                <a:cs typeface="Microsoft Sans Serif" pitchFamily="34" charset="0"/>
              </a:rPr>
              <a:t>If Steps 1 and 2 show that reducing marijuana use would benefit patient, explore additional strategies to achieve symptom relief</a:t>
            </a:r>
          </a:p>
          <a:p>
            <a:pPr marL="0" indent="0">
              <a:buNone/>
            </a:pPr>
            <a:endParaRPr lang="en-US" dirty="0" smtClean="0">
              <a:cs typeface="Microsoft Sans Serif" pitchFamily="34" charset="0"/>
            </a:endParaRPr>
          </a:p>
          <a:p>
            <a:pPr lvl="1"/>
            <a:r>
              <a:rPr lang="en-US" dirty="0" smtClean="0">
                <a:cs typeface="Microsoft Sans Serif" pitchFamily="34" charset="0"/>
              </a:rPr>
              <a:t>Behavioral interventions</a:t>
            </a:r>
          </a:p>
          <a:p>
            <a:pPr marL="457200" lvl="1" indent="0">
              <a:buNone/>
            </a:pPr>
            <a:endParaRPr lang="en-US" dirty="0">
              <a:cs typeface="Microsoft Sans Serif" pitchFamily="34" charset="0"/>
            </a:endParaRPr>
          </a:p>
          <a:p>
            <a:pPr lvl="1"/>
            <a:r>
              <a:rPr lang="en-US" dirty="0">
                <a:cs typeface="Microsoft Sans Serif" pitchFamily="34" charset="0"/>
              </a:rPr>
              <a:t>Pharmacological </a:t>
            </a:r>
            <a:r>
              <a:rPr lang="en-US" dirty="0" smtClean="0">
                <a:cs typeface="Microsoft Sans Serif" pitchFamily="34" charset="0"/>
              </a:rPr>
              <a:t/>
            </a:r>
            <a:br>
              <a:rPr lang="en-US" dirty="0" smtClean="0">
                <a:cs typeface="Microsoft Sans Serif" pitchFamily="34" charset="0"/>
              </a:rPr>
            </a:br>
            <a:r>
              <a:rPr lang="en-US" dirty="0" smtClean="0">
                <a:cs typeface="Microsoft Sans Serif" pitchFamily="34" charset="0"/>
              </a:rPr>
              <a:t>interventions</a:t>
            </a:r>
          </a:p>
          <a:p>
            <a:pPr marL="457200" lvl="1" indent="0">
              <a:buNone/>
            </a:pPr>
            <a:endParaRPr lang="en-US" dirty="0" smtClean="0">
              <a:cs typeface="Microsoft Sans Serif" pitchFamily="34" charset="0"/>
            </a:endParaRPr>
          </a:p>
          <a:p>
            <a:pPr lvl="1"/>
            <a:r>
              <a:rPr lang="en-US" dirty="0" smtClean="0">
                <a:cs typeface="Microsoft Sans Serif" pitchFamily="34" charset="0"/>
              </a:rPr>
              <a:t>FDA-approved </a:t>
            </a:r>
            <a:r>
              <a:rPr lang="en-US" dirty="0">
                <a:cs typeface="Microsoft Sans Serif" pitchFamily="34" charset="0"/>
              </a:rPr>
              <a:t>THC </a:t>
            </a:r>
            <a:r>
              <a:rPr lang="en-US" dirty="0" smtClean="0">
                <a:cs typeface="Microsoft Sans Serif" pitchFamily="34" charset="0"/>
              </a:rPr>
              <a:t/>
            </a:r>
            <a:br>
              <a:rPr lang="en-US" dirty="0" smtClean="0">
                <a:cs typeface="Microsoft Sans Serif" pitchFamily="34" charset="0"/>
              </a:rPr>
            </a:br>
            <a:r>
              <a:rPr lang="en-US" dirty="0" smtClean="0">
                <a:cs typeface="Microsoft Sans Serif" pitchFamily="34" charset="0"/>
              </a:rPr>
              <a:t>medication </a:t>
            </a:r>
            <a:r>
              <a:rPr lang="en-US" dirty="0">
                <a:cs typeface="Microsoft Sans Serif" pitchFamily="34" charset="0"/>
              </a:rPr>
              <a:t>(</a:t>
            </a:r>
            <a:r>
              <a:rPr lang="en-US" dirty="0" err="1">
                <a:cs typeface="Microsoft Sans Serif" pitchFamily="34" charset="0"/>
              </a:rPr>
              <a:t>Marinol</a:t>
            </a:r>
            <a:r>
              <a:rPr lang="en-US" dirty="0">
                <a:cs typeface="Microsoft Sans Serif" pitchFamily="34" charset="0"/>
              </a:rPr>
              <a:t> </a:t>
            </a:r>
            <a:r>
              <a:rPr lang="en-US" dirty="0" smtClean="0">
                <a:cs typeface="Microsoft Sans Serif" pitchFamily="34" charset="0"/>
              </a:rPr>
              <a:t>®)</a:t>
            </a:r>
          </a:p>
        </p:txBody>
      </p:sp>
      <p:sp>
        <p:nvSpPr>
          <p:cNvPr id="5" name="Title 1"/>
          <p:cNvSpPr>
            <a:spLocks noGrp="1"/>
          </p:cNvSpPr>
          <p:nvPr>
            <p:ph type="title"/>
          </p:nvPr>
        </p:nvSpPr>
        <p:spPr/>
        <p:txBody>
          <a:bodyPr>
            <a:noAutofit/>
          </a:bodyPr>
          <a:lstStyle/>
          <a:p>
            <a:r>
              <a:rPr lang="en-US" sz="4000" dirty="0" smtClean="0">
                <a:effectLst>
                  <a:outerShdw blurRad="38100" dist="38100" dir="2700000" algn="tl">
                    <a:srgbClr val="000000">
                      <a:alpha val="43137"/>
                    </a:srgbClr>
                  </a:outerShdw>
                </a:effectLst>
                <a:cs typeface="Microsoft Sans Serif" pitchFamily="34" charset="0"/>
              </a:rPr>
              <a:t>3. Explore Options</a:t>
            </a:r>
            <a:endParaRPr lang="en-US" sz="4000" dirty="0">
              <a:effectLst>
                <a:outerShdw blurRad="38100" dist="38100" dir="2700000" algn="tl">
                  <a:srgbClr val="000000">
                    <a:alpha val="43137"/>
                  </a:srgbClr>
                </a:outerShdw>
              </a:effectLst>
              <a:cs typeface="Microsoft Sans Serif" pitchFamily="34" charset="0"/>
            </a:endParaRPr>
          </a:p>
        </p:txBody>
      </p:sp>
      <p:sp>
        <p:nvSpPr>
          <p:cNvPr id="2" name="Slide Number Placeholder 1"/>
          <p:cNvSpPr>
            <a:spLocks noGrp="1"/>
          </p:cNvSpPr>
          <p:nvPr>
            <p:ph type="sldNum" sz="quarter" idx="12"/>
          </p:nvPr>
        </p:nvSpPr>
        <p:spPr/>
        <p:txBody>
          <a:bodyPr/>
          <a:lstStyle/>
          <a:p>
            <a:fld id="{C1B28A6F-06A0-4359-A774-E9C76C0D0D08}" type="slidenum">
              <a:rPr lang="en-US" smtClean="0"/>
              <a:pPr/>
              <a:t>99</a:t>
            </a:fld>
            <a:endParaRPr lang="en-US"/>
          </a:p>
        </p:txBody>
      </p:sp>
      <p:grpSp>
        <p:nvGrpSpPr>
          <p:cNvPr id="6" name="Group 5"/>
          <p:cNvGrpSpPr/>
          <p:nvPr/>
        </p:nvGrpSpPr>
        <p:grpSpPr>
          <a:xfrm>
            <a:off x="4267200" y="3048000"/>
            <a:ext cx="4229100" cy="2819400"/>
            <a:chOff x="4648200" y="3276600"/>
            <a:chExt cx="4229100" cy="2819400"/>
          </a:xfrm>
        </p:grpSpPr>
        <p:pic>
          <p:nvPicPr>
            <p:cNvPr id="9218" name="Picture 2" descr="C:\Documents and Settings\hpadwa\Local Settings\Temporary Internet Files\Content.IE5\E7EV2NZ2\MP90044905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276600"/>
              <a:ext cx="4229100" cy="2819400"/>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rot="21400166">
              <a:off x="5150604" y="4296906"/>
              <a:ext cx="1581150" cy="369332"/>
            </a:xfrm>
            <a:prstGeom prst="rect">
              <a:avLst/>
            </a:prstGeom>
            <a:noFill/>
          </p:spPr>
          <p:txBody>
            <a:bodyPr wrap="square" rtlCol="0">
              <a:spAutoFit/>
            </a:bodyPr>
            <a:lstStyle/>
            <a:p>
              <a:r>
                <a:rPr lang="en-US" b="1" dirty="0" smtClean="0">
                  <a:solidFill>
                    <a:schemeClr val="bg1"/>
                  </a:solidFill>
                </a:rPr>
                <a:t>More Options</a:t>
              </a:r>
              <a:endParaRPr lang="en-US" b="1" dirty="0">
                <a:solidFill>
                  <a:schemeClr val="bg1"/>
                </a:solidFill>
              </a:endParaRPr>
            </a:p>
          </p:txBody>
        </p:sp>
        <p:sp>
          <p:nvSpPr>
            <p:cNvPr id="7" name="TextBox 6"/>
            <p:cNvSpPr txBox="1"/>
            <p:nvPr/>
          </p:nvSpPr>
          <p:spPr>
            <a:xfrm>
              <a:off x="6684260" y="4008018"/>
              <a:ext cx="1742944" cy="369332"/>
            </a:xfrm>
            <a:prstGeom prst="rect">
              <a:avLst/>
            </a:prstGeom>
            <a:noFill/>
          </p:spPr>
          <p:txBody>
            <a:bodyPr wrap="square" rtlCol="0">
              <a:spAutoFit/>
            </a:bodyPr>
            <a:lstStyle/>
            <a:p>
              <a:r>
                <a:rPr lang="en-US" b="1" dirty="0" smtClean="0">
                  <a:solidFill>
                    <a:schemeClr val="bg1"/>
                  </a:solidFill>
                </a:rPr>
                <a:t>More Marijuana</a:t>
              </a:r>
              <a:endParaRPr lang="en-US" b="1" dirty="0">
                <a:solidFill>
                  <a:schemeClr val="bg1"/>
                </a:solidFill>
              </a:endParaRPr>
            </a:p>
          </p:txBody>
        </p:sp>
      </p:grpSp>
    </p:spTree>
    <p:extLst>
      <p:ext uri="{BB962C8B-B14F-4D97-AF65-F5344CB8AC3E}">
        <p14:creationId xmlns:p14="http://schemas.microsoft.com/office/powerpoint/2010/main" val="25491422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ASPOLLED" val="7E89E4AF4CF64BB8A86AC46E5B438FBC"/>
  <p:tag name="TPVERSION" val="5"/>
  <p:tag name="TPFULLVERSION" val="5.1.0.2296"/>
  <p:tag name="PPTVERSION" val="14"/>
  <p:tag name="TPOS" val="2"/>
</p:tagLst>
</file>

<file path=ppt/tags/tag10.xml><?xml version="1.0" encoding="utf-8"?>
<p:tagLst xmlns:a="http://schemas.openxmlformats.org/drawingml/2006/main" xmlns:r="http://schemas.openxmlformats.org/officeDocument/2006/relationships" xmlns:p="http://schemas.openxmlformats.org/presentationml/2006/main">
  <p:tag name="ZEROBASED" val="False"/>
</p:tagLst>
</file>

<file path=ppt/tags/tag11.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TYPE" val="TrueFalse"/>
  <p:tag name="TPQUESTIONXML" val="﻿&lt;?xml version=&quot;1.0&quot; encoding=&quot;utf-8&quot;?&gt;&#10;&lt;questionlist&gt;&#10;    &lt;properties&gt;&#10;        &lt;guid&gt;14D0F91A2025424E9C1E9BCFA063DB67&lt;/guid&gt;&#10;        &lt;description /&gt;&#10;        &lt;date&gt;6/3/2013 7:55:3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A81762CF2E64534AD87A69B5D604F34&lt;/guid&gt;&#10;            &lt;repollguid&gt;875D6D2AB20C442C8B4EE4E7D378EFB2&lt;/repollguid&gt;&#10;            &lt;sourceid&gt;019E7D045D0B43EFB90A25CA2B5986DF&lt;/sourceid&gt;&#10;            &lt;questiontext&gt;Marijuana has not been shown to harm developing fetuse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79253F7C87CC4EF2B679DF2DA0EC1C97&lt;/guid&gt;&#10;                    &lt;answertext&gt;True&lt;/answertext&gt;&#10;                    &lt;valuetype&gt;1&lt;/valuetype&gt;&#10;                &lt;/answer&gt;&#10;                &lt;answer&gt;&#10;                    &lt;guid&gt;E11EA60642DA41C9A3CD5689A63A3BCE&lt;/guid&gt;&#10;                    &lt;answertext&gt;False&lt;/answertext&gt;&#10;                    &lt;valuetype&gt;-1&lt;/valuetype&gt;&#10;                &lt;/answer&gt;&#10;            &lt;/answers&gt;&#10;        &lt;/multichoice&gt;&#10;    &lt;/questions&gt;&#10;&lt;/questionlist&gt;"/>
  <p:tag name="RESULTS" val="Marijuana has not been shown to harm developing fetuses&#10;30[;]30[;]30[;]False[;]14[;]&#10;1.53333333333333[;]2[;]0.498887651569859[;]0.248888888888889&#10;14[;]1[;]True1[;]True[;]&#10;16[;]-1[;]False2[;]False[;]&#10;"/>
  <p:tag name="HASRESULTS" val="True"/>
</p:tagLst>
</file>

<file path=ppt/tags/tag12.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TYPE" val="MultiChoiceSlide"/>
  <p:tag name="TPQUESTIONXML" val="﻿&lt;?xml version=&quot;1.0&quot; encoding=&quot;utf-8&quot;?&gt;&#10;&lt;questionlist&gt;&#10;    &lt;properties&gt;&#10;        &lt;guid&gt;ED9ADD96699A4852A2B406C9E2233EA6&lt;/guid&gt;&#10;        &lt;description /&gt;&#10;        &lt;date&gt;6/3/2013 7:59:3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6F50AAB2659F4F73B206CBF6DAFDF6E3&lt;/guid&gt;&#10;            &lt;repollguid&gt;1C82D6F7F9EA4B328566D4801BE2B98E&lt;/repollguid&gt;&#10;            &lt;sourceid&gt;921D097BC7AF42F191D09D80B2DC1547&lt;/sourceid&gt;&#10;            &lt;questiontext&gt;Marijuana is better than medicine for HIV related symptom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82B44B45020A4B36B7C51DE8FEEED3C5&lt;/guid&gt;&#10;                    &lt;answertext&gt;True&lt;/answertext&gt;&#10;                    &lt;valuetype&gt;0&lt;/valuetype&gt;&#10;                &lt;/answer&gt;&#10;                &lt;answer&gt;&#10;                    &lt;guid&gt;41635C98BB5C430C8D490C7EF9E5C0CE&lt;/guid&gt;&#10;                    &lt;answertext&gt;False&lt;/answertext&gt;&#10;                    &lt;valuetype&gt;0&lt;/valuetype&gt;&#10;                &lt;/answer&gt;&#10;                &lt;answer&gt;&#10;                    &lt;guid&gt;E5F82D5591DA4F83B8F897EACC318B95&lt;/guid&gt;&#10;                    &lt;answertext&gt;Unsure&lt;/answertext&gt;&#10;                    &lt;valuetype&gt;0&lt;/valuetype&gt;&#10;                &lt;/answer&gt;&#10;            &lt;/answers&gt;&#10;        &lt;/multichoice&gt;&#10;    &lt;/questions&gt;&#10;&lt;/questionlist&gt;"/>
  <p:tag name="RESULTS" val="Marijuana is better than medicine for HIV related symptoms&#10;30[;]30[;]30[;]False[;]0[;]&#10;1.76666666666667[;]2[;]0.803464719546263[;]0.645555555555556&#10;14[;]0[;]True1[;]True[;]&#10;9[;]0[;]False2[;]False[;]&#10;7[;]0[;]Unsure3[;]Unsure[;]&#10;"/>
  <p:tag name="HASRESULTS" val="True"/>
</p:tagLst>
</file>

<file path=ppt/tags/tag13.xml><?xml version="1.0" encoding="utf-8"?>
<p:tagLst xmlns:a="http://schemas.openxmlformats.org/drawingml/2006/main" xmlns:r="http://schemas.openxmlformats.org/officeDocument/2006/relationships" xmlns:p="http://schemas.openxmlformats.org/presentationml/2006/main">
  <p:tag name="ZEROBASED" val="False"/>
</p:tagLst>
</file>

<file path=ppt/tags/tag14.xml><?xml version="1.0" encoding="utf-8"?>
<p:tagLst xmlns:a="http://schemas.openxmlformats.org/drawingml/2006/main" xmlns:r="http://schemas.openxmlformats.org/officeDocument/2006/relationships" xmlns:p="http://schemas.openxmlformats.org/presentationml/2006/main">
  <p:tag name="RESULTS" val="If you are caught with marijuana in California and claim you are using it for medical reasons, you cannot be arrested&#10;30[;]30[;]30[;]False[;]0[;]&#10;1.93333333333333[;]2[;]0.813770374382247[;]0.662222222222222&#10;11[;]0[;]True1[;]True[;]&#10;10[;]0[;]False2[;]False[;]&#10;9[;]0[;]It depends on who catches you3[;]It depends on who catches you[;]&#10;"/>
  <p:tag name="HASRESULTS" val="True"/>
  <p:tag name="LIVECHARTING" val="False"/>
  <p:tag name="AUTOOPENPOLL" val="True"/>
  <p:tag name="TYPE" val="MultiChoiceSlide"/>
  <p:tag name="TPQUESTIONXML" val="﻿&lt;?xml version=&quot;1.0&quot; encoding=&quot;utf-8&quot;?&gt;&#10;&lt;questionlist&gt;&#10;    &lt;properties&gt;&#10;        &lt;guid&gt;4976721B3E224C289FEA1DE54D8F5E66&lt;/guid&gt;&#10;        &lt;description /&gt;&#10;        &lt;date&gt;6/3/2013 8:16:02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1065C32D0C24C50BE5A59ECFD03325A&lt;/guid&gt;&#10;            &lt;repollguid&gt;359D580543614AB2B93427DDEA06F343&lt;/repollguid&gt;&#10;            &lt;sourceid&gt;75748C85BD8642CE86798B3160845F8B&lt;/sourceid&gt;&#10;            &lt;questiontext&gt;If you are caught with marijuana in California and claim you are using it for medical reasons, you cannot be arrested&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3&lt;/bulletstyle&gt;&#10;            &lt;correctanswerindicator&gt;True&lt;/correctanswerindicator&gt;&#10;            &lt;answers&gt;&#10;                &lt;answer&gt;&#10;                    &lt;guid&gt;A9081D800C2544488EE16D24D8EE02A9&lt;/guid&gt;&#10;                    &lt;answertext&gt;True&lt;/answertext&gt;&#10;                    &lt;valuetype&gt;0&lt;/valuetype&gt;&#10;                &lt;/answer&gt;&#10;                &lt;answer&gt;&#10;                    &lt;guid&gt;DA8EACC4352C4101BDB6CECBA4ACCA33&lt;/guid&gt;&#10;                    &lt;answertext&gt;False&lt;/answertext&gt;&#10;                    &lt;valuetype&gt;0&lt;/valuetype&gt;&#10;                &lt;/answer&gt;&#10;                &lt;answer&gt;&#10;                    &lt;guid&gt;839CC80FDDA142279C30E4424AA5413F&lt;/guid&gt;&#10;                    &lt;answertext&gt;It depends on who catches you&lt;/answertext&gt;&#10;                    &lt;valuetype&gt;0&lt;/valuetype&gt;&#10;                &lt;/answer&gt;&#10;            &lt;/answers&gt;&#10;        &lt;/multichoice&gt;&#10;    &lt;/questions&gt;&#10;&lt;/questionlist&gt;"/>
</p:tagLst>
</file>

<file path=ppt/tags/tag15.xml><?xml version="1.0" encoding="utf-8"?>
<p:tagLst xmlns:a="http://schemas.openxmlformats.org/drawingml/2006/main" xmlns:r="http://schemas.openxmlformats.org/officeDocument/2006/relationships" xmlns:p="http://schemas.openxmlformats.org/presentationml/2006/main">
  <p:tag name="ZEROBASED" val="False"/>
</p:tagLst>
</file>

<file path=ppt/tags/tag16.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TYPE" val="MultiChoiceSlide"/>
  <p:tag name="TPQUESTIONXML" val="﻿&lt;?xml version=&quot;1.0&quot; encoding=&quot;utf-8&quot;?&gt;&#10;&lt;questionlist&gt;&#10;    &lt;properties&gt;&#10;        &lt;guid&gt;087EDC0711234E8E9D38D0FD62D200FC&lt;/guid&gt;&#10;        &lt;description /&gt;&#10;        &lt;date&gt;6/3/2013 8:17:01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BE0477723C444E5AB35C3690A77BA72&lt;/guid&gt;&#10;            &lt;repollguid&gt;5CE7C236D1044025BED02F6EE698E644&lt;/repollguid&gt;&#10;            &lt;sourceid&gt;8888717B97B04A5C9DA9D063992A26C1&lt;/sourceid&gt;&#10;            &lt;questiontext&gt;Marijuana is proven to be effective in treating symptoms associated with HIV&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44592877927546B7950FC289AE595304&lt;/guid&gt;&#10;                    &lt;answertext&gt;True&lt;/answertext&gt;&#10;                    &lt;valuetype&gt;0&lt;/valuetype&gt;&#10;                &lt;/answer&gt;&#10;                &lt;answer&gt;&#10;                    &lt;guid&gt;AA712E1FC726442B8BB28DEB9799C1F6&lt;/guid&gt;&#10;                    &lt;answertext&gt;False&lt;/answertext&gt;&#10;                    &lt;valuetype&gt;0&lt;/valuetype&gt;&#10;                &lt;/answer&gt;&#10;                &lt;answer&gt;&#10;                    &lt;guid&gt;5F753D8FF9794F15BBFF170482CF4550&lt;/guid&gt;&#10;                    &lt;answertext&gt;Unsure&lt;/answertext&gt;&#10;                    &lt;valuetype&gt;0&lt;/valuetype&gt;&#10;                &lt;/answer&gt;&#10;            &lt;/answers&gt;&#10;        &lt;/multichoice&gt;&#10;    &lt;/questions&gt;&#10;&lt;/questionlist&gt;"/>
  <p:tag name="RESULTS" val="Marijuana is proven to be effective in treating symptoms associated with HIV&#10;30[;]30[;]30[;]False[;]0[;]&#10;2.2[;]2[;]0.832666399786453[;]0.693333333333333&#10;8[;]0[;]True1[;]True[;]&#10;8[;]0[;]False2[;]False[;]&#10;14[;]0[;]Unsure3[;]Unsure[;]&#10;"/>
  <p:tag name="HASRESULTS" val="True"/>
</p:tagLst>
</file>

<file path=ppt/tags/tag17.xml><?xml version="1.0" encoding="utf-8"?>
<p:tagLst xmlns:a="http://schemas.openxmlformats.org/drawingml/2006/main" xmlns:r="http://schemas.openxmlformats.org/officeDocument/2006/relationships" xmlns:p="http://schemas.openxmlformats.org/presentationml/2006/main">
  <p:tag name="ZEROBASED"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RESULTS" val="Marijuana is has not been shown to harm developing fetuses&#10;30[;]30[;]30[;]False[;]11[;]&#10;1.63333333333333[;]2[;]0.481894409826699[;]0.232222222222222&#10;11[;]1[;]True1[;]True[;]&#10;19[;]-1[;]False2[;]False[;]&#10;"/>
  <p:tag name="HASRESULTS" val="False"/>
  <p:tag name="LIVECHARTING" val="False"/>
  <p:tag name="AUTOOPENPOLL" val="True"/>
  <p:tag name="TYPE" val="TrueFalse"/>
  <p:tag name="TPQUESTIONXML" val="﻿&lt;?xml version=&quot;1.0&quot; encoding=&quot;utf-8&quot;?&gt;&#10;&lt;questionlist&gt;&#10;    &lt;properties&gt;&#10;        &lt;guid&gt;14D0F91A2025424E9C1E9BCFA063DB67&lt;/guid&gt;&#10;        &lt;description /&gt;&#10;        &lt;date&gt;6/3/2013 7:55:3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F3108AEFC8142429865A12DC66CFEC7&lt;/guid&gt;&#10;            &lt;repollguid&gt;875D6D2AB20C442C8B4EE4E7D378EFB2&lt;/repollguid&gt;&#10;            &lt;sourceid&gt;019E7D045D0B43EFB90A25CA2B5986DF&lt;/sourceid&gt;&#10;            &lt;questiontext&gt;Marijuana has not been shown to harm developing fetuse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79253F7C87CC4EF2B679DF2DA0EC1C97&lt;/guid&gt;&#10;                    &lt;answertext&gt;True&lt;/answertext&gt;&#10;                    &lt;valuetype&gt;1&lt;/valuetype&gt;&#10;                &lt;/answer&gt;&#10;                &lt;answer&gt;&#10;                    &lt;guid&gt;E11EA60642DA41C9A3CD5689A63A3BCE&lt;/guid&gt;&#10;                    &lt;answertext&gt;False&lt;/answertext&gt;&#10;                    &lt;valuetype&gt;-1&lt;/valuetype&gt;&#10;                &lt;/answer&gt;&#10;            &lt;/answers&gt;&#10;        &lt;/multichoice&gt;&#10;    &lt;/questions&gt;&#10;&lt;/questionlist&gt;"/>
</p:tagLst>
</file>

<file path=ppt/tags/tag22.xml><?xml version="1.0" encoding="utf-8"?>
<p:tagLst xmlns:a="http://schemas.openxmlformats.org/drawingml/2006/main" xmlns:r="http://schemas.openxmlformats.org/officeDocument/2006/relationships" xmlns:p="http://schemas.openxmlformats.org/presentationml/2006/main">
  <p:tag name="RESULTS" val="Marijuana is better than medicine for HIV related symptoms&#10;30[;]30[;]30[;]False[;]0[;]&#10;2.03333333333333[;]2[;]0.835995746932297[;]0.698888888888889&#10;10[;]0[;]True1[;]True[;]&#10;9[;]0[;]False2[;]False[;]&#10;11[;]0[;]Unsure3[;]Unsure[;]&#10;"/>
  <p:tag name="HASRESULTS" val="False"/>
  <p:tag name="LIVECHARTING" val="False"/>
  <p:tag name="AUTOOPENPOLL" val="True"/>
  <p:tag name="TYPE" val="MultiChoiceSlide"/>
  <p:tag name="TPQUESTIONXML" val="﻿&lt;?xml version=&quot;1.0&quot; encoding=&quot;utf-8&quot;?&gt;&#10;&lt;questionlist&gt;&#10;    &lt;properties&gt;&#10;        &lt;guid&gt;ED9ADD96699A4852A2B406C9E2233EA6&lt;/guid&gt;&#10;        &lt;description /&gt;&#10;        &lt;date&gt;6/3/2013 7:59:3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EAD897FAF174DDD825458A9DC7F07F9&lt;/guid&gt;&#10;            &lt;repollguid&gt;1C82D6F7F9EA4B328566D4801BE2B98E&lt;/repollguid&gt;&#10;            &lt;sourceid&gt;921D097BC7AF42F191D09D80B2DC1547&lt;/sourceid&gt;&#10;            &lt;questiontext&gt;Marijuana is better than medicine for HIV related symptom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82B44B45020A4B36B7C51DE8FEEED3C5&lt;/guid&gt;&#10;                    &lt;answertext&gt;True&lt;/answertext&gt;&#10;                    &lt;valuetype&gt;0&lt;/valuetype&gt;&#10;                &lt;/answer&gt;&#10;                &lt;answer&gt;&#10;                    &lt;guid&gt;41635C98BB5C430C8D490C7EF9E5C0CE&lt;/guid&gt;&#10;                    &lt;answertext&gt;False&lt;/answertext&gt;&#10;                    &lt;valuetype&gt;0&lt;/valuetype&gt;&#10;                &lt;/answer&gt;&#10;                &lt;answer&gt;&#10;                    &lt;guid&gt;E5F82D5591DA4F83B8F897EACC318B95&lt;/guid&gt;&#10;                    &lt;answertext&gt;Unsure&lt;/answertext&gt;&#10;                    &lt;valuetype&gt;0&lt;/valuetype&gt;&#10;                &lt;/answer&gt;&#10;            &lt;/answers&gt;&#10;        &lt;/multichoice&gt;&#10;    &lt;/questions&gt;&#10;&lt;/questionlist&gt;"/>
</p:tagLst>
</file>

<file path=ppt/tags/tag23.xml><?xml version="1.0" encoding="utf-8"?>
<p:tagLst xmlns:a="http://schemas.openxmlformats.org/drawingml/2006/main" xmlns:r="http://schemas.openxmlformats.org/officeDocument/2006/relationships" xmlns:p="http://schemas.openxmlformats.org/presentationml/2006/main">
  <p:tag name="ZEROBASED" val="False"/>
</p:tagLst>
</file>

<file path=ppt/tags/tag24.xml><?xml version="1.0" encoding="utf-8"?>
<p:tagLst xmlns:a="http://schemas.openxmlformats.org/drawingml/2006/main" xmlns:r="http://schemas.openxmlformats.org/officeDocument/2006/relationships" xmlns:p="http://schemas.openxmlformats.org/presentationml/2006/main">
  <p:tag name="RESULTS" val="If you are caught with marijuana in California and claim you are using it for medical reasons, you cannot be arrested&#10;30[;]30[;]30[;]False[;]0[;]&#10;1.86666666666667[;]2[;]0.76303487615064[;]0.582222222222222&#10;11[;]0[;]True1[;]True[;]&#10;12[;]0[;]False2[;]False[;]&#10;7[;]0[;]It depends on who catches you3[;]It depends on who catches you[;]&#10;"/>
  <p:tag name="HASRESULTS" val="False"/>
  <p:tag name="LIVECHARTING" val="False"/>
  <p:tag name="AUTOOPENPOLL" val="True"/>
  <p:tag name="TYPE" val="MultiChoiceSlide"/>
  <p:tag name="TPQUESTIONXML" val="﻿&lt;?xml version=&quot;1.0&quot; encoding=&quot;utf-8&quot;?&gt;&#10;&lt;questionlist&gt;&#10;    &lt;properties&gt;&#10;        &lt;guid&gt;4976721B3E224C289FEA1DE54D8F5E66&lt;/guid&gt;&#10;        &lt;description /&gt;&#10;        &lt;date&gt;6/3/2013 8:16:02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2CC7F54864D44E799298D3A580ABEAF&lt;/guid&gt;&#10;            &lt;repollguid&gt;359D580543614AB2B93427DDEA06F343&lt;/repollguid&gt;&#10;            &lt;sourceid&gt;75748C85BD8642CE86798B3160845F8B&lt;/sourceid&gt;&#10;            &lt;questiontext&gt;If you are caught with marijuana in California and claim you are using it for medical reasons, you cannot be arrested&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3&lt;/bulletstyle&gt;&#10;            &lt;correctanswerindicator&gt;True&lt;/correctanswerindicator&gt;&#10;            &lt;answers&gt;&#10;                &lt;answer&gt;&#10;                    &lt;guid&gt;A9081D800C2544488EE16D24D8EE02A9&lt;/guid&gt;&#10;                    &lt;answertext&gt;True&lt;/answertext&gt;&#10;                    &lt;valuetype&gt;0&lt;/valuetype&gt;&#10;                &lt;/answer&gt;&#10;                &lt;answer&gt;&#10;                    &lt;guid&gt;DA8EACC4352C4101BDB6CECBA4ACCA33&lt;/guid&gt;&#10;                    &lt;answertext&gt;False&lt;/answertext&gt;&#10;                    &lt;valuetype&gt;0&lt;/valuetype&gt;&#10;                &lt;/answer&gt;&#10;                &lt;answer&gt;&#10;                    &lt;guid&gt;839CC80FDDA142279C30E4424AA5413F&lt;/guid&gt;&#10;                    &lt;answertext&gt;It depends on who catches you&lt;/answertext&gt;&#10;                    &lt;valuetype&gt;0&lt;/valuetype&gt;&#10;                &lt;/answer&gt;&#10;            &lt;/answers&gt;&#10;        &lt;/multichoice&gt;&#10;    &lt;/questions&gt;&#10;&lt;/questionlist&gt;"/>
</p:tagLst>
</file>

<file path=ppt/tags/tag25.xml><?xml version="1.0" encoding="utf-8"?>
<p:tagLst xmlns:a="http://schemas.openxmlformats.org/drawingml/2006/main" xmlns:r="http://schemas.openxmlformats.org/officeDocument/2006/relationships" xmlns:p="http://schemas.openxmlformats.org/presentationml/2006/main">
  <p:tag name="ZEROBASED" val="False"/>
</p:tagLst>
</file>

<file path=ppt/tags/tag26.xml><?xml version="1.0" encoding="utf-8"?>
<p:tagLst xmlns:a="http://schemas.openxmlformats.org/drawingml/2006/main" xmlns:r="http://schemas.openxmlformats.org/officeDocument/2006/relationships" xmlns:p="http://schemas.openxmlformats.org/presentationml/2006/main">
  <p:tag name="RESULTS" val="Marijuana is proven to be effective in treating symptoms associated with HIV&#10;6[;]30[;]6[;]False[;]0[;]&#10;2[;]2[;]0.816496580927726[;]0.666666666666667&#10;2[;]0[;]True1[;]True[;]&#10;2[;]0[;]False2[;]False[;]&#10;2[;]0[;]Unsure3[;]Unsure[;]&#10;"/>
  <p:tag name="HASRESULTS" val="False"/>
  <p:tag name="LIVECHARTING" val="False"/>
  <p:tag name="AUTOOPENPOLL" val="True"/>
  <p:tag name="TYPE" val="MultiChoiceSlide"/>
  <p:tag name="TPQUESTIONXML" val="﻿&lt;?xml version=&quot;1.0&quot; encoding=&quot;utf-8&quot;?&gt;&#10;&lt;questionlist&gt;&#10;    &lt;properties&gt;&#10;        &lt;guid&gt;087EDC0711234E8E9D38D0FD62D200FC&lt;/guid&gt;&#10;        &lt;description /&gt;&#10;        &lt;date&gt;6/3/2013 8:17:01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1F4F491742C45A3AC6AE59D6B8F87EF&lt;/guid&gt;&#10;            &lt;repollguid&gt;5CE7C236D1044025BED02F6EE698E644&lt;/repollguid&gt;&#10;            &lt;sourceid&gt;8888717B97B04A5C9DA9D063992A26C1&lt;/sourceid&gt;&#10;            &lt;questiontext&gt;Marijuana is proven to be effective in treating symptoms associated with HIV&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44592877927546B7950FC289AE595304&lt;/guid&gt;&#10;                    &lt;answertext&gt;True&lt;/answertext&gt;&#10;                    &lt;valuetype&gt;0&lt;/valuetype&gt;&#10;                &lt;/answer&gt;&#10;                &lt;answer&gt;&#10;                    &lt;guid&gt;AA712E1FC726442B8BB28DEB9799C1F6&lt;/guid&gt;&#10;                    &lt;answertext&gt;False&lt;/answertext&gt;&#10;                    &lt;valuetype&gt;0&lt;/valuetype&gt;&#10;                &lt;/answer&gt;&#10;                &lt;answer&gt;&#10;                    &lt;guid&gt;5F753D8FF9794F15BBFF170482CF4550&lt;/guid&gt;&#10;                    &lt;answertext&gt;Unsure&lt;/answertext&gt;&#10;                    &lt;valuetype&gt;0&lt;/valuetype&gt;&#10;                &lt;/answer&gt;&#10;            &lt;/answers&gt;&#10;        &lt;/multichoice&gt;&#10;    &lt;/questions&gt;&#10;&lt;/questionlist&gt;"/>
</p:tagLst>
</file>

<file path=ppt/tags/tag27.xml><?xml version="1.0" encoding="utf-8"?>
<p:tagLst xmlns:a="http://schemas.openxmlformats.org/drawingml/2006/main" xmlns:r="http://schemas.openxmlformats.org/officeDocument/2006/relationships" xmlns:p="http://schemas.openxmlformats.org/presentationml/2006/main">
  <p:tag name="ZEROBASED"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RESULTS" val="Is the use of medical marijuana a problem at your clinic?&#10;2[;]30[;]2[;]False[;]0[;]&#10;2.5[;]2.5[;]0.5[;]0.25&#10;0[;]0[;]YES clients/patients come to clinic stoned1[;]YES clients/patients come to clinic stoned[;]&#10;1[;]0[;]NO 2[;]NO [;]&#10;1[;]0[;]Undecided3[;]Undecided[;]&#10;"/>
  <p:tag name="HASRESULTS" val="True"/>
  <p:tag name="LIVECHARTING" val="False"/>
  <p:tag name="AUTOOPENPOLL" val="True"/>
  <p:tag name="TYPE" val="MultiChoiceSlide"/>
  <p:tag name="TPQUESTIONXML" val="﻿&lt;?xml version=&quot;1.0&quot; encoding=&quot;utf-8&quot;?&gt;&#10;&lt;questionlist&gt;&#10;    &lt;properties&gt;&#10;        &lt;guid&gt;72CF1797F56043A48376A5D426BF7C94&lt;/guid&gt;&#10;        &lt;description /&gt;&#10;        &lt;date&gt;6/3/2013 7:51:3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0BD95F7152746D79D94F4F1592E5B99&lt;/guid&gt;&#10;            &lt;repollguid&gt;55560034D3C24CBAAA83DC6F99CAD614&lt;/repollguid&gt;&#10;            &lt;sourceid&gt;2893835E94D54510A08640E0B2221289&lt;/sourceid&gt;&#10;            &lt;questiontext&gt;Is the use of medical marijuana a problem at your clinic?&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5A0C58633C29409FAB6C73B0E8DBDAA0&lt;/guid&gt;&#10;                    &lt;answertext&gt;YES clients/patients come to clinic stoned&lt;/answertext&gt;&#10;                    &lt;valuetype&gt;0&lt;/valuetype&gt;&#10;                &lt;/answer&gt;&#10;                &lt;answer&gt;&#10;                    &lt;guid&gt;0C1CADBCE140494798EDEB8A416A7695&lt;/guid&gt;&#10;                    &lt;answertext&gt;NO &lt;/answertext&gt;&#10;                    &lt;valuetype&gt;0&lt;/valuetype&gt;&#10;                &lt;/answer&gt;&#10;                &lt;answer&gt;&#10;                    &lt;guid&gt;041F87E0DFE84BAC83BAE60107C21B87&lt;/guid&gt;&#10;                    &lt;answertext&gt;Undecided&lt;/answertext&gt;&#10;                    &lt;valuetype&gt;0&lt;/valuetype&gt;&#10;                &lt;/answer&gt;&#10;            &lt;/answers&gt;&#10;        &lt;/multichoice&gt;&#10;    &lt;/questions&gt;&#10;&lt;/questionlist&gt;"/>
</p:tagLst>
</file>

<file path=ppt/tags/tag6.xml><?xml version="1.0" encoding="utf-8"?>
<p:tagLst xmlns:a="http://schemas.openxmlformats.org/drawingml/2006/main" xmlns:r="http://schemas.openxmlformats.org/officeDocument/2006/relationships" xmlns:p="http://schemas.openxmlformats.org/presentationml/2006/main">
  <p:tag name="ZEROBASED" val="False"/>
</p:tagLst>
</file>

<file path=ppt/tags/tag7.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TYPE" val="MultiChoiceSlide"/>
  <p:tag name="TPQUESTIONXML" val="﻿&lt;?xml version=&quot;1.0&quot; encoding=&quot;utf-8&quot;?&gt;&#10;&lt;questionlist&gt;&#10;    &lt;properties&gt;&#10;        &lt;guid&gt;E9BA3AA7C56842E499A68742C6B4B1CB&lt;/guid&gt;&#10;        &lt;description /&gt;&#10;        &lt;date&gt;6/3/2013 7:53:2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D6B8D913B4D42B29278FA0CB4A6062F&lt;/guid&gt;&#10;            &lt;repollguid&gt;EB72492B9424431AAF1424E93C76FB2F&lt;/repollguid&gt;&#10;            &lt;sourceid&gt;ACFCFF8CC5F641FCA635C4D2E82D5E1A&lt;/sourceid&gt;&#10;            &lt;questiontext&gt;What percent of your clients use marijuana?&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1D96B3585B614FF6A25ECF419A28FDAC&lt;/guid&gt;&#10;                    &lt;answertext&gt;&amp;lt;5%&lt;/answertext&gt;&#10;                    &lt;valuetype&gt;0&lt;/valuetype&gt;&#10;                &lt;/answer&gt;&#10;                &lt;answer&gt;&#10;                    &lt;guid&gt;9C5CC6B0C02143EE977E54C9676581D4&lt;/guid&gt;&#10;                    &lt;answertext&gt;5-10%&lt;/answertext&gt;&#10;                    &lt;valuetype&gt;0&lt;/valuetype&gt;&#10;                &lt;/answer&gt;&#10;                &lt;answer&gt;&#10;                    &lt;guid&gt;809310E46A0D4A4C9C91342F7BBEA9BD&lt;/guid&gt;&#10;                    &lt;answertext&gt;11-30%&lt;/answertext&gt;&#10;                    &lt;valuetype&gt;0&lt;/valuetype&gt;&#10;                &lt;/answer&gt;&#10;                &lt;answer&gt;&#10;                    &lt;guid&gt;5E5372BA781C4AD780FC9CA58B3ABAF0&lt;/guid&gt;&#10;                    &lt;answertext&gt;31-50%&lt;/answertext&gt;&#10;                    &lt;valuetype&gt;0&lt;/valuetype&gt;&#10;                &lt;/answer&gt;&#10;                &lt;answer&gt;&#10;                    &lt;guid&gt;B3D5F4C1179749F3A3E527BAC9FED968&lt;/guid&gt;&#10;                    &lt;answertext&gt;over 50%&lt;/answertext&gt;&#10;                    &lt;valuetype&gt;0&lt;/valuetype&gt;&#10;                &lt;/answer&gt;&#10;            &lt;/answers&gt;&#10;        &lt;/multichoice&gt;&#10;    &lt;/questions&gt;&#10;&lt;/questionlist&gt;"/>
  <p:tag name="RESULTS" val="What percent of your clients use marijuana?&#10;30[;]30[;]30[;]False[;]0[;]&#10;3.36666666666667[;]3[;]1.44875425414005[;]2.09888888888889&#10;5[;]0[;]&lt;5%1[;]&lt;5%[;]&#10;3[;]0[;]5-10%2[;]5-10%[;]&#10;8[;]0[;]11-30%3[;]11-30%[;]&#10;4[;]0[;]31-50%4[;]31-50%[;]&#10;10[;]0[;]over 50%5[;]over 50%[;]&#10;"/>
  <p:tag name="HASRESULTS" val="True"/>
</p:tagLst>
</file>

<file path=ppt/tags/tag8.xml><?xml version="1.0" encoding="utf-8"?>
<p:tagLst xmlns:a="http://schemas.openxmlformats.org/drawingml/2006/main" xmlns:r="http://schemas.openxmlformats.org/officeDocument/2006/relationships" xmlns:p="http://schemas.openxmlformats.org/presentationml/2006/main">
  <p:tag name="ZEROBASED" val="False"/>
</p:tagLst>
</file>

<file path=ppt/tags/tag9.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TYPE" val="MultiChoiceSlide"/>
  <p:tag name="TPQUESTIONXML" val="﻿&lt;?xml version=&quot;1.0&quot; encoding=&quot;utf-8&quot;?&gt;&#10;&lt;questionlist&gt;&#10;    &lt;properties&gt;&#10;        &lt;guid&gt;7ACA436459244732A822053623E0C7A9&lt;/guid&gt;&#10;        &lt;description /&gt;&#10;        &lt;date&gt;6/3/2013 8:12:0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71587C177A54CF1A9075AB9FB788531&lt;/guid&gt;&#10;            &lt;repollguid&gt;A4098E535FAC4EE58A0D9436B0B7386F&lt;/repollguid&gt;&#10;            &lt;sourceid&gt;3931BE453E3B4CC8A49DF92C5AAAE6F0&lt;/sourceid&gt;&#10;            &lt;questiontext&gt;Your clients use  marijuana mostly for… &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F2AE9C187D0A4DA89B12B842FA572A43&lt;/guid&gt;&#10;                    &lt;answertext&gt;Physical Symptoms&lt;/answertext&gt;&#10;                    &lt;valuetype&gt;0&lt;/valuetype&gt;&#10;                &lt;/answer&gt;&#10;                &lt;answer&gt;&#10;                    &lt;guid&gt;16CC48C082DF4D0F84D36A40E76B9817&lt;/guid&gt;&#10;                    &lt;answertext&gt;Mental Health Symptoms&lt;/answertext&gt;&#10;                    &lt;valuetype&gt;0&lt;/valuetype&gt;&#10;                &lt;/answer&gt;&#10;                &lt;answer&gt;&#10;                    &lt;guid&gt;45905E642BC940AE85FDF7968235B78E&lt;/guid&gt;&#10;                    &lt;answertext&gt;To Get High&lt;/answertext&gt;&#10;                    &lt;valuetype&gt;0&lt;/valuetype&gt;&#10;                &lt;/answer&gt;&#10;                &lt;answer&gt;&#10;                    &lt;guid&gt;611E18C310EF4CAEA6711B9609C1B961&lt;/guid&gt;&#10;                    &lt;answertext&gt;Other&lt;/answertext&gt;&#10;                    &lt;valuetype&gt;0&lt;/valuetype&gt;&#10;                &lt;/answer&gt;&#10;            &lt;/answers&gt;&#10;        &lt;/multichoice&gt;&#10;    &lt;/questions&gt;&#10;&lt;/questionlist&gt;"/>
  <p:tag name="RESULTS" val="Your clients use  marijuana mostly for… &#10;30[;]30[;]30[;]False[;]0[;]&#10;2.56666666666667[;]2.5[;]1.02252411001186[;]1.04555555555556&#10;5[;]0[;]Physical Symptoms1[;]Physical Symptoms[;]&#10;10[;]0[;]Mental Health Symptoms2[;]Mental Health Symptoms[;]&#10;8[;]0[;]To Get High3[;]To Get High[;]&#10;7[;]0[;]Other4[;]Other[;]&#10;"/>
  <p:tag name="HASRESULTS"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17830</TotalTime>
  <Words>20293</Words>
  <Application>Microsoft Office PowerPoint</Application>
  <PresentationFormat>On-screen Show (4:3)</PresentationFormat>
  <Paragraphs>1554</Paragraphs>
  <Slides>120</Slides>
  <Notes>120</Notes>
  <HiddenSlides>0</HiddenSlides>
  <MMClips>0</MMClips>
  <ScaleCrop>false</ScaleCrop>
  <HeadingPairs>
    <vt:vector size="4" baseType="variant">
      <vt:variant>
        <vt:lpstr>Theme</vt:lpstr>
      </vt:variant>
      <vt:variant>
        <vt:i4>1</vt:i4>
      </vt:variant>
      <vt:variant>
        <vt:lpstr>Slide Titles</vt:lpstr>
      </vt:variant>
      <vt:variant>
        <vt:i4>120</vt:i4>
      </vt:variant>
    </vt:vector>
  </HeadingPairs>
  <TitlesOfParts>
    <vt:vector size="121" baseType="lpstr">
      <vt:lpstr>Office Theme</vt:lpstr>
      <vt:lpstr> What HIV Providers Need To Know  </vt:lpstr>
      <vt:lpstr>Training Collaborators</vt:lpstr>
      <vt:lpstr>Educational Objectives At the end of this training session, participants will be able to…</vt:lpstr>
      <vt:lpstr>Medical Marijuana and HIV:  What Do You Think?  Test Your Knowledge  Questions</vt:lpstr>
      <vt:lpstr>Is the use of medical marijuana a problem at your clinic?</vt:lpstr>
      <vt:lpstr>What percent of your patients use marijuana? </vt:lpstr>
      <vt:lpstr>Your patients use marijuana mostly for… </vt:lpstr>
      <vt:lpstr>#1: Marijuana has been shown to harm developing fetuses</vt:lpstr>
      <vt:lpstr>#2: Marijuana is better than medicine for HIV-related symptoms</vt:lpstr>
      <vt:lpstr>#3: If you are caught with marijuana in California and claim you are using it for medical reasons, you cannot be arrested</vt:lpstr>
      <vt:lpstr>#4: Marijuana is proven to be effective in treating symptoms associated with HIV</vt:lpstr>
      <vt:lpstr>Roadmap for the Training</vt:lpstr>
      <vt:lpstr>Part I Understanding Marijuana</vt:lpstr>
      <vt:lpstr>“Marijuana” What Do You Think?</vt:lpstr>
      <vt:lpstr>Who Uses Marijuana?</vt:lpstr>
      <vt:lpstr>Who Uses Marijuana?</vt:lpstr>
      <vt:lpstr>Who Uses Marijuana?</vt:lpstr>
      <vt:lpstr>Marijuana Use is Common</vt:lpstr>
      <vt:lpstr>Why Do People Use Marijuana?</vt:lpstr>
      <vt:lpstr>Marijuana: What is it?</vt:lpstr>
      <vt:lpstr>How is Marijuana Used?</vt:lpstr>
      <vt:lpstr>Marijuana: Other Forms</vt:lpstr>
      <vt:lpstr>Marijuana: How Does it Work?</vt:lpstr>
      <vt:lpstr>Marijuana: Immediate Effects</vt:lpstr>
      <vt:lpstr>Marijuana: Negative Effects on Behavior and Mental Health </vt:lpstr>
      <vt:lpstr>Marijuana:  Negative Effects When Smoked</vt:lpstr>
      <vt:lpstr>Marijuana:  Negative Effects in Pregnancy</vt:lpstr>
      <vt:lpstr>Marijuana: Why Start Using It?</vt:lpstr>
      <vt:lpstr>Marijuana: Why Keep Using It? </vt:lpstr>
      <vt:lpstr>Marijuana Abuse/Dependence</vt:lpstr>
      <vt:lpstr>Marijuana:  Potential for Abuse/Dependence</vt:lpstr>
      <vt:lpstr>Marijuana Abuse/Dependence</vt:lpstr>
      <vt:lpstr>Marijuana Abuse/Dependence </vt:lpstr>
      <vt:lpstr>Marijuana: Signs of Abuse/Dependence</vt:lpstr>
      <vt:lpstr>Marijuana Abuse/Dependence Treatment</vt:lpstr>
      <vt:lpstr>“It’s not your dad’s ‘pot’ anymore”</vt:lpstr>
      <vt:lpstr>Part II Medical Marijuana</vt:lpstr>
      <vt:lpstr>How Can Marijuana be a Medicine?</vt:lpstr>
      <vt:lpstr>Marijuana’s Medical Potential: Research Evidence</vt:lpstr>
      <vt:lpstr>Marijuana’s Medical Potential: Ongoing Clinical Trials</vt:lpstr>
      <vt:lpstr>Different Kinds of Marijuana-Based Medicine</vt:lpstr>
      <vt:lpstr>Medical Marijuana vs. THC Medications:  Is Medical Marijuana Better?</vt:lpstr>
      <vt:lpstr>Medical Marijuana vs. THC Medications:  Is Medical Marijuana Better?</vt:lpstr>
      <vt:lpstr>Medical Marijuana vs. THC Medications:  Are THC Medications Better?</vt:lpstr>
      <vt:lpstr>Medical Marijuana vs. THC Medications:  Are THC Medications Better?</vt:lpstr>
      <vt:lpstr>Medical Marijuana vs. THC Medications</vt:lpstr>
      <vt:lpstr>Medical Marijuana vs. THC Medications </vt:lpstr>
      <vt:lpstr>Medical Marijuana and Federal Law</vt:lpstr>
      <vt:lpstr>Medical Marijuana and Federal Law</vt:lpstr>
      <vt:lpstr>Marijuana and its Derivatives as Medicine: Federal Law </vt:lpstr>
      <vt:lpstr> Medical Marijuana and State Law</vt:lpstr>
      <vt:lpstr>Medical Marijuana and State Law: California</vt:lpstr>
      <vt:lpstr>Medical Marijuana and State Law: California (continued)</vt:lpstr>
      <vt:lpstr>Medical Marijuana and State Law: California (continued)</vt:lpstr>
      <vt:lpstr>Medical Marijuana Dispensaries  in Los Angeles County</vt:lpstr>
      <vt:lpstr>Federal Law vs. State Law:  What Does it Mean?</vt:lpstr>
      <vt:lpstr>Federal Law vs. State Law:  What Does it Mean?</vt:lpstr>
      <vt:lpstr>Effects of Medical Marijuana Legalization</vt:lpstr>
      <vt:lpstr>Role Play Medical Marijuana  </vt:lpstr>
      <vt:lpstr>Who Uses Medical Marijuana?</vt:lpstr>
      <vt:lpstr>Who Uses Medical Marijuana?</vt:lpstr>
      <vt:lpstr>Who Uses Medical Marijuana?</vt:lpstr>
      <vt:lpstr>Why do People Use Medical Marijuana?</vt:lpstr>
      <vt:lpstr>Why do People Use Medical Marijuana? </vt:lpstr>
      <vt:lpstr>How do People Use Medical Marijuana?</vt:lpstr>
      <vt:lpstr>Part III Medical Marijuana and HIV</vt:lpstr>
      <vt:lpstr>Medical Marijuana and HIV</vt:lpstr>
      <vt:lpstr>Medical Marijuana and HIV:  What’s the Connection?</vt:lpstr>
      <vt:lpstr>Medical Marijuana and HIV Symptoms: Neuropathy</vt:lpstr>
      <vt:lpstr>Medical Marijuana and HIV Symptoms: Neuropathy </vt:lpstr>
      <vt:lpstr>Medical Marijuana and HIV Symptoms: Wasting Syndrome</vt:lpstr>
      <vt:lpstr>Medical Marijuana and HIV Symptoms: Wasting Syndrome</vt:lpstr>
      <vt:lpstr>Medical Marijuana and Treatment: Learning HIV Diagnosis</vt:lpstr>
      <vt:lpstr>Medical Marijuana and Treatment: Learning HIV Diagnosis</vt:lpstr>
      <vt:lpstr>Medical Marijuana and Treatment: Antiretroviral Therapy (ART)</vt:lpstr>
      <vt:lpstr>Medical Marijuana and HIV:  Use For Other Reasons</vt:lpstr>
      <vt:lpstr>Who in the HIV Population Uses Marijuana Medically?</vt:lpstr>
      <vt:lpstr>Why Do People Living With HIV Use Medical Marijuana?</vt:lpstr>
      <vt:lpstr>Medical Marijuana and HIV: Is it always the Best Option?</vt:lpstr>
      <vt:lpstr>Medical Marijuana and HIV/AIDS: Reasons for Caution</vt:lpstr>
      <vt:lpstr>Medical Marijuana and HIV/AIDS: Reasons for Caution</vt:lpstr>
      <vt:lpstr>Medical Marijuana and HIV/AIDS: Reasons for Caution</vt:lpstr>
      <vt:lpstr>Medical Marijuana and HIV/AIDS: Reasons for Caution</vt:lpstr>
      <vt:lpstr>Medical Marijuana and HIV/AIDS: Reasons for Caution</vt:lpstr>
      <vt:lpstr>Medical Marijuana and HIV/AIDS: Reasons for Caution</vt:lpstr>
      <vt:lpstr>Medical Marijuana and HIV/AIDS: Reasons for Caution</vt:lpstr>
      <vt:lpstr>Medical Marijuana and HIV/AIDS: Reasons for Caution</vt:lpstr>
      <vt:lpstr>Medical Marijuana and HIV/AIDS: Reasons for Caution</vt:lpstr>
      <vt:lpstr>Medical Marijuana and HIV/AIDS:  What is Your Experience?  What do you Think?</vt:lpstr>
      <vt:lpstr> Part IV Medical Marijuana and HIV – What to do about it</vt:lpstr>
      <vt:lpstr>If Patients are Using Marijuana</vt:lpstr>
      <vt:lpstr>If Patients are Using Marijuana</vt:lpstr>
      <vt:lpstr>If Patients are Abusing/Dependent on Marijuana</vt:lpstr>
      <vt:lpstr>If Patients are not Abusing/Dependent: Three Steps</vt:lpstr>
      <vt:lpstr>1. Decisional Balance</vt:lpstr>
      <vt:lpstr>2. Feedback Sandwich</vt:lpstr>
      <vt:lpstr>Decisional Balance/Feedback Sandwich: Role Play</vt:lpstr>
      <vt:lpstr>Decisional Balance/Feedback Sandwich: Role Play</vt:lpstr>
      <vt:lpstr>3. Explore Options</vt:lpstr>
      <vt:lpstr>Additional Strategies to Address Anxiety/Depression</vt:lpstr>
      <vt:lpstr>Additional Strategies to Address Anxiety/Depression</vt:lpstr>
      <vt:lpstr>Additional Strategies to Address Nausea</vt:lpstr>
      <vt:lpstr>Additional Strategies to Address Nausea</vt:lpstr>
      <vt:lpstr>Additional Strategies to Address Nausea</vt:lpstr>
      <vt:lpstr>Additional Strategies to Address Nausea</vt:lpstr>
      <vt:lpstr>Additional Strategies to Address Neuropathy and Pain</vt:lpstr>
      <vt:lpstr>Additional Strategies to Address Neuropathy and Pain</vt:lpstr>
      <vt:lpstr>Additional Strategies to Address Sleep Difficulties</vt:lpstr>
      <vt:lpstr>THC Medications</vt:lpstr>
      <vt:lpstr>THC Medications</vt:lpstr>
      <vt:lpstr>Take-Away Points</vt:lpstr>
      <vt:lpstr>Take-Away Points</vt:lpstr>
      <vt:lpstr>Take-Away Points</vt:lpstr>
      <vt:lpstr>What Did You Learn?</vt:lpstr>
      <vt:lpstr>#1: Marijuana has been shown to harm developing fetuses</vt:lpstr>
      <vt:lpstr>#2: Marijuana is better than medicine for HIV-related symptoms</vt:lpstr>
      <vt:lpstr>#3: If you are caught with marijuana in California and claim you are using it for medical reasons, you cannot be arrested</vt:lpstr>
      <vt:lpstr>#4: Marijuana is proven to be effective in treating symptoms associated with HIV</vt:lpstr>
      <vt:lpstr>Questions?</vt:lpstr>
      <vt:lpstr>THANK YOU FOR YOUR TIME!</vt:lpstr>
    </vt:vector>
  </TitlesOfParts>
  <Company>UCLA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Howard Padwa</dc:creator>
  <cp:lastModifiedBy>Beth Finnerty</cp:lastModifiedBy>
  <cp:revision>591</cp:revision>
  <cp:lastPrinted>2013-05-14T15:25:25Z</cp:lastPrinted>
  <dcterms:created xsi:type="dcterms:W3CDTF">2013-03-21T16:07:06Z</dcterms:created>
  <dcterms:modified xsi:type="dcterms:W3CDTF">2013-08-07T18:01:01Z</dcterms:modified>
</cp:coreProperties>
</file>