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313" r:id="rId4"/>
    <p:sldId id="314" r:id="rId5"/>
    <p:sldId id="315" r:id="rId6"/>
    <p:sldId id="318" r:id="rId7"/>
    <p:sldId id="317" r:id="rId8"/>
    <p:sldId id="340" r:id="rId9"/>
    <p:sldId id="319" r:id="rId10"/>
    <p:sldId id="320" r:id="rId11"/>
    <p:sldId id="364" r:id="rId12"/>
    <p:sldId id="322" r:id="rId13"/>
    <p:sldId id="323" r:id="rId14"/>
    <p:sldId id="325" r:id="rId15"/>
    <p:sldId id="326" r:id="rId16"/>
    <p:sldId id="332" r:id="rId17"/>
    <p:sldId id="333" r:id="rId18"/>
    <p:sldId id="334" r:id="rId19"/>
    <p:sldId id="328" r:id="rId20"/>
    <p:sldId id="329" r:id="rId21"/>
    <p:sldId id="341" r:id="rId22"/>
    <p:sldId id="368" r:id="rId23"/>
    <p:sldId id="336" r:id="rId24"/>
    <p:sldId id="374" r:id="rId25"/>
    <p:sldId id="375" r:id="rId26"/>
    <p:sldId id="337" r:id="rId27"/>
    <p:sldId id="338" r:id="rId28"/>
    <p:sldId id="342" r:id="rId29"/>
    <p:sldId id="343" r:id="rId30"/>
    <p:sldId id="345" r:id="rId31"/>
    <p:sldId id="339" r:id="rId32"/>
    <p:sldId id="365" r:id="rId33"/>
    <p:sldId id="369" r:id="rId34"/>
    <p:sldId id="377" r:id="rId35"/>
    <p:sldId id="346" r:id="rId36"/>
    <p:sldId id="379" r:id="rId37"/>
    <p:sldId id="351" r:id="rId38"/>
    <p:sldId id="376" r:id="rId39"/>
    <p:sldId id="348" r:id="rId40"/>
    <p:sldId id="349" r:id="rId41"/>
    <p:sldId id="350" r:id="rId42"/>
    <p:sldId id="366" r:id="rId43"/>
    <p:sldId id="370" r:id="rId44"/>
    <p:sldId id="371" r:id="rId45"/>
    <p:sldId id="372" r:id="rId46"/>
    <p:sldId id="373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89400B-25B0-C82F-CDAF-AF33BB0463AF}" name="Elizabeth Whalen" initials="EW" userId="73012464eebf4a6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6F4"/>
    <a:srgbClr val="64ABE9"/>
    <a:srgbClr val="FBAF3A"/>
    <a:srgbClr val="EF0907"/>
    <a:srgbClr val="EE2A4C"/>
    <a:srgbClr val="953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27988-EF6E-EBC6-7841-3E52C19C6170}" v="6" dt="2025-07-21T21:10:14.75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86804"/>
  </p:normalViewPr>
  <p:slideViewPr>
    <p:cSldViewPr snapToGrid="0">
      <p:cViewPr varScale="1">
        <p:scale>
          <a:sx n="102" d="100"/>
          <a:sy n="102" d="100"/>
        </p:scale>
        <p:origin x="1160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c Trupiano" userId="S::dom@contingency-management.com::9325f4a6-7321-41d0-9e8c-1af960cfd6f9" providerId="AD" clId="Web-{61227988-EF6E-EBC6-7841-3E52C19C6170}"/>
    <pc:docChg chg="addSld delSld modSld">
      <pc:chgData name="Dominic Trupiano" userId="S::dom@contingency-management.com::9325f4a6-7321-41d0-9e8c-1af960cfd6f9" providerId="AD" clId="Web-{61227988-EF6E-EBC6-7841-3E52C19C6170}" dt="2025-07-21T21:10:14.758" v="3"/>
      <pc:docMkLst>
        <pc:docMk/>
      </pc:docMkLst>
      <pc:sldChg chg="del">
        <pc:chgData name="Dominic Trupiano" userId="S::dom@contingency-management.com::9325f4a6-7321-41d0-9e8c-1af960cfd6f9" providerId="AD" clId="Web-{61227988-EF6E-EBC6-7841-3E52C19C6170}" dt="2025-07-21T21:10:14.758" v="3"/>
        <pc:sldMkLst>
          <pc:docMk/>
          <pc:sldMk cId="0" sldId="378"/>
        </pc:sldMkLst>
      </pc:sldChg>
      <pc:sldChg chg="modSp add">
        <pc:chgData name="Dominic Trupiano" userId="S::dom@contingency-management.com::9325f4a6-7321-41d0-9e8c-1af960cfd6f9" providerId="AD" clId="Web-{61227988-EF6E-EBC6-7841-3E52C19C6170}" dt="2025-07-21T21:10:07.555" v="2" actId="20577"/>
        <pc:sldMkLst>
          <pc:docMk/>
          <pc:sldMk cId="2163013181" sldId="379"/>
        </pc:sldMkLst>
        <pc:spChg chg="mod">
          <ac:chgData name="Dominic Trupiano" userId="S::dom@contingency-management.com::9325f4a6-7321-41d0-9e8c-1af960cfd6f9" providerId="AD" clId="Web-{61227988-EF6E-EBC6-7841-3E52C19C6170}" dt="2025-07-21T21:10:07.555" v="2" actId="20577"/>
          <ac:spMkLst>
            <pc:docMk/>
            <pc:sldMk cId="2163013181" sldId="379"/>
            <ac:spMk id="484" creationId="{00000000-0000-0000-0000-000000000000}"/>
          </ac:spMkLst>
        </pc:spChg>
      </pc:sldChg>
    </pc:docChg>
  </pc:docChgLst>
  <pc:docChgLst>
    <pc:chgData name="Dominic Trupiano" userId="9325f4a6-7321-41d0-9e8c-1af960cfd6f9" providerId="ADAL" clId="{CBBDA455-810A-7943-B585-B04C8BF574A7}"/>
    <pc:docChg chg="undo custSel modSld">
      <pc:chgData name="Dominic Trupiano" userId="9325f4a6-7321-41d0-9e8c-1af960cfd6f9" providerId="ADAL" clId="{CBBDA455-810A-7943-B585-B04C8BF574A7}" dt="2025-05-29T19:43:54.926" v="15" actId="6549"/>
      <pc:docMkLst>
        <pc:docMk/>
      </pc:docMkLst>
      <pc:sldChg chg="modSp mod">
        <pc:chgData name="Dominic Trupiano" userId="9325f4a6-7321-41d0-9e8c-1af960cfd6f9" providerId="ADAL" clId="{CBBDA455-810A-7943-B585-B04C8BF574A7}" dt="2025-05-29T19:43:54.926" v="15" actId="6549"/>
        <pc:sldMkLst>
          <pc:docMk/>
          <pc:sldMk cId="3289530808" sldId="3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D97C0D-2CD8-8F45-71B0-E0A3C2D64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EB31F-6B37-A3A6-9752-47839E861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2DC47-699F-064D-95BF-6EADAC496E74}" type="datetimeFigureOut">
              <a:rPr lang="en-US" smtClean="0">
                <a:latin typeface="Montserrat" pitchFamily="2" charset="77"/>
              </a:rPr>
              <a:t>7/21/2025</a:t>
            </a:fld>
            <a:endParaRPr lang="en-US" dirty="0">
              <a:latin typeface="Montserrat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2D1D4-2CBF-E7C0-5674-02096DF02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16E5A-A587-8F0F-B1C4-5460497140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C0E00-9B04-3742-8FF9-91D806B7F34A}" type="slidenum">
              <a:rPr lang="en-US" smtClean="0">
                <a:latin typeface="Montserrat" pitchFamily="2" charset="77"/>
              </a:rPr>
              <a:t>‹#›</a:t>
            </a:fld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1555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916EE3FF-B41A-5F4F-97C0-4DA2266731D2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FF26B688-7C39-6F41-832B-DD8251ED0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4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" name="Google Shape;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19" name="Google Shape;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u="none" strike="noStrike" cap="none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1</a:t>
            </a:fld>
            <a:endParaRPr sz="1200" u="none" strike="noStrike" cap="none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15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748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75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47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lang="en-US" dirty="0"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18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46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4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94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5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9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49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2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54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67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99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28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514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60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2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1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62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05391-4F2A-1405-0E38-83CECD2A5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CCC92-F92B-F1EB-07C2-29B4F045D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9976A-C813-3A51-5E46-9C53A6EE0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0DB52-755F-E62C-3411-147F22293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52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3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966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464" name="Google Shape;46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37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68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42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36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High-Res </a:t>
            </a:r>
            <a:r>
              <a:rPr lang="en-US" dirty="0" err="1"/>
              <a:t>img</a:t>
            </a:r>
            <a:r>
              <a:rPr lang="en-US" dirty="0"/>
              <a:t> into Phone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47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06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52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14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521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2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46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55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82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071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49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0549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025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826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94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56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54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2569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7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9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470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11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6B688-7C39-6F41-832B-DD8251ED045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4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213" name="Google Shape;21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11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9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213" name="Google Shape;21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12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26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213" name="Google Shape;21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13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417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213" name="Google Shape;21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u="none" strike="noStrike" cap="none">
                <a:solidFill>
                  <a:srgbClr val="000000"/>
                </a:solidFill>
                <a:latin typeface="Montserrat" pitchFamily="2" charset="77"/>
                <a:ea typeface="Arial"/>
                <a:cs typeface="Arial"/>
                <a:sym typeface="Arial"/>
              </a:rPr>
              <a:t>14</a:t>
            </a:fld>
            <a:endParaRPr sz="1400" u="none" strike="noStrike" cap="none" dirty="0">
              <a:solidFill>
                <a:srgbClr val="000000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65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8722" y="1902979"/>
            <a:ext cx="10146571" cy="23439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8722" y="4361213"/>
            <a:ext cx="10170321" cy="548014"/>
          </a:xfrm>
        </p:spPr>
        <p:txBody>
          <a:bodyPr lIns="0" tIns="91440" r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8723" y="6343825"/>
            <a:ext cx="3860800" cy="257391"/>
          </a:xfrm>
        </p:spPr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9E66C-BF47-E272-D5B2-861C9741D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3" y="4995287"/>
            <a:ext cx="1349038" cy="20263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11FE82-B3BB-31A4-39D2-26ECD4226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15696" y="838975"/>
            <a:ext cx="1502510" cy="435581"/>
          </a:xfrm>
          <a:prstGeom prst="rect">
            <a:avLst/>
          </a:prstGeom>
        </p:spPr>
      </p:pic>
      <p:pic>
        <p:nvPicPr>
          <p:cNvPr id="8" name="Google Shape;88;p1">
            <a:extLst>
              <a:ext uri="{FF2B5EF4-FFF2-40B4-BE49-F238E27FC236}">
                <a16:creationId xmlns:a16="http://schemas.microsoft.com/office/drawing/2014/main" id="{C373F488-6D11-3E1D-A62B-AAB8972F972A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588722" y="365737"/>
            <a:ext cx="1946125" cy="946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25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7"/>
            <a:ext cx="8634086" cy="54176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9DDA-FDF2-9068-300F-98ABBB6B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305550"/>
            <a:ext cx="8610600" cy="31913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678EC9-3E1B-D098-95FF-6A3F28DCC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1" y="1969325"/>
            <a:ext cx="2349829" cy="319132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9632067-A779-BFE3-41F1-A8D2E77744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0771" y="1969325"/>
            <a:ext cx="2378529" cy="319132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1E3DF5D-D2B1-8481-20B1-7FD4CFDF9A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0800" y="1969325"/>
            <a:ext cx="2351314" cy="319132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08802A0-59E9-87B4-5E0E-7ED322858E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0200" y="1969325"/>
            <a:ext cx="2351314" cy="319132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57476B9-B4D9-DC8F-3319-D3A37798FF1D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3429000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33875C-3E83-BA87-416F-F112683343F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400800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4A63D26-430C-B185-04B5-1EE21A5C4D36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9220200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E6ECB4F0-676F-2B48-59D8-9FE875AEAE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4" name="Freeform 3">
            <a:hlinkClick r:id="rId2" action="ppaction://hlinksldjump"/>
            <a:extLst>
              <a:ext uri="{FF2B5EF4-FFF2-40B4-BE49-F238E27FC236}">
                <a16:creationId xmlns:a16="http://schemas.microsoft.com/office/drawing/2014/main" id="{805C5E88-62C5-7600-217D-4FB45F419E88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610D93-F24C-C0F7-A26F-3168D6AB4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84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7"/>
            <a:ext cx="8634086" cy="571264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295400"/>
            <a:ext cx="8610600" cy="31913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678EC9-3E1B-D098-95FF-6A3F28DCC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1" y="1969325"/>
            <a:ext cx="2349829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9632067-A779-BFE3-41F1-A8D2E77744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0771" y="1969325"/>
            <a:ext cx="2378529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1E3DF5D-D2B1-8481-20B1-7FD4CFDF9A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0800" y="1969325"/>
            <a:ext cx="2351314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08802A0-59E9-87B4-5E0E-7ED322858E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0200" y="1969325"/>
            <a:ext cx="2351314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EAD65DD-A523-3046-8A60-0D847852B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F7DA47-21F8-667E-C1D9-226355D2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7B9C4D1-0B9F-5666-2481-431FBC287D2A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3429000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C428D93-09A7-44A6-917B-E5ED66E5963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400800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AF6A90-6881-8D7B-868D-3DE87429E5FD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9220200" y="2292262"/>
            <a:ext cx="2349829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3BFC4BAA-3C6A-0012-B550-869BD94E9913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75758D-E32C-4D68-3D70-41A1FC2B8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3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8634086" cy="591333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9DDA-FDF2-9068-300F-98ABBB6B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005782"/>
            <a:ext cx="1862941" cy="41283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403225" indent="-201613">
              <a:tabLst/>
              <a:defRPr sz="1000"/>
            </a:lvl2pPr>
            <a:lvl3pPr marL="581025" indent="-142875">
              <a:tabLst/>
              <a:defRPr sz="1000"/>
            </a:lvl3pPr>
            <a:lvl4pPr marL="747713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499" y="1354710"/>
            <a:ext cx="8680655" cy="38559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6CD69B1-EB35-7A1A-A2FB-ED7CBC76ACF5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2895600" y="2005782"/>
            <a:ext cx="1862941" cy="41283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403225" indent="-201613">
              <a:tabLst/>
              <a:defRPr sz="1000"/>
            </a:lvl2pPr>
            <a:lvl3pPr marL="581025" indent="-142875">
              <a:tabLst/>
              <a:defRPr sz="1000"/>
            </a:lvl3pPr>
            <a:lvl4pPr marL="747713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64B3483-38FB-743D-9335-AE2D7B25545F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5181600" y="2005782"/>
            <a:ext cx="1862941" cy="41283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403225" indent="-201613">
              <a:tabLst/>
              <a:defRPr sz="1000"/>
            </a:lvl2pPr>
            <a:lvl3pPr marL="581025" indent="-142875">
              <a:tabLst/>
              <a:defRPr sz="1000"/>
            </a:lvl3pPr>
            <a:lvl4pPr marL="747713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12EB840-C63D-5AA4-CA12-DA76FA7ABE65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467600" y="2005782"/>
            <a:ext cx="1862941" cy="41283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403225" indent="-201613">
              <a:tabLst/>
              <a:defRPr sz="1000"/>
            </a:lvl2pPr>
            <a:lvl3pPr marL="581025" indent="-142875">
              <a:tabLst/>
              <a:defRPr sz="1000"/>
            </a:lvl3pPr>
            <a:lvl4pPr marL="747713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E98FFF2-CD22-F175-00C6-82CE13526E50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753600" y="2005782"/>
            <a:ext cx="1862941" cy="41283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403225" indent="-201613">
              <a:tabLst/>
              <a:defRPr sz="1000"/>
            </a:lvl2pPr>
            <a:lvl3pPr marL="581025" indent="-142875">
              <a:tabLst/>
              <a:defRPr sz="1000"/>
            </a:lvl3pPr>
            <a:lvl4pPr marL="747713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7718597-FF0B-492E-FBB8-CFA1366D1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4" name="Freeform 3">
            <a:hlinkClick r:id="rId2" action="ppaction://hlinksldjump"/>
            <a:extLst>
              <a:ext uri="{FF2B5EF4-FFF2-40B4-BE49-F238E27FC236}">
                <a16:creationId xmlns:a16="http://schemas.microsoft.com/office/drawing/2014/main" id="{E76C6E11-3BCD-9021-E673-DC53B73476E6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F529B-0629-3A4B-F7DB-3E79BC3F4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55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82" y="736426"/>
            <a:ext cx="10972800" cy="59133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82" y="6343825"/>
            <a:ext cx="3860800" cy="257391"/>
          </a:xfrm>
        </p:spPr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0AC3-C7AC-D847-88FB-749FDA2487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69BF0FE-8719-F54E-1085-9ECB053FE8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682" y="1216925"/>
            <a:ext cx="8610600" cy="31913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78AAB1F-0717-410A-132C-1A770FCBC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3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8BB25B75-29E2-9C06-EFC4-A2CF81103E68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9DCA6-98FF-18DE-A69F-14A7C274BB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5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82" y="6343825"/>
            <a:ext cx="3860800" cy="257391"/>
          </a:xfrm>
        </p:spPr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0AC3-C7AC-D847-88FB-749FDA2487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F31764C-1E80-1693-E167-FF8006FFC7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2" name="Freeform 1">
            <a:hlinkClick r:id="rId2" action="ppaction://hlinksldjump"/>
            <a:extLst>
              <a:ext uri="{FF2B5EF4-FFF2-40B4-BE49-F238E27FC236}">
                <a16:creationId xmlns:a16="http://schemas.microsoft.com/office/drawing/2014/main" id="{0B9F0D46-608B-AEE2-AAB1-C78025D8D3C6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A8005-1A23-C749-BB4B-BAA486F377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3595695" cy="2066151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9DDA-FDF2-9068-300F-98ABBB6B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313216"/>
            <a:ext cx="3620490" cy="282088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678EC9-3E1B-D098-95FF-6A3F28DCC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2966852"/>
            <a:ext cx="3620490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8DE4AC7-4FF1-5BF6-0071-42AF79564B5E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821238" y="723900"/>
            <a:ext cx="6761162" cy="5438775"/>
          </a:xfrm>
        </p:spPr>
        <p:txBody>
          <a:bodyPr lIns="0" rIns="0">
            <a:noAutofit/>
          </a:bodyPr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501431B-8B2C-EF45-6D05-F704845306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4" name="Freeform 3">
            <a:hlinkClick r:id="rId2" action="ppaction://hlinksldjump"/>
            <a:extLst>
              <a:ext uri="{FF2B5EF4-FFF2-40B4-BE49-F238E27FC236}">
                <a16:creationId xmlns:a16="http://schemas.microsoft.com/office/drawing/2014/main" id="{48D3B83F-E19C-5FC1-1DBF-D714CFFEE1FF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F5170-A92C-DB37-2CDC-5206E9D3E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67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0D63B3-6F5F-96DC-47AC-4274163548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62700" y="0"/>
            <a:ext cx="5829300" cy="6858000"/>
          </a:xfr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76" y="2400300"/>
            <a:ext cx="4190999" cy="13716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5ED2D6-DA54-2C55-4BA7-E012591A0B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2777" y="4267200"/>
            <a:ext cx="4190998" cy="1866899"/>
          </a:xfr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50"/>
            </a:lvl2pPr>
            <a:lvl3pPr marL="520700" indent="-153988">
              <a:tabLst/>
              <a:defRPr sz="1000"/>
            </a:lvl3pPr>
            <a:lvl4pPr marL="687388" indent="-153988">
              <a:tabLst/>
              <a:defRPr sz="9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5D9D617-E679-E9C4-FCF7-A85FE7F541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3916878"/>
            <a:ext cx="4214256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2AA554-69F2-F8AA-54E7-696FB6EC2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3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0F656D44-5778-D4E3-2682-2022BC0496BD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F8C497-1941-1D12-2C27-421191DBB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8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105077-2CB5-7FA3-D4B8-6F2E68F0FA4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829300" cy="6858000"/>
          </a:xfr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723901"/>
            <a:ext cx="5295900" cy="677387"/>
          </a:xfrm>
        </p:spPr>
        <p:txBody>
          <a:bodyPr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FFAD9E-64B6-5AE4-A8F5-4420B89A148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0800" y="1905000"/>
            <a:ext cx="2377440" cy="4229099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66458A7-03A3-5F61-E9DF-DBC2E6357D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800" y="1577439"/>
            <a:ext cx="2339439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54419CB-DCB0-091A-DD87-FFFC6D1F7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0775" y="1577439"/>
            <a:ext cx="2339439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AE2D8A-B47C-498F-950B-E79EB3FBA96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243950" y="1905000"/>
            <a:ext cx="2377440" cy="4229099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8D68116-D509-DBB2-8A4B-479217A314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3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A36BEDE-61C4-A916-682C-04EBF2BAADBF}"/>
              </a:ext>
            </a:extLst>
          </p:cNvPr>
          <p:cNvSpPr/>
          <p:nvPr userDrawn="1"/>
        </p:nvSpPr>
        <p:spPr>
          <a:xfrm>
            <a:off x="600939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5321D-5D0E-78C4-4728-BA49D534B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60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23900"/>
            <a:ext cx="5257800" cy="2705099"/>
          </a:xfrm>
        </p:spPr>
        <p:txBody>
          <a:bodyPr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5ED2D6-DA54-2C55-4BA7-E012591A0B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3952" y="1066800"/>
            <a:ext cx="5148448" cy="541020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0C95A4B-D6BE-7A59-4164-0EE8380D88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801" y="723900"/>
            <a:ext cx="5181600" cy="319132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91CA387-7626-59E5-174D-4DB2D63A0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3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659B06D5-A014-E73B-B144-E0E6B9B7FB4C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24E75C-B9DA-695C-9210-2A05CCF51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9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23570"/>
            <a:ext cx="5295900" cy="2705430"/>
          </a:xfrm>
        </p:spPr>
        <p:txBody>
          <a:bodyPr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94BD62-20D2-D1DB-560D-343004D5301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0800" y="1051461"/>
            <a:ext cx="2377440" cy="4993079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07E40B5-1C86-B8BC-1FE2-9D1D776BA0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800" y="723900"/>
            <a:ext cx="2379406" cy="319132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B9B1902-6838-3245-ABE2-AC11FA579C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0775" y="723900"/>
            <a:ext cx="2339439" cy="319132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F1E6BD-01AD-E3DF-655E-497C88FAE87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243950" y="1051461"/>
            <a:ext cx="2377440" cy="4993079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FD356BF-BCAE-84C8-C125-243E6F2CE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3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38B14002-2678-9F57-6347-F0AB9A8D8E9F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D8610-41F3-2B37-452F-16A62137F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7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D7711-0826-A16F-D809-9A028AD8A3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265129"/>
            <a:ext cx="8610600" cy="250677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58AF6-E773-774C-D1D6-25CE49F84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774498"/>
            <a:ext cx="8610600" cy="584560"/>
          </a:xfrm>
          <a:prstGeom prst="rect">
            <a:avLst/>
          </a:prstGeom>
        </p:spPr>
        <p:txBody>
          <a:bodyPr lIns="0" tIns="91440" r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891E8-90B2-261E-85B9-7DD9063B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504" y="6343825"/>
            <a:ext cx="3860800" cy="257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7BB3-D857-4293-8362-E3727595F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" y="4396636"/>
            <a:ext cx="1349038" cy="27557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EA5204-3344-E414-83FB-BCDFDBCFC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4420" y="689202"/>
            <a:ext cx="1155217" cy="3349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583157-9AD6-085E-6CEA-7647ED827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7818" y="6350196"/>
            <a:ext cx="533400" cy="273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C4FF054C-B764-48DD-ABCE-E75FE1976D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03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19C657-C26B-0502-6D12-752B5325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23900"/>
            <a:ext cx="3657600" cy="54102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751AAA-6869-531C-F8A7-79314D6688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47656" y="723901"/>
            <a:ext cx="1938152" cy="2470562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3D7C66-8986-80BA-0B1F-41831AC1185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7239000" y="723901"/>
            <a:ext cx="1938152" cy="2470562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495F209-055B-7297-BDCB-AB978069C880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9677400" y="723901"/>
            <a:ext cx="1938152" cy="2470562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DE20E0F-8DC9-C0C3-A87A-43FF9FAD79B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747656" y="3771901"/>
            <a:ext cx="1938152" cy="2432462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0460D2-728A-DF52-1B9F-50F65F4FB393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7239000" y="3771901"/>
            <a:ext cx="1938152" cy="2432462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C1D0A53-9848-37A6-EDF6-512A1305B1C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9677400" y="3771901"/>
            <a:ext cx="1938152" cy="2432462"/>
          </a:xfrm>
        </p:spPr>
        <p:txBody>
          <a:bodyPr>
            <a:noAutofit/>
          </a:bodyPr>
          <a:lstStyle>
            <a:lvl1pPr>
              <a:defRPr sz="1100"/>
            </a:lvl1pPr>
            <a:lvl2pPr marL="461963" indent="-190500">
              <a:tabLst/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289E27C2-1ED4-1D85-90AF-93EED50A36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2" name="Freeform 1">
            <a:hlinkClick r:id="rId2" action="ppaction://hlinksldjump"/>
            <a:extLst>
              <a:ext uri="{FF2B5EF4-FFF2-40B4-BE49-F238E27FC236}">
                <a16:creationId xmlns:a16="http://schemas.microsoft.com/office/drawing/2014/main" id="{9672DEE0-6989-4840-C24C-50CEBD6E6AC9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A484A-75F6-490E-562E-74B95F05E1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47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r Therapeutics - NEW">
  <p:cSld name="Pear Therapeutics - NEW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sldNum" idx="12"/>
          </p:nvPr>
        </p:nvSpPr>
        <p:spPr>
          <a:xfrm>
            <a:off x="271145" y="6176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ontserrat" pitchFamily="2" charset="77"/>
                <a:ea typeface="Montserrat" pitchFamily="2" charset="77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16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E7AC-56E8-A2E2-E575-12BCF3596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025" y="2314575"/>
            <a:ext cx="11125200" cy="205554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BE26D-9F1E-BBF2-B4D5-738BAE142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025" y="4598719"/>
            <a:ext cx="11151920" cy="79416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3BFEA-D438-2392-A016-FA23925F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025" y="6343825"/>
            <a:ext cx="3860800" cy="257391"/>
          </a:xfrm>
        </p:spPr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pic>
        <p:nvPicPr>
          <p:cNvPr id="9" name="Graphic 8">
            <a:hlinkClick r:id="rId2" action="ppaction://hlinksldjump"/>
            <a:extLst>
              <a:ext uri="{FF2B5EF4-FFF2-40B4-BE49-F238E27FC236}">
                <a16:creationId xmlns:a16="http://schemas.microsoft.com/office/drawing/2014/main" id="{6296404F-EA71-ACC7-18B2-E5137EB6A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22011" y="6246751"/>
            <a:ext cx="1408599" cy="408356"/>
          </a:xfrm>
          <a:prstGeom prst="rect">
            <a:avLst/>
          </a:prstGeom>
        </p:spPr>
      </p:pic>
      <p:pic>
        <p:nvPicPr>
          <p:cNvPr id="7" name="Google Shape;88;p1">
            <a:extLst>
              <a:ext uri="{FF2B5EF4-FFF2-40B4-BE49-F238E27FC236}">
                <a16:creationId xmlns:a16="http://schemas.microsoft.com/office/drawing/2014/main" id="{CE4E01C7-AEE7-3026-2B37-E4B208EF49B9}"/>
              </a:ext>
            </a:extLst>
          </p:cNvPr>
          <p:cNvPicPr preferRelativeResize="0"/>
          <p:nvPr userDrawn="1"/>
        </p:nvPicPr>
        <p:blipFill>
          <a:blip r:embed="rId4"/>
          <a:srcRect/>
          <a:stretch/>
        </p:blipFill>
        <p:spPr>
          <a:xfrm>
            <a:off x="673250" y="227920"/>
            <a:ext cx="1946125" cy="94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hlinkClick r:id="rId2" action="ppaction://hlinksldjump"/>
            <a:extLst>
              <a:ext uri="{FF2B5EF4-FFF2-40B4-BE49-F238E27FC236}">
                <a16:creationId xmlns:a16="http://schemas.microsoft.com/office/drawing/2014/main" id="{45147D94-F2D9-3896-CB63-E90C299757F3}"/>
              </a:ext>
            </a:extLst>
          </p:cNvPr>
          <p:cNvSpPr/>
          <p:nvPr userDrawn="1"/>
        </p:nvSpPr>
        <p:spPr>
          <a:xfrm>
            <a:off x="214384" y="566581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8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DEC2D8-A091-3399-4B08-EF70903C26B9}"/>
              </a:ext>
            </a:extLst>
          </p:cNvPr>
          <p:cNvSpPr/>
          <p:nvPr userDrawn="1"/>
        </p:nvSpPr>
        <p:spPr>
          <a:xfrm>
            <a:off x="546265" y="-1"/>
            <a:ext cx="3025610" cy="191452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6E7AC-56E8-A2E2-E575-12BCF3596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524993"/>
            <a:ext cx="11125200" cy="1333500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BE26D-9F1E-BBF2-B4D5-738BAE142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9" y="4858493"/>
            <a:ext cx="8527473" cy="87729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3BFEA-D438-2392-A016-FA23925F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43825"/>
            <a:ext cx="3860800" cy="257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Confidential. For Internal Use only. Do not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6E932-39AD-CD48-2E52-3126A035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FF054C-B764-48DD-ABCE-E75FE1976D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D3A616-026D-05E5-397C-84AE49F3D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55390" y="6391442"/>
            <a:ext cx="731716" cy="212126"/>
          </a:xfrm>
          <a:prstGeom prst="rect">
            <a:avLst/>
          </a:prstGeom>
        </p:spPr>
      </p:pic>
      <p:pic>
        <p:nvPicPr>
          <p:cNvPr id="7" name="Google Shape;88;p1">
            <a:extLst>
              <a:ext uri="{FF2B5EF4-FFF2-40B4-BE49-F238E27FC236}">
                <a16:creationId xmlns:a16="http://schemas.microsoft.com/office/drawing/2014/main" id="{4CAF7A08-03B9-410E-FF3E-12A8B3825029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73300" y="530137"/>
            <a:ext cx="1946125" cy="946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35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8634086" cy="5913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9DDA-FDF2-9068-300F-98ABBB6B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8610600" cy="4229100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A0A5295-75BE-7D7D-EC22-B3B817912B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354711"/>
            <a:ext cx="8610600" cy="31913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Freeform 7">
            <a:hlinkClick r:id="rId2" action="ppaction://hlinksldjump"/>
            <a:extLst>
              <a:ext uri="{FF2B5EF4-FFF2-40B4-BE49-F238E27FC236}">
                <a16:creationId xmlns:a16="http://schemas.microsoft.com/office/drawing/2014/main" id="{75492C56-885C-3567-82E0-269B3E5AA7DC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675E8E-682F-8A8E-6D5C-A4F7F9C09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1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8634086" cy="5913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354711"/>
            <a:ext cx="8610600" cy="31913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A2A663C-97CC-E107-6EAF-0FE59A11F1E0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71500" y="1816924"/>
            <a:ext cx="11010900" cy="4369563"/>
          </a:xfrm>
        </p:spPr>
        <p:txBody>
          <a:bodyPr lIns="0" rIns="0">
            <a:normAutofit/>
          </a:bodyPr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7E3B313-C699-4934-E4D6-05B5CAC403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3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D645801D-249D-94A1-B338-CA9BD2834486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CA3B0-6EE0-BBF1-1870-7CA00993D3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46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1/3-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7"/>
            <a:ext cx="8634086" cy="5417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9DDA-FDF2-9068-300F-98ABBB6B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292262"/>
            <a:ext cx="3912818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522288" indent="-200025">
              <a:tabLst/>
              <a:defRPr sz="1000"/>
            </a:lvl2pPr>
            <a:lvl3pPr marL="687388" indent="-152400">
              <a:tabLst/>
              <a:defRPr sz="1000"/>
            </a:lvl3pPr>
            <a:lvl4pPr marL="865188" indent="-141288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295718"/>
            <a:ext cx="8610600" cy="31913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678EC9-3E1B-D098-95FF-6A3F28DCC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1969325"/>
            <a:ext cx="3937870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F26BC6-DDEE-7AD0-EDD5-A56F0C7737A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876800" y="2292262"/>
            <a:ext cx="6705600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522288" indent="-200025">
              <a:tabLst/>
              <a:defRPr sz="1000"/>
            </a:lvl2pPr>
            <a:lvl3pPr marL="687388" indent="-152400">
              <a:tabLst/>
              <a:defRPr sz="1000"/>
            </a:lvl3pPr>
            <a:lvl4pPr marL="865188" indent="-141288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6E8ADB-078A-33B1-8F65-52019042D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6800" y="1969325"/>
            <a:ext cx="6705600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EF6BDA2-C98D-B067-922E-6EA032F692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4" name="Freeform 3">
            <a:hlinkClick r:id="rId2" action="ppaction://hlinksldjump"/>
            <a:extLst>
              <a:ext uri="{FF2B5EF4-FFF2-40B4-BE49-F238E27FC236}">
                <a16:creationId xmlns:a16="http://schemas.microsoft.com/office/drawing/2014/main" id="{06D7FD94-4EE4-9638-0386-AADAA3A183D4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E0262-B772-85F9-0CFC-A5A38D412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1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7"/>
            <a:ext cx="8634086" cy="5516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9DDA-FDF2-9068-300F-98ABBB6B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292262"/>
            <a:ext cx="5257800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403225" indent="-131763">
              <a:tabLst/>
              <a:defRPr sz="1000"/>
            </a:lvl2pPr>
            <a:lvl3pPr marL="581025" indent="-142875">
              <a:tabLst/>
              <a:defRPr sz="1000"/>
            </a:lvl3pPr>
            <a:lvl4pPr marL="747713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315382"/>
            <a:ext cx="8610600" cy="31913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678EC9-3E1B-D098-95FF-6A3F28DCC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1969325"/>
            <a:ext cx="5257800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6E8ADB-078A-33B1-8F65-52019042D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1969325"/>
            <a:ext cx="5181600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005818-D350-4423-83F0-A406BBDC79A2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400800" y="2292262"/>
            <a:ext cx="5257800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403225" indent="-131763">
              <a:tabLst/>
              <a:defRPr sz="1000"/>
            </a:lvl2pPr>
            <a:lvl3pPr marL="581025" indent="-142875">
              <a:tabLst/>
              <a:defRPr sz="1000"/>
            </a:lvl3pPr>
            <a:lvl4pPr marL="747713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D208CA-1CE1-9A1D-8E8D-D7D9CF984C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4" name="Freeform 3">
            <a:hlinkClick r:id="rId2" action="ppaction://hlinksldjump"/>
            <a:extLst>
              <a:ext uri="{FF2B5EF4-FFF2-40B4-BE49-F238E27FC236}">
                <a16:creationId xmlns:a16="http://schemas.microsoft.com/office/drawing/2014/main" id="{1796010A-DFA8-0E71-8F1A-EA435EABFFCB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31F09-3ECC-6E5F-53DF-B459F8569E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83BF-402D-61D2-83CB-879D8F4A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7"/>
            <a:ext cx="8634086" cy="561432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9DDA-FDF2-9068-300F-98ABBB6B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292262"/>
            <a:ext cx="3236412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800"/>
              </a:spcAft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E42A-3F7D-4654-5DC7-FAA510D4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660F-E792-08F9-4766-EBEE6427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5A1C0C1-466E-73F3-1044-E937CB72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325214"/>
            <a:ext cx="8610600" cy="31913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2000" b="0" i="0">
                <a:latin typeface="+mn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678EC9-3E1B-D098-95FF-6A3F28DCC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1" y="1969325"/>
            <a:ext cx="3236412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9632067-A779-BFE3-41F1-A8D2E77744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5800" y="1969325"/>
            <a:ext cx="3236412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1E3DF5D-D2B1-8481-20B1-7FD4CFDF9A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6948" y="1969325"/>
            <a:ext cx="3236412" cy="3191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100" b="0" i="0">
                <a:latin typeface="+mj-lt"/>
              </a:defRPr>
            </a:lvl1pPr>
            <a:lvl2pPr>
              <a:defRPr sz="2000"/>
            </a:lvl2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66D2CEA-33AC-0B5F-389B-F4F0E8EFA84A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4495800" y="2292262"/>
            <a:ext cx="3236412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5E4FDB-2BE8-14C7-C971-9346D0D51895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353300" y="2292262"/>
            <a:ext cx="3236412" cy="38418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/>
            </a:lvl1pPr>
            <a:lvl2pPr marL="342900" indent="-130175">
              <a:tabLst/>
              <a:defRPr sz="1000"/>
            </a:lvl2pPr>
            <a:lvl3pPr marL="520700" indent="-141288">
              <a:tabLst/>
              <a:defRPr sz="1000"/>
            </a:lvl3pPr>
            <a:lvl4pPr marL="687388" indent="-142875">
              <a:tabLst/>
              <a:defRPr sz="10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5087018-0572-F538-2D56-E0565C1C83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504" y="344385"/>
            <a:ext cx="4191000" cy="2111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9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RUNNING SECTION HEADER</a:t>
            </a:r>
          </a:p>
        </p:txBody>
      </p:sp>
      <p:sp>
        <p:nvSpPr>
          <p:cNvPr id="4" name="Freeform 3">
            <a:hlinkClick r:id="rId2" action="ppaction://hlinksldjump"/>
            <a:extLst>
              <a:ext uri="{FF2B5EF4-FFF2-40B4-BE49-F238E27FC236}">
                <a16:creationId xmlns:a16="http://schemas.microsoft.com/office/drawing/2014/main" id="{F0303A7A-F3E1-C107-1256-8E69823DA2A1}"/>
              </a:ext>
            </a:extLst>
          </p:cNvPr>
          <p:cNvSpPr/>
          <p:nvPr userDrawn="1"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accent4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D08723-770D-CA9E-E257-48665A2468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1662" y="300798"/>
            <a:ext cx="930336" cy="2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06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682" y="736426"/>
            <a:ext cx="10972800" cy="591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682" y="1600201"/>
            <a:ext cx="10972800" cy="45259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682" y="6343825"/>
            <a:ext cx="3860800" cy="25739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Confidential. For Internal Use only. Do not distribute.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4152" y="6338170"/>
            <a:ext cx="567848" cy="2755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19A50AC3-C7AC-D847-88FB-749FDA2487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534EAF-16CD-A3A1-68AA-A66E813C286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0879770" y="6363192"/>
            <a:ext cx="778830" cy="2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7" r:id="rId6"/>
    <p:sldLayoutId id="2147483665" r:id="rId7"/>
    <p:sldLayoutId id="2147483668" r:id="rId8"/>
    <p:sldLayoutId id="2147483666" r:id="rId9"/>
    <p:sldLayoutId id="2147483669" r:id="rId10"/>
    <p:sldLayoutId id="2147483670" r:id="rId11"/>
    <p:sldLayoutId id="2147483671" r:id="rId12"/>
    <p:sldLayoutId id="2147483650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80" r:id="rId2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spcBef>
          <a:spcPts val="0"/>
        </a:spcBef>
        <a:spcAft>
          <a:spcPts val="900"/>
        </a:spcAft>
        <a:buFont typeface="Arial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1905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53988" algn="l" defTabSz="457200" rtl="0" eaLnBrk="1" latinLnBrk="0" hangingPunct="1">
        <a:spcBef>
          <a:spcPts val="0"/>
        </a:spcBef>
        <a:spcAft>
          <a:spcPts val="400"/>
        </a:spcAft>
        <a:buFont typeface="Arial"/>
        <a:buChar char="•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153988" algn="l" defTabSz="457200" rtl="0" eaLnBrk="1" latinLnBrk="0" hangingPunct="1">
        <a:spcBef>
          <a:spcPts val="0"/>
        </a:spcBef>
        <a:spcAft>
          <a:spcPts val="300"/>
        </a:spcAft>
        <a:buFont typeface="Arial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456" userDrawn="1">
          <p15:clr>
            <a:srgbClr val="F26B43"/>
          </p15:clr>
        </p15:guide>
        <p15:guide id="4" orient="horz" pos="4032" userDrawn="1">
          <p15:clr>
            <a:srgbClr val="F26B43"/>
          </p15:clr>
        </p15:guide>
        <p15:guide id="5" orient="horz" pos="672" userDrawn="1">
          <p15:clr>
            <a:srgbClr val="F26B43"/>
          </p15:clr>
        </p15:guide>
        <p15:guide id="6" orient="horz" pos="2376" userDrawn="1">
          <p15:clr>
            <a:srgbClr val="F26B43"/>
          </p15:clr>
        </p15:guide>
        <p15:guide id="7" pos="360" userDrawn="1">
          <p15:clr>
            <a:srgbClr val="F26B43"/>
          </p15:clr>
        </p15:guide>
        <p15:guide id="8" pos="7296" userDrawn="1">
          <p15:clr>
            <a:srgbClr val="F26B43"/>
          </p15:clr>
        </p15:guide>
        <p15:guide id="9" pos="3672" userDrawn="1">
          <p15:clr>
            <a:srgbClr val="F26B43"/>
          </p15:clr>
        </p15:guide>
        <p15:guide id="10" pos="4032" userDrawn="1">
          <p15:clr>
            <a:srgbClr val="F26B43"/>
          </p15:clr>
        </p15:guide>
        <p15:guide id="13" orient="horz" pos="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slide" Target="slide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36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0.xml"/><Relationship Id="rId5" Type="http://schemas.openxmlformats.org/officeDocument/2006/relationships/slide" Target="slide29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jpe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31" Type="http://schemas.openxmlformats.org/officeDocument/2006/relationships/image" Target="../media/image51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jpe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8" Type="http://schemas.openxmlformats.org/officeDocument/2006/relationships/image" Target="../media/image28.png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s://q2i.com/#contingency-management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7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80.png"/><Relationship Id="rId4" Type="http://schemas.openxmlformats.org/officeDocument/2006/relationships/slide" Target="slid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3A7363-35EF-2825-D71D-13762B6F0F85}"/>
              </a:ext>
            </a:extLst>
          </p:cNvPr>
          <p:cNvSpPr/>
          <p:nvPr/>
        </p:nvSpPr>
        <p:spPr>
          <a:xfrm>
            <a:off x="8723453" y="0"/>
            <a:ext cx="2858947" cy="1591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26;p1"/>
          <p:cNvSpPr txBox="1"/>
          <p:nvPr/>
        </p:nvSpPr>
        <p:spPr>
          <a:xfrm>
            <a:off x="681999" y="6400800"/>
            <a:ext cx="9862538" cy="19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7"/>
              <a:buFont typeface="Arial"/>
              <a:buNone/>
            </a:pPr>
            <a:r>
              <a:rPr lang="en-US" sz="800" u="none" strike="noStrike" dirty="0">
                <a:solidFill>
                  <a:schemeClr val="bg1"/>
                </a:solidFill>
                <a:effectLst/>
                <a:latin typeface="Montserrat" pitchFamily="2" charset="77"/>
              </a:rPr>
              <a:t>reSET®, reSET-O® and Q2i Q2ieutics® are trademarks of Q2i Q2ieutics (US), Inc. © 2022 Q2i Q2ieutics (US), Inc. All rights reserved.</a:t>
            </a:r>
            <a:endParaRPr sz="700" u="none" strike="noStrike" cap="none" dirty="0">
              <a:solidFill>
                <a:schemeClr val="bg1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DD7B3-42F5-41D7-7620-072D067BC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723" y="2185060"/>
            <a:ext cx="10930342" cy="2192480"/>
          </a:xfrm>
        </p:spPr>
        <p:txBody>
          <a:bodyPr/>
          <a:lstStyle/>
          <a:p>
            <a:r>
              <a:rPr lang="en-US" sz="4800" dirty="0">
                <a:solidFill>
                  <a:srgbClr val="0070C0"/>
                </a:solidFill>
                <a:sym typeface="Arial"/>
              </a:rPr>
              <a:t>California DHCS Recovery Incentives Program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C014E1D-FF10-7DD0-48C5-964C2E195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723" y="4491841"/>
            <a:ext cx="9118948" cy="548014"/>
          </a:xfrm>
        </p:spPr>
        <p:txBody>
          <a:bodyPr/>
          <a:lstStyle/>
          <a:p>
            <a:pPr lvl="0"/>
            <a:r>
              <a:rPr lang="en-US" dirty="0">
                <a:sym typeface="Arial"/>
              </a:rPr>
              <a:t>Web Portal Training Document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547D-2679-E593-537A-7FED76716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11009856" cy="59133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User Roles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5D0E50-1090-AF16-4DA0-F976B64E7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ADDB08C-DE65-6551-3F99-66C1B3E65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87594"/>
              </p:ext>
            </p:extLst>
          </p:nvPr>
        </p:nvGraphicFramePr>
        <p:xfrm>
          <a:off x="571498" y="1799600"/>
          <a:ext cx="10563348" cy="3904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1116">
                  <a:extLst>
                    <a:ext uri="{9D8B030D-6E8A-4147-A177-3AD203B41FA5}">
                      <a16:colId xmlns:a16="http://schemas.microsoft.com/office/drawing/2014/main" val="2189498716"/>
                    </a:ext>
                  </a:extLst>
                </a:gridCol>
                <a:gridCol w="3521116">
                  <a:extLst>
                    <a:ext uri="{9D8B030D-6E8A-4147-A177-3AD203B41FA5}">
                      <a16:colId xmlns:a16="http://schemas.microsoft.com/office/drawing/2014/main" val="2045530057"/>
                    </a:ext>
                  </a:extLst>
                </a:gridCol>
                <a:gridCol w="3521116">
                  <a:extLst>
                    <a:ext uri="{9D8B030D-6E8A-4147-A177-3AD203B41FA5}">
                      <a16:colId xmlns:a16="http://schemas.microsoft.com/office/drawing/2014/main" val="355408583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solidFill>
                            <a:srgbClr val="0070C0"/>
                          </a:solidFill>
                          <a:latin typeface="+mj-lt"/>
                        </a:rPr>
                        <a:t>Stakeholder</a:t>
                      </a:r>
                    </a:p>
                  </a:txBody>
                  <a:tcPr marR="45720" anchor="ctr"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Role</a:t>
                      </a:r>
                    </a:p>
                  </a:txBody>
                  <a:tcPr marR="45720" anchor="ctr"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Eligibility Approver</a:t>
                      </a:r>
                    </a:p>
                  </a:txBody>
                  <a:tcPr marR="45720" anchor="ctr"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94408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DHCS Leadership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DHCS User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N/A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41830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DHCS Administration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DHCS User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N/A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4471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County Leadership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County User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DHCS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57734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County Administrator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County User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DHCS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70284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CM Supervisor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03C48"/>
                          </a:solidFill>
                          <a:effectLst/>
                          <a:uLnTx/>
                          <a:uFillTx/>
                          <a:latin typeface="Montserrat Regular" panose="020F0502020204030204"/>
                          <a:ea typeface="+mn-ea"/>
                          <a:cs typeface="+mn-cs"/>
                        </a:rPr>
                        <a:t>CM Coordinator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C48"/>
                        </a:solidFill>
                        <a:effectLst/>
                        <a:uLnTx/>
                        <a:uFillTx/>
                        <a:latin typeface="Montserrat Regular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 Regular" panose="020F0502020204030204"/>
                          <a:ea typeface="Arial"/>
                          <a:cs typeface="Arial"/>
                          <a:sym typeface="Arial"/>
                        </a:rPr>
                        <a:t>Q2i, DHCS or County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C48"/>
                        </a:solidFill>
                        <a:effectLst/>
                        <a:uLnTx/>
                        <a:uFillTx/>
                        <a:latin typeface="Montserrat Regular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55451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CM Coordinator</a:t>
                      </a: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03C48"/>
                          </a:solidFill>
                          <a:effectLst/>
                          <a:uLnTx/>
                          <a:uFillTx/>
                          <a:latin typeface="Montserrat Regular" panose="020F0502020204030204"/>
                          <a:ea typeface="+mn-ea"/>
                          <a:cs typeface="+mn-cs"/>
                        </a:rPr>
                        <a:t>CM Coordinator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C48"/>
                        </a:solidFill>
                        <a:effectLst/>
                        <a:uLnTx/>
                        <a:uFillTx/>
                        <a:latin typeface="Montserrat Regular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 Regular" panose="020F0502020204030204"/>
                          <a:ea typeface="Arial"/>
                          <a:cs typeface="Arial"/>
                          <a:sym typeface="Arial"/>
                        </a:rPr>
                        <a:t>Q2i, DHCS or County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C48"/>
                        </a:solidFill>
                        <a:effectLst/>
                        <a:uLnTx/>
                        <a:uFillTx/>
                        <a:latin typeface="Montserrat Regular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31746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Backup CM Coordinator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03C48"/>
                          </a:solidFill>
                          <a:effectLst/>
                          <a:uLnTx/>
                          <a:uFillTx/>
                          <a:latin typeface="Montserrat Regular" panose="020F0502020204030204"/>
                          <a:ea typeface="+mn-ea"/>
                          <a:cs typeface="+mn-cs"/>
                        </a:rPr>
                        <a:t>CM Coordinator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C48"/>
                        </a:solidFill>
                        <a:effectLst/>
                        <a:uLnTx/>
                        <a:uFillTx/>
                        <a:latin typeface="Montserrat Regular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ontserrat Regular" panose="020F0502020204030204"/>
                          <a:ea typeface="Arial"/>
                          <a:cs typeface="Arial"/>
                          <a:sym typeface="Arial"/>
                        </a:rPr>
                        <a:t>Q2i, DHCS or County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C48"/>
                        </a:solidFill>
                        <a:effectLst/>
                        <a:uLnTx/>
                        <a:uFillTx/>
                        <a:latin typeface="Montserrat Regular" panose="020F0502020204030204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586378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Q2i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Administrator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Q2i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48223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Support Team</a:t>
                      </a:r>
                      <a:endParaRPr sz="12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Administrator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+mn-lt"/>
                        </a:rPr>
                        <a:t>Q2i</a:t>
                      </a:r>
                      <a:endParaRPr sz="105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678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202644-9AD4-25D0-1E8A-1A1A8311961B}"/>
              </a:ext>
            </a:extLst>
          </p:cNvPr>
          <p:cNvSpPr txBox="1"/>
          <p:nvPr/>
        </p:nvSpPr>
        <p:spPr>
          <a:xfrm>
            <a:off x="555585" y="5810492"/>
            <a:ext cx="10579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none" strike="noStrike" cap="none" dirty="0">
                <a:latin typeface="+mj-lt"/>
                <a:ea typeface="Arial"/>
                <a:cs typeface="Arial"/>
                <a:sym typeface="Arial"/>
              </a:rPr>
              <a:t>Note: </a:t>
            </a:r>
            <a:r>
              <a:rPr lang="en-US" sz="1200" dirty="0">
                <a:ea typeface="Arial"/>
                <a:cs typeface="Arial"/>
                <a:sym typeface="Arial"/>
              </a:rPr>
              <a:t>Members do </a:t>
            </a:r>
            <a:r>
              <a:rPr lang="en-US" sz="1200" u="none" strike="noStrike" cap="none" dirty="0">
                <a:ea typeface="Arial"/>
                <a:cs typeface="Arial"/>
                <a:sym typeface="Arial"/>
              </a:rPr>
              <a:t>not have roles in the system. Members are managed by CM coordinators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088904-6BF5-8D07-B9CB-0C373EDD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10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83EEE3-2008-4DDB-2392-C9215B4F5B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504" y="344385"/>
            <a:ext cx="4191000" cy="211170"/>
          </a:xfrm>
        </p:spPr>
        <p:txBody>
          <a:bodyPr/>
          <a:lstStyle/>
          <a:p>
            <a:r>
              <a:rPr lang="en-US" dirty="0"/>
              <a:t>Know your Portal Role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116093-0472-F080-B561-F182C1999F2E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5BE667-91A8-E76D-48F5-4939BC84E668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F97E56E-6FCC-0C9E-4884-A94509F4C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22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" name="Google Shape;217;p15"/>
          <p:cNvGraphicFramePr/>
          <p:nvPr>
            <p:extLst>
              <p:ext uri="{D42A27DB-BD31-4B8C-83A1-F6EECF244321}">
                <p14:modId xmlns:p14="http://schemas.microsoft.com/office/powerpoint/2010/main" val="1229106950"/>
              </p:ext>
            </p:extLst>
          </p:nvPr>
        </p:nvGraphicFramePr>
        <p:xfrm>
          <a:off x="595682" y="1964781"/>
          <a:ext cx="9576100" cy="33965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7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74">
                  <a:extLst>
                    <a:ext uri="{9D8B030D-6E8A-4147-A177-3AD203B41FA5}">
                      <a16:colId xmlns:a16="http://schemas.microsoft.com/office/drawing/2014/main" val="260375192"/>
                    </a:ext>
                  </a:extLst>
                </a:gridCol>
                <a:gridCol w="710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974">
                  <a:extLst>
                    <a:ext uri="{9D8B030D-6E8A-4147-A177-3AD203B41FA5}">
                      <a16:colId xmlns:a16="http://schemas.microsoft.com/office/drawing/2014/main" val="1056198028"/>
                    </a:ext>
                  </a:extLst>
                </a:gridCol>
                <a:gridCol w="789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7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8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98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98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7974">
                  <a:extLst>
                    <a:ext uri="{9D8B030D-6E8A-4147-A177-3AD203B41FA5}">
                      <a16:colId xmlns:a16="http://schemas.microsoft.com/office/drawing/2014/main" val="493631375"/>
                    </a:ext>
                  </a:extLst>
                </a:gridCol>
                <a:gridCol w="7098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98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98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68571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0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USER ACCOUNT CREATION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MEMBER MANAGEMENT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ANALYTICS AND REPORTS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DHCS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CM Coordinator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Add new member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Change member  site / 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View Progress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Log UDT results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Dispense Incentives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State-level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Site-level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0" u="none" strike="noStrike" cap="none" dirty="0">
                          <a:solidFill>
                            <a:srgbClr val="0070C0"/>
                          </a:solidFill>
                          <a:latin typeface="+mj-lt"/>
                        </a:rPr>
                        <a:t>Admin</a:t>
                      </a:r>
                      <a:endParaRPr sz="1000" b="0" u="none" strike="noStrike" cap="none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1450" marR="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5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i="0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i="0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5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0" u="none" strike="noStrike" cap="none" dirty="0">
                          <a:solidFill>
                            <a:srgbClr val="0070C0"/>
                          </a:solidFill>
                          <a:latin typeface="+mj-lt"/>
                        </a:rPr>
                        <a:t>DHCS</a:t>
                      </a:r>
                      <a:endParaRPr sz="1000" b="0" u="none" strike="noStrike" cap="none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1450" marR="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5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5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0" u="none" strike="noStrike" cap="none" dirty="0">
                          <a:solidFill>
                            <a:srgbClr val="0070C0"/>
                          </a:solidFill>
                          <a:latin typeface="+mj-lt"/>
                        </a:rPr>
                        <a:t>County</a:t>
                      </a:r>
                      <a:endParaRPr sz="1000" b="0" u="none" strike="noStrike" cap="none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1450" marR="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5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5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0" u="none" strike="noStrike" cap="none" dirty="0">
                          <a:solidFill>
                            <a:srgbClr val="0070C0"/>
                          </a:solidFill>
                          <a:latin typeface="+mj-lt"/>
                        </a:rPr>
                        <a:t>CM Supervisor / Coordinator</a:t>
                      </a:r>
                      <a:endParaRPr sz="1000" b="0" u="none" strike="noStrike" cap="none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1450" marR="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5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i="0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i="0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i="0" u="none" strike="noStrike" cap="none" dirty="0">
                        <a:solidFill>
                          <a:schemeClr val="lt1"/>
                        </a:solidFill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2E2DDF06-F3E7-2582-6CC6-0D4CCBB94593}"/>
              </a:ext>
            </a:extLst>
          </p:cNvPr>
          <p:cNvSpPr/>
          <p:nvPr/>
        </p:nvSpPr>
        <p:spPr>
          <a:xfrm>
            <a:off x="1650145" y="1966797"/>
            <a:ext cx="2276421" cy="33965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D27493-30F7-BD4C-48A5-1CF222F97242}"/>
              </a:ext>
            </a:extLst>
          </p:cNvPr>
          <p:cNvSpPr/>
          <p:nvPr/>
        </p:nvSpPr>
        <p:spPr>
          <a:xfrm>
            <a:off x="4092650" y="1964781"/>
            <a:ext cx="3799011" cy="33965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2E3A285-D79E-86D8-7997-46D30C6CCB74}"/>
              </a:ext>
            </a:extLst>
          </p:cNvPr>
          <p:cNvSpPr/>
          <p:nvPr/>
        </p:nvSpPr>
        <p:spPr>
          <a:xfrm>
            <a:off x="8039053" y="1964781"/>
            <a:ext cx="2132729" cy="33965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35EBE-2DBD-E100-521A-E2B968BF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User Roles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1700-1A1E-8167-432A-1C56B51EB7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Access Rights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12F0-D083-5B84-57DE-296887230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Know your Portal Role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79DD051-7E46-D398-BCC1-731764E8EB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4066" y="3560762"/>
            <a:ext cx="370698" cy="37069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6C6A586-58F2-4BDF-33BC-545D33F1763E}"/>
              </a:ext>
            </a:extLst>
          </p:cNvPr>
          <p:cNvGrpSpPr/>
          <p:nvPr/>
        </p:nvGrpSpPr>
        <p:grpSpPr>
          <a:xfrm>
            <a:off x="5177678" y="2923739"/>
            <a:ext cx="391403" cy="1007721"/>
            <a:chOff x="5709900" y="2895471"/>
            <a:chExt cx="391403" cy="1007721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342F3BD9-A393-6BFF-9541-61FA615F4AA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09900" y="3532494"/>
              <a:ext cx="370698" cy="370698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92F487BB-23BE-90D1-1924-6437D685EDB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30605" y="2895471"/>
              <a:ext cx="370698" cy="370698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C1834F6-8947-BEDA-FE6C-12C5AAA919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4598" y="2927251"/>
            <a:ext cx="370698" cy="3706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6512E54-27E2-E2F3-B1F2-2649EB40B5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4066" y="2927251"/>
            <a:ext cx="370698" cy="37069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F4CB6A6-390F-BB0C-438B-BCFB80BD3DE1}"/>
              </a:ext>
            </a:extLst>
          </p:cNvPr>
          <p:cNvGrpSpPr/>
          <p:nvPr/>
        </p:nvGrpSpPr>
        <p:grpSpPr>
          <a:xfrm>
            <a:off x="3338738" y="2927251"/>
            <a:ext cx="370698" cy="1644665"/>
            <a:chOff x="3870960" y="2898983"/>
            <a:chExt cx="370698" cy="164466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09CB323-26AA-A2CD-C7B7-68093E7DCD7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0960" y="3532494"/>
              <a:ext cx="370698" cy="37069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4C149C2-AD08-239F-FC45-F9DCED89ED1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0960" y="4172950"/>
              <a:ext cx="370698" cy="37069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7C5B500-B06A-386F-BC53-B56056E3288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0960" y="2898983"/>
              <a:ext cx="370698" cy="37069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673E94-B1BB-E6C7-7EA9-7FBA34DC8457}"/>
              </a:ext>
            </a:extLst>
          </p:cNvPr>
          <p:cNvGrpSpPr/>
          <p:nvPr/>
        </p:nvGrpSpPr>
        <p:grpSpPr>
          <a:xfrm>
            <a:off x="8255162" y="2927251"/>
            <a:ext cx="370698" cy="1004209"/>
            <a:chOff x="8787384" y="2898983"/>
            <a:chExt cx="370698" cy="1004209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0FC12E7-66BF-673B-5F7F-081FC4F5484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7384" y="3532494"/>
              <a:ext cx="370698" cy="37069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53E1E86F-8A6D-AB07-A440-42C43377E3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7384" y="2898983"/>
              <a:ext cx="370698" cy="370698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F09B57F-C928-EE14-F7D6-F0E71B152694}"/>
              </a:ext>
            </a:extLst>
          </p:cNvPr>
          <p:cNvGrpSpPr/>
          <p:nvPr/>
        </p:nvGrpSpPr>
        <p:grpSpPr>
          <a:xfrm>
            <a:off x="8960246" y="2927251"/>
            <a:ext cx="370698" cy="1644665"/>
            <a:chOff x="9492468" y="2898983"/>
            <a:chExt cx="370698" cy="1644665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4E0550B7-3DDE-C606-B8ED-DC5B9DE6D4E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2468" y="3532494"/>
              <a:ext cx="370698" cy="370698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355AB6D5-0418-1293-CC7E-49FA3F4C58F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2468" y="4172950"/>
              <a:ext cx="370698" cy="37069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DCF1B89-CB0C-E96A-D2C6-1F85F140B4B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2468" y="2898983"/>
              <a:ext cx="370698" cy="370698"/>
            </a:xfrm>
            <a:prstGeom prst="rect">
              <a:avLst/>
            </a:prstGeom>
          </p:spPr>
        </p:pic>
      </p:grp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835CB054-68C1-F03B-0AA7-D5BD6021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0AC3-C7AC-D847-88FB-749FDA2487F4}" type="slidenum">
              <a:rPr lang="en-US" smtClean="0"/>
              <a:t>11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A19088-709D-C464-B6B4-DC6D534C0A42}"/>
              </a:ext>
            </a:extLst>
          </p:cNvPr>
          <p:cNvGrpSpPr/>
          <p:nvPr/>
        </p:nvGrpSpPr>
        <p:grpSpPr>
          <a:xfrm>
            <a:off x="4314098" y="2927251"/>
            <a:ext cx="370698" cy="2270693"/>
            <a:chOff x="4846320" y="2898983"/>
            <a:chExt cx="370698" cy="227069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41B9477-056D-BA71-BC1D-F4ACB8B2514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6320" y="2898983"/>
              <a:ext cx="370698" cy="370698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CB044B6-2297-2FC1-BFB2-BD6BB01E31CF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6320" y="4798978"/>
              <a:ext cx="370698" cy="37069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8746A2-16B2-8F23-ACC3-017BFC2EE9A8}"/>
              </a:ext>
            </a:extLst>
          </p:cNvPr>
          <p:cNvGrpSpPr/>
          <p:nvPr/>
        </p:nvGrpSpPr>
        <p:grpSpPr>
          <a:xfrm>
            <a:off x="5967110" y="2927251"/>
            <a:ext cx="370698" cy="2270693"/>
            <a:chOff x="6499332" y="2898983"/>
            <a:chExt cx="370698" cy="2270693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ACEC657-6BA1-60BF-E9F0-220BF58A02D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9332" y="3532494"/>
              <a:ext cx="370698" cy="370698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E72B5DB-7825-C904-3371-A8016D906A5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9332" y="4172950"/>
              <a:ext cx="370698" cy="370698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3C1D390-8D19-0E9F-9D1F-58FF18D4B19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9332" y="2898983"/>
              <a:ext cx="370698" cy="37069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05C193C-C49F-8FEA-2EBF-82F02852C5A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9332" y="4798978"/>
              <a:ext cx="370698" cy="370698"/>
            </a:xfrm>
            <a:prstGeom prst="rect">
              <a:avLst/>
            </a:prstGeom>
          </p:spPr>
        </p:pic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95A34626-7A01-BD17-48A6-8D61FDD33C9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5582" y="4827246"/>
            <a:ext cx="370698" cy="37069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93A7FB2-DF67-E308-D49C-B3F0C5B0B8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2578" y="4827246"/>
            <a:ext cx="370698" cy="37069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D9C74BF-8B8B-621B-9DF7-10FA74B1AA8F}"/>
              </a:ext>
            </a:extLst>
          </p:cNvPr>
          <p:cNvGrpSpPr/>
          <p:nvPr/>
        </p:nvGrpSpPr>
        <p:grpSpPr>
          <a:xfrm>
            <a:off x="9688718" y="2927251"/>
            <a:ext cx="370698" cy="2270693"/>
            <a:chOff x="10220940" y="2898983"/>
            <a:chExt cx="370698" cy="2270693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E45ACF6D-BD6B-046F-50DD-DB35EA62F14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0940" y="3532494"/>
              <a:ext cx="370698" cy="370698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0462EADF-6062-167D-E6DE-D2A5A9BF380F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0940" y="4172950"/>
              <a:ext cx="370698" cy="37069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B334DD34-E1B5-5546-6F40-F0F9E46105A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0940" y="2898983"/>
              <a:ext cx="370698" cy="37069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527D7A9-D2E8-AF20-00AA-63C09FFAF57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0940" y="4798978"/>
              <a:ext cx="370698" cy="37069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EF92F6-712B-B45F-C744-B8B59493C812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E40B31-7C8C-1E18-0076-95A895B590A7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4BDAB0C-8623-D45B-9A83-BF9422B9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223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5EBE-2DBD-E100-521A-E2B968BF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User Roles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1700-1A1E-8167-432A-1C56B51EB7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Admin / DHCS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12F0-D083-5B84-57DE-296887230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Know your Portal Role</a:t>
            </a: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C1A9AF1B-80C8-E903-97AD-76E3D757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0AC3-C7AC-D847-88FB-749FDA2487F4}" type="slidenum">
              <a:rPr lang="en-US" smtClean="0"/>
              <a:t>12</a:t>
            </a:fld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810FDD-B64A-EAFA-D040-11310268CE81}"/>
              </a:ext>
            </a:extLst>
          </p:cNvPr>
          <p:cNvSpPr/>
          <p:nvPr/>
        </p:nvSpPr>
        <p:spPr>
          <a:xfrm>
            <a:off x="0" y="3152582"/>
            <a:ext cx="12191999" cy="1324099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tx1">
                  <a:lumMod val="20000"/>
                  <a:lumOff val="80000"/>
                </a:schemeClr>
              </a:gs>
            </a:gsLst>
            <a:lin ang="162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B5B4642-86CD-E51F-376B-6D1AFA5173A9}"/>
              </a:ext>
            </a:extLst>
          </p:cNvPr>
          <p:cNvSpPr/>
          <p:nvPr/>
        </p:nvSpPr>
        <p:spPr>
          <a:xfrm>
            <a:off x="380010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7C8CCB6-209F-5159-F695-10B5757D8F85}"/>
              </a:ext>
            </a:extLst>
          </p:cNvPr>
          <p:cNvSpPr/>
          <p:nvPr/>
        </p:nvSpPr>
        <p:spPr>
          <a:xfrm>
            <a:off x="4247408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2ACF3BB-B676-D40E-7EF9-F23F6D6D5954}"/>
              </a:ext>
            </a:extLst>
          </p:cNvPr>
          <p:cNvSpPr/>
          <p:nvPr/>
        </p:nvSpPr>
        <p:spPr>
          <a:xfrm>
            <a:off x="8114805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84BDFC85-C23B-D59D-86DE-935B977BDBAE}"/>
              </a:ext>
            </a:extLst>
          </p:cNvPr>
          <p:cNvSpPr txBox="1">
            <a:spLocks/>
          </p:cNvSpPr>
          <p:nvPr/>
        </p:nvSpPr>
        <p:spPr>
          <a:xfrm>
            <a:off x="381494" y="3370614"/>
            <a:ext cx="3572320" cy="319132"/>
          </a:xfrm>
          <a:prstGeom prst="rect">
            <a:avLst/>
          </a:prstGeom>
          <a:solidFill>
            <a:srgbClr val="0070C0"/>
          </a:solidFill>
        </p:spPr>
        <p:txBody>
          <a:bodyPr lIns="274320" rIns="9144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Who are you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A6A62669-66B7-00E1-38D0-588D922F1C25}"/>
              </a:ext>
            </a:extLst>
          </p:cNvPr>
          <p:cNvSpPr txBox="1">
            <a:spLocks/>
          </p:cNvSpPr>
          <p:nvPr/>
        </p:nvSpPr>
        <p:spPr>
          <a:xfrm>
            <a:off x="549440" y="3978560"/>
            <a:ext cx="3031781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Q2i, DHCS leadership or DHCS administration</a:t>
            </a:r>
          </a:p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DHCS contractor (given DHCS leadership approval)</a:t>
            </a:r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62A69BE9-D694-09F6-70F8-8C6F86D10DE6}"/>
              </a:ext>
            </a:extLst>
          </p:cNvPr>
          <p:cNvSpPr txBox="1">
            <a:spLocks/>
          </p:cNvSpPr>
          <p:nvPr/>
        </p:nvSpPr>
        <p:spPr>
          <a:xfrm>
            <a:off x="4457774" y="3978560"/>
            <a:ext cx="2941012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Managing the program</a:t>
            </a:r>
          </a:p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Assessing program outcomes</a:t>
            </a:r>
          </a:p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Monitoring for fraud, waste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and abuse</a:t>
            </a:r>
          </a:p>
        </p:txBody>
      </p:sp>
      <p:sp>
        <p:nvSpPr>
          <p:cNvPr id="10" name="Content Placeholder 22">
            <a:extLst>
              <a:ext uri="{FF2B5EF4-FFF2-40B4-BE49-F238E27FC236}">
                <a16:creationId xmlns:a16="http://schemas.microsoft.com/office/drawing/2014/main" id="{078AA1FA-8ABF-2C2C-364E-03E792F4C785}"/>
              </a:ext>
            </a:extLst>
          </p:cNvPr>
          <p:cNvSpPr txBox="1">
            <a:spLocks/>
          </p:cNvSpPr>
          <p:nvPr/>
        </p:nvSpPr>
        <p:spPr>
          <a:xfrm>
            <a:off x="8330434" y="3978560"/>
            <a:ext cx="2975760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Creation of new users (except DHCS roles)</a:t>
            </a:r>
          </a:p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Addition or changes to member information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(i.e., changing site)</a:t>
            </a:r>
          </a:p>
          <a:p>
            <a:pPr marR="0" lvl="0">
              <a:lnSpc>
                <a:spcPct val="100000"/>
              </a:lnSpc>
              <a:buSzPts val="1400"/>
            </a:pPr>
            <a:r>
              <a:rPr lang="en-US" sz="1200" dirty="0">
                <a:sym typeface="Arial"/>
              </a:rPr>
              <a:t>View all information related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to program</a:t>
            </a:r>
          </a:p>
        </p:txBody>
      </p:sp>
      <p:sp>
        <p:nvSpPr>
          <p:cNvPr id="196" name="Text Placeholder 18">
            <a:extLst>
              <a:ext uri="{FF2B5EF4-FFF2-40B4-BE49-F238E27FC236}">
                <a16:creationId xmlns:a16="http://schemas.microsoft.com/office/drawing/2014/main" id="{579F7B56-FA96-C7FC-CD65-FB42A37F5C18}"/>
              </a:ext>
            </a:extLst>
          </p:cNvPr>
          <p:cNvSpPr txBox="1">
            <a:spLocks/>
          </p:cNvSpPr>
          <p:nvPr/>
        </p:nvSpPr>
        <p:spPr>
          <a:xfrm>
            <a:off x="4255008" y="3370614"/>
            <a:ext cx="3561113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What is your responsibility?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7" name="Text Placeholder 18">
            <a:extLst>
              <a:ext uri="{FF2B5EF4-FFF2-40B4-BE49-F238E27FC236}">
                <a16:creationId xmlns:a16="http://schemas.microsoft.com/office/drawing/2014/main" id="{10D86A88-572A-5826-25B1-EEA51C4541EA}"/>
              </a:ext>
            </a:extLst>
          </p:cNvPr>
          <p:cNvSpPr txBox="1">
            <a:spLocks/>
          </p:cNvSpPr>
          <p:nvPr/>
        </p:nvSpPr>
        <p:spPr>
          <a:xfrm>
            <a:off x="8113776" y="3370614"/>
            <a:ext cx="3578352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What are your access rights?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6" name="Google Shape;217;p15">
            <a:extLst>
              <a:ext uri="{FF2B5EF4-FFF2-40B4-BE49-F238E27FC236}">
                <a16:creationId xmlns:a16="http://schemas.microsoft.com/office/drawing/2014/main" id="{822E8A8B-0A14-89D8-D49E-5C7340D9A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959045"/>
              </p:ext>
            </p:extLst>
          </p:nvPr>
        </p:nvGraphicFramePr>
        <p:xfrm>
          <a:off x="394659" y="1699990"/>
          <a:ext cx="11173825" cy="13563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260375192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1056198028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493631375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0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USER ACCOUNT CREATION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MEMBER MANAGEMENT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ANALYTICS AND REPORTS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DHCS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CM Coordinator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Add new member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Change member site / 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View Progress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Log UDT results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Dispense Incentives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State-level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Site-level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Member-level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70C0"/>
                          </a:solidFill>
                          <a:latin typeface="+mj-lt"/>
                        </a:rPr>
                        <a:t>DHCS</a:t>
                      </a:r>
                      <a:endParaRPr sz="1200" b="0" u="none" strike="noStrike" cap="none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1450" marR="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5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46203E2C-5C36-5BCA-CADA-CBA0178F6F08}"/>
              </a:ext>
            </a:extLst>
          </p:cNvPr>
          <p:cNvGrpSpPr/>
          <p:nvPr/>
        </p:nvGrpSpPr>
        <p:grpSpPr>
          <a:xfrm>
            <a:off x="2542273" y="2583774"/>
            <a:ext cx="8839038" cy="370698"/>
            <a:chOff x="2542273" y="2583774"/>
            <a:chExt cx="8839038" cy="370698"/>
          </a:xfrm>
          <a:solidFill>
            <a:srgbClr val="0070C0"/>
          </a:solidFill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2CD2D0E-1C7D-5843-AC18-0154194C244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42273" y="2583774"/>
              <a:ext cx="370698" cy="370698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49B0F72A-7D8C-7AAF-FEFD-13E6AE0CD19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68281" y="2583774"/>
              <a:ext cx="370698" cy="370698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D9BFDCE-74DD-A1C2-937E-B1CB859D4D62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0645" y="2583774"/>
              <a:ext cx="370698" cy="370698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369DFD9-1407-838D-3641-AE428D54FF3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60077" y="2583774"/>
              <a:ext cx="370698" cy="37069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AA4F51D-72B8-05DE-E583-96B084EC3265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95601" y="2583774"/>
              <a:ext cx="370698" cy="37069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3FFB188B-BA20-FF69-5C9D-7265CB8A540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82981" y="2583774"/>
              <a:ext cx="370698" cy="37069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87EE425-2AF7-043C-6375-4F430A8F0D0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93749" y="2583774"/>
              <a:ext cx="370698" cy="37069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0EF4DB1-3B99-037C-7F58-14C56CEFA55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10613" y="2583774"/>
              <a:ext cx="370698" cy="370698"/>
            </a:xfrm>
            <a:prstGeom prst="rect">
              <a:avLst/>
            </a:prstGeom>
          </p:spPr>
        </p:pic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8440D353-9B70-BBF2-303E-10BB98C9569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2432" y="2578744"/>
            <a:ext cx="370698" cy="370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80DD2A-999A-D40C-5703-D60F588CBD5E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B144AD-5E2F-CAB5-FE58-4EBD20D6919B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9D9AA58-F45E-E0C9-EEC3-CA7A63C16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50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Google Shape;217;p15">
            <a:extLst>
              <a:ext uri="{FF2B5EF4-FFF2-40B4-BE49-F238E27FC236}">
                <a16:creationId xmlns:a16="http://schemas.microsoft.com/office/drawing/2014/main" id="{8B3F7677-96FA-B90A-6A1B-02FA13EA0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913011"/>
              </p:ext>
            </p:extLst>
          </p:nvPr>
        </p:nvGraphicFramePr>
        <p:xfrm>
          <a:off x="394659" y="1699990"/>
          <a:ext cx="11173825" cy="13563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260375192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1056198028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493631375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0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USER ACCOUNT CREATION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MEMBER MANAGEMENT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ANALYTICS AND REPORTS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DHCS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CM Coordinator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Add new member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Change member site / 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View Progress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Log UDT results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Dispense Incentives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State-level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Site-level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Member-level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70C0"/>
                          </a:solidFill>
                          <a:latin typeface="+mj-lt"/>
                        </a:rPr>
                        <a:t>County</a:t>
                      </a:r>
                      <a:endParaRPr sz="1200" b="0" u="none" strike="noStrike" cap="none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1450" marR="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5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EC8A3DE-C440-5E88-6D3C-7BD6083B855D}"/>
              </a:ext>
            </a:extLst>
          </p:cNvPr>
          <p:cNvGrpSpPr/>
          <p:nvPr/>
        </p:nvGrpSpPr>
        <p:grpSpPr>
          <a:xfrm>
            <a:off x="3394631" y="2594785"/>
            <a:ext cx="7992672" cy="390641"/>
            <a:chOff x="3394631" y="4182793"/>
            <a:chExt cx="7992672" cy="390641"/>
          </a:xfrm>
          <a:solidFill>
            <a:srgbClr val="0070C0"/>
          </a:solidFill>
        </p:grpSpPr>
        <p:pic>
          <p:nvPicPr>
            <p:cNvPr id="209" name="Graphic 208">
              <a:extLst>
                <a:ext uri="{FF2B5EF4-FFF2-40B4-BE49-F238E27FC236}">
                  <a16:creationId xmlns:a16="http://schemas.microsoft.com/office/drawing/2014/main" id="{D149A006-34F6-8478-BFCE-39A884C80B5F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94631" y="4194476"/>
              <a:ext cx="370698" cy="370698"/>
            </a:xfrm>
            <a:prstGeom prst="rect">
              <a:avLst/>
            </a:prstGeom>
          </p:spPr>
        </p:pic>
        <p:pic>
          <p:nvPicPr>
            <p:cNvPr id="210" name="Graphic 209">
              <a:extLst>
                <a:ext uri="{FF2B5EF4-FFF2-40B4-BE49-F238E27FC236}">
                  <a16:creationId xmlns:a16="http://schemas.microsoft.com/office/drawing/2014/main" id="{A02F557F-CE22-3B54-D6C4-63331F9C02D1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6469" y="4194476"/>
              <a:ext cx="370698" cy="370698"/>
            </a:xfrm>
            <a:prstGeom prst="rect">
              <a:avLst/>
            </a:prstGeom>
          </p:spPr>
        </p:pic>
        <p:pic>
          <p:nvPicPr>
            <p:cNvPr id="211" name="Graphic 210">
              <a:extLst>
                <a:ext uri="{FF2B5EF4-FFF2-40B4-BE49-F238E27FC236}">
                  <a16:creationId xmlns:a16="http://schemas.microsoft.com/office/drawing/2014/main" id="{BDF90F97-4C7E-0304-B1E7-1AA3BB66BBD2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10737" y="4182793"/>
              <a:ext cx="370698" cy="370698"/>
            </a:xfrm>
            <a:prstGeom prst="rect">
              <a:avLst/>
            </a:prstGeom>
          </p:spPr>
        </p:pic>
        <p:pic>
          <p:nvPicPr>
            <p:cNvPr id="212" name="Graphic 211">
              <a:extLst>
                <a:ext uri="{FF2B5EF4-FFF2-40B4-BE49-F238E27FC236}">
                  <a16:creationId xmlns:a16="http://schemas.microsoft.com/office/drawing/2014/main" id="{05E4E7F8-3F01-7F84-7FD2-1C30B85DE1A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79515" y="4194476"/>
              <a:ext cx="370698" cy="370698"/>
            </a:xfrm>
            <a:prstGeom prst="rect">
              <a:avLst/>
            </a:prstGeom>
          </p:spPr>
        </p:pic>
        <p:pic>
          <p:nvPicPr>
            <p:cNvPr id="213" name="Graphic 212">
              <a:extLst>
                <a:ext uri="{FF2B5EF4-FFF2-40B4-BE49-F238E27FC236}">
                  <a16:creationId xmlns:a16="http://schemas.microsoft.com/office/drawing/2014/main" id="{E9A1C568-BD15-CE6D-FBE3-EE5A1C521B5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98060" y="4194476"/>
              <a:ext cx="370698" cy="370698"/>
            </a:xfrm>
            <a:prstGeom prst="rect">
              <a:avLst/>
            </a:prstGeom>
          </p:spPr>
        </p:pic>
        <p:pic>
          <p:nvPicPr>
            <p:cNvPr id="214" name="Graphic 213">
              <a:extLst>
                <a:ext uri="{FF2B5EF4-FFF2-40B4-BE49-F238E27FC236}">
                  <a16:creationId xmlns:a16="http://schemas.microsoft.com/office/drawing/2014/main" id="{5E8084A3-96D7-FED3-142D-4631FA43FC71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16605" y="4202736"/>
              <a:ext cx="370698" cy="370698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8A81CAA-8CD3-8A79-319F-A69133258828}"/>
              </a:ext>
            </a:extLst>
          </p:cNvPr>
          <p:cNvSpPr/>
          <p:nvPr/>
        </p:nvSpPr>
        <p:spPr>
          <a:xfrm>
            <a:off x="0" y="3164774"/>
            <a:ext cx="12191999" cy="1324099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tx1">
                  <a:lumMod val="20000"/>
                  <a:lumOff val="80000"/>
                </a:schemeClr>
              </a:gs>
            </a:gsLst>
            <a:lin ang="162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10F7EA-24E9-DEED-8E9F-7886DA694C6B}"/>
              </a:ext>
            </a:extLst>
          </p:cNvPr>
          <p:cNvSpPr/>
          <p:nvPr/>
        </p:nvSpPr>
        <p:spPr>
          <a:xfrm>
            <a:off x="380010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CB42AB-1747-E14D-F41E-2B52162DE221}"/>
              </a:ext>
            </a:extLst>
          </p:cNvPr>
          <p:cNvSpPr/>
          <p:nvPr/>
        </p:nvSpPr>
        <p:spPr>
          <a:xfrm>
            <a:off x="4247408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26E546-EAC3-2CD7-28E9-ED095F373D62}"/>
              </a:ext>
            </a:extLst>
          </p:cNvPr>
          <p:cNvSpPr/>
          <p:nvPr/>
        </p:nvSpPr>
        <p:spPr>
          <a:xfrm>
            <a:off x="8114805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8">
            <a:extLst>
              <a:ext uri="{FF2B5EF4-FFF2-40B4-BE49-F238E27FC236}">
                <a16:creationId xmlns:a16="http://schemas.microsoft.com/office/drawing/2014/main" id="{35C1887C-29F1-249A-F23A-7B837401AC11}"/>
              </a:ext>
            </a:extLst>
          </p:cNvPr>
          <p:cNvSpPr txBox="1">
            <a:spLocks/>
          </p:cNvSpPr>
          <p:nvPr/>
        </p:nvSpPr>
        <p:spPr>
          <a:xfrm>
            <a:off x="381493" y="3370614"/>
            <a:ext cx="3576613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Who are you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 Placeholder 19">
            <a:extLst>
              <a:ext uri="{FF2B5EF4-FFF2-40B4-BE49-F238E27FC236}">
                <a16:creationId xmlns:a16="http://schemas.microsoft.com/office/drawing/2014/main" id="{F43B8E15-C5F6-E7B6-47E5-1B10B4337173}"/>
              </a:ext>
            </a:extLst>
          </p:cNvPr>
          <p:cNvSpPr txBox="1">
            <a:spLocks/>
          </p:cNvSpPr>
          <p:nvPr/>
        </p:nvSpPr>
        <p:spPr>
          <a:xfrm>
            <a:off x="4245735" y="3370614"/>
            <a:ext cx="3580103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What is your responsibility?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563845D3-01CD-439D-F783-D1CB819DB1F7}"/>
              </a:ext>
            </a:extLst>
          </p:cNvPr>
          <p:cNvSpPr txBox="1">
            <a:spLocks/>
          </p:cNvSpPr>
          <p:nvPr/>
        </p:nvSpPr>
        <p:spPr>
          <a:xfrm>
            <a:off x="8122276" y="3370614"/>
            <a:ext cx="3567448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What are your access rights?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35EBE-2DBD-E100-521A-E2B968BF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User Roles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1700-1A1E-8167-432A-1C56B51EB7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12F0-D083-5B84-57DE-296887230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Know your Portal Role</a:t>
            </a: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083747AF-2FE7-F208-ACAD-6FD6C2156D8A}"/>
              </a:ext>
            </a:extLst>
          </p:cNvPr>
          <p:cNvSpPr txBox="1">
            <a:spLocks/>
          </p:cNvSpPr>
          <p:nvPr/>
        </p:nvSpPr>
        <p:spPr>
          <a:xfrm>
            <a:off x="567787" y="3990435"/>
            <a:ext cx="2872563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County health leader or administrator</a:t>
            </a:r>
          </a:p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County leader (given DHCS leadership approval)</a:t>
            </a:r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3775C764-6371-195C-4163-BAA622F77845}"/>
              </a:ext>
            </a:extLst>
          </p:cNvPr>
          <p:cNvSpPr txBox="1">
            <a:spLocks/>
          </p:cNvSpPr>
          <p:nvPr/>
        </p:nvSpPr>
        <p:spPr>
          <a:xfrm>
            <a:off x="4467627" y="3990435"/>
            <a:ext cx="3236412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Build network providers</a:t>
            </a:r>
          </a:p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Participate in required trainings</a:t>
            </a:r>
          </a:p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Collect information from participating providers</a:t>
            </a:r>
          </a:p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Work with the State’s training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and technical assistance provider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to complete readiness and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fidelity reviews</a:t>
            </a:r>
          </a:p>
        </p:txBody>
      </p:sp>
      <p:sp>
        <p:nvSpPr>
          <p:cNvPr id="10" name="Content Placeholder 22">
            <a:extLst>
              <a:ext uri="{FF2B5EF4-FFF2-40B4-BE49-F238E27FC236}">
                <a16:creationId xmlns:a16="http://schemas.microsoft.com/office/drawing/2014/main" id="{6004114A-F85B-59F8-B750-D851DF077D94}"/>
              </a:ext>
            </a:extLst>
          </p:cNvPr>
          <p:cNvSpPr txBox="1">
            <a:spLocks/>
          </p:cNvSpPr>
          <p:nvPr/>
        </p:nvSpPr>
        <p:spPr>
          <a:xfrm>
            <a:off x="8347535" y="3990435"/>
            <a:ext cx="2975760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Creation of CM coordinator users</a:t>
            </a:r>
          </a:p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Addition or changes to member information (i.e., changing provider)</a:t>
            </a:r>
          </a:p>
          <a:p>
            <a:pPr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View county-level, site-level and member-level information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535BA5E0-68B3-CDD7-7785-E9C7158B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0AC3-C7AC-D847-88FB-749FDA2487F4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B2CDF4-37E2-EB11-CB8C-5726D8F7FC59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B24609-4F1D-B151-433F-5D0F21309F16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71874C0-46BD-A7D2-8382-16D74FE15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152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5EBE-2DBD-E100-521A-E2B968BF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User Roles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1700-1A1E-8167-432A-1C56B51EB7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CM Supervisor / Coordinator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12F0-D083-5B84-57DE-296887230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Know your Portal Role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D02E229-7E04-13C8-7DF8-F5FA51A4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0AC3-C7AC-D847-88FB-749FDA2487F4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B810AC-DA4C-F0FB-A771-C75E18782D36}"/>
              </a:ext>
            </a:extLst>
          </p:cNvPr>
          <p:cNvSpPr/>
          <p:nvPr/>
        </p:nvSpPr>
        <p:spPr>
          <a:xfrm>
            <a:off x="0" y="3164774"/>
            <a:ext cx="12191999" cy="1324099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tx1">
                  <a:lumMod val="20000"/>
                  <a:lumOff val="80000"/>
                </a:schemeClr>
              </a:gs>
            </a:gsLst>
            <a:lin ang="162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A53EE5-6201-1DDA-634D-35665E2F9372}"/>
              </a:ext>
            </a:extLst>
          </p:cNvPr>
          <p:cNvSpPr/>
          <p:nvPr/>
        </p:nvSpPr>
        <p:spPr>
          <a:xfrm>
            <a:off x="380010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43D33A-DE1F-D395-743C-839931C2BE05}"/>
              </a:ext>
            </a:extLst>
          </p:cNvPr>
          <p:cNvSpPr/>
          <p:nvPr/>
        </p:nvSpPr>
        <p:spPr>
          <a:xfrm>
            <a:off x="4247408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DDDAD-50F9-AD56-A151-D76FF6DDFCF4}"/>
              </a:ext>
            </a:extLst>
          </p:cNvPr>
          <p:cNvSpPr/>
          <p:nvPr/>
        </p:nvSpPr>
        <p:spPr>
          <a:xfrm>
            <a:off x="8114805" y="3365679"/>
            <a:ext cx="3582390" cy="28688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BA3515B-5F49-948A-C062-D391932E1F52}"/>
              </a:ext>
            </a:extLst>
          </p:cNvPr>
          <p:cNvSpPr txBox="1">
            <a:spLocks/>
          </p:cNvSpPr>
          <p:nvPr/>
        </p:nvSpPr>
        <p:spPr>
          <a:xfrm>
            <a:off x="381494" y="3370614"/>
            <a:ext cx="3572320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Who are you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00E3EC6-7A79-5317-72C0-B2AE573F36D5}"/>
              </a:ext>
            </a:extLst>
          </p:cNvPr>
          <p:cNvSpPr txBox="1">
            <a:spLocks/>
          </p:cNvSpPr>
          <p:nvPr/>
        </p:nvSpPr>
        <p:spPr>
          <a:xfrm>
            <a:off x="4250029" y="3370614"/>
            <a:ext cx="3575810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What is your responsibility?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09112AB-8EBD-6409-6585-82961C0CEC7B}"/>
              </a:ext>
            </a:extLst>
          </p:cNvPr>
          <p:cNvSpPr txBox="1">
            <a:spLocks/>
          </p:cNvSpPr>
          <p:nvPr/>
        </p:nvSpPr>
        <p:spPr>
          <a:xfrm>
            <a:off x="549772" y="3800430"/>
            <a:ext cx="3236412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Licensed Practitioners of the Healing Arts (LPHAs) or Certified Peer Support Specialists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Substance use disorder (SUD) counselors that are certified / registered by a DHCS recognized organization and accredited with the National Commission for Certifying Agencies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Other trained staff under supervision of an LPHA 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F31ACEF3-E9E8-DA55-7EB9-05EC59BA69BB}"/>
              </a:ext>
            </a:extLst>
          </p:cNvPr>
          <p:cNvSpPr txBox="1">
            <a:spLocks/>
          </p:cNvSpPr>
          <p:nvPr/>
        </p:nvSpPr>
        <p:spPr>
          <a:xfrm>
            <a:off x="8117983" y="3370614"/>
            <a:ext cx="3576034" cy="319132"/>
          </a:xfrm>
          <a:prstGeom prst="rect">
            <a:avLst/>
          </a:prstGeom>
          <a:solidFill>
            <a:srgbClr val="0070C0"/>
          </a:solidFill>
        </p:spPr>
        <p:txBody>
          <a:bodyPr lIns="274320" anchor="ctr"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  <a:sym typeface="Arial"/>
              </a:rPr>
              <a:t>What are your access rights?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B1376E53-4289-6F9E-838D-80714ED2A8D3}"/>
              </a:ext>
            </a:extLst>
          </p:cNvPr>
          <p:cNvSpPr txBox="1">
            <a:spLocks/>
          </p:cNvSpPr>
          <p:nvPr/>
        </p:nvSpPr>
        <p:spPr>
          <a:xfrm>
            <a:off x="4428716" y="3800430"/>
            <a:ext cx="3236412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Collect CM services consent and enter member information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Collect and enter urine drug test (UDT) results and ensure delivery of incentive to member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Communicate with clinical staff regarding UDT results and any information of clinical relevance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Refer Members to treatment and recovery staff for follow-up</a:t>
            </a:r>
          </a:p>
        </p:txBody>
      </p:sp>
      <p:sp>
        <p:nvSpPr>
          <p:cNvPr id="20" name="Content Placeholder 22">
            <a:extLst>
              <a:ext uri="{FF2B5EF4-FFF2-40B4-BE49-F238E27FC236}">
                <a16:creationId xmlns:a16="http://schemas.microsoft.com/office/drawing/2014/main" id="{EBEEF43C-4D9B-0C97-D6B9-78AD96C8390B}"/>
              </a:ext>
            </a:extLst>
          </p:cNvPr>
          <p:cNvSpPr txBox="1">
            <a:spLocks/>
          </p:cNvSpPr>
          <p:nvPr/>
        </p:nvSpPr>
        <p:spPr>
          <a:xfrm>
            <a:off x="8294934" y="3800430"/>
            <a:ext cx="2975760" cy="1923478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Create new member account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Manage member progress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and log UDT results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Select and dispense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incentive awards</a:t>
            </a:r>
          </a:p>
          <a:p>
            <a:pPr marR="0" lvl="0">
              <a:lnSpc>
                <a:spcPct val="100000"/>
              </a:lnSpc>
              <a:buClr>
                <a:schemeClr val="dk1"/>
              </a:buClr>
              <a:buSzPts val="1400"/>
            </a:pPr>
            <a:r>
              <a:rPr lang="en-US" sz="1200" dirty="0">
                <a:sym typeface="Arial"/>
              </a:rPr>
              <a:t>View member level information</a:t>
            </a:r>
          </a:p>
        </p:txBody>
      </p:sp>
      <p:graphicFrame>
        <p:nvGraphicFramePr>
          <p:cNvPr id="16" name="Google Shape;217;p15">
            <a:extLst>
              <a:ext uri="{FF2B5EF4-FFF2-40B4-BE49-F238E27FC236}">
                <a16:creationId xmlns:a16="http://schemas.microsoft.com/office/drawing/2014/main" id="{6B09157A-6121-6AE6-1BD4-64CF7906D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353051"/>
              </p:ext>
            </p:extLst>
          </p:nvPr>
        </p:nvGraphicFramePr>
        <p:xfrm>
          <a:off x="394659" y="1699990"/>
          <a:ext cx="11173825" cy="13563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9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50">
                  <a:extLst>
                    <a:ext uri="{9D8B030D-6E8A-4147-A177-3AD203B41FA5}">
                      <a16:colId xmlns:a16="http://schemas.microsoft.com/office/drawing/2014/main" val="260375192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1056198028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9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8013">
                  <a:extLst>
                    <a:ext uri="{9D8B030D-6E8A-4147-A177-3AD203B41FA5}">
                      <a16:colId xmlns:a16="http://schemas.microsoft.com/office/drawing/2014/main" val="493631375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0555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0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USER ACCOUNT CREATION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MEMBER MANAGEMENT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lang="en-US" sz="500" b="1" u="none" strike="noStrike" cap="none" dirty="0">
                        <a:latin typeface="+mn-lt"/>
                      </a:endParaRPr>
                    </a:p>
                  </a:txBody>
                  <a:tcPr marL="0" marR="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</a:rPr>
                        <a:t>ANALYTICS AND REPORTS</a:t>
                      </a:r>
                      <a:endParaRPr lang="en-US" sz="2400" b="1" u="none" strike="noStrike" cap="none" dirty="0"/>
                    </a:p>
                  </a:txBody>
                  <a:tcPr marL="64008" marR="91450" marT="45725" marB="45725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DHCS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CM Coordinator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Add new member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Change member site / county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View Progress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Log UDT results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Dispense Incentives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State-level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County-level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Site-level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u="none" strike="noStrike" cap="none" dirty="0">
                          <a:solidFill>
                            <a:schemeClr val="tx1"/>
                          </a:solidFill>
                          <a:latin typeface="+mj-lt"/>
                        </a:rPr>
                        <a:t>Member-level</a:t>
                      </a:r>
                      <a:endParaRPr sz="1400" b="0" u="none" strike="noStrike" cap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4008" marR="4572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Montserrat SemiBold" panose="020F0502020204030204"/>
                          <a:ea typeface="+mn-ea"/>
                          <a:cs typeface="+mn-cs"/>
                        </a:rPr>
                        <a:t>CM Supervisor /  Coordinator</a:t>
                      </a:r>
                    </a:p>
                  </a:txBody>
                  <a:tcPr marL="91450" marR="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5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45725" marB="45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500" b="0" u="none" strike="noStrike" cap="none" dirty="0">
                        <a:solidFill>
                          <a:schemeClr val="lt1"/>
                        </a:solidFill>
                        <a:latin typeface="+mn-lt"/>
                      </a:endParaRPr>
                    </a:p>
                  </a:txBody>
                  <a:tcPr marL="0" marR="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841FBFA8-0C38-B391-83EB-6B42EDC19AE7}"/>
              </a:ext>
            </a:extLst>
          </p:cNvPr>
          <p:cNvGrpSpPr/>
          <p:nvPr/>
        </p:nvGrpSpPr>
        <p:grpSpPr>
          <a:xfrm>
            <a:off x="4342265" y="2523389"/>
            <a:ext cx="7028526" cy="370698"/>
            <a:chOff x="4846320" y="5448202"/>
            <a:chExt cx="7028526" cy="370698"/>
          </a:xfrm>
          <a:solidFill>
            <a:srgbClr val="0070C0"/>
          </a:solidFill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70C4B03-F81F-CAE6-E200-B62D8443DA5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6320" y="5448202"/>
              <a:ext cx="370698" cy="370698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11206A4-988E-04DE-BCCD-F3B59296C18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71900" y="5448202"/>
              <a:ext cx="370698" cy="37069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3D73B15-0504-DC39-FE4C-3AFCA4E5EF72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82668" y="5448202"/>
              <a:ext cx="370698" cy="37069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125802F-86CE-E797-A7F3-52784FAA1A5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25968" y="5448202"/>
              <a:ext cx="370698" cy="370698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815E699-8DA6-3AC0-9D58-BC1F1905811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04148" y="5448202"/>
              <a:ext cx="370698" cy="370698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77504734-AA35-61EF-E670-8DFC036464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7086" y="2523389"/>
            <a:ext cx="370698" cy="37069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ADBDE6-3C9F-7CDF-8DE7-6D22ABAF80EB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E86D20-C940-1D5E-67C3-9783CFB20D89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9A10752-EC42-8FC5-5D1E-695BB5B82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64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232-B7CB-3BB4-5FA2-4EBB1BFB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70C0"/>
                </a:solidFill>
                <a:sym typeface="Arial"/>
              </a:rPr>
              <a:t>Password Creation and Log-In</a:t>
            </a:r>
          </a:p>
        </p:txBody>
      </p:sp>
    </p:spTree>
    <p:extLst>
      <p:ext uri="{BB962C8B-B14F-4D97-AF65-F5344CB8AC3E}">
        <p14:creationId xmlns:p14="http://schemas.microsoft.com/office/powerpoint/2010/main" val="413266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Welcome E-mail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296886"/>
            <a:ext cx="4901837" cy="3594463"/>
          </a:xfrm>
        </p:spPr>
        <p:txBody>
          <a:bodyPr>
            <a:normAutofit lnSpcReduction="10000"/>
          </a:bodyPr>
          <a:lstStyle/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Each new user will receive a specific welcome email (not applicable to Members)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 email will introduce the user to the service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It will provide a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unique link to create </a:t>
            </a:r>
            <a:b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</a:b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a new password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This link will take you to a password creation page (see next page)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Please note this unique link will provision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  <a:hlinkClick r:id="rId3" action="ppaction://hlinksldjump"/>
              </a:rPr>
              <a:t>access right as defined by user role.</a:t>
            </a:r>
            <a:endParaRPr lang="en-US" sz="1400" dirty="0">
              <a:sym typeface="Arial"/>
            </a:endParaRP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b="1" dirty="0">
                <a:sym typeface="Arial"/>
              </a:rPr>
              <a:t>Note: </a:t>
            </a:r>
            <a:r>
              <a:rPr lang="en-US" sz="1400" dirty="0">
                <a:sym typeface="Arial"/>
              </a:rPr>
              <a:t>This link expires after 72 hours for security purposes.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Password Creation and Log-In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8E9FF0-64A8-8DD8-FF7C-8C2D8A37A08A}"/>
              </a:ext>
            </a:extLst>
          </p:cNvPr>
          <p:cNvCxnSpPr>
            <a:cxnSpLocks/>
          </p:cNvCxnSpPr>
          <p:nvPr/>
        </p:nvCxnSpPr>
        <p:spPr>
          <a:xfrm flipH="1">
            <a:off x="6260123" y="5710813"/>
            <a:ext cx="507840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910DF2-BFF6-467C-97D8-67F63C8443DD}"/>
              </a:ext>
            </a:extLst>
          </p:cNvPr>
          <p:cNvGrpSpPr/>
          <p:nvPr/>
        </p:nvGrpSpPr>
        <p:grpSpPr>
          <a:xfrm rot="16200000">
            <a:off x="6026727" y="5516878"/>
            <a:ext cx="457200" cy="387928"/>
            <a:chOff x="10446327" y="997525"/>
            <a:chExt cx="457200" cy="387928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C44E66D-C3C0-9BD0-20DB-182941FA5C51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916EDA9-3CDC-BB8E-BF57-ECAF67C734FA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66A783-5F2D-DB97-8FAE-7409B61E2C94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914B7B-6C94-ED3E-E1F6-00D2AAE39796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1F8D993-6189-5A1C-0466-3D5677C7D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CDD75D3-543C-0CD4-5AE2-5BC9BDE7F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703" y="337521"/>
            <a:ext cx="3138557" cy="618295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F10EC76-0C46-3809-87C4-9AAF0A6C1CE3}"/>
              </a:ext>
            </a:extLst>
          </p:cNvPr>
          <p:cNvSpPr/>
          <p:nvPr/>
        </p:nvSpPr>
        <p:spPr>
          <a:xfrm>
            <a:off x="6777319" y="5467808"/>
            <a:ext cx="3240196" cy="506438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71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Password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296886"/>
            <a:ext cx="4353197" cy="3594463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Usernames will be the email address provided upon account creation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Passwords must comply with the following requirements: 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sym typeface="Arial"/>
              </a:rPr>
              <a:t>Contain at least 8 characters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sym typeface="Arial"/>
              </a:rPr>
              <a:t>capital letter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sym typeface="Arial"/>
              </a:rPr>
              <a:t>Number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sym typeface="Arial"/>
              </a:rPr>
              <a:t>special character such as “$”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Password Creation and Log-In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33D26-D6CE-D3F4-AFD4-E1264A458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4698" y="1700795"/>
            <a:ext cx="6828981" cy="384130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F17D1B-4354-29BF-1EB3-A1619406970E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A3F120-BAA5-023D-D955-1AC9BB7FC84E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22B9926-55B3-5374-7F41-7CC672FDB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832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232-B7CB-3BB4-5FA2-4EBB1BFB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70C0"/>
                </a:solidFill>
                <a:sym typeface="Arial"/>
              </a:rPr>
              <a:t>Managing Members</a:t>
            </a:r>
          </a:p>
        </p:txBody>
      </p:sp>
    </p:spTree>
    <p:extLst>
      <p:ext uri="{BB962C8B-B14F-4D97-AF65-F5344CB8AC3E}">
        <p14:creationId xmlns:p14="http://schemas.microsoft.com/office/powerpoint/2010/main" val="154035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C719EE-9EDD-E3AB-1745-F3882BEF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97359" y="1508630"/>
            <a:ext cx="7513926" cy="4226584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4401238" cy="59133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45529" cy="3594463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</a:pPr>
            <a:r>
              <a:rPr lang="en-US" sz="1400" dirty="0">
                <a:sym typeface="Arial"/>
              </a:rPr>
              <a:t>Open “dashboard pane” </a:t>
            </a:r>
          </a:p>
          <a:p>
            <a:pPr lvl="0">
              <a:lnSpc>
                <a:spcPct val="110000"/>
              </a:lnSpc>
              <a:spcAft>
                <a:spcPts val="1500"/>
              </a:spcAft>
            </a:pPr>
            <a:r>
              <a:rPr lang="en-US" sz="1400" dirty="0">
                <a:sym typeface="Arial"/>
              </a:rPr>
              <a:t>Click “       ” button which is to the left of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“member” on the top of the data table</a:t>
            </a:r>
          </a:p>
          <a:p>
            <a:pPr lvl="0">
              <a:lnSpc>
                <a:spcPct val="110000"/>
              </a:lnSpc>
              <a:spcAft>
                <a:spcPts val="1500"/>
              </a:spcAft>
            </a:pPr>
            <a:r>
              <a:rPr lang="en-US" sz="1400" dirty="0">
                <a:sym typeface="Arial"/>
              </a:rPr>
              <a:t>Input required patient information*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(including CIN/Member ID)</a:t>
            </a:r>
          </a:p>
          <a:p>
            <a:pPr lvl="0">
              <a:lnSpc>
                <a:spcPct val="110000"/>
              </a:lnSpc>
              <a:spcAft>
                <a:spcPts val="1500"/>
              </a:spcAft>
            </a:pPr>
            <a:r>
              <a:rPr lang="en-US" sz="1400" dirty="0">
                <a:sym typeface="Arial"/>
              </a:rPr>
              <a:t>Input optional information (these fields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support incentive delivery)</a:t>
            </a:r>
          </a:p>
          <a:p>
            <a:pPr lvl="0">
              <a:lnSpc>
                <a:spcPct val="110000"/>
              </a:lnSpc>
              <a:spcAft>
                <a:spcPts val="1500"/>
              </a:spcAft>
            </a:pPr>
            <a:r>
              <a:rPr lang="en-US" sz="1400" dirty="0">
                <a:sym typeface="Arial"/>
              </a:rPr>
              <a:t>Select associated provider</a:t>
            </a:r>
          </a:p>
          <a:p>
            <a:pPr lvl="0">
              <a:lnSpc>
                <a:spcPct val="110000"/>
              </a:lnSpc>
              <a:spcAft>
                <a:spcPts val="1500"/>
              </a:spcAft>
            </a:pPr>
            <a:r>
              <a:rPr lang="en-US" sz="1400" dirty="0">
                <a:sym typeface="Arial"/>
              </a:rPr>
              <a:t>Verify Member program eligibility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B4DD4A-B642-E68F-33EC-B785EC653089}"/>
              </a:ext>
            </a:extLst>
          </p:cNvPr>
          <p:cNvSpPr/>
          <p:nvPr/>
        </p:nvSpPr>
        <p:spPr>
          <a:xfrm>
            <a:off x="1332766" y="2348948"/>
            <a:ext cx="230527" cy="230527"/>
          </a:xfrm>
          <a:prstGeom prst="ellipse">
            <a:avLst/>
          </a:prstGeom>
          <a:solidFill>
            <a:srgbClr val="FBA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22" name="Google Shape;288;p22">
            <a:extLst>
              <a:ext uri="{FF2B5EF4-FFF2-40B4-BE49-F238E27FC236}">
                <a16:creationId xmlns:a16="http://schemas.microsoft.com/office/drawing/2014/main" id="{2A5D0B67-F9A4-DBC7-7CA6-923D8DB6CF73}"/>
              </a:ext>
            </a:extLst>
          </p:cNvPr>
          <p:cNvSpPr txBox="1"/>
          <p:nvPr/>
        </p:nvSpPr>
        <p:spPr>
          <a:xfrm>
            <a:off x="492617" y="5425002"/>
            <a:ext cx="38311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5888" marR="0" lvl="0" indent="-1158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103188" algn="l"/>
              </a:tabLst>
            </a:pPr>
            <a:r>
              <a:rPr lang="en-US" sz="120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*	Note: </a:t>
            </a:r>
            <a:r>
              <a:rPr lang="en-US" sz="120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</a:t>
            </a:r>
            <a:r>
              <a:rPr lang="en-US" sz="1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</a:t>
            </a:r>
            <a:r>
              <a:rPr lang="en-US" sz="120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embers are only permitted to be enrolled at one site. Please see next page.</a:t>
            </a:r>
            <a:endParaRPr sz="105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8D30CB-62C5-E55F-9A87-840425DDFE1E}"/>
              </a:ext>
            </a:extLst>
          </p:cNvPr>
          <p:cNvCxnSpPr>
            <a:cxnSpLocks/>
          </p:cNvCxnSpPr>
          <p:nvPr/>
        </p:nvCxnSpPr>
        <p:spPr>
          <a:xfrm>
            <a:off x="5369170" y="1457794"/>
            <a:ext cx="1" cy="777174"/>
          </a:xfrm>
          <a:prstGeom prst="line">
            <a:avLst/>
          </a:prstGeom>
          <a:ln w="19050">
            <a:solidFill>
              <a:srgbClr val="FBAF3A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6B6CD28-8CA0-EEA9-79EA-27CE5ACC2D72}"/>
              </a:ext>
            </a:extLst>
          </p:cNvPr>
          <p:cNvSpPr/>
          <p:nvPr/>
        </p:nvSpPr>
        <p:spPr>
          <a:xfrm>
            <a:off x="5336344" y="2273181"/>
            <a:ext cx="709936" cy="201880"/>
          </a:xfrm>
          <a:prstGeom prst="rect">
            <a:avLst/>
          </a:prstGeom>
          <a:noFill/>
          <a:ln w="12700">
            <a:solidFill>
              <a:srgbClr val="FBAF3A"/>
            </a:solidFill>
          </a:ln>
          <a:effectLst>
            <a:glow rad="63500">
              <a:srgbClr val="FFC000">
                <a:alpha val="2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DD884C-BDBD-BDA7-6E32-A9EF63D4D1DA}"/>
              </a:ext>
            </a:extLst>
          </p:cNvPr>
          <p:cNvGrpSpPr/>
          <p:nvPr/>
        </p:nvGrpSpPr>
        <p:grpSpPr>
          <a:xfrm>
            <a:off x="5140570" y="1018325"/>
            <a:ext cx="457200" cy="387928"/>
            <a:chOff x="10446327" y="997525"/>
            <a:chExt cx="457200" cy="38792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4F6B6BB-6522-5D2E-6454-C148B25029D0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BAF3A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C6FCABB-F9BB-295E-6EE6-FA2BEE4DA945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F2F203-D014-C711-D5BE-6E7447FF1EC0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7B01A1-AD07-5EF3-E87D-864F23392AFF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485D6845-7C1F-1366-10F4-17183F010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10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9B92-3344-7D8D-3977-F6997C2D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sym typeface="Arial"/>
              </a:rPr>
              <a:t>Table of Contents</a:t>
            </a:r>
            <a:br>
              <a:rPr lang="en-US" dirty="0">
                <a:sym typeface="Arial"/>
              </a:rPr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0053B9-23A6-E1F2-8134-2A59A66D9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633" y="1643743"/>
            <a:ext cx="9380022" cy="4229100"/>
          </a:xfrm>
        </p:spPr>
        <p:txBody>
          <a:bodyPr>
            <a:normAutofit/>
          </a:bodyPr>
          <a:lstStyle/>
          <a:p>
            <a:pPr marL="0" lvl="0" indent="0">
              <a:spcAft>
                <a:spcPts val="1500"/>
              </a:spcAft>
              <a:buNone/>
            </a:pPr>
            <a:r>
              <a:rPr lang="en-US" sz="2000" dirty="0">
                <a:sym typeface="Arial"/>
              </a:rPr>
              <a:t>Q2i IM Web Portal Overview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sz="2000" dirty="0">
                <a:sym typeface="Arial"/>
              </a:rPr>
              <a:t>Know Your Portal Role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sz="2000" dirty="0">
                <a:sym typeface="Arial"/>
              </a:rPr>
              <a:t>Password Creation and Log-In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sz="2000" dirty="0">
                <a:sym typeface="Arial"/>
              </a:rPr>
              <a:t>Managing Members (e.g., tracking progress, logging UDT results)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sz="2000" dirty="0">
                <a:sym typeface="Arial"/>
              </a:rPr>
              <a:t>Managing Incentive Rewards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sz="2000" dirty="0">
                <a:sym typeface="Arial"/>
              </a:rPr>
              <a:t>Analytics and Reports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sz="2000" dirty="0">
                <a:sym typeface="Arial"/>
              </a:rPr>
              <a:t>Help Center and Support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EC9248F-5A5D-736C-4142-5FA4EFC5CA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503" y="344384"/>
            <a:ext cx="6019177" cy="213755"/>
          </a:xfrm>
        </p:spPr>
        <p:txBody>
          <a:bodyPr/>
          <a:lstStyle/>
          <a:p>
            <a:r>
              <a:rPr lang="en-US" sz="900" cap="none" dirty="0">
                <a:sym typeface="Arial"/>
              </a:rPr>
              <a:t>CALIFORNIA DHCS CONTINGENCY MANAGEMENT PILOT PROGRAM</a:t>
            </a:r>
            <a:endParaRPr lang="en-US" cap="none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9113F27-E529-7DFD-D5FF-1F3221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877139D3-B018-6AFE-6571-AC4528BF07EB}"/>
              </a:ext>
            </a:extLst>
          </p:cNvPr>
          <p:cNvSpPr/>
          <p:nvPr/>
        </p:nvSpPr>
        <p:spPr>
          <a:xfrm>
            <a:off x="508000" y="2150533"/>
            <a:ext cx="5943599" cy="372534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CE8D24-22CF-1A59-4ED6-9B42B048B7E0}"/>
              </a:ext>
            </a:extLst>
          </p:cNvPr>
          <p:cNvGrpSpPr/>
          <p:nvPr/>
        </p:nvGrpSpPr>
        <p:grpSpPr>
          <a:xfrm rot="16200000">
            <a:off x="642183" y="1724309"/>
            <a:ext cx="297101" cy="252086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342757-C299-5D32-50AC-1E7BAE38B9AA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5F0135A-3C1A-85F9-E854-643BE827D335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F76C73-2D63-5F0A-1AAB-A1EAE581FD76}"/>
              </a:ext>
            </a:extLst>
          </p:cNvPr>
          <p:cNvGrpSpPr/>
          <p:nvPr/>
        </p:nvGrpSpPr>
        <p:grpSpPr>
          <a:xfrm rot="16200000">
            <a:off x="642184" y="2215374"/>
            <a:ext cx="297101" cy="252086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B914CD0-223B-1E58-43C3-BB030DB72CB9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551C540-000D-CE12-0E55-1CEBC5C09BF5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B0E30-54EB-362F-2406-4B534F88CA17}"/>
              </a:ext>
            </a:extLst>
          </p:cNvPr>
          <p:cNvGrpSpPr/>
          <p:nvPr/>
        </p:nvGrpSpPr>
        <p:grpSpPr>
          <a:xfrm rot="16200000">
            <a:off x="642185" y="2723373"/>
            <a:ext cx="297101" cy="252086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BA854B9-1205-4FBA-F68B-2EA72B5B67B8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C35D05-BF35-7887-C3BD-A18DC1D55297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AB2D9-7D88-38D8-13D8-331A61969C02}"/>
              </a:ext>
            </a:extLst>
          </p:cNvPr>
          <p:cNvGrpSpPr/>
          <p:nvPr/>
        </p:nvGrpSpPr>
        <p:grpSpPr>
          <a:xfrm rot="16200000">
            <a:off x="642186" y="3222907"/>
            <a:ext cx="297101" cy="252086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058A28C-B951-719A-01A7-6ADA59F4C7C5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BB9E88-F8C4-E3AD-35CC-A7BC2441BB1A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734482-CB97-90AC-AC9E-946248C4083C}"/>
              </a:ext>
            </a:extLst>
          </p:cNvPr>
          <p:cNvGrpSpPr/>
          <p:nvPr/>
        </p:nvGrpSpPr>
        <p:grpSpPr>
          <a:xfrm rot="16200000">
            <a:off x="642187" y="3680107"/>
            <a:ext cx="297101" cy="252086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3199FC-D60F-5019-B3B0-F54E59778809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BB854B7-576F-EA75-1551-96DE60102FA4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D4D694-7DAC-5CC2-618D-C4F5AD0D48B6}"/>
              </a:ext>
            </a:extLst>
          </p:cNvPr>
          <p:cNvGrpSpPr/>
          <p:nvPr/>
        </p:nvGrpSpPr>
        <p:grpSpPr>
          <a:xfrm rot="16200000">
            <a:off x="642188" y="4213507"/>
            <a:ext cx="297101" cy="252086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7EA2944-0466-5D32-B41A-014E22732F23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B51A75B-4B6B-08C3-8F85-302B9498DB7A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588B5D-3631-4320-4484-88178B7F73B7}"/>
              </a:ext>
            </a:extLst>
          </p:cNvPr>
          <p:cNvGrpSpPr/>
          <p:nvPr/>
        </p:nvGrpSpPr>
        <p:grpSpPr>
          <a:xfrm rot="16200000">
            <a:off x="642189" y="4670707"/>
            <a:ext cx="297101" cy="252086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5B6C130-13EC-C1BC-738B-650FCDF82074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AC4EA8C-9EDB-994B-21F1-A63302496E05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276FA1-49EA-E1F5-5FE2-59ED3DDC40FD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2278AC-79DA-9455-A33C-56A9ABC76E73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763EE38-0525-8C3F-697E-B7D8E1BD9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ntact form&#10;&#10;Description automatically generated">
            <a:extLst>
              <a:ext uri="{FF2B5EF4-FFF2-40B4-BE49-F238E27FC236}">
                <a16:creationId xmlns:a16="http://schemas.microsoft.com/office/drawing/2014/main" id="{6A3C09FD-FBAF-F3D7-67C2-64A8092C8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60" y="854798"/>
            <a:ext cx="3904963" cy="5148403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Double Entries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4705894" cy="42291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600" dirty="0">
                <a:latin typeface="+mj-lt"/>
                <a:sym typeface="Arial"/>
              </a:rPr>
              <a:t>CM Coordinators may see </a:t>
            </a:r>
            <a:r>
              <a:rPr lang="en-US" sz="1600" dirty="0">
                <a:solidFill>
                  <a:srgbClr val="EF0907"/>
                </a:solidFill>
                <a:latin typeface="+mj-lt"/>
                <a:sym typeface="Arial"/>
              </a:rPr>
              <a:t>error at right</a:t>
            </a:r>
          </a:p>
          <a:p>
            <a:pPr lvl="0"/>
            <a:r>
              <a:rPr lang="en-US" sz="1600" dirty="0">
                <a:sym typeface="Arial"/>
              </a:rPr>
              <a:t>This occurs when a member’s information (CIN or Member ID) has matched an existing entry</a:t>
            </a:r>
          </a:p>
          <a:p>
            <a:pPr lvl="0"/>
            <a:r>
              <a:rPr lang="en-US" sz="1600" dirty="0">
                <a:sym typeface="Arial"/>
              </a:rPr>
              <a:t>This functionality is a safeguard against Members who may try to enroll in multiple centers simultaneously – this is against protocol</a:t>
            </a:r>
          </a:p>
          <a:p>
            <a:pPr lvl="0"/>
            <a:r>
              <a:rPr lang="en-US" sz="1600" dirty="0">
                <a:sym typeface="Arial"/>
              </a:rPr>
              <a:t>This may occur because a member is seeking to transfer to your clinic from another. </a:t>
            </a:r>
          </a:p>
          <a:p>
            <a:pPr lvl="1"/>
            <a:r>
              <a:rPr lang="en-US" sz="1400" dirty="0">
                <a:sym typeface="Arial"/>
              </a:rPr>
              <a:t>Please see guidance on changing member location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6120EF-1C22-7258-857D-449F1469A4E3}"/>
              </a:ext>
            </a:extLst>
          </p:cNvPr>
          <p:cNvSpPr/>
          <p:nvPr/>
        </p:nvSpPr>
        <p:spPr>
          <a:xfrm>
            <a:off x="7090352" y="5516737"/>
            <a:ext cx="2559256" cy="372765"/>
          </a:xfrm>
          <a:prstGeom prst="rect">
            <a:avLst/>
          </a:prstGeom>
          <a:noFill/>
          <a:ln w="12700">
            <a:solidFill>
              <a:srgbClr val="EF0907"/>
            </a:solidFill>
          </a:ln>
          <a:effectLst>
            <a:glow rad="63500">
              <a:srgbClr val="EE2A4C">
                <a:alpha val="2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9DBDEE-BF08-4E19-9C3C-C6E32400239A}"/>
              </a:ext>
            </a:extLst>
          </p:cNvPr>
          <p:cNvCxnSpPr>
            <a:cxnSpLocks/>
          </p:cNvCxnSpPr>
          <p:nvPr/>
        </p:nvCxnSpPr>
        <p:spPr>
          <a:xfrm>
            <a:off x="5535221" y="5703489"/>
            <a:ext cx="1470697" cy="0"/>
          </a:xfrm>
          <a:prstGeom prst="line">
            <a:avLst/>
          </a:prstGeom>
          <a:ln w="19050">
            <a:solidFill>
              <a:srgbClr val="EF0907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54FD55-5BF4-A33E-0209-2C63C3364E6B}"/>
              </a:ext>
            </a:extLst>
          </p:cNvPr>
          <p:cNvGrpSpPr/>
          <p:nvPr/>
        </p:nvGrpSpPr>
        <p:grpSpPr>
          <a:xfrm rot="16200000">
            <a:off x="5105728" y="5509523"/>
            <a:ext cx="457200" cy="387928"/>
            <a:chOff x="10446327" y="997525"/>
            <a:chExt cx="457200" cy="38792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DD1A26E-1FE7-2070-1FEA-B358C4AAD808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EF0907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E66D194-D61C-F416-5536-4ADD422A01E4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FE1854-36B4-75D7-A2C5-A51F990A88FF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C9E7DE-2DB6-59CF-8855-9C9478CD3EB0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558ED12-E904-BA0B-D08C-E20E50780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190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Member Location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296886"/>
            <a:ext cx="11052652" cy="35944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Only Admin users can adjust treatment location. Below is the approval procedure: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CM Coordinator is informed by member about necessary location change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CM Coordinator assists member in site selection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CM Coordinator contacts new site to ensure they can accept the additional caseload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CM Coordinator calls the call center (find via help section) to inform them of the details of the necessary change</a:t>
            </a:r>
          </a:p>
          <a:p>
            <a:pPr marL="0" lv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endParaRPr lang="en-US" sz="1400" dirty="0">
              <a:latin typeface="Montserrat" pitchFamily="2" charset="77"/>
              <a:sym typeface="Arial"/>
            </a:endParaRPr>
          </a:p>
          <a:p>
            <a:pPr mar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sym typeface="Arial"/>
              </a:rPr>
              <a:t>The call center will contact Q2i to make this change.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Adding New Users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75629-8606-72B0-8BA0-8721248E8A50}"/>
              </a:ext>
            </a:extLst>
          </p:cNvPr>
          <p:cNvSpPr txBox="1"/>
          <p:nvPr/>
        </p:nvSpPr>
        <p:spPr>
          <a:xfrm>
            <a:off x="571500" y="5864971"/>
            <a:ext cx="98772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b="1" dirty="0">
                <a:sym typeface="Arial"/>
              </a:rPr>
              <a:t>Note: All such changes must be logged in the electronic health record system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201562-5703-2FCB-8A57-74EEE0929D0F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7B9176-6D4D-9F2A-1B7C-CCB7BAD979C8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9A0F79D-169F-F7CA-9356-7FADFA4B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690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6FCFF2-6062-A46B-668D-A19CFE51DF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37476" y="2062895"/>
            <a:ext cx="6776730" cy="3811911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Member Information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296886"/>
            <a:ext cx="4319814" cy="3594463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+mj-lt"/>
                <a:sym typeface="Arial"/>
              </a:rPr>
              <a:t>Click “Manage Users” on left pane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+mj-lt"/>
                <a:sym typeface="Arial"/>
              </a:rPr>
              <a:t>Find relevant user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+mj-lt"/>
                <a:sym typeface="Arial"/>
              </a:rPr>
              <a:t>In data table, click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“update info”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At any point, a can call the call center to assist with these changes. </a:t>
            </a:r>
            <a:r>
              <a:rPr lang="en-US" sz="1400" dirty="0">
                <a:sym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Contacts can be </a:t>
            </a:r>
            <a:br>
              <a:rPr lang="en-US" sz="1400" dirty="0">
                <a:sym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400" dirty="0">
                <a:sym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found here.</a:t>
            </a:r>
            <a:endParaRPr lang="en-US" sz="1400" dirty="0">
              <a:sym typeface="Arial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Adding New Users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95C13-F755-1125-6A66-767A66161C79}"/>
              </a:ext>
            </a:extLst>
          </p:cNvPr>
          <p:cNvSpPr/>
          <p:nvPr/>
        </p:nvSpPr>
        <p:spPr>
          <a:xfrm>
            <a:off x="10200936" y="2710775"/>
            <a:ext cx="1140031" cy="444104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140323-53F0-BD62-0B52-96DB69A43704}"/>
              </a:ext>
            </a:extLst>
          </p:cNvPr>
          <p:cNvCxnSpPr>
            <a:cxnSpLocks/>
          </p:cNvCxnSpPr>
          <p:nvPr/>
        </p:nvCxnSpPr>
        <p:spPr>
          <a:xfrm>
            <a:off x="10521811" y="1648591"/>
            <a:ext cx="0" cy="1062184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3BE95F-C262-91AE-862D-4C18089D5914}"/>
              </a:ext>
            </a:extLst>
          </p:cNvPr>
          <p:cNvGrpSpPr/>
          <p:nvPr/>
        </p:nvGrpSpPr>
        <p:grpSpPr>
          <a:xfrm>
            <a:off x="10293211" y="1260663"/>
            <a:ext cx="457200" cy="387928"/>
            <a:chOff x="10446327" y="997525"/>
            <a:chExt cx="457200" cy="387928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BA3A192-A625-6C02-C73B-2F18766A2AE4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38E5857-B925-5F73-510B-2C75D21C9E0C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5AE8D4-B51D-335B-8523-5D665021BEA0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A7288F-CAF6-2EE9-B6F5-D409221E0101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ACF238F-E1F6-8FD5-2098-6DF899009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456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AA40C1-BBB1-80AA-9A62-FFD43388E9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93301" y="1776095"/>
            <a:ext cx="6776730" cy="3811911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3" y="736426"/>
            <a:ext cx="5577917" cy="59133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Member Week &amp; 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296886"/>
            <a:ext cx="3703617" cy="3594463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During the first 12-weeks, 2 visit entries are required per week per Member within their cm week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During weeks 1-12, it is recommended that Members are scheduled on either a Monday/Thursday, or Tuesday/Friday Schedule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	 icon represents a </a:t>
            </a:r>
            <a:r>
              <a:rPr lang="en-US" sz="1400" dirty="0">
                <a:solidFill>
                  <a:schemeClr val="accent2"/>
                </a:solidFill>
                <a:latin typeface="+mj-lt"/>
                <a:sym typeface="Arial"/>
              </a:rPr>
              <a:t>Member</a:t>
            </a:r>
            <a:r>
              <a:rPr lang="en-US" sz="1400" dirty="0">
                <a:sym typeface="Arial"/>
              </a:rPr>
              <a:t> that only has either 1 or 0 visits entered for their week 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	 icon represents a </a:t>
            </a:r>
            <a:r>
              <a:rPr lang="en-US" sz="1400" dirty="0">
                <a:solidFill>
                  <a:srgbClr val="64ABE9"/>
                </a:solidFill>
                <a:latin typeface="+mj-lt"/>
                <a:sym typeface="Arial"/>
              </a:rPr>
              <a:t>Member</a:t>
            </a:r>
            <a:r>
              <a:rPr lang="en-US" sz="1400" dirty="0">
                <a:sym typeface="Arial"/>
              </a:rPr>
              <a:t> that has no visits entered so far for their week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FFE0DA-269F-FCF5-3ABC-066DC271DCB1}"/>
              </a:ext>
            </a:extLst>
          </p:cNvPr>
          <p:cNvSpPr/>
          <p:nvPr/>
        </p:nvSpPr>
        <p:spPr>
          <a:xfrm>
            <a:off x="5413664" y="2447516"/>
            <a:ext cx="1838000" cy="593540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DE2ED6-7605-90BD-D132-DCB33D6A7514}"/>
              </a:ext>
            </a:extLst>
          </p:cNvPr>
          <p:cNvSpPr/>
          <p:nvPr/>
        </p:nvSpPr>
        <p:spPr>
          <a:xfrm>
            <a:off x="5413665" y="3093060"/>
            <a:ext cx="1837999" cy="784223"/>
          </a:xfrm>
          <a:prstGeom prst="rect">
            <a:avLst/>
          </a:prstGeom>
          <a:noFill/>
          <a:ln w="12700">
            <a:solidFill>
              <a:srgbClr val="64ABE9"/>
            </a:solidFill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CC1297-6538-0B0E-6189-7099D98D0648}"/>
              </a:ext>
            </a:extLst>
          </p:cNvPr>
          <p:cNvCxnSpPr>
            <a:cxnSpLocks/>
          </p:cNvCxnSpPr>
          <p:nvPr/>
        </p:nvCxnSpPr>
        <p:spPr>
          <a:xfrm>
            <a:off x="6876864" y="1618835"/>
            <a:ext cx="0" cy="784223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CDE18C-A0C8-D3DE-F02A-B7F41A03E2BC}"/>
              </a:ext>
            </a:extLst>
          </p:cNvPr>
          <p:cNvCxnSpPr>
            <a:cxnSpLocks/>
          </p:cNvCxnSpPr>
          <p:nvPr/>
        </p:nvCxnSpPr>
        <p:spPr>
          <a:xfrm>
            <a:off x="7200359" y="940633"/>
            <a:ext cx="0" cy="2170580"/>
          </a:xfrm>
          <a:prstGeom prst="line">
            <a:avLst/>
          </a:prstGeom>
          <a:ln w="19050">
            <a:solidFill>
              <a:srgbClr val="0070C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54C3B4-51ED-4B7F-3D2F-6B7B241A5A2A}"/>
              </a:ext>
            </a:extLst>
          </p:cNvPr>
          <p:cNvGrpSpPr/>
          <p:nvPr/>
        </p:nvGrpSpPr>
        <p:grpSpPr>
          <a:xfrm>
            <a:off x="6648264" y="1177510"/>
            <a:ext cx="457200" cy="387928"/>
            <a:chOff x="10446327" y="997525"/>
            <a:chExt cx="457200" cy="387928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B748050-BE8C-3193-788C-2B361BA8082B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306E3BA-EB6C-B4B3-A2B9-91A4DFD539B1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744D599-63C7-189F-D635-06D80AAD9F1A}"/>
              </a:ext>
            </a:extLst>
          </p:cNvPr>
          <p:cNvGrpSpPr/>
          <p:nvPr/>
        </p:nvGrpSpPr>
        <p:grpSpPr>
          <a:xfrm>
            <a:off x="6981186" y="582756"/>
            <a:ext cx="457200" cy="387928"/>
            <a:chOff x="11963400" y="997525"/>
            <a:chExt cx="457200" cy="387928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AF6C3C2-0751-D169-60F6-70ABCD2EBB33}"/>
                </a:ext>
              </a:extLst>
            </p:cNvPr>
            <p:cNvSpPr/>
            <p:nvPr/>
          </p:nvSpPr>
          <p:spPr>
            <a:xfrm rot="10800000">
              <a:off x="11963400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64ABE9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185ECE6-96D9-BD2F-7D29-B90BF7030C68}"/>
                </a:ext>
              </a:extLst>
            </p:cNvPr>
            <p:cNvSpPr/>
            <p:nvPr/>
          </p:nvSpPr>
          <p:spPr>
            <a:xfrm rot="10800000">
              <a:off x="12198928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3BA4E1-004C-C4F1-4354-1287E07455BA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ACB3AD-491E-BA6C-4858-472DB2CFD81B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D99D1F4-CE18-0B9A-1280-DEC8D7CB9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0E7E43-F310-F6AD-C03B-B19DA9439B54}"/>
              </a:ext>
            </a:extLst>
          </p:cNvPr>
          <p:cNvCxnSpPr>
            <a:cxnSpLocks/>
          </p:cNvCxnSpPr>
          <p:nvPr/>
        </p:nvCxnSpPr>
        <p:spPr>
          <a:xfrm flipH="1">
            <a:off x="7283885" y="3435578"/>
            <a:ext cx="177283" cy="0"/>
          </a:xfrm>
          <a:prstGeom prst="line">
            <a:avLst/>
          </a:prstGeom>
          <a:ln w="19050">
            <a:solidFill>
              <a:srgbClr val="0070C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DB81026-C5D6-9AB0-7FF7-23F5C7268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827" y="4200224"/>
            <a:ext cx="188947" cy="223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826762-BE54-43E5-2215-770DBDC4D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275" y="5046568"/>
            <a:ext cx="244499" cy="2095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A1885D-9C36-8578-74C8-AECC55095458}"/>
              </a:ext>
            </a:extLst>
          </p:cNvPr>
          <p:cNvSpPr/>
          <p:nvPr/>
        </p:nvSpPr>
        <p:spPr>
          <a:xfrm>
            <a:off x="5633065" y="2480552"/>
            <a:ext cx="517395" cy="1410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accent5">
                    <a:lumMod val="10000"/>
                  </a:schemeClr>
                </a:solidFill>
              </a:rPr>
              <a:t>Member</a:t>
            </a:r>
          </a:p>
        </p:txBody>
      </p:sp>
    </p:spTree>
    <p:extLst>
      <p:ext uri="{BB962C8B-B14F-4D97-AF65-F5344CB8AC3E}">
        <p14:creationId xmlns:p14="http://schemas.microsoft.com/office/powerpoint/2010/main" val="2739762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AA40C1-BBB1-80AA-9A62-FFD43388E9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88437" y="1776095"/>
            <a:ext cx="6776730" cy="3811911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4771352" cy="59133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Select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296886"/>
            <a:ext cx="3703617" cy="3594463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Open “dashboard pane” 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Find member either by </a:t>
            </a:r>
            <a:r>
              <a:rPr lang="en-US" sz="1400" dirty="0">
                <a:solidFill>
                  <a:schemeClr val="accent2"/>
                </a:solidFill>
                <a:latin typeface="+mj-lt"/>
                <a:sym typeface="Arial"/>
              </a:rPr>
              <a:t>sorting</a:t>
            </a:r>
            <a:r>
              <a:rPr lang="en-US" sz="1400" dirty="0">
                <a:sym typeface="Arial"/>
              </a:rPr>
              <a:t>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or </a:t>
            </a:r>
            <a:r>
              <a:rPr lang="en-US" sz="1400" dirty="0">
                <a:solidFill>
                  <a:srgbClr val="64ABE9"/>
                </a:solidFill>
                <a:latin typeface="+mj-lt"/>
                <a:sym typeface="Arial"/>
              </a:rPr>
              <a:t>searching</a:t>
            </a:r>
            <a:r>
              <a:rPr lang="en-US" sz="1400" dirty="0">
                <a:sym typeface="Arial"/>
              </a:rPr>
              <a:t> 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Click on the member’s name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(you will note that it is underlined)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This action will open that specific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patient’s chart (next page)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DE2ED6-7605-90BD-D132-DCB33D6A7514}"/>
              </a:ext>
            </a:extLst>
          </p:cNvPr>
          <p:cNvSpPr/>
          <p:nvPr/>
        </p:nvSpPr>
        <p:spPr>
          <a:xfrm>
            <a:off x="9779001" y="2147776"/>
            <a:ext cx="1111522" cy="203538"/>
          </a:xfrm>
          <a:prstGeom prst="rect">
            <a:avLst/>
          </a:prstGeom>
          <a:noFill/>
          <a:ln w="12700">
            <a:solidFill>
              <a:srgbClr val="64ABE9"/>
            </a:solidFill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CC1297-6538-0B0E-6189-7099D98D0648}"/>
              </a:ext>
            </a:extLst>
          </p:cNvPr>
          <p:cNvCxnSpPr>
            <a:cxnSpLocks/>
          </p:cNvCxnSpPr>
          <p:nvPr/>
        </p:nvCxnSpPr>
        <p:spPr>
          <a:xfrm>
            <a:off x="5979363" y="1616431"/>
            <a:ext cx="0" cy="821969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CDE18C-A0C8-D3DE-F02A-B7F41A03E2BC}"/>
              </a:ext>
            </a:extLst>
          </p:cNvPr>
          <p:cNvCxnSpPr>
            <a:cxnSpLocks/>
          </p:cNvCxnSpPr>
          <p:nvPr/>
        </p:nvCxnSpPr>
        <p:spPr>
          <a:xfrm>
            <a:off x="10224635" y="1258420"/>
            <a:ext cx="0" cy="912785"/>
          </a:xfrm>
          <a:prstGeom prst="line">
            <a:avLst/>
          </a:prstGeom>
          <a:ln w="19050">
            <a:solidFill>
              <a:srgbClr val="0070C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54C3B4-51ED-4B7F-3D2F-6B7B241A5A2A}"/>
              </a:ext>
            </a:extLst>
          </p:cNvPr>
          <p:cNvGrpSpPr/>
          <p:nvPr/>
        </p:nvGrpSpPr>
        <p:grpSpPr>
          <a:xfrm>
            <a:off x="5750763" y="1228503"/>
            <a:ext cx="457200" cy="387928"/>
            <a:chOff x="10446327" y="997525"/>
            <a:chExt cx="457200" cy="387928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B748050-BE8C-3193-788C-2B361BA8082B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306E3BA-EB6C-B4B3-A2B9-91A4DFD539B1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744D599-63C7-189F-D635-06D80AAD9F1A}"/>
              </a:ext>
            </a:extLst>
          </p:cNvPr>
          <p:cNvGrpSpPr/>
          <p:nvPr/>
        </p:nvGrpSpPr>
        <p:grpSpPr>
          <a:xfrm>
            <a:off x="9996035" y="900543"/>
            <a:ext cx="457200" cy="387928"/>
            <a:chOff x="11963400" y="997525"/>
            <a:chExt cx="457200" cy="387928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AF6C3C2-0751-D169-60F6-70ABCD2EBB33}"/>
                </a:ext>
              </a:extLst>
            </p:cNvPr>
            <p:cNvSpPr/>
            <p:nvPr/>
          </p:nvSpPr>
          <p:spPr>
            <a:xfrm rot="10800000">
              <a:off x="11963400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64ABE9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185ECE6-96D9-BD2F-7D29-B90BF7030C68}"/>
                </a:ext>
              </a:extLst>
            </p:cNvPr>
            <p:cNvSpPr/>
            <p:nvPr/>
          </p:nvSpPr>
          <p:spPr>
            <a:xfrm rot="10800000">
              <a:off x="12198928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3BA4E1-004C-C4F1-4354-1287E07455BA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ACB3AD-491E-BA6C-4858-472DB2CFD81B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D99D1F4-CE18-0B9A-1280-DEC8D7CB9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0FFE0DA-269F-FCF5-3ABC-066DC271DCB1}"/>
              </a:ext>
            </a:extLst>
          </p:cNvPr>
          <p:cNvSpPr/>
          <p:nvPr/>
        </p:nvSpPr>
        <p:spPr>
          <a:xfrm>
            <a:off x="5926381" y="2500086"/>
            <a:ext cx="111034" cy="130628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77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AA40C1-BBB1-80AA-9A62-FFD43388E9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88437" y="1776095"/>
            <a:ext cx="6776730" cy="3811910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4" y="736426"/>
            <a:ext cx="4771352" cy="59133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Access Member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296886"/>
            <a:ext cx="3703617" cy="3594463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Click on the member’s name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(you will note that it is underlined)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Ask the Member to confirm their </a:t>
            </a:r>
            <a:r>
              <a:rPr lang="en-US" sz="1400" dirty="0" err="1">
                <a:sym typeface="Arial"/>
              </a:rPr>
              <a:t>DoB</a:t>
            </a:r>
            <a:r>
              <a:rPr lang="en-US" sz="1400" dirty="0">
                <a:sym typeface="Arial"/>
              </a:rPr>
              <a:t> then enter it in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Select the Radio Button to confirm the information is collect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This action will open that specific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patient’s chart (next page)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CC1297-6538-0B0E-6189-7099D98D0648}"/>
              </a:ext>
            </a:extLst>
          </p:cNvPr>
          <p:cNvCxnSpPr>
            <a:cxnSpLocks/>
          </p:cNvCxnSpPr>
          <p:nvPr/>
        </p:nvCxnSpPr>
        <p:spPr>
          <a:xfrm>
            <a:off x="8122061" y="1616431"/>
            <a:ext cx="0" cy="1102018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54C3B4-51ED-4B7F-3D2F-6B7B241A5A2A}"/>
              </a:ext>
            </a:extLst>
          </p:cNvPr>
          <p:cNvGrpSpPr/>
          <p:nvPr/>
        </p:nvGrpSpPr>
        <p:grpSpPr>
          <a:xfrm>
            <a:off x="7893461" y="1228503"/>
            <a:ext cx="457200" cy="387928"/>
            <a:chOff x="10446327" y="997525"/>
            <a:chExt cx="457200" cy="387928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B748050-BE8C-3193-788C-2B361BA8082B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306E3BA-EB6C-B4B3-A2B9-91A4DFD539B1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3BA4E1-004C-C4F1-4354-1287E07455BA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ACB3AD-491E-BA6C-4858-472DB2CFD81B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D99D1F4-CE18-0B9A-1280-DEC8D7CB9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0FFE0DA-269F-FCF5-3ABC-066DC271DCB1}"/>
              </a:ext>
            </a:extLst>
          </p:cNvPr>
          <p:cNvSpPr/>
          <p:nvPr/>
        </p:nvSpPr>
        <p:spPr>
          <a:xfrm>
            <a:off x="7106985" y="2718449"/>
            <a:ext cx="2038539" cy="2359519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08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Member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500" dirty="0">
                <a:latin typeface="+mj-lt"/>
                <a:sym typeface="Arial"/>
              </a:rPr>
              <a:t>This page contains member-specific information: </a:t>
            </a:r>
            <a:r>
              <a:rPr lang="en-US" sz="1500" dirty="0">
                <a:sym typeface="Arial"/>
              </a:rPr>
              <a:t>(from left to right)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UDT results by visit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Incentive earned by visit and week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Next UDT input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Rewards bank 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Reconfirmation of eligibility for program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(completed monthly by CM coordinator)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Summary of incentives earned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Incentive history (date, delivery type,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merchant, and amount)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pic>
        <p:nvPicPr>
          <p:cNvPr id="2" name="Google Shape;372;p30">
            <a:extLst>
              <a:ext uri="{FF2B5EF4-FFF2-40B4-BE49-F238E27FC236}">
                <a16:creationId xmlns:a16="http://schemas.microsoft.com/office/drawing/2014/main" id="{E2831528-CD32-CD30-B225-57EA8A86E086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740235" y="1673432"/>
            <a:ext cx="6982689" cy="392776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637177-BCC0-DFDD-E0C0-3707CA7D4CA6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B83950-9304-B5D5-3B11-4E5EF95F0815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9786ED0-A3EC-9A3F-7F05-4F9BDFB1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538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72;p30">
            <a:extLst>
              <a:ext uri="{FF2B5EF4-FFF2-40B4-BE49-F238E27FC236}">
                <a16:creationId xmlns:a16="http://schemas.microsoft.com/office/drawing/2014/main" id="{E580041A-8DDA-5279-3170-C01421A9890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740235" y="1673432"/>
            <a:ext cx="6982689" cy="392776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Member Pane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4097482" cy="4229100"/>
          </a:xfrm>
        </p:spPr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sz="1400" dirty="0">
                <a:latin typeface="+mj-lt"/>
                <a:sym typeface="Arial"/>
              </a:rPr>
              <a:t>Every 30 days, the CM coordinator must attest to the members eligibility:</a:t>
            </a:r>
          </a:p>
          <a:p>
            <a:pPr lvl="0">
              <a:lnSpc>
                <a:spcPct val="110000"/>
              </a:lnSpc>
            </a:pPr>
            <a:r>
              <a:rPr lang="en-US" sz="1400" dirty="0">
                <a:sym typeface="Arial"/>
              </a:rPr>
              <a:t>Navigate to the Member’s Pane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(screen on right)</a:t>
            </a:r>
          </a:p>
          <a:p>
            <a:pPr lvl="0">
              <a:lnSpc>
                <a:spcPct val="110000"/>
              </a:lnSpc>
            </a:pPr>
            <a:r>
              <a:rPr lang="en-US" sz="1400" dirty="0">
                <a:sym typeface="Arial"/>
              </a:rPr>
              <a:t>Locate the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“Reconfirm CM eligibility in:” section</a:t>
            </a:r>
            <a:r>
              <a:rPr lang="en-US" sz="1400" dirty="0">
                <a:sym typeface="Arial"/>
              </a:rPr>
              <a:t> in the top right of the screen:</a:t>
            </a:r>
          </a:p>
          <a:p>
            <a:pPr lvl="1">
              <a:lnSpc>
                <a:spcPct val="110000"/>
              </a:lnSpc>
            </a:pPr>
            <a:r>
              <a:rPr lang="en-US" sz="1200" dirty="0">
                <a:sym typeface="Arial"/>
              </a:rPr>
              <a:t>The system has a countdown to 30 days </a:t>
            </a:r>
          </a:p>
          <a:p>
            <a:pPr lvl="1">
              <a:lnSpc>
                <a:spcPct val="110000"/>
              </a:lnSpc>
            </a:pPr>
            <a:r>
              <a:rPr lang="en-US" sz="1200" dirty="0">
                <a:sym typeface="Arial"/>
              </a:rPr>
              <a:t>The system will allow for attestation 14 days after the last attestation – giving 16 calendar days to attest</a:t>
            </a:r>
          </a:p>
          <a:p>
            <a:pPr lvl="0">
              <a:lnSpc>
                <a:spcPct val="110000"/>
              </a:lnSpc>
            </a:pPr>
            <a:r>
              <a:rPr lang="en-US" sz="1400" dirty="0">
                <a:sym typeface="Arial"/>
              </a:rPr>
              <a:t>Simply click the “confirm button”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when this is available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7CFF36-B799-FFF2-BD29-C76286312969}"/>
              </a:ext>
            </a:extLst>
          </p:cNvPr>
          <p:cNvSpPr/>
          <p:nvPr/>
        </p:nvSpPr>
        <p:spPr>
          <a:xfrm>
            <a:off x="10289968" y="1996362"/>
            <a:ext cx="1052946" cy="483602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B1ABC6-6337-1916-CBA9-824E6563EEAC}"/>
              </a:ext>
            </a:extLst>
          </p:cNvPr>
          <p:cNvCxnSpPr>
            <a:cxnSpLocks/>
          </p:cNvCxnSpPr>
          <p:nvPr/>
        </p:nvCxnSpPr>
        <p:spPr>
          <a:xfrm>
            <a:off x="10795660" y="1302326"/>
            <a:ext cx="0" cy="706583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217B68-18B2-62A4-9382-A0ABAC05408F}"/>
              </a:ext>
            </a:extLst>
          </p:cNvPr>
          <p:cNvGrpSpPr/>
          <p:nvPr/>
        </p:nvGrpSpPr>
        <p:grpSpPr>
          <a:xfrm>
            <a:off x="10567060" y="914398"/>
            <a:ext cx="457200" cy="387928"/>
            <a:chOff x="10446327" y="997525"/>
            <a:chExt cx="457200" cy="387928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855C7C-8098-E399-EF98-E1791FD92CDA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5B77F1B-3E8B-F73E-370A-6AF559023862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7FEE4C-43BC-8648-2A10-4896312B3487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E3AFD4-DA4C-7460-8B76-B8334E957D41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6A3A642-E311-AF01-7E26-067D051F1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012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232-B7CB-3BB4-5FA2-4EBB1BFB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70C0"/>
                </a:solidFill>
                <a:sym typeface="Arial"/>
              </a:rPr>
              <a:t>Managing Incentive Rewards</a:t>
            </a:r>
          </a:p>
        </p:txBody>
      </p:sp>
    </p:spTree>
    <p:extLst>
      <p:ext uri="{BB962C8B-B14F-4D97-AF65-F5344CB8AC3E}">
        <p14:creationId xmlns:p14="http://schemas.microsoft.com/office/powerpoint/2010/main" val="3783863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BF2B7-6C6D-A48B-7B9B-5A823D2842D4}"/>
              </a:ext>
            </a:extLst>
          </p:cNvPr>
          <p:cNvSpPr/>
          <p:nvPr/>
        </p:nvSpPr>
        <p:spPr>
          <a:xfrm>
            <a:off x="8077200" y="1978555"/>
            <a:ext cx="3623733" cy="355600"/>
          </a:xfrm>
          <a:prstGeom prst="rect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B73FA-BCD3-8A86-C4CB-FB2123335970}"/>
              </a:ext>
            </a:extLst>
          </p:cNvPr>
          <p:cNvSpPr/>
          <p:nvPr/>
        </p:nvSpPr>
        <p:spPr>
          <a:xfrm>
            <a:off x="4656667" y="1978555"/>
            <a:ext cx="3132667" cy="355600"/>
          </a:xfrm>
          <a:prstGeom prst="rect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C9B95-AC57-D931-2C97-3D4D43701991}"/>
              </a:ext>
            </a:extLst>
          </p:cNvPr>
          <p:cNvSpPr/>
          <p:nvPr/>
        </p:nvSpPr>
        <p:spPr>
          <a:xfrm>
            <a:off x="558800" y="1978555"/>
            <a:ext cx="3810000" cy="355600"/>
          </a:xfrm>
          <a:prstGeom prst="rect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BEC0A-0BB5-B99E-0E25-978AC0E4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sym typeface="Arial"/>
              </a:rPr>
              <a:t>Overview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D2AC778-A407-BE0A-B693-FC32DA8A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967" y="2461595"/>
            <a:ext cx="3543299" cy="3841837"/>
          </a:xfrm>
        </p:spPr>
        <p:txBody>
          <a:bodyPr/>
          <a:lstStyle/>
          <a:p>
            <a:pPr marR="0" lvl="0">
              <a:lnSpc>
                <a:spcPct val="100000"/>
              </a:lnSpc>
              <a:buClr>
                <a:srgbClr val="000000"/>
              </a:buClr>
              <a:buSzPts val="1200"/>
            </a:pPr>
            <a:r>
              <a:rPr lang="en-US" sz="1200" dirty="0">
                <a:sym typeface="Arial"/>
              </a:rPr>
              <a:t>Rewards will be earned after a negative urine drug test is logged in the system.</a:t>
            </a:r>
          </a:p>
          <a:p>
            <a:pPr marR="0" lvl="0">
              <a:lnSpc>
                <a:spcPct val="100000"/>
              </a:lnSpc>
              <a:buClr>
                <a:srgbClr val="000000"/>
              </a:buClr>
              <a:buSzPts val="1200"/>
            </a:pPr>
            <a:r>
              <a:rPr lang="en-US" sz="1200" dirty="0">
                <a:sym typeface="Arial"/>
              </a:rPr>
              <a:t>Rewards are calculated by the system using a well-defined schedule.</a:t>
            </a:r>
          </a:p>
          <a:p>
            <a:pPr marR="0" lvl="0">
              <a:lnSpc>
                <a:spcPct val="100000"/>
              </a:lnSpc>
              <a:buClr>
                <a:srgbClr val="000000"/>
              </a:buClr>
              <a:buSzPts val="1200"/>
            </a:pPr>
            <a:r>
              <a:rPr lang="en-US" sz="1200" dirty="0">
                <a:sym typeface="Arial"/>
              </a:rPr>
              <a:t>For weeks 1-12 (2 visits per week), the reward amounts start at $10 and will increase by $1.50 with each 2 consecutive negative UDTs. The rewards will “reset” to $10 after a positive UDT or unexcused absence. The reward will “recover” to the previous level after 2 consecutive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negative UDTs.</a:t>
            </a:r>
          </a:p>
          <a:p>
            <a:pPr marR="0" lvl="0">
              <a:lnSpc>
                <a:spcPct val="100000"/>
              </a:lnSpc>
              <a:buClr>
                <a:srgbClr val="000000"/>
              </a:buClr>
              <a:buSzPts val="1200"/>
            </a:pPr>
            <a:r>
              <a:rPr lang="en-US" sz="1200" dirty="0">
                <a:sym typeface="Arial"/>
              </a:rPr>
              <a:t>For weeks 13-24 (1 visit per week), the reward amounts do not change. Each negative UDT in weeks 13-18 equates to $15 in rewards; weeks 19-23 are $10;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week 24 is $21.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002C67-15CD-CB97-81F2-B2FFB76F0D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CM Coordinator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B24FB20-AF7B-F1C3-FAB0-F448D7FA18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568" y="1969325"/>
            <a:ext cx="3236412" cy="319132"/>
          </a:xfrm>
        </p:spPr>
        <p:txBody>
          <a:bodyPr/>
          <a:lstStyle/>
          <a:p>
            <a:pPr marR="0" lvl="0">
              <a:lnSpc>
                <a:spcPct val="100000"/>
              </a:lnSpc>
              <a:buClr>
                <a:srgbClr val="000000"/>
              </a:buClr>
              <a:buSzPts val="1400"/>
            </a:pPr>
            <a:r>
              <a:rPr lang="en-US" sz="1200" dirty="0">
                <a:solidFill>
                  <a:schemeClr val="bg1"/>
                </a:solidFill>
                <a:sym typeface="Arial"/>
              </a:rPr>
              <a:t>How are rewards calculated?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F52C166-9EC4-21C4-987F-92C3F02F5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34467" y="1969325"/>
            <a:ext cx="3236412" cy="319132"/>
          </a:xfrm>
        </p:spPr>
        <p:txBody>
          <a:bodyPr/>
          <a:lstStyle/>
          <a:p>
            <a:r>
              <a:rPr lang="en-US" sz="1200" dirty="0">
                <a:solidFill>
                  <a:schemeClr val="bg1"/>
                </a:solidFill>
                <a:sym typeface="Arial"/>
              </a:rPr>
              <a:t>How are rewards delivered?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538BDE-80B5-F5C4-E465-7858BA354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sym typeface="Arial"/>
              </a:rPr>
              <a:t>What are the limitations on rewards?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3622366-5C2A-C531-4205-4DFBF30BE22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4834467" y="2461595"/>
            <a:ext cx="2988733" cy="3841837"/>
          </a:xfrm>
        </p:spPr>
        <p:txBody>
          <a:bodyPr/>
          <a:lstStyle/>
          <a:p>
            <a:pPr marR="0" lv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200"/>
            </a:pPr>
            <a:r>
              <a:rPr lang="en-US" sz="1200" dirty="0">
                <a:sym typeface="Arial"/>
              </a:rPr>
              <a:t>Rewards are offered as vendor-specific gift cards.</a:t>
            </a:r>
          </a:p>
          <a:p>
            <a:pPr marR="0" lv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200"/>
            </a:pPr>
            <a:r>
              <a:rPr lang="en-US" sz="1200" dirty="0">
                <a:sym typeface="Arial"/>
              </a:rPr>
              <a:t>Rewards can also be “banked” to aggregate earnings to larger amounts.</a:t>
            </a:r>
          </a:p>
          <a:p>
            <a:pPr marR="0" lvl="0">
              <a:lnSpc>
                <a:spcPct val="100000"/>
              </a:lnSpc>
              <a:spcAft>
                <a:spcPts val="800"/>
              </a:spcAft>
              <a:buClr>
                <a:schemeClr val="dk1"/>
              </a:buClr>
              <a:buSzPts val="1200"/>
            </a:pPr>
            <a:r>
              <a:rPr lang="en-US" sz="1200" dirty="0">
                <a:sym typeface="Arial"/>
              </a:rPr>
              <a:t>Rewards can be delivered via text, email, or printed out in the office..</a:t>
            </a:r>
          </a:p>
          <a:p>
            <a:pPr marR="0" lvl="0">
              <a:lnSpc>
                <a:spcPct val="100000"/>
              </a:lnSpc>
              <a:spcAft>
                <a:spcPts val="800"/>
              </a:spcAft>
              <a:buClr>
                <a:schemeClr val="dk1"/>
              </a:buClr>
              <a:buSzPts val="1200"/>
            </a:pPr>
            <a:r>
              <a:rPr lang="en-US" sz="1200" dirty="0">
                <a:sym typeface="Arial"/>
              </a:rPr>
              <a:t>If shared via text or email, the reward can be added to an Apple or Google wallet.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37F7C41-00C5-B8F0-1062-278BB4960028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336367" y="2461596"/>
            <a:ext cx="3161366" cy="2093472"/>
          </a:xfrm>
        </p:spPr>
        <p:txBody>
          <a:bodyPr/>
          <a:lstStyle/>
          <a:p>
            <a:pPr marR="0" lvl="0">
              <a:lnSpc>
                <a:spcPct val="100000"/>
              </a:lnSpc>
              <a:spcAft>
                <a:spcPts val="800"/>
              </a:spcAft>
              <a:buClr>
                <a:schemeClr val="dk1"/>
              </a:buClr>
              <a:buSzPts val="1200"/>
            </a:pPr>
            <a:r>
              <a:rPr lang="en-US" sz="1200" dirty="0">
                <a:sym typeface="Arial"/>
              </a:rPr>
              <a:t>As of pilot kick-off, the member is limited to $599 of total earnings (the reward schedule is oriented to this maximum).</a:t>
            </a:r>
          </a:p>
          <a:p>
            <a:pPr marR="0" lvl="0">
              <a:lnSpc>
                <a:spcPct val="100000"/>
              </a:lnSpc>
              <a:spcAft>
                <a:spcPts val="800"/>
              </a:spcAft>
              <a:buClr>
                <a:schemeClr val="dk1"/>
              </a:buClr>
              <a:buSzPts val="1200"/>
            </a:pPr>
            <a:r>
              <a:rPr lang="en-US" sz="1200" dirty="0">
                <a:sym typeface="Arial"/>
              </a:rPr>
              <a:t>Gift cards are only available for vendors who </a:t>
            </a:r>
            <a:r>
              <a:rPr lang="en-US" sz="1200" dirty="0" err="1">
                <a:sym typeface="Arial"/>
              </a:rPr>
              <a:t>limialcohol</a:t>
            </a:r>
            <a:r>
              <a:rPr lang="en-US" sz="1200" dirty="0">
                <a:sym typeface="Arial"/>
              </a:rPr>
              <a:t>, tobacco, cannabis,  lottery tickets, and other gambling services.</a:t>
            </a:r>
          </a:p>
          <a:p>
            <a:pPr>
              <a:spcAft>
                <a:spcPts val="800"/>
              </a:spcAft>
              <a:buClr>
                <a:schemeClr val="dk1"/>
              </a:buClr>
              <a:buSzPts val="1200"/>
            </a:pPr>
            <a:r>
              <a:rPr lang="en-US" sz="1200" dirty="0">
                <a:sym typeface="Arial"/>
              </a:rPr>
              <a:t>Wal-Mart additionally restricts the purchase firearms or ammunition.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F0E48D-1054-6EA8-93C3-53FAF0D6B1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99DA47D-E74A-047D-E9D3-49E3AAF3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29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FA23C-5034-8EA1-475E-E2A199A91F2C}"/>
              </a:ext>
            </a:extLst>
          </p:cNvPr>
          <p:cNvSpPr/>
          <p:nvPr/>
        </p:nvSpPr>
        <p:spPr>
          <a:xfrm>
            <a:off x="552659" y="1976562"/>
            <a:ext cx="3814554" cy="4170238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EA3D3-04D4-033F-937E-3DC145F58BB6}"/>
              </a:ext>
            </a:extLst>
          </p:cNvPr>
          <p:cNvSpPr/>
          <p:nvPr/>
        </p:nvSpPr>
        <p:spPr>
          <a:xfrm>
            <a:off x="4657725" y="1976562"/>
            <a:ext cx="3131608" cy="4170238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91E7EE-57E7-A943-37D0-BF774DB86644}"/>
              </a:ext>
            </a:extLst>
          </p:cNvPr>
          <p:cNvSpPr/>
          <p:nvPr/>
        </p:nvSpPr>
        <p:spPr>
          <a:xfrm>
            <a:off x="8077199" y="1976562"/>
            <a:ext cx="3629025" cy="4170238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765B8F-BE83-5C38-9408-FF68C309A8F7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F05D1F-B93E-F8D9-605F-C08BCFEDE716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AE100EF-56FA-EB05-A2E6-36DB84CDD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9530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232-B7CB-3BB4-5FA2-4EBB1BFB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sym typeface="Arial"/>
              </a:rPr>
              <a:t>Q2i IM</a:t>
            </a:r>
            <a:br>
              <a:rPr lang="en-US" dirty="0">
                <a:solidFill>
                  <a:srgbClr val="0070C0"/>
                </a:solidFill>
                <a:sym typeface="Arial"/>
              </a:rPr>
            </a:br>
            <a:r>
              <a:rPr lang="en-US" dirty="0">
                <a:solidFill>
                  <a:srgbClr val="0070C0"/>
                </a:solidFill>
                <a:sym typeface="Arial"/>
              </a:rPr>
              <a:t>Web Portal Overview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13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Reward Calculator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Navigate to the “Member pane”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  <a:hlinkClick r:id="rId3" action="ppaction://hlinksldjump"/>
              </a:rPr>
              <a:t>Follow instructions</a:t>
            </a:r>
            <a:r>
              <a:rPr lang="en-US" sz="1400" dirty="0">
                <a:sym typeface="Arial"/>
              </a:rPr>
              <a:t> for inputting appropriate result (i.e., UDT result or absence)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 system will automatically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calculate the correct incentive award </a:t>
            </a:r>
            <a:r>
              <a:rPr lang="en-US" sz="1400" dirty="0">
                <a:sym typeface="Arial"/>
              </a:rPr>
              <a:t>in advance of UDT input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the UDT input is negative, the reward will be immediately available for dispense (see next page)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Rewards will be calculated for that particular visit given </a:t>
            </a:r>
            <a:r>
              <a:rPr lang="en-US" sz="1400" dirty="0">
                <a:sym typeface="Arial"/>
                <a:hlinkClick r:id="rId4" action="ppaction://hlinksldjump"/>
              </a:rPr>
              <a:t>that week’s unique methodology</a:t>
            </a:r>
            <a:r>
              <a:rPr lang="en-US" sz="1400" dirty="0">
                <a:sym typeface="Arial"/>
              </a:rPr>
              <a:t> (weeks 1-12; weeks 13-18; weeks 19-23; week 24)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pic>
        <p:nvPicPr>
          <p:cNvPr id="5" name="Google Shape;447;p37">
            <a:extLst>
              <a:ext uri="{FF2B5EF4-FFF2-40B4-BE49-F238E27FC236}">
                <a16:creationId xmlns:a16="http://schemas.microsoft.com/office/drawing/2014/main" id="{DED7D25B-4311-38CA-1D12-5C046B52161D}"/>
              </a:ext>
            </a:extLst>
          </p:cNvPr>
          <p:cNvPicPr preferRelativeResize="0"/>
          <p:nvPr/>
        </p:nvPicPr>
        <p:blipFill>
          <a:blip r:embed="rId5"/>
          <a:srcRect t="2194" b="2194"/>
          <a:stretch/>
        </p:blipFill>
        <p:spPr>
          <a:xfrm>
            <a:off x="5834864" y="1354711"/>
            <a:ext cx="5425723" cy="4703333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7796893" y="3975839"/>
            <a:ext cx="778148" cy="232958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4DF60-92FC-C764-C7C5-F9E33308A53A}"/>
              </a:ext>
            </a:extLst>
          </p:cNvPr>
          <p:cNvCxnSpPr>
            <a:cxnSpLocks/>
          </p:cNvCxnSpPr>
          <p:nvPr/>
        </p:nvCxnSpPr>
        <p:spPr>
          <a:xfrm>
            <a:off x="5498145" y="4019861"/>
            <a:ext cx="2268186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 rot="16200000">
            <a:off x="5086467" y="3809138"/>
            <a:ext cx="457200" cy="426721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AE807D-A97E-EE98-F519-E1DD26FE8D79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14F9F9-0AEE-533D-4B7F-EA08C83E5D8F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68448B3-F276-211A-851D-8CB807C8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802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394;p32">
            <a:extLst>
              <a:ext uri="{FF2B5EF4-FFF2-40B4-BE49-F238E27FC236}">
                <a16:creationId xmlns:a16="http://schemas.microsoft.com/office/drawing/2014/main" id="{C1279071-FCB4-5B65-810C-6CEFA99A0F65}"/>
              </a:ext>
            </a:extLst>
          </p:cNvPr>
          <p:cNvPicPr preferRelativeResize="0"/>
          <p:nvPr/>
        </p:nvPicPr>
        <p:blipFill>
          <a:blip r:embed="rId3"/>
          <a:srcRect l="597" r="597"/>
          <a:stretch/>
        </p:blipFill>
        <p:spPr>
          <a:xfrm>
            <a:off x="7385918" y="1528910"/>
            <a:ext cx="4311277" cy="418795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Enter UDT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74371"/>
            <a:ext cx="5655129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+mj-lt"/>
                <a:sym typeface="Arial"/>
              </a:rPr>
              <a:t>Once you are on the Member Pane:</a:t>
            </a:r>
          </a:p>
          <a:p>
            <a:pPr lvl="0"/>
            <a:r>
              <a:rPr lang="en-US" sz="1400" dirty="0">
                <a:sym typeface="Arial"/>
              </a:rPr>
              <a:t>Identify the next available session</a:t>
            </a:r>
          </a:p>
          <a:p>
            <a:pPr lvl="1"/>
            <a:r>
              <a:rPr lang="en-US" sz="1200" dirty="0">
                <a:sym typeface="Arial"/>
              </a:rPr>
              <a:t>This will be the “Enter UDT result” button which is not gray</a:t>
            </a:r>
          </a:p>
          <a:p>
            <a:pPr lvl="1"/>
            <a:r>
              <a:rPr lang="en-US" sz="1200" dirty="0">
                <a:sym typeface="Arial"/>
              </a:rPr>
              <a:t>Other session buttons will not work when clicked on as they are locked</a:t>
            </a:r>
          </a:p>
          <a:p>
            <a:pPr lvl="0"/>
            <a:r>
              <a:rPr lang="en-US" sz="1400" dirty="0">
                <a:sym typeface="Arial"/>
              </a:rPr>
              <a:t>Click the “Enter UDT result” button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(note: the text will change to the selected result)</a:t>
            </a:r>
          </a:p>
          <a:p>
            <a:pPr lvl="0"/>
            <a:r>
              <a:rPr lang="en-US" sz="1400" dirty="0">
                <a:solidFill>
                  <a:schemeClr val="accent2"/>
                </a:solidFill>
                <a:latin typeface="+mj-lt"/>
                <a:sym typeface="Arial"/>
              </a:rPr>
              <a:t>From the dropdown list, select the relevant option</a:t>
            </a:r>
            <a:r>
              <a:rPr lang="en-US" sz="1400" dirty="0">
                <a:solidFill>
                  <a:schemeClr val="accent2"/>
                </a:solidFill>
                <a:sym typeface="Arial"/>
              </a:rPr>
              <a:t>*:</a:t>
            </a:r>
          </a:p>
          <a:p>
            <a:pPr lvl="1"/>
            <a:r>
              <a:rPr lang="en-US" sz="1200" dirty="0">
                <a:solidFill>
                  <a:schemeClr val="accent2"/>
                </a:solidFill>
                <a:latin typeface="+mj-lt"/>
                <a:sym typeface="Arial"/>
              </a:rPr>
              <a:t>If the UDT was negative </a:t>
            </a:r>
            <a:r>
              <a:rPr lang="en-US" sz="1200" dirty="0">
                <a:sym typeface="Arial"/>
              </a:rPr>
              <a:t>for stimulants, select “Stimulant -Neg ($)”</a:t>
            </a:r>
          </a:p>
          <a:p>
            <a:pPr lvl="1"/>
            <a:r>
              <a:rPr lang="en-US" sz="1200" dirty="0">
                <a:solidFill>
                  <a:schemeClr val="accent2"/>
                </a:solidFill>
                <a:latin typeface="+mj-lt"/>
                <a:sym typeface="Arial"/>
              </a:rPr>
              <a:t>If the UDT was positive </a:t>
            </a:r>
            <a:r>
              <a:rPr lang="en-US" sz="1200" dirty="0">
                <a:sym typeface="Arial"/>
              </a:rPr>
              <a:t>for stimulants, select “Stimulant +Pos”</a:t>
            </a:r>
          </a:p>
          <a:p>
            <a:pPr lvl="0"/>
            <a:r>
              <a:rPr lang="en-US" sz="1400" dirty="0">
                <a:sym typeface="Arial"/>
              </a:rPr>
              <a:t>The system will automatically calculate the correct incentive reward</a:t>
            </a:r>
            <a:endParaRPr lang="en-US" sz="1200" dirty="0">
              <a:sym typeface="Arial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4152" y="6338170"/>
            <a:ext cx="567848" cy="275572"/>
          </a:xfrm>
        </p:spPr>
        <p:txBody>
          <a:bodyPr/>
          <a:lstStyle/>
          <a:p>
            <a:fld id="{C4FF054C-B764-48DD-ABCE-E75FE1976DD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Managing Members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7CFF36-B799-FFF2-BD29-C76286312969}"/>
              </a:ext>
            </a:extLst>
          </p:cNvPr>
          <p:cNvSpPr/>
          <p:nvPr/>
        </p:nvSpPr>
        <p:spPr>
          <a:xfrm>
            <a:off x="8748816" y="4171526"/>
            <a:ext cx="1025237" cy="825477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B1ABC6-6337-1916-CBA9-824E6563EEAC}"/>
              </a:ext>
            </a:extLst>
          </p:cNvPr>
          <p:cNvCxnSpPr>
            <a:cxnSpLocks/>
          </p:cNvCxnSpPr>
          <p:nvPr/>
        </p:nvCxnSpPr>
        <p:spPr>
          <a:xfrm>
            <a:off x="7058562" y="4890849"/>
            <a:ext cx="1690255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217B68-18B2-62A4-9382-A0ABAC05408F}"/>
              </a:ext>
            </a:extLst>
          </p:cNvPr>
          <p:cNvGrpSpPr/>
          <p:nvPr/>
        </p:nvGrpSpPr>
        <p:grpSpPr>
          <a:xfrm rot="16200000">
            <a:off x="6629073" y="4696884"/>
            <a:ext cx="457200" cy="387928"/>
            <a:chOff x="10446327" y="997525"/>
            <a:chExt cx="457200" cy="387928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855C7C-8098-E399-EF98-E1791FD92CDA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5B77F1B-3E8B-F73E-370A-6AF559023862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3F26315-63AD-4258-C61E-75DC35E48B99}"/>
              </a:ext>
            </a:extLst>
          </p:cNvPr>
          <p:cNvSpPr/>
          <p:nvPr/>
        </p:nvSpPr>
        <p:spPr>
          <a:xfrm>
            <a:off x="8748816" y="3966358"/>
            <a:ext cx="1024576" cy="170213"/>
          </a:xfrm>
          <a:prstGeom prst="rect">
            <a:avLst/>
          </a:prstGeom>
          <a:noFill/>
          <a:ln w="12700">
            <a:solidFill>
              <a:srgbClr val="64ABE9"/>
            </a:solidFill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3997643-95C3-B270-2A5A-3E64458E76F4}"/>
              </a:ext>
            </a:extLst>
          </p:cNvPr>
          <p:cNvCxnSpPr>
            <a:cxnSpLocks/>
          </p:cNvCxnSpPr>
          <p:nvPr/>
        </p:nvCxnSpPr>
        <p:spPr>
          <a:xfrm>
            <a:off x="6891648" y="4048604"/>
            <a:ext cx="1843314" cy="0"/>
          </a:xfrm>
          <a:prstGeom prst="line">
            <a:avLst/>
          </a:prstGeom>
          <a:ln w="19050">
            <a:solidFill>
              <a:srgbClr val="0070C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8C9934-DA12-778E-A9FF-DA8316880663}"/>
              </a:ext>
            </a:extLst>
          </p:cNvPr>
          <p:cNvGrpSpPr/>
          <p:nvPr/>
        </p:nvGrpSpPr>
        <p:grpSpPr>
          <a:xfrm rot="16200000">
            <a:off x="6645894" y="3853978"/>
            <a:ext cx="457200" cy="387928"/>
            <a:chOff x="11963400" y="997525"/>
            <a:chExt cx="457200" cy="387928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4A35AE0-5F2B-F88A-D508-FBEADB7B91CE}"/>
                </a:ext>
              </a:extLst>
            </p:cNvPr>
            <p:cNvSpPr/>
            <p:nvPr/>
          </p:nvSpPr>
          <p:spPr>
            <a:xfrm rot="10800000">
              <a:off x="11963400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64ABE9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6BB4C0E-D4E0-D75B-921C-32C6544A48F4}"/>
                </a:ext>
              </a:extLst>
            </p:cNvPr>
            <p:cNvSpPr/>
            <p:nvPr/>
          </p:nvSpPr>
          <p:spPr>
            <a:xfrm rot="10800000">
              <a:off x="12198928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3ED6A15-77FA-BDF7-F955-D2C5962B3099}"/>
              </a:ext>
            </a:extLst>
          </p:cNvPr>
          <p:cNvSpPr txBox="1"/>
          <p:nvPr/>
        </p:nvSpPr>
        <p:spPr>
          <a:xfrm>
            <a:off x="571500" y="5215885"/>
            <a:ext cx="5733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r>
              <a:rPr lang="en-US" sz="140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Note: </a:t>
            </a:r>
            <a:r>
              <a:rPr lang="en-US" sz="140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UDT results can only be input at least 48 hours after the previous input. This will be limited in the system. </a:t>
            </a:r>
            <a:endParaRPr lang="en-US" sz="140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7922C2-6535-FD94-9034-F8CC5832C0EC}"/>
              </a:ext>
            </a:extLst>
          </p:cNvPr>
          <p:cNvSpPr txBox="1"/>
          <p:nvPr/>
        </p:nvSpPr>
        <p:spPr>
          <a:xfrm>
            <a:off x="478972" y="5885543"/>
            <a:ext cx="4920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>
                <a:tab pos="100013" algn="l"/>
              </a:tabLst>
            </a:pPr>
            <a:r>
              <a:rPr lang="en-US" sz="90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* 	Please provide appropriate praise for stimulant-negative UDT and encouragement in the case of stimulant-positive UDT as directed by DHCS</a:t>
            </a:r>
            <a:endParaRPr lang="en-US" sz="100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FD518E-2894-9E5D-1122-2373FCB43D0B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C876F4-53ED-8E96-360E-AEF0187009F7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7606C5D-7F4B-63EE-27FD-D052802C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31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94;p32">
            <a:extLst>
              <a:ext uri="{FF2B5EF4-FFF2-40B4-BE49-F238E27FC236}">
                <a16:creationId xmlns:a16="http://schemas.microsoft.com/office/drawing/2014/main" id="{1F1C47ED-8390-92F6-C967-7E7F94CA03F7}"/>
              </a:ext>
            </a:extLst>
          </p:cNvPr>
          <p:cNvPicPr preferRelativeResize="0"/>
          <p:nvPr/>
        </p:nvPicPr>
        <p:blipFill>
          <a:blip r:embed="rId3"/>
          <a:srcRect l="597" r="597"/>
          <a:stretch/>
        </p:blipFill>
        <p:spPr>
          <a:xfrm>
            <a:off x="5591271" y="965356"/>
            <a:ext cx="5215372" cy="5066185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Submit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When you select the appropriate option during a visit (i.e., stimulant negative, stimulant positive, excused absence, unexcused absence) the submit button will become green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In order to submit the result, you must click the submit button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To avoid error, this button will not be ”clickable” until you select an input and the inputs will not be registered until you click submit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7515225" y="4886326"/>
            <a:ext cx="718457" cy="253075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4DF60-92FC-C764-C7C5-F9E33308A53A}"/>
              </a:ext>
            </a:extLst>
          </p:cNvPr>
          <p:cNvCxnSpPr>
            <a:cxnSpLocks/>
          </p:cNvCxnSpPr>
          <p:nvPr/>
        </p:nvCxnSpPr>
        <p:spPr>
          <a:xfrm>
            <a:off x="5194218" y="4992030"/>
            <a:ext cx="2321007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 rot="16200000">
            <a:off x="4782540" y="4800703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DBF222D-1257-35CD-3066-E6EB55DB4768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17251-04FC-C3B3-4979-E4B67340B0C5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3C40F1D-B2B8-68AD-5F18-EA8B21828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686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4;p32">
            <a:extLst>
              <a:ext uri="{FF2B5EF4-FFF2-40B4-BE49-F238E27FC236}">
                <a16:creationId xmlns:a16="http://schemas.microsoft.com/office/drawing/2014/main" id="{3A6229FF-1A17-781F-C339-6213D7701DF9}"/>
              </a:ext>
            </a:extLst>
          </p:cNvPr>
          <p:cNvPicPr preferRelativeResize="0"/>
          <p:nvPr/>
        </p:nvPicPr>
        <p:blipFill>
          <a:blip r:embed="rId3"/>
          <a:srcRect t="81" b="81"/>
          <a:stretch/>
        </p:blipFill>
        <p:spPr>
          <a:xfrm>
            <a:off x="5591271" y="965356"/>
            <a:ext cx="5215372" cy="5066185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Confirm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Before submitting either a Stimulant Negative or Stimulant positive result, you will be asked to confirm which of the 7 DHCS Approved UDT Cups was used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 IM Portal will default to your sites standard UDT Cup on file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you are using a different one, you may select the correct one from the drop-down menu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You will be prompted to confirm the Member’s Date of Birth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Ask the Member for their Date of Birth, and enter it in.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Select the ‘Radio Button’ to confirm the information is correct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you are certain of your input, please select “yes” when prompted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not, select “no” and re-input your selection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9B5128-A84C-4866-C47B-95C08C1C31F5}"/>
              </a:ext>
            </a:extLst>
          </p:cNvPr>
          <p:cNvSpPr/>
          <p:nvPr/>
        </p:nvSpPr>
        <p:spPr>
          <a:xfrm>
            <a:off x="5809816" y="1557700"/>
            <a:ext cx="4633645" cy="3945583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CEBA56-5C0F-B0B4-79C5-2C993E23BAE6}"/>
              </a:ext>
            </a:extLst>
          </p:cNvPr>
          <p:cNvCxnSpPr>
            <a:cxnSpLocks/>
          </p:cNvCxnSpPr>
          <p:nvPr/>
        </p:nvCxnSpPr>
        <p:spPr>
          <a:xfrm>
            <a:off x="5162433" y="3716636"/>
            <a:ext cx="663014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ABA447-D7EC-0D5A-F11F-59ECC0855E04}"/>
              </a:ext>
            </a:extLst>
          </p:cNvPr>
          <p:cNvGrpSpPr/>
          <p:nvPr/>
        </p:nvGrpSpPr>
        <p:grpSpPr>
          <a:xfrm rot="16200000">
            <a:off x="4739868" y="3519635"/>
            <a:ext cx="457200" cy="387928"/>
            <a:chOff x="10446327" y="997525"/>
            <a:chExt cx="457200" cy="38792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B002921-5C92-81C5-37FE-DD6B816B95BA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8454AC8-93DE-869E-9FA2-5134AF9AE8A9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53526BB-4C8C-CBD4-2275-E2E5AFE8C347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98E767-480A-E8D6-CABF-809475AFF813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61412ED-1E4B-5657-5B61-57624CD98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068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B686B-4D56-F16C-B02B-04423ADE4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4;p32">
            <a:extLst>
              <a:ext uri="{FF2B5EF4-FFF2-40B4-BE49-F238E27FC236}">
                <a16:creationId xmlns:a16="http://schemas.microsoft.com/office/drawing/2014/main" id="{E42C0F89-EFDB-6F2B-99BB-E0B15A87010C}"/>
              </a:ext>
            </a:extLst>
          </p:cNvPr>
          <p:cNvPicPr preferRelativeResize="0"/>
          <p:nvPr/>
        </p:nvPicPr>
        <p:blipFill>
          <a:blip r:embed="rId3"/>
          <a:srcRect t="81" b="81"/>
          <a:stretch/>
        </p:blipFill>
        <p:spPr>
          <a:xfrm>
            <a:off x="5591271" y="965356"/>
            <a:ext cx="5215372" cy="5066185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DF7EA9B3-38DE-D905-BB0B-5AF92B14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Analytes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F8DB-74BF-F298-7F7E-A6CB9690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Only ‘Stimulant Negative’ UDTs award incentives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You will be asked to confirm if the Member tested positive for any additional substances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’no’ you may submit the entry and proceed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‘yes’ you will be asked to select which additional substances the Member tested positive for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 specific substances will automatically display based on the specific DHCS approved UDT cup you are using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65BF318-1643-333B-8B24-289B1129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52891E-3324-F549-CCEC-AD5811FFE7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7C0A174-27F4-B138-5D90-96D07D85B6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67AF5-481B-5AA0-D6CF-D5876ABF15C4}"/>
              </a:ext>
            </a:extLst>
          </p:cNvPr>
          <p:cNvSpPr/>
          <p:nvPr/>
        </p:nvSpPr>
        <p:spPr>
          <a:xfrm>
            <a:off x="5603030" y="1525656"/>
            <a:ext cx="5215372" cy="4250111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2F932E-EFB5-0A69-9CA4-A0D11B9A9C15}"/>
              </a:ext>
            </a:extLst>
          </p:cNvPr>
          <p:cNvCxnSpPr>
            <a:cxnSpLocks/>
          </p:cNvCxnSpPr>
          <p:nvPr/>
        </p:nvCxnSpPr>
        <p:spPr>
          <a:xfrm>
            <a:off x="5162433" y="3716636"/>
            <a:ext cx="440597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F1C9EE-A5F7-BA99-C558-BBB7DB87D295}"/>
              </a:ext>
            </a:extLst>
          </p:cNvPr>
          <p:cNvGrpSpPr/>
          <p:nvPr/>
        </p:nvGrpSpPr>
        <p:grpSpPr>
          <a:xfrm rot="16200000">
            <a:off x="4739868" y="3519635"/>
            <a:ext cx="457200" cy="387928"/>
            <a:chOff x="10446327" y="997525"/>
            <a:chExt cx="457200" cy="38792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3B12E6-8EC6-43B0-47AF-E394DB367CD2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6FC0CB6-248D-36F0-1031-55820FA4A1A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011EBA-F2A3-14A9-90E7-40B19852D62C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543D85-F9DC-4ADB-8816-68618EDCEF32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8422629-32E4-09CD-FE3C-28D0D8F3A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212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Reward Type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Once a negative UDT is input, the system will offer the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reward type selection</a:t>
            </a:r>
            <a:r>
              <a:rPr lang="en-US" sz="1400" dirty="0">
                <a:sym typeface="Arial"/>
              </a:rPr>
              <a:t>.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CM coordinators will work with the Member to select the preferred vendor.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There are </a:t>
            </a:r>
            <a:r>
              <a:rPr lang="en-US" sz="1400" dirty="0"/>
              <a:t>2</a:t>
            </a:r>
            <a:r>
              <a:rPr lang="en-US" sz="1400" dirty="0">
                <a:sym typeface="Arial"/>
              </a:rPr>
              <a:t> options:</a:t>
            </a:r>
          </a:p>
          <a:p>
            <a:pPr marL="520700" lvl="1" indent="-225425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1400" dirty="0">
                <a:latin typeface="+mj-lt"/>
                <a:sym typeface="Arial"/>
                <a:hlinkClick r:id="rId3" action="ppaction://hlinksldjump"/>
              </a:rPr>
              <a:t>Gift card for a specific vendor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(see next page for list of vendors)</a:t>
            </a:r>
          </a:p>
          <a:p>
            <a:pPr marL="520700" lvl="1" indent="-225425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1400" dirty="0">
                <a:latin typeface="+mj-lt"/>
                <a:sym typeface="Arial"/>
                <a:hlinkClick r:id="rId4" action="ppaction://hlinksldjump"/>
              </a:rPr>
              <a:t>Adding funds to a “bank”</a:t>
            </a:r>
            <a:endParaRPr lang="en-US" sz="1400" dirty="0">
              <a:latin typeface="+mj-lt"/>
              <a:sym typeface="Arial"/>
            </a:endParaRP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Simply click the preferred option and proceed to </a:t>
            </a:r>
            <a:r>
              <a:rPr lang="en-US" sz="1400" dirty="0">
                <a:sym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400" dirty="0">
                <a:sym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delivery type” selection</a:t>
            </a:r>
            <a:endParaRPr lang="en-US" sz="1400" dirty="0">
              <a:sym typeface="Arial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C122D7-3B52-8314-9D02-EB210F4D94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46849" y="1687551"/>
            <a:ext cx="6898008" cy="3880130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7581466" y="2611614"/>
            <a:ext cx="1628774" cy="2032003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4DF60-92FC-C764-C7C5-F9E33308A53A}"/>
              </a:ext>
            </a:extLst>
          </p:cNvPr>
          <p:cNvCxnSpPr>
            <a:cxnSpLocks/>
          </p:cNvCxnSpPr>
          <p:nvPr/>
        </p:nvCxnSpPr>
        <p:spPr>
          <a:xfrm>
            <a:off x="8360229" y="1401288"/>
            <a:ext cx="0" cy="1210326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>
            <a:off x="8138557" y="1138710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589A70-60AB-AB50-E6D3-99C902FCBED1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4C6AEA-6490-A4A5-C59E-D99FE1C1E299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8B07861-A8D6-4A44-DB37-F29666F7B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178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2" descr="Hotels.com cashback, discount codes and deals | Easyfundraising">
            <a:extLst>
              <a:ext uri="{FF2B5EF4-FFF2-40B4-BE49-F238E27FC236}">
                <a16:creationId xmlns:a16="http://schemas.microsoft.com/office/drawing/2014/main" id="{7430F438-C011-ECA5-DAFF-89694B2B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078" y="3376748"/>
            <a:ext cx="1107939" cy="110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Petco Logo">
            <a:extLst>
              <a:ext uri="{FF2B5EF4-FFF2-40B4-BE49-F238E27FC236}">
                <a16:creationId xmlns:a16="http://schemas.microsoft.com/office/drawing/2014/main" id="{7CC56B2F-8736-4881-C525-C19A9EE13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687" y="3046162"/>
            <a:ext cx="1365662" cy="7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BBC3F2-1AC2-9887-1891-19A26874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89" y="736427"/>
            <a:ext cx="8795526" cy="56114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Gift Card Vendors</a:t>
            </a:r>
          </a:p>
        </p:txBody>
      </p:sp>
      <p:sp>
        <p:nvSpPr>
          <p:cNvPr id="467" name="Google Shape;467;p39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36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8912E8-F639-C110-B014-DF005EBDDA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800" dirty="0"/>
              <a:t>CM Coordinator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224660-8886-FE7A-B89A-B4F25F89E8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46920" y="1847784"/>
            <a:ext cx="2141676" cy="370113"/>
          </a:xfrm>
          <a:solidFill>
            <a:srgbClr val="0070C0"/>
          </a:solidFill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Food &amp; Drink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EA2A12-6D34-9CA2-659E-F829129D94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1757" y="1847784"/>
            <a:ext cx="2139522" cy="370113"/>
          </a:xfrm>
          <a:solidFill>
            <a:srgbClr val="0070C0"/>
          </a:solidFill>
        </p:spPr>
        <p:txBody>
          <a:bodyPr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Department Stores &amp; Entertainment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A503F-49DC-6089-675C-216198B1D7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484" name="Google Shape;484;p39"/>
          <p:cNvSpPr txBox="1"/>
          <p:nvPr/>
        </p:nvSpPr>
        <p:spPr>
          <a:xfrm>
            <a:off x="475862" y="5913593"/>
            <a:ext cx="11359762" cy="87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>
                <a:sym typeface="Arial"/>
              </a:rPr>
              <a:t>Please remember gift cards cannot be used to purchase alcohol, tobacco, cannabis, firearms, ammunition, and/or lottery tickets or other gambling services.</a:t>
            </a:r>
          </a:p>
          <a:p>
            <a:pPr>
              <a:lnSpc>
                <a:spcPct val="110000"/>
              </a:lnSpc>
            </a:pPr>
            <a:r>
              <a:rPr lang="en-US" sz="1100" i="1" dirty="0">
                <a:sym typeface="Arial"/>
              </a:rPr>
              <a:t>*Wal-Mart gift card allows for the purchase of gasoline at participating locations.</a:t>
            </a:r>
            <a:endParaRPr lang="en-US" sz="1100" i="1" dirty="0"/>
          </a:p>
          <a:p>
            <a:pPr>
              <a:lnSpc>
                <a:spcPct val="110000"/>
              </a:lnSpc>
            </a:pPr>
            <a:r>
              <a:rPr lang="en-US" sz="1100" i="1" dirty="0">
                <a:sym typeface="Arial"/>
              </a:rPr>
              <a:t>** Chevron/Texaco gift card can be printed but can only be redeemed digitally through the free Chevron/Texaco app at the pump and not in store.</a:t>
            </a:r>
            <a:endParaRPr lang="en-US" sz="1100" i="1" dirty="0"/>
          </a:p>
        </p:txBody>
      </p:sp>
      <p:pic>
        <p:nvPicPr>
          <p:cNvPr id="487" name="Google Shape;48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9697" y="3647125"/>
            <a:ext cx="1038655" cy="2517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3E0AFC-4747-130C-FF50-83E0228DF797}"/>
              </a:ext>
            </a:extLst>
          </p:cNvPr>
          <p:cNvSpPr/>
          <p:nvPr/>
        </p:nvSpPr>
        <p:spPr>
          <a:xfrm>
            <a:off x="2842777" y="1845322"/>
            <a:ext cx="2149335" cy="4001984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231D44-A248-0144-A4E3-D3129DA7F9CF}"/>
              </a:ext>
            </a:extLst>
          </p:cNvPr>
          <p:cNvSpPr/>
          <p:nvPr/>
        </p:nvSpPr>
        <p:spPr>
          <a:xfrm>
            <a:off x="475862" y="1845322"/>
            <a:ext cx="2149335" cy="4001984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79D5FF0-43B3-A654-C841-64647363A1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19205" y="1847784"/>
            <a:ext cx="3311641" cy="370113"/>
          </a:xfrm>
          <a:solidFill>
            <a:srgbClr val="0070C0"/>
          </a:solidFill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Tools &amp; General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31A9FD-3EFC-5644-918A-6B865C9742D6}"/>
              </a:ext>
            </a:extLst>
          </p:cNvPr>
          <p:cNvSpPr/>
          <p:nvPr/>
        </p:nvSpPr>
        <p:spPr>
          <a:xfrm>
            <a:off x="8419205" y="1845322"/>
            <a:ext cx="3308674" cy="4001984"/>
          </a:xfrm>
          <a:prstGeom prst="rect">
            <a:avLst/>
          </a:prstGeom>
          <a:noFill/>
          <a:ln w="15875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9D8A3C4-AAA1-C018-4B2D-9B714EC0CE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4837" y="1847784"/>
            <a:ext cx="3114259" cy="370113"/>
          </a:xfrm>
          <a:solidFill>
            <a:srgbClr val="0070C0"/>
          </a:solidFill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Clothing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F231E4-B890-9493-0374-E89F64FF7084}"/>
              </a:ext>
            </a:extLst>
          </p:cNvPr>
          <p:cNvSpPr/>
          <p:nvPr/>
        </p:nvSpPr>
        <p:spPr>
          <a:xfrm>
            <a:off x="5164837" y="1845322"/>
            <a:ext cx="3114259" cy="4001984"/>
          </a:xfrm>
          <a:prstGeom prst="rect">
            <a:avLst/>
          </a:prstGeom>
          <a:noFill/>
          <a:ln w="15875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oogle Shape;473;p39" descr="Subway Logo transparent PNG - StickPNG">
            <a:extLst>
              <a:ext uri="{FF2B5EF4-FFF2-40B4-BE49-F238E27FC236}">
                <a16:creationId xmlns:a16="http://schemas.microsoft.com/office/drawing/2014/main" id="{5C97962A-B440-DAA9-0D71-E3CE660749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6467" y="3066442"/>
            <a:ext cx="1173691" cy="33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85;p39">
            <a:extLst>
              <a:ext uri="{FF2B5EF4-FFF2-40B4-BE49-F238E27FC236}">
                <a16:creationId xmlns:a16="http://schemas.microsoft.com/office/drawing/2014/main" id="{41792CB3-6C37-8B49-0309-B40A42F88B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0687" y="2329042"/>
            <a:ext cx="615616" cy="62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328FB182-D408-5D38-A314-318E815A1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19" y="3117946"/>
            <a:ext cx="1343824" cy="47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470;p39" descr="The Home Depot Logo transparent PNG - StickPNG">
            <a:extLst>
              <a:ext uri="{FF2B5EF4-FFF2-40B4-BE49-F238E27FC236}">
                <a16:creationId xmlns:a16="http://schemas.microsoft.com/office/drawing/2014/main" id="{BB64ECAF-1942-B5CC-0F00-98737F2B24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70913" y="2847021"/>
            <a:ext cx="843258" cy="84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72;p39" descr="Lowe's Home Improvement: Lowe's Official Logos">
            <a:extLst>
              <a:ext uri="{FF2B5EF4-FFF2-40B4-BE49-F238E27FC236}">
                <a16:creationId xmlns:a16="http://schemas.microsoft.com/office/drawing/2014/main" id="{60726D8A-1ED2-9CAA-24B6-600DC503E45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78772" y="2337219"/>
            <a:ext cx="1018887" cy="46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69;p39">
            <a:extLst>
              <a:ext uri="{FF2B5EF4-FFF2-40B4-BE49-F238E27FC236}">
                <a16:creationId xmlns:a16="http://schemas.microsoft.com/office/drawing/2014/main" id="{A1035C3F-D3A5-86D7-81D1-BACAF9BAB8B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499" y="2340134"/>
            <a:ext cx="951960" cy="59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71;p39" descr="Kohl's Logo PNG Transparent &amp; SVG Vector - Freebie Supply">
            <a:extLst>
              <a:ext uri="{FF2B5EF4-FFF2-40B4-BE49-F238E27FC236}">
                <a16:creationId xmlns:a16="http://schemas.microsoft.com/office/drawing/2014/main" id="{D0312613-DA4F-BF60-950C-FCB7A2B26CF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32061" b="32008"/>
          <a:stretch/>
        </p:blipFill>
        <p:spPr>
          <a:xfrm>
            <a:off x="5219342" y="3774599"/>
            <a:ext cx="1805925" cy="64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474;p39">
            <a:extLst>
              <a:ext uri="{FF2B5EF4-FFF2-40B4-BE49-F238E27FC236}">
                <a16:creationId xmlns:a16="http://schemas.microsoft.com/office/drawing/2014/main" id="{21BC86D4-D609-9BB4-66B0-717FA78B6F9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04945" y="4508835"/>
            <a:ext cx="1363570" cy="3387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479;p39">
            <a:extLst>
              <a:ext uri="{FF2B5EF4-FFF2-40B4-BE49-F238E27FC236}">
                <a16:creationId xmlns:a16="http://schemas.microsoft.com/office/drawing/2014/main" id="{24F56AEA-3671-6BA6-5674-0DB1FAE0B5CB}"/>
              </a:ext>
            </a:extLst>
          </p:cNvPr>
          <p:cNvGrpSpPr/>
          <p:nvPr/>
        </p:nvGrpSpPr>
        <p:grpSpPr>
          <a:xfrm>
            <a:off x="5253798" y="3080090"/>
            <a:ext cx="1456096" cy="685121"/>
            <a:chOff x="1343024" y="3092512"/>
            <a:chExt cx="1484952" cy="698698"/>
          </a:xfrm>
        </p:grpSpPr>
        <p:pic>
          <p:nvPicPr>
            <p:cNvPr id="40" name="Google Shape;480;p39" descr="Baby Gap Logo PNG Transparent &amp; SVG Vector - Freebie Supply">
              <a:extLst>
                <a:ext uri="{FF2B5EF4-FFF2-40B4-BE49-F238E27FC236}">
                  <a16:creationId xmlns:a16="http://schemas.microsoft.com/office/drawing/2014/main" id="{86BC93F1-E5E0-FEAF-CE4F-70F379BAFA13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3404" t="1673" r="4580" b="2119"/>
            <a:stretch/>
          </p:blipFill>
          <p:spPr>
            <a:xfrm>
              <a:off x="1343024" y="3092512"/>
              <a:ext cx="663576" cy="693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81;p39">
              <a:extLst>
                <a:ext uri="{FF2B5EF4-FFF2-40B4-BE49-F238E27FC236}">
                  <a16:creationId xmlns:a16="http://schemas.microsoft.com/office/drawing/2014/main" id="{32ADB00D-B45E-D352-16F3-CA6B4D81F7DA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31714" y="3092513"/>
              <a:ext cx="696262" cy="69626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" name="Google Shape;482;p39">
              <a:extLst>
                <a:ext uri="{FF2B5EF4-FFF2-40B4-BE49-F238E27FC236}">
                  <a16:creationId xmlns:a16="http://schemas.microsoft.com/office/drawing/2014/main" id="{65BEE102-42B8-44BC-0DE7-424CA5B9E3AC}"/>
                </a:ext>
              </a:extLst>
            </p:cNvPr>
            <p:cNvCxnSpPr/>
            <p:nvPr/>
          </p:nvCxnSpPr>
          <p:spPr>
            <a:xfrm>
              <a:off x="2064686" y="3092512"/>
              <a:ext cx="0" cy="698698"/>
            </a:xfrm>
            <a:prstGeom prst="straightConnector1">
              <a:avLst/>
            </a:prstGeom>
            <a:noFill/>
            <a:ln w="9525" cap="flat" cmpd="sng">
              <a:solidFill>
                <a:srgbClr val="3E6EC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3" name="Google Shape;486;p39">
            <a:extLst>
              <a:ext uri="{FF2B5EF4-FFF2-40B4-BE49-F238E27FC236}">
                <a16:creationId xmlns:a16="http://schemas.microsoft.com/office/drawing/2014/main" id="{1338510D-C33F-2391-697A-AFE5F79FB793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5619" y="2331392"/>
            <a:ext cx="1154441" cy="64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" descr="Marshalls Logo and symbol, meaning, history, PNG">
            <a:extLst>
              <a:ext uri="{FF2B5EF4-FFF2-40B4-BE49-F238E27FC236}">
                <a16:creationId xmlns:a16="http://schemas.microsoft.com/office/drawing/2014/main" id="{5025E1D6-5773-6117-4C84-EE9EF5F2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29" y="2149808"/>
            <a:ext cx="1647513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oogle Shape;485;p39">
            <a:extLst>
              <a:ext uri="{FF2B5EF4-FFF2-40B4-BE49-F238E27FC236}">
                <a16:creationId xmlns:a16="http://schemas.microsoft.com/office/drawing/2014/main" id="{F28FB92E-3337-2EA6-9118-54D527C009A9}"/>
              </a:ext>
            </a:extLst>
          </p:cNvPr>
          <p:cNvPicPr preferRelativeResize="0"/>
          <p:nvPr/>
        </p:nvPicPr>
        <p:blipFill>
          <a:blip r:embed="rId18"/>
          <a:srcRect/>
          <a:stretch/>
        </p:blipFill>
        <p:spPr>
          <a:xfrm>
            <a:off x="3729028" y="2318014"/>
            <a:ext cx="685228" cy="68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2" descr="GameStop Logo, symbol, meaning, history, PNG">
            <a:extLst>
              <a:ext uri="{FF2B5EF4-FFF2-40B4-BE49-F238E27FC236}">
                <a16:creationId xmlns:a16="http://schemas.microsoft.com/office/drawing/2014/main" id="{22D94B6A-68DD-B6E5-A2A7-719F3B6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5" y="3055551"/>
            <a:ext cx="1284559" cy="7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F1CD79C-E052-5E54-710C-01DB0F2B4E72}"/>
              </a:ext>
            </a:extLst>
          </p:cNvPr>
          <p:cNvGrpSpPr/>
          <p:nvPr/>
        </p:nvGrpSpPr>
        <p:grpSpPr>
          <a:xfrm>
            <a:off x="520297" y="2500204"/>
            <a:ext cx="2104305" cy="909375"/>
            <a:chOff x="516486" y="3113530"/>
            <a:chExt cx="2104305" cy="909375"/>
          </a:xfrm>
        </p:grpSpPr>
        <p:pic>
          <p:nvPicPr>
            <p:cNvPr id="48" name="Google Shape;475;p39" descr="Walmart – Logos Download">
              <a:extLst>
                <a:ext uri="{FF2B5EF4-FFF2-40B4-BE49-F238E27FC236}">
                  <a16:creationId xmlns:a16="http://schemas.microsoft.com/office/drawing/2014/main" id="{44989016-22AB-A29D-F582-20BF9785239F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16486" y="3113530"/>
              <a:ext cx="1993490" cy="524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46CCF6-692A-FD52-6993-25C36D97A21B}"/>
                </a:ext>
              </a:extLst>
            </p:cNvPr>
            <p:cNvSpPr txBox="1"/>
            <p:nvPr/>
          </p:nvSpPr>
          <p:spPr>
            <a:xfrm>
              <a:off x="1880819" y="3638120"/>
              <a:ext cx="303699" cy="38478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10000"/>
                </a:lnSpc>
              </a:pPr>
              <a:endParaRPr lang="en-US" sz="1800" b="1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A8F76AF-67C6-7453-A734-E2DC6A680409}"/>
                </a:ext>
              </a:extLst>
            </p:cNvPr>
            <p:cNvSpPr txBox="1"/>
            <p:nvPr/>
          </p:nvSpPr>
          <p:spPr>
            <a:xfrm>
              <a:off x="2184532" y="3638120"/>
              <a:ext cx="436259" cy="38478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10000"/>
                </a:lnSpc>
              </a:pPr>
              <a:endParaRPr lang="en-US" sz="1800" b="1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FC32C85C-1276-120F-27C7-39DF6D21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77" y="3659043"/>
            <a:ext cx="990204" cy="59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Bath and Body Works Logo - LogoDix">
            <a:extLst>
              <a:ext uri="{FF2B5EF4-FFF2-40B4-BE49-F238E27FC236}">
                <a16:creationId xmlns:a16="http://schemas.microsoft.com/office/drawing/2014/main" id="{2F422E08-1E36-D149-5E57-F5EDFED6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97" y="2896680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Download PetSmart Logo in SVG Vector or PNG File Format - Logo.wine">
            <a:extLst>
              <a:ext uri="{FF2B5EF4-FFF2-40B4-BE49-F238E27FC236}">
                <a16:creationId xmlns:a16="http://schemas.microsoft.com/office/drawing/2014/main" id="{26976E8F-D037-A3D1-28DA-BC0033FB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65" y="4051003"/>
            <a:ext cx="2146466" cy="14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Ulta Experietial Quiz">
            <a:extLst>
              <a:ext uri="{FF2B5EF4-FFF2-40B4-BE49-F238E27FC236}">
                <a16:creationId xmlns:a16="http://schemas.microsoft.com/office/drawing/2014/main" id="{C0DEB6F9-6C09-DC35-ECEC-BB5A7DEB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" y="5335500"/>
            <a:ext cx="1094917" cy="44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Google Play Logo: valor, história, PNG">
            <a:extLst>
              <a:ext uri="{FF2B5EF4-FFF2-40B4-BE49-F238E27FC236}">
                <a16:creationId xmlns:a16="http://schemas.microsoft.com/office/drawing/2014/main" id="{FE4D8534-C5C5-B9CF-84B1-85D94CFA0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5" y="3420262"/>
            <a:ext cx="1638795" cy="9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wnload Jamba Juice Logo Vector &amp; PNG - Brand Logo Vector">
            <a:extLst>
              <a:ext uri="{FF2B5EF4-FFF2-40B4-BE49-F238E27FC236}">
                <a16:creationId xmlns:a16="http://schemas.microsoft.com/office/drawing/2014/main" id="{B9F3D511-35FC-5150-838D-74FD7302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02" y="3839268"/>
            <a:ext cx="1149420" cy="4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rispy Kreme - Logos Download">
            <a:extLst>
              <a:ext uri="{FF2B5EF4-FFF2-40B4-BE49-F238E27FC236}">
                <a16:creationId xmlns:a16="http://schemas.microsoft.com/office/drawing/2014/main" id="{7CD76A1F-85C3-61EA-F652-C371E63A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88" y="4297165"/>
            <a:ext cx="1149420" cy="4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dstonecreamery.com Domain Owner Whois and Analysis">
            <a:extLst>
              <a:ext uri="{FF2B5EF4-FFF2-40B4-BE49-F238E27FC236}">
                <a16:creationId xmlns:a16="http://schemas.microsoft.com/office/drawing/2014/main" id="{26584745-F090-5E54-6F2D-F4097BD3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48" y="4799776"/>
            <a:ext cx="1367268" cy="3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e-Vitamin-Shoppe-logo-png - CryoXL - Sarasota's Whole Body ...">
            <a:extLst>
              <a:ext uri="{FF2B5EF4-FFF2-40B4-BE49-F238E27FC236}">
                <a16:creationId xmlns:a16="http://schemas.microsoft.com/office/drawing/2014/main" id="{61EAC141-D312-3498-A76C-10B15A34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97" y="3909913"/>
            <a:ext cx="1544896" cy="6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pple Store | West Edmonton Mall">
            <a:extLst>
              <a:ext uri="{FF2B5EF4-FFF2-40B4-BE49-F238E27FC236}">
                <a16:creationId xmlns:a16="http://schemas.microsoft.com/office/drawing/2014/main" id="{89EEEF8E-9D58-6738-B695-3D27A5E5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5" y="3443559"/>
            <a:ext cx="1666218" cy="16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est Buy - Logos Download">
            <a:extLst>
              <a:ext uri="{FF2B5EF4-FFF2-40B4-BE49-F238E27FC236}">
                <a16:creationId xmlns:a16="http://schemas.microsoft.com/office/drawing/2014/main" id="{78956EC4-243F-9154-23A3-4D486488A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64" y="4575699"/>
            <a:ext cx="866682" cy="59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Victoria's Secret Logo and symbol, meaning, history, PNG, brand">
            <a:extLst>
              <a:ext uri="{FF2B5EF4-FFF2-40B4-BE49-F238E27FC236}">
                <a16:creationId xmlns:a16="http://schemas.microsoft.com/office/drawing/2014/main" id="{A5D4A132-A402-9337-F781-794C6632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11" y="4289580"/>
            <a:ext cx="1627678" cy="91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lumbia Logo, symbol, meaning, history, PNG, brand">
            <a:extLst>
              <a:ext uri="{FF2B5EF4-FFF2-40B4-BE49-F238E27FC236}">
                <a16:creationId xmlns:a16="http://schemas.microsoft.com/office/drawing/2014/main" id="{4C2EF3EB-5BA8-3F27-AA06-594FEE2A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26" y="4669998"/>
            <a:ext cx="1488808" cy="83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evron - Logos Download">
            <a:extLst>
              <a:ext uri="{FF2B5EF4-FFF2-40B4-BE49-F238E27FC236}">
                <a16:creationId xmlns:a16="http://schemas.microsoft.com/office/drawing/2014/main" id="{26655C70-E47A-DB9C-D6DF-DCC4FEFA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307" y="4236917"/>
            <a:ext cx="755694" cy="8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ed and black logo&#10;&#10;AI-generated content may be incorrect.">
            <a:extLst>
              <a:ext uri="{FF2B5EF4-FFF2-40B4-BE49-F238E27FC236}">
                <a16:creationId xmlns:a16="http://schemas.microsoft.com/office/drawing/2014/main" id="{4F446195-9D92-6D9E-7471-D33F5A2770D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53798" y="5357322"/>
            <a:ext cx="1546489" cy="419567"/>
          </a:xfrm>
          <a:prstGeom prst="rect">
            <a:avLst/>
          </a:prstGeom>
        </p:spPr>
      </p:pic>
      <p:pic>
        <p:nvPicPr>
          <p:cNvPr id="12" name="Picture 11" descr="A red and black logo&#10;&#10;AI-generated content may be incorrect.">
            <a:extLst>
              <a:ext uri="{FF2B5EF4-FFF2-40B4-BE49-F238E27FC236}">
                <a16:creationId xmlns:a16="http://schemas.microsoft.com/office/drawing/2014/main" id="{F1CC3BEE-00BF-0F70-1369-E075FD23EB9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997675" y="5086209"/>
            <a:ext cx="1177606" cy="662403"/>
          </a:xfrm>
          <a:prstGeom prst="rect">
            <a:avLst/>
          </a:prstGeom>
        </p:spPr>
      </p:pic>
      <p:pic>
        <p:nvPicPr>
          <p:cNvPr id="1032" name="Picture 8" descr="Albertsons Safeway Logo Transparent">
            <a:extLst>
              <a:ext uri="{FF2B5EF4-FFF2-40B4-BE49-F238E27FC236}">
                <a16:creationId xmlns:a16="http://schemas.microsoft.com/office/drawing/2014/main" id="{974C5009-6827-C594-6670-A590644F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6" y="5250354"/>
            <a:ext cx="1643810" cy="48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anda Express Logo PNG Transparent &amp; SVG Vector - Freebie Supply">
            <a:extLst>
              <a:ext uri="{FF2B5EF4-FFF2-40B4-BE49-F238E27FC236}">
                <a16:creationId xmlns:a16="http://schemas.microsoft.com/office/drawing/2014/main" id="{42BA5B1E-EB77-E13A-D2B4-E3FAE384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84" y="2868260"/>
            <a:ext cx="685229" cy="6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aples Logo, symbol, meaning, history, PNG, brand">
            <a:extLst>
              <a:ext uri="{FF2B5EF4-FFF2-40B4-BE49-F238E27FC236}">
                <a16:creationId xmlns:a16="http://schemas.microsoft.com/office/drawing/2014/main" id="{33C890AF-C173-AF97-9454-0B020201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474" y="5079394"/>
            <a:ext cx="1215483" cy="6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haels Logo, symbol, meaning, history, PNG, brand">
            <a:extLst>
              <a:ext uri="{FF2B5EF4-FFF2-40B4-BE49-F238E27FC236}">
                <a16:creationId xmlns:a16="http://schemas.microsoft.com/office/drawing/2014/main" id="{32E8D7C9-4783-1000-03D8-0385B3331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30" y="5084876"/>
            <a:ext cx="1261755" cy="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13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31;p43" descr="Table&#10;&#10;Description automatically generated">
            <a:extLst>
              <a:ext uri="{FF2B5EF4-FFF2-40B4-BE49-F238E27FC236}">
                <a16:creationId xmlns:a16="http://schemas.microsoft.com/office/drawing/2014/main" id="{D2D2E62E-1E22-336F-80DF-ABABC61EF8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217"/>
          <a:stretch/>
        </p:blipFill>
        <p:spPr>
          <a:xfrm>
            <a:off x="8989621" y="1559239"/>
            <a:ext cx="2838202" cy="3820886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Rewards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/>
          </a:bodyPr>
          <a:lstStyle/>
          <a:p>
            <a:pPr marL="0" marR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Rewards are also able to be “banked” </a:t>
            </a:r>
            <a:br>
              <a:rPr lang="en-US" sz="1400" dirty="0">
                <a:latin typeface="+mj-lt"/>
                <a:sym typeface="Arial"/>
              </a:rPr>
            </a:br>
            <a:r>
              <a:rPr lang="en-US" sz="1400" dirty="0">
                <a:latin typeface="+mj-lt"/>
                <a:sym typeface="Arial"/>
              </a:rPr>
              <a:t>or saved: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the member chooses not to to redeem the reward immediately, they can save earnings in the rewards bank</a:t>
            </a:r>
            <a:endParaRPr lang="en-US" sz="1400" dirty="0">
              <a:solidFill>
                <a:schemeClr val="accent2"/>
              </a:solidFill>
              <a:latin typeface="+mj-lt"/>
              <a:sym typeface="Arial"/>
            </a:endParaRP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To select ”banking” as an option, </a:t>
            </a:r>
            <a:r>
              <a:rPr lang="en-US" sz="1400" b="1" dirty="0">
                <a:solidFill>
                  <a:srgbClr val="0070C0"/>
                </a:solidFill>
                <a:latin typeface="+mj-lt"/>
                <a:sym typeface="Arial"/>
              </a:rPr>
              <a:t>click the “X” on the vendor selection 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Once the rewards are banked, they can be converted into gift cards at any time </a:t>
            </a:r>
            <a:r>
              <a:rPr lang="en-US" sz="1400" b="1" dirty="0">
                <a:solidFill>
                  <a:srgbClr val="0070C0"/>
                </a:solidFill>
                <a:latin typeface="+mj-lt"/>
                <a:sym typeface="Arial"/>
              </a:rPr>
              <a:t>by selecting the rewards bank. 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This will return you to the vendor selection screen (previous page).</a:t>
            </a:r>
            <a:endParaRPr lang="en-US" sz="1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8989621" y="1816925"/>
            <a:ext cx="1246909" cy="676894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D8D628-ADEA-C558-4FCE-1D5C37E48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77" t="31358" r="38256" b="18958"/>
          <a:stretch/>
        </p:blipFill>
        <p:spPr>
          <a:xfrm>
            <a:off x="5670635" y="1559239"/>
            <a:ext cx="3140016" cy="3820886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F47894-69D3-B3C7-F280-082BF864E77B}"/>
              </a:ext>
            </a:extLst>
          </p:cNvPr>
          <p:cNvSpPr/>
          <p:nvPr/>
        </p:nvSpPr>
        <p:spPr>
          <a:xfrm>
            <a:off x="6189627" y="1546502"/>
            <a:ext cx="2474894" cy="289370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7D5022-6640-E536-00FC-AA33980F18C6}"/>
              </a:ext>
            </a:extLst>
          </p:cNvPr>
          <p:cNvCxnSpPr>
            <a:cxnSpLocks/>
            <a:stCxn id="24" idx="2"/>
            <a:endCxn id="17" idx="1"/>
          </p:cNvCxnSpPr>
          <p:nvPr/>
        </p:nvCxnSpPr>
        <p:spPr>
          <a:xfrm rot="5400000" flipH="1" flipV="1">
            <a:off x="4503554" y="2142416"/>
            <a:ext cx="2137302" cy="1234843"/>
          </a:xfrm>
          <a:prstGeom prst="bentConnector4">
            <a:avLst>
              <a:gd name="adj1" fmla="val -139"/>
              <a:gd name="adj2" fmla="val 46872"/>
            </a:avLst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A83825-71E7-FF7B-5F8E-7838359B49AC}"/>
              </a:ext>
            </a:extLst>
          </p:cNvPr>
          <p:cNvGrpSpPr/>
          <p:nvPr/>
        </p:nvGrpSpPr>
        <p:grpSpPr>
          <a:xfrm rot="16200000">
            <a:off x="4543978" y="3641453"/>
            <a:ext cx="457200" cy="387928"/>
            <a:chOff x="10446327" y="997525"/>
            <a:chExt cx="457200" cy="387928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F494008-3780-4EB4-33FC-47CDA0EB1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E219EC4-36DF-A307-B874-0A3D8197F258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0">
            <a:extLst>
              <a:ext uri="{FF2B5EF4-FFF2-40B4-BE49-F238E27FC236}">
                <a16:creationId xmlns:a16="http://schemas.microsoft.com/office/drawing/2014/main" id="{8DBADCBD-145B-13EE-C828-216E2F578799}"/>
              </a:ext>
            </a:extLst>
          </p:cNvPr>
          <p:cNvCxnSpPr>
            <a:cxnSpLocks/>
            <a:stCxn id="33" idx="2"/>
          </p:cNvCxnSpPr>
          <p:nvPr/>
        </p:nvCxnSpPr>
        <p:spPr>
          <a:xfrm rot="5400000" flipH="1" flipV="1">
            <a:off x="5749965" y="1438786"/>
            <a:ext cx="2449818" cy="4029493"/>
          </a:xfrm>
          <a:prstGeom prst="bentConnector4">
            <a:avLst>
              <a:gd name="adj1" fmla="val -34053"/>
              <a:gd name="adj2" fmla="val 97373"/>
            </a:avLst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795667-40AC-D745-8AB7-83BE38E524EC}"/>
              </a:ext>
            </a:extLst>
          </p:cNvPr>
          <p:cNvGrpSpPr/>
          <p:nvPr/>
        </p:nvGrpSpPr>
        <p:grpSpPr>
          <a:xfrm rot="16200000">
            <a:off x="4549322" y="4491406"/>
            <a:ext cx="457200" cy="387928"/>
            <a:chOff x="10446327" y="997525"/>
            <a:chExt cx="457200" cy="38792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10783E2-63C3-7467-DE5A-417AFF0185E7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3AB4AB-0BD0-A8E7-F164-103F1BD74FCC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582FD4-9916-ED26-AE02-4A53C78611DF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6190F3-4D79-414F-EA06-1A3C459DEB1D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BC15290-BB45-0E26-E4B9-531BB308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483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83CC9B2-EEAB-86A3-6A5B-2F32FA1CA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04" y="1244774"/>
            <a:ext cx="2844800" cy="487680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Rewards Bank Confirmation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 lnSpcReduction="10000"/>
          </a:bodyPr>
          <a:lstStyle/>
          <a:p>
            <a:pPr marL="0" marR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Any banked rewards that are redeemed required Member date of birth validation: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Select member requested vendor gift card to be redeemed from the rewards bank.</a:t>
            </a:r>
            <a:endParaRPr lang="en-US" sz="1400" dirty="0">
              <a:solidFill>
                <a:schemeClr val="accent2"/>
              </a:solidFill>
              <a:latin typeface="+mj-lt"/>
              <a:sym typeface="Arial"/>
            </a:endParaRP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Verify the members information is correct and</a:t>
            </a:r>
            <a:r>
              <a:rPr lang="en-US" sz="1400" b="1" dirty="0">
                <a:solidFill>
                  <a:srgbClr val="0070C0"/>
                </a:solidFill>
                <a:latin typeface="+mj-lt"/>
                <a:sym typeface="Arial"/>
              </a:rPr>
              <a:t> </a:t>
            </a:r>
            <a:r>
              <a:rPr lang="en-US" sz="1400" b="1" dirty="0">
                <a:solidFill>
                  <a:schemeClr val="accent2"/>
                </a:solidFill>
                <a:latin typeface="+mj-lt"/>
                <a:sym typeface="Arial"/>
              </a:rPr>
              <a:t>enter in their date of birth.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the member’s information and selection is correct, 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  <a:latin typeface="+mj-lt"/>
                <a:sym typeface="Arial"/>
              </a:rPr>
              <a:t>select “</a:t>
            </a:r>
            <a:r>
              <a:rPr lang="en-US" sz="1400" b="1" dirty="0">
                <a:solidFill>
                  <a:srgbClr val="00B050"/>
                </a:solidFill>
                <a:latin typeface="+mj-lt"/>
                <a:sym typeface="Arial"/>
              </a:rPr>
              <a:t>Continue</a:t>
            </a:r>
            <a:r>
              <a:rPr lang="en-US" sz="1400" b="1" dirty="0">
                <a:solidFill>
                  <a:schemeClr val="accent5">
                    <a:lumMod val="10000"/>
                  </a:schemeClr>
                </a:solidFill>
                <a:latin typeface="+mj-lt"/>
                <a:sym typeface="Arial"/>
              </a:rPr>
              <a:t>” to proceed to select a delivery option. 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If the member wants to choose a differed card, 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  <a:latin typeface="+mj-lt"/>
                <a:sym typeface="Arial"/>
              </a:rPr>
              <a:t>select ”</a:t>
            </a:r>
            <a:r>
              <a:rPr lang="en-US" sz="1400" dirty="0">
                <a:solidFill>
                  <a:srgbClr val="FF0000"/>
                </a:solidFill>
                <a:latin typeface="+mj-lt"/>
                <a:sym typeface="Arial"/>
              </a:rPr>
              <a:t>Back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  <a:latin typeface="+mj-lt"/>
                <a:sym typeface="Arial"/>
              </a:rPr>
              <a:t>” to choose another vendor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  <a:sym typeface="Arial"/>
              </a:rPr>
              <a:t>.</a:t>
            </a:r>
            <a:endParaRPr lang="en-US" sz="14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F47894-69D3-B3C7-F280-082BF864E77B}"/>
              </a:ext>
            </a:extLst>
          </p:cNvPr>
          <p:cNvSpPr/>
          <p:nvPr/>
        </p:nvSpPr>
        <p:spPr>
          <a:xfrm>
            <a:off x="7067657" y="4638351"/>
            <a:ext cx="2474894" cy="289370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7D5022-6640-E536-00FC-AA33980F18C6}"/>
              </a:ext>
            </a:extLst>
          </p:cNvPr>
          <p:cNvCxnSpPr>
            <a:cxnSpLocks/>
            <a:stCxn id="24" idx="2"/>
            <a:endCxn id="17" idx="1"/>
          </p:cNvCxnSpPr>
          <p:nvPr/>
        </p:nvCxnSpPr>
        <p:spPr>
          <a:xfrm rot="16200000" flipH="1">
            <a:off x="5475469" y="3190847"/>
            <a:ext cx="1071503" cy="2112873"/>
          </a:xfrm>
          <a:prstGeom prst="bentConnector2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A83825-71E7-FF7B-5F8E-7838359B49AC}"/>
              </a:ext>
            </a:extLst>
          </p:cNvPr>
          <p:cNvGrpSpPr/>
          <p:nvPr/>
        </p:nvGrpSpPr>
        <p:grpSpPr>
          <a:xfrm rot="16200000">
            <a:off x="4543978" y="3524497"/>
            <a:ext cx="457200" cy="387928"/>
            <a:chOff x="10446327" y="997525"/>
            <a:chExt cx="457200" cy="387928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F494008-3780-4EB4-33FC-47CDA0EB1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E219EC4-36DF-A307-B874-0A3D8197F258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582FD4-9916-ED26-AE02-4A53C78611DF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6190F3-4D79-414F-EA06-1A3C459DEB1D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BC15290-BB45-0E26-E4B9-531BB308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050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93;p40">
            <a:extLst>
              <a:ext uri="{FF2B5EF4-FFF2-40B4-BE49-F238E27FC236}">
                <a16:creationId xmlns:a16="http://schemas.microsoft.com/office/drawing/2014/main" id="{5D4D50E6-4CB1-0297-77EC-6D9D96D5D5DE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952870" y="1952646"/>
            <a:ext cx="6873356" cy="386626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Reward Delivery Type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/>
          </a:bodyPr>
          <a:lstStyle/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Once a reward type is selected, the system will offer the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delivery type option</a:t>
            </a:r>
            <a:r>
              <a:rPr lang="en-US" sz="1400" dirty="0">
                <a:solidFill>
                  <a:srgbClr val="0070C0"/>
                </a:solidFill>
                <a:sym typeface="Arial"/>
              </a:rPr>
              <a:t>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For vendor-specific gift cards, the Member can select text, email, or printed in person.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For “banking” of rewards, this screen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will not show up.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For texts, Members will be required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to input their phone number.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For emails, Members will be required to input their email address.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Text and email gift cards can be added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to Apple or Google wallets.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7591585" y="2730012"/>
            <a:ext cx="1615045" cy="2311530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4DF60-92FC-C764-C7C5-F9E33308A53A}"/>
              </a:ext>
            </a:extLst>
          </p:cNvPr>
          <p:cNvCxnSpPr>
            <a:cxnSpLocks/>
          </p:cNvCxnSpPr>
          <p:nvPr/>
        </p:nvCxnSpPr>
        <p:spPr>
          <a:xfrm>
            <a:off x="8360229" y="1662545"/>
            <a:ext cx="0" cy="1067467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>
            <a:off x="8138557" y="1399967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471094-0A2D-48FB-2DDA-96AC41FABF8B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29CF7F-34B9-6DE7-1962-0AFBA91210BA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815DEAD-FBE6-C75E-8D9A-BFDCB45E3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99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F0A968-9A80-0E0C-3A41-B216C8A74646}"/>
              </a:ext>
            </a:extLst>
          </p:cNvPr>
          <p:cNvSpPr/>
          <p:nvPr/>
        </p:nvSpPr>
        <p:spPr>
          <a:xfrm>
            <a:off x="0" y="0"/>
            <a:ext cx="5960533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943A6-8C2E-1352-BE32-CB2020AC7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Q2i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32F4EA8-0965-3573-219E-7E0BCFC3C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1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Q2i is a digital health company focused on innovation, development, and supplying evidence-based technology that improves treatment for Substance Use Disorder (SUD). </a:t>
            </a:r>
          </a:p>
          <a:p>
            <a:pPr>
              <a:lnSpc>
                <a:spcPct val="11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Our mission is to design, develop, and supply the most advanced technologies that enable care teams to improve the success of their Substance Use Disorder treatment programs and interventions.</a:t>
            </a:r>
          </a:p>
          <a:p>
            <a:pPr lvl="0">
              <a:lnSpc>
                <a:spcPct val="11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Our solutions consist of patient mobile applications connecting to a health care team portal. </a:t>
            </a:r>
          </a:p>
          <a:p>
            <a:pPr lvl="0">
              <a:lnSpc>
                <a:spcPct val="11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Q2i improves connection, communication, support, and insight while increasing availability, accessibility and program success.  </a:t>
            </a:r>
          </a:p>
          <a:p>
            <a:pPr lvl="0">
              <a:lnSpc>
                <a:spcPct val="11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Q2i’s technology-enabled 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contingency management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 solutions are a significant scientific and clinical advancement that improves treatment for SUD.</a:t>
            </a:r>
            <a:endParaRPr lang="en-US" sz="9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EAB12C-60AA-BF37-0E20-29F527FF86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sym typeface="Arial"/>
              </a:rPr>
              <a:t>Who is Q2i?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4D843E-536F-0356-02D0-ED4583620C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200" dirty="0">
                <a:sym typeface="Arial"/>
              </a:rPr>
              <a:t>What is our role in this program?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8723367-E168-A11C-4F72-9D6D5055A32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400800" y="2292262"/>
            <a:ext cx="4597400" cy="3841837"/>
          </a:xfrm>
        </p:spPr>
        <p:txBody>
          <a:bodyPr/>
          <a:lstStyle/>
          <a:p>
            <a:pPr lvl="0">
              <a:lnSpc>
                <a:spcPct val="110000"/>
              </a:lnSpc>
            </a:pPr>
            <a:r>
              <a:rPr lang="en-US" sz="1200" dirty="0">
                <a:sym typeface="Arial"/>
              </a:rPr>
              <a:t>Q2i will configure, delivery, and implement a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web-based, provider-facing portal that will support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this pilot program.</a:t>
            </a:r>
          </a:p>
          <a:p>
            <a:pPr lvl="0">
              <a:lnSpc>
                <a:spcPct val="110000"/>
              </a:lnSpc>
            </a:pPr>
            <a:r>
              <a:rPr lang="en-US" sz="1200" dirty="0">
                <a:sym typeface="Arial"/>
              </a:rPr>
              <a:t>Q2i will train DHCS, Counties, Providers, and CM coordinators on the use of this portal.</a:t>
            </a:r>
          </a:p>
          <a:p>
            <a:pPr lvl="0">
              <a:lnSpc>
                <a:spcPct val="110000"/>
              </a:lnSpc>
            </a:pPr>
            <a:r>
              <a:rPr lang="en-US" sz="1200" dirty="0">
                <a:sym typeface="Arial"/>
              </a:rPr>
              <a:t>Q2i will further support stakeholders through trainings, troubleshooting, and a support center accessible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via telephone. </a:t>
            </a:r>
          </a:p>
          <a:p>
            <a:pPr lvl="0">
              <a:lnSpc>
                <a:spcPct val="110000"/>
              </a:lnSpc>
            </a:pPr>
            <a:r>
              <a:rPr lang="en-US" sz="1200" dirty="0">
                <a:sym typeface="Arial"/>
              </a:rPr>
              <a:t>Q2i will support Counties and Providers in accessing and analyzing data from this program to support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better outcomes. </a:t>
            </a:r>
          </a:p>
          <a:p>
            <a:pPr lvl="0">
              <a:lnSpc>
                <a:spcPct val="110000"/>
              </a:lnSpc>
            </a:pPr>
            <a:r>
              <a:rPr lang="en-US" sz="1200" dirty="0">
                <a:sym typeface="Arial"/>
              </a:rPr>
              <a:t>Q2i’s California-based teams are available to Counties and Providers for education, training, and support.</a:t>
            </a:r>
          </a:p>
          <a:p>
            <a:pPr>
              <a:lnSpc>
                <a:spcPct val="110000"/>
              </a:lnSpc>
            </a:pPr>
            <a:endParaRPr lang="en-US" sz="12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1551BA-D8AC-5445-3079-76B1EAF665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Web Portal Overview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2E0D41E-BEBF-C684-BF29-52423614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4</a:t>
            </a:fld>
            <a:endParaRPr lang="en-US"/>
          </a:p>
        </p:txBody>
      </p:sp>
      <p:sp>
        <p:nvSpPr>
          <p:cNvPr id="5" name="Freeform 4">
            <a:hlinkClick r:id="rId3" action="ppaction://hlinksldjump"/>
            <a:extLst>
              <a:ext uri="{FF2B5EF4-FFF2-40B4-BE49-F238E27FC236}">
                <a16:creationId xmlns:a16="http://schemas.microsoft.com/office/drawing/2014/main" id="{09EC3CAD-7B73-4270-FE52-D7CB0EE9C0E0}"/>
              </a:ext>
            </a:extLst>
          </p:cNvPr>
          <p:cNvSpPr/>
          <p:nvPr/>
        </p:nvSpPr>
        <p:spPr>
          <a:xfrm>
            <a:off x="214384" y="326357"/>
            <a:ext cx="171297" cy="190500"/>
          </a:xfrm>
          <a:custGeom>
            <a:avLst/>
            <a:gdLst>
              <a:gd name="connsiteX0" fmla="*/ 57099 w 171297"/>
              <a:gd name="connsiteY0" fmla="*/ 190500 h 190500"/>
              <a:gd name="connsiteX1" fmla="*/ 57099 w 171297"/>
              <a:gd name="connsiteY1" fmla="*/ 95250 h 190500"/>
              <a:gd name="connsiteX2" fmla="*/ 114198 w 171297"/>
              <a:gd name="connsiteY2" fmla="*/ 95250 h 190500"/>
              <a:gd name="connsiteX3" fmla="*/ 114198 w 171297"/>
              <a:gd name="connsiteY3" fmla="*/ 190500 h 190500"/>
              <a:gd name="connsiteX4" fmla="*/ 57099 w 171297"/>
              <a:gd name="connsiteY4" fmla="*/ 190500 h 190500"/>
              <a:gd name="connsiteX5" fmla="*/ 19033 w 171297"/>
              <a:gd name="connsiteY5" fmla="*/ 190500 h 190500"/>
              <a:gd name="connsiteX6" fmla="*/ 5710 w 171297"/>
              <a:gd name="connsiteY6" fmla="*/ 184785 h 190500"/>
              <a:gd name="connsiteX7" fmla="*/ 0 w 171297"/>
              <a:gd name="connsiteY7" fmla="*/ 171450 h 190500"/>
              <a:gd name="connsiteX8" fmla="*/ 0 w 171297"/>
              <a:gd name="connsiteY8" fmla="*/ 66675 h 190500"/>
              <a:gd name="connsiteX9" fmla="*/ 85649 w 171297"/>
              <a:gd name="connsiteY9" fmla="*/ 0 h 190500"/>
              <a:gd name="connsiteX10" fmla="*/ 171298 w 171297"/>
              <a:gd name="connsiteY10" fmla="*/ 66675 h 190500"/>
              <a:gd name="connsiteX11" fmla="*/ 171298 w 171297"/>
              <a:gd name="connsiteY11" fmla="*/ 171450 h 190500"/>
              <a:gd name="connsiteX12" fmla="*/ 165588 w 171297"/>
              <a:gd name="connsiteY12" fmla="*/ 184785 h 190500"/>
              <a:gd name="connsiteX13" fmla="*/ 152265 w 171297"/>
              <a:gd name="connsiteY13" fmla="*/ 190500 h 190500"/>
              <a:gd name="connsiteX14" fmla="*/ 114198 w 171297"/>
              <a:gd name="connsiteY14" fmla="*/ 190500 h 190500"/>
              <a:gd name="connsiteX15" fmla="*/ 57099 w 171297"/>
              <a:gd name="connsiteY15" fmla="*/ 190500 h 190500"/>
              <a:gd name="connsiteX16" fmla="*/ 114198 w 171297"/>
              <a:gd name="connsiteY1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297" h="190500">
                <a:moveTo>
                  <a:pt x="57099" y="190500"/>
                </a:moveTo>
                <a:lnTo>
                  <a:pt x="57099" y="95250"/>
                </a:lnTo>
                <a:lnTo>
                  <a:pt x="114198" y="95250"/>
                </a:lnTo>
                <a:lnTo>
                  <a:pt x="114198" y="190500"/>
                </a:lnTo>
                <a:moveTo>
                  <a:pt x="57099" y="190500"/>
                </a:moveTo>
                <a:lnTo>
                  <a:pt x="19033" y="190500"/>
                </a:lnTo>
                <a:cubicBezTo>
                  <a:pt x="14275" y="190500"/>
                  <a:pt x="9517" y="188595"/>
                  <a:pt x="5710" y="184785"/>
                </a:cubicBezTo>
                <a:cubicBezTo>
                  <a:pt x="1903" y="180975"/>
                  <a:pt x="0" y="176213"/>
                  <a:pt x="0" y="171450"/>
                </a:cubicBezTo>
                <a:lnTo>
                  <a:pt x="0" y="66675"/>
                </a:lnTo>
                <a:lnTo>
                  <a:pt x="85649" y="0"/>
                </a:lnTo>
                <a:lnTo>
                  <a:pt x="171298" y="66675"/>
                </a:lnTo>
                <a:lnTo>
                  <a:pt x="171298" y="171450"/>
                </a:lnTo>
                <a:cubicBezTo>
                  <a:pt x="171298" y="176213"/>
                  <a:pt x="169394" y="180975"/>
                  <a:pt x="165588" y="184785"/>
                </a:cubicBezTo>
                <a:cubicBezTo>
                  <a:pt x="161781" y="188595"/>
                  <a:pt x="157023" y="190500"/>
                  <a:pt x="152265" y="190500"/>
                </a:cubicBezTo>
                <a:lnTo>
                  <a:pt x="114198" y="190500"/>
                </a:lnTo>
                <a:moveTo>
                  <a:pt x="57099" y="190500"/>
                </a:moveTo>
                <a:lnTo>
                  <a:pt x="114198" y="190500"/>
                </a:lnTo>
              </a:path>
            </a:pathLst>
          </a:custGeom>
          <a:noFill/>
          <a:ln w="17099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4B7C48-E666-109C-D088-E77FE28E64B2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76A17E-EE3F-34B3-4839-6305183D9AAD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7D2A53-9694-5F1A-5F06-9F1129404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610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2D7C5603-76E7-2F5B-4C4C-71D9ED9F5BD9}"/>
              </a:ext>
            </a:extLst>
          </p:cNvPr>
          <p:cNvSpPr/>
          <p:nvPr/>
        </p:nvSpPr>
        <p:spPr>
          <a:xfrm>
            <a:off x="9203377" y="5890160"/>
            <a:ext cx="2208810" cy="320634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95921F16-B8C1-EC0D-3C0A-2BF68E9F9C07}"/>
              </a:ext>
            </a:extLst>
          </p:cNvPr>
          <p:cNvSpPr txBox="1">
            <a:spLocks/>
          </p:cNvSpPr>
          <p:nvPr/>
        </p:nvSpPr>
        <p:spPr>
          <a:xfrm>
            <a:off x="8532423" y="1796102"/>
            <a:ext cx="2982973" cy="455045"/>
          </a:xfrm>
          <a:prstGeom prst="rect">
            <a:avLst/>
          </a:prstGeom>
          <a:solidFill>
            <a:srgbClr val="0070C0"/>
          </a:solidFill>
        </p:spPr>
        <p:txBody>
          <a:bodyPr vert="horz" lIns="0" tIns="45720" rIns="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None/>
              <a:tabLst/>
              <a:defRPr sz="11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E-mails*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9778BA6-C781-EC3F-FE2C-142FA7FFF4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2218" y="1806922"/>
            <a:ext cx="2982972" cy="455045"/>
          </a:xfrm>
          <a:solidFill>
            <a:srgbClr val="0070C0"/>
          </a:solidFill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Text Messages*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808DC48-E8A5-CDD4-76BC-D71580BC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E-mailing or texting Rewards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2F490F-8B93-1DA6-4605-51AB90145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04" y="2244927"/>
            <a:ext cx="4191000" cy="2767976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Montserrat" pitchFamily="2" charset="77"/>
                <a:sym typeface="Arial"/>
              </a:rPr>
              <a:t>Gift Cards will be delivered by the same address each time:</a:t>
            </a:r>
          </a:p>
          <a:p>
            <a:r>
              <a:rPr lang="en-US" sz="1400" dirty="0">
                <a:latin typeface="Montserrat" pitchFamily="2" charset="77"/>
                <a:sym typeface="Arial"/>
              </a:rPr>
              <a:t>The text message will come from same number each time</a:t>
            </a:r>
          </a:p>
          <a:p>
            <a:r>
              <a:rPr lang="en-US" sz="1400" dirty="0">
                <a:sym typeface="Arial"/>
              </a:rPr>
              <a:t>The email will come from Q2i via Tremendous (</a:t>
            </a:r>
            <a:r>
              <a:rPr lang="en-US" sz="1400" dirty="0" err="1">
                <a:sym typeface="Arial"/>
              </a:rPr>
              <a:t>rewards@tremendous.com</a:t>
            </a:r>
            <a:r>
              <a:rPr lang="en-US" sz="1400" dirty="0">
                <a:sym typeface="Arial"/>
              </a:rPr>
              <a:t>)</a:t>
            </a:r>
            <a:endParaRPr lang="en-US" sz="1400" dirty="0">
              <a:latin typeface="Montserrat" pitchFamily="2" charset="77"/>
              <a:sym typeface="Arial"/>
            </a:endParaRPr>
          </a:p>
          <a:p>
            <a:pPr lvl="0"/>
            <a:r>
              <a:rPr lang="en-US" sz="1400" dirty="0">
                <a:latin typeface="Montserrat" pitchFamily="2" charset="77"/>
                <a:sym typeface="Arial"/>
              </a:rPr>
              <a:t>We recommend having the member save this contact (as shown at right)</a:t>
            </a:r>
          </a:p>
          <a:p>
            <a:pPr lvl="0"/>
            <a:r>
              <a:rPr lang="en-US" sz="1400" dirty="0">
                <a:sym typeface="Arial"/>
              </a:rPr>
              <a:t>The member can use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the code in the email or add to their Apple or Google Wallet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56507-7FD4-69D1-F38F-8EA7BE6D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356F27-ED42-054A-874C-92BAC73AD0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CM Coordinator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9D5278-2DE8-D468-BFF1-A988BDA466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4" name="Google Shape;484;p39">
            <a:extLst>
              <a:ext uri="{FF2B5EF4-FFF2-40B4-BE49-F238E27FC236}">
                <a16:creationId xmlns:a16="http://schemas.microsoft.com/office/drawing/2014/main" id="{10F1B527-C7FD-B6E4-D196-5ABFFA05A063}"/>
              </a:ext>
            </a:extLst>
          </p:cNvPr>
          <p:cNvSpPr txBox="1"/>
          <p:nvPr/>
        </p:nvSpPr>
        <p:spPr>
          <a:xfrm>
            <a:off x="548314" y="6086834"/>
            <a:ext cx="11359762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90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* Deleted messages cannot be regenerated. Please do not delete rewards texts or emails. </a:t>
            </a:r>
            <a:endParaRPr sz="90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D43EE4-04E1-1B0C-015F-A8AD6F1B9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6" r="12055"/>
          <a:stretch/>
        </p:blipFill>
        <p:spPr>
          <a:xfrm>
            <a:off x="8532423" y="2386715"/>
            <a:ext cx="2982973" cy="32107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278A16C-01E8-EF92-C1F6-307A1B07735B}"/>
              </a:ext>
            </a:extLst>
          </p:cNvPr>
          <p:cNvGrpSpPr/>
          <p:nvPr/>
        </p:nvGrpSpPr>
        <p:grpSpPr>
          <a:xfrm>
            <a:off x="5380641" y="2386716"/>
            <a:ext cx="2626127" cy="3201400"/>
            <a:chOff x="3240135" y="2778826"/>
            <a:chExt cx="2387388" cy="291036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BC1A702-2D39-BFCD-9148-60AC4E59FC67}"/>
                </a:ext>
              </a:extLst>
            </p:cNvPr>
            <p:cNvGrpSpPr/>
            <p:nvPr/>
          </p:nvGrpSpPr>
          <p:grpSpPr>
            <a:xfrm>
              <a:off x="3240135" y="2778826"/>
              <a:ext cx="2387388" cy="2910364"/>
              <a:chOff x="3240134" y="2699340"/>
              <a:chExt cx="2448147" cy="2984433"/>
            </a:xfrm>
          </p:grpSpPr>
          <p:pic>
            <p:nvPicPr>
              <p:cNvPr id="24" name="Google Shape;506;p41">
                <a:extLst>
                  <a:ext uri="{FF2B5EF4-FFF2-40B4-BE49-F238E27FC236}">
                    <a16:creationId xmlns:a16="http://schemas.microsoft.com/office/drawing/2014/main" id="{A166C51C-5608-B6BD-B08A-E46EC13FC4D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381" r="1380"/>
              <a:stretch/>
            </p:blipFill>
            <p:spPr>
              <a:xfrm>
                <a:off x="3428166" y="2861953"/>
                <a:ext cx="2081950" cy="2821820"/>
              </a:xfrm>
              <a:prstGeom prst="rect">
                <a:avLst/>
              </a:prstGeom>
              <a:noFill/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40" name="Picture 39" descr="A picture containing monitor, mirror, screen, computer&#10;&#10;Description automatically generated">
                <a:extLst>
                  <a:ext uri="{FF2B5EF4-FFF2-40B4-BE49-F238E27FC236}">
                    <a16:creationId xmlns:a16="http://schemas.microsoft.com/office/drawing/2014/main" id="{75F41496-F254-D19A-206B-3C0ADE5A33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4589"/>
              <a:stretch/>
            </p:blipFill>
            <p:spPr>
              <a:xfrm>
                <a:off x="3240134" y="2699340"/>
                <a:ext cx="2448147" cy="2984433"/>
              </a:xfrm>
              <a:prstGeom prst="rect">
                <a:avLst/>
              </a:prstGeom>
            </p:spPr>
          </p:pic>
        </p:grpSp>
        <p:pic>
          <p:nvPicPr>
            <p:cNvPr id="7" name="Picture 6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193CCF1-0A2F-0C24-534F-3C3538723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680" b="53991"/>
            <a:stretch/>
          </p:blipFill>
          <p:spPr>
            <a:xfrm>
              <a:off x="3412116" y="3446891"/>
              <a:ext cx="2046695" cy="174262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F4F039-2A4D-5C7C-5382-56B7557EB254}"/>
                </a:ext>
              </a:extLst>
            </p:cNvPr>
            <p:cNvSpPr/>
            <p:nvPr/>
          </p:nvSpPr>
          <p:spPr>
            <a:xfrm>
              <a:off x="3895106" y="3111394"/>
              <a:ext cx="1080655" cy="2730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Gift Cards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8283E-3BDF-4095-E5B0-20D7BBF0D841}"/>
              </a:ext>
            </a:extLst>
          </p:cNvPr>
          <p:cNvSpPr/>
          <p:nvPr/>
        </p:nvSpPr>
        <p:spPr>
          <a:xfrm>
            <a:off x="5202217" y="1786745"/>
            <a:ext cx="2982973" cy="3801371"/>
          </a:xfrm>
          <a:prstGeom prst="rect">
            <a:avLst/>
          </a:prstGeom>
          <a:noFill/>
          <a:ln w="15875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1DEA0D-5E72-2B04-5992-FC532124B443}"/>
              </a:ext>
            </a:extLst>
          </p:cNvPr>
          <p:cNvSpPr/>
          <p:nvPr/>
        </p:nvSpPr>
        <p:spPr>
          <a:xfrm>
            <a:off x="8525534" y="1784510"/>
            <a:ext cx="2982973" cy="3801371"/>
          </a:xfrm>
          <a:prstGeom prst="rect">
            <a:avLst/>
          </a:prstGeom>
          <a:noFill/>
          <a:ln w="15875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8816F3-0C38-BD4E-1D05-7107133D4EB1}"/>
              </a:ext>
            </a:extLst>
          </p:cNvPr>
          <p:cNvSpPr/>
          <p:nvPr/>
        </p:nvSpPr>
        <p:spPr>
          <a:xfrm>
            <a:off x="5702300" y="3405831"/>
            <a:ext cx="227764" cy="9949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AC46E1-72FC-6E9E-1A7F-C79C1A3C282E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5BE43D-5472-82C5-27C6-695883ABBF7E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20160E6-8AD2-E8F5-1E9F-9C083611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399D66-14AE-0E1E-A23E-E21AA8E8C799}"/>
              </a:ext>
            </a:extLst>
          </p:cNvPr>
          <p:cNvGrpSpPr/>
          <p:nvPr/>
        </p:nvGrpSpPr>
        <p:grpSpPr>
          <a:xfrm>
            <a:off x="8886195" y="2495350"/>
            <a:ext cx="2189715" cy="808922"/>
            <a:chOff x="10340357" y="4353062"/>
            <a:chExt cx="1150118" cy="4421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95585C-B5CD-D4C4-109D-0FBA62B63404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9A9DCA2-4BD8-ECED-8F20-6D6F3889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745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21;p42">
            <a:extLst>
              <a:ext uri="{FF2B5EF4-FFF2-40B4-BE49-F238E27FC236}">
                <a16:creationId xmlns:a16="http://schemas.microsoft.com/office/drawing/2014/main" id="{AB80AF2E-098F-A5E9-BF25-74FE8E6E8985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165248" y="1822017"/>
            <a:ext cx="6423472" cy="3613203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Printing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3814763" cy="3854532"/>
          </a:xfrm>
        </p:spPr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Rewards are available for printing in </a:t>
            </a:r>
            <a:br>
              <a:rPr lang="en-US" sz="1400" dirty="0">
                <a:latin typeface="+mj-lt"/>
                <a:sym typeface="Arial"/>
              </a:rPr>
            </a:br>
            <a:r>
              <a:rPr lang="en-US" sz="1400" dirty="0">
                <a:latin typeface="+mj-lt"/>
                <a:sym typeface="Arial"/>
              </a:rPr>
              <a:t>the office immediately after the </a:t>
            </a:r>
            <a:br>
              <a:rPr lang="en-US" sz="1400" dirty="0">
                <a:latin typeface="+mj-lt"/>
                <a:sym typeface="Arial"/>
              </a:rPr>
            </a:br>
            <a:r>
              <a:rPr lang="en-US" sz="1400" dirty="0">
                <a:latin typeface="+mj-lt"/>
                <a:sym typeface="Arial"/>
              </a:rPr>
              <a:t>rewards are earned: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Much of the effort here will be focused on linking a printer to the computer.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Once “Print Now” is selected, the print screen will come up as shown at right.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Please note that printed cards CANNOT be re-printed. Once these are generated, the member must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keep track of these rewards.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7621283" y="2714218"/>
            <a:ext cx="1511401" cy="1828800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4DF60-92FC-C764-C7C5-F9E33308A53A}"/>
              </a:ext>
            </a:extLst>
          </p:cNvPr>
          <p:cNvCxnSpPr>
            <a:cxnSpLocks/>
          </p:cNvCxnSpPr>
          <p:nvPr/>
        </p:nvCxnSpPr>
        <p:spPr>
          <a:xfrm>
            <a:off x="8526483" y="1448790"/>
            <a:ext cx="0" cy="1265428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>
            <a:off x="8304811" y="1186212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FC3A2A-86FC-F98D-E8AC-12EC46466FAE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D309D5-3655-86B6-CA07-2796D56F6225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CE95EF8-BAAA-F826-480B-41938F41F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70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6D6-2FDB-8B9D-B7D3-0E57705F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Printing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E647-E7CA-C7B4-1E97-548D9E59D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3519237" cy="4229100"/>
          </a:xfrm>
        </p:spPr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The portal will route you to a new tab in your browser: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You will click the “redeem” button on the screen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Then you will click “view code” on the subsequent screen</a:t>
            </a:r>
          </a:p>
          <a:p>
            <a:pPr lvl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You will then be able to print the following screen for use</a:t>
            </a: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175BD-ED55-DE38-AF90-668B71FC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Confidential. For Internal Use only. Do not distribute.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9703B-C8C6-9BE6-D262-51A7A689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42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641E5B-E305-1DE4-34B9-A2234624D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BC4D5A-47D5-5CD4-DDA8-2B53FEC647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pic>
        <p:nvPicPr>
          <p:cNvPr id="8" name="Google Shape;521;p42">
            <a:extLst>
              <a:ext uri="{FF2B5EF4-FFF2-40B4-BE49-F238E27FC236}">
                <a16:creationId xmlns:a16="http://schemas.microsoft.com/office/drawing/2014/main" id="{D91D9F62-242B-DF68-57D7-43A22F0B2035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7841382" y="2320198"/>
            <a:ext cx="4079635" cy="3505953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53F0BA-D2F2-5349-EBC6-93932372D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320198"/>
            <a:ext cx="2658210" cy="35192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6EE02C7-ED7F-44E9-2CC2-4DBC5DC32188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602047-3060-0C69-F17E-15960480CDF6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D935CC6-81D4-0D88-31E0-FB90C0909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670F40-85F0-4636-2B1A-FD33310BB5B5}"/>
              </a:ext>
            </a:extLst>
          </p:cNvPr>
          <p:cNvGrpSpPr/>
          <p:nvPr/>
        </p:nvGrpSpPr>
        <p:grpSpPr>
          <a:xfrm>
            <a:off x="5438757" y="2424567"/>
            <a:ext cx="1534296" cy="707277"/>
            <a:chOff x="10340357" y="4353062"/>
            <a:chExt cx="1150118" cy="4421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99FA5A-0100-2167-B0FC-50CD42641E8B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18F0966-B633-9CDD-666E-6742F6950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087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Managing Absences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3814763" cy="385453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In addition to logging a UDT result, you can also log absences: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Excused absences do not trigger a “reset” while unexcused absences do.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Excused absences can only be logged if: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latin typeface="Montserrat" pitchFamily="2" charset="77"/>
                <a:sym typeface="Arial"/>
              </a:rPr>
              <a:t>A member informs you in advance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latin typeface="Montserrat" pitchFamily="2" charset="77"/>
                <a:sym typeface="Arial"/>
              </a:rPr>
              <a:t>There is a valid reason for the absences 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latin typeface="Montserrat" pitchFamily="2" charset="77"/>
                <a:sym typeface="Arial"/>
              </a:rPr>
              <a:t>The member presents valid documentation supporting the absence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dirty="0">
                <a:latin typeface="Montserrat" pitchFamily="2" charset="77"/>
                <a:sym typeface="Arial"/>
              </a:rPr>
              <a:t>They have missed MAXIMUM 2 sessions in a row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Selections are made in the same way as UDT results (click submit button)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D9AE7B8-6F71-4CA9-61E8-C166ED448E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4505" y="2019795"/>
            <a:ext cx="7065816" cy="397452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D04B38-ED48-6D77-2A8B-3813E3D5A570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D29732-3CA2-5871-BD42-EB1D53E02864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55361-2590-1D39-B1FA-006420C2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866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4B4DAE-DF9A-6CC7-F1B1-0C28A8270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5" t="21270" r="28965" b="9179"/>
          <a:stretch/>
        </p:blipFill>
        <p:spPr>
          <a:xfrm>
            <a:off x="5934722" y="1508630"/>
            <a:ext cx="4820883" cy="4469306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Submitting Excused Absences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203004" cy="38545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In addition to confirming submission of the “excused absence”, </a:t>
            </a:r>
            <a:r>
              <a:rPr lang="en-US" sz="1400" b="1" dirty="0">
                <a:solidFill>
                  <a:srgbClr val="0070C0"/>
                </a:solidFill>
                <a:latin typeface="Montserrat" pitchFamily="2" charset="77"/>
                <a:sym typeface="Arial"/>
              </a:rPr>
              <a:t>you will be asked to input a note.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This note should capture the reasoning behind the excused absence.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b="1" dirty="0">
                <a:latin typeface="Montserrat" pitchFamily="2" charset="77"/>
                <a:sym typeface="Arial"/>
              </a:rPr>
              <a:t>Note:</a:t>
            </a:r>
            <a:r>
              <a:rPr lang="en-US" sz="1400" dirty="0">
                <a:latin typeface="Montserrat" pitchFamily="2" charset="77"/>
                <a:sym typeface="Arial"/>
              </a:rPr>
              <a:t> In the subsequent visit, you will be asked to confirm that documentation was provided to support this reasoning. 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b="1" dirty="0">
                <a:latin typeface="Montserrat" pitchFamily="2" charset="77"/>
                <a:sym typeface="Arial"/>
              </a:rPr>
              <a:t>Note:</a:t>
            </a:r>
            <a:r>
              <a:rPr lang="en-US" sz="1350" dirty="0">
                <a:latin typeface="Montserrat" pitchFamily="2" charset="77"/>
                <a:sym typeface="Arial"/>
              </a:rPr>
              <a:t> You must track this information in your EHR as well. </a:t>
            </a:r>
            <a:endParaRPr lang="en-US" sz="1350" b="1" dirty="0">
              <a:latin typeface="Montserrat" pitchFamily="2" charset="77"/>
              <a:sym typeface="Arial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C4D6A8-75F0-6F79-B6B0-7B6F03CF6DE6}"/>
              </a:ext>
            </a:extLst>
          </p:cNvPr>
          <p:cNvSpPr/>
          <p:nvPr/>
        </p:nvSpPr>
        <p:spPr>
          <a:xfrm>
            <a:off x="7221993" y="3696035"/>
            <a:ext cx="2250254" cy="1229195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20">
            <a:extLst>
              <a:ext uri="{FF2B5EF4-FFF2-40B4-BE49-F238E27FC236}">
                <a16:creationId xmlns:a16="http://schemas.microsoft.com/office/drawing/2014/main" id="{E57EF64D-55C9-6BF6-AE2F-62C46E7615B6}"/>
              </a:ext>
            </a:extLst>
          </p:cNvPr>
          <p:cNvCxnSpPr>
            <a:cxnSpLocks/>
            <a:stCxn id="9" idx="2"/>
            <a:endCxn id="2" idx="1"/>
          </p:cNvCxnSpPr>
          <p:nvPr/>
        </p:nvCxnSpPr>
        <p:spPr>
          <a:xfrm rot="16200000" flipH="1">
            <a:off x="5124998" y="2213638"/>
            <a:ext cx="2069166" cy="2124824"/>
          </a:xfrm>
          <a:prstGeom prst="bentConnector2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1C6C02C-DDBB-940E-0655-D99CB2EF1585}"/>
              </a:ext>
            </a:extLst>
          </p:cNvPr>
          <p:cNvGrpSpPr/>
          <p:nvPr/>
        </p:nvGrpSpPr>
        <p:grpSpPr>
          <a:xfrm rot="16200000">
            <a:off x="4686363" y="2054431"/>
            <a:ext cx="457200" cy="387928"/>
            <a:chOff x="10446327" y="997525"/>
            <a:chExt cx="457200" cy="38792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16274EA-BD61-15B6-F425-DFC32C814541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A9DFE6-0041-520A-808F-E261B3814B16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1FB845-D524-6504-8FFB-E05D9DDA8422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B5723C-F110-DBA3-C506-C30A38DD9356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2198125-C3F0-5D8B-8DB9-F344F7477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6802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D7FF8F-3DBD-0523-CCB4-E61FECF3C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08" t="16844" r="28808" b="15444"/>
          <a:stretch/>
        </p:blipFill>
        <p:spPr>
          <a:xfrm>
            <a:off x="6023716" y="1513573"/>
            <a:ext cx="4852489" cy="4360753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Confirming Excused Absences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456064" cy="385453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In the subsequent visit, you will be asked to confirm your input:</a:t>
            </a:r>
            <a:endParaRPr lang="en-US" sz="1400" dirty="0">
              <a:latin typeface="Montserrat" pitchFamily="2" charset="77"/>
              <a:sym typeface="Arial"/>
            </a:endParaRP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If the member provides adequate documentation supporting their excused absence, please confirm. 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You will </a:t>
            </a:r>
            <a:r>
              <a:rPr lang="en-US" sz="1400" b="1" dirty="0">
                <a:solidFill>
                  <a:schemeClr val="accent2"/>
                </a:solidFill>
                <a:latin typeface="Montserrat" pitchFamily="2" charset="77"/>
                <a:sym typeface="Arial"/>
              </a:rPr>
              <a:t>confirm by clicking “excused”.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If the member does not provide documentation, you must reverse the excused absence.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latin typeface="Montserrat" pitchFamily="2" charset="77"/>
                <a:sym typeface="Arial"/>
              </a:rPr>
              <a:t>You will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77"/>
                <a:sym typeface="Arial"/>
              </a:rPr>
              <a:t>change entry by clicking “unexcused”. 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b="1" dirty="0">
                <a:latin typeface="Montserrat" pitchFamily="2" charset="77"/>
                <a:sym typeface="Arial"/>
              </a:rPr>
              <a:t>Note: </a:t>
            </a:r>
            <a:r>
              <a:rPr lang="en-US" sz="1350" dirty="0">
                <a:latin typeface="Montserrat" pitchFamily="2" charset="77"/>
                <a:sym typeface="Arial"/>
              </a:rPr>
              <a:t>Unexcused absences trigger a ”reset”.</a:t>
            </a:r>
          </a:p>
          <a:p>
            <a:pPr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350" b="1" dirty="0">
                <a:latin typeface="Montserrat" pitchFamily="2" charset="77"/>
                <a:sym typeface="Arial"/>
              </a:rPr>
              <a:t>Note: </a:t>
            </a:r>
            <a:r>
              <a:rPr lang="en-US" sz="1350" dirty="0">
                <a:latin typeface="Montserrat" pitchFamily="2" charset="77"/>
                <a:sym typeface="Arial"/>
              </a:rPr>
              <a:t>Only 2 excused absences are allowed in a row.</a:t>
            </a:r>
            <a:endParaRPr lang="en-US" sz="1350" b="1" dirty="0">
              <a:latin typeface="Montserrat" pitchFamily="2" charset="77"/>
              <a:sym typeface="Arial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F4D75-43BB-FDD2-1967-C6EDC893D12B}"/>
              </a:ext>
            </a:extLst>
          </p:cNvPr>
          <p:cNvSpPr/>
          <p:nvPr/>
        </p:nvSpPr>
        <p:spPr>
          <a:xfrm>
            <a:off x="8641080" y="5207307"/>
            <a:ext cx="905419" cy="319132"/>
          </a:xfrm>
          <a:prstGeom prst="rect">
            <a:avLst/>
          </a:prstGeom>
          <a:noFill/>
          <a:ln w="1270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B2A93588-489C-3702-FE32-ACC0035E9207}"/>
              </a:ext>
            </a:extLst>
          </p:cNvPr>
          <p:cNvCxnSpPr>
            <a:cxnSpLocks/>
            <a:stCxn id="9" idx="5"/>
            <a:endCxn id="52" idx="2"/>
          </p:cNvCxnSpPr>
          <p:nvPr/>
        </p:nvCxnSpPr>
        <p:spPr>
          <a:xfrm rot="16200000" flipH="1">
            <a:off x="6982266" y="3174326"/>
            <a:ext cx="389585" cy="3847575"/>
          </a:xfrm>
          <a:prstGeom prst="bentConnector3">
            <a:avLst>
              <a:gd name="adj1" fmla="val 158678"/>
            </a:avLst>
          </a:prstGeom>
          <a:ln w="19050">
            <a:solidFill>
              <a:srgbClr val="C00000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EA288C3-3987-92F1-57C4-2B5CCA518FD6}"/>
              </a:ext>
            </a:extLst>
          </p:cNvPr>
          <p:cNvGrpSpPr/>
          <p:nvPr/>
        </p:nvGrpSpPr>
        <p:grpSpPr>
          <a:xfrm rot="16200000">
            <a:off x="4830706" y="4709357"/>
            <a:ext cx="457200" cy="387928"/>
            <a:chOff x="10446327" y="997525"/>
            <a:chExt cx="457200" cy="387928"/>
          </a:xfrm>
          <a:solidFill>
            <a:srgbClr val="C00000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97FA08D-4EDC-413C-0E02-BF157E5E8FB0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52F6B90-79C1-2967-3BCB-287BF6339907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3C6FB6B-55D5-6D2A-4577-5F1E33D03A95}"/>
              </a:ext>
            </a:extLst>
          </p:cNvPr>
          <p:cNvSpPr/>
          <p:nvPr/>
        </p:nvSpPr>
        <p:spPr>
          <a:xfrm>
            <a:off x="7315026" y="4896393"/>
            <a:ext cx="1055513" cy="319131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0">
            <a:extLst>
              <a:ext uri="{FF2B5EF4-FFF2-40B4-BE49-F238E27FC236}">
                <a16:creationId xmlns:a16="http://schemas.microsoft.com/office/drawing/2014/main" id="{FB41945F-72FB-FF31-2375-A60BB5FE8B1C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237171" y="3727841"/>
            <a:ext cx="2077855" cy="1328118"/>
          </a:xfrm>
          <a:prstGeom prst="bentConnector3">
            <a:avLst>
              <a:gd name="adj1" fmla="val 17277"/>
            </a:avLst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C7A3E5-5E16-A522-1D46-B5DEBF4A6325}"/>
              </a:ext>
            </a:extLst>
          </p:cNvPr>
          <p:cNvGrpSpPr/>
          <p:nvPr/>
        </p:nvGrpSpPr>
        <p:grpSpPr>
          <a:xfrm rot="16200000">
            <a:off x="4842164" y="3502823"/>
            <a:ext cx="457200" cy="387928"/>
            <a:chOff x="10446327" y="997525"/>
            <a:chExt cx="457200" cy="38792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F32D6EC-2DA5-EB4F-D979-860BF9B3920A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F259D7A-3F57-CA83-AC13-35D510A3CB3C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8564E02-2C43-17C5-A1CC-476E1F258FC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580146" y="4823007"/>
            <a:ext cx="1041400" cy="469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DEFFC3-A72F-F322-6712-A9B8EECCCD15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08F740-7525-EFBE-2D9C-FBE42469F424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C2DC7B0-FCEE-416E-3AB3-F2F641EB7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920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Missed Entries and 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44" y="1525890"/>
            <a:ext cx="5225796" cy="385453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200" u="sng" dirty="0">
                <a:latin typeface="+mj-lt"/>
                <a:sym typeface="Arial"/>
              </a:rPr>
              <a:t>Missed Entries:</a:t>
            </a:r>
            <a:endParaRPr lang="en-US" sz="1200" u="sng" dirty="0">
              <a:latin typeface="Montserrat" pitchFamily="2" charset="77"/>
              <a:sym typeface="Arial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200" b="1" dirty="0">
                <a:latin typeface="Montserrat" pitchFamily="2" charset="77"/>
                <a:sym typeface="Arial"/>
              </a:rPr>
              <a:t>Weeks 1-12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CM coordinators must make 2 entries per week per member (i.e., you must log unexcused absences on the day the absence occurred).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If you do not do this, the system will automatically create an absence entry (for M-W or W-S). 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Upon subsequent visit, the system will prompt you with the same screen as confirming an excused absence (i.e., select excused or unexcused absence).</a:t>
            </a:r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If no entries are made in a week, they will be assumed as unexcused absences.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200" b="1" dirty="0">
                <a:latin typeface="Montserrat" pitchFamily="2" charset="77"/>
                <a:sym typeface="Arial"/>
              </a:rPr>
              <a:t>Weeks 13-24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CM coordinators must make 1 entry per week per member (i.e., you MUST log unexcused absences on the day the absence occurred).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If no entries are made in a week, they will be assumed as unexcused absences.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079C251-E21D-B7EE-0767-18F12AA655AB}"/>
              </a:ext>
            </a:extLst>
          </p:cNvPr>
          <p:cNvSpPr txBox="1">
            <a:spLocks/>
          </p:cNvSpPr>
          <p:nvPr/>
        </p:nvSpPr>
        <p:spPr>
          <a:xfrm>
            <a:off x="6683324" y="1525889"/>
            <a:ext cx="5225796" cy="431837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200" u="sng" dirty="0">
                <a:latin typeface="+mj-lt"/>
                <a:sym typeface="Arial"/>
              </a:rPr>
              <a:t>Incorrect Entries: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200" b="1" dirty="0">
                <a:latin typeface="Montserrat" pitchFamily="2" charset="77"/>
                <a:sym typeface="Arial"/>
              </a:rPr>
              <a:t>Input positive UDT when intended to do negative UDT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Call the call center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Keep member in the office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This change will (ideally) be made within minutes </a:t>
            </a:r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Worst case, this will be made within 24-48 hours and the reward will be placed in the rewards bank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200" b="1" dirty="0">
                <a:latin typeface="Montserrat" pitchFamily="2" charset="77"/>
                <a:sym typeface="Arial"/>
              </a:rPr>
              <a:t>Input negative UDT when intended to do positive UDT</a:t>
            </a:r>
          </a:p>
          <a:p>
            <a:pPr lvl="1">
              <a:lnSpc>
                <a:spcPct val="110000"/>
              </a:lnSpc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Call the call center</a:t>
            </a:r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This change will be made within 24-48 hours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dk1"/>
              </a:buClr>
              <a:buSzPts val="1600"/>
            </a:pPr>
            <a:r>
              <a:rPr lang="en-US" sz="1200" b="1" dirty="0">
                <a:latin typeface="Montserrat" pitchFamily="2" charset="77"/>
                <a:sym typeface="Arial"/>
              </a:rPr>
              <a:t>Input wrong type of absence</a:t>
            </a:r>
          </a:p>
          <a:p>
            <a:pPr lvl="1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200" dirty="0">
                <a:latin typeface="Montserrat" pitchFamily="2" charset="77"/>
                <a:sym typeface="Arial"/>
              </a:rPr>
              <a:t>Correct upon subsequent visit as shown on previous page</a:t>
            </a:r>
          </a:p>
          <a:p>
            <a:pPr marL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sz="1200" b="1" dirty="0">
              <a:latin typeface="Montserrat" pitchFamily="2" charset="77"/>
              <a:sym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4CF4CB-F1DC-D18C-8A0B-F71A6C11CE72}"/>
              </a:ext>
            </a:extLst>
          </p:cNvPr>
          <p:cNvCxnSpPr/>
          <p:nvPr/>
        </p:nvCxnSpPr>
        <p:spPr>
          <a:xfrm>
            <a:off x="6096000" y="1525889"/>
            <a:ext cx="0" cy="443800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56CDF7B-5AAD-2628-5748-23C6D7F8B6A0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924129-FCC6-AF32-410C-42782CB29554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AF77318-21A7-AE7E-ADCA-D36AFEF7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220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1;p44">
            <a:extLst>
              <a:ext uri="{FF2B5EF4-FFF2-40B4-BE49-F238E27FC236}">
                <a16:creationId xmlns:a16="http://schemas.microsoft.com/office/drawing/2014/main" id="{AF6CA53B-B764-752C-9C2B-ADDD5A8A445F}"/>
              </a:ext>
            </a:extLst>
          </p:cNvPr>
          <p:cNvPicPr preferRelativeResize="0"/>
          <p:nvPr/>
        </p:nvPicPr>
        <p:blipFill>
          <a:blip r:embed="rId3"/>
          <a:srcRect l="6683" r="6683"/>
          <a:stretch/>
        </p:blipFill>
        <p:spPr>
          <a:xfrm>
            <a:off x="4732696" y="2013062"/>
            <a:ext cx="2835843" cy="3889576"/>
          </a:xfrm>
          <a:prstGeom prst="rect">
            <a:avLst/>
          </a:prstGeom>
          <a:noFill/>
          <a:ln w="635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Rewards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1042"/>
            <a:ext cx="3822370" cy="4012870"/>
          </a:xfrm>
        </p:spPr>
        <p:txBody>
          <a:bodyPr>
            <a:normAutofit/>
          </a:bodyPr>
          <a:lstStyle/>
          <a:p>
            <a:pPr marL="0" marR="0" indent="0">
              <a:lnSpc>
                <a:spcPct val="12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Rewards history can be seen </a:t>
            </a:r>
            <a:br>
              <a:rPr lang="en-US" sz="1400" dirty="0">
                <a:latin typeface="+mj-lt"/>
                <a:sym typeface="Arial"/>
              </a:rPr>
            </a:br>
            <a:r>
              <a:rPr lang="en-US" sz="1400" dirty="0">
                <a:latin typeface="+mj-lt"/>
                <a:sym typeface="Arial"/>
              </a:rPr>
              <a:t>in two ways:</a:t>
            </a:r>
          </a:p>
          <a:p>
            <a:pPr marL="295275" marR="0" indent="-295275">
              <a:buClr>
                <a:schemeClr val="accent2"/>
              </a:buClr>
              <a:buSzPts val="1600"/>
              <a:buFont typeface="+mj-lt"/>
              <a:buAutoNum type="arabicPeriod"/>
            </a:pPr>
            <a:r>
              <a:rPr lang="en-US" sz="1400" dirty="0">
                <a:solidFill>
                  <a:schemeClr val="accent2"/>
                </a:solidFill>
                <a:latin typeface="+mj-lt"/>
                <a:sym typeface="Arial"/>
              </a:rPr>
              <a:t>As a comprehensive list of </a:t>
            </a:r>
            <a:br>
              <a:rPr lang="en-US" sz="1400" dirty="0">
                <a:solidFill>
                  <a:schemeClr val="accent2"/>
                </a:solidFill>
                <a:latin typeface="+mj-lt"/>
                <a:sym typeface="Arial"/>
              </a:rPr>
            </a:br>
            <a:r>
              <a:rPr lang="en-US" sz="1400" dirty="0">
                <a:solidFill>
                  <a:schemeClr val="accent2"/>
                </a:solidFill>
                <a:latin typeface="+mj-lt"/>
                <a:sym typeface="Arial"/>
              </a:rPr>
              <a:t>every reward earned:</a:t>
            </a:r>
          </a:p>
          <a:p>
            <a:pPr marL="628650" lvl="1" indent="-177800">
              <a:spcAft>
                <a:spcPts val="11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200" dirty="0">
                <a:sym typeface="Arial"/>
              </a:rPr>
              <a:t>Date</a:t>
            </a:r>
          </a:p>
          <a:p>
            <a:pPr marL="628650" lvl="1" indent="-177800">
              <a:spcAft>
                <a:spcPts val="11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200" dirty="0">
                <a:sym typeface="Arial"/>
              </a:rPr>
              <a:t>Delivery type</a:t>
            </a:r>
          </a:p>
          <a:p>
            <a:pPr marL="628650" lvl="1" indent="-177800">
              <a:spcAft>
                <a:spcPts val="11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200" dirty="0">
                <a:sym typeface="Arial"/>
              </a:rPr>
              <a:t>Vendor</a:t>
            </a:r>
          </a:p>
          <a:p>
            <a:pPr marL="628650" lvl="1" indent="-177800">
              <a:spcAft>
                <a:spcPts val="11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200" dirty="0">
                <a:sym typeface="Arial"/>
              </a:rPr>
              <a:t>Amount</a:t>
            </a:r>
          </a:p>
          <a:p>
            <a:pPr marL="295275" marR="0" indent="-295275">
              <a:buClr>
                <a:srgbClr val="4896F4"/>
              </a:buClr>
              <a:buSzPts val="1600"/>
              <a:buAutoNum type="arabicPeriod"/>
            </a:pP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As a summary of results </a:t>
            </a:r>
            <a:b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</a:b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earned in total:</a:t>
            </a:r>
          </a:p>
          <a:p>
            <a:pPr marL="628650" lvl="1" indent="-177800">
              <a:lnSpc>
                <a:spcPct val="110000"/>
              </a:lnSpc>
              <a:spcAft>
                <a:spcPts val="11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200" dirty="0">
                <a:sym typeface="Arial"/>
              </a:rPr>
              <a:t>Total earnings</a:t>
            </a:r>
          </a:p>
          <a:p>
            <a:pPr marL="628650" lvl="1" indent="-177800">
              <a:lnSpc>
                <a:spcPct val="110000"/>
              </a:lnSpc>
              <a:spcAft>
                <a:spcPts val="11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200" dirty="0">
                <a:sym typeface="Arial"/>
              </a:rPr>
              <a:t>Percentages of sessions with </a:t>
            </a:r>
            <a:br>
              <a:rPr lang="en-US" sz="1200" dirty="0">
                <a:sym typeface="Arial"/>
              </a:rPr>
            </a:br>
            <a:r>
              <a:rPr lang="en-US" sz="1200" dirty="0">
                <a:sym typeface="Arial"/>
              </a:rPr>
              <a:t>negative UDT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4738254" y="1995054"/>
            <a:ext cx="2838203" cy="3906982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4DF60-92FC-C764-C7C5-F9E33308A53A}"/>
              </a:ext>
            </a:extLst>
          </p:cNvPr>
          <p:cNvCxnSpPr>
            <a:cxnSpLocks/>
          </p:cNvCxnSpPr>
          <p:nvPr/>
        </p:nvCxnSpPr>
        <p:spPr>
          <a:xfrm>
            <a:off x="6157355" y="1472540"/>
            <a:ext cx="0" cy="522515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>
            <a:off x="5928755" y="1233713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4D9FC-06CB-3056-5462-91142B7D94D8}"/>
              </a:ext>
            </a:extLst>
          </p:cNvPr>
          <p:cNvSpPr/>
          <p:nvPr/>
        </p:nvSpPr>
        <p:spPr>
          <a:xfrm>
            <a:off x="7807036" y="1995054"/>
            <a:ext cx="2838203" cy="3906982"/>
          </a:xfrm>
          <a:prstGeom prst="rect">
            <a:avLst/>
          </a:prstGeom>
          <a:noFill/>
          <a:ln w="12700">
            <a:solidFill>
              <a:srgbClr val="64ABE9"/>
            </a:solidFill>
          </a:ln>
          <a:effectLst>
            <a:glow rad="63500">
              <a:srgbClr val="4896F4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4FEF78-DE2D-77AA-9141-D7434D266ACD}"/>
              </a:ext>
            </a:extLst>
          </p:cNvPr>
          <p:cNvCxnSpPr>
            <a:cxnSpLocks/>
          </p:cNvCxnSpPr>
          <p:nvPr/>
        </p:nvCxnSpPr>
        <p:spPr>
          <a:xfrm>
            <a:off x="9210493" y="1472540"/>
            <a:ext cx="0" cy="522515"/>
          </a:xfrm>
          <a:prstGeom prst="line">
            <a:avLst/>
          </a:prstGeom>
          <a:ln w="19050">
            <a:solidFill>
              <a:srgbClr val="4896F4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EE3BC4-9256-5B6B-6D00-5B7DB88DBD40}"/>
              </a:ext>
            </a:extLst>
          </p:cNvPr>
          <p:cNvGrpSpPr/>
          <p:nvPr/>
        </p:nvGrpSpPr>
        <p:grpSpPr>
          <a:xfrm>
            <a:off x="8981893" y="1233713"/>
            <a:ext cx="457200" cy="387928"/>
            <a:chOff x="10446327" y="997525"/>
            <a:chExt cx="457200" cy="387928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8AA1AFF-5B5C-B0AF-6331-52BDD1EF64D0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64ABE9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00ECDC8-8109-A32D-3C2F-082EFECDB17C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E728AE-A160-4A44-0442-6A01CDB70838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7176A6-E638-5FD6-D195-245C230C96AB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4F427FC-2FC6-A1E4-EBA1-FE217CA98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pic>
        <p:nvPicPr>
          <p:cNvPr id="14" name="Google Shape;541;p44">
            <a:extLst>
              <a:ext uri="{FF2B5EF4-FFF2-40B4-BE49-F238E27FC236}">
                <a16:creationId xmlns:a16="http://schemas.microsoft.com/office/drawing/2014/main" id="{5B4217B0-33CA-E7E1-E5B7-0A550D1688EE}"/>
              </a:ext>
            </a:extLst>
          </p:cNvPr>
          <p:cNvPicPr preferRelativeResize="0"/>
          <p:nvPr/>
        </p:nvPicPr>
        <p:blipFill>
          <a:blip r:embed="rId5"/>
          <a:srcRect l="6683" r="6683"/>
          <a:stretch/>
        </p:blipFill>
        <p:spPr>
          <a:xfrm>
            <a:off x="7819196" y="2013062"/>
            <a:ext cx="2835843" cy="3889576"/>
          </a:xfrm>
          <a:prstGeom prst="rect">
            <a:avLst/>
          </a:prstGeom>
          <a:noFill/>
          <a:ln w="635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584834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45B0-7379-FB15-8BE1-A834A438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Appropriate Disclaimer(s)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30F7E-BC0E-C74E-BB78-2BB28A9CC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0911939" cy="4229100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Incentive rewards cannot be used for the following uses:</a:t>
            </a:r>
          </a:p>
          <a:p>
            <a:pPr lvl="1">
              <a:lnSpc>
                <a:spcPct val="110000"/>
              </a:lnSpc>
            </a:pPr>
            <a:r>
              <a:rPr lang="en-US" sz="1400" dirty="0">
                <a:sym typeface="Arial"/>
              </a:rPr>
              <a:t>Alcohol</a:t>
            </a:r>
          </a:p>
          <a:p>
            <a:pPr lvl="1">
              <a:lnSpc>
                <a:spcPct val="110000"/>
              </a:lnSpc>
            </a:pPr>
            <a:r>
              <a:rPr lang="en-US" sz="1400" dirty="0">
                <a:sym typeface="Arial"/>
              </a:rPr>
              <a:t>Tobacco</a:t>
            </a:r>
          </a:p>
          <a:p>
            <a:pPr lvl="1">
              <a:lnSpc>
                <a:spcPct val="110000"/>
              </a:lnSpc>
            </a:pPr>
            <a:r>
              <a:rPr lang="en-US" sz="1400" dirty="0">
                <a:sym typeface="Arial"/>
              </a:rPr>
              <a:t>Gambling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sz="1400" dirty="0">
                <a:sym typeface="Arial"/>
              </a:rPr>
              <a:t>Cannabis</a:t>
            </a:r>
          </a:p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Vendor-specific gift cards are either for vendors who do not offer these items OR have inherent  restrictions </a:t>
            </a:r>
          </a:p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Incentive rewards cannot be re-distributed once already delivered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ym typeface="Arial"/>
              </a:rPr>
              <a:t>“Please remember this gift card cannot be used to purchase alcohol, tobacco, cannabis, and/or lottery tickets or other gambling services.”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ym typeface="Arial"/>
              </a:rPr>
              <a:t>Wal-Mart additionally restricts the purchase firearms or ammunition.</a:t>
            </a:r>
          </a:p>
          <a:p>
            <a:pPr>
              <a:lnSpc>
                <a:spcPct val="110000"/>
              </a:lnSpc>
            </a:pPr>
            <a:endParaRPr lang="en-US" sz="1600" dirty="0"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A3AEC-1F41-7F10-C0AB-AC3FA3BA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B35A36-8794-9B5F-FD3E-57C9319481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Managing Incentive Rewards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E4BC47-1A86-E68D-4C86-BE73B9F5D8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BADFB1-BE2B-1D83-F9B1-C4FB5486746E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EA829-12EF-407A-61CB-A2E432674872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4E1CF805-B90C-F167-B977-CA49B829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285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232-B7CB-3BB4-5FA2-4EBB1BFB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70C0"/>
                </a:solidFill>
                <a:sym typeface="Arial"/>
              </a:rPr>
              <a:t>Analytics and Reports</a:t>
            </a:r>
          </a:p>
        </p:txBody>
      </p:sp>
    </p:spTree>
    <p:extLst>
      <p:ext uri="{BB962C8B-B14F-4D97-AF65-F5344CB8AC3E}">
        <p14:creationId xmlns:p14="http://schemas.microsoft.com/office/powerpoint/2010/main" val="59442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Q2i Incentive Manager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7116233" cy="4229100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Accessibility through all modern web browsers – Chrome, Safari, Edge, and other Chromium-based browsers.  </a:t>
            </a:r>
          </a:p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UDT information captured and archived for reporting and analysis</a:t>
            </a:r>
          </a:p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Automated incentive determination and distribution based upon </a:t>
            </a:r>
            <a:br>
              <a:rPr lang="en-US" sz="1600" dirty="0">
                <a:sym typeface="Arial"/>
              </a:rPr>
            </a:br>
            <a:r>
              <a:rPr lang="en-US" sz="1600" dirty="0">
                <a:sym typeface="Arial"/>
              </a:rPr>
              <a:t>UDT events configured specifically to the DHCS Program rule sets </a:t>
            </a:r>
          </a:p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Comprehensive and extensible demographics and </a:t>
            </a:r>
            <a:br>
              <a:rPr lang="en-US" sz="1600" dirty="0">
                <a:sym typeface="Arial"/>
              </a:rPr>
            </a:br>
            <a:r>
              <a:rPr lang="en-US" sz="1600" dirty="0">
                <a:sym typeface="Arial"/>
              </a:rPr>
              <a:t>program data capture</a:t>
            </a:r>
          </a:p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Highly extensible program reporting and business intelligence</a:t>
            </a:r>
          </a:p>
          <a:p>
            <a:pPr lvl="0">
              <a:lnSpc>
                <a:spcPct val="110000"/>
              </a:lnSpc>
            </a:pPr>
            <a:r>
              <a:rPr lang="en-US" sz="1600" dirty="0">
                <a:sym typeface="Arial"/>
              </a:rPr>
              <a:t>Strict compliance with industry information security and privacy standards (e.g., NIST SP 800 Standards, FIPS 140-2 encryption standards via AES-256 encryption, etc.). </a:t>
            </a: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 Portal Overview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Design Specifications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22C207-CCCF-96D7-8EDD-299473DE6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1" r="53493"/>
          <a:stretch/>
        </p:blipFill>
        <p:spPr>
          <a:xfrm flipH="1">
            <a:off x="7861300" y="0"/>
            <a:ext cx="4330700" cy="68580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B559B3-529C-B2E5-35C2-4E7F0C9A1324}"/>
              </a:ext>
            </a:extLst>
          </p:cNvPr>
          <p:cNvSpPr txBox="1">
            <a:spLocks/>
          </p:cNvSpPr>
          <p:nvPr/>
        </p:nvSpPr>
        <p:spPr>
          <a:xfrm>
            <a:off x="7308184" y="6338170"/>
            <a:ext cx="567848" cy="2755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FF054C-B764-48DD-ABCE-E75FE1976DD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D818270-4AB3-B1AB-03C8-470288BE12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75994" y="6363192"/>
            <a:ext cx="778830" cy="2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0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569;p47">
            <a:extLst>
              <a:ext uri="{FF2B5EF4-FFF2-40B4-BE49-F238E27FC236}">
                <a16:creationId xmlns:a16="http://schemas.microsoft.com/office/drawing/2014/main" id="{32705257-348A-29DE-E582-D91BC85F399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341227" y="1966783"/>
            <a:ext cx="6423470" cy="361320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Analytics Pane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/>
          </a:bodyPr>
          <a:lstStyle/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 analytics pane is available by clicking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“analytics” </a:t>
            </a:r>
            <a:r>
              <a:rPr lang="en-US" sz="1400" dirty="0">
                <a:sym typeface="Arial"/>
              </a:rPr>
              <a:t>on the left pane.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 analytics pane is highly customizable by the user using the “customize view” pane on the right side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Data can be downloaded as charts (.</a:t>
            </a:r>
            <a:r>
              <a:rPr lang="en-US" sz="1400">
                <a:sym typeface="Arial"/>
              </a:rPr>
              <a:t>pdf)</a:t>
            </a:r>
            <a:endParaRPr lang="en-US" sz="1400" dirty="0">
              <a:sym typeface="Arial"/>
            </a:endParaRP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Data can be selected based on a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specific date range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Analytics and Reports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5329467" y="2688211"/>
            <a:ext cx="561291" cy="353662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 rot="16200000">
            <a:off x="4872843" y="2668458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F2F6F3-1CF7-5B8F-AC89-72BFADEC1CD7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EFE59A-87C9-5D8A-04C4-08A0B5FF3585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13DF839-FAB6-1563-6EE6-F656CC00D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548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69;p47">
            <a:extLst>
              <a:ext uri="{FF2B5EF4-FFF2-40B4-BE49-F238E27FC236}">
                <a16:creationId xmlns:a16="http://schemas.microsoft.com/office/drawing/2014/main" id="{0DC35FC3-4629-1864-77E8-4925BDBDBB0B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341227" y="1966783"/>
            <a:ext cx="6423470" cy="3613202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Analytics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/>
          </a:bodyPr>
          <a:lstStyle/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Analytics panes can be customized based several factors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(as can be see at right)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Selections by county will filter the data available in the charts on the left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Other selections will add new charts to the left side (here shown as reward history, UDT results, Member Uptake, and reward delivery type)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Analytics and Reports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10949049" y="2687053"/>
            <a:ext cx="736270" cy="2739969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>
            <a:off x="11095514" y="1328717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344CD5-5B1C-13FE-3C31-1AF51C45CBCF}"/>
              </a:ext>
            </a:extLst>
          </p:cNvPr>
          <p:cNvCxnSpPr>
            <a:cxnSpLocks/>
          </p:cNvCxnSpPr>
          <p:nvPr/>
        </p:nvCxnSpPr>
        <p:spPr>
          <a:xfrm>
            <a:off x="11317185" y="1686296"/>
            <a:ext cx="0" cy="1000757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EEBCE0C-2D04-C9F1-E4E8-355EA9931EA5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C8A7A0-6902-92D5-5937-A63F79FDC1AB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9B7F380-7BA6-6827-6DE8-ADCF340DA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678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589;p49">
            <a:extLst>
              <a:ext uri="{FF2B5EF4-FFF2-40B4-BE49-F238E27FC236}">
                <a16:creationId xmlns:a16="http://schemas.microsoft.com/office/drawing/2014/main" id="{6A22DB9F-7D37-156E-DE16-C8C8FE9B7F1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382458" y="1986608"/>
            <a:ext cx="6390746" cy="3594794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Analytics Report Pane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Reports will be compiled automatically </a:t>
            </a:r>
            <a:br>
              <a:rPr lang="en-US" sz="1400" dirty="0">
                <a:latin typeface="+mj-lt"/>
                <a:sym typeface="Arial"/>
              </a:rPr>
            </a:br>
            <a:r>
              <a:rPr lang="en-US" sz="1400" dirty="0">
                <a:latin typeface="+mj-lt"/>
                <a:sym typeface="Arial"/>
              </a:rPr>
              <a:t>by the system: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Reports are available monthly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Reports are available at all levels available for your role (</a:t>
            </a:r>
            <a:r>
              <a:rPr lang="en-US" sz="1400" dirty="0">
                <a:sym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access rights</a:t>
            </a:r>
            <a:r>
              <a:rPr lang="en-US" sz="1400" dirty="0">
                <a:sym typeface="Arial"/>
              </a:rPr>
              <a:t>) – you can select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via dropdown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Reports can be selected for specific counties or providers – and at the aggregated levels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To select a report, click the “        ” icon 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These reports do not contain any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member-level information (i.e., PHI).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These reports can be downloaded,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printed, or emailed.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Analytics and Reports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5993397" y="2330777"/>
            <a:ext cx="736270" cy="261257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>
            <a:off x="5867400" y="1126349"/>
            <a:ext cx="457200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344CD5-5B1C-13FE-3C31-1AF51C45CBCF}"/>
              </a:ext>
            </a:extLst>
          </p:cNvPr>
          <p:cNvCxnSpPr>
            <a:cxnSpLocks/>
          </p:cNvCxnSpPr>
          <p:nvPr/>
        </p:nvCxnSpPr>
        <p:spPr>
          <a:xfrm>
            <a:off x="6096000" y="1532386"/>
            <a:ext cx="0" cy="783772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oogle Shape;592;p49" descr="Adobe Acrobat File Icon | Search by Muzli">
            <a:extLst>
              <a:ext uri="{FF2B5EF4-FFF2-40B4-BE49-F238E27FC236}">
                <a16:creationId xmlns:a16="http://schemas.microsoft.com/office/drawing/2014/main" id="{4FD32BF2-D62C-9498-DE4F-AF337E2EA3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1916" t="17870" r="32410" b="18075"/>
          <a:stretch/>
        </p:blipFill>
        <p:spPr>
          <a:xfrm>
            <a:off x="3093813" y="4343378"/>
            <a:ext cx="255029" cy="34344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9D9A30-8662-87F8-FE9B-86699BEA1AE5}"/>
              </a:ext>
            </a:extLst>
          </p:cNvPr>
          <p:cNvSpPr/>
          <p:nvPr/>
        </p:nvSpPr>
        <p:spPr>
          <a:xfrm>
            <a:off x="10901548" y="4175822"/>
            <a:ext cx="327889" cy="261259"/>
          </a:xfrm>
          <a:prstGeom prst="rect">
            <a:avLst/>
          </a:prstGeom>
          <a:noFill/>
          <a:ln w="12700">
            <a:solidFill>
              <a:srgbClr val="EF0907"/>
            </a:solidFill>
          </a:ln>
          <a:effectLst>
            <a:glow rad="63500">
              <a:srgbClr val="EE2A4C">
                <a:alpha val="2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894EC-E5E3-4A60-5BA7-75FAF568D683}"/>
              </a:ext>
            </a:extLst>
          </p:cNvPr>
          <p:cNvCxnSpPr>
            <a:cxnSpLocks/>
          </p:cNvCxnSpPr>
          <p:nvPr/>
        </p:nvCxnSpPr>
        <p:spPr>
          <a:xfrm>
            <a:off x="5100781" y="4374608"/>
            <a:ext cx="5770088" cy="0"/>
          </a:xfrm>
          <a:prstGeom prst="line">
            <a:avLst/>
          </a:prstGeom>
          <a:ln w="19050">
            <a:solidFill>
              <a:srgbClr val="EF0907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07EB3D-04D0-7FBA-B51D-1428A1BE8DEE}"/>
              </a:ext>
            </a:extLst>
          </p:cNvPr>
          <p:cNvGrpSpPr/>
          <p:nvPr/>
        </p:nvGrpSpPr>
        <p:grpSpPr>
          <a:xfrm rot="16200000">
            <a:off x="4678217" y="4180644"/>
            <a:ext cx="457200" cy="387928"/>
            <a:chOff x="10446327" y="997525"/>
            <a:chExt cx="457200" cy="387928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459F67-885C-F075-288D-53F01158942A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EF0907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8509229-D37C-BC5D-8AD4-F91F4F6A5204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610062-1AEE-5804-D7F4-A51C1BB099FA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9AC4EF-42AC-25F6-F07A-72A7EC2BB76A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E54907D-73F2-E895-8984-83947E94C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9081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589;p49">
            <a:extLst>
              <a:ext uri="{FF2B5EF4-FFF2-40B4-BE49-F238E27FC236}">
                <a16:creationId xmlns:a16="http://schemas.microsoft.com/office/drawing/2014/main" id="{6A22DB9F-7D37-156E-DE16-C8C8FE9B7F1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705600" y="1396104"/>
            <a:ext cx="6390746" cy="3594794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19795"/>
            <a:ext cx="4069773" cy="3854532"/>
          </a:xfrm>
        </p:spPr>
        <p:txBody>
          <a:bodyPr>
            <a:normAutofit/>
          </a:bodyPr>
          <a:lstStyle/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Once a specific report is selected, it will be downloaded as a .pdf to your local machine.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Once these reports are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downloaded</a:t>
            </a:r>
            <a:r>
              <a:rPr lang="en-US" sz="1400" dirty="0">
                <a:solidFill>
                  <a:schemeClr val="accent2"/>
                </a:solidFill>
                <a:latin typeface="+mj-lt"/>
                <a:sym typeface="Arial"/>
              </a:rPr>
              <a:t> </a:t>
            </a:r>
            <a:r>
              <a:rPr lang="en-US" sz="1400" dirty="0">
                <a:sym typeface="Arial"/>
              </a:rPr>
              <a:t>you can open the .pdf file to view the contents</a:t>
            </a:r>
            <a:endParaRPr lang="en-US" sz="1400" dirty="0">
              <a:solidFill>
                <a:schemeClr val="accent2"/>
              </a:solidFill>
              <a:latin typeface="+mj-lt"/>
              <a:sym typeface="Arial"/>
            </a:endParaRP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These reports do not contain any member-level information (i.e., PHI).</a:t>
            </a:r>
          </a:p>
          <a:p>
            <a:pPr marL="0" marR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endParaRPr lang="en-US" sz="1400" dirty="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Analytics and Reports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CM Coordinator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6798690" y="4503580"/>
            <a:ext cx="2101932" cy="273133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 rot="16200000">
            <a:off x="3982463" y="4433935"/>
            <a:ext cx="377851" cy="387928"/>
            <a:chOff x="10446327" y="997525"/>
            <a:chExt cx="457200" cy="38792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894EC-E5E3-4A60-5BA7-75FAF568D683}"/>
              </a:ext>
            </a:extLst>
          </p:cNvPr>
          <p:cNvCxnSpPr>
            <a:cxnSpLocks/>
          </p:cNvCxnSpPr>
          <p:nvPr/>
        </p:nvCxnSpPr>
        <p:spPr>
          <a:xfrm>
            <a:off x="4365353" y="4629215"/>
            <a:ext cx="2420526" cy="0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E6B68DD-663E-F994-F403-F7BBCCD5EBFF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7499CE-25DD-8110-1C6A-6DFC61A05DB1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F8FA770-721C-5128-541F-A4B67013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F278D45-ACBF-80ED-E0E7-65AD8A2B705A}"/>
              </a:ext>
            </a:extLst>
          </p:cNvPr>
          <p:cNvSpPr/>
          <p:nvPr/>
        </p:nvSpPr>
        <p:spPr>
          <a:xfrm>
            <a:off x="7077296" y="2560693"/>
            <a:ext cx="762735" cy="6345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F842A3-059B-C396-6A65-96AE9FCF1601}"/>
              </a:ext>
            </a:extLst>
          </p:cNvPr>
          <p:cNvSpPr/>
          <p:nvPr/>
        </p:nvSpPr>
        <p:spPr>
          <a:xfrm>
            <a:off x="6917635" y="2270202"/>
            <a:ext cx="762735" cy="4571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" b="1" dirty="0">
                <a:solidFill>
                  <a:schemeClr val="accent5">
                    <a:lumMod val="10000"/>
                  </a:schemeClr>
                </a:solidFill>
                <a:latin typeface="Muli" pitchFamily="2" charset="77"/>
              </a:rPr>
              <a:t>Number of Members: 930</a:t>
            </a:r>
          </a:p>
        </p:txBody>
      </p:sp>
    </p:spTree>
    <p:extLst>
      <p:ext uri="{BB962C8B-B14F-4D97-AF65-F5344CB8AC3E}">
        <p14:creationId xmlns:p14="http://schemas.microsoft.com/office/powerpoint/2010/main" val="3085812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232-B7CB-3BB4-5FA2-4EBB1BFB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70C0"/>
                </a:solidFill>
                <a:sym typeface="Arial"/>
              </a:rPr>
              <a:t>Help Center and Support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876E45-0954-2682-7A0F-415349D74B95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97C073-8AED-E9DB-668E-D8321195E4C5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45A60668-42F3-FF69-7159-D0B135E3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443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569;p47">
            <a:extLst>
              <a:ext uri="{FF2B5EF4-FFF2-40B4-BE49-F238E27FC236}">
                <a16:creationId xmlns:a16="http://schemas.microsoft.com/office/drawing/2014/main" id="{A4A3BA01-885A-9D48-C418-7BD7AB3665F9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197029" y="1985012"/>
            <a:ext cx="6423470" cy="3613201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Locating the Portal Help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019795"/>
            <a:ext cx="3466110" cy="3854532"/>
          </a:xfrm>
        </p:spPr>
        <p:txBody>
          <a:bodyPr>
            <a:normAutofit/>
          </a:bodyPr>
          <a:lstStyle/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From any pane you can find the </a:t>
            </a:r>
            <a:r>
              <a:rPr lang="en-US" sz="1400" dirty="0">
                <a:solidFill>
                  <a:srgbClr val="0070C0"/>
                </a:solidFill>
                <a:latin typeface="+mj-lt"/>
                <a:sym typeface="Arial"/>
              </a:rPr>
              <a:t>help button</a:t>
            </a:r>
          </a:p>
          <a:p>
            <a:pPr marR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</a:pPr>
            <a:r>
              <a:rPr lang="en-US" sz="1400" dirty="0">
                <a:sym typeface="Arial"/>
              </a:rPr>
              <a:t>The button is in the same spot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for each portal view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Help Center and Support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0A273-097E-E1E7-DF6F-0F1102208E3A}"/>
              </a:ext>
            </a:extLst>
          </p:cNvPr>
          <p:cNvSpPr/>
          <p:nvPr/>
        </p:nvSpPr>
        <p:spPr>
          <a:xfrm>
            <a:off x="10336519" y="1959430"/>
            <a:ext cx="475013" cy="249382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894EC-E5E3-4A60-5BA7-75FAF568D683}"/>
              </a:ext>
            </a:extLst>
          </p:cNvPr>
          <p:cNvCxnSpPr>
            <a:cxnSpLocks/>
          </p:cNvCxnSpPr>
          <p:nvPr/>
        </p:nvCxnSpPr>
        <p:spPr>
          <a:xfrm>
            <a:off x="10574026" y="1638795"/>
            <a:ext cx="0" cy="332509"/>
          </a:xfrm>
          <a:prstGeom prst="line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01D700-AD4B-FA24-C8F7-6C992BA92D1C}"/>
              </a:ext>
            </a:extLst>
          </p:cNvPr>
          <p:cNvGrpSpPr/>
          <p:nvPr/>
        </p:nvGrpSpPr>
        <p:grpSpPr>
          <a:xfrm>
            <a:off x="10352355" y="1293090"/>
            <a:ext cx="457200" cy="387928"/>
            <a:chOff x="10446327" y="997525"/>
            <a:chExt cx="457200" cy="387928"/>
          </a:xfrm>
          <a:solidFill>
            <a:srgbClr val="0070C0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344476-A49A-2CBA-A4E0-C62CBDE7A12C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EB92176-A498-A188-1C75-4A7C6D5774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209FF-12E4-105B-170B-71CAB0F86FF2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6E8ABE-E2D1-EA25-CD8F-4B3D412FE25A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A384675-6059-3BF7-5E54-90C68935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4936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6DFF93-7D48-0231-9B1F-FFA2A760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37647" y="1892451"/>
            <a:ext cx="6585580" cy="3704389"/>
          </a:xfrm>
          <a:prstGeom prst="rect">
            <a:avLst/>
          </a:prstGeom>
          <a:noFill/>
          <a:ln w="6350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chemeClr val="tx1">
                <a:lumMod val="60000"/>
                <a:lumOff val="40000"/>
                <a:alpha val="23000"/>
              </a:schemeClr>
            </a:outerShdw>
          </a:effectLst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Overview of the Portal Help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019795"/>
            <a:ext cx="3466110" cy="3854532"/>
          </a:xfrm>
        </p:spPr>
        <p:txBody>
          <a:bodyPr>
            <a:normAutofit/>
          </a:bodyPr>
          <a:lstStyle/>
          <a:p>
            <a:pPr marL="0" marR="0" indent="0">
              <a:lnSpc>
                <a:spcPct val="110000"/>
              </a:lnSpc>
              <a:spcAft>
                <a:spcPts val="1500"/>
              </a:spcAft>
              <a:buClr>
                <a:schemeClr val="dk1"/>
              </a:buClr>
              <a:buSzPts val="1600"/>
              <a:buNone/>
            </a:pPr>
            <a:r>
              <a:rPr lang="en-US" sz="1400" dirty="0">
                <a:latin typeface="+mj-lt"/>
                <a:sym typeface="Arial"/>
              </a:rPr>
              <a:t>There are 3 types of support available in the portal:</a:t>
            </a:r>
          </a:p>
          <a:p>
            <a:pPr marL="288925" marR="0" indent="0">
              <a:lnSpc>
                <a:spcPct val="110000"/>
              </a:lnSpc>
              <a:spcAft>
                <a:spcPts val="1500"/>
              </a:spcAft>
              <a:buClr>
                <a:schemeClr val="accent2"/>
              </a:buClr>
              <a:buSzPts val="1600"/>
              <a:buNone/>
            </a:pPr>
            <a:r>
              <a:rPr lang="en-US" sz="1400" dirty="0">
                <a:sym typeface="Arial"/>
              </a:rPr>
              <a:t>Frequently Asked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Questions Documents (.pdf)</a:t>
            </a:r>
          </a:p>
          <a:p>
            <a:pPr marL="288925" indent="0">
              <a:lnSpc>
                <a:spcPct val="110000"/>
              </a:lnSpc>
              <a:spcAft>
                <a:spcPts val="1500"/>
              </a:spcAft>
              <a:buClr>
                <a:schemeClr val="accent2"/>
              </a:buClr>
              <a:buSzPts val="1600"/>
              <a:buNone/>
            </a:pPr>
            <a:r>
              <a:rPr lang="en-US" sz="1400" dirty="0">
                <a:sym typeface="Arial"/>
              </a:rPr>
              <a:t>Training Materials (UCLA site)</a:t>
            </a:r>
          </a:p>
          <a:p>
            <a:pPr marL="288925" indent="0">
              <a:lnSpc>
                <a:spcPct val="110000"/>
              </a:lnSpc>
              <a:spcAft>
                <a:spcPts val="1500"/>
              </a:spcAft>
              <a:buClr>
                <a:schemeClr val="accent2"/>
              </a:buClr>
              <a:buSzPts val="1600"/>
              <a:buNone/>
            </a:pPr>
            <a:r>
              <a:rPr lang="en-US" sz="1400" dirty="0">
                <a:sym typeface="Arial"/>
              </a:rPr>
              <a:t>Call center available by phone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679762-E3CE-16FF-50B3-18CCDC67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Help Center and Support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957EFA-5634-969D-EABD-AF95C3420AEB}"/>
              </a:ext>
            </a:extLst>
          </p:cNvPr>
          <p:cNvSpPr/>
          <p:nvPr/>
        </p:nvSpPr>
        <p:spPr>
          <a:xfrm>
            <a:off x="5703409" y="2536293"/>
            <a:ext cx="380010" cy="380010"/>
          </a:xfrm>
          <a:prstGeom prst="ellipse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D5EA9D-4E9F-8F2B-668C-6A9B866C55CA}"/>
              </a:ext>
            </a:extLst>
          </p:cNvPr>
          <p:cNvSpPr/>
          <p:nvPr/>
        </p:nvSpPr>
        <p:spPr>
          <a:xfrm>
            <a:off x="7492625" y="2536293"/>
            <a:ext cx="380010" cy="380010"/>
          </a:xfrm>
          <a:prstGeom prst="ellipse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2A6E8D-7ECB-6BDB-C354-F392571B65FD}"/>
              </a:ext>
            </a:extLst>
          </p:cNvPr>
          <p:cNvSpPr/>
          <p:nvPr/>
        </p:nvSpPr>
        <p:spPr>
          <a:xfrm>
            <a:off x="9221759" y="2536293"/>
            <a:ext cx="380010" cy="380010"/>
          </a:xfrm>
          <a:prstGeom prst="ellipse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163A4F-FCA6-E5F7-2453-7F1A8F8D59B4}"/>
              </a:ext>
            </a:extLst>
          </p:cNvPr>
          <p:cNvSpPr/>
          <p:nvPr/>
        </p:nvSpPr>
        <p:spPr>
          <a:xfrm>
            <a:off x="533400" y="2726298"/>
            <a:ext cx="230275" cy="230275"/>
          </a:xfrm>
          <a:prstGeom prst="ellipse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846DD-8C24-22EB-AD95-E727DD5300F9}"/>
              </a:ext>
            </a:extLst>
          </p:cNvPr>
          <p:cNvSpPr/>
          <p:nvPr/>
        </p:nvSpPr>
        <p:spPr>
          <a:xfrm>
            <a:off x="533399" y="3367304"/>
            <a:ext cx="230275" cy="230275"/>
          </a:xfrm>
          <a:prstGeom prst="ellipse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58C1AE-57DC-228E-8DDE-5BC3CB7B6494}"/>
              </a:ext>
            </a:extLst>
          </p:cNvPr>
          <p:cNvSpPr/>
          <p:nvPr/>
        </p:nvSpPr>
        <p:spPr>
          <a:xfrm>
            <a:off x="533400" y="3831923"/>
            <a:ext cx="230275" cy="230275"/>
          </a:xfrm>
          <a:prstGeom prst="ellipse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72DFA-B9CC-F78C-8E02-62410DAACDBB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7FB8B5-0900-135E-7868-4004D7404EFE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09437E0-D96B-B933-6404-9A82BBF8C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E3059-6F15-01BA-0CDC-8E7911E8B095}"/>
              </a:ext>
            </a:extLst>
          </p:cNvPr>
          <p:cNvSpPr/>
          <p:nvPr/>
        </p:nvSpPr>
        <p:spPr>
          <a:xfrm>
            <a:off x="9411854" y="4637984"/>
            <a:ext cx="1136072" cy="2032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4CC214-8344-6B6E-75E6-557C59FF6C40}"/>
              </a:ext>
            </a:extLst>
          </p:cNvPr>
          <p:cNvSpPr txBox="1"/>
          <p:nvPr/>
        </p:nvSpPr>
        <p:spPr>
          <a:xfrm>
            <a:off x="9287162" y="4610352"/>
            <a:ext cx="13854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1" i="0" u="none" strike="noStrike" kern="1200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1 (800) 454-1698</a:t>
            </a:r>
            <a:endParaRPr lang="en-US" sz="900" b="1" i="0" u="none" strike="noStrike" kern="1200" cap="none" dirty="0">
              <a:solidFill>
                <a:schemeClr val="dk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4133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1F68-5B9A-2E9B-A2A1-06908C08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Q2i Call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12E6F-AA73-1B76-4A82-9EFC8913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33F4344-9AF7-3611-422B-48918DABC8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Call Center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B89FCD1-AAF6-FBC1-9F17-201F2B8D44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Help Center and Support</a:t>
            </a:r>
          </a:p>
        </p:txBody>
      </p:sp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5AF91321-482A-E03A-F2F3-09D9CFAA92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452401"/>
              </p:ext>
            </p:extLst>
          </p:nvPr>
        </p:nvGraphicFramePr>
        <p:xfrm>
          <a:off x="1830783" y="2830820"/>
          <a:ext cx="8502598" cy="119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2598">
                  <a:extLst>
                    <a:ext uri="{9D8B030D-6E8A-4147-A177-3AD203B41FA5}">
                      <a16:colId xmlns:a16="http://schemas.microsoft.com/office/drawing/2014/main" val="2189498716"/>
                    </a:ext>
                  </a:extLst>
                </a:gridCol>
              </a:tblGrid>
              <a:tr h="8472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DHCS Program Call Center</a:t>
                      </a:r>
                      <a:endParaRPr lang="en-US" sz="3200" u="none" strike="noStrike" cap="none" dirty="0">
                        <a:latin typeface="+mj-lt"/>
                      </a:endParaRPr>
                    </a:p>
                    <a:p>
                      <a:pPr marL="0" marR="0" lvl="0" indent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3200" b="0" i="0" u="none" strike="noStrike" kern="1200" cap="none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+1 (800) 454-1698</a:t>
                      </a:r>
                      <a:endParaRPr lang="en-US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cs typeface="Arial"/>
                      </a:endParaRPr>
                    </a:p>
                  </a:txBody>
                  <a:tcPr marL="91450" marR="91450" marT="91450" marB="9145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418303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1233E3D-EB81-E0F0-618C-E80E534217CB}"/>
              </a:ext>
            </a:extLst>
          </p:cNvPr>
          <p:cNvGrpSpPr/>
          <p:nvPr/>
        </p:nvGrpSpPr>
        <p:grpSpPr>
          <a:xfrm>
            <a:off x="10890522" y="6266572"/>
            <a:ext cx="909591" cy="336020"/>
            <a:chOff x="10340357" y="4353062"/>
            <a:chExt cx="1150118" cy="4421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31B419-5126-EDC5-D588-BFDEF68E34F4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E8E19D-7E0B-9DC5-B7DF-3DB893A5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029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C94481-1845-283A-263C-AA046ABE5E6F}"/>
              </a:ext>
            </a:extLst>
          </p:cNvPr>
          <p:cNvSpPr/>
          <p:nvPr/>
        </p:nvSpPr>
        <p:spPr>
          <a:xfrm>
            <a:off x="4343400" y="2198451"/>
            <a:ext cx="3691647" cy="389106"/>
          </a:xfrm>
          <a:prstGeom prst="rect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041E0-D160-3DC2-46A2-FCC5AEF113AE}"/>
              </a:ext>
            </a:extLst>
          </p:cNvPr>
          <p:cNvSpPr/>
          <p:nvPr/>
        </p:nvSpPr>
        <p:spPr>
          <a:xfrm>
            <a:off x="8229600" y="2198451"/>
            <a:ext cx="3453319" cy="389106"/>
          </a:xfrm>
          <a:prstGeom prst="rect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C7C0E7-C22B-79B0-8026-FA4C075B33DA}"/>
              </a:ext>
            </a:extLst>
          </p:cNvPr>
          <p:cNvSpPr/>
          <p:nvPr/>
        </p:nvSpPr>
        <p:spPr>
          <a:xfrm>
            <a:off x="379379" y="2198451"/>
            <a:ext cx="3793787" cy="389106"/>
          </a:xfrm>
          <a:prstGeom prst="rect">
            <a:avLst/>
          </a:prstGeom>
          <a:solidFill>
            <a:srgbClr val="0070C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BEC0A-0BB5-B99E-0E25-978AC0E4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Q2i Incentive Manager Portal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D2AC778-A407-BE0A-B693-FC32DA8A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701602"/>
            <a:ext cx="3598164" cy="2428664"/>
          </a:xfrm>
        </p:spPr>
        <p:txBody>
          <a:bodyPr/>
          <a:lstStyle/>
          <a:p>
            <a:r>
              <a:rPr lang="en-US" sz="1400" dirty="0">
                <a:solidFill>
                  <a:schemeClr val="accent5">
                    <a:lumMod val="10000"/>
                  </a:schemeClr>
                </a:solidFill>
                <a:sym typeface="Arial"/>
              </a:rPr>
              <a:t>Monitor platform with </a:t>
            </a:r>
            <a:r>
              <a:rPr lang="en-US" sz="1400" i="1" dirty="0">
                <a:solidFill>
                  <a:schemeClr val="accent5">
                    <a:lumMod val="10000"/>
                  </a:schemeClr>
                </a:solidFill>
                <a:sym typeface="Arial"/>
              </a:rPr>
              <a:t>Netskope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  <a:sym typeface="Arial"/>
              </a:rPr>
              <a:t> to identify and block any privacy data (PII / ePHI) data at rest or in transit and </a:t>
            </a:r>
            <a:r>
              <a:rPr lang="en-US" sz="1400" i="1" dirty="0" err="1">
                <a:solidFill>
                  <a:schemeClr val="accent5">
                    <a:lumMod val="10000"/>
                  </a:schemeClr>
                </a:solidFill>
                <a:sym typeface="Arial"/>
              </a:rPr>
              <a:t>Spirion</a:t>
            </a:r>
            <a:r>
              <a:rPr lang="en-US" sz="1400" dirty="0">
                <a:solidFill>
                  <a:schemeClr val="accent5">
                    <a:lumMod val="10000"/>
                  </a:schemeClr>
                </a:solidFill>
                <a:sym typeface="Arial"/>
              </a:rPr>
              <a:t> for data leakage</a:t>
            </a:r>
          </a:p>
          <a:p>
            <a:r>
              <a:rPr lang="en-US" sz="1400" dirty="0">
                <a:sym typeface="Arial"/>
              </a:rPr>
              <a:t>Follow </a:t>
            </a:r>
            <a:r>
              <a:rPr lang="en-US" sz="1400" i="1" dirty="0">
                <a:sym typeface="Arial"/>
              </a:rPr>
              <a:t>federal guidelines </a:t>
            </a:r>
            <a:r>
              <a:rPr lang="en-US" sz="1400" dirty="0">
                <a:sym typeface="Arial"/>
              </a:rPr>
              <a:t>data transfers requiring a secure transfer (encryption) and access control. </a:t>
            </a:r>
            <a:endParaRPr lang="en-US" sz="1400" dirty="0"/>
          </a:p>
          <a:p>
            <a:r>
              <a:rPr lang="en-US" sz="1400" dirty="0">
                <a:sym typeface="Arial"/>
              </a:rPr>
              <a:t>Monitor critical data transfer internally and externally using state of the art surveillance software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002C67-15CD-CB97-81F2-B2FFB76F0D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500" y="1269411"/>
            <a:ext cx="8610600" cy="319132"/>
          </a:xfrm>
        </p:spPr>
        <p:txBody>
          <a:bodyPr/>
          <a:lstStyle/>
          <a:p>
            <a:r>
              <a:rPr lang="en-US" sz="1800" dirty="0">
                <a:sym typeface="Arial"/>
              </a:rPr>
              <a:t>Privacy, Security, and Compliance</a:t>
            </a:r>
            <a:endParaRPr lang="en-US" sz="18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B24FB20-AF7B-F1C3-FAB0-F448D7FA18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501" y="2232749"/>
            <a:ext cx="3236412" cy="319132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sym typeface="Arial"/>
              </a:rPr>
              <a:t>Privacy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F52C166-9EC4-21C4-987F-92C3F02F5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95800" y="2232749"/>
            <a:ext cx="3236412" cy="319132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sym typeface="Arial"/>
              </a:rPr>
              <a:t>Security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538BDE-80B5-F5C4-E465-7858BA354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05586" y="2232749"/>
            <a:ext cx="3236412" cy="319132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sym typeface="Arial"/>
              </a:rPr>
              <a:t>Compliance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3622366-5C2A-C531-4205-4DFBF30BE22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4495800" y="2701601"/>
            <a:ext cx="3441192" cy="2342037"/>
          </a:xfrm>
        </p:spPr>
        <p:txBody>
          <a:bodyPr/>
          <a:lstStyle/>
          <a:p>
            <a:pPr lvl="0"/>
            <a:r>
              <a:rPr lang="en-US" sz="1400" i="1" dirty="0">
                <a:sym typeface="Arial"/>
              </a:rPr>
              <a:t>HIPAA attestations </a:t>
            </a:r>
            <a:r>
              <a:rPr lang="en-US" sz="1400" dirty="0">
                <a:sym typeface="Arial"/>
              </a:rPr>
              <a:t>with annual external 3rd party review of information systems to validate via penetration tests</a:t>
            </a:r>
            <a:endParaRPr lang="en-US" sz="1400" dirty="0"/>
          </a:p>
          <a:p>
            <a:pPr lvl="0"/>
            <a:r>
              <a:rPr lang="en-US" sz="1400" dirty="0">
                <a:sym typeface="Arial"/>
              </a:rPr>
              <a:t>Follows </a:t>
            </a:r>
            <a:r>
              <a:rPr lang="en-US" sz="1400" i="1" dirty="0">
                <a:sym typeface="Arial"/>
              </a:rPr>
              <a:t>NIST 800-53 </a:t>
            </a:r>
            <a:r>
              <a:rPr lang="en-US" sz="1400" dirty="0">
                <a:sym typeface="Arial"/>
              </a:rPr>
              <a:t>and Defense in Depth frameworks</a:t>
            </a:r>
            <a:endParaRPr lang="en-US" sz="1400" dirty="0"/>
          </a:p>
          <a:p>
            <a:pPr lvl="0"/>
            <a:r>
              <a:rPr lang="en-US" sz="1400" dirty="0">
                <a:sym typeface="Arial"/>
              </a:rPr>
              <a:t>Monitored with </a:t>
            </a:r>
            <a:r>
              <a:rPr lang="en-US" sz="1400" i="1" dirty="0">
                <a:sym typeface="Arial"/>
              </a:rPr>
              <a:t>CrowdStrike </a:t>
            </a:r>
            <a:br>
              <a:rPr lang="en-US" sz="1400" i="1" dirty="0">
                <a:sym typeface="Arial"/>
              </a:rPr>
            </a:br>
            <a:r>
              <a:rPr lang="en-US" sz="1400" i="1" dirty="0">
                <a:sym typeface="Arial"/>
              </a:rPr>
              <a:t>SOC (24/7/365)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37F7C41-00C5-B8F0-1062-278BB4960028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401938" y="2701602"/>
            <a:ext cx="3338828" cy="2113590"/>
          </a:xfrm>
        </p:spPr>
        <p:txBody>
          <a:bodyPr/>
          <a:lstStyle/>
          <a:p>
            <a:r>
              <a:rPr lang="en-US" sz="1400" dirty="0">
                <a:sym typeface="Arial"/>
              </a:rPr>
              <a:t>Monitor platform for compliance NIST (42CFR) and HIPAA Compliance using </a:t>
            </a:r>
            <a:r>
              <a:rPr lang="en-US" sz="1400" dirty="0" err="1">
                <a:sym typeface="Arial"/>
              </a:rPr>
              <a:t>SecureFrame</a:t>
            </a:r>
            <a:endParaRPr lang="en-US" sz="1400" i="1" dirty="0">
              <a:sym typeface="Arial"/>
            </a:endParaRPr>
          </a:p>
          <a:p>
            <a:pPr lvl="0"/>
            <a:r>
              <a:rPr lang="en-US" sz="1400" dirty="0">
                <a:sym typeface="Arial"/>
              </a:rPr>
              <a:t>Platform hosted on FedRAMP compliant </a:t>
            </a:r>
            <a:r>
              <a:rPr lang="en-US" sz="1400" i="1" dirty="0">
                <a:sym typeface="Arial"/>
              </a:rPr>
              <a:t>AWS</a:t>
            </a:r>
            <a:r>
              <a:rPr lang="en-US" sz="1400" dirty="0">
                <a:sym typeface="Arial"/>
              </a:rPr>
              <a:t> instance</a:t>
            </a:r>
            <a:endParaRPr lang="en-US" sz="1400" dirty="0"/>
          </a:p>
          <a:p>
            <a:pPr lvl="0"/>
            <a:r>
              <a:rPr lang="en-US" sz="1400" dirty="0">
                <a:sym typeface="Arial"/>
              </a:rPr>
              <a:t>FedRAMP compliant call center technology and service</a:t>
            </a:r>
            <a:endParaRPr lang="en-US" sz="1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F0E48D-1054-6EA8-93C3-53FAF0D6B1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 Portal Overview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99DA47D-E74A-047D-E9D3-49E3AAF3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191B6-9EB4-6CDD-0A15-061FF92D0A47}"/>
              </a:ext>
            </a:extLst>
          </p:cNvPr>
          <p:cNvSpPr/>
          <p:nvPr/>
        </p:nvSpPr>
        <p:spPr>
          <a:xfrm>
            <a:off x="380010" y="2198360"/>
            <a:ext cx="3793156" cy="3054576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86A815-9C97-09D7-BAAD-8BE194E285AA}"/>
              </a:ext>
            </a:extLst>
          </p:cNvPr>
          <p:cNvSpPr/>
          <p:nvPr/>
        </p:nvSpPr>
        <p:spPr>
          <a:xfrm>
            <a:off x="4343400" y="2198360"/>
            <a:ext cx="3691647" cy="3054576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7C2490-AC4C-872D-525A-D5046E47B104}"/>
              </a:ext>
            </a:extLst>
          </p:cNvPr>
          <p:cNvSpPr/>
          <p:nvPr/>
        </p:nvSpPr>
        <p:spPr>
          <a:xfrm>
            <a:off x="8229600" y="2198360"/>
            <a:ext cx="3443591" cy="3054576"/>
          </a:xfrm>
          <a:prstGeom prst="rect">
            <a:avLst/>
          </a:prstGeom>
          <a:noFill/>
          <a:ln w="1270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68C3CC-5D10-3EA9-B4CE-3755CA5E9277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280E6-C7B3-1BB2-F9F3-DE26891ADF57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ACA42C0-C9D1-4A6C-16C8-64D51B13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32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3AB75E95-DE03-FD9D-3F04-C9EA4F5CE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96"/>
          <a:stretch/>
        </p:blipFill>
        <p:spPr>
          <a:xfrm>
            <a:off x="3289647" y="989212"/>
            <a:ext cx="8902353" cy="58687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67BCC1-3DA6-1018-8F5F-E0A97AFDEF46}"/>
              </a:ext>
            </a:extLst>
          </p:cNvPr>
          <p:cNvCxnSpPr>
            <a:cxnSpLocks/>
          </p:cNvCxnSpPr>
          <p:nvPr/>
        </p:nvCxnSpPr>
        <p:spPr>
          <a:xfrm>
            <a:off x="6021614" y="2919985"/>
            <a:ext cx="101317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5AA32D-E4B5-4321-9E8D-4E6D8ED980F6}"/>
              </a:ext>
            </a:extLst>
          </p:cNvPr>
          <p:cNvCxnSpPr>
            <a:cxnSpLocks/>
          </p:cNvCxnSpPr>
          <p:nvPr/>
        </p:nvCxnSpPr>
        <p:spPr>
          <a:xfrm>
            <a:off x="8101584" y="2919985"/>
            <a:ext cx="101317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1C66F5-9C2A-067B-56E6-EF62A91FB6A0}"/>
              </a:ext>
            </a:extLst>
          </p:cNvPr>
          <p:cNvSpPr/>
          <p:nvPr/>
        </p:nvSpPr>
        <p:spPr>
          <a:xfrm>
            <a:off x="4949952" y="2426208"/>
            <a:ext cx="1853184" cy="987552"/>
          </a:xfrm>
          <a:prstGeom prst="roundRect">
            <a:avLst/>
          </a:prstGeom>
          <a:solidFill>
            <a:srgbClr val="FBAF3A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E2D9FDC-A1E9-61E5-D424-3C82B89A8144}"/>
              </a:ext>
            </a:extLst>
          </p:cNvPr>
          <p:cNvSpPr/>
          <p:nvPr/>
        </p:nvSpPr>
        <p:spPr>
          <a:xfrm>
            <a:off x="7025640" y="2426208"/>
            <a:ext cx="1853184" cy="987552"/>
          </a:xfrm>
          <a:prstGeom prst="roundRect">
            <a:avLst/>
          </a:prstGeom>
          <a:solidFill>
            <a:srgbClr val="FBAF3A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B0EADC9-E3F5-75CE-0590-2C4062D75229}"/>
              </a:ext>
            </a:extLst>
          </p:cNvPr>
          <p:cNvSpPr/>
          <p:nvPr/>
        </p:nvSpPr>
        <p:spPr>
          <a:xfrm>
            <a:off x="9107424" y="2426208"/>
            <a:ext cx="1853184" cy="987552"/>
          </a:xfrm>
          <a:prstGeom prst="roundRect">
            <a:avLst/>
          </a:prstGeom>
          <a:solidFill>
            <a:srgbClr val="FBAF3A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D012CC2-282E-CE93-B09E-16BA96455299}"/>
              </a:ext>
            </a:extLst>
          </p:cNvPr>
          <p:cNvSpPr/>
          <p:nvPr/>
        </p:nvSpPr>
        <p:spPr>
          <a:xfrm>
            <a:off x="7354824" y="4087335"/>
            <a:ext cx="1853184" cy="987552"/>
          </a:xfrm>
          <a:prstGeom prst="roundRect">
            <a:avLst/>
          </a:prstGeom>
          <a:solidFill>
            <a:srgbClr val="FBAF3A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93BA6B1-7E3A-CD98-4001-2129AFF83A12}"/>
              </a:ext>
            </a:extLst>
          </p:cNvPr>
          <p:cNvSpPr/>
          <p:nvPr/>
        </p:nvSpPr>
        <p:spPr>
          <a:xfrm>
            <a:off x="9412224" y="4087335"/>
            <a:ext cx="1853184" cy="987552"/>
          </a:xfrm>
          <a:prstGeom prst="roundRect">
            <a:avLst/>
          </a:prstGeom>
          <a:solidFill>
            <a:srgbClr val="FBAF3A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3335946-E5EC-DEF1-AC7A-58DCAE88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Q2i Incentive Manager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3634740" cy="4229100"/>
          </a:xfrm>
        </p:spPr>
        <p:txBody>
          <a:bodyPr>
            <a:normAutofit/>
          </a:bodyPr>
          <a:lstStyle/>
          <a:p>
            <a:pPr lvl="0"/>
            <a:r>
              <a:rPr lang="en-US" sz="1400" dirty="0">
                <a:sym typeface="Arial"/>
              </a:rPr>
              <a:t>UDT results are entered</a:t>
            </a:r>
          </a:p>
          <a:p>
            <a:pPr lvl="0"/>
            <a:r>
              <a:rPr lang="en-US" sz="1400" dirty="0">
                <a:sym typeface="Arial"/>
              </a:rPr>
              <a:t>System automatically assesses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member-specific circumstances</a:t>
            </a:r>
          </a:p>
          <a:p>
            <a:pPr lvl="0"/>
            <a:r>
              <a:rPr lang="en-US" sz="1400" dirty="0">
                <a:sym typeface="Arial"/>
              </a:rPr>
              <a:t>System automatically applies correct incentive amount</a:t>
            </a:r>
          </a:p>
          <a:p>
            <a:pPr lvl="0"/>
            <a:r>
              <a:rPr lang="en-US" sz="1400" dirty="0">
                <a:sym typeface="Arial"/>
              </a:rPr>
              <a:t>Incentive amount is “dispatched” meaning CM coordinator can select delivery method for member</a:t>
            </a:r>
          </a:p>
          <a:p>
            <a:pPr lvl="0"/>
            <a:r>
              <a:rPr lang="en-US" sz="1400" dirty="0">
                <a:sym typeface="Arial"/>
              </a:rPr>
              <a:t>Incentive transaction is logged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 Portal Overview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4F447B-EEA6-7E47-2D05-536C03439C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Incentive Mechanics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E1613-ACAC-7FE9-D51A-83557A76933D}"/>
              </a:ext>
            </a:extLst>
          </p:cNvPr>
          <p:cNvSpPr txBox="1"/>
          <p:nvPr/>
        </p:nvSpPr>
        <p:spPr>
          <a:xfrm>
            <a:off x="4970016" y="2535264"/>
            <a:ext cx="177092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CM coordinator inputs UDT results into incentive manager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B95CF-235A-3D27-0DCC-A40D62EA7C2E}"/>
              </a:ext>
            </a:extLst>
          </p:cNvPr>
          <p:cNvSpPr txBox="1"/>
          <p:nvPr/>
        </p:nvSpPr>
        <p:spPr>
          <a:xfrm>
            <a:off x="7022746" y="2619902"/>
            <a:ext cx="1875099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Incentive manager calculates incentive amount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D8497A-EED1-BE7E-E6CF-4D295C034B2D}"/>
              </a:ext>
            </a:extLst>
          </p:cNvPr>
          <p:cNvSpPr txBox="1"/>
          <p:nvPr/>
        </p:nvSpPr>
        <p:spPr>
          <a:xfrm>
            <a:off x="9103720" y="2535264"/>
            <a:ext cx="187509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Incentive manager securely stores UDT results and incentive information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31DA6D-F222-BCBF-B74A-9803E52A162E}"/>
              </a:ext>
            </a:extLst>
          </p:cNvPr>
          <p:cNvSpPr txBox="1"/>
          <p:nvPr/>
        </p:nvSpPr>
        <p:spPr>
          <a:xfrm>
            <a:off x="9396328" y="4111752"/>
            <a:ext cx="18750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Incentive manager compiles reports for providers, county representatives and DHCS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566BF-B6CB-1B87-4B3E-B476E32D030C}"/>
              </a:ext>
            </a:extLst>
          </p:cNvPr>
          <p:cNvSpPr txBox="1"/>
          <p:nvPr/>
        </p:nvSpPr>
        <p:spPr>
          <a:xfrm>
            <a:off x="7339584" y="4196391"/>
            <a:ext cx="1875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Incentive manager disburses incentives (e.g., e-mail or printed hard copy)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990995A-7E8E-F028-435E-C8325CDD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7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9B6CC1-A063-8C83-A41E-3FBEB1A0AC19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030968" y="3425952"/>
            <a:ext cx="307848" cy="661383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9CA849-4E48-DED6-8A75-8D456CA28CEB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260080" y="3413760"/>
            <a:ext cx="1773936" cy="673575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38D1A1D-C106-4306-08D9-5C4DF4826AD4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06BC0F-1D61-9846-B4AF-3AD4A5474447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C57B086-BC44-7074-9A05-D382AD814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80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7BFF7F-56D9-9ED2-57C0-3E795AF6F0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53563" y="1508630"/>
            <a:ext cx="6508170" cy="36608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0107987-5717-95E3-0D2B-C8968951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Q2i Incentive Manager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A221-1C46-7B67-6A1B-77EEEB2E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35936"/>
            <a:ext cx="4324591" cy="187992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200" b="1" spc="300" dirty="0">
                <a:solidFill>
                  <a:schemeClr val="accent2"/>
                </a:solidFill>
                <a:sym typeface="Arial"/>
              </a:rPr>
              <a:t>DASHBOARD</a:t>
            </a:r>
            <a:endParaRPr lang="en-US" b="1" spc="300" dirty="0">
              <a:solidFill>
                <a:schemeClr val="accent2"/>
              </a:solidFill>
              <a:sym typeface="Arial"/>
            </a:endParaRPr>
          </a:p>
          <a:p>
            <a:pPr lvl="0"/>
            <a:r>
              <a:rPr lang="en-US" sz="1400" b="1" dirty="0">
                <a:sym typeface="Arial"/>
              </a:rPr>
              <a:t>Adding</a:t>
            </a:r>
            <a:r>
              <a:rPr lang="en-US" sz="1400" dirty="0">
                <a:sym typeface="Arial"/>
              </a:rPr>
              <a:t> new users into the program</a:t>
            </a:r>
          </a:p>
          <a:p>
            <a:pPr lvl="0"/>
            <a:r>
              <a:rPr lang="en-US" sz="1400" b="1" dirty="0">
                <a:sym typeface="Arial"/>
              </a:rPr>
              <a:t>Managing</a:t>
            </a:r>
            <a:r>
              <a:rPr lang="en-US" sz="1400" dirty="0">
                <a:sym typeface="Arial"/>
              </a:rPr>
              <a:t> member progress</a:t>
            </a:r>
          </a:p>
          <a:p>
            <a:pPr lvl="0"/>
            <a:r>
              <a:rPr lang="en-US" sz="1400" dirty="0">
                <a:sym typeface="Arial"/>
              </a:rPr>
              <a:t>Logging UDT results or absences </a:t>
            </a:r>
          </a:p>
          <a:p>
            <a:pPr lvl="0"/>
            <a:r>
              <a:rPr lang="en-US" sz="1400" b="1" dirty="0">
                <a:sym typeface="Arial"/>
              </a:rPr>
              <a:t>Calculating, Offering, and Dispensing </a:t>
            </a:r>
            <a:br>
              <a:rPr lang="en-US" sz="1400" b="1" dirty="0">
                <a:sym typeface="Arial"/>
              </a:rPr>
            </a:br>
            <a:r>
              <a:rPr lang="en-US" sz="1400" dirty="0">
                <a:sym typeface="Arial"/>
              </a:rPr>
              <a:t>incentive rewards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5963D0-6B9B-6832-B155-F555AE805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 Portal Overview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D26129-CF66-FEC9-F29C-A298679D2F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Key User Activities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7040D04-4324-8857-5BC4-78317A2EA06D}"/>
              </a:ext>
            </a:extLst>
          </p:cNvPr>
          <p:cNvSpPr txBox="1">
            <a:spLocks/>
          </p:cNvSpPr>
          <p:nvPr/>
        </p:nvSpPr>
        <p:spPr>
          <a:xfrm>
            <a:off x="571500" y="3904847"/>
            <a:ext cx="4324591" cy="98384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spc="300" dirty="0">
                <a:solidFill>
                  <a:srgbClr val="FBAF3A"/>
                </a:solidFill>
                <a:sym typeface="Arial"/>
              </a:rPr>
              <a:t>ANALYTICS</a:t>
            </a:r>
            <a:endParaRPr lang="en-US" sz="1600" b="1" dirty="0">
              <a:solidFill>
                <a:srgbClr val="FBAF3A"/>
              </a:solidFill>
              <a:sym typeface="Arial"/>
            </a:endParaRPr>
          </a:p>
          <a:p>
            <a:pPr marL="0" indent="0">
              <a:buNone/>
            </a:pPr>
            <a:r>
              <a:rPr lang="en-US" sz="1400" b="1" dirty="0">
                <a:sym typeface="Arial"/>
              </a:rPr>
              <a:t>Generating and Analyzing </a:t>
            </a:r>
            <a:r>
              <a:rPr lang="en-US" sz="1400" dirty="0">
                <a:sym typeface="Arial"/>
              </a:rPr>
              <a:t>population-level </a:t>
            </a:r>
            <a:br>
              <a:rPr lang="en-US" sz="1400" dirty="0">
                <a:sym typeface="Arial"/>
              </a:rPr>
            </a:br>
            <a:r>
              <a:rPr lang="en-US" sz="1400" dirty="0">
                <a:sym typeface="Arial"/>
              </a:rPr>
              <a:t>analytics related to member progress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F39459B-0215-A989-86F8-AA213B1DBFC6}"/>
              </a:ext>
            </a:extLst>
          </p:cNvPr>
          <p:cNvSpPr txBox="1">
            <a:spLocks/>
          </p:cNvSpPr>
          <p:nvPr/>
        </p:nvSpPr>
        <p:spPr>
          <a:xfrm>
            <a:off x="571500" y="4969142"/>
            <a:ext cx="4324591" cy="93754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177800" indent="-177800" algn="l" defTabSz="457200" rtl="0" eaLnBrk="1" latinLnBrk="0" hangingPunct="1">
              <a:spcBef>
                <a:spcPts val="0"/>
              </a:spcBef>
              <a:spcAft>
                <a:spcPts val="900"/>
              </a:spcAft>
              <a:buFont typeface="Arial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1905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53988" algn="l" defTabSz="457200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53988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spc="300" dirty="0">
                <a:solidFill>
                  <a:srgbClr val="64ABE9"/>
                </a:solidFill>
                <a:sym typeface="Arial"/>
              </a:rPr>
              <a:t>REPORTS</a:t>
            </a:r>
            <a:endParaRPr lang="en-US" sz="1400" b="1" dirty="0">
              <a:solidFill>
                <a:srgbClr val="64ABE9"/>
              </a:solidFill>
              <a:sym typeface="Arial"/>
            </a:endParaRPr>
          </a:p>
          <a:p>
            <a:pPr marL="0" indent="0">
              <a:buNone/>
            </a:pPr>
            <a:r>
              <a:rPr lang="en-US" sz="1400" b="1" dirty="0">
                <a:sym typeface="Arial"/>
              </a:rPr>
              <a:t>Compiling and Downloading </a:t>
            </a:r>
            <a:r>
              <a:rPr lang="en-US" sz="1400" dirty="0">
                <a:sym typeface="Arial"/>
              </a:rPr>
              <a:t>standard reports for Counties and Provider organizations</a:t>
            </a:r>
          </a:p>
          <a:p>
            <a:endParaRPr lang="en-US" sz="14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E9A5442-FB2E-E6AC-4B27-91527C0B90EC}"/>
              </a:ext>
            </a:extLst>
          </p:cNvPr>
          <p:cNvCxnSpPr>
            <a:cxnSpLocks/>
          </p:cNvCxnSpPr>
          <p:nvPr/>
        </p:nvCxnSpPr>
        <p:spPr>
          <a:xfrm>
            <a:off x="1984248" y="1971962"/>
            <a:ext cx="3128079" cy="3707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857F0E58-0A80-2292-DF93-1E71973BBF2D}"/>
              </a:ext>
            </a:extLst>
          </p:cNvPr>
          <p:cNvCxnSpPr>
            <a:cxnSpLocks/>
          </p:cNvCxnSpPr>
          <p:nvPr/>
        </p:nvCxnSpPr>
        <p:spPr>
          <a:xfrm flipV="1">
            <a:off x="1801368" y="2415635"/>
            <a:ext cx="3177032" cy="1635157"/>
          </a:xfrm>
          <a:prstGeom prst="bentConnector3">
            <a:avLst>
              <a:gd name="adj1" fmla="val 78206"/>
            </a:avLst>
          </a:prstGeom>
          <a:ln w="19050">
            <a:solidFill>
              <a:srgbClr val="FBAF3A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959C20F6-28D5-D169-7618-15AF09949FEE}"/>
              </a:ext>
            </a:extLst>
          </p:cNvPr>
          <p:cNvCxnSpPr>
            <a:cxnSpLocks/>
          </p:cNvCxnSpPr>
          <p:nvPr/>
        </p:nvCxnSpPr>
        <p:spPr>
          <a:xfrm flipV="1">
            <a:off x="1480457" y="2836224"/>
            <a:ext cx="3576452" cy="2273466"/>
          </a:xfrm>
          <a:prstGeom prst="bentConnector3">
            <a:avLst>
              <a:gd name="adj1" fmla="val 81655"/>
            </a:avLst>
          </a:prstGeom>
          <a:ln w="19050">
            <a:solidFill>
              <a:srgbClr val="64ABE9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EE85E5F-825F-44E5-4C91-9678E6A1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F054C-B764-48DD-ABCE-E75FE1976DD8}" type="slidenum">
              <a:rPr lang="en-US" smtClean="0"/>
              <a:t>8</a:t>
            </a:fld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B12AD32-BBD4-572A-C0CA-419689765867}"/>
              </a:ext>
            </a:extLst>
          </p:cNvPr>
          <p:cNvSpPr/>
          <p:nvPr/>
        </p:nvSpPr>
        <p:spPr>
          <a:xfrm>
            <a:off x="5163121" y="1843315"/>
            <a:ext cx="599052" cy="377371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831D06-159E-17CA-C33E-C183D04AD1D8}"/>
              </a:ext>
            </a:extLst>
          </p:cNvPr>
          <p:cNvGrpSpPr/>
          <p:nvPr/>
        </p:nvGrpSpPr>
        <p:grpSpPr>
          <a:xfrm rot="16200000">
            <a:off x="4801427" y="1816099"/>
            <a:ext cx="380999" cy="323272"/>
            <a:chOff x="10446327" y="997525"/>
            <a:chExt cx="457200" cy="387928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81553E0-D1B3-6157-999D-DEB9E66278B5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0644F69-5B00-B45D-638F-95221F851B5B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1CF6253-D16E-DAF5-0B6D-AA3FFBD5CE5C}"/>
              </a:ext>
            </a:extLst>
          </p:cNvPr>
          <p:cNvGrpSpPr/>
          <p:nvPr/>
        </p:nvGrpSpPr>
        <p:grpSpPr>
          <a:xfrm rot="16200000">
            <a:off x="4801427" y="2245921"/>
            <a:ext cx="380999" cy="323272"/>
            <a:chOff x="10446327" y="997525"/>
            <a:chExt cx="457200" cy="387928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F636F50-1CB3-E14C-4628-8303B609C424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BAF3A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F2FAB9E-6A47-370C-C2A0-FFDD892E9CA6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69A1BA3-90A7-9DF7-E75A-1C96E6F69D6F}"/>
              </a:ext>
            </a:extLst>
          </p:cNvPr>
          <p:cNvGrpSpPr/>
          <p:nvPr/>
        </p:nvGrpSpPr>
        <p:grpSpPr>
          <a:xfrm rot="16200000">
            <a:off x="4801427" y="2670463"/>
            <a:ext cx="380999" cy="323272"/>
            <a:chOff x="10446327" y="997525"/>
            <a:chExt cx="457200" cy="387928"/>
          </a:xfrm>
        </p:grpSpPr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0558335-FE75-E341-3E9E-E607E21BFC8E}"/>
                </a:ext>
              </a:extLst>
            </p:cNvPr>
            <p:cNvSpPr/>
            <p:nvPr/>
          </p:nvSpPr>
          <p:spPr>
            <a:xfrm rot="10800000">
              <a:off x="10446327" y="997526"/>
              <a:ext cx="457200" cy="387927"/>
            </a:xfrm>
            <a:custGeom>
              <a:avLst/>
              <a:gdLst>
                <a:gd name="connsiteX0" fmla="*/ 457200 w 457200"/>
                <a:gd name="connsiteY0" fmla="*/ 387927 h 387927"/>
                <a:gd name="connsiteX1" fmla="*/ 309006 w 457200"/>
                <a:gd name="connsiteY1" fmla="*/ 387927 h 387927"/>
                <a:gd name="connsiteX2" fmla="*/ 235527 w 457200"/>
                <a:gd name="connsiteY2" fmla="*/ 263235 h 387927"/>
                <a:gd name="connsiteX3" fmla="*/ 162048 w 457200"/>
                <a:gd name="connsiteY3" fmla="*/ 387927 h 387927"/>
                <a:gd name="connsiteX4" fmla="*/ 0 w 457200"/>
                <a:gd name="connsiteY4" fmla="*/ 387927 h 387927"/>
                <a:gd name="connsiteX5" fmla="*/ 228600 w 457200"/>
                <a:gd name="connsiteY5" fmla="*/ 0 h 38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387927">
                  <a:moveTo>
                    <a:pt x="457200" y="387927"/>
                  </a:moveTo>
                  <a:lnTo>
                    <a:pt x="309006" y="387927"/>
                  </a:lnTo>
                  <a:lnTo>
                    <a:pt x="235527" y="263235"/>
                  </a:lnTo>
                  <a:lnTo>
                    <a:pt x="162048" y="387927"/>
                  </a:lnTo>
                  <a:lnTo>
                    <a:pt x="0" y="387927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64ABE9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4F11EB1-0856-EC2F-B9BD-A8E0A13AB71D}"/>
                </a:ext>
              </a:extLst>
            </p:cNvPr>
            <p:cNvSpPr/>
            <p:nvPr/>
          </p:nvSpPr>
          <p:spPr>
            <a:xfrm rot="10800000">
              <a:off x="10681855" y="997525"/>
              <a:ext cx="221672" cy="376170"/>
            </a:xfrm>
            <a:custGeom>
              <a:avLst/>
              <a:gdLst>
                <a:gd name="connsiteX0" fmla="*/ 162047 w 221672"/>
                <a:gd name="connsiteY0" fmla="*/ 376170 h 376170"/>
                <a:gd name="connsiteX1" fmla="*/ 0 w 221672"/>
                <a:gd name="connsiteY1" fmla="*/ 376170 h 376170"/>
                <a:gd name="connsiteX2" fmla="*/ 221672 w 221672"/>
                <a:gd name="connsiteY2" fmla="*/ 0 h 376170"/>
                <a:gd name="connsiteX3" fmla="*/ 221672 w 221672"/>
                <a:gd name="connsiteY3" fmla="*/ 274989 h 3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72" h="376170">
                  <a:moveTo>
                    <a:pt x="162047" y="376170"/>
                  </a:moveTo>
                  <a:lnTo>
                    <a:pt x="0" y="376170"/>
                  </a:lnTo>
                  <a:lnTo>
                    <a:pt x="221672" y="0"/>
                  </a:lnTo>
                  <a:lnTo>
                    <a:pt x="221672" y="274989"/>
                  </a:lnTo>
                  <a:close/>
                </a:path>
              </a:pathLst>
            </a:custGeom>
            <a:solidFill>
              <a:schemeClr val="tx1">
                <a:alpha val="34000"/>
              </a:schemeClr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5ACC054-133F-EFD9-9725-AF16172ED9E9}"/>
              </a:ext>
            </a:extLst>
          </p:cNvPr>
          <p:cNvSpPr/>
          <p:nvPr/>
        </p:nvSpPr>
        <p:spPr>
          <a:xfrm>
            <a:off x="5153882" y="2234177"/>
            <a:ext cx="622804" cy="304153"/>
          </a:xfrm>
          <a:prstGeom prst="rect">
            <a:avLst/>
          </a:prstGeom>
          <a:noFill/>
          <a:ln w="12700">
            <a:solidFill>
              <a:srgbClr val="FBAF3A"/>
            </a:solidFill>
          </a:ln>
          <a:effectLst>
            <a:glow rad="63500">
              <a:srgbClr val="FFC000">
                <a:alpha val="2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BC0F58-8D7C-AEDF-9C7B-4F94CD3A00F9}"/>
              </a:ext>
            </a:extLst>
          </p:cNvPr>
          <p:cNvSpPr/>
          <p:nvPr/>
        </p:nvSpPr>
        <p:spPr>
          <a:xfrm>
            <a:off x="5142016" y="2561904"/>
            <a:ext cx="620156" cy="319132"/>
          </a:xfrm>
          <a:prstGeom prst="rect">
            <a:avLst/>
          </a:prstGeom>
          <a:noFill/>
          <a:ln w="12700">
            <a:solidFill>
              <a:srgbClr val="64ABE9"/>
            </a:solidFill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896F4"/>
              </a:solidFill>
              <a:effectLst>
                <a:glow rad="101600">
                  <a:srgbClr val="4896F4">
                    <a:alpha val="60000"/>
                  </a:srgbClr>
                </a:glo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902EB3-64C6-EF31-A89F-90DD90AD6FB2}"/>
              </a:ext>
            </a:extLst>
          </p:cNvPr>
          <p:cNvGrpSpPr/>
          <p:nvPr/>
        </p:nvGrpSpPr>
        <p:grpSpPr>
          <a:xfrm>
            <a:off x="10890522" y="6277723"/>
            <a:ext cx="909591" cy="336020"/>
            <a:chOff x="10340357" y="4353062"/>
            <a:chExt cx="1150118" cy="4421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23500C-564C-BA19-B15F-85D4631C795E}"/>
                </a:ext>
              </a:extLst>
            </p:cNvPr>
            <p:cNvSpPr/>
            <p:nvPr/>
          </p:nvSpPr>
          <p:spPr>
            <a:xfrm>
              <a:off x="10340357" y="4353062"/>
              <a:ext cx="1150118" cy="4421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ack letter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0D35DB3-649C-3249-11AF-77E91C4C4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9501" y="4414560"/>
              <a:ext cx="1100830" cy="31913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EBF7EE8-E3EF-768D-D5AB-83A4FFD42540}"/>
              </a:ext>
            </a:extLst>
          </p:cNvPr>
          <p:cNvSpPr/>
          <p:nvPr/>
        </p:nvSpPr>
        <p:spPr>
          <a:xfrm>
            <a:off x="6058221" y="2217057"/>
            <a:ext cx="435395" cy="92364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accent5">
                    <a:lumMod val="10000"/>
                  </a:schemeClr>
                </a:solidFill>
                <a:latin typeface="Muli" pitchFamily="2" charset="77"/>
              </a:rPr>
              <a:t>Member</a:t>
            </a:r>
            <a:endParaRPr lang="en-US" sz="500" dirty="0">
              <a:latin typeface="Muli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2D037B-01AE-ACCC-80D1-B85ACE56F5F4}"/>
              </a:ext>
            </a:extLst>
          </p:cNvPr>
          <p:cNvSpPr/>
          <p:nvPr/>
        </p:nvSpPr>
        <p:spPr>
          <a:xfrm>
            <a:off x="7864926" y="1960664"/>
            <a:ext cx="1289956" cy="10480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accent5">
                    <a:lumMod val="10000"/>
                  </a:schemeClr>
                </a:solidFill>
                <a:latin typeface="Muli" pitchFamily="2" charset="77"/>
              </a:rPr>
              <a:t>Total Member Population: 12</a:t>
            </a:r>
            <a:endParaRPr lang="en-US" sz="600" dirty="0"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463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232-B7CB-3BB4-5FA2-4EBB1BFB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sym typeface="Arial"/>
              </a:rPr>
              <a:t>Know your Portal Role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56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817">
      <a:dk1>
        <a:srgbClr val="303C48"/>
      </a:dk1>
      <a:lt1>
        <a:srgbClr val="FFFFFF"/>
      </a:lt1>
      <a:dk2>
        <a:srgbClr val="303C48"/>
      </a:dk2>
      <a:lt2>
        <a:srgbClr val="E2F2F3"/>
      </a:lt2>
      <a:accent1>
        <a:srgbClr val="303C48"/>
      </a:accent1>
      <a:accent2>
        <a:srgbClr val="00B088"/>
      </a:accent2>
      <a:accent3>
        <a:srgbClr val="797979"/>
      </a:accent3>
      <a:accent4>
        <a:srgbClr val="A9A9A9"/>
      </a:accent4>
      <a:accent5>
        <a:srgbClr val="D5D5D5"/>
      </a:accent5>
      <a:accent6>
        <a:srgbClr val="179897"/>
      </a:accent6>
      <a:hlink>
        <a:srgbClr val="303C48"/>
      </a:hlink>
      <a:folHlink>
        <a:srgbClr val="303C48"/>
      </a:folHlink>
    </a:clrScheme>
    <a:fontScheme name="Montserrat">
      <a:majorFont>
        <a:latin typeface="Montserrat SemiBold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Montserrat Regular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accent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A36F4C6B-18AE-D14D-84C0-CE2C5B07C67C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4649709-3FAC-5F4D-BA64-E9D7D3ACA7FD}">
  <we:reference id="wa104380902" version="1.0.0.0" store="en-US" storeType="OMEX"/>
  <we:alternateReferences>
    <we:reference id="WA104380902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28307</TotalTime>
  <Words>4673</Words>
  <Application>Microsoft Office PowerPoint</Application>
  <PresentationFormat>Widescreen</PresentationFormat>
  <Paragraphs>700</Paragraphs>
  <Slides>57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Default Theme</vt:lpstr>
      <vt:lpstr>California DHCS Recovery Incentives Program</vt:lpstr>
      <vt:lpstr>Table of Contents </vt:lpstr>
      <vt:lpstr>Q2i IM Web Portal Overview</vt:lpstr>
      <vt:lpstr>Q2i</vt:lpstr>
      <vt:lpstr>Q2i Incentive Manager Portal</vt:lpstr>
      <vt:lpstr>Q2i Incentive Manager Portal</vt:lpstr>
      <vt:lpstr>Q2i Incentive Manager Portal</vt:lpstr>
      <vt:lpstr>Q2i Incentive Manager Portal</vt:lpstr>
      <vt:lpstr>Know your Portal Role</vt:lpstr>
      <vt:lpstr>User Roles</vt:lpstr>
      <vt:lpstr>User Roles</vt:lpstr>
      <vt:lpstr>User Roles</vt:lpstr>
      <vt:lpstr>User Roles</vt:lpstr>
      <vt:lpstr>User Roles</vt:lpstr>
      <vt:lpstr>Password Creation and Log-In</vt:lpstr>
      <vt:lpstr>Welcome E-mail</vt:lpstr>
      <vt:lpstr>Password Creation</vt:lpstr>
      <vt:lpstr>Managing Members</vt:lpstr>
      <vt:lpstr>MEMBER</vt:lpstr>
      <vt:lpstr>Double Entries</vt:lpstr>
      <vt:lpstr>Member Location Changes</vt:lpstr>
      <vt:lpstr>Member Information Changes</vt:lpstr>
      <vt:lpstr>Member Week &amp; Alerts</vt:lpstr>
      <vt:lpstr>Select Member</vt:lpstr>
      <vt:lpstr>Access Member Chart</vt:lpstr>
      <vt:lpstr>Member Chart</vt:lpstr>
      <vt:lpstr>Member Pane</vt:lpstr>
      <vt:lpstr>Managing Incentive Rewards</vt:lpstr>
      <vt:lpstr>Overview</vt:lpstr>
      <vt:lpstr>Reward Calculator</vt:lpstr>
      <vt:lpstr>Enter UDT Results</vt:lpstr>
      <vt:lpstr>Submit Selection</vt:lpstr>
      <vt:lpstr>Confirm Selection</vt:lpstr>
      <vt:lpstr>Analytes Selection</vt:lpstr>
      <vt:lpstr>Reward Type Selection</vt:lpstr>
      <vt:lpstr>Gift Card Vendors</vt:lpstr>
      <vt:lpstr>Rewards Bank</vt:lpstr>
      <vt:lpstr>Rewards Bank Confirmation </vt:lpstr>
      <vt:lpstr>Reward Delivery Type Selection</vt:lpstr>
      <vt:lpstr>E-mailing or texting Rewards</vt:lpstr>
      <vt:lpstr>Printing Rewards</vt:lpstr>
      <vt:lpstr>Printing Rewards</vt:lpstr>
      <vt:lpstr>Managing Absences</vt:lpstr>
      <vt:lpstr>Submitting Excused Absences</vt:lpstr>
      <vt:lpstr>Confirming Excused Absences</vt:lpstr>
      <vt:lpstr>Missed Entries and Corrections</vt:lpstr>
      <vt:lpstr>Rewards History</vt:lpstr>
      <vt:lpstr>Appropriate Disclaimer(s)</vt:lpstr>
      <vt:lpstr>Analytics and Reports</vt:lpstr>
      <vt:lpstr>Analytics Pane</vt:lpstr>
      <vt:lpstr>Analytics Customization</vt:lpstr>
      <vt:lpstr>Analytics Report Pane</vt:lpstr>
      <vt:lpstr>Reports</vt:lpstr>
      <vt:lpstr>Help Center and Support</vt:lpstr>
      <vt:lpstr>Locating the Portal Help Center</vt:lpstr>
      <vt:lpstr>Overview of the Portal Help Center</vt:lpstr>
      <vt:lpstr>Q2i Call Center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Whalen</dc:creator>
  <cp:lastModifiedBy>Dominic Trupiano</cp:lastModifiedBy>
  <cp:revision>235</cp:revision>
  <dcterms:created xsi:type="dcterms:W3CDTF">2022-11-21T15:47:57Z</dcterms:created>
  <dcterms:modified xsi:type="dcterms:W3CDTF">2025-07-21T21:10:24Z</dcterms:modified>
</cp:coreProperties>
</file>