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1" r:id="rId3"/>
    <p:sldId id="262" r:id="rId4"/>
    <p:sldId id="263" r:id="rId5"/>
    <p:sldId id="273" r:id="rId6"/>
    <p:sldId id="272" r:id="rId7"/>
    <p:sldId id="269" r:id="rId8"/>
    <p:sldId id="267" r:id="rId9"/>
    <p:sldId id="268" r:id="rId10"/>
    <p:sldId id="264" r:id="rId11"/>
    <p:sldId id="265"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E Freese" initials="TEF" lastIdx="2" clrIdx="0">
    <p:extLst>
      <p:ext uri="{19B8F6BF-5375-455C-9EA6-DF929625EA0E}">
        <p15:presenceInfo xmlns:p15="http://schemas.microsoft.com/office/powerpoint/2012/main" userId="S-1-5-21-2582073952-398779973-3559944249-4852" providerId="AD"/>
      </p:ext>
    </p:extLst>
  </p:cmAuthor>
  <p:cmAuthor id="2" name="Joyce A Hartje" initials="JAH" lastIdx="4" clrIdx="1">
    <p:extLst>
      <p:ext uri="{19B8F6BF-5375-455C-9EA6-DF929625EA0E}">
        <p15:presenceInfo xmlns:p15="http://schemas.microsoft.com/office/powerpoint/2012/main" userId="S::joycel@unr.edu::06b36550-c492-4a48-9408-3e9eb6eef4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96"/>
    <a:srgbClr val="805660"/>
    <a:srgbClr val="F8F8F8"/>
    <a:srgbClr val="FFFFFF"/>
    <a:srgbClr val="F6F6F6"/>
    <a:srgbClr val="EFEFEF"/>
    <a:srgbClr val="B8B8B8"/>
    <a:srgbClr val="F0F0F0"/>
    <a:srgbClr val="ADADAD"/>
    <a:srgbClr val="005B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63636" autoAdjust="0"/>
  </p:normalViewPr>
  <p:slideViewPr>
    <p:cSldViewPr snapToGrid="0">
      <p:cViewPr varScale="1">
        <p:scale>
          <a:sx n="73" d="100"/>
          <a:sy n="73" d="100"/>
        </p:scale>
        <p:origin x="2556"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7" d="100"/>
          <a:sy n="97" d="100"/>
        </p:scale>
        <p:origin x="368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ce A Hartje" userId="S::joycel@unr.edu::06b36550-c492-4a48-9408-3e9eb6eef4e3" providerId="AD" clId="Web-{E5B95B67-170C-EB08-2E38-2D8085868683}"/>
    <pc:docChg chg="addSld delSld modSld">
      <pc:chgData name="Joyce A Hartje" userId="S::joycel@unr.edu::06b36550-c492-4a48-9408-3e9eb6eef4e3" providerId="AD" clId="Web-{E5B95B67-170C-EB08-2E38-2D8085868683}" dt="2019-04-04T05:22:38.358" v="15"/>
      <pc:docMkLst>
        <pc:docMk/>
      </pc:docMkLst>
      <pc:sldChg chg="addSp modSp mod setBg">
        <pc:chgData name="Joyce A Hartje" userId="S::joycel@unr.edu::06b36550-c492-4a48-9408-3e9eb6eef4e3" providerId="AD" clId="Web-{E5B95B67-170C-EB08-2E38-2D8085868683}" dt="2019-04-04T05:19:21.608" v="1"/>
        <pc:sldMkLst>
          <pc:docMk/>
          <pc:sldMk cId="807667597" sldId="259"/>
        </pc:sldMkLst>
        <pc:spChg chg="mod ord">
          <ac:chgData name="Joyce A Hartje" userId="S::joycel@unr.edu::06b36550-c492-4a48-9408-3e9eb6eef4e3" providerId="AD" clId="Web-{E5B95B67-170C-EB08-2E38-2D8085868683}" dt="2019-04-04T05:19:21.608" v="1"/>
          <ac:spMkLst>
            <pc:docMk/>
            <pc:sldMk cId="807667597" sldId="259"/>
            <ac:spMk id="2" creationId="{00000000-0000-0000-0000-000000000000}"/>
          </ac:spMkLst>
        </pc:spChg>
        <pc:spChg chg="mod ord">
          <ac:chgData name="Joyce A Hartje" userId="S::joycel@unr.edu::06b36550-c492-4a48-9408-3e9eb6eef4e3" providerId="AD" clId="Web-{E5B95B67-170C-EB08-2E38-2D8085868683}" dt="2019-04-04T05:19:21.608" v="1"/>
          <ac:spMkLst>
            <pc:docMk/>
            <pc:sldMk cId="807667597" sldId="259"/>
            <ac:spMk id="3" creationId="{00000000-0000-0000-0000-000000000000}"/>
          </ac:spMkLst>
        </pc:spChg>
        <pc:picChg chg="mod">
          <ac:chgData name="Joyce A Hartje" userId="S::joycel@unr.edu::06b36550-c492-4a48-9408-3e9eb6eef4e3" providerId="AD" clId="Web-{E5B95B67-170C-EB08-2E38-2D8085868683}" dt="2019-04-04T05:19:21.608" v="1"/>
          <ac:picMkLst>
            <pc:docMk/>
            <pc:sldMk cId="807667597" sldId="259"/>
            <ac:picMk id="4" creationId="{00000000-0000-0000-0000-000000000000}"/>
          </ac:picMkLst>
        </pc:picChg>
        <pc:picChg chg="mod">
          <ac:chgData name="Joyce A Hartje" userId="S::joycel@unr.edu::06b36550-c492-4a48-9408-3e9eb6eef4e3" providerId="AD" clId="Web-{E5B95B67-170C-EB08-2E38-2D8085868683}" dt="2019-04-04T05:19:21.608" v="1"/>
          <ac:picMkLst>
            <pc:docMk/>
            <pc:sldMk cId="807667597" sldId="259"/>
            <ac:picMk id="5" creationId="{00000000-0000-0000-0000-000000000000}"/>
          </ac:picMkLst>
        </pc:picChg>
        <pc:picChg chg="add">
          <ac:chgData name="Joyce A Hartje" userId="S::joycel@unr.edu::06b36550-c492-4a48-9408-3e9eb6eef4e3" providerId="AD" clId="Web-{E5B95B67-170C-EB08-2E38-2D8085868683}" dt="2019-04-04T05:19:21.608" v="1"/>
          <ac:picMkLst>
            <pc:docMk/>
            <pc:sldMk cId="807667597" sldId="259"/>
            <ac:picMk id="10" creationId="{3B37BAF8-EA97-496B-9DF6-3D53B6A19978}"/>
          </ac:picMkLst>
        </pc:picChg>
      </pc:sldChg>
    </pc:docChg>
  </pc:docChgLst>
  <pc:docChgLst>
    <pc:chgData name="Joyce A Hartje" userId="06b36550-c492-4a48-9408-3e9eb6eef4e3" providerId="ADAL" clId="{4A28F24A-78C4-2047-A22D-9EAE818FB620}"/>
    <pc:docChg chg="undo custSel addSld delSld modSld">
      <pc:chgData name="Joyce A Hartje" userId="06b36550-c492-4a48-9408-3e9eb6eef4e3" providerId="ADAL" clId="{4A28F24A-78C4-2047-A22D-9EAE818FB620}" dt="2019-04-07T05:16:11.952" v="498" actId="478"/>
      <pc:docMkLst>
        <pc:docMk/>
      </pc:docMkLst>
      <pc:sldChg chg="addSp delSp modSp">
        <pc:chgData name="Joyce A Hartje" userId="06b36550-c492-4a48-9408-3e9eb6eef4e3" providerId="ADAL" clId="{4A28F24A-78C4-2047-A22D-9EAE818FB620}" dt="2019-04-07T05:16:11.952" v="498" actId="478"/>
        <pc:sldMkLst>
          <pc:docMk/>
          <pc:sldMk cId="2876572014" sldId="256"/>
        </pc:sldMkLst>
        <pc:spChg chg="add mod">
          <ac:chgData name="Joyce A Hartje" userId="06b36550-c492-4a48-9408-3e9eb6eef4e3" providerId="ADAL" clId="{4A28F24A-78C4-2047-A22D-9EAE818FB620}" dt="2019-04-07T03:56:23.170" v="477" actId="207"/>
          <ac:spMkLst>
            <pc:docMk/>
            <pc:sldMk cId="2876572014" sldId="256"/>
            <ac:spMk id="5" creationId="{C7774969-C227-0742-B3F4-DFB1F033F41B}"/>
          </ac:spMkLst>
        </pc:spChg>
        <pc:spChg chg="del">
          <ac:chgData name="Joyce A Hartje" userId="06b36550-c492-4a48-9408-3e9eb6eef4e3" providerId="ADAL" clId="{4A28F24A-78C4-2047-A22D-9EAE818FB620}" dt="2019-04-06T22:54:03.296" v="0" actId="478"/>
          <ac:spMkLst>
            <pc:docMk/>
            <pc:sldMk cId="2876572014" sldId="256"/>
            <ac:spMk id="7" creationId="{00000000-0000-0000-0000-000000000000}"/>
          </ac:spMkLst>
        </pc:spChg>
        <pc:spChg chg="del">
          <ac:chgData name="Joyce A Hartje" userId="06b36550-c492-4a48-9408-3e9eb6eef4e3" providerId="ADAL" clId="{4A28F24A-78C4-2047-A22D-9EAE818FB620}" dt="2019-04-07T05:16:07.822" v="497" actId="478"/>
          <ac:spMkLst>
            <pc:docMk/>
            <pc:sldMk cId="2876572014" sldId="256"/>
            <ac:spMk id="9" creationId="{00000000-0000-0000-0000-000000000000}"/>
          </ac:spMkLst>
        </pc:spChg>
        <pc:picChg chg="mod">
          <ac:chgData name="Joyce A Hartje" userId="06b36550-c492-4a48-9408-3e9eb6eef4e3" providerId="ADAL" clId="{4A28F24A-78C4-2047-A22D-9EAE818FB620}" dt="2019-04-07T03:16:30.515" v="428"/>
          <ac:picMkLst>
            <pc:docMk/>
            <pc:sldMk cId="2876572014" sldId="256"/>
            <ac:picMk id="4" creationId="{00000000-0000-0000-0000-000000000000}"/>
          </ac:picMkLst>
        </pc:picChg>
        <pc:cxnChg chg="add del mod">
          <ac:chgData name="Joyce A Hartje" userId="06b36550-c492-4a48-9408-3e9eb6eef4e3" providerId="ADAL" clId="{4A28F24A-78C4-2047-A22D-9EAE818FB620}" dt="2019-04-07T00:25:20.726" v="426" actId="478"/>
          <ac:cxnSpMkLst>
            <pc:docMk/>
            <pc:sldMk cId="2876572014" sldId="256"/>
            <ac:cxnSpMk id="8" creationId="{434CB43F-5211-4A4B-A5EA-616C945D72B3}"/>
          </ac:cxnSpMkLst>
        </pc:cxnChg>
        <pc:cxnChg chg="del">
          <ac:chgData name="Joyce A Hartje" userId="06b36550-c492-4a48-9408-3e9eb6eef4e3" providerId="ADAL" clId="{4A28F24A-78C4-2047-A22D-9EAE818FB620}" dt="2019-04-07T05:16:11.952" v="498" actId="478"/>
          <ac:cxnSpMkLst>
            <pc:docMk/>
            <pc:sldMk cId="2876572014" sldId="256"/>
            <ac:cxnSpMk id="11" creationId="{00000000-0000-0000-0000-000000000000}"/>
          </ac:cxnSpMkLst>
        </pc:cxnChg>
        <pc:cxnChg chg="add del mod">
          <ac:chgData name="Joyce A Hartje" userId="06b36550-c492-4a48-9408-3e9eb6eef4e3" providerId="ADAL" clId="{4A28F24A-78C4-2047-A22D-9EAE818FB620}" dt="2019-04-07T00:25:25.445" v="427" actId="478"/>
          <ac:cxnSpMkLst>
            <pc:docMk/>
            <pc:sldMk cId="2876572014" sldId="256"/>
            <ac:cxnSpMk id="12" creationId="{06E0112D-6D5D-B444-8F76-49610CB32381}"/>
          </ac:cxnSpMkLst>
        </pc:cxnChg>
        <pc:cxnChg chg="add del mod">
          <ac:chgData name="Joyce A Hartje" userId="06b36550-c492-4a48-9408-3e9eb6eef4e3" providerId="ADAL" clId="{4A28F24A-78C4-2047-A22D-9EAE818FB620}" dt="2019-04-07T00:25:16.436" v="425" actId="478"/>
          <ac:cxnSpMkLst>
            <pc:docMk/>
            <pc:sldMk cId="2876572014" sldId="256"/>
            <ac:cxnSpMk id="13" creationId="{F6FAA7E1-7779-684A-97A7-BDD965E9D5E8}"/>
          </ac:cxnSpMkLst>
        </pc:cxnChg>
      </pc:sldChg>
      <pc:sldChg chg="addSp delSp modSp">
        <pc:chgData name="Joyce A Hartje" userId="06b36550-c492-4a48-9408-3e9eb6eef4e3" providerId="ADAL" clId="{4A28F24A-78C4-2047-A22D-9EAE818FB620}" dt="2019-04-07T03:18:11.304" v="445" actId="1036"/>
        <pc:sldMkLst>
          <pc:docMk/>
          <pc:sldMk cId="807667597" sldId="259"/>
        </pc:sldMkLst>
        <pc:spChg chg="mod">
          <ac:chgData name="Joyce A Hartje" userId="06b36550-c492-4a48-9408-3e9eb6eef4e3" providerId="ADAL" clId="{4A28F24A-78C4-2047-A22D-9EAE818FB620}" dt="2019-04-06T23:58:58.076" v="259" actId="1076"/>
          <ac:spMkLst>
            <pc:docMk/>
            <pc:sldMk cId="807667597" sldId="259"/>
            <ac:spMk id="2" creationId="{00000000-0000-0000-0000-000000000000}"/>
          </ac:spMkLst>
        </pc:spChg>
        <pc:spChg chg="mod">
          <ac:chgData name="Joyce A Hartje" userId="06b36550-c492-4a48-9408-3e9eb6eef4e3" providerId="ADAL" clId="{4A28F24A-78C4-2047-A22D-9EAE818FB620}" dt="2019-04-06T23:58:47.883" v="258" actId="1035"/>
          <ac:spMkLst>
            <pc:docMk/>
            <pc:sldMk cId="807667597" sldId="259"/>
            <ac:spMk id="3" creationId="{00000000-0000-0000-0000-000000000000}"/>
          </ac:spMkLst>
        </pc:spChg>
        <pc:picChg chg="mod modCrop">
          <ac:chgData name="Joyce A Hartje" userId="06b36550-c492-4a48-9408-3e9eb6eef4e3" providerId="ADAL" clId="{4A28F24A-78C4-2047-A22D-9EAE818FB620}" dt="2019-04-06T23:58:35.257" v="256"/>
          <ac:picMkLst>
            <pc:docMk/>
            <pc:sldMk cId="807667597" sldId="259"/>
            <ac:picMk id="4" creationId="{00000000-0000-0000-0000-000000000000}"/>
          </ac:picMkLst>
        </pc:picChg>
        <pc:picChg chg="del mod">
          <ac:chgData name="Joyce A Hartje" userId="06b36550-c492-4a48-9408-3e9eb6eef4e3" providerId="ADAL" clId="{4A28F24A-78C4-2047-A22D-9EAE818FB620}" dt="2019-04-06T23:43:11.626" v="145"/>
          <ac:picMkLst>
            <pc:docMk/>
            <pc:sldMk cId="807667597" sldId="259"/>
            <ac:picMk id="5" creationId="{00000000-0000-0000-0000-000000000000}"/>
          </ac:picMkLst>
        </pc:picChg>
        <pc:picChg chg="add mod">
          <ac:chgData name="Joyce A Hartje" userId="06b36550-c492-4a48-9408-3e9eb6eef4e3" providerId="ADAL" clId="{4A28F24A-78C4-2047-A22D-9EAE818FB620}" dt="2019-04-06T23:44:17.347" v="155" actId="167"/>
          <ac:picMkLst>
            <pc:docMk/>
            <pc:sldMk cId="807667597" sldId="259"/>
            <ac:picMk id="7" creationId="{8BB7DD00-870A-A140-B18C-B192AF580C66}"/>
          </ac:picMkLst>
        </pc:picChg>
        <pc:picChg chg="add del mod">
          <ac:chgData name="Joyce A Hartje" userId="06b36550-c492-4a48-9408-3e9eb6eef4e3" providerId="ADAL" clId="{4A28F24A-78C4-2047-A22D-9EAE818FB620}" dt="2019-04-06T23:44:01.363" v="151" actId="478"/>
          <ac:picMkLst>
            <pc:docMk/>
            <pc:sldMk cId="807667597" sldId="259"/>
            <ac:picMk id="8" creationId="{9E0C1A2B-7F04-4B45-806C-205069864593}"/>
          </ac:picMkLst>
        </pc:picChg>
        <pc:picChg chg="add mod modCrop">
          <ac:chgData name="Joyce A Hartje" userId="06b36550-c492-4a48-9408-3e9eb6eef4e3" providerId="ADAL" clId="{4A28F24A-78C4-2047-A22D-9EAE818FB620}" dt="2019-04-06T23:46:03.890" v="169" actId="732"/>
          <ac:picMkLst>
            <pc:docMk/>
            <pc:sldMk cId="807667597" sldId="259"/>
            <ac:picMk id="9" creationId="{85523EF3-B6E2-F748-AE75-5D4630684FFD}"/>
          </ac:picMkLst>
        </pc:picChg>
        <pc:picChg chg="add mod">
          <ac:chgData name="Joyce A Hartje" userId="06b36550-c492-4a48-9408-3e9eb6eef4e3" providerId="ADAL" clId="{4A28F24A-78C4-2047-A22D-9EAE818FB620}" dt="2019-04-07T03:18:11.304" v="445" actId="1036"/>
          <ac:picMkLst>
            <pc:docMk/>
            <pc:sldMk cId="807667597" sldId="259"/>
            <ac:picMk id="11" creationId="{30559E6A-5721-9247-ADE6-DD9A5A3968FF}"/>
          </ac:picMkLst>
        </pc:picChg>
        <pc:picChg chg="add del mod">
          <ac:chgData name="Joyce A Hartje" userId="06b36550-c492-4a48-9408-3e9eb6eef4e3" providerId="ADAL" clId="{4A28F24A-78C4-2047-A22D-9EAE818FB620}" dt="2019-04-07T00:19:14.942" v="386" actId="478"/>
          <ac:picMkLst>
            <pc:docMk/>
            <pc:sldMk cId="807667597" sldId="259"/>
            <ac:picMk id="11" creationId="{4A33F80D-F8F6-F446-B2D3-A894D3CD9AC4}"/>
          </ac:picMkLst>
        </pc:picChg>
        <pc:picChg chg="add del mod">
          <ac:chgData name="Joyce A Hartje" userId="06b36550-c492-4a48-9408-3e9eb6eef4e3" providerId="ADAL" clId="{4A28F24A-78C4-2047-A22D-9EAE818FB620}" dt="2019-04-07T03:18:00.357" v="438" actId="478"/>
          <ac:picMkLst>
            <pc:docMk/>
            <pc:sldMk cId="807667597" sldId="259"/>
            <ac:picMk id="12" creationId="{69A4A292-D5F2-214E-BAEC-3C7A3DE922A4}"/>
          </ac:picMkLst>
        </pc:picChg>
      </pc:sldChg>
      <pc:sldChg chg="addSp delSp modSp modAnim delCm modNotesTx">
        <pc:chgData name="Joyce A Hartje" userId="06b36550-c492-4a48-9408-3e9eb6eef4e3" providerId="ADAL" clId="{4A28F24A-78C4-2047-A22D-9EAE818FB620}" dt="2019-04-07T03:17:45.898" v="434" actId="1035"/>
        <pc:sldMkLst>
          <pc:docMk/>
          <pc:sldMk cId="4044172969" sldId="261"/>
        </pc:sldMkLst>
        <pc:spChg chg="mod topLvl">
          <ac:chgData name="Joyce A Hartje" userId="06b36550-c492-4a48-9408-3e9eb6eef4e3" providerId="ADAL" clId="{4A28F24A-78C4-2047-A22D-9EAE818FB620}" dt="2019-04-06T23:12:40.076" v="4" actId="165"/>
          <ac:spMkLst>
            <pc:docMk/>
            <pc:sldMk cId="4044172969" sldId="261"/>
            <ac:spMk id="17" creationId="{00000000-0000-0000-0000-000000000000}"/>
          </ac:spMkLst>
        </pc:spChg>
        <pc:spChg chg="mod topLvl">
          <ac:chgData name="Joyce A Hartje" userId="06b36550-c492-4a48-9408-3e9eb6eef4e3" providerId="ADAL" clId="{4A28F24A-78C4-2047-A22D-9EAE818FB620}" dt="2019-04-06T23:12:40.076" v="4" actId="165"/>
          <ac:spMkLst>
            <pc:docMk/>
            <pc:sldMk cId="4044172969" sldId="261"/>
            <ac:spMk id="18" creationId="{00000000-0000-0000-0000-000000000000}"/>
          </ac:spMkLst>
        </pc:spChg>
        <pc:grpChg chg="del">
          <ac:chgData name="Joyce A Hartje" userId="06b36550-c492-4a48-9408-3e9eb6eef4e3" providerId="ADAL" clId="{4A28F24A-78C4-2047-A22D-9EAE818FB620}" dt="2019-04-06T23:12:40.076" v="4" actId="165"/>
          <ac:grpSpMkLst>
            <pc:docMk/>
            <pc:sldMk cId="4044172969" sldId="261"/>
            <ac:grpSpMk id="3" creationId="{00000000-0000-0000-0000-000000000000}"/>
          </ac:grpSpMkLst>
        </pc:grpChg>
        <pc:picChg chg="add del mod">
          <ac:chgData name="Joyce A Hartje" userId="06b36550-c492-4a48-9408-3e9eb6eef4e3" providerId="ADAL" clId="{4A28F24A-78C4-2047-A22D-9EAE818FB620}" dt="2019-04-07T00:20:30.888" v="402" actId="478"/>
          <ac:picMkLst>
            <pc:docMk/>
            <pc:sldMk cId="4044172969" sldId="261"/>
            <ac:picMk id="8" creationId="{E4C90358-6B7E-E84F-8331-223BFC76BC66}"/>
          </ac:picMkLst>
        </pc:picChg>
        <pc:picChg chg="add mod">
          <ac:chgData name="Joyce A Hartje" userId="06b36550-c492-4a48-9408-3e9eb6eef4e3" providerId="ADAL" clId="{4A28F24A-78C4-2047-A22D-9EAE818FB620}" dt="2019-04-07T03:17:45.898" v="434" actId="1035"/>
          <ac:picMkLst>
            <pc:docMk/>
            <pc:sldMk cId="4044172969" sldId="261"/>
            <ac:picMk id="9" creationId="{24F6B137-8588-3548-8507-20168283343F}"/>
          </ac:picMkLst>
        </pc:picChg>
        <pc:picChg chg="mod topLvl">
          <ac:chgData name="Joyce A Hartje" userId="06b36550-c492-4a48-9408-3e9eb6eef4e3" providerId="ADAL" clId="{4A28F24A-78C4-2047-A22D-9EAE818FB620}" dt="2019-04-06T23:12:40.076" v="4" actId="165"/>
          <ac:picMkLst>
            <pc:docMk/>
            <pc:sldMk cId="4044172969" sldId="261"/>
            <ac:picMk id="19" creationId="{00000000-0000-0000-0000-000000000000}"/>
          </ac:picMkLst>
        </pc:picChg>
        <pc:picChg chg="mod topLvl">
          <ac:chgData name="Joyce A Hartje" userId="06b36550-c492-4a48-9408-3e9eb6eef4e3" providerId="ADAL" clId="{4A28F24A-78C4-2047-A22D-9EAE818FB620}" dt="2019-04-06T23:12:40.076" v="4" actId="165"/>
          <ac:picMkLst>
            <pc:docMk/>
            <pc:sldMk cId="4044172969" sldId="261"/>
            <ac:picMk id="20" creationId="{00000000-0000-0000-0000-000000000000}"/>
          </ac:picMkLst>
        </pc:picChg>
      </pc:sldChg>
      <pc:sldChg chg="addSp delSp modSp modCm">
        <pc:chgData name="Joyce A Hartje" userId="06b36550-c492-4a48-9408-3e9eb6eef4e3" providerId="ADAL" clId="{4A28F24A-78C4-2047-A22D-9EAE818FB620}" dt="2019-04-07T03:17:35.676" v="433" actId="1035"/>
        <pc:sldMkLst>
          <pc:docMk/>
          <pc:sldMk cId="4128441584" sldId="262"/>
        </pc:sldMkLst>
        <pc:picChg chg="mod">
          <ac:chgData name="Joyce A Hartje" userId="06b36550-c492-4a48-9408-3e9eb6eef4e3" providerId="ADAL" clId="{4A28F24A-78C4-2047-A22D-9EAE818FB620}" dt="2019-04-06T23:17:48.565" v="68" actId="1076"/>
          <ac:picMkLst>
            <pc:docMk/>
            <pc:sldMk cId="4128441584" sldId="262"/>
            <ac:picMk id="4" creationId="{00000000-0000-0000-0000-000000000000}"/>
          </ac:picMkLst>
        </pc:picChg>
        <pc:picChg chg="add del">
          <ac:chgData name="Joyce A Hartje" userId="06b36550-c492-4a48-9408-3e9eb6eef4e3" providerId="ADAL" clId="{4A28F24A-78C4-2047-A22D-9EAE818FB620}" dt="2019-04-07T00:20:20.824" v="398" actId="478"/>
          <ac:picMkLst>
            <pc:docMk/>
            <pc:sldMk cId="4128441584" sldId="262"/>
            <ac:picMk id="6" creationId="{18CFEE59-485B-6C41-9D94-C992D656C8CD}"/>
          </ac:picMkLst>
        </pc:picChg>
        <pc:picChg chg="add mod">
          <ac:chgData name="Joyce A Hartje" userId="06b36550-c492-4a48-9408-3e9eb6eef4e3" providerId="ADAL" clId="{4A28F24A-78C4-2047-A22D-9EAE818FB620}" dt="2019-04-07T03:17:35.676" v="433" actId="1035"/>
          <ac:picMkLst>
            <pc:docMk/>
            <pc:sldMk cId="4128441584" sldId="262"/>
            <ac:picMk id="6" creationId="{BBCC6FE8-E29D-BB48-ACB0-B6A8D2591683}"/>
          </ac:picMkLst>
        </pc:picChg>
        <pc:picChg chg="add del mod">
          <ac:chgData name="Joyce A Hartje" userId="06b36550-c492-4a48-9408-3e9eb6eef4e3" providerId="ADAL" clId="{4A28F24A-78C4-2047-A22D-9EAE818FB620}" dt="2019-04-07T03:17:31.664" v="430" actId="478"/>
          <ac:picMkLst>
            <pc:docMk/>
            <pc:sldMk cId="4128441584" sldId="262"/>
            <ac:picMk id="7" creationId="{31D0F7D3-174E-604C-885E-0FBECAFFFAC9}"/>
          </ac:picMkLst>
        </pc:picChg>
      </pc:sldChg>
      <pc:sldChg chg="addSp delSp modSp">
        <pc:chgData name="Joyce A Hartje" userId="06b36550-c492-4a48-9408-3e9eb6eef4e3" providerId="ADAL" clId="{4A28F24A-78C4-2047-A22D-9EAE818FB620}" dt="2019-04-07T03:17:54.524" v="437" actId="1035"/>
        <pc:sldMkLst>
          <pc:docMk/>
          <pc:sldMk cId="2092317766" sldId="263"/>
        </pc:sldMkLst>
        <pc:spChg chg="mod">
          <ac:chgData name="Joyce A Hartje" userId="06b36550-c492-4a48-9408-3e9eb6eef4e3" providerId="ADAL" clId="{4A28F24A-78C4-2047-A22D-9EAE818FB620}" dt="2019-04-07T00:20:05.359" v="397" actId="1076"/>
          <ac:spMkLst>
            <pc:docMk/>
            <pc:sldMk cId="2092317766" sldId="263"/>
            <ac:spMk id="3" creationId="{00000000-0000-0000-0000-000000000000}"/>
          </ac:spMkLst>
        </pc:spChg>
        <pc:picChg chg="add del mod">
          <ac:chgData name="Joyce A Hartje" userId="06b36550-c492-4a48-9408-3e9eb6eef4e3" providerId="ADAL" clId="{4A28F24A-78C4-2047-A22D-9EAE818FB620}" dt="2019-04-07T00:19:31.593" v="391" actId="478"/>
          <ac:picMkLst>
            <pc:docMk/>
            <pc:sldMk cId="2092317766" sldId="263"/>
            <ac:picMk id="36" creationId="{57F32715-F057-7440-B763-DBEF8AB0EEA1}"/>
          </ac:picMkLst>
        </pc:picChg>
        <pc:picChg chg="add mod">
          <ac:chgData name="Joyce A Hartje" userId="06b36550-c492-4a48-9408-3e9eb6eef4e3" providerId="ADAL" clId="{4A28F24A-78C4-2047-A22D-9EAE818FB620}" dt="2019-04-07T03:17:54.524" v="437" actId="1035"/>
          <ac:picMkLst>
            <pc:docMk/>
            <pc:sldMk cId="2092317766" sldId="263"/>
            <ac:picMk id="36" creationId="{6B00831E-A124-D448-A6A5-805762A3A1AD}"/>
          </ac:picMkLst>
        </pc:picChg>
        <pc:picChg chg="add del mod">
          <ac:chgData name="Joyce A Hartje" userId="06b36550-c492-4a48-9408-3e9eb6eef4e3" providerId="ADAL" clId="{4A28F24A-78C4-2047-A22D-9EAE818FB620}" dt="2019-04-07T03:17:51.780" v="435" actId="478"/>
          <ac:picMkLst>
            <pc:docMk/>
            <pc:sldMk cId="2092317766" sldId="263"/>
            <ac:picMk id="37" creationId="{29C2254F-42B6-1E4D-BA52-8D0BA12E7BD2}"/>
          </ac:picMkLst>
        </pc:picChg>
      </pc:sldChg>
      <pc:sldChg chg="addSp delSp modSp">
        <pc:chgData name="Joyce A Hartje" userId="06b36550-c492-4a48-9408-3e9eb6eef4e3" providerId="ADAL" clId="{4A28F24A-78C4-2047-A22D-9EAE818FB620}" dt="2019-04-07T03:21:25.870" v="463" actId="1076"/>
        <pc:sldMkLst>
          <pc:docMk/>
          <pc:sldMk cId="2633251767" sldId="264"/>
        </pc:sldMkLst>
        <pc:spChg chg="mod">
          <ac:chgData name="Joyce A Hartje" userId="06b36550-c492-4a48-9408-3e9eb6eef4e3" providerId="ADAL" clId="{4A28F24A-78C4-2047-A22D-9EAE818FB620}" dt="2019-04-07T03:20:28.008" v="460" actId="14100"/>
          <ac:spMkLst>
            <pc:docMk/>
            <pc:sldMk cId="2633251767" sldId="264"/>
            <ac:spMk id="2" creationId="{00000000-0000-0000-0000-000000000000}"/>
          </ac:spMkLst>
        </pc:spChg>
        <pc:spChg chg="mod">
          <ac:chgData name="Joyce A Hartje" userId="06b36550-c492-4a48-9408-3e9eb6eef4e3" providerId="ADAL" clId="{4A28F24A-78C4-2047-A22D-9EAE818FB620}" dt="2019-04-07T03:21:25.870" v="463" actId="1076"/>
          <ac:spMkLst>
            <pc:docMk/>
            <pc:sldMk cId="2633251767" sldId="264"/>
            <ac:spMk id="3" creationId="{00000000-0000-0000-0000-000000000000}"/>
          </ac:spMkLst>
        </pc:spChg>
        <pc:picChg chg="add del mod">
          <ac:chgData name="Joyce A Hartje" userId="06b36550-c492-4a48-9408-3e9eb6eef4e3" providerId="ADAL" clId="{4A28F24A-78C4-2047-A22D-9EAE818FB620}" dt="2019-04-07T03:18:56.704" v="453" actId="478"/>
          <ac:picMkLst>
            <pc:docMk/>
            <pc:sldMk cId="2633251767" sldId="264"/>
            <ac:picMk id="6" creationId="{275064FE-EE1F-514C-B675-4B4BC85927FB}"/>
          </ac:picMkLst>
        </pc:picChg>
        <pc:picChg chg="add">
          <ac:chgData name="Joyce A Hartje" userId="06b36550-c492-4a48-9408-3e9eb6eef4e3" providerId="ADAL" clId="{4A28F24A-78C4-2047-A22D-9EAE818FB620}" dt="2019-04-07T03:18:58.705" v="454"/>
          <ac:picMkLst>
            <pc:docMk/>
            <pc:sldMk cId="2633251767" sldId="264"/>
            <ac:picMk id="7" creationId="{8C70369F-9DEF-B84E-88B3-B862BDF5736F}"/>
          </ac:picMkLst>
        </pc:picChg>
        <pc:picChg chg="mod">
          <ac:chgData name="Joyce A Hartje" userId="06b36550-c492-4a48-9408-3e9eb6eef4e3" providerId="ADAL" clId="{4A28F24A-78C4-2047-A22D-9EAE818FB620}" dt="2019-04-07T03:20:53.309" v="462" actId="1076"/>
          <ac:picMkLst>
            <pc:docMk/>
            <pc:sldMk cId="2633251767" sldId="264"/>
            <ac:picMk id="9" creationId="{00000000-0000-0000-0000-000000000000}"/>
          </ac:picMkLst>
        </pc:picChg>
      </pc:sldChg>
      <pc:sldChg chg="addSp delSp modSp">
        <pc:chgData name="Joyce A Hartje" userId="06b36550-c492-4a48-9408-3e9eb6eef4e3" providerId="ADAL" clId="{4A28F24A-78C4-2047-A22D-9EAE818FB620}" dt="2019-04-07T03:21:47.502" v="465"/>
        <pc:sldMkLst>
          <pc:docMk/>
          <pc:sldMk cId="499504649" sldId="265"/>
        </pc:sldMkLst>
        <pc:picChg chg="add del mod">
          <ac:chgData name="Joyce A Hartje" userId="06b36550-c492-4a48-9408-3e9eb6eef4e3" providerId="ADAL" clId="{4A28F24A-78C4-2047-A22D-9EAE818FB620}" dt="2019-04-07T03:21:46.526" v="464" actId="478"/>
          <ac:picMkLst>
            <pc:docMk/>
            <pc:sldMk cId="499504649" sldId="265"/>
            <ac:picMk id="5" creationId="{6AE80068-2F9F-954E-94B4-E0084475F245}"/>
          </ac:picMkLst>
        </pc:picChg>
        <pc:picChg chg="mod">
          <ac:chgData name="Joyce A Hartje" userId="06b36550-c492-4a48-9408-3e9eb6eef4e3" providerId="ADAL" clId="{4A28F24A-78C4-2047-A22D-9EAE818FB620}" dt="2019-04-07T00:16:19.478" v="349" actId="1035"/>
          <ac:picMkLst>
            <pc:docMk/>
            <pc:sldMk cId="499504649" sldId="265"/>
            <ac:picMk id="6" creationId="{9E49CF0C-721A-44E6-AE21-C56A4525B497}"/>
          </ac:picMkLst>
        </pc:picChg>
        <pc:picChg chg="add">
          <ac:chgData name="Joyce A Hartje" userId="06b36550-c492-4a48-9408-3e9eb6eef4e3" providerId="ADAL" clId="{4A28F24A-78C4-2047-A22D-9EAE818FB620}" dt="2019-04-07T03:21:47.502" v="465"/>
          <ac:picMkLst>
            <pc:docMk/>
            <pc:sldMk cId="499504649" sldId="265"/>
            <ac:picMk id="7" creationId="{53D44489-0AEA-E849-891F-C1468DEDA693}"/>
          </ac:picMkLst>
        </pc:picChg>
      </pc:sldChg>
      <pc:sldChg chg="modSp del">
        <pc:chgData name="Joyce A Hartje" userId="06b36550-c492-4a48-9408-3e9eb6eef4e3" providerId="ADAL" clId="{4A28F24A-78C4-2047-A22D-9EAE818FB620}" dt="2019-04-07T00:10:26.739" v="303" actId="2696"/>
        <pc:sldMkLst>
          <pc:docMk/>
          <pc:sldMk cId="1506508089" sldId="266"/>
        </pc:sldMkLst>
        <pc:picChg chg="mod">
          <ac:chgData name="Joyce A Hartje" userId="06b36550-c492-4a48-9408-3e9eb6eef4e3" providerId="ADAL" clId="{4A28F24A-78C4-2047-A22D-9EAE818FB620}" dt="2019-04-07T00:02:30.925" v="270" actId="1076"/>
          <ac:picMkLst>
            <pc:docMk/>
            <pc:sldMk cId="1506508089" sldId="266"/>
            <ac:picMk id="1026" creationId="{00000000-0000-0000-0000-000000000000}"/>
          </ac:picMkLst>
        </pc:picChg>
        <pc:picChg chg="mod">
          <ac:chgData name="Joyce A Hartje" userId="06b36550-c492-4a48-9408-3e9eb6eef4e3" providerId="ADAL" clId="{4A28F24A-78C4-2047-A22D-9EAE818FB620}" dt="2019-04-07T00:02:16.898" v="268" actId="1076"/>
          <ac:picMkLst>
            <pc:docMk/>
            <pc:sldMk cId="1506508089" sldId="266"/>
            <ac:picMk id="1028" creationId="{00000000-0000-0000-0000-000000000000}"/>
          </ac:picMkLst>
        </pc:picChg>
      </pc:sldChg>
      <pc:sldChg chg="addSp delSp modSp">
        <pc:chgData name="Joyce A Hartje" userId="06b36550-c492-4a48-9408-3e9eb6eef4e3" providerId="ADAL" clId="{4A28F24A-78C4-2047-A22D-9EAE818FB620}" dt="2019-04-07T03:59:25.154" v="486" actId="403"/>
        <pc:sldMkLst>
          <pc:docMk/>
          <pc:sldMk cId="4152474101" sldId="267"/>
        </pc:sldMkLst>
        <pc:spChg chg="add mod">
          <ac:chgData name="Joyce A Hartje" userId="06b36550-c492-4a48-9408-3e9eb6eef4e3" providerId="ADAL" clId="{4A28F24A-78C4-2047-A22D-9EAE818FB620}" dt="2019-04-07T03:59:25.154" v="486" actId="403"/>
          <ac:spMkLst>
            <pc:docMk/>
            <pc:sldMk cId="4152474101" sldId="267"/>
            <ac:spMk id="4" creationId="{EFC4A496-A2B0-CB4B-B45B-B572144051AD}"/>
          </ac:spMkLst>
        </pc:spChg>
        <pc:spChg chg="mod">
          <ac:chgData name="Joyce A Hartje" userId="06b36550-c492-4a48-9408-3e9eb6eef4e3" providerId="ADAL" clId="{4A28F24A-78C4-2047-A22D-9EAE818FB620}" dt="2019-04-07T03:59:03.249" v="483"/>
          <ac:spMkLst>
            <pc:docMk/>
            <pc:sldMk cId="4152474101" sldId="267"/>
            <ac:spMk id="7" creationId="{00000000-0000-0000-0000-000000000000}"/>
          </ac:spMkLst>
        </pc:spChg>
        <pc:picChg chg="add del mod">
          <ac:chgData name="Joyce A Hartje" userId="06b36550-c492-4a48-9408-3e9eb6eef4e3" providerId="ADAL" clId="{4A28F24A-78C4-2047-A22D-9EAE818FB620}" dt="2019-04-07T00:18:46.887" v="377" actId="478"/>
          <ac:picMkLst>
            <pc:docMk/>
            <pc:sldMk cId="4152474101" sldId="267"/>
            <ac:picMk id="6" creationId="{B6013B38-5222-EC41-AE47-3C8165AAB733}"/>
          </ac:picMkLst>
        </pc:picChg>
      </pc:sldChg>
      <pc:sldChg chg="addSp delSp modSp">
        <pc:chgData name="Joyce A Hartje" userId="06b36550-c492-4a48-9408-3e9eb6eef4e3" providerId="ADAL" clId="{4A28F24A-78C4-2047-A22D-9EAE818FB620}" dt="2019-04-07T04:00:34.523" v="492" actId="1076"/>
        <pc:sldMkLst>
          <pc:docMk/>
          <pc:sldMk cId="1955278984" sldId="268"/>
        </pc:sldMkLst>
        <pc:spChg chg="add del mod">
          <ac:chgData name="Joyce A Hartje" userId="06b36550-c492-4a48-9408-3e9eb6eef4e3" providerId="ADAL" clId="{4A28F24A-78C4-2047-A22D-9EAE818FB620}" dt="2019-04-07T04:00:22.086" v="490"/>
          <ac:spMkLst>
            <pc:docMk/>
            <pc:sldMk cId="1955278984" sldId="268"/>
            <ac:spMk id="4" creationId="{15FE2C8A-C2A6-AA46-8CBF-6EC67DD16999}"/>
          </ac:spMkLst>
        </pc:spChg>
        <pc:picChg chg="mod">
          <ac:chgData name="Joyce A Hartje" userId="06b36550-c492-4a48-9408-3e9eb6eef4e3" providerId="ADAL" clId="{4A28F24A-78C4-2047-A22D-9EAE818FB620}" dt="2019-04-07T04:00:34.523" v="492" actId="1076"/>
          <ac:picMkLst>
            <pc:docMk/>
            <pc:sldMk cId="1955278984" sldId="268"/>
            <ac:picMk id="6" creationId="{00000000-0000-0000-0000-000000000000}"/>
          </ac:picMkLst>
        </pc:picChg>
        <pc:picChg chg="add del mod">
          <ac:chgData name="Joyce A Hartje" userId="06b36550-c492-4a48-9408-3e9eb6eef4e3" providerId="ADAL" clId="{4A28F24A-78C4-2047-A22D-9EAE818FB620}" dt="2019-04-07T00:18:31.967" v="373" actId="478"/>
          <ac:picMkLst>
            <pc:docMk/>
            <pc:sldMk cId="1955278984" sldId="268"/>
            <ac:picMk id="7" creationId="{AA3CE6CB-A7A1-8342-B97D-E422E54759EA}"/>
          </ac:picMkLst>
        </pc:picChg>
        <pc:picChg chg="add">
          <ac:chgData name="Joyce A Hartje" userId="06b36550-c492-4a48-9408-3e9eb6eef4e3" providerId="ADAL" clId="{4A28F24A-78C4-2047-A22D-9EAE818FB620}" dt="2019-04-07T03:18:50.327" v="452"/>
          <ac:picMkLst>
            <pc:docMk/>
            <pc:sldMk cId="1955278984" sldId="268"/>
            <ac:picMk id="7" creationId="{F13F6575-34FE-BD4D-8C8C-7803620AE952}"/>
          </ac:picMkLst>
        </pc:picChg>
        <pc:picChg chg="add del">
          <ac:chgData name="Joyce A Hartje" userId="06b36550-c492-4a48-9408-3e9eb6eef4e3" providerId="ADAL" clId="{4A28F24A-78C4-2047-A22D-9EAE818FB620}" dt="2019-04-07T03:18:49.303" v="451" actId="478"/>
          <ac:picMkLst>
            <pc:docMk/>
            <pc:sldMk cId="1955278984" sldId="268"/>
            <ac:picMk id="8" creationId="{CE7F2FC5-3119-D144-969E-81CE4262D4CB}"/>
          </ac:picMkLst>
        </pc:picChg>
        <pc:picChg chg="del">
          <ac:chgData name="Joyce A Hartje" userId="06b36550-c492-4a48-9408-3e9eb6eef4e3" providerId="ADAL" clId="{4A28F24A-78C4-2047-A22D-9EAE818FB620}" dt="2019-04-07T04:00:26.823" v="491" actId="478"/>
          <ac:picMkLst>
            <pc:docMk/>
            <pc:sldMk cId="1955278984" sldId="268"/>
            <ac:picMk id="3078" creationId="{00000000-0000-0000-0000-000000000000}"/>
          </ac:picMkLst>
        </pc:picChg>
      </pc:sldChg>
      <pc:sldChg chg="addSp delSp modSp">
        <pc:chgData name="Joyce A Hartje" userId="06b36550-c492-4a48-9408-3e9eb6eef4e3" providerId="ADAL" clId="{4A28F24A-78C4-2047-A22D-9EAE818FB620}" dt="2019-04-07T03:18:31.832" v="450"/>
        <pc:sldMkLst>
          <pc:docMk/>
          <pc:sldMk cId="1804844020" sldId="269"/>
        </pc:sldMkLst>
        <pc:picChg chg="add del mod">
          <ac:chgData name="Joyce A Hartje" userId="06b36550-c492-4a48-9408-3e9eb6eef4e3" providerId="ADAL" clId="{4A28F24A-78C4-2047-A22D-9EAE818FB620}" dt="2019-04-07T00:18:52.826" v="378" actId="478"/>
          <ac:picMkLst>
            <pc:docMk/>
            <pc:sldMk cId="1804844020" sldId="269"/>
            <ac:picMk id="4" creationId="{A5A7E4FF-E257-2D45-B411-DCC6393FA04C}"/>
          </ac:picMkLst>
        </pc:picChg>
        <pc:picChg chg="add del">
          <ac:chgData name="Joyce A Hartje" userId="06b36550-c492-4a48-9408-3e9eb6eef4e3" providerId="ADAL" clId="{4A28F24A-78C4-2047-A22D-9EAE818FB620}" dt="2019-04-07T03:18:30.930" v="449" actId="478"/>
          <ac:picMkLst>
            <pc:docMk/>
            <pc:sldMk cId="1804844020" sldId="269"/>
            <ac:picMk id="6" creationId="{B3B4B27C-F2E3-1245-80D2-150183830EF9}"/>
          </ac:picMkLst>
        </pc:picChg>
        <pc:picChg chg="add">
          <ac:chgData name="Joyce A Hartje" userId="06b36550-c492-4a48-9408-3e9eb6eef4e3" providerId="ADAL" clId="{4A28F24A-78C4-2047-A22D-9EAE818FB620}" dt="2019-04-07T03:18:31.832" v="450"/>
          <ac:picMkLst>
            <pc:docMk/>
            <pc:sldMk cId="1804844020" sldId="269"/>
            <ac:picMk id="7" creationId="{CCAFF7E5-F585-A844-BA9D-8794CB19EE9E}"/>
          </ac:picMkLst>
        </pc:picChg>
      </pc:sldChg>
      <pc:sldChg chg="addSp delSp modSp">
        <pc:chgData name="Joyce A Hartje" userId="06b36550-c492-4a48-9408-3e9eb6eef4e3" providerId="ADAL" clId="{4A28F24A-78C4-2047-A22D-9EAE818FB620}" dt="2019-04-07T03:21:55.940" v="467"/>
        <pc:sldMkLst>
          <pc:docMk/>
          <pc:sldMk cId="859825337" sldId="270"/>
        </pc:sldMkLst>
        <pc:spChg chg="mod">
          <ac:chgData name="Joyce A Hartje" userId="06b36550-c492-4a48-9408-3e9eb6eef4e3" providerId="ADAL" clId="{4A28F24A-78C4-2047-A22D-9EAE818FB620}" dt="2019-04-07T00:17:10.630" v="359" actId="1076"/>
          <ac:spMkLst>
            <pc:docMk/>
            <pc:sldMk cId="859825337" sldId="270"/>
            <ac:spMk id="3" creationId="{00000000-0000-0000-0000-000000000000}"/>
          </ac:spMkLst>
        </pc:spChg>
        <pc:picChg chg="add del mod">
          <ac:chgData name="Joyce A Hartje" userId="06b36550-c492-4a48-9408-3e9eb6eef4e3" providerId="ADAL" clId="{4A28F24A-78C4-2047-A22D-9EAE818FB620}" dt="2019-04-07T03:21:53.843" v="466" actId="478"/>
          <ac:picMkLst>
            <pc:docMk/>
            <pc:sldMk cId="859825337" sldId="270"/>
            <ac:picMk id="4" creationId="{01F88CC6-0A66-D344-AE83-B1B24C9713D8}"/>
          </ac:picMkLst>
        </pc:picChg>
        <pc:picChg chg="add">
          <ac:chgData name="Joyce A Hartje" userId="06b36550-c492-4a48-9408-3e9eb6eef4e3" providerId="ADAL" clId="{4A28F24A-78C4-2047-A22D-9EAE818FB620}" dt="2019-04-07T03:21:55.940" v="467"/>
          <ac:picMkLst>
            <pc:docMk/>
            <pc:sldMk cId="859825337" sldId="270"/>
            <ac:picMk id="5" creationId="{527D588E-F51F-EF4F-BFC7-A7F9C4F48DD2}"/>
          </ac:picMkLst>
        </pc:picChg>
      </pc:sldChg>
      <pc:sldChg chg="modSp">
        <pc:chgData name="Joyce A Hartje" userId="06b36550-c492-4a48-9408-3e9eb6eef4e3" providerId="ADAL" clId="{4A28F24A-78C4-2047-A22D-9EAE818FB620}" dt="2019-04-07T04:04:48.159" v="496" actId="207"/>
        <pc:sldMkLst>
          <pc:docMk/>
          <pc:sldMk cId="3308928041" sldId="271"/>
        </pc:sldMkLst>
        <pc:spChg chg="mod">
          <ac:chgData name="Joyce A Hartje" userId="06b36550-c492-4a48-9408-3e9eb6eef4e3" providerId="ADAL" clId="{4A28F24A-78C4-2047-A22D-9EAE818FB620}" dt="2019-04-07T04:00:51.250" v="494" actId="20577"/>
          <ac:spMkLst>
            <pc:docMk/>
            <pc:sldMk cId="3308928041" sldId="271"/>
            <ac:spMk id="5" creationId="{00000000-0000-0000-0000-000000000000}"/>
          </ac:spMkLst>
        </pc:spChg>
        <pc:spChg chg="mod">
          <ac:chgData name="Joyce A Hartje" userId="06b36550-c492-4a48-9408-3e9eb6eef4e3" providerId="ADAL" clId="{4A28F24A-78C4-2047-A22D-9EAE818FB620}" dt="2019-04-07T04:04:18.436" v="495" actId="207"/>
          <ac:spMkLst>
            <pc:docMk/>
            <pc:sldMk cId="3308928041" sldId="271"/>
            <ac:spMk id="6" creationId="{00000000-0000-0000-0000-000000000000}"/>
          </ac:spMkLst>
        </pc:spChg>
        <pc:spChg chg="mod">
          <ac:chgData name="Joyce A Hartje" userId="06b36550-c492-4a48-9408-3e9eb6eef4e3" providerId="ADAL" clId="{4A28F24A-78C4-2047-A22D-9EAE818FB620}" dt="2019-04-07T04:04:48.159" v="496" actId="207"/>
          <ac:spMkLst>
            <pc:docMk/>
            <pc:sldMk cId="3308928041" sldId="271"/>
            <ac:spMk id="7" creationId="{00000000-0000-0000-0000-000000000000}"/>
          </ac:spMkLst>
        </pc:spChg>
      </pc:sldChg>
      <pc:sldChg chg="addSp delSp modSp add">
        <pc:chgData name="Joyce A Hartje" userId="06b36550-c492-4a48-9408-3e9eb6eef4e3" providerId="ADAL" clId="{4A28F24A-78C4-2047-A22D-9EAE818FB620}" dt="2019-04-07T03:58:11.413" v="482" actId="113"/>
        <pc:sldMkLst>
          <pc:docMk/>
          <pc:sldMk cId="1720206857" sldId="272"/>
        </pc:sldMkLst>
        <pc:spChg chg="mod">
          <ac:chgData name="Joyce A Hartje" userId="06b36550-c492-4a48-9408-3e9eb6eef4e3" providerId="ADAL" clId="{4A28F24A-78C4-2047-A22D-9EAE818FB620}" dt="2019-04-07T00:09:41.911" v="300" actId="1076"/>
          <ac:spMkLst>
            <pc:docMk/>
            <pc:sldMk cId="1720206857" sldId="272"/>
            <ac:spMk id="2" creationId="{33DF0E1E-865F-6F41-8A00-CA7A6DB21B75}"/>
          </ac:spMkLst>
        </pc:spChg>
        <pc:spChg chg="mod">
          <ac:chgData name="Joyce A Hartje" userId="06b36550-c492-4a48-9408-3e9eb6eef4e3" providerId="ADAL" clId="{4A28F24A-78C4-2047-A22D-9EAE818FB620}" dt="2019-04-07T00:09:23.930" v="296" actId="14100"/>
          <ac:spMkLst>
            <pc:docMk/>
            <pc:sldMk cId="1720206857" sldId="272"/>
            <ac:spMk id="3" creationId="{B58477D6-4F85-0746-B952-DC92AD2421F0}"/>
          </ac:spMkLst>
        </pc:spChg>
        <pc:spChg chg="add mod">
          <ac:chgData name="Joyce A Hartje" userId="06b36550-c492-4a48-9408-3e9eb6eef4e3" providerId="ADAL" clId="{4A28F24A-78C4-2047-A22D-9EAE818FB620}" dt="2019-04-07T03:57:35.647" v="479" actId="1076"/>
          <ac:spMkLst>
            <pc:docMk/>
            <pc:sldMk cId="1720206857" sldId="272"/>
            <ac:spMk id="6" creationId="{C6F0C832-E868-8B47-88FF-689C2E0FB62F}"/>
          </ac:spMkLst>
        </pc:spChg>
        <pc:spChg chg="add mod">
          <ac:chgData name="Joyce A Hartje" userId="06b36550-c492-4a48-9408-3e9eb6eef4e3" providerId="ADAL" clId="{4A28F24A-78C4-2047-A22D-9EAE818FB620}" dt="2019-04-07T03:58:11.413" v="482" actId="113"/>
          <ac:spMkLst>
            <pc:docMk/>
            <pc:sldMk cId="1720206857" sldId="272"/>
            <ac:spMk id="9" creationId="{4AA7582D-8058-E048-B538-EBE0569CEF14}"/>
          </ac:spMkLst>
        </pc:spChg>
        <pc:picChg chg="add mod">
          <ac:chgData name="Joyce A Hartje" userId="06b36550-c492-4a48-9408-3e9eb6eef4e3" providerId="ADAL" clId="{4A28F24A-78C4-2047-A22D-9EAE818FB620}" dt="2019-04-07T00:09:50.427" v="302" actId="1076"/>
          <ac:picMkLst>
            <pc:docMk/>
            <pc:sldMk cId="1720206857" sldId="272"/>
            <ac:picMk id="4" creationId="{C36A5B3D-9554-444A-9121-57A29683C289}"/>
          </ac:picMkLst>
        </pc:picChg>
        <pc:picChg chg="add mod">
          <ac:chgData name="Joyce A Hartje" userId="06b36550-c492-4a48-9408-3e9eb6eef4e3" providerId="ADAL" clId="{4A28F24A-78C4-2047-A22D-9EAE818FB620}" dt="2019-04-07T00:09:30.842" v="299" actId="1076"/>
          <ac:picMkLst>
            <pc:docMk/>
            <pc:sldMk cId="1720206857" sldId="272"/>
            <ac:picMk id="5" creationId="{359BE14C-BAB6-A041-AA11-E22D3637712E}"/>
          </ac:picMkLst>
        </pc:picChg>
        <pc:picChg chg="add del mod">
          <ac:chgData name="Joyce A Hartje" userId="06b36550-c492-4a48-9408-3e9eb6eef4e3" providerId="ADAL" clId="{4A28F24A-78C4-2047-A22D-9EAE818FB620}" dt="2019-04-07T00:18:59.867" v="380" actId="478"/>
          <ac:picMkLst>
            <pc:docMk/>
            <pc:sldMk cId="1720206857" sldId="272"/>
            <ac:picMk id="6" creationId="{10F6BEDB-3C10-C742-9E63-E4567665A5F3}"/>
          </ac:picMkLst>
        </pc:picChg>
        <pc:picChg chg="add del mod">
          <ac:chgData name="Joyce A Hartje" userId="06b36550-c492-4a48-9408-3e9eb6eef4e3" providerId="ADAL" clId="{4A28F24A-78C4-2047-A22D-9EAE818FB620}" dt="2019-04-07T03:18:17.425" v="446" actId="478"/>
          <ac:picMkLst>
            <pc:docMk/>
            <pc:sldMk cId="1720206857" sldId="272"/>
            <ac:picMk id="7" creationId="{5E1707B5-6E21-264F-84A1-A35E6FBC5A65}"/>
          </ac:picMkLst>
        </pc:picChg>
        <pc:picChg chg="add mod">
          <ac:chgData name="Joyce A Hartje" userId="06b36550-c492-4a48-9408-3e9eb6eef4e3" providerId="ADAL" clId="{4A28F24A-78C4-2047-A22D-9EAE818FB620}" dt="2019-04-07T03:18:24.610" v="448" actId="1076"/>
          <ac:picMkLst>
            <pc:docMk/>
            <pc:sldMk cId="1720206857" sldId="272"/>
            <ac:picMk id="8" creationId="{1B03C183-65B8-2D40-9BEB-B8CB9298E0E7}"/>
          </ac:picMkLst>
        </pc:picChg>
      </pc:sldChg>
      <pc:sldChg chg="add del setBg">
        <pc:chgData name="Joyce A Hartje" userId="06b36550-c492-4a48-9408-3e9eb6eef4e3" providerId="ADAL" clId="{4A28F24A-78C4-2047-A22D-9EAE818FB620}" dt="2019-04-06T23:46:37.319" v="171" actId="2696"/>
        <pc:sldMkLst>
          <pc:docMk/>
          <pc:sldMk cId="2598469515" sldId="272"/>
        </pc:sldMkLst>
      </pc:sldChg>
      <pc:sldChg chg="addSp delSp modSp add del">
        <pc:chgData name="Joyce A Hartje" userId="06b36550-c492-4a48-9408-3e9eb6eef4e3" providerId="ADAL" clId="{4A28F24A-78C4-2047-A22D-9EAE818FB620}" dt="2019-04-06T23:46:41.994" v="172" actId="2696"/>
        <pc:sldMkLst>
          <pc:docMk/>
          <pc:sldMk cId="894287506" sldId="273"/>
        </pc:sldMkLst>
        <pc:spChg chg="mod">
          <ac:chgData name="Joyce A Hartje" userId="06b36550-c492-4a48-9408-3e9eb6eef4e3" providerId="ADAL" clId="{4A28F24A-78C4-2047-A22D-9EAE818FB620}" dt="2019-04-06T23:36:52.339" v="122"/>
          <ac:spMkLst>
            <pc:docMk/>
            <pc:sldMk cId="894287506" sldId="273"/>
            <ac:spMk id="2" creationId="{C4FD2758-35B1-644D-A710-5DE70FF37A21}"/>
          </ac:spMkLst>
        </pc:spChg>
        <pc:spChg chg="mod">
          <ac:chgData name="Joyce A Hartje" userId="06b36550-c492-4a48-9408-3e9eb6eef4e3" providerId="ADAL" clId="{4A28F24A-78C4-2047-A22D-9EAE818FB620}" dt="2019-04-06T23:41:04.299" v="140"/>
          <ac:spMkLst>
            <pc:docMk/>
            <pc:sldMk cId="894287506" sldId="273"/>
            <ac:spMk id="3" creationId="{62ECDCA8-8AE0-7E4C-B228-7E3508314BE7}"/>
          </ac:spMkLst>
        </pc:spChg>
        <pc:spChg chg="add">
          <ac:chgData name="Joyce A Hartje" userId="06b36550-c492-4a48-9408-3e9eb6eef4e3" providerId="ADAL" clId="{4A28F24A-78C4-2047-A22D-9EAE818FB620}" dt="2019-04-06T23:37:26.640" v="123"/>
          <ac:spMkLst>
            <pc:docMk/>
            <pc:sldMk cId="894287506" sldId="273"/>
            <ac:spMk id="4" creationId="{E0319552-6BBA-A94F-A4FA-0476202903EF}"/>
          </ac:spMkLst>
        </pc:spChg>
        <pc:spChg chg="add">
          <ac:chgData name="Joyce A Hartje" userId="06b36550-c492-4a48-9408-3e9eb6eef4e3" providerId="ADAL" clId="{4A28F24A-78C4-2047-A22D-9EAE818FB620}" dt="2019-04-06T23:37:26.640" v="123"/>
          <ac:spMkLst>
            <pc:docMk/>
            <pc:sldMk cId="894287506" sldId="273"/>
            <ac:spMk id="5" creationId="{DC225992-6B5A-A547-8ADA-0ED28C0D2FCB}"/>
          </ac:spMkLst>
        </pc:spChg>
        <pc:spChg chg="add del mod">
          <ac:chgData name="Joyce A Hartje" userId="06b36550-c492-4a48-9408-3e9eb6eef4e3" providerId="ADAL" clId="{4A28F24A-78C4-2047-A22D-9EAE818FB620}" dt="2019-04-06T23:40:48.852" v="139"/>
          <ac:spMkLst>
            <pc:docMk/>
            <pc:sldMk cId="894287506" sldId="273"/>
            <ac:spMk id="6" creationId="{D141636B-F95C-2D4E-B47D-EE48287CC7CA}"/>
          </ac:spMkLst>
        </pc:spChg>
        <pc:spChg chg="add mod">
          <ac:chgData name="Joyce A Hartje" userId="06b36550-c492-4a48-9408-3e9eb6eef4e3" providerId="ADAL" clId="{4A28F24A-78C4-2047-A22D-9EAE818FB620}" dt="2019-04-06T23:37:34.640" v="125" actId="1076"/>
          <ac:spMkLst>
            <pc:docMk/>
            <pc:sldMk cId="894287506" sldId="273"/>
            <ac:spMk id="7" creationId="{38EA305C-575F-DF4B-AE05-8022FA67EDAC}"/>
          </ac:spMkLst>
        </pc:spChg>
        <pc:spChg chg="add del">
          <ac:chgData name="Joyce A Hartje" userId="06b36550-c492-4a48-9408-3e9eb6eef4e3" providerId="ADAL" clId="{4A28F24A-78C4-2047-A22D-9EAE818FB620}" dt="2019-04-06T23:38:41.807" v="129"/>
          <ac:spMkLst>
            <pc:docMk/>
            <pc:sldMk cId="894287506" sldId="273"/>
            <ac:spMk id="8" creationId="{823BC06F-6A3C-094D-8539-3AAD119EA8F1}"/>
          </ac:spMkLst>
        </pc:spChg>
        <pc:spChg chg="add del">
          <ac:chgData name="Joyce A Hartje" userId="06b36550-c492-4a48-9408-3e9eb6eef4e3" providerId="ADAL" clId="{4A28F24A-78C4-2047-A22D-9EAE818FB620}" dt="2019-04-06T23:39:47.186" v="132"/>
          <ac:spMkLst>
            <pc:docMk/>
            <pc:sldMk cId="894287506" sldId="273"/>
            <ac:spMk id="9" creationId="{969F7EF1-FD62-F94E-8DCD-0D450F037712}"/>
          </ac:spMkLst>
        </pc:spChg>
        <pc:spChg chg="add del mod">
          <ac:chgData name="Joyce A Hartje" userId="06b36550-c492-4a48-9408-3e9eb6eef4e3" providerId="ADAL" clId="{4A28F24A-78C4-2047-A22D-9EAE818FB620}" dt="2019-04-06T23:39:53.501" v="136"/>
          <ac:spMkLst>
            <pc:docMk/>
            <pc:sldMk cId="894287506" sldId="273"/>
            <ac:spMk id="10" creationId="{003DCAD7-05C7-9B49-A37E-5BF5132242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DEA347-2F40-4950-B436-B4AB6C8636E2}" type="datetimeFigureOut">
              <a:rPr lang="en-US" smtClean="0"/>
              <a:t>5/13/2019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B8778-08C5-46BE-8DA4-EDEC9801B8B7}" type="slidenum">
              <a:rPr lang="en-US" smtClean="0"/>
              <a:t>‹#›</a:t>
            </a:fld>
            <a:endParaRPr lang="en-US"/>
          </a:p>
        </p:txBody>
      </p:sp>
    </p:spTree>
    <p:extLst>
      <p:ext uri="{BB962C8B-B14F-4D97-AF65-F5344CB8AC3E}">
        <p14:creationId xmlns:p14="http://schemas.microsoft.com/office/powerpoint/2010/main" val="130490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psattc.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sattc.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DMcmrP-BWG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aF4GtW5B3uc"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youtube.com/watch?v=Mnd2-al4LCU" TargetMode="External"/><Relationship Id="rId4" Type="http://schemas.openxmlformats.org/officeDocument/2006/relationships/hyperlink" Target="https://www.youtube.com/watch?v=NDVV_M__CSI"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rugabuse.gov/publications/drugfacts/heroi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rugabuse.gov/publications/drugfacts/heroi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4911" y="4229100"/>
            <a:ext cx="5673687" cy="4914900"/>
          </a:xfrm>
        </p:spPr>
        <p:txBody>
          <a:bodyPr/>
          <a:lstStyle/>
          <a:p>
            <a:pPr>
              <a:spcAft>
                <a:spcPts val="600"/>
              </a:spcAft>
            </a:pPr>
            <a:r>
              <a:rPr lang="en-US" sz="1100" dirty="0"/>
              <a:t>This is the first</a:t>
            </a:r>
            <a:r>
              <a:rPr lang="en-US" sz="1100" baseline="0" dirty="0"/>
              <a:t> part in a </a:t>
            </a:r>
            <a:r>
              <a:rPr lang="en-US" sz="1100" dirty="0"/>
              <a:t>5</a:t>
            </a:r>
            <a:r>
              <a:rPr lang="en-US" sz="1100" baseline="0" dirty="0"/>
              <a:t>-part Curriculum Infusion Package (CIP) on Opioid Use Disorders (OUD) developed in 2019 by the Pacific Southwest Addiction Technology Transfer Center. The main developers were Beth Rutkowski, MPH, and Nancy Roget, MS, with additional guidance and editing support provided by Drs. Thomas E. Freese and Michael Shafer. </a:t>
            </a:r>
            <a:endParaRPr lang="en-US" sz="1100" baseline="0" dirty="0" smtClean="0"/>
          </a:p>
          <a:p>
            <a:pPr>
              <a:spcAft>
                <a:spcPts val="600"/>
              </a:spcAft>
            </a:pPr>
            <a:endParaRPr lang="en-US" sz="1100" baseline="0" dirty="0"/>
          </a:p>
          <a:p>
            <a:pPr>
              <a:spcAft>
                <a:spcPts val="600"/>
              </a:spcAft>
            </a:pPr>
            <a:r>
              <a:rPr lang="en-US" sz="1100" baseline="0" dirty="0"/>
              <a:t>The OUD CIP was developed for college and university faculty to infuse brief, science-based OUD-specific content into existing substance use disorder-related course syllabi (e.g., foundations of addiction, screening and assessment, etc.). Instructors can select the specific content to infuse throughout the duration of the course, depending on specific needs of the learners. Each slide contains notes for the instructor to provide guidance, as necessary. References are included in each slide and handouts when possible</a:t>
            </a:r>
            <a:r>
              <a:rPr lang="en-US" sz="1100" baseline="0" dirty="0" smtClean="0"/>
              <a:t>.</a:t>
            </a:r>
          </a:p>
          <a:p>
            <a:pPr>
              <a:spcAft>
                <a:spcPts val="600"/>
              </a:spcAft>
            </a:pPr>
            <a:endParaRPr lang="en-US" sz="1100" baseline="0" dirty="0"/>
          </a:p>
          <a:p>
            <a:pPr>
              <a:spcAft>
                <a:spcPts val="600"/>
              </a:spcAft>
            </a:pPr>
            <a:r>
              <a:rPr lang="en-US" sz="1100" baseline="0" dirty="0"/>
              <a:t>Part 1 provides a brief overview of addiction as a brain disease, a description of opioids and how they work in the brain and body, the acute and chronic effects of opioid use, the epidemiology of the opioid epidemic, and resources for continued learning. </a:t>
            </a:r>
            <a:endParaRPr lang="en-US" sz="1100" baseline="0" dirty="0" smtClean="0"/>
          </a:p>
          <a:p>
            <a:pPr>
              <a:spcAft>
                <a:spcPts val="600"/>
              </a:spcAft>
            </a:pPr>
            <a:endParaRPr lang="en-US" sz="1100" baseline="0" dirty="0"/>
          </a:p>
          <a:p>
            <a:pPr>
              <a:spcAft>
                <a:spcPts val="600"/>
              </a:spcAft>
            </a:pPr>
            <a:r>
              <a:rPr lang="en-US" sz="1100" dirty="0"/>
              <a:t>If you require further information on this topic, please do not hesitate to contact the Pacific Southwest ATTC </a:t>
            </a:r>
            <a:r>
              <a:rPr lang="en-US" sz="1100" dirty="0" smtClean="0"/>
              <a:t>(</a:t>
            </a:r>
            <a:r>
              <a:rPr lang="en-US" sz="1100" baseline="0" dirty="0" smtClean="0">
                <a:hlinkClick r:id="rId3"/>
              </a:rPr>
              <a:t>http://www.psattc.org</a:t>
            </a:r>
            <a:r>
              <a:rPr lang="en-US" sz="1100" dirty="0" smtClean="0"/>
              <a:t>). </a:t>
            </a:r>
            <a:r>
              <a:rPr lang="en-US" sz="1100" dirty="0"/>
              <a:t>You are free to use these slides and the pictures, but please give credit to the Pacific Southwest ATTC when using them by keeping the logo on each slide and referencing the Pacific Southwest ATTC at the beginning of your presentation</a:t>
            </a:r>
            <a:r>
              <a:rPr lang="en-US" sz="1100" dirty="0" smtClean="0"/>
              <a:t>.</a:t>
            </a:r>
          </a:p>
          <a:p>
            <a:pPr>
              <a:spcAft>
                <a:spcPts val="600"/>
              </a:spcAft>
            </a:pPr>
            <a:endParaRPr lang="en-US" sz="1100" dirty="0"/>
          </a:p>
          <a:p>
            <a:pPr>
              <a:spcAft>
                <a:spcPts val="600"/>
              </a:spcAft>
            </a:pPr>
            <a:r>
              <a:rPr lang="en-US" sz="1100" dirty="0"/>
              <a:t>The Pacific Southwest ATTC (HHS Region 9) is part of the SAMHSA-funded ATTC network that offers training/technical assistance (TA) services through a partnership with UCLA Integrated Substance</a:t>
            </a:r>
            <a:r>
              <a:rPr lang="en-US" sz="1100" baseline="0" dirty="0"/>
              <a:t> Abuse Programs, </a:t>
            </a:r>
            <a:r>
              <a:rPr lang="en-US" sz="1100" dirty="0"/>
              <a:t>Arizona State University School of Social Work</a:t>
            </a:r>
            <a:r>
              <a:rPr lang="en-US" sz="1100" baseline="0" dirty="0"/>
              <a:t> </a:t>
            </a:r>
            <a:r>
              <a:rPr lang="en-US" sz="1100" dirty="0"/>
              <a:t>, and University of Nevada-Reno Center for the Application of Substance Abuse Technologies. HHS</a:t>
            </a:r>
            <a:r>
              <a:rPr lang="en-US" sz="1100" baseline="0" dirty="0"/>
              <a:t> Region 9 is comprised of Arizona, California, Hawaii, Nevada, and the six U.S.-affiliated Pacific Jurisdictions (American Samoa, Commonwealth of the Northern Mariana Islands, Federated States of Micronesia, Guam, Republic of the Marshall Islands, and Republic of Palau). </a:t>
            </a:r>
            <a:r>
              <a:rPr lang="en-US" sz="1100" dirty="0"/>
              <a:t>For additional information, please access its website at </a:t>
            </a:r>
            <a:r>
              <a:rPr lang="en-US" sz="1100" baseline="0" dirty="0" smtClean="0">
                <a:hlinkClick r:id="rId3"/>
              </a:rPr>
              <a:t>http://www.psattc.org</a:t>
            </a:r>
            <a:r>
              <a:rPr lang="en-US" sz="1100" dirty="0" smtClean="0"/>
              <a:t>. </a:t>
            </a:r>
            <a:r>
              <a:rPr lang="en-US" sz="1100" dirty="0"/>
              <a:t>Additional resources are available to enhance and support the information provided in this brief presentation.</a:t>
            </a:r>
          </a:p>
          <a:p>
            <a:endParaRPr lang="en-US" baseline="0" dirty="0" smtClean="0"/>
          </a:p>
          <a:p>
            <a:r>
              <a:rPr lang="en-US" baseline="0" dirty="0" smtClean="0"/>
              <a:t>IMAGE CREDIT:</a:t>
            </a:r>
          </a:p>
          <a:p>
            <a:r>
              <a:rPr lang="en-US" baseline="0" dirty="0" smtClean="0"/>
              <a:t>Getty Images (purchased image).</a:t>
            </a:r>
            <a:endParaRPr lang="en-US" baseline="0" dirty="0"/>
          </a:p>
        </p:txBody>
      </p:sp>
      <p:sp>
        <p:nvSpPr>
          <p:cNvPr id="4" name="Slide Number Placeholder 3"/>
          <p:cNvSpPr>
            <a:spLocks noGrp="1"/>
          </p:cNvSpPr>
          <p:nvPr>
            <p:ph type="sldNum" sz="quarter" idx="10"/>
          </p:nvPr>
        </p:nvSpPr>
        <p:spPr/>
        <p:txBody>
          <a:bodyPr/>
          <a:lstStyle/>
          <a:p>
            <a:fld id="{298B8778-08C5-46BE-8DA4-EDEC9801B8B7}" type="slidenum">
              <a:rPr lang="en-US" smtClean="0"/>
              <a:t>1</a:t>
            </a:fld>
            <a:endParaRPr lang="en-US"/>
          </a:p>
        </p:txBody>
      </p:sp>
    </p:spTree>
    <p:extLst>
      <p:ext uri="{BB962C8B-B14F-4D97-AF65-F5344CB8AC3E}">
        <p14:creationId xmlns:p14="http://schemas.microsoft.com/office/powerpoint/2010/main" val="2562932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the Substance Use and Mental Health Services Administration (SAMHSA), 11.4 million people age 12 and older misused opioids in the past year. This equates to 4.2% of the U.S. population. Of those opioid misusers, the majority misused a prescription pain reliever (11.1 million; 97.2% of opioid users). Less than 1 million (886,000) used heroin. </a:t>
            </a:r>
          </a:p>
          <a:p>
            <a:endParaRPr lang="en-US" baseline="0" dirty="0"/>
          </a:p>
          <a:p>
            <a:r>
              <a:rPr lang="en-US" baseline="0" dirty="0" smtClean="0"/>
              <a:t>REFERENCE</a:t>
            </a:r>
            <a:r>
              <a:rPr lang="en-US" baseline="0" dirty="0"/>
              <a:t>: </a:t>
            </a:r>
          </a:p>
          <a:p>
            <a:pPr marL="0" indent="0"/>
            <a:r>
              <a:rPr lang="en-US" dirty="0" err="1"/>
              <a:t>McCance</a:t>
            </a:r>
            <a:r>
              <a:rPr lang="en-US" dirty="0"/>
              <a:t>-Katz.</a:t>
            </a:r>
            <a:r>
              <a:rPr lang="en-US" baseline="0" dirty="0"/>
              <a:t> (2018). </a:t>
            </a:r>
            <a:r>
              <a:rPr lang="en-US" dirty="0"/>
              <a:t>Opioid’s Grip: Millions Continue to</a:t>
            </a:r>
            <a:r>
              <a:rPr lang="en-US" baseline="0" dirty="0"/>
              <a:t> Misuse Rx Pain Relievers while Heroin Use Climbed then Stabilized. 2016 NSDUH Report: America’s Behavioral Health Changes and Challenges. Available at: </a:t>
            </a:r>
            <a:r>
              <a:rPr lang="en-US" u="sng" baseline="0" dirty="0"/>
              <a:t>https://www.samhsa.gov/sites/default/files/topics/data_outcomes_quality/nsduh-ppt-09-2017.pdf</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98B8778-08C5-46BE-8DA4-EDEC9801B8B7}" type="slidenum">
              <a:rPr lang="en-US" smtClean="0"/>
              <a:t>10</a:t>
            </a:fld>
            <a:endParaRPr lang="en-US"/>
          </a:p>
        </p:txBody>
      </p:sp>
    </p:spTree>
    <p:extLst>
      <p:ext uri="{BB962C8B-B14F-4D97-AF65-F5344CB8AC3E}">
        <p14:creationId xmlns:p14="http://schemas.microsoft.com/office/powerpoint/2010/main" val="4232428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25696"/>
          </a:xfrm>
        </p:spPr>
        <p:txBody>
          <a:bodyPr/>
          <a:lstStyle/>
          <a:p>
            <a:pPr>
              <a:spcAft>
                <a:spcPts val="600"/>
              </a:spcAft>
            </a:pPr>
            <a:r>
              <a:rPr lang="en-US" sz="1100" dirty="0"/>
              <a:t>This slide is part of a series of scenarios</a:t>
            </a:r>
            <a:r>
              <a:rPr lang="en-US" sz="1100" baseline="0" dirty="0"/>
              <a:t> that were published by the NY Times in 2017 in a “The Upshot” article entitled </a:t>
            </a:r>
            <a:r>
              <a:rPr lang="en-US" sz="1100" i="1" baseline="0" dirty="0"/>
              <a:t>Drug Deaths in America are Rising Faster than Ever</a:t>
            </a:r>
            <a:r>
              <a:rPr lang="en-US" sz="1100" baseline="0" dirty="0"/>
              <a:t>. It featured new data compiled from a variety of health agency sources (e.g., Centers for Disease Control and Prevention) and provided a series of estimates of forecasted death rates across a 10+ year time period. In 2015, there were 33,091 opioid-related deaths in the U.S. </a:t>
            </a:r>
            <a:r>
              <a:rPr lang="en-US" sz="1100" baseline="0" dirty="0" smtClean="0"/>
              <a:t>Scenario </a:t>
            </a:r>
            <a:r>
              <a:rPr lang="en-US" sz="1100" baseline="0" dirty="0"/>
              <a:t>#1, represented by the red line at the top of the curve, shows the forecasted rate of opioid deaths for 2027 if nothing is done to try and expand access to medication-assisted treatment and prevent people from developing an opioid use disorder. If left unaddressed, the opioid-related death rate will climb to a staggering 93,600 deaths. Scenarios #2-9 show different, partial attempts to address the national opioid epidemic. Scenario #10, represented by the blue line at the bottom of the curve, shows the forecasted rate of opioid deaths if a comprehensive strategy is employed. Scenario #10 makes a few assumptions – doctors prescribe fewer opioids, states embrace prescription drug monitoring programs, and insurers enact reforms to increase treatment access. In other words, if access to FDA-approved mediations is expanded, and states and medical providers work collaboratively to prevent people from developing an opioid use disorder or experiencing an opioid overdose, the rising rates of opioid overdoses can be reversed. If a comprehensive approach is taken, the opioid death rate can be reduced to 21,300 deaths, a 36% decrease over the rate seen in 2015.</a:t>
            </a:r>
          </a:p>
          <a:p>
            <a:endParaRPr lang="en-US" sz="1100" baseline="0" dirty="0"/>
          </a:p>
          <a:p>
            <a:r>
              <a:rPr lang="en-US" sz="1100" baseline="0" dirty="0"/>
              <a:t>REFERENCE:</a:t>
            </a:r>
          </a:p>
          <a:p>
            <a:pPr marL="174625" indent="-165100"/>
            <a:r>
              <a:rPr lang="en-US" sz="1100" dirty="0"/>
              <a:t>NY Times. (2017).</a:t>
            </a:r>
            <a:r>
              <a:rPr lang="en-US" sz="1100" baseline="0" dirty="0"/>
              <a:t> The Upshot: Death Rates in America are Rising Faster than Ever. Published June 5, 2017. Available at: http://NYTimes.com/Upshot. </a:t>
            </a:r>
            <a:endParaRPr lang="en-US" sz="1100" dirty="0"/>
          </a:p>
        </p:txBody>
      </p:sp>
      <p:sp>
        <p:nvSpPr>
          <p:cNvPr id="4" name="Slide Number Placeholder 3"/>
          <p:cNvSpPr>
            <a:spLocks noGrp="1"/>
          </p:cNvSpPr>
          <p:nvPr>
            <p:ph type="sldNum" sz="quarter" idx="10"/>
          </p:nvPr>
        </p:nvSpPr>
        <p:spPr/>
        <p:txBody>
          <a:bodyPr/>
          <a:lstStyle/>
          <a:p>
            <a:fld id="{298B8778-08C5-46BE-8DA4-EDEC9801B8B7}" type="slidenum">
              <a:rPr lang="en-US" smtClean="0"/>
              <a:t>11</a:t>
            </a:fld>
            <a:endParaRPr lang="en-US"/>
          </a:p>
        </p:txBody>
      </p:sp>
    </p:spTree>
    <p:extLst>
      <p:ext uri="{BB962C8B-B14F-4D97-AF65-F5344CB8AC3E}">
        <p14:creationId xmlns:p14="http://schemas.microsoft.com/office/powerpoint/2010/main" val="1239935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a:t>
            </a:r>
            <a:r>
              <a:rPr lang="en-US" baseline="0" dirty="0"/>
              <a:t> links to additional resources for continued learning. Students are encouraged to explore the scope of the opioid problem in more detail. </a:t>
            </a:r>
          </a:p>
          <a:p>
            <a:endParaRPr lang="en-US" baseline="0" dirty="0"/>
          </a:p>
          <a:p>
            <a:r>
              <a:rPr lang="en-US" baseline="0" dirty="0"/>
              <a:t>Additional components of the PSATTC’s OUD CIP include the following: </a:t>
            </a:r>
          </a:p>
          <a:p>
            <a:pPr marL="292100" indent="-155575">
              <a:buFont typeface="Arial" panose="020B0604020202020204" pitchFamily="34" charset="0"/>
              <a:buChar char="•"/>
              <a:tabLst>
                <a:tab pos="741363" algn="l"/>
              </a:tabLst>
            </a:pPr>
            <a:r>
              <a:rPr lang="en-US" baseline="0" dirty="0"/>
              <a:t>Part 2: Review of the FDA-approved Medications for the Treatment of Opioid Use </a:t>
            </a:r>
            <a:r>
              <a:rPr lang="en-US" baseline="0" dirty="0" smtClean="0"/>
              <a:t>Disorders</a:t>
            </a:r>
            <a:endParaRPr lang="en-US" baseline="0" dirty="0"/>
          </a:p>
          <a:p>
            <a:pPr marL="292100" indent="-155575">
              <a:buFont typeface="Arial" panose="020B0604020202020204" pitchFamily="34" charset="0"/>
              <a:buChar char="•"/>
            </a:pPr>
            <a:r>
              <a:rPr lang="en-US" baseline="0" dirty="0"/>
              <a:t>Part 3: Prevention of Opioid Overdose</a:t>
            </a:r>
            <a:br>
              <a:rPr lang="en-US" baseline="0" dirty="0"/>
            </a:br>
            <a:r>
              <a:rPr lang="en-US" baseline="0" dirty="0"/>
              <a:t>Part 4: Stigma and Substance Use Disorders (SUDs)</a:t>
            </a:r>
          </a:p>
          <a:p>
            <a:pPr marL="292100" indent="-155575">
              <a:buFont typeface="Arial" panose="020B0604020202020204" pitchFamily="34" charset="0"/>
              <a:buChar char="•"/>
            </a:pPr>
            <a:r>
              <a:rPr lang="en-US" baseline="0" dirty="0"/>
              <a:t>Part 5: Recovery Supports and </a:t>
            </a:r>
            <a:r>
              <a:rPr lang="en-US" sz="1200" kern="1200" dirty="0">
                <a:solidFill>
                  <a:schemeClr val="tx1"/>
                </a:solidFill>
                <a:effectLst/>
                <a:latin typeface="+mn-lt"/>
                <a:ea typeface="+mn-ea"/>
                <a:cs typeface="+mn-cs"/>
              </a:rPr>
              <a:t>Treatment Recommendations</a:t>
            </a:r>
            <a:endParaRPr lang="en-US" baseline="0" dirty="0"/>
          </a:p>
          <a:p>
            <a:endParaRPr lang="en-US" baseline="0" dirty="0"/>
          </a:p>
          <a:p>
            <a:r>
              <a:rPr lang="en-US" baseline="0" dirty="0" smtClean="0"/>
              <a:t>The full CIP is available for viewing and downloading from </a:t>
            </a:r>
            <a:r>
              <a:rPr lang="en-US" baseline="0" dirty="0" smtClean="0">
                <a:hlinkClick r:id="rId3"/>
              </a:rPr>
              <a:t>http://www.psattc.org</a:t>
            </a:r>
            <a:r>
              <a:rPr lang="en-US" baseline="0" dirty="0" smtClean="0"/>
              <a: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This product was created by the Pacific Southwest Addiction Technology Transfer Center (PSATTC) under a cooperative agreement (5UR1TI080211) from the Substance Abuse and Mental Health Services Administration (SAMHSA). The opinions expressed are the views of the presentation developers and do not reflect the official position of the Department of Health and Human Services (DHHS), SAMHSA or CSAT. No official support or endorsement of DHHS, SAMHSA, or CSAT for the opinions described in this program is intended or should be inferred.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8B8778-08C5-46BE-8DA4-EDEC9801B8B7}" type="slidenum">
              <a:rPr lang="en-US" smtClean="0"/>
              <a:t>12</a:t>
            </a:fld>
            <a:endParaRPr lang="en-US"/>
          </a:p>
        </p:txBody>
      </p:sp>
    </p:spTree>
    <p:extLst>
      <p:ext uri="{BB962C8B-B14F-4D97-AF65-F5344CB8AC3E}">
        <p14:creationId xmlns:p14="http://schemas.microsoft.com/office/powerpoint/2010/main" val="93830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1" dirty="0"/>
              <a:t>Pose the question to the audience. After they have given you a few</a:t>
            </a:r>
            <a:r>
              <a:rPr lang="en-US" altLang="en-US" b="1" i="1" baseline="0" dirty="0"/>
              <a:t> answers, click the mouse once and the “To feel good” column appears. Click the mouse again and the “To feel better” column appears. Make the point that substances are both positively (the “to feel good” column) and negatively (the “to feel better” column) reinforcing. </a:t>
            </a:r>
          </a:p>
          <a:p>
            <a:endParaRPr lang="en-US" dirty="0"/>
          </a:p>
          <a:p>
            <a:r>
              <a:rPr lang="en-US" dirty="0"/>
              <a:t>In other words, a major</a:t>
            </a:r>
            <a:r>
              <a:rPr lang="en-US" baseline="0" dirty="0"/>
              <a:t> reason people take a drug is they like what it does to their brain.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Incorporate NIDA Reward Circuit Video here:  </a:t>
            </a:r>
            <a:r>
              <a:rPr lang="en-US" sz="1200" u="sng" kern="1200" dirty="0">
                <a:solidFill>
                  <a:schemeClr val="tx1"/>
                </a:solidFill>
                <a:effectLst/>
                <a:latin typeface="+mn-lt"/>
                <a:ea typeface="+mn-ea"/>
                <a:cs typeface="+mn-cs"/>
                <a:hlinkClick r:id="rId3"/>
              </a:rPr>
              <a:t>https://youtu.be/DMcmrP-BWGk</a:t>
            </a:r>
            <a:r>
              <a:rPr lang="en-US" sz="1200" kern="1200" dirty="0">
                <a:solidFill>
                  <a:schemeClr val="tx1"/>
                </a:solidFill>
                <a:effectLst/>
                <a:latin typeface="+mn-lt"/>
                <a:ea typeface="+mn-ea"/>
                <a:cs typeface="+mn-cs"/>
              </a:rPr>
              <a:t> (1:48, NIDA, The Reward Circuit, not opioid specific)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eaLnBrk="1" hangingPunct="1"/>
            <a:r>
              <a:rPr lang="en-US" altLang="en-US" baseline="0" dirty="0"/>
              <a:t>REFERENCE: </a:t>
            </a:r>
            <a:endParaRPr lang="en-US" altLang="en-US" baseline="0" dirty="0" smtClean="0"/>
          </a:p>
          <a:p>
            <a:pPr eaLnBrk="1" hangingPunct="1"/>
            <a:r>
              <a:rPr lang="en-US" altLang="en-US" b="0" dirty="0" smtClean="0">
                <a:latin typeface="Helvetica" pitchFamily="34" charset="0"/>
              </a:rPr>
              <a:t>National </a:t>
            </a:r>
            <a:r>
              <a:rPr lang="en-US" altLang="en-US" b="0" dirty="0">
                <a:latin typeface="Helvetica" pitchFamily="34" charset="0"/>
              </a:rPr>
              <a:t>Institute on Drug Abuse. </a:t>
            </a:r>
            <a:r>
              <a:rPr lang="en-US" altLang="en-US" b="0" i="1" dirty="0">
                <a:latin typeface="Helvetica" pitchFamily="34" charset="0"/>
              </a:rPr>
              <a:t>Bringing</a:t>
            </a:r>
            <a:r>
              <a:rPr lang="en-US" altLang="en-US" b="0" i="1" baseline="0" dirty="0">
                <a:latin typeface="Helvetica" pitchFamily="34" charset="0"/>
              </a:rPr>
              <a:t> the full power of science to bear on drug abuse and addiction.</a:t>
            </a:r>
            <a:r>
              <a:rPr lang="en-US" altLang="en-US" b="0" baseline="0" dirty="0">
                <a:latin typeface="Helvetica" pitchFamily="34" charset="0"/>
              </a:rPr>
              <a:t> </a:t>
            </a:r>
            <a:r>
              <a:rPr lang="en-US" altLang="en-US" b="0" dirty="0" smtClean="0">
                <a:latin typeface="Helvetica" pitchFamily="34" charset="0"/>
              </a:rPr>
              <a:t>Retrieved</a:t>
            </a:r>
            <a:r>
              <a:rPr lang="en-US" altLang="en-US" b="0" baseline="0" dirty="0" smtClean="0">
                <a:latin typeface="Helvetica" pitchFamily="34" charset="0"/>
              </a:rPr>
              <a:t> from</a:t>
            </a:r>
            <a:r>
              <a:rPr lang="en-US" sz="1200" b="0" i="0" kern="1200" dirty="0" smtClean="0">
                <a:solidFill>
                  <a:srgbClr val="0070C0"/>
                </a:solidFill>
                <a:effectLst/>
                <a:latin typeface="+mn-lt"/>
                <a:ea typeface="+mn-ea"/>
                <a:cs typeface="+mn-cs"/>
              </a:rPr>
              <a:t>https</a:t>
            </a:r>
            <a:r>
              <a:rPr lang="en-US" sz="1200" b="0" i="0" kern="1200" dirty="0">
                <a:solidFill>
                  <a:srgbClr val="0070C0"/>
                </a:solidFill>
                <a:effectLst/>
                <a:latin typeface="+mn-lt"/>
                <a:ea typeface="+mn-ea"/>
                <a:cs typeface="+mn-cs"/>
              </a:rPr>
              <a:t>://</a:t>
            </a:r>
            <a:r>
              <a:rPr lang="en-US" sz="1200" b="0" i="0" kern="1200" dirty="0" smtClean="0">
                <a:solidFill>
                  <a:srgbClr val="0070C0"/>
                </a:solidFill>
                <a:effectLst/>
                <a:latin typeface="+mn-lt"/>
                <a:ea typeface="+mn-ea"/>
                <a:cs typeface="+mn-cs"/>
              </a:rPr>
              <a:t>www.drugabuse.gov/sites/default/files/addictionscience.ppt</a:t>
            </a:r>
            <a:r>
              <a:rPr lang="en-US" sz="1200" b="0" i="0" kern="1200" dirty="0" smtClean="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baseline="0" dirty="0" smtClean="0"/>
              <a:t>IMAGE CREDIT:</a:t>
            </a:r>
          </a:p>
          <a:p>
            <a:r>
              <a:rPr lang="en-US" b="0" baseline="0" dirty="0" smtClean="0">
                <a:solidFill>
                  <a:srgbClr val="FF0000"/>
                </a:solidFill>
              </a:rPr>
              <a:t>National Institute on Drug Abuse website.</a:t>
            </a:r>
            <a:endParaRPr lang="en-US" b="0" baseline="0" dirty="0">
              <a:solidFill>
                <a:srgbClr val="FF0000"/>
              </a:solidFill>
            </a:endParaRPr>
          </a:p>
        </p:txBody>
      </p:sp>
      <p:sp>
        <p:nvSpPr>
          <p:cNvPr id="4" name="Slide Number Placeholder 3"/>
          <p:cNvSpPr>
            <a:spLocks noGrp="1"/>
          </p:cNvSpPr>
          <p:nvPr>
            <p:ph type="sldNum" sz="quarter" idx="10"/>
          </p:nvPr>
        </p:nvSpPr>
        <p:spPr/>
        <p:txBody>
          <a:bodyPr/>
          <a:lstStyle/>
          <a:p>
            <a:fld id="{298B8778-08C5-46BE-8DA4-EDEC9801B8B7}" type="slidenum">
              <a:rPr lang="en-US" smtClean="0"/>
              <a:t>2</a:t>
            </a:fld>
            <a:endParaRPr lang="en-US"/>
          </a:p>
        </p:txBody>
      </p:sp>
    </p:spTree>
    <p:extLst>
      <p:ext uri="{BB962C8B-B14F-4D97-AF65-F5344CB8AC3E}">
        <p14:creationId xmlns:p14="http://schemas.microsoft.com/office/powerpoint/2010/main" val="2461587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n 1997, Dr. Alan Leshner, then-Director of the National Institute on Drug Abuse, published what became a seminal article on how we conceptualize substance use and addiction. Until then, it had largely been considered to be a problem of self-discipline or a moral failing. Part of what he says in the article is this (advance the slide, and the sentence in the box will pull out). (Read the sentence) then ask “what parts of this statement strike you as being important, and why?” (typically people will point out “chronic, relapsing brain disorder”, “compulsive drug seeking and use”, “society’s overall health and social policy strategies”, and “diminish health and social costs”.) Engage in a discussion of why each of those is important in how we define addiction. </a:t>
            </a:r>
          </a:p>
          <a:p>
            <a:endParaRPr lang="en-US" baseline="0" dirty="0"/>
          </a:p>
          <a:p>
            <a:pPr eaLnBrk="1" hangingPunct="1"/>
            <a:r>
              <a:rPr lang="en-US" altLang="en-US" b="0" dirty="0">
                <a:latin typeface="Helvetica" pitchFamily="34" charset="0"/>
              </a:rPr>
              <a:t>Decades of research have revealed addiction to be a disease that alters the brain.</a:t>
            </a:r>
            <a:r>
              <a:rPr lang="en-US" altLang="en-US" b="1" dirty="0">
                <a:latin typeface="Helvetica" pitchFamily="34" charset="0"/>
              </a:rPr>
              <a:t> </a:t>
            </a:r>
            <a:r>
              <a:rPr lang="en-US" altLang="en-US" dirty="0">
                <a:latin typeface="Helvetica" pitchFamily="34" charset="0"/>
              </a:rPr>
              <a:t>We now know that while the initial decision to use drugs is voluntary, drug addiction is a disease of the brain that compels a person to become singularly obsessed with obtaining and </a:t>
            </a:r>
            <a:r>
              <a:rPr lang="en-US" altLang="en-US" dirty="0" smtClean="0">
                <a:latin typeface="Helvetica" pitchFamily="34" charset="0"/>
              </a:rPr>
              <a:t>using </a:t>
            </a:r>
            <a:r>
              <a:rPr lang="en-US" altLang="en-US" dirty="0">
                <a:latin typeface="Helvetica" pitchFamily="34" charset="0"/>
              </a:rPr>
              <a:t>drugs despite their many adverse health and life consequences.</a:t>
            </a:r>
            <a:r>
              <a:rPr lang="en-US" altLang="en-US" b="1" dirty="0">
                <a:latin typeface="Helvetica" pitchFamily="34" charset="0"/>
              </a:rPr>
              <a:t> </a:t>
            </a:r>
          </a:p>
          <a:p>
            <a:pPr eaLnBrk="1" hangingPunct="1"/>
            <a:endParaRPr lang="en-US" altLang="en-US" b="1" dirty="0">
              <a:latin typeface="Helvetica" pitchFamily="34" charset="0"/>
            </a:endParaRPr>
          </a:p>
          <a:p>
            <a:r>
              <a:rPr lang="en-US" baseline="0" dirty="0"/>
              <a:t>REFERENCE:  </a:t>
            </a:r>
            <a:endParaRPr lang="en-US" baseline="0" dirty="0" smtClean="0"/>
          </a:p>
          <a:p>
            <a:r>
              <a:rPr lang="en-US" baseline="0" dirty="0" err="1" smtClean="0"/>
              <a:t>Leshner</a:t>
            </a:r>
            <a:r>
              <a:rPr lang="en-US" baseline="0" dirty="0"/>
              <a:t>, A. (1997). Addiction is a brain disease, and it matters. </a:t>
            </a:r>
            <a:r>
              <a:rPr lang="en-US" i="1" baseline="0" dirty="0"/>
              <a:t>Science</a:t>
            </a:r>
            <a:r>
              <a:rPr lang="en-US" baseline="0" dirty="0"/>
              <a:t> 278. </a:t>
            </a:r>
          </a:p>
        </p:txBody>
      </p:sp>
      <p:sp>
        <p:nvSpPr>
          <p:cNvPr id="4" name="Slide Number Placeholder 3"/>
          <p:cNvSpPr>
            <a:spLocks noGrp="1"/>
          </p:cNvSpPr>
          <p:nvPr>
            <p:ph type="sldNum" sz="quarter" idx="10"/>
          </p:nvPr>
        </p:nvSpPr>
        <p:spPr/>
        <p:txBody>
          <a:bodyPr/>
          <a:lstStyle/>
          <a:p>
            <a:fld id="{298B8778-08C5-46BE-8DA4-EDEC9801B8B7}" type="slidenum">
              <a:rPr lang="en-US" smtClean="0"/>
              <a:t>3</a:t>
            </a:fld>
            <a:endParaRPr lang="en-US"/>
          </a:p>
        </p:txBody>
      </p:sp>
    </p:spTree>
    <p:extLst>
      <p:ext uri="{BB962C8B-B14F-4D97-AF65-F5344CB8AC3E}">
        <p14:creationId xmlns:p14="http://schemas.microsoft.com/office/powerpoint/2010/main" val="3235157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3586"/>
            <a:ext cx="5486400" cy="4669027"/>
          </a:xfrm>
        </p:spPr>
        <p:txBody>
          <a:bodyPr/>
          <a:lstStyle/>
          <a:p>
            <a:pPr eaLnBrk="1" hangingPunct="1">
              <a:spcAft>
                <a:spcPts val="600"/>
              </a:spcAft>
            </a:pPr>
            <a:r>
              <a:rPr lang="en-US" altLang="en-US" sz="1100" b="0" dirty="0"/>
              <a:t>Addiction is similar to other chronic diseases. </a:t>
            </a:r>
            <a:r>
              <a:rPr lang="en-US" altLang="en-US" sz="1100" dirty="0"/>
              <a:t>Using imaging technology to measure metabolism (in this case, glucose uptake) in the brain and heart, one can see that both addiction and heart disease produce observable changes in organ function. In each pair of images shown above, the healthy organ shows greater activity (reds and yellows) than the diseased organ. In drug addiction, the frontal cortex, which is a part of the brain associated with judgment and decision-making, is significantly affected. Like heart disease, drug addiction can be prevented and treated successfully.  If left untreated, however, its effects can last a lifetime</a:t>
            </a:r>
            <a:r>
              <a:rPr lang="en-US" altLang="en-US" sz="1100" dirty="0" smtClean="0"/>
              <a:t>.</a:t>
            </a:r>
          </a:p>
          <a:p>
            <a:pPr eaLnBrk="1" hangingPunct="1">
              <a:spcAft>
                <a:spcPts val="600"/>
              </a:spcAft>
            </a:pPr>
            <a:endParaRPr lang="en-US" altLang="en-US" sz="1100" dirty="0"/>
          </a:p>
          <a:p>
            <a:pPr eaLnBrk="1" hangingPunct="1">
              <a:spcAft>
                <a:spcPts val="600"/>
              </a:spcAft>
            </a:pPr>
            <a:r>
              <a:rPr lang="en-US" altLang="en-US" sz="1100" dirty="0"/>
              <a:t>Advances</a:t>
            </a:r>
            <a:r>
              <a:rPr lang="en-US" altLang="en-US" sz="1100" baseline="0" dirty="0"/>
              <a:t> in medicine and scientific techniques have given researchers a clearer idea of what addiction is, including Magnetic Resonance Imaging (MRI), Positron Emission Tomography (PET), and advanced genetic research</a:t>
            </a:r>
            <a:r>
              <a:rPr lang="en-US" altLang="en-US" sz="1100" baseline="0" dirty="0" smtClean="0"/>
              <a:t>.</a:t>
            </a:r>
          </a:p>
          <a:p>
            <a:pPr eaLnBrk="1" hangingPunct="1">
              <a:spcAft>
                <a:spcPts val="600"/>
              </a:spcAft>
            </a:pPr>
            <a:endParaRPr lang="en-US" altLang="en-US" sz="1100" baseline="0" dirty="0"/>
          </a:p>
          <a:p>
            <a:pPr eaLnBrk="1" hangingPunct="1">
              <a:spcAft>
                <a:spcPts val="600"/>
              </a:spcAft>
            </a:pPr>
            <a:r>
              <a:rPr lang="en-US" altLang="en-US" sz="1100" baseline="0" dirty="0"/>
              <a:t>On a fundamental level, addiction is a brain disease, but it is not </a:t>
            </a:r>
            <a:r>
              <a:rPr lang="en-US" altLang="en-US" sz="1100" i="1" baseline="0" dirty="0"/>
              <a:t>just </a:t>
            </a:r>
            <a:r>
              <a:rPr lang="en-US" altLang="en-US" sz="1100" i="0" baseline="0" dirty="0"/>
              <a:t>a brain disease. “No single factor determines whether a person will become addicted to drugs. The overall risk for addiction is impacted by the biological makeup of the individual – it can even be influenced by gender or ethnicity, his or her developmental stages, and the surrounding social environment (e.g., conditions at home, at school , and in the neighborhood (NIDA, 2007</a:t>
            </a:r>
            <a:r>
              <a:rPr lang="en-US" altLang="en-US" sz="1100" i="0" baseline="0" dirty="0" smtClean="0"/>
              <a:t>).”</a:t>
            </a:r>
          </a:p>
          <a:p>
            <a:pPr eaLnBrk="1" hangingPunct="1">
              <a:spcAft>
                <a:spcPts val="600"/>
              </a:spcAft>
            </a:pPr>
            <a:endParaRPr lang="en-US" altLang="en-US" sz="1100" i="0" baseline="0" dirty="0"/>
          </a:p>
          <a:p>
            <a:pPr eaLnBrk="1" hangingPunct="1">
              <a:spcAft>
                <a:spcPts val="600"/>
              </a:spcAft>
            </a:pPr>
            <a:r>
              <a:rPr lang="en-US" altLang="en-US" sz="1100" dirty="0"/>
              <a:t>Addiction</a:t>
            </a:r>
            <a:r>
              <a:rPr lang="en-US" altLang="en-US" sz="1100" baseline="0" dirty="0"/>
              <a:t> also has a strong genetic component. It is estimated that between 40 and 60% of an individual’s vulnerability to addiction is due to genetic factors. For instance, there may be a gene or genes that are “turned on” by environmental factors in childhood.  </a:t>
            </a:r>
            <a:r>
              <a:rPr lang="en-US" altLang="en-US" sz="1100" dirty="0"/>
              <a:t>“As with any other disease, vulnerability to addiction differs from person to person. In general, the more risk factors an individual has, the greater the chance that taking drugs will lead to abuse and addiction. Scientists estimate that genetic factors account for between 40 and 60% of a person’s vulnerability to addiction, including the effects of environment on gene expression and function (NIDA, 2010).” </a:t>
            </a:r>
            <a:endParaRPr lang="en-US" altLang="en-US" sz="1100" dirty="0" smtClean="0"/>
          </a:p>
          <a:p>
            <a:pPr eaLnBrk="1" hangingPunct="1">
              <a:spcAft>
                <a:spcPts val="600"/>
              </a:spcAft>
            </a:pPr>
            <a:endParaRPr lang="en-US" altLang="en-US" sz="1100" dirty="0"/>
          </a:p>
          <a:p>
            <a:pPr eaLnBrk="1" hangingPunct="1">
              <a:spcAft>
                <a:spcPts val="600"/>
              </a:spcAft>
            </a:pPr>
            <a:r>
              <a:rPr lang="en-US" altLang="en-US" sz="1100" dirty="0"/>
              <a:t>REFERENCE: </a:t>
            </a:r>
            <a:endParaRPr lang="en-US" altLang="en-US" sz="1100" dirty="0" smtClean="0"/>
          </a:p>
          <a:p>
            <a:pPr eaLnBrk="1" hangingPunct="1">
              <a:spcAft>
                <a:spcPts val="600"/>
              </a:spcAft>
            </a:pPr>
            <a:r>
              <a:rPr lang="en-US" sz="1100" dirty="0" smtClean="0"/>
              <a:t>NIH </a:t>
            </a:r>
            <a:r>
              <a:rPr lang="en-US" sz="1100" dirty="0"/>
              <a:t>Pub No. 07-5605, February 2007. </a:t>
            </a:r>
            <a:endParaRPr lang="en-US" sz="1100" dirty="0" smtClean="0"/>
          </a:p>
          <a:p>
            <a:pPr eaLnBrk="1" hangingPunct="1">
              <a:spcAft>
                <a:spcPts val="600"/>
              </a:spcAft>
            </a:pPr>
            <a:endParaRPr lang="en-US" altLang="en-US" sz="1100" dirty="0" smtClean="0"/>
          </a:p>
          <a:p>
            <a:pPr eaLnBrk="1" hangingPunct="1">
              <a:spcAft>
                <a:spcPts val="600"/>
              </a:spcAft>
            </a:pPr>
            <a:r>
              <a:rPr lang="en-US" altLang="en-US" sz="1100" dirty="0" smtClean="0"/>
              <a:t>IMAGE CREDITS:</a:t>
            </a:r>
            <a:br>
              <a:rPr lang="en-US" altLang="en-US" sz="1100" dirty="0" smtClean="0"/>
            </a:br>
            <a:r>
              <a:rPr lang="en-US" altLang="en-US" sz="1100" dirty="0" smtClean="0"/>
              <a:t>NIH, 2007.</a:t>
            </a:r>
            <a:endParaRPr lang="en-US" altLang="en-US" sz="1100" dirty="0"/>
          </a:p>
        </p:txBody>
      </p:sp>
      <p:sp>
        <p:nvSpPr>
          <p:cNvPr id="4" name="Slide Number Placeholder 3"/>
          <p:cNvSpPr>
            <a:spLocks noGrp="1"/>
          </p:cNvSpPr>
          <p:nvPr>
            <p:ph type="sldNum" sz="quarter" idx="10"/>
          </p:nvPr>
        </p:nvSpPr>
        <p:spPr/>
        <p:txBody>
          <a:bodyPr/>
          <a:lstStyle/>
          <a:p>
            <a:fld id="{298B8778-08C5-46BE-8DA4-EDEC9801B8B7}" type="slidenum">
              <a:rPr lang="en-US" smtClean="0"/>
              <a:t>4</a:t>
            </a:fld>
            <a:endParaRPr lang="en-US"/>
          </a:p>
        </p:txBody>
      </p:sp>
    </p:spTree>
    <p:extLst>
      <p:ext uri="{BB962C8B-B14F-4D97-AF65-F5344CB8AC3E}">
        <p14:creationId xmlns:p14="http://schemas.microsoft.com/office/powerpoint/2010/main" val="81783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200" kern="1200" dirty="0" smtClean="0">
                <a:solidFill>
                  <a:schemeClr val="tx1"/>
                </a:solidFill>
                <a:effectLst/>
                <a:latin typeface="+mn-lt"/>
                <a:ea typeface="+mn-ea"/>
                <a:cs typeface="+mn-cs"/>
              </a:rPr>
              <a:t>Opiates are derived from the poppy plant Papaver </a:t>
            </a:r>
            <a:r>
              <a:rPr lang="en-GB" sz="1200" kern="1200" dirty="0" err="1" smtClean="0">
                <a:solidFill>
                  <a:schemeClr val="tx1"/>
                </a:solidFill>
                <a:effectLst/>
                <a:latin typeface="+mn-lt"/>
                <a:ea typeface="+mn-ea"/>
                <a:cs typeface="+mn-cs"/>
              </a:rPr>
              <a:t>somniferum</a:t>
            </a:r>
            <a:r>
              <a:rPr lang="en-GB" sz="1200" kern="1200" dirty="0" smtClean="0">
                <a:solidFill>
                  <a:schemeClr val="tx1"/>
                </a:solidFill>
                <a:effectLst/>
                <a:latin typeface="+mn-lt"/>
                <a:ea typeface="+mn-ea"/>
                <a:cs typeface="+mn-cs"/>
              </a:rPr>
              <a:t> and include morphine, codeine, and opium. There are also synthetic or semisynthetic (man-made) compounds produced from derivatives of the opium poppy. For instance, heroin is derived from morphine, and buprenorphine is derived from </a:t>
            </a:r>
            <a:r>
              <a:rPr lang="en-GB" sz="1200" kern="1200" dirty="0" err="1" smtClean="0">
                <a:solidFill>
                  <a:schemeClr val="tx1"/>
                </a:solidFill>
                <a:effectLst/>
                <a:latin typeface="+mn-lt"/>
                <a:ea typeface="+mn-ea"/>
                <a:cs typeface="+mn-cs"/>
              </a:rPr>
              <a:t>Thebaine</a:t>
            </a:r>
            <a:r>
              <a:rPr lang="en-GB" sz="1200" kern="1200" dirty="0" smtClean="0">
                <a:solidFill>
                  <a:schemeClr val="tx1"/>
                </a:solidFill>
                <a:effectLst/>
                <a:latin typeface="+mn-lt"/>
                <a:ea typeface="+mn-ea"/>
                <a:cs typeface="+mn-cs"/>
              </a:rPr>
              <a:t>. Synthetic compounds include Fentanyl, Methadone, and Tramadol. Opiates and opioids can be taken orally and intravenously. Additionally, there are implantable versions such as long-acting buprenorphine (</a:t>
            </a:r>
            <a:r>
              <a:rPr lang="en-GB" sz="1200" kern="1200" dirty="0" err="1" smtClean="0">
                <a:solidFill>
                  <a:schemeClr val="tx1"/>
                </a:solidFill>
                <a:effectLst/>
                <a:latin typeface="+mn-lt"/>
                <a:ea typeface="+mn-ea"/>
                <a:cs typeface="+mn-cs"/>
              </a:rPr>
              <a:t>probuphine</a:t>
            </a:r>
            <a:r>
              <a:rPr lang="en-GB" sz="1200" kern="1200" dirty="0" smtClean="0">
                <a:solidFill>
                  <a:schemeClr val="tx1"/>
                </a:solidFill>
                <a:effectLst/>
                <a:latin typeface="+mn-lt"/>
                <a:ea typeface="+mn-ea"/>
                <a:cs typeface="+mn-cs"/>
              </a:rPr>
              <a:t>), which is active for six months, and patches that can be placed on the skin to deliver the medication as in the case of fentanyl patches. </a:t>
            </a:r>
            <a:r>
              <a:rPr lang="en-US" sz="1200" kern="1200" dirty="0" smtClean="0">
                <a:solidFill>
                  <a:schemeClr val="tx1"/>
                </a:solidFill>
                <a:effectLst/>
                <a:latin typeface="+mn-lt"/>
                <a:ea typeface="+mn-ea"/>
                <a:cs typeface="+mn-cs"/>
              </a:rPr>
              <a:t>Opioids are designated a “narcotic” and are incredibly effective at relieving pain, reducing severe coughs and diarrhea.</a:t>
            </a:r>
          </a:p>
          <a:p>
            <a:pPr>
              <a:spcAft>
                <a:spcPts val="600"/>
              </a:spcAft>
            </a:pPr>
            <a:endParaRPr lang="en-US" sz="1200" kern="1200" dirty="0" smtClean="0">
              <a:solidFill>
                <a:schemeClr val="tx1"/>
              </a:solidFill>
              <a:effectLst/>
              <a:latin typeface="+mn-lt"/>
              <a:ea typeface="+mn-ea"/>
              <a:cs typeface="+mn-cs"/>
            </a:endParaRPr>
          </a:p>
          <a:p>
            <a:pPr>
              <a:spcAft>
                <a:spcPts val="600"/>
              </a:spcAft>
            </a:pPr>
            <a:r>
              <a:rPr lang="en-US" sz="1200" kern="1200" dirty="0" smtClean="0">
                <a:solidFill>
                  <a:schemeClr val="tx1"/>
                </a:solidFill>
                <a:effectLst/>
                <a:latin typeface="+mn-lt"/>
                <a:ea typeface="+mn-ea"/>
                <a:cs typeface="+mn-cs"/>
              </a:rPr>
              <a:t>Opioids</a:t>
            </a:r>
            <a:r>
              <a:rPr lang="en-US" sz="1200" kern="1200" baseline="0" dirty="0" smtClean="0">
                <a:solidFill>
                  <a:schemeClr val="tx1"/>
                </a:solidFill>
                <a:effectLst/>
                <a:latin typeface="+mn-lt"/>
                <a:ea typeface="+mn-ea"/>
                <a:cs typeface="+mn-cs"/>
              </a:rPr>
              <a:t> are usually prescribed to treat pain. They work by reducing the signaling of pain messages to the brain and reduce pain. They act on the opioid receptors to produce morphine-like effects. The onset of action for the various types of opioids depend on the route of administration, with injection and smoking being the quickest way to get the desired effect.</a:t>
            </a:r>
          </a:p>
          <a:p>
            <a:pPr>
              <a:spcAft>
                <a:spcPts val="600"/>
              </a:spcAft>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spcAft>
                <a:spcPts val="600"/>
              </a:spcAft>
              <a:buClrTx/>
              <a:buSzTx/>
              <a:buFontTx/>
              <a:buNone/>
              <a:tabLst/>
              <a:defRPr/>
            </a:pPr>
            <a:r>
              <a:rPr lang="en-US" sz="1200" kern="1200" dirty="0" smtClean="0">
                <a:solidFill>
                  <a:schemeClr val="tx1"/>
                </a:solidFill>
                <a:effectLst/>
                <a:latin typeface="+mn-lt"/>
                <a:ea typeface="+mn-ea"/>
                <a:cs typeface="+mn-cs"/>
              </a:rPr>
              <a:t>Is there a difference between the terms “opiate” and</a:t>
            </a:r>
            <a:r>
              <a:rPr lang="en-US" sz="1200" kern="1200" baseline="0" dirty="0" smtClean="0">
                <a:solidFill>
                  <a:schemeClr val="tx1"/>
                </a:solidFill>
                <a:effectLst/>
                <a:latin typeface="+mn-lt"/>
                <a:ea typeface="+mn-ea"/>
                <a:cs typeface="+mn-cs"/>
              </a:rPr>
              <a:t> “opioid”? Yes, there is. </a:t>
            </a:r>
            <a:r>
              <a:rPr lang="en-US" sz="1200" kern="1200" dirty="0" smtClean="0">
                <a:solidFill>
                  <a:schemeClr val="tx1"/>
                </a:solidFill>
                <a:effectLst/>
                <a:latin typeface="+mn-lt"/>
                <a:ea typeface="+mn-ea"/>
                <a:cs typeface="+mn-cs"/>
              </a:rPr>
              <a:t>Opiate is a term used to describe drugs or medications derived directly from the opium poppy. Opioids include all opiates, but also include chemicals that have been synthesized. Opioid is a broader term of encompassing opiates that operate on the opioid receptor and produce similar effects to that of morphine. Most noted for their pain relief and euphoric effects, opioids produce a predictable response and equally predictable set of side-effects.</a:t>
            </a:r>
          </a:p>
          <a:p>
            <a:pPr marL="0" marR="0" lvl="0" indent="0" algn="l" defTabSz="914400" rtl="0" eaLnBrk="1" fontAlgn="auto" latinLnBrk="0" hangingPunct="1">
              <a:spcAft>
                <a:spcPts val="600"/>
              </a:spcAft>
              <a:buClrTx/>
              <a:buSzTx/>
              <a:buFontTx/>
              <a:buNone/>
              <a:tabLst/>
              <a:defRPr/>
            </a:pPr>
            <a:endParaRPr lang="en-US" altLang="en-US" dirty="0" smtClean="0"/>
          </a:p>
          <a:p>
            <a:pPr eaLnBrk="1" hangingPunct="1">
              <a:spcAft>
                <a:spcPts val="600"/>
              </a:spcAft>
            </a:pPr>
            <a:r>
              <a:rPr lang="en-US" altLang="en-US" dirty="0" smtClean="0"/>
              <a:t>IMAGE</a:t>
            </a:r>
            <a:r>
              <a:rPr lang="en-US" altLang="en-US" baseline="0" dirty="0" smtClean="0"/>
              <a:t> CREDITS: </a:t>
            </a:r>
          </a:p>
          <a:p>
            <a:pPr eaLnBrk="1" hangingPunct="1">
              <a:spcAft>
                <a:spcPts val="600"/>
              </a:spcAft>
            </a:pPr>
            <a:r>
              <a:rPr lang="en-US" sz="1400" kern="1200" dirty="0" smtClean="0">
                <a:solidFill>
                  <a:schemeClr val="tx1"/>
                </a:solidFill>
                <a:effectLst/>
                <a:latin typeface="+mn-lt"/>
                <a:ea typeface="+mn-ea"/>
                <a:cs typeface="+mn-cs"/>
              </a:rPr>
              <a:t>Top:</a:t>
            </a:r>
            <a:r>
              <a:rPr lang="en-US" sz="1400" kern="1200" baseline="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Wikimedia Commons. </a:t>
            </a:r>
          </a:p>
          <a:p>
            <a:pPr eaLnBrk="1" hangingPunct="1">
              <a:spcAft>
                <a:spcPts val="600"/>
              </a:spcAft>
            </a:pPr>
            <a:r>
              <a:rPr lang="en-US" sz="1400" kern="1200" dirty="0" smtClean="0">
                <a:solidFill>
                  <a:schemeClr val="tx1"/>
                </a:solidFill>
                <a:effectLst/>
                <a:latin typeface="+mn-lt"/>
                <a:ea typeface="+mn-ea"/>
                <a:cs typeface="+mn-cs"/>
              </a:rPr>
              <a:t>Bottom:</a:t>
            </a:r>
            <a:r>
              <a:rPr lang="en-US" sz="1400" kern="1200" baseline="0" dirty="0" smtClean="0">
                <a:solidFill>
                  <a:schemeClr val="tx1"/>
                </a:solidFill>
                <a:effectLst/>
                <a:latin typeface="+mn-lt"/>
                <a:ea typeface="+mn-ea"/>
                <a:cs typeface="+mn-cs"/>
              </a:rPr>
              <a:t>  Flickr purchased image.</a:t>
            </a:r>
            <a:endParaRPr lang="en-US" dirty="0" smtClean="0"/>
          </a:p>
        </p:txBody>
      </p:sp>
      <p:sp>
        <p:nvSpPr>
          <p:cNvPr id="4" name="Slide Number Placeholder 3"/>
          <p:cNvSpPr>
            <a:spLocks noGrp="1"/>
          </p:cNvSpPr>
          <p:nvPr>
            <p:ph type="sldNum" sz="quarter" idx="10"/>
          </p:nvPr>
        </p:nvSpPr>
        <p:spPr/>
        <p:txBody>
          <a:bodyPr/>
          <a:lstStyle/>
          <a:p>
            <a:fld id="{298B8778-08C5-46BE-8DA4-EDEC9801B8B7}" type="slidenum">
              <a:rPr lang="en-US" smtClean="0"/>
              <a:t>5</a:t>
            </a:fld>
            <a:endParaRPr lang="en-US"/>
          </a:p>
        </p:txBody>
      </p:sp>
    </p:spTree>
    <p:extLst>
      <p:ext uri="{BB962C8B-B14F-4D97-AF65-F5344CB8AC3E}">
        <p14:creationId xmlns:p14="http://schemas.microsoft.com/office/powerpoint/2010/main" val="1818606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Four main types</a:t>
            </a:r>
            <a:r>
              <a:rPr lang="en-US" sz="1200" kern="1200" baseline="0" dirty="0">
                <a:solidFill>
                  <a:schemeClr val="tx1"/>
                </a:solidFill>
                <a:effectLst/>
                <a:latin typeface="+mn-lt"/>
                <a:ea typeface="+mn-ea"/>
                <a:cs typeface="+mn-cs"/>
              </a:rPr>
              <a:t> of opioid receptors exist, although</a:t>
            </a:r>
            <a:r>
              <a:rPr lang="en-US" sz="1200" kern="1200" dirty="0">
                <a:solidFill>
                  <a:schemeClr val="tx1"/>
                </a:solidFill>
                <a:effectLst/>
                <a:latin typeface="+mn-lt"/>
                <a:ea typeface="+mn-ea"/>
                <a:cs typeface="+mn-cs"/>
              </a:rPr>
              <a:t> most often the mu, delta, and kappa receptors are designated as being responsible for the notable analgesic properties of opioids. Opioids also activate the dopamine reward pathway resulting in a sense of euphoria. There are</a:t>
            </a:r>
            <a:r>
              <a:rPr lang="en-US" sz="1200" kern="1200" baseline="0" dirty="0">
                <a:solidFill>
                  <a:schemeClr val="tx1"/>
                </a:solidFill>
                <a:effectLst/>
                <a:latin typeface="+mn-lt"/>
                <a:ea typeface="+mn-ea"/>
                <a:cs typeface="+mn-cs"/>
              </a:rPr>
              <a:t> three types of opioid receptor interactions – full agonists, partial agonists, and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Opioids act by attaching to and activating opioid receptor proteins, which are found on nerve cells in the brain, spinal cord, gastrointestinal tract, and other organs in the body. When these drugs attach to their receptors, they inhibit the transmission of pain signals. Opioids can also produce drowsiness, mental confusion, nausea, constipation, and respiratory depression, and since these drugs also act on brain regions involved in reward, they can induce euphoria, particularly when they are taken at a higher-than-prescribed dose or administered in other ways than intended.</a:t>
            </a:r>
          </a:p>
          <a:p>
            <a:endParaRPr lang="en-US" dirty="0" smtClean="0"/>
          </a:p>
          <a:p>
            <a:r>
              <a:rPr lang="en-US" dirty="0" smtClean="0"/>
              <a:t>IMAGE CREDITS:</a:t>
            </a:r>
          </a:p>
          <a:p>
            <a:r>
              <a:rPr lang="en-US" b="0" dirty="0" smtClean="0"/>
              <a:t>Getty Images (purchased</a:t>
            </a:r>
            <a:r>
              <a:rPr lang="en-US" b="0" baseline="0" dirty="0" smtClean="0"/>
              <a:t> images).</a:t>
            </a:r>
            <a:endParaRPr lang="en-US" b="0" dirty="0"/>
          </a:p>
        </p:txBody>
      </p:sp>
      <p:sp>
        <p:nvSpPr>
          <p:cNvPr id="4" name="Slide Number Placeholder 3"/>
          <p:cNvSpPr>
            <a:spLocks noGrp="1"/>
          </p:cNvSpPr>
          <p:nvPr>
            <p:ph type="sldNum" sz="quarter" idx="5"/>
          </p:nvPr>
        </p:nvSpPr>
        <p:spPr/>
        <p:txBody>
          <a:bodyPr/>
          <a:lstStyle/>
          <a:p>
            <a:fld id="{298B8778-08C5-46BE-8DA4-EDEC9801B8B7}" type="slidenum">
              <a:rPr lang="en-US" smtClean="0"/>
              <a:t>6</a:t>
            </a:fld>
            <a:endParaRPr lang="en-US"/>
          </a:p>
        </p:txBody>
      </p:sp>
    </p:spTree>
    <p:extLst>
      <p:ext uri="{BB962C8B-B14F-4D97-AF65-F5344CB8AC3E}">
        <p14:creationId xmlns:p14="http://schemas.microsoft.com/office/powerpoint/2010/main" val="325908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688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This slide contains a video clip that will play when the instructor clicks on the mouse one time. In order for this to work, the connection between the PowerPoint presentation and the video file must be maintained. When moving the PowerPoint file to another location on your computer or to another computer, make sure to always move the video file along with it. If the link becomes broken, the video will need to be reinserted. Delete the still video image that appears on the screen. From the insert menu in PowerPoint, select “movie.” Select the video file that was included for this training. When asked, indicate that the movie should play automatically. It will appear as a black box on the screen.</a:t>
            </a:r>
          </a:p>
          <a:p>
            <a:endParaRPr lang="en-US" dirty="0"/>
          </a:p>
          <a:p>
            <a:r>
              <a:rPr lang="en-US" dirty="0"/>
              <a:t>This video,</a:t>
            </a:r>
            <a:r>
              <a:rPr lang="en-US" baseline="0" dirty="0"/>
              <a:t> entitled “Science Says, Why are Opioids So Addictive?” </a:t>
            </a:r>
            <a:r>
              <a:rPr lang="en-US" dirty="0"/>
              <a:t>features Dr.</a:t>
            </a:r>
            <a:r>
              <a:rPr lang="en-US" baseline="0" dirty="0"/>
              <a:t> Nora Volkow, Director of the National Institute on Drug Abuse. It provides a succinct review of why opioids are so addictive. Once the video is finished playing, engage students in a discussion of what they think about what they just saw and heard.</a:t>
            </a:r>
          </a:p>
          <a:p>
            <a:endParaRPr lang="en-US" baseline="0" dirty="0"/>
          </a:p>
          <a:p>
            <a:pPr>
              <a:spcAft>
                <a:spcPts val="600"/>
              </a:spcAft>
            </a:pPr>
            <a:r>
              <a:rPr lang="en-US" baseline="0" dirty="0"/>
              <a:t>Video Duration: 1:54. Source: Associated Press/NIDA. Available for download from: </a:t>
            </a:r>
            <a:r>
              <a:rPr lang="en-US" u="sng" dirty="0">
                <a:hlinkClick r:id="rId3"/>
              </a:rPr>
              <a:t>https://youtu.be/aF4GtW5B3uc</a:t>
            </a:r>
            <a:r>
              <a:rPr lang="en-US" dirty="0"/>
              <a:t>.</a:t>
            </a:r>
            <a:endParaRPr lang="en-US" baseline="0" dirty="0"/>
          </a:p>
          <a:p>
            <a:endParaRPr lang="en-US" smtClean="0"/>
          </a:p>
          <a:p>
            <a:r>
              <a:rPr lang="en-US" smtClean="0"/>
              <a:t>Additional </a:t>
            </a:r>
            <a:r>
              <a:rPr lang="en-US" dirty="0"/>
              <a:t>video resources:</a:t>
            </a:r>
          </a:p>
          <a:p>
            <a:pPr marL="0" marR="0" lvl="0" indent="0" algn="l" defTabSz="914400" rtl="0" eaLnBrk="1" fontAlgn="auto" latinLnBrk="0" hangingPunct="1">
              <a:spcAft>
                <a:spcPts val="600"/>
              </a:spcAft>
              <a:buClrTx/>
              <a:buSzTx/>
              <a:buFontTx/>
              <a:buNone/>
              <a:tabLst/>
              <a:defRPr/>
            </a:pPr>
            <a:r>
              <a:rPr lang="en-US" sz="1200" u="sng" kern="1200" dirty="0">
                <a:solidFill>
                  <a:schemeClr val="tx1"/>
                </a:solidFill>
                <a:effectLst/>
                <a:latin typeface="+mn-lt"/>
                <a:ea typeface="+mn-ea"/>
                <a:cs typeface="+mn-cs"/>
                <a:hlinkClick r:id="rId4"/>
              </a:rPr>
              <a:t>https://www.youtube.com/watch?v=NDVV_M__CSI</a:t>
            </a:r>
            <a:r>
              <a:rPr lang="en-US" sz="1200" kern="1200" dirty="0">
                <a:solidFill>
                  <a:schemeClr val="tx1"/>
                </a:solidFill>
                <a:effectLst/>
                <a:latin typeface="+mn-lt"/>
                <a:ea typeface="+mn-ea"/>
                <a:cs typeface="+mn-cs"/>
              </a:rPr>
              <a:t> (4.37, National Geographic)</a:t>
            </a:r>
            <a:endParaRPr lang="en-US" sz="1200" u="sng" kern="1200" dirty="0">
              <a:solidFill>
                <a:schemeClr val="tx1"/>
              </a:solidFill>
              <a:effectLst/>
              <a:latin typeface="+mn-lt"/>
              <a:ea typeface="+mn-ea"/>
              <a:cs typeface="+mn-cs"/>
              <a:hlinkClick r:id="rId5"/>
            </a:endParaRPr>
          </a:p>
          <a:p>
            <a:pPr marL="0" marR="0" lvl="0" indent="0" algn="l" defTabSz="914400" rtl="0" eaLnBrk="1" fontAlgn="auto" latinLnBrk="0" hangingPunct="1">
              <a:spcAft>
                <a:spcPts val="600"/>
              </a:spcAft>
              <a:buClrTx/>
              <a:buSzTx/>
              <a:buFontTx/>
              <a:buNone/>
              <a:tabLst/>
              <a:defRPr/>
            </a:pPr>
            <a:r>
              <a:rPr lang="en-US" sz="1200" u="sng" kern="1200" dirty="0">
                <a:solidFill>
                  <a:schemeClr val="tx1"/>
                </a:solidFill>
                <a:effectLst/>
                <a:latin typeface="+mn-lt"/>
                <a:ea typeface="+mn-ea"/>
                <a:cs typeface="+mn-cs"/>
                <a:hlinkClick r:id="rId5"/>
              </a:rPr>
              <a:t>https://www.youtube.com/watch?v=Mnd2-al4LCU</a:t>
            </a:r>
            <a:r>
              <a:rPr lang="en-US" sz="1200" kern="1200" dirty="0">
                <a:solidFill>
                  <a:schemeClr val="tx1"/>
                </a:solidFill>
                <a:effectLst/>
                <a:latin typeface="+mn-lt"/>
                <a:ea typeface="+mn-ea"/>
                <a:cs typeface="+mn-cs"/>
              </a:rPr>
              <a:t> (16:22, TEDMED Talk, Dr. Volkow)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8B8778-08C5-46BE-8DA4-EDEC9801B8B7}" type="slidenum">
              <a:rPr lang="en-US" smtClean="0"/>
              <a:t>7</a:t>
            </a:fld>
            <a:endParaRPr lang="en-US"/>
          </a:p>
        </p:txBody>
      </p:sp>
    </p:spTree>
    <p:extLst>
      <p:ext uri="{BB962C8B-B14F-4D97-AF65-F5344CB8AC3E}">
        <p14:creationId xmlns:p14="http://schemas.microsoft.com/office/powerpoint/2010/main" val="3547291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41476"/>
          </a:xfrm>
        </p:spPr>
        <p:txBody>
          <a:bodyPr/>
          <a:lstStyle/>
          <a:p>
            <a:r>
              <a:rPr lang="en-US" sz="1200" kern="1200" dirty="0">
                <a:solidFill>
                  <a:schemeClr val="tx1"/>
                </a:solidFill>
                <a:effectLst/>
                <a:latin typeface="+mn-lt"/>
                <a:ea typeface="+mn-ea"/>
                <a:cs typeface="+mn-cs"/>
              </a:rPr>
              <a:t>This slide details the many acute</a:t>
            </a:r>
            <a:r>
              <a:rPr lang="en-US" sz="1200" kern="1200" baseline="0" dirty="0">
                <a:solidFill>
                  <a:schemeClr val="tx1"/>
                </a:solidFill>
                <a:effectLst/>
                <a:latin typeface="+mn-lt"/>
                <a:ea typeface="+mn-ea"/>
                <a:cs typeface="+mn-cs"/>
              </a:rPr>
              <a:t> effects of opioid use. </a:t>
            </a:r>
            <a:r>
              <a:rPr lang="en-US" sz="1200" kern="1200" dirty="0">
                <a:solidFill>
                  <a:schemeClr val="tx1"/>
                </a:solidFill>
                <a:effectLst/>
                <a:latin typeface="+mn-lt"/>
                <a:ea typeface="+mn-ea"/>
                <a:cs typeface="+mn-cs"/>
              </a:rPr>
              <a:t>People who use heroin report feeling a "rush" (a surge of pleasure or euphoria). However, there are other common effects, including:</a:t>
            </a:r>
          </a:p>
          <a:p>
            <a:pPr marL="290513" lvl="0" indent="-157163" fontAlgn="base">
              <a:buFont typeface="Arial" panose="020B0604020202020204" pitchFamily="34" charset="0"/>
              <a:buChar char="•"/>
            </a:pPr>
            <a:r>
              <a:rPr lang="en-US" sz="1200" kern="1200" dirty="0">
                <a:solidFill>
                  <a:schemeClr val="tx1"/>
                </a:solidFill>
                <a:effectLst/>
                <a:latin typeface="+mn-lt"/>
                <a:ea typeface="+mn-ea"/>
                <a:cs typeface="+mn-cs"/>
              </a:rPr>
              <a:t>dry mouth</a:t>
            </a:r>
          </a:p>
          <a:p>
            <a:pPr marL="290513" lvl="0" indent="-157163" fontAlgn="base">
              <a:buFont typeface="Arial" panose="020B0604020202020204" pitchFamily="34" charset="0"/>
              <a:buChar char="•"/>
            </a:pPr>
            <a:r>
              <a:rPr lang="en-US" sz="1200" kern="1200" dirty="0">
                <a:solidFill>
                  <a:schemeClr val="tx1"/>
                </a:solidFill>
                <a:effectLst/>
                <a:latin typeface="+mn-lt"/>
                <a:ea typeface="+mn-ea"/>
                <a:cs typeface="+mn-cs"/>
              </a:rPr>
              <a:t>warm flushing of the skin</a:t>
            </a:r>
          </a:p>
          <a:p>
            <a:pPr marL="290513" lvl="0" indent="-157163" fontAlgn="base">
              <a:buFont typeface="Arial" panose="020B0604020202020204" pitchFamily="34" charset="0"/>
              <a:buChar char="•"/>
            </a:pPr>
            <a:r>
              <a:rPr lang="en-US" sz="1200" kern="1200" dirty="0">
                <a:solidFill>
                  <a:schemeClr val="tx1"/>
                </a:solidFill>
                <a:effectLst/>
                <a:latin typeface="+mn-lt"/>
                <a:ea typeface="+mn-ea"/>
                <a:cs typeface="+mn-cs"/>
              </a:rPr>
              <a:t>heavy feeling in the arms and legs</a:t>
            </a:r>
          </a:p>
          <a:p>
            <a:pPr marL="290513" lvl="0" indent="-157163" fontAlgn="base">
              <a:buFont typeface="Arial" panose="020B0604020202020204" pitchFamily="34" charset="0"/>
              <a:buChar char="•"/>
            </a:pPr>
            <a:r>
              <a:rPr lang="en-US" sz="1200" kern="1200" dirty="0">
                <a:solidFill>
                  <a:schemeClr val="tx1"/>
                </a:solidFill>
                <a:effectLst/>
                <a:latin typeface="+mn-lt"/>
                <a:ea typeface="+mn-ea"/>
                <a:cs typeface="+mn-cs"/>
              </a:rPr>
              <a:t>nausea and vomiting</a:t>
            </a:r>
          </a:p>
          <a:p>
            <a:pPr marL="290513" lvl="0" indent="-157163" fontAlgn="base">
              <a:buFont typeface="Arial" panose="020B0604020202020204" pitchFamily="34" charset="0"/>
              <a:buChar char="•"/>
            </a:pPr>
            <a:r>
              <a:rPr lang="en-US" sz="1200" kern="1200" dirty="0">
                <a:solidFill>
                  <a:schemeClr val="tx1"/>
                </a:solidFill>
                <a:effectLst/>
                <a:latin typeface="+mn-lt"/>
                <a:ea typeface="+mn-ea"/>
                <a:cs typeface="+mn-cs"/>
              </a:rPr>
              <a:t>severe itching</a:t>
            </a:r>
          </a:p>
          <a:p>
            <a:pPr marL="290513" lvl="0" indent="-157163" fontAlgn="base">
              <a:buFont typeface="Arial" panose="020B0604020202020204" pitchFamily="34" charset="0"/>
              <a:buChar char="•"/>
            </a:pPr>
            <a:r>
              <a:rPr lang="en-US" sz="1200" kern="1200" dirty="0">
                <a:solidFill>
                  <a:schemeClr val="tx1"/>
                </a:solidFill>
                <a:effectLst/>
                <a:latin typeface="+mn-lt"/>
                <a:ea typeface="+mn-ea"/>
                <a:cs typeface="+mn-cs"/>
              </a:rPr>
              <a:t>clouded mental functioning</a:t>
            </a:r>
          </a:p>
          <a:p>
            <a:pPr marL="290513" lvl="0" indent="-157163" fontAlgn="base">
              <a:spcAft>
                <a:spcPts val="600"/>
              </a:spcAft>
              <a:buFont typeface="Arial" panose="020B0604020202020204" pitchFamily="34" charset="0"/>
              <a:buChar char="•"/>
            </a:pPr>
            <a:r>
              <a:rPr lang="en-US" sz="1200" kern="1200" dirty="0">
                <a:solidFill>
                  <a:schemeClr val="tx1"/>
                </a:solidFill>
                <a:effectLst/>
                <a:latin typeface="+mn-lt"/>
                <a:ea typeface="+mn-ea"/>
                <a:cs typeface="+mn-cs"/>
              </a:rPr>
              <a:t>going "on the nod," a back-and-forth state of being conscious and semiconscious</a:t>
            </a:r>
          </a:p>
          <a:p>
            <a:pPr marL="0" marR="0" lvl="0" indent="0" algn="l" defTabSz="914400" rtl="0" eaLnBrk="1" fontAlgn="base" latinLnBrk="0" hangingPunct="1">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base" latinLnBrk="0" hangingPunct="1">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Heroin </a:t>
            </a:r>
            <a:r>
              <a:rPr lang="en-US" sz="1200" kern="1200" dirty="0">
                <a:solidFill>
                  <a:schemeClr val="tx1"/>
                </a:solidFill>
                <a:effectLst/>
                <a:latin typeface="+mn-lt"/>
                <a:ea typeface="+mn-ea"/>
                <a:cs typeface="+mn-cs"/>
              </a:rPr>
              <a:t>often contains additives, such as sugar, starch, or powdered milk, that can clog blood vessels leading to the lungs, liver, kidneys, or brain, causing permanent damage. Also, sharing drug injection equipment and having impaired judgment from drug use can increase the risk of contracting infectious diseases such as HIV and hepatitis (see "Injection Drug Use, HIV, and Hepatitis").</a:t>
            </a:r>
          </a:p>
          <a:p>
            <a:pPr marL="0" marR="0" lvl="0" indent="0" algn="l" defTabSz="914400" rtl="0" eaLnBrk="1" fontAlgn="base" latinLnBrk="0" hangingPunct="1">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a:t>
            </a:r>
          </a:p>
          <a:p>
            <a:r>
              <a:rPr lang="en-US" sz="1200" kern="1200" dirty="0">
                <a:solidFill>
                  <a:schemeClr val="tx1"/>
                </a:solidFill>
                <a:effectLst/>
                <a:latin typeface="+mn-lt"/>
                <a:ea typeface="+mn-ea"/>
                <a:cs typeface="+mn-cs"/>
              </a:rPr>
              <a:t>National Institute on Drug Abuse; National Institutes of Health; U.S. Department of Health and Human Services. Available at: </a:t>
            </a:r>
            <a:r>
              <a:rPr lang="en-US" sz="1200" u="sng" kern="1200" dirty="0" smtClean="0">
                <a:solidFill>
                  <a:schemeClr val="tx1"/>
                </a:solidFill>
                <a:effectLst/>
                <a:latin typeface="+mn-lt"/>
                <a:ea typeface="+mn-ea"/>
                <a:cs typeface="+mn-cs"/>
                <a:hlinkClick r:id="rId3"/>
              </a:rPr>
              <a:t>https</a:t>
            </a:r>
            <a:r>
              <a:rPr lang="en-US" sz="1200" u="sng" kern="1200" dirty="0">
                <a:solidFill>
                  <a:schemeClr val="tx1"/>
                </a:solidFill>
                <a:effectLst/>
                <a:latin typeface="+mn-lt"/>
                <a:ea typeface="+mn-ea"/>
                <a:cs typeface="+mn-cs"/>
                <a:hlinkClick r:id="rId3"/>
              </a:rPr>
              <a:t>://www.drugabuse.gov/publications/drugfacts/heroin</a:t>
            </a:r>
            <a:r>
              <a:rPr lang="en-US" sz="1200" u="none"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98B8778-08C5-46BE-8DA4-EDEC9801B8B7}" type="slidenum">
              <a:rPr lang="en-US" smtClean="0"/>
              <a:t>8</a:t>
            </a:fld>
            <a:endParaRPr lang="en-US"/>
          </a:p>
        </p:txBody>
      </p:sp>
    </p:spTree>
    <p:extLst>
      <p:ext uri="{BB962C8B-B14F-4D97-AF65-F5344CB8AC3E}">
        <p14:creationId xmlns:p14="http://schemas.microsoft.com/office/powerpoint/2010/main" val="298324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6080" y="4267814"/>
            <a:ext cx="5665839" cy="4378684"/>
          </a:xfrm>
        </p:spPr>
        <p:txBody>
          <a:bodyPr/>
          <a:lstStyle/>
          <a:p>
            <a:pPr>
              <a:spcAft>
                <a:spcPts val="600"/>
              </a:spcAft>
            </a:pPr>
            <a:r>
              <a:rPr lang="en-US" sz="1000" kern="1200" dirty="0">
                <a:solidFill>
                  <a:schemeClr val="tx1"/>
                </a:solidFill>
                <a:effectLst/>
                <a:latin typeface="+mn-lt"/>
                <a:ea typeface="+mn-ea"/>
                <a:cs typeface="+mn-cs"/>
              </a:rPr>
              <a:t>People who inject drugs such as heroin are at high risk of contracting the HIV and hepatitis C (HCV) virus. These diseases are transmitted through contact with blood or other bodily fluids, which can occur when sharing needles or other injection drug use equipment. HCV is the most common blood born infection in the United States. HIV (and less often HCV) can also be contracted during unprotected sex, which drug use makes more likely.  </a:t>
            </a:r>
            <a:endParaRPr lang="en-US" sz="1000" kern="1200" dirty="0" smtClean="0">
              <a:solidFill>
                <a:schemeClr val="tx1"/>
              </a:solidFill>
              <a:effectLst/>
              <a:latin typeface="+mn-lt"/>
              <a:ea typeface="+mn-ea"/>
              <a:cs typeface="+mn-cs"/>
            </a:endParaRPr>
          </a:p>
          <a:p>
            <a:pPr>
              <a:spcAft>
                <a:spcPts val="600"/>
              </a:spcAft>
            </a:pPr>
            <a:endParaRPr lang="en-US" sz="1000" kern="1200" dirty="0">
              <a:solidFill>
                <a:schemeClr val="tx1"/>
              </a:solidFill>
              <a:effectLst/>
              <a:latin typeface="+mn-lt"/>
              <a:ea typeface="+mn-ea"/>
              <a:cs typeface="+mn-cs"/>
            </a:endParaRPr>
          </a:p>
          <a:p>
            <a:pPr lvl="0" fontAlgn="base">
              <a:spcAft>
                <a:spcPts val="600"/>
              </a:spcAft>
            </a:pPr>
            <a:r>
              <a:rPr lang="en-US" sz="1000" kern="1200" dirty="0">
                <a:solidFill>
                  <a:schemeClr val="tx1"/>
                </a:solidFill>
                <a:effectLst/>
                <a:latin typeface="+mn-lt"/>
                <a:ea typeface="+mn-ea"/>
                <a:cs typeface="+mn-cs"/>
              </a:rPr>
              <a:t>Those who are</a:t>
            </a:r>
            <a:r>
              <a:rPr lang="en-US" sz="1000" kern="1200" baseline="0" dirty="0">
                <a:solidFill>
                  <a:schemeClr val="tx1"/>
                </a:solidFill>
                <a:effectLst/>
                <a:latin typeface="+mn-lt"/>
                <a:ea typeface="+mn-ea"/>
                <a:cs typeface="+mn-cs"/>
              </a:rPr>
              <a:t> physically dependent on </a:t>
            </a:r>
            <a:r>
              <a:rPr lang="en-US" sz="1000" kern="1200" dirty="0">
                <a:solidFill>
                  <a:schemeClr val="tx1"/>
                </a:solidFill>
                <a:effectLst/>
                <a:latin typeface="+mn-lt"/>
                <a:ea typeface="+mn-ea"/>
                <a:cs typeface="+mn-cs"/>
              </a:rPr>
              <a:t>an opioid and stop using the drug abruptly may have severe withdrawal. Withdrawal symptoms—which can begin as early as a few hours after the drug was last taken—include:</a:t>
            </a:r>
            <a:r>
              <a:rPr lang="en-US" sz="1000" dirty="0"/>
              <a:t> </a:t>
            </a:r>
            <a:r>
              <a:rPr lang="en-US" sz="1000" kern="1200" dirty="0">
                <a:solidFill>
                  <a:schemeClr val="tx1"/>
                </a:solidFill>
                <a:effectLst/>
                <a:latin typeface="+mn-lt"/>
                <a:ea typeface="+mn-ea"/>
                <a:cs typeface="+mn-cs"/>
              </a:rPr>
              <a:t>restlessness; severe muscle and bone pain; sleep problems; diarrhea and vomiting; cold flashes with goose bumps ("cold turkey"); uncontrollable leg movements ("kicking the habit"); and severe heroin cravings</a:t>
            </a:r>
            <a:r>
              <a:rPr lang="en-US" sz="1000" kern="1200" dirty="0" smtClean="0">
                <a:solidFill>
                  <a:schemeClr val="tx1"/>
                </a:solidFill>
                <a:effectLst/>
                <a:latin typeface="+mn-lt"/>
                <a:ea typeface="+mn-ea"/>
                <a:cs typeface="+mn-cs"/>
              </a:rPr>
              <a:t>.</a:t>
            </a:r>
          </a:p>
          <a:p>
            <a:pPr lvl="0" fontAlgn="base">
              <a:spcAft>
                <a:spcPts val="600"/>
              </a:spcAft>
            </a:pPr>
            <a:endParaRPr lang="en-US" sz="1000" kern="1200" dirty="0">
              <a:solidFill>
                <a:schemeClr val="tx1"/>
              </a:solidFill>
              <a:effectLst/>
              <a:latin typeface="+mn-lt"/>
              <a:ea typeface="+mn-ea"/>
              <a:cs typeface="+mn-cs"/>
            </a:endParaRPr>
          </a:p>
          <a:p>
            <a:pPr fontAlgn="base">
              <a:spcAft>
                <a:spcPts val="600"/>
              </a:spcAft>
            </a:pPr>
            <a:r>
              <a:rPr lang="en-US" altLang="en-US" sz="1000" dirty="0"/>
              <a:t>Once the body becomes accustomed to an opioid being present, it may react if the opioid is removed. The intensity of the withdrawal symptoms will depend on the level of use (dose and type of opioid) and the frequency and duration of use (chronicity). Withdrawal symptoms are basically a rebound effect; those functions that have been depressed or altered by the opioid suddenly emerge again. Withdrawal symptoms are often the opposite of symptoms seen when actively using the opioid (e.g., people get constipated when taking opioids and have diarrhea when withdrawing). The length of withdrawal depends on the half-life of the opioid. Opioids with short half-lives (e.g., heroin) have acute withdrawal symptoms that peak at 3-4 days and then subside by days 3-7. Opioids with longer half-lives have longer acute withdrawal periods. Regardless of the length of the acute withdrawal, there are protracted withdrawal symptoms (e.g., aches and pains, general malaise) that persist for weeks or months after use ceases. Protracted withdrawal symptoms are less severe than the acute symptoms, but are still experienced as extremely disruptive and uncomfortable</a:t>
            </a:r>
            <a:r>
              <a:rPr lang="en-US" altLang="en-US" sz="1000" dirty="0" smtClean="0"/>
              <a:t>.</a:t>
            </a:r>
          </a:p>
          <a:p>
            <a:pPr fontAlgn="base">
              <a:spcAft>
                <a:spcPts val="600"/>
              </a:spcAft>
            </a:pPr>
            <a:endParaRPr lang="en-US" sz="1000" dirty="0"/>
          </a:p>
          <a:p>
            <a:pPr fontAlgn="base">
              <a:spcAft>
                <a:spcPts val="600"/>
              </a:spcAft>
            </a:pPr>
            <a:r>
              <a:rPr lang="en-US" sz="1000" kern="1200" dirty="0">
                <a:solidFill>
                  <a:schemeClr val="tx1"/>
                </a:solidFill>
                <a:effectLst/>
                <a:latin typeface="+mn-lt"/>
                <a:ea typeface="+mn-ea"/>
                <a:cs typeface="+mn-cs"/>
              </a:rPr>
              <a:t>Researchers are studying the long-term effects of opioid addiction on the brain. Studies have shown some loss of the brain’s white matter associated with heroin use, which may affect</a:t>
            </a:r>
            <a:r>
              <a:rPr lang="en-US" sz="1000" b="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decision-making, behavior control, and responses to stressful situations</a:t>
            </a:r>
            <a:r>
              <a:rPr lang="en-US" sz="1000" kern="1200" dirty="0" smtClean="0">
                <a:solidFill>
                  <a:schemeClr val="tx1"/>
                </a:solidFill>
                <a:effectLst/>
                <a:latin typeface="+mn-lt"/>
                <a:ea typeface="+mn-ea"/>
                <a:cs typeface="+mn-cs"/>
              </a:rPr>
              <a:t>.</a:t>
            </a:r>
          </a:p>
          <a:p>
            <a:pPr fontAlgn="base">
              <a:spcAft>
                <a:spcPts val="600"/>
              </a:spcAft>
            </a:pPr>
            <a:endParaRPr lang="en-US" sz="1000" b="0" kern="1200" dirty="0">
              <a:solidFill>
                <a:schemeClr val="tx1"/>
              </a:solidFill>
              <a:effectLst/>
              <a:latin typeface="+mn-lt"/>
              <a:ea typeface="+mn-ea"/>
              <a:cs typeface="+mn-cs"/>
            </a:endParaRPr>
          </a:p>
          <a:p>
            <a:pPr marL="174625" indent="-174625"/>
            <a:r>
              <a:rPr lang="en-US" sz="1000" b="0" kern="1200" dirty="0">
                <a:solidFill>
                  <a:schemeClr val="tx1"/>
                </a:solidFill>
                <a:effectLst/>
                <a:latin typeface="+mn-lt"/>
                <a:ea typeface="+mn-ea"/>
                <a:cs typeface="+mn-cs"/>
              </a:rPr>
              <a:t>REFERENCES:</a:t>
            </a:r>
            <a:endParaRPr lang="en-US" sz="1000" b="1" dirty="0"/>
          </a:p>
          <a:p>
            <a:pPr marL="174625" indent="-174625"/>
            <a:r>
              <a:rPr lang="en-US" sz="1000" kern="1200" dirty="0">
                <a:solidFill>
                  <a:schemeClr val="tx1"/>
                </a:solidFill>
                <a:effectLst/>
                <a:latin typeface="+mn-lt"/>
                <a:ea typeface="+mn-ea"/>
                <a:cs typeface="+mn-cs"/>
              </a:rPr>
              <a:t>Li, W., Li, Q., Zhu, J., et al. (2013). White matter impairment in chronic heroin dependence: a quantitative DTI study. </a:t>
            </a:r>
            <a:r>
              <a:rPr lang="en-US" sz="1000" i="1" kern="1200" dirty="0">
                <a:solidFill>
                  <a:schemeClr val="tx1"/>
                </a:solidFill>
                <a:effectLst/>
                <a:latin typeface="+mn-lt"/>
                <a:ea typeface="+mn-ea"/>
                <a:cs typeface="+mn-cs"/>
              </a:rPr>
              <a:t>Brain Res, 1531</a:t>
            </a:r>
            <a:r>
              <a:rPr lang="en-US" sz="1000" kern="1200" dirty="0">
                <a:solidFill>
                  <a:schemeClr val="tx1"/>
                </a:solidFill>
                <a:effectLst/>
                <a:latin typeface="+mn-lt"/>
                <a:ea typeface="+mn-ea"/>
                <a:cs typeface="+mn-cs"/>
              </a:rPr>
              <a:t>, 58-64. doi:10.1016/j.brainres.2013.07.036.</a:t>
            </a:r>
          </a:p>
          <a:p>
            <a:pPr marL="174625" indent="-174625"/>
            <a:endParaRPr lang="en-US" sz="1000" kern="1200" dirty="0" smtClean="0">
              <a:solidFill>
                <a:schemeClr val="tx1"/>
              </a:solidFill>
              <a:effectLst/>
              <a:latin typeface="+mn-lt"/>
              <a:ea typeface="+mn-ea"/>
              <a:cs typeface="+mn-cs"/>
            </a:endParaRPr>
          </a:p>
          <a:p>
            <a:pPr marL="174625" indent="-174625"/>
            <a:r>
              <a:rPr lang="en-US" sz="1000" kern="1200" dirty="0" smtClean="0">
                <a:solidFill>
                  <a:schemeClr val="tx1"/>
                </a:solidFill>
                <a:effectLst/>
                <a:latin typeface="+mn-lt"/>
                <a:ea typeface="+mn-ea"/>
                <a:cs typeface="+mn-cs"/>
              </a:rPr>
              <a:t>Liu</a:t>
            </a:r>
            <a:r>
              <a:rPr lang="en-US" sz="1000" kern="1200" dirty="0">
                <a:solidFill>
                  <a:schemeClr val="tx1"/>
                </a:solidFill>
                <a:effectLst/>
                <a:latin typeface="+mn-lt"/>
                <a:ea typeface="+mn-ea"/>
                <a:cs typeface="+mn-cs"/>
              </a:rPr>
              <a:t>, J., Qin, W., Yuan, K., et al. (2011). Interaction between dysfunctional connectivity at rest and heroin cues-induced brain responses in male abstinent heroin-dependent individuals. </a:t>
            </a:r>
            <a:r>
              <a:rPr lang="en-US" sz="1000" i="1" kern="1200" dirty="0" err="1">
                <a:solidFill>
                  <a:schemeClr val="tx1"/>
                </a:solidFill>
                <a:effectLst/>
                <a:latin typeface="+mn-lt"/>
                <a:ea typeface="+mn-ea"/>
                <a:cs typeface="+mn-cs"/>
              </a:rPr>
              <a:t>PloS</a:t>
            </a:r>
            <a:r>
              <a:rPr lang="en-US" sz="1000" i="1" kern="1200" dirty="0">
                <a:solidFill>
                  <a:schemeClr val="tx1"/>
                </a:solidFill>
                <a:effectLst/>
                <a:latin typeface="+mn-lt"/>
                <a:ea typeface="+mn-ea"/>
                <a:cs typeface="+mn-cs"/>
              </a:rPr>
              <a:t> One, 6</a:t>
            </a:r>
            <a:r>
              <a:rPr lang="en-US" sz="1000" kern="1200" dirty="0">
                <a:solidFill>
                  <a:schemeClr val="tx1"/>
                </a:solidFill>
                <a:effectLst/>
                <a:latin typeface="+mn-lt"/>
                <a:ea typeface="+mn-ea"/>
                <a:cs typeface="+mn-cs"/>
              </a:rPr>
              <a:t>(10), e23098. doi:10.1371/journal.pone.0023098.</a:t>
            </a:r>
          </a:p>
          <a:p>
            <a:pPr marL="174625" indent="-174625"/>
            <a:endParaRPr lang="en-US" sz="1000" kern="1200" dirty="0" smtClean="0">
              <a:solidFill>
                <a:schemeClr val="tx1"/>
              </a:solidFill>
              <a:effectLst/>
              <a:latin typeface="+mn-lt"/>
              <a:ea typeface="+mn-ea"/>
              <a:cs typeface="+mn-cs"/>
            </a:endParaRPr>
          </a:p>
          <a:p>
            <a:pPr marL="174625" indent="-174625"/>
            <a:r>
              <a:rPr lang="en-US" sz="1000" kern="1200" dirty="0" err="1" smtClean="0">
                <a:solidFill>
                  <a:schemeClr val="tx1"/>
                </a:solidFill>
                <a:effectLst/>
                <a:latin typeface="+mn-lt"/>
                <a:ea typeface="+mn-ea"/>
                <a:cs typeface="+mn-cs"/>
              </a:rPr>
              <a:t>Qiu</a:t>
            </a:r>
            <a:r>
              <a:rPr lang="en-US" sz="1000" kern="1200" dirty="0">
                <a:solidFill>
                  <a:schemeClr val="tx1"/>
                </a:solidFill>
                <a:effectLst/>
                <a:latin typeface="+mn-lt"/>
                <a:ea typeface="+mn-ea"/>
                <a:cs typeface="+mn-cs"/>
              </a:rPr>
              <a:t>, Y., Jiang, G., Su, H., et al. (2013). Progressive white matter microstructure damage in male chronic heroin dependent individuals: a DTI and TBSS study. </a:t>
            </a:r>
            <a:r>
              <a:rPr lang="en-US" sz="1000" i="1" kern="1200" dirty="0" err="1">
                <a:solidFill>
                  <a:schemeClr val="tx1"/>
                </a:solidFill>
                <a:effectLst/>
                <a:latin typeface="+mn-lt"/>
                <a:ea typeface="+mn-ea"/>
                <a:cs typeface="+mn-cs"/>
              </a:rPr>
              <a:t>PloS</a:t>
            </a:r>
            <a:r>
              <a:rPr lang="en-US" sz="1000" i="1" kern="1200" dirty="0">
                <a:solidFill>
                  <a:schemeClr val="tx1"/>
                </a:solidFill>
                <a:effectLst/>
                <a:latin typeface="+mn-lt"/>
                <a:ea typeface="+mn-ea"/>
                <a:cs typeface="+mn-cs"/>
              </a:rPr>
              <a:t> One, 8</a:t>
            </a:r>
            <a:r>
              <a:rPr lang="en-US" sz="1000" kern="1200" dirty="0">
                <a:solidFill>
                  <a:schemeClr val="tx1"/>
                </a:solidFill>
                <a:effectLst/>
                <a:latin typeface="+mn-lt"/>
                <a:ea typeface="+mn-ea"/>
                <a:cs typeface="+mn-cs"/>
              </a:rPr>
              <a:t>(5), e63212. doi:10.1371/journal.pone.0063212.</a:t>
            </a:r>
          </a:p>
          <a:p>
            <a:pPr marL="174625" indent="-174625"/>
            <a:r>
              <a:rPr lang="en-US" sz="1000" kern="1200" dirty="0">
                <a:solidFill>
                  <a:schemeClr val="tx1"/>
                </a:solidFill>
                <a:effectLst/>
                <a:latin typeface="+mn-lt"/>
                <a:ea typeface="+mn-ea"/>
                <a:cs typeface="+mn-cs"/>
              </a:rPr>
              <a:t>National Institute on Drug Abuse; National Institutes of Health; U.S. Department of Health and Human Services. Available at: </a:t>
            </a:r>
            <a:r>
              <a:rPr lang="en-US" sz="1000" u="sng" kern="1200" dirty="0">
                <a:solidFill>
                  <a:schemeClr val="tx1"/>
                </a:solidFill>
                <a:effectLst/>
                <a:latin typeface="+mn-lt"/>
                <a:ea typeface="+mn-ea"/>
                <a:cs typeface="+mn-cs"/>
                <a:hlinkClick r:id="rId3"/>
              </a:rPr>
              <a:t>https://</a:t>
            </a:r>
            <a:r>
              <a:rPr lang="en-US" sz="1000" u="sng" kern="1200" dirty="0" smtClean="0">
                <a:solidFill>
                  <a:schemeClr val="tx1"/>
                </a:solidFill>
                <a:effectLst/>
                <a:latin typeface="+mn-lt"/>
                <a:ea typeface="+mn-ea"/>
                <a:cs typeface="+mn-cs"/>
                <a:hlinkClick r:id="rId3"/>
              </a:rPr>
              <a:t>www.drugabuse.gov/publications/drugfacts/heroin</a:t>
            </a:r>
            <a:r>
              <a:rPr lang="en-US" sz="1000" u="none" kern="1200" dirty="0" smtClean="0">
                <a:solidFill>
                  <a:schemeClr val="tx1"/>
                </a:solidFill>
                <a:effectLst/>
                <a:latin typeface="+mn-lt"/>
                <a:ea typeface="+mn-ea"/>
                <a:cs typeface="+mn-cs"/>
              </a:rPr>
              <a:t>.</a:t>
            </a:r>
          </a:p>
          <a:p>
            <a:pPr marL="174625" indent="-174625"/>
            <a:endParaRPr lang="en-US" sz="1000" u="none" kern="1200" dirty="0" smtClean="0">
              <a:solidFill>
                <a:schemeClr val="tx1"/>
              </a:solidFill>
              <a:effectLst/>
              <a:latin typeface="+mn-lt"/>
              <a:ea typeface="+mn-ea"/>
              <a:cs typeface="+mn-cs"/>
            </a:endParaRPr>
          </a:p>
          <a:p>
            <a:pPr marL="174625" indent="-174625"/>
            <a:r>
              <a:rPr lang="en-US" sz="1000" u="none" kern="1200" dirty="0" smtClean="0">
                <a:solidFill>
                  <a:schemeClr val="tx1"/>
                </a:solidFill>
                <a:effectLst/>
                <a:latin typeface="+mn-lt"/>
                <a:ea typeface="+mn-ea"/>
                <a:cs typeface="+mn-cs"/>
              </a:rPr>
              <a:t>IMAGE</a:t>
            </a:r>
            <a:r>
              <a:rPr lang="en-US" sz="1000" u="none" kern="1200" baseline="0" dirty="0" smtClean="0">
                <a:solidFill>
                  <a:schemeClr val="tx1"/>
                </a:solidFill>
                <a:effectLst/>
                <a:latin typeface="+mn-lt"/>
                <a:ea typeface="+mn-ea"/>
                <a:cs typeface="+mn-cs"/>
              </a:rPr>
              <a:t> CREDIT:</a:t>
            </a:r>
          </a:p>
          <a:p>
            <a:pPr marL="174625" indent="-174625"/>
            <a:r>
              <a:rPr lang="en-US" sz="1000" u="none" kern="1200" dirty="0" smtClean="0">
                <a:solidFill>
                  <a:schemeClr val="tx1"/>
                </a:solidFill>
                <a:effectLst/>
                <a:latin typeface="+mn-lt"/>
                <a:ea typeface="+mn-ea"/>
                <a:cs typeface="+mn-cs"/>
              </a:rPr>
              <a:t>National</a:t>
            </a:r>
            <a:r>
              <a:rPr lang="en-US" sz="1000" u="none" kern="1200" baseline="0" dirty="0" smtClean="0">
                <a:solidFill>
                  <a:schemeClr val="tx1"/>
                </a:solidFill>
                <a:effectLst/>
                <a:latin typeface="+mn-lt"/>
                <a:ea typeface="+mn-ea"/>
                <a:cs typeface="+mn-cs"/>
              </a:rPr>
              <a:t> Institute on Drug Abuse website.</a:t>
            </a:r>
            <a:endParaRPr lang="en-US" sz="100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8B8778-08C5-46BE-8DA4-EDEC9801B8B7}" type="slidenum">
              <a:rPr lang="en-US" smtClean="0"/>
              <a:t>9</a:t>
            </a:fld>
            <a:endParaRPr lang="en-US"/>
          </a:p>
        </p:txBody>
      </p:sp>
    </p:spTree>
    <p:extLst>
      <p:ext uri="{BB962C8B-B14F-4D97-AF65-F5344CB8AC3E}">
        <p14:creationId xmlns:p14="http://schemas.microsoft.com/office/powerpoint/2010/main" val="401508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CB06B1-1C67-4DFF-8BE3-A438AA2E9495}"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E171-B9DB-4EAC-9EF8-BA4871FB7D47}" type="slidenum">
              <a:rPr lang="en-US" smtClean="0"/>
              <a:t>‹#›</a:t>
            </a:fld>
            <a:endParaRPr lang="en-US"/>
          </a:p>
        </p:txBody>
      </p:sp>
    </p:spTree>
    <p:extLst>
      <p:ext uri="{BB962C8B-B14F-4D97-AF65-F5344CB8AC3E}">
        <p14:creationId xmlns:p14="http://schemas.microsoft.com/office/powerpoint/2010/main" val="270295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B06B1-1C67-4DFF-8BE3-A438AA2E9495}"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E171-B9DB-4EAC-9EF8-BA4871FB7D47}" type="slidenum">
              <a:rPr lang="en-US" smtClean="0"/>
              <a:t>‹#›</a:t>
            </a:fld>
            <a:endParaRPr lang="en-US"/>
          </a:p>
        </p:txBody>
      </p:sp>
    </p:spTree>
    <p:extLst>
      <p:ext uri="{BB962C8B-B14F-4D97-AF65-F5344CB8AC3E}">
        <p14:creationId xmlns:p14="http://schemas.microsoft.com/office/powerpoint/2010/main" val="351338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B06B1-1C67-4DFF-8BE3-A438AA2E9495}"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E171-B9DB-4EAC-9EF8-BA4871FB7D47}" type="slidenum">
              <a:rPr lang="en-US" smtClean="0"/>
              <a:t>‹#›</a:t>
            </a:fld>
            <a:endParaRPr lang="en-US"/>
          </a:p>
        </p:txBody>
      </p:sp>
    </p:spTree>
    <p:extLst>
      <p:ext uri="{BB962C8B-B14F-4D97-AF65-F5344CB8AC3E}">
        <p14:creationId xmlns:p14="http://schemas.microsoft.com/office/powerpoint/2010/main" val="422075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B06B1-1C67-4DFF-8BE3-A438AA2E9495}"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E171-B9DB-4EAC-9EF8-BA4871FB7D47}" type="slidenum">
              <a:rPr lang="en-US" smtClean="0"/>
              <a:t>‹#›</a:t>
            </a:fld>
            <a:endParaRPr lang="en-US"/>
          </a:p>
        </p:txBody>
      </p:sp>
    </p:spTree>
    <p:extLst>
      <p:ext uri="{BB962C8B-B14F-4D97-AF65-F5344CB8AC3E}">
        <p14:creationId xmlns:p14="http://schemas.microsoft.com/office/powerpoint/2010/main" val="760605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CB06B1-1C67-4DFF-8BE3-A438AA2E9495}"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E171-B9DB-4EAC-9EF8-BA4871FB7D47}" type="slidenum">
              <a:rPr lang="en-US" smtClean="0"/>
              <a:t>‹#›</a:t>
            </a:fld>
            <a:endParaRPr lang="en-US"/>
          </a:p>
        </p:txBody>
      </p:sp>
    </p:spTree>
    <p:extLst>
      <p:ext uri="{BB962C8B-B14F-4D97-AF65-F5344CB8AC3E}">
        <p14:creationId xmlns:p14="http://schemas.microsoft.com/office/powerpoint/2010/main" val="3382683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CB06B1-1C67-4DFF-8BE3-A438AA2E9495}"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2E171-B9DB-4EAC-9EF8-BA4871FB7D47}" type="slidenum">
              <a:rPr lang="en-US" smtClean="0"/>
              <a:t>‹#›</a:t>
            </a:fld>
            <a:endParaRPr lang="en-US"/>
          </a:p>
        </p:txBody>
      </p:sp>
    </p:spTree>
    <p:extLst>
      <p:ext uri="{BB962C8B-B14F-4D97-AF65-F5344CB8AC3E}">
        <p14:creationId xmlns:p14="http://schemas.microsoft.com/office/powerpoint/2010/main" val="1913075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CB06B1-1C67-4DFF-8BE3-A438AA2E9495}"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62E171-B9DB-4EAC-9EF8-BA4871FB7D47}" type="slidenum">
              <a:rPr lang="en-US" smtClean="0"/>
              <a:t>‹#›</a:t>
            </a:fld>
            <a:endParaRPr lang="en-US"/>
          </a:p>
        </p:txBody>
      </p:sp>
    </p:spTree>
    <p:extLst>
      <p:ext uri="{BB962C8B-B14F-4D97-AF65-F5344CB8AC3E}">
        <p14:creationId xmlns:p14="http://schemas.microsoft.com/office/powerpoint/2010/main" val="1667094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CB06B1-1C67-4DFF-8BE3-A438AA2E9495}"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62E171-B9DB-4EAC-9EF8-BA4871FB7D47}" type="slidenum">
              <a:rPr lang="en-US" smtClean="0"/>
              <a:t>‹#›</a:t>
            </a:fld>
            <a:endParaRPr lang="en-US"/>
          </a:p>
        </p:txBody>
      </p:sp>
    </p:spTree>
    <p:extLst>
      <p:ext uri="{BB962C8B-B14F-4D97-AF65-F5344CB8AC3E}">
        <p14:creationId xmlns:p14="http://schemas.microsoft.com/office/powerpoint/2010/main" val="2183127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CB06B1-1C67-4DFF-8BE3-A438AA2E9495}"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62E171-B9DB-4EAC-9EF8-BA4871FB7D47}" type="slidenum">
              <a:rPr lang="en-US" smtClean="0"/>
              <a:t>‹#›</a:t>
            </a:fld>
            <a:endParaRPr lang="en-US"/>
          </a:p>
        </p:txBody>
      </p:sp>
    </p:spTree>
    <p:extLst>
      <p:ext uri="{BB962C8B-B14F-4D97-AF65-F5344CB8AC3E}">
        <p14:creationId xmlns:p14="http://schemas.microsoft.com/office/powerpoint/2010/main" val="1860908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CB06B1-1C67-4DFF-8BE3-A438AA2E9495}"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2E171-B9DB-4EAC-9EF8-BA4871FB7D47}" type="slidenum">
              <a:rPr lang="en-US" smtClean="0"/>
              <a:t>‹#›</a:t>
            </a:fld>
            <a:endParaRPr lang="en-US"/>
          </a:p>
        </p:txBody>
      </p:sp>
    </p:spTree>
    <p:extLst>
      <p:ext uri="{BB962C8B-B14F-4D97-AF65-F5344CB8AC3E}">
        <p14:creationId xmlns:p14="http://schemas.microsoft.com/office/powerpoint/2010/main" val="74959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CB06B1-1C67-4DFF-8BE3-A438AA2E9495}"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2E171-B9DB-4EAC-9EF8-BA4871FB7D47}" type="slidenum">
              <a:rPr lang="en-US" smtClean="0"/>
              <a:t>‹#›</a:t>
            </a:fld>
            <a:endParaRPr lang="en-US"/>
          </a:p>
        </p:txBody>
      </p:sp>
    </p:spTree>
    <p:extLst>
      <p:ext uri="{BB962C8B-B14F-4D97-AF65-F5344CB8AC3E}">
        <p14:creationId xmlns:p14="http://schemas.microsoft.com/office/powerpoint/2010/main" val="367534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B06B1-1C67-4DFF-8BE3-A438AA2E9495}" type="datetimeFigureOut">
              <a:rPr lang="en-US" smtClean="0"/>
              <a:t>5/13/2019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2E171-B9DB-4EAC-9EF8-BA4871FB7D47}" type="slidenum">
              <a:rPr lang="en-US" smtClean="0"/>
              <a:t>‹#›</a:t>
            </a:fld>
            <a:endParaRPr lang="en-US"/>
          </a:p>
        </p:txBody>
      </p:sp>
    </p:spTree>
    <p:extLst>
      <p:ext uri="{BB962C8B-B14F-4D97-AF65-F5344CB8AC3E}">
        <p14:creationId xmlns:p14="http://schemas.microsoft.com/office/powerpoint/2010/main" val="3074630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hyperlink" Target="http://www.samhsa.gov/data" TargetMode="External"/><Relationship Id="rId3" Type="http://schemas.openxmlformats.org/officeDocument/2006/relationships/hyperlink" Target="https://attcnetwork.org/centers/global-attc/taking-action-address-opioid-misuse" TargetMode="External"/><Relationship Id="rId7" Type="http://schemas.openxmlformats.org/officeDocument/2006/relationships/hyperlink" Target="https://www.hhs.gov/opioids/prevention/index.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hrsa.gov/opioids" TargetMode="External"/><Relationship Id="rId5" Type="http://schemas.openxmlformats.org/officeDocument/2006/relationships/hyperlink" Target="https://www.cdc.gov/opioids/" TargetMode="External"/><Relationship Id="rId4" Type="http://schemas.openxmlformats.org/officeDocument/2006/relationships/hyperlink" Target="https://www.drugabuse.gov/drugs-abuse/opioids" TargetMode="External"/><Relationship Id="rId9"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4113" y="144014"/>
            <a:ext cx="6669505" cy="4026578"/>
          </a:xfrm>
        </p:spPr>
        <p:txBody>
          <a:bodyPr anchor="ctr">
            <a:normAutofit/>
          </a:bodyPr>
          <a:lstStyle/>
          <a:p>
            <a:pPr>
              <a:lnSpc>
                <a:spcPct val="100000"/>
              </a:lnSpc>
            </a:pPr>
            <a:r>
              <a:rPr lang="en-US" sz="5400" b="1" dirty="0"/>
              <a:t>Part 1: Mechanism of Action of Opioids and the Impact on the User’s Brain and Body</a:t>
            </a:r>
          </a:p>
        </p:txBody>
      </p:sp>
      <p:sp>
        <p:nvSpPr>
          <p:cNvPr id="3" name="Subtitle 2"/>
          <p:cNvSpPr>
            <a:spLocks noGrp="1"/>
          </p:cNvSpPr>
          <p:nvPr>
            <p:ph type="subTitle" idx="1"/>
          </p:nvPr>
        </p:nvSpPr>
        <p:spPr>
          <a:xfrm>
            <a:off x="914399" y="4106092"/>
            <a:ext cx="10849219" cy="1495944"/>
          </a:xfrm>
        </p:spPr>
        <p:txBody>
          <a:bodyPr anchor="ctr">
            <a:normAutofit/>
          </a:bodyPr>
          <a:lstStyle/>
          <a:p>
            <a:pPr>
              <a:lnSpc>
                <a:spcPct val="100000"/>
              </a:lnSpc>
              <a:spcBef>
                <a:spcPts val="0"/>
              </a:spcBef>
              <a:spcAft>
                <a:spcPts val="600"/>
              </a:spcAft>
            </a:pPr>
            <a:r>
              <a:rPr lang="en-US" sz="3200" b="1" dirty="0"/>
              <a:t>Opioid Use Disorder (OUD) Curriculum Infusion Package (CIP)</a:t>
            </a:r>
          </a:p>
          <a:p>
            <a:pPr>
              <a:lnSpc>
                <a:spcPct val="100000"/>
              </a:lnSpc>
              <a:spcBef>
                <a:spcPts val="0"/>
              </a:spcBef>
              <a:spcAft>
                <a:spcPts val="600"/>
              </a:spcAft>
            </a:pPr>
            <a:r>
              <a:rPr lang="en-US" sz="2800" dirty="0"/>
              <a:t>Pacific Southwest Addiction Technology Transfer Center, HHS Region 9</a:t>
            </a:r>
          </a:p>
        </p:txBody>
      </p:sp>
      <p:pic>
        <p:nvPicPr>
          <p:cNvPr id="7" name="Picture 6" descr="Brain and neur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9" y="440993"/>
            <a:ext cx="4043083" cy="3429248"/>
          </a:xfrm>
          <a:prstGeom prst="rect">
            <a:avLst/>
          </a:prstGeom>
        </p:spPr>
      </p:pic>
      <p:cxnSp>
        <p:nvCxnSpPr>
          <p:cNvPr id="11" name="Straight Connector 10"/>
          <p:cNvCxnSpPr/>
          <p:nvPr/>
        </p:nvCxnSpPr>
        <p:spPr>
          <a:xfrm>
            <a:off x="5226635" y="569843"/>
            <a:ext cx="0" cy="3207027"/>
          </a:xfrm>
          <a:prstGeom prst="line">
            <a:avLst/>
          </a:prstGeom>
          <a:ln w="50800">
            <a:solidFill>
              <a:srgbClr val="005896"/>
            </a:solidFill>
          </a:ln>
        </p:spPr>
        <p:style>
          <a:lnRef idx="1">
            <a:schemeClr val="accent1"/>
          </a:lnRef>
          <a:fillRef idx="0">
            <a:schemeClr val="accent1"/>
          </a:fillRef>
          <a:effectRef idx="0">
            <a:schemeClr val="accent1"/>
          </a:effectRef>
          <a:fontRef idx="minor">
            <a:schemeClr val="tx1"/>
          </a:fontRef>
        </p:style>
      </p:cxnSp>
      <p:pic>
        <p:nvPicPr>
          <p:cNvPr id="12" name="Picture 11" descr="Pacific Southwest Addiction Technology Transfer Center (PSATTC)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845" y="5656804"/>
            <a:ext cx="5898325" cy="1049965"/>
          </a:xfrm>
          <a:prstGeom prst="rect">
            <a:avLst/>
          </a:prstGeom>
        </p:spPr>
      </p:pic>
    </p:spTree>
    <p:extLst>
      <p:ext uri="{BB962C8B-B14F-4D97-AF65-F5344CB8AC3E}">
        <p14:creationId xmlns:p14="http://schemas.microsoft.com/office/powerpoint/2010/main" val="2876572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hart showing opioid use numbers"/>
          <p:cNvPicPr>
            <a:picLocks noGrp="1" noChangeAspect="1"/>
          </p:cNvPicPr>
          <p:nvPr>
            <p:ph idx="1"/>
          </p:nvPr>
        </p:nvPicPr>
        <p:blipFill>
          <a:blip r:embed="rId3"/>
          <a:stretch>
            <a:fillRect/>
          </a:stretch>
        </p:blipFill>
        <p:spPr>
          <a:xfrm>
            <a:off x="540920" y="826825"/>
            <a:ext cx="11166148" cy="5394960"/>
          </a:xfrm>
          <a:prstGeom prst="rect">
            <a:avLst/>
          </a:prstGeom>
        </p:spPr>
      </p:pic>
      <p:sp>
        <p:nvSpPr>
          <p:cNvPr id="2" name="Title 1"/>
          <p:cNvSpPr>
            <a:spLocks noGrp="1"/>
          </p:cNvSpPr>
          <p:nvPr>
            <p:ph type="title"/>
          </p:nvPr>
        </p:nvSpPr>
        <p:spPr>
          <a:xfrm>
            <a:off x="370367" y="0"/>
            <a:ext cx="10515600" cy="989351"/>
          </a:xfrm>
        </p:spPr>
        <p:txBody>
          <a:bodyPr>
            <a:normAutofit/>
          </a:bodyPr>
          <a:lstStyle/>
          <a:p>
            <a:r>
              <a:rPr lang="en-US" sz="4000" b="1" dirty="0"/>
              <a:t>Who Misuses Opioids?</a:t>
            </a:r>
          </a:p>
        </p:txBody>
      </p:sp>
      <p:sp>
        <p:nvSpPr>
          <p:cNvPr id="5" name="TextBox 4"/>
          <p:cNvSpPr txBox="1"/>
          <p:nvPr/>
        </p:nvSpPr>
        <p:spPr>
          <a:xfrm>
            <a:off x="56569" y="6419850"/>
            <a:ext cx="6067425" cy="369332"/>
          </a:xfrm>
          <a:prstGeom prst="rect">
            <a:avLst/>
          </a:prstGeom>
          <a:noFill/>
        </p:spPr>
        <p:txBody>
          <a:bodyPr wrap="square" rtlCol="0">
            <a:spAutoFit/>
          </a:bodyPr>
          <a:lstStyle/>
          <a:p>
            <a:r>
              <a:rPr lang="en-US" dirty="0"/>
              <a:t>SOURCE: </a:t>
            </a:r>
            <a:r>
              <a:rPr lang="en-US" dirty="0" err="1"/>
              <a:t>McCance</a:t>
            </a:r>
            <a:r>
              <a:rPr lang="en-US" dirty="0"/>
              <a:t>-Katz. (2018</a:t>
            </a:r>
            <a:r>
              <a:rPr lang="en-US" dirty="0" smtClean="0"/>
              <a:t>) </a:t>
            </a:r>
            <a:endParaRPr lang="en-US" dirty="0"/>
          </a:p>
        </p:txBody>
      </p:sp>
      <p:sp>
        <p:nvSpPr>
          <p:cNvPr id="3" name="Rectangle 2"/>
          <p:cNvSpPr/>
          <p:nvPr/>
        </p:nvSpPr>
        <p:spPr>
          <a:xfrm>
            <a:off x="540920" y="5985811"/>
            <a:ext cx="185038" cy="23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C70369F-9DEF-B84E-88B3-B862BDF5736F}"/>
              </a:ext>
            </a:extLst>
          </p:cNvPr>
          <p:cNvPicPr>
            <a:picLocks noChangeAspect="1"/>
          </p:cNvPicPr>
          <p:nvPr/>
        </p:nvPicPr>
        <p:blipFill>
          <a:blip r:embed="rId4"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9990561" y="6412009"/>
            <a:ext cx="2054710" cy="365760"/>
          </a:xfrm>
          <a:prstGeom prst="rect">
            <a:avLst/>
          </a:prstGeom>
        </p:spPr>
      </p:pic>
    </p:spTree>
    <p:extLst>
      <p:ext uri="{BB962C8B-B14F-4D97-AF65-F5344CB8AC3E}">
        <p14:creationId xmlns:p14="http://schemas.microsoft.com/office/powerpoint/2010/main" val="26332517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517" y="53735"/>
            <a:ext cx="9728964" cy="1325563"/>
          </a:xfrm>
        </p:spPr>
        <p:txBody>
          <a:bodyPr>
            <a:normAutofit/>
          </a:bodyPr>
          <a:lstStyle/>
          <a:p>
            <a:pPr algn="ctr"/>
            <a:r>
              <a:rPr lang="en-US" sz="4000" b="1" dirty="0"/>
              <a:t>What will happen if Opioid Use Disorders are not adequately treated?</a:t>
            </a:r>
          </a:p>
        </p:txBody>
      </p:sp>
      <p:pic>
        <p:nvPicPr>
          <p:cNvPr id="6" name="Content Placeholder 5" descr="line chart projecting rise in opioid use disorders if not adequately treated">
            <a:extLst>
              <a:ext uri="{FF2B5EF4-FFF2-40B4-BE49-F238E27FC236}">
                <a16:creationId xmlns:a16="http://schemas.microsoft.com/office/drawing/2014/main" id="{9E49CF0C-721A-44E6-AE21-C56A4525B497}"/>
              </a:ext>
            </a:extLst>
          </p:cNvPr>
          <p:cNvPicPr>
            <a:picLocks noGrp="1" noChangeAspect="1"/>
          </p:cNvPicPr>
          <p:nvPr>
            <p:ph idx="1"/>
          </p:nvPr>
        </p:nvPicPr>
        <p:blipFill rotWithShape="1">
          <a:blip r:embed="rId3"/>
          <a:srcRect t="7500"/>
          <a:stretch/>
        </p:blipFill>
        <p:spPr>
          <a:xfrm>
            <a:off x="1846638" y="1349318"/>
            <a:ext cx="8498723" cy="5120640"/>
          </a:xfrm>
          <a:prstGeom prst="rect">
            <a:avLst/>
          </a:prstGeom>
        </p:spPr>
      </p:pic>
      <p:sp>
        <p:nvSpPr>
          <p:cNvPr id="4" name="TextBox 3"/>
          <p:cNvSpPr txBox="1"/>
          <p:nvPr/>
        </p:nvSpPr>
        <p:spPr>
          <a:xfrm>
            <a:off x="56569" y="6419850"/>
            <a:ext cx="6067425" cy="369332"/>
          </a:xfrm>
          <a:prstGeom prst="rect">
            <a:avLst/>
          </a:prstGeom>
          <a:noFill/>
        </p:spPr>
        <p:txBody>
          <a:bodyPr wrap="square" rtlCol="0">
            <a:spAutoFit/>
          </a:bodyPr>
          <a:lstStyle/>
          <a:p>
            <a:r>
              <a:rPr lang="en-US" dirty="0"/>
              <a:t>SOURCE: NY Times. (2017</a:t>
            </a:r>
            <a:r>
              <a:rPr lang="en-US" dirty="0" smtClean="0"/>
              <a:t>)</a:t>
            </a:r>
            <a:endParaRPr lang="en-US" dirty="0"/>
          </a:p>
        </p:txBody>
      </p:sp>
      <p:pic>
        <p:nvPicPr>
          <p:cNvPr id="7" name="Picture 6">
            <a:extLst>
              <a:ext uri="{FF2B5EF4-FFF2-40B4-BE49-F238E27FC236}">
                <a16:creationId xmlns:a16="http://schemas.microsoft.com/office/drawing/2014/main" id="{53D44489-0AEA-E849-891F-C1468DEDA693}"/>
              </a:ext>
            </a:extLst>
          </p:cNvPr>
          <p:cNvPicPr>
            <a:picLocks noChangeAspect="1"/>
          </p:cNvPicPr>
          <p:nvPr/>
        </p:nvPicPr>
        <p:blipFill>
          <a:blip r:embed="rId4"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9990561" y="6412009"/>
            <a:ext cx="2054710" cy="365760"/>
          </a:xfrm>
          <a:prstGeom prst="rect">
            <a:avLst/>
          </a:prstGeom>
        </p:spPr>
      </p:pic>
    </p:spTree>
    <p:extLst>
      <p:ext uri="{BB962C8B-B14F-4D97-AF65-F5344CB8AC3E}">
        <p14:creationId xmlns:p14="http://schemas.microsoft.com/office/powerpoint/2010/main" val="499504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326" y="0"/>
            <a:ext cx="10515600" cy="1325563"/>
          </a:xfrm>
        </p:spPr>
        <p:txBody>
          <a:bodyPr>
            <a:normAutofit/>
          </a:bodyPr>
          <a:lstStyle/>
          <a:p>
            <a:r>
              <a:rPr lang="en-US" sz="4000" b="1" dirty="0"/>
              <a:t>Resources for Continued Learning</a:t>
            </a:r>
          </a:p>
        </p:txBody>
      </p:sp>
      <p:sp>
        <p:nvSpPr>
          <p:cNvPr id="3" name="Content Placeholder 2"/>
          <p:cNvSpPr>
            <a:spLocks noGrp="1"/>
          </p:cNvSpPr>
          <p:nvPr>
            <p:ph idx="1"/>
          </p:nvPr>
        </p:nvSpPr>
        <p:spPr>
          <a:xfrm>
            <a:off x="487326" y="1098885"/>
            <a:ext cx="11299610" cy="5759115"/>
          </a:xfrm>
        </p:spPr>
        <p:txBody>
          <a:bodyPr>
            <a:normAutofit/>
          </a:bodyPr>
          <a:lstStyle/>
          <a:p>
            <a:pPr marL="301625" indent="-301625">
              <a:lnSpc>
                <a:spcPct val="100000"/>
              </a:lnSpc>
              <a:spcBef>
                <a:spcPts val="0"/>
              </a:spcBef>
              <a:spcAft>
                <a:spcPts val="600"/>
              </a:spcAft>
              <a:buSzPct val="80000"/>
            </a:pPr>
            <a:r>
              <a:rPr lang="en-US" sz="3200" dirty="0"/>
              <a:t>ATTC Network’s Taking Action to Address Opioid Misuse (</a:t>
            </a:r>
            <a:r>
              <a:rPr lang="en-US" sz="3200" dirty="0">
                <a:hlinkClick r:id="rId3"/>
              </a:rPr>
              <a:t>https://attcnetwork.org/centers/global-attc/taking-action-address-opioid-misuse</a:t>
            </a:r>
            <a:r>
              <a:rPr lang="en-US" sz="3200" dirty="0"/>
              <a:t>) </a:t>
            </a:r>
          </a:p>
          <a:p>
            <a:pPr marL="301625" indent="-301625">
              <a:lnSpc>
                <a:spcPct val="100000"/>
              </a:lnSpc>
              <a:spcBef>
                <a:spcPts val="0"/>
              </a:spcBef>
              <a:spcAft>
                <a:spcPts val="600"/>
              </a:spcAft>
              <a:buSzPct val="80000"/>
            </a:pPr>
            <a:r>
              <a:rPr lang="en-US" sz="3200" dirty="0"/>
              <a:t>NIDA Opioid Resource Page (</a:t>
            </a:r>
            <a:r>
              <a:rPr lang="en-US" sz="3200" dirty="0">
                <a:hlinkClick r:id="rId4"/>
              </a:rPr>
              <a:t>https://www.drugabuse.gov/drugs-abuse/opioids</a:t>
            </a:r>
            <a:r>
              <a:rPr lang="en-US" sz="3200" dirty="0"/>
              <a:t>) </a:t>
            </a:r>
          </a:p>
          <a:p>
            <a:pPr marL="301625" indent="-301625">
              <a:lnSpc>
                <a:spcPct val="100000"/>
              </a:lnSpc>
              <a:spcBef>
                <a:spcPts val="0"/>
              </a:spcBef>
              <a:spcAft>
                <a:spcPts val="600"/>
              </a:spcAft>
              <a:buSzPct val="80000"/>
            </a:pPr>
            <a:r>
              <a:rPr lang="en-US" sz="3200" dirty="0"/>
              <a:t>CDC Opioids Portal (</a:t>
            </a:r>
            <a:r>
              <a:rPr lang="en-US" sz="3200" dirty="0">
                <a:hlinkClick r:id="rId5"/>
              </a:rPr>
              <a:t>https://www.cdc.gov/opioids/</a:t>
            </a:r>
            <a:r>
              <a:rPr lang="en-US" sz="3200" dirty="0"/>
              <a:t>)</a:t>
            </a:r>
          </a:p>
          <a:p>
            <a:pPr marL="301625" indent="-301625">
              <a:lnSpc>
                <a:spcPct val="100000"/>
              </a:lnSpc>
              <a:spcBef>
                <a:spcPts val="0"/>
              </a:spcBef>
              <a:spcAft>
                <a:spcPts val="600"/>
              </a:spcAft>
              <a:buSzPct val="80000"/>
            </a:pPr>
            <a:r>
              <a:rPr lang="en-US" sz="3200" dirty="0"/>
              <a:t>HRSA Opioid Crisis Page (</a:t>
            </a:r>
            <a:r>
              <a:rPr lang="en-US" sz="3200" dirty="0">
                <a:hlinkClick r:id="rId6"/>
              </a:rPr>
              <a:t>https://www.hrsa.gov/opioids</a:t>
            </a:r>
            <a:r>
              <a:rPr lang="en-US" sz="3200" dirty="0"/>
              <a:t>) </a:t>
            </a:r>
          </a:p>
          <a:p>
            <a:pPr marL="301625" indent="-301625">
              <a:lnSpc>
                <a:spcPct val="100000"/>
              </a:lnSpc>
              <a:spcBef>
                <a:spcPts val="0"/>
              </a:spcBef>
              <a:spcAft>
                <a:spcPts val="600"/>
              </a:spcAft>
              <a:buSzPct val="80000"/>
            </a:pPr>
            <a:r>
              <a:rPr lang="en-US" sz="3200" dirty="0"/>
              <a:t>HHS Prevent Opioid Abuse and Addiction Page (</a:t>
            </a:r>
            <a:r>
              <a:rPr lang="en-US" sz="3200" dirty="0">
                <a:hlinkClick r:id="rId7"/>
              </a:rPr>
              <a:t>https://www.hhs.gov/opioids/prevention/index.html</a:t>
            </a:r>
            <a:r>
              <a:rPr lang="en-US" sz="3200" dirty="0"/>
              <a:t>) </a:t>
            </a:r>
          </a:p>
          <a:p>
            <a:pPr marL="301625" indent="-301625">
              <a:lnSpc>
                <a:spcPct val="100000"/>
              </a:lnSpc>
              <a:spcBef>
                <a:spcPts val="0"/>
              </a:spcBef>
              <a:spcAft>
                <a:spcPts val="600"/>
              </a:spcAft>
              <a:buSzPct val="80000"/>
            </a:pPr>
            <a:r>
              <a:rPr lang="en-US" sz="3200" dirty="0"/>
              <a:t>SAMHSA Data Page (</a:t>
            </a:r>
            <a:r>
              <a:rPr lang="en-US" sz="3200" dirty="0">
                <a:hlinkClick r:id="rId8"/>
              </a:rPr>
              <a:t>http://www.samhsa.gov/data</a:t>
            </a:r>
            <a:r>
              <a:rPr lang="en-US" sz="3200" dirty="0"/>
              <a:t>) </a:t>
            </a:r>
          </a:p>
        </p:txBody>
      </p:sp>
      <p:pic>
        <p:nvPicPr>
          <p:cNvPr id="5" name="Picture 4">
            <a:extLst>
              <a:ext uri="{FF2B5EF4-FFF2-40B4-BE49-F238E27FC236}">
                <a16:creationId xmlns:a16="http://schemas.microsoft.com/office/drawing/2014/main" id="{527D588E-F51F-EF4F-BFC7-A7F9C4F48DD2}"/>
              </a:ext>
            </a:extLst>
          </p:cNvPr>
          <p:cNvPicPr>
            <a:picLocks noChangeAspect="1"/>
          </p:cNvPicPr>
          <p:nvPr/>
        </p:nvPicPr>
        <p:blipFill>
          <a:blip r:embed="rId9"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9990561" y="6412009"/>
            <a:ext cx="2054710" cy="365760"/>
          </a:xfrm>
          <a:prstGeom prst="rect">
            <a:avLst/>
          </a:prstGeom>
        </p:spPr>
      </p:pic>
    </p:spTree>
    <p:extLst>
      <p:ext uri="{BB962C8B-B14F-4D97-AF65-F5344CB8AC3E}">
        <p14:creationId xmlns:p14="http://schemas.microsoft.com/office/powerpoint/2010/main" val="859825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840" y="292936"/>
            <a:ext cx="9973797" cy="1325563"/>
          </a:xfrm>
        </p:spPr>
        <p:txBody>
          <a:bodyPr>
            <a:normAutofit/>
          </a:bodyPr>
          <a:lstStyle/>
          <a:p>
            <a:pPr algn="ctr"/>
            <a:r>
              <a:rPr lang="en-US" sz="4000" b="1" dirty="0"/>
              <a:t>Why Do People Use Drugs?</a:t>
            </a:r>
          </a:p>
        </p:txBody>
      </p:sp>
      <p:sp>
        <p:nvSpPr>
          <p:cNvPr id="17" name="Text Box 5"/>
          <p:cNvSpPr txBox="1">
            <a:spLocks noChangeArrowheads="1"/>
          </p:cNvSpPr>
          <p:nvPr/>
        </p:nvSpPr>
        <p:spPr bwMode="auto">
          <a:xfrm>
            <a:off x="266583" y="1904421"/>
            <a:ext cx="2725426"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a:spcAft>
                <a:spcPts val="600"/>
              </a:spcAft>
            </a:pPr>
            <a:r>
              <a:rPr lang="en-US" altLang="en-US" sz="3200" b="1" cap="small" dirty="0">
                <a:solidFill>
                  <a:srgbClr val="005B94"/>
                </a:solidFill>
                <a:latin typeface="Calibri  "/>
              </a:rPr>
              <a:t>To feel good</a:t>
            </a:r>
          </a:p>
          <a:p>
            <a:pPr algn="r">
              <a:spcAft>
                <a:spcPts val="600"/>
              </a:spcAft>
            </a:pPr>
            <a:r>
              <a:rPr lang="en-US" altLang="en-US" sz="2800" dirty="0">
                <a:latin typeface="Calibri  "/>
              </a:rPr>
              <a:t>and have novel:</a:t>
            </a:r>
          </a:p>
          <a:p>
            <a:pPr algn="r">
              <a:spcAft>
                <a:spcPts val="600"/>
              </a:spcAft>
            </a:pPr>
            <a:r>
              <a:rPr lang="en-US" altLang="en-US" sz="2800" dirty="0">
                <a:latin typeface="Calibri  "/>
              </a:rPr>
              <a:t>Feelings</a:t>
            </a:r>
          </a:p>
          <a:p>
            <a:pPr algn="r">
              <a:spcAft>
                <a:spcPts val="600"/>
              </a:spcAft>
            </a:pPr>
            <a:r>
              <a:rPr lang="en-US" altLang="en-US" sz="2800" dirty="0">
                <a:latin typeface="Calibri  "/>
              </a:rPr>
              <a:t>Sensations</a:t>
            </a:r>
          </a:p>
          <a:p>
            <a:pPr algn="r">
              <a:spcAft>
                <a:spcPts val="600"/>
              </a:spcAft>
            </a:pPr>
            <a:r>
              <a:rPr lang="en-US" altLang="en-US" sz="2800" dirty="0">
                <a:latin typeface="Calibri  "/>
              </a:rPr>
              <a:t>Experiences</a:t>
            </a:r>
          </a:p>
          <a:p>
            <a:pPr algn="r">
              <a:spcAft>
                <a:spcPts val="600"/>
              </a:spcAft>
            </a:pPr>
            <a:r>
              <a:rPr lang="en-US" altLang="en-US" sz="2800" dirty="0">
                <a:latin typeface="Calibri  "/>
              </a:rPr>
              <a:t>AND </a:t>
            </a:r>
          </a:p>
          <a:p>
            <a:pPr algn="r">
              <a:spcAft>
                <a:spcPts val="600"/>
              </a:spcAft>
            </a:pPr>
            <a:r>
              <a:rPr lang="en-US" altLang="en-US" sz="2800" dirty="0">
                <a:latin typeface="Calibri  "/>
              </a:rPr>
              <a:t>To share them</a:t>
            </a:r>
          </a:p>
        </p:txBody>
      </p:sp>
      <p:sp>
        <p:nvSpPr>
          <p:cNvPr id="18" name="Text Box 7"/>
          <p:cNvSpPr txBox="1">
            <a:spLocks noChangeArrowheads="1"/>
          </p:cNvSpPr>
          <p:nvPr/>
        </p:nvSpPr>
        <p:spPr bwMode="auto">
          <a:xfrm>
            <a:off x="8854109" y="1904421"/>
            <a:ext cx="3064987" cy="413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spcAft>
                <a:spcPts val="600"/>
              </a:spcAft>
            </a:pPr>
            <a:r>
              <a:rPr lang="en-US" altLang="en-US" sz="3200" b="1" cap="small" dirty="0">
                <a:solidFill>
                  <a:srgbClr val="005B94"/>
                </a:solidFill>
                <a:latin typeface="Calibri  "/>
              </a:rPr>
              <a:t>To feel better</a:t>
            </a:r>
          </a:p>
          <a:p>
            <a:pPr>
              <a:spcAft>
                <a:spcPts val="600"/>
              </a:spcAft>
            </a:pPr>
            <a:r>
              <a:rPr lang="en-US" altLang="en-US" sz="2800" dirty="0">
                <a:latin typeface="Calibri  "/>
              </a:rPr>
              <a:t>and lessen:</a:t>
            </a:r>
          </a:p>
          <a:p>
            <a:pPr>
              <a:spcAft>
                <a:spcPts val="600"/>
              </a:spcAft>
            </a:pPr>
            <a:r>
              <a:rPr lang="en-US" altLang="en-US" sz="2800" dirty="0">
                <a:latin typeface="Calibri  "/>
              </a:rPr>
              <a:t>Anxiety </a:t>
            </a:r>
          </a:p>
          <a:p>
            <a:pPr>
              <a:spcAft>
                <a:spcPts val="600"/>
              </a:spcAft>
            </a:pPr>
            <a:r>
              <a:rPr lang="en-US" altLang="en-US" sz="2800" dirty="0">
                <a:latin typeface="Calibri  "/>
              </a:rPr>
              <a:t>Worries</a:t>
            </a:r>
          </a:p>
          <a:p>
            <a:pPr>
              <a:spcAft>
                <a:spcPts val="600"/>
              </a:spcAft>
            </a:pPr>
            <a:r>
              <a:rPr lang="en-US" altLang="en-US" sz="2800" dirty="0">
                <a:latin typeface="Calibri  "/>
              </a:rPr>
              <a:t>Fears</a:t>
            </a:r>
          </a:p>
          <a:p>
            <a:pPr>
              <a:spcAft>
                <a:spcPts val="600"/>
              </a:spcAft>
            </a:pPr>
            <a:r>
              <a:rPr lang="en-US" altLang="en-US" sz="2800" dirty="0">
                <a:latin typeface="Calibri  "/>
              </a:rPr>
              <a:t>Depression </a:t>
            </a:r>
          </a:p>
          <a:p>
            <a:pPr>
              <a:spcAft>
                <a:spcPts val="600"/>
              </a:spcAft>
            </a:pPr>
            <a:r>
              <a:rPr lang="en-US" altLang="en-US" sz="2800" dirty="0">
                <a:latin typeface="Calibri  "/>
              </a:rPr>
              <a:t>Hopelessness</a:t>
            </a:r>
          </a:p>
          <a:p>
            <a:pPr>
              <a:spcAft>
                <a:spcPts val="600"/>
              </a:spcAft>
            </a:pPr>
            <a:r>
              <a:rPr lang="en-US" altLang="en-US" sz="2800" dirty="0">
                <a:latin typeface="Calibri  "/>
              </a:rPr>
              <a:t>Withdrawal</a:t>
            </a:r>
            <a:endParaRPr lang="en-US" altLang="en-US" sz="2400" dirty="0">
              <a:latin typeface="Calibri  "/>
            </a:endParaRPr>
          </a:p>
        </p:txBody>
      </p:sp>
      <p:pic>
        <p:nvPicPr>
          <p:cNvPr id="19" name="Picture 14" descr="abstract illustration in bright colors of women da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395" y="1904421"/>
            <a:ext cx="2704104" cy="3767328"/>
          </a:xfrm>
          <a:prstGeom prst="roundRect">
            <a:avLst>
              <a:gd name="adj" fmla="val 13618"/>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prst="convex"/>
          </a:sp3d>
          <a:extLst/>
        </p:spPr>
      </p:pic>
      <p:pic>
        <p:nvPicPr>
          <p:cNvPr id="20" name="Picture 15" descr="abstract illustration in muted colors of person sitting in fetal posi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885" y="1904421"/>
            <a:ext cx="2667838" cy="3763011"/>
          </a:xfrm>
          <a:prstGeom prst="roundRect">
            <a:avLst>
              <a:gd name="adj" fmla="val 14019"/>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prst="convex"/>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24F6B137-8588-3548-8507-20168283343F}"/>
              </a:ext>
            </a:extLst>
          </p:cNvPr>
          <p:cNvPicPr>
            <a:picLocks noChangeAspect="1"/>
          </p:cNvPicPr>
          <p:nvPr/>
        </p:nvPicPr>
        <p:blipFill>
          <a:blip r:embed="rId5"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9990561" y="6397019"/>
            <a:ext cx="2054710" cy="365760"/>
          </a:xfrm>
          <a:prstGeom prst="rect">
            <a:avLst/>
          </a:prstGeom>
        </p:spPr>
      </p:pic>
    </p:spTree>
    <p:extLst>
      <p:ext uri="{BB962C8B-B14F-4D97-AF65-F5344CB8AC3E}">
        <p14:creationId xmlns:p14="http://schemas.microsoft.com/office/powerpoint/2010/main" val="404417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44" y="393701"/>
            <a:ext cx="11561957" cy="1301750"/>
          </a:xfrm>
        </p:spPr>
        <p:txBody>
          <a:bodyPr>
            <a:normAutofit/>
          </a:bodyPr>
          <a:lstStyle/>
          <a:p>
            <a:pPr algn="ctr"/>
            <a:r>
              <a:rPr lang="en-US" sz="4000" b="1" dirty="0"/>
              <a:t>A Major Paradigm Shift Occurred in the Late 1990s</a:t>
            </a:r>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805" y="1695451"/>
            <a:ext cx="11528834" cy="425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6569" y="6419850"/>
            <a:ext cx="6067425" cy="369332"/>
          </a:xfrm>
          <a:prstGeom prst="rect">
            <a:avLst/>
          </a:prstGeom>
          <a:noFill/>
        </p:spPr>
        <p:txBody>
          <a:bodyPr wrap="square" rtlCol="0">
            <a:spAutoFit/>
          </a:bodyPr>
          <a:lstStyle/>
          <a:p>
            <a:r>
              <a:rPr lang="en-US" dirty="0"/>
              <a:t>SOURCE: </a:t>
            </a:r>
            <a:r>
              <a:rPr lang="en-US" dirty="0" err="1" smtClean="0"/>
              <a:t>Leshner</a:t>
            </a:r>
            <a:r>
              <a:rPr lang="en-US" dirty="0" smtClean="0"/>
              <a:t>. </a:t>
            </a:r>
            <a:r>
              <a:rPr lang="en-US" dirty="0"/>
              <a:t>(1997</a:t>
            </a:r>
            <a:r>
              <a:rPr lang="en-US" dirty="0" smtClean="0"/>
              <a:t>)</a:t>
            </a:r>
            <a:endParaRPr lang="en-US" dirty="0"/>
          </a:p>
        </p:txBody>
      </p:sp>
      <p:pic>
        <p:nvPicPr>
          <p:cNvPr id="6" name="Picture 5">
            <a:extLst>
              <a:ext uri="{FF2B5EF4-FFF2-40B4-BE49-F238E27FC236}">
                <a16:creationId xmlns:a16="http://schemas.microsoft.com/office/drawing/2014/main" id="{BBCC6FE8-E29D-BB48-ACB0-B6A8D2591683}"/>
              </a:ext>
            </a:extLst>
          </p:cNvPr>
          <p:cNvPicPr>
            <a:picLocks noChangeAspect="1"/>
          </p:cNvPicPr>
          <p:nvPr/>
        </p:nvPicPr>
        <p:blipFill>
          <a:blip r:embed="rId4"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9990561" y="6378143"/>
            <a:ext cx="2054710" cy="365760"/>
          </a:xfrm>
          <a:prstGeom prst="rect">
            <a:avLst/>
          </a:prstGeom>
        </p:spPr>
      </p:pic>
      <p:sp>
        <p:nvSpPr>
          <p:cNvPr id="3" name="Line Callout 2 2"/>
          <p:cNvSpPr/>
          <p:nvPr/>
        </p:nvSpPr>
        <p:spPr>
          <a:xfrm>
            <a:off x="4345940" y="1498671"/>
            <a:ext cx="7623425" cy="3449122"/>
          </a:xfrm>
          <a:prstGeom prst="borderCallout2">
            <a:avLst>
              <a:gd name="adj1" fmla="val 34210"/>
              <a:gd name="adj2" fmla="val -863"/>
              <a:gd name="adj3" fmla="val 34341"/>
              <a:gd name="adj4" fmla="val -8581"/>
              <a:gd name="adj5" fmla="val 93138"/>
              <a:gd name="adj6" fmla="val -34133"/>
            </a:avLst>
          </a:prstGeom>
          <a:solidFill>
            <a:schemeClr val="bg1"/>
          </a:solidFill>
          <a:ln w="28575">
            <a:solidFill>
              <a:srgbClr val="0058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Recognizing addiction as a chronic, relapsing brain disorder characterized by compulsive drug seeking and use can impact society’s overall health and social policy strategies and help diminish the health and social costs associated with drug abuse and addiction.</a:t>
            </a:r>
            <a:endParaRPr lang="en-US" sz="3200" dirty="0">
              <a:solidFill>
                <a:schemeClr val="tx1"/>
              </a:solidFill>
            </a:endParaRPr>
          </a:p>
        </p:txBody>
      </p:sp>
    </p:spTree>
    <p:extLst>
      <p:ext uri="{BB962C8B-B14F-4D97-AF65-F5344CB8AC3E}">
        <p14:creationId xmlns:p14="http://schemas.microsoft.com/office/powerpoint/2010/main" val="412844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415" y="0"/>
            <a:ext cx="10515600" cy="1030375"/>
          </a:xfrm>
        </p:spPr>
        <p:txBody>
          <a:bodyPr>
            <a:normAutofit/>
          </a:bodyPr>
          <a:lstStyle/>
          <a:p>
            <a:pPr algn="ctr"/>
            <a:r>
              <a:rPr lang="en-US" sz="4000" b="1" dirty="0"/>
              <a:t>Addiction is Like Other Chronic Illnesses</a:t>
            </a:r>
          </a:p>
        </p:txBody>
      </p:sp>
      <p:sp>
        <p:nvSpPr>
          <p:cNvPr id="3" name="Content Placeholder 2"/>
          <p:cNvSpPr>
            <a:spLocks noGrp="1"/>
          </p:cNvSpPr>
          <p:nvPr>
            <p:ph idx="1"/>
          </p:nvPr>
        </p:nvSpPr>
        <p:spPr>
          <a:xfrm>
            <a:off x="3099782" y="4425428"/>
            <a:ext cx="5961652" cy="2339480"/>
          </a:xfrm>
        </p:spPr>
        <p:txBody>
          <a:bodyPr>
            <a:noAutofit/>
          </a:bodyPr>
          <a:lstStyle/>
          <a:p>
            <a:pPr>
              <a:lnSpc>
                <a:spcPct val="100000"/>
              </a:lnSpc>
              <a:spcBef>
                <a:spcPts val="0"/>
              </a:spcBef>
              <a:spcAft>
                <a:spcPts val="600"/>
              </a:spcAft>
              <a:buClr>
                <a:srgbClr val="005B94"/>
              </a:buClr>
              <a:buSzPct val="80000"/>
            </a:pPr>
            <a:r>
              <a:rPr lang="en-US" sz="3200" b="1" dirty="0"/>
              <a:t>It is preventable</a:t>
            </a:r>
          </a:p>
          <a:p>
            <a:pPr>
              <a:lnSpc>
                <a:spcPct val="100000"/>
              </a:lnSpc>
              <a:spcBef>
                <a:spcPts val="0"/>
              </a:spcBef>
              <a:spcAft>
                <a:spcPts val="600"/>
              </a:spcAft>
              <a:buClr>
                <a:srgbClr val="005B94"/>
              </a:buClr>
              <a:buSzPct val="80000"/>
            </a:pPr>
            <a:r>
              <a:rPr lang="en-US" sz="3200" b="1" dirty="0"/>
              <a:t>It is treatable</a:t>
            </a:r>
          </a:p>
          <a:p>
            <a:pPr>
              <a:lnSpc>
                <a:spcPct val="100000"/>
              </a:lnSpc>
              <a:spcBef>
                <a:spcPts val="0"/>
              </a:spcBef>
              <a:spcAft>
                <a:spcPts val="600"/>
              </a:spcAft>
              <a:buClr>
                <a:srgbClr val="005B94"/>
              </a:buClr>
              <a:buSzPct val="80000"/>
            </a:pPr>
            <a:r>
              <a:rPr lang="en-US" sz="3200" b="1" dirty="0"/>
              <a:t>It changes biology</a:t>
            </a:r>
          </a:p>
          <a:p>
            <a:pPr>
              <a:lnSpc>
                <a:spcPct val="100000"/>
              </a:lnSpc>
              <a:spcBef>
                <a:spcPts val="0"/>
              </a:spcBef>
              <a:spcAft>
                <a:spcPts val="600"/>
              </a:spcAft>
              <a:buClr>
                <a:srgbClr val="005B94"/>
              </a:buClr>
              <a:buSzPct val="80000"/>
            </a:pPr>
            <a:r>
              <a:rPr lang="en-US" sz="3200" b="1" dirty="0"/>
              <a:t>If untreated, it can last a lifetime</a:t>
            </a:r>
          </a:p>
        </p:txBody>
      </p:sp>
      <p:grpSp>
        <p:nvGrpSpPr>
          <p:cNvPr id="19" name="Group 18"/>
          <p:cNvGrpSpPr/>
          <p:nvPr/>
        </p:nvGrpSpPr>
        <p:grpSpPr>
          <a:xfrm>
            <a:off x="2402763" y="1087562"/>
            <a:ext cx="7379502" cy="3209890"/>
            <a:chOff x="2324104" y="2619410"/>
            <a:chExt cx="7379502" cy="3209890"/>
          </a:xfrm>
        </p:grpSpPr>
        <p:sp>
          <p:nvSpPr>
            <p:cNvPr id="20" name="Text Box 34"/>
            <p:cNvSpPr txBox="1">
              <a:spLocks noChangeArrowheads="1"/>
            </p:cNvSpPr>
            <p:nvPr/>
          </p:nvSpPr>
          <p:spPr bwMode="auto">
            <a:xfrm>
              <a:off x="6330628" y="2619410"/>
              <a:ext cx="3313510" cy="61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None/>
                <a:defRPr/>
              </a:pPr>
              <a:r>
                <a:rPr lang="en-US" altLang="en-US" sz="2000" b="1" dirty="0">
                  <a:solidFill>
                    <a:schemeClr val="tx1">
                      <a:lumMod val="50000"/>
                      <a:lumOff val="50000"/>
                    </a:schemeClr>
                  </a:solidFill>
                  <a:latin typeface="Calibri" panose="020F0502020204030204" pitchFamily="34" charset="0"/>
                  <a:ea typeface="Osaka"/>
                  <a:cs typeface="Calibri" panose="020F0502020204030204" pitchFamily="34" charset="0"/>
                </a:rPr>
                <a:t>Decreased Heart Metabolism </a:t>
              </a:r>
              <a:r>
                <a:rPr lang="en-US" altLang="en-US" sz="2000" b="1" dirty="0">
                  <a:latin typeface="Calibri" panose="020F0502020204030204" pitchFamily="34" charset="0"/>
                  <a:ea typeface="Osaka"/>
                  <a:cs typeface="Calibri" panose="020F0502020204030204" pitchFamily="34" charset="0"/>
                </a:rPr>
                <a:t>Heart Disease Patient</a:t>
              </a:r>
            </a:p>
          </p:txBody>
        </p:sp>
        <p:grpSp>
          <p:nvGrpSpPr>
            <p:cNvPr id="21" name="Group 22"/>
            <p:cNvGrpSpPr>
              <a:grpSpLocks/>
            </p:cNvGrpSpPr>
            <p:nvPr/>
          </p:nvGrpSpPr>
          <p:grpSpPr bwMode="auto">
            <a:xfrm>
              <a:off x="2324104" y="2620565"/>
              <a:ext cx="7379502" cy="3208735"/>
              <a:chOff x="-288" y="1481"/>
              <a:chExt cx="6198" cy="2695"/>
            </a:xfrm>
          </p:grpSpPr>
          <p:sp>
            <p:nvSpPr>
              <p:cNvPr id="22" name="Text Box 7"/>
              <p:cNvSpPr txBox="1">
                <a:spLocks noChangeArrowheads="1"/>
              </p:cNvSpPr>
              <p:nvPr/>
            </p:nvSpPr>
            <p:spPr bwMode="auto">
              <a:xfrm>
                <a:off x="2851" y="2291"/>
                <a:ext cx="15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fontAlgn="base">
                  <a:spcBef>
                    <a:spcPct val="0"/>
                  </a:spcBef>
                  <a:spcAft>
                    <a:spcPct val="0"/>
                  </a:spcAft>
                  <a:buNone/>
                  <a:defRPr/>
                </a:pPr>
                <a:endParaRPr lang="en-US" altLang="en-US" sz="1500" b="1" dirty="0">
                  <a:solidFill>
                    <a:srgbClr val="66CCFF"/>
                  </a:solidFill>
                  <a:latin typeface="Tahoma"/>
                  <a:ea typeface="Osaka"/>
                  <a:cs typeface="Osaka"/>
                </a:endParaRPr>
              </a:p>
            </p:txBody>
          </p:sp>
          <p:sp>
            <p:nvSpPr>
              <p:cNvPr id="24" name="Text Box 26"/>
              <p:cNvSpPr txBox="1">
                <a:spLocks noChangeArrowheads="1"/>
              </p:cNvSpPr>
              <p:nvPr/>
            </p:nvSpPr>
            <p:spPr bwMode="auto">
              <a:xfrm>
                <a:off x="-210" y="1481"/>
                <a:ext cx="2772"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None/>
                  <a:defRPr/>
                </a:pPr>
                <a:r>
                  <a:rPr lang="en-US" altLang="en-US" sz="2000" b="1" dirty="0">
                    <a:solidFill>
                      <a:schemeClr val="tx1">
                        <a:lumMod val="50000"/>
                        <a:lumOff val="50000"/>
                      </a:schemeClr>
                    </a:solidFill>
                    <a:latin typeface="Calibri" panose="020F0502020204030204" pitchFamily="34" charset="0"/>
                    <a:ea typeface="Osaka"/>
                    <a:cs typeface="Calibri" panose="020F0502020204030204" pitchFamily="34" charset="0"/>
                  </a:rPr>
                  <a:t>Decreased Brain Metabolism </a:t>
                </a:r>
              </a:p>
              <a:p>
                <a:pPr algn="ctr" fontAlgn="base">
                  <a:lnSpc>
                    <a:spcPct val="85000"/>
                  </a:lnSpc>
                  <a:spcBef>
                    <a:spcPct val="0"/>
                  </a:spcBef>
                  <a:spcAft>
                    <a:spcPct val="0"/>
                  </a:spcAft>
                  <a:buNone/>
                  <a:defRPr/>
                </a:pPr>
                <a:r>
                  <a:rPr lang="en-US" altLang="en-US" sz="2000" b="1" dirty="0">
                    <a:solidFill>
                      <a:srgbClr val="FFFFFF"/>
                    </a:solidFill>
                    <a:latin typeface="Calibri" panose="020F0502020204030204" pitchFamily="34" charset="0"/>
                    <a:ea typeface="Osaka"/>
                    <a:cs typeface="Calibri" panose="020F0502020204030204" pitchFamily="34" charset="0"/>
                  </a:rPr>
                  <a:t>in</a:t>
                </a:r>
                <a:r>
                  <a:rPr lang="en-US" altLang="en-US" sz="2000" b="1" dirty="0">
                    <a:solidFill>
                      <a:srgbClr val="FF9900"/>
                    </a:solidFill>
                    <a:latin typeface="Calibri" panose="020F0502020204030204" pitchFamily="34" charset="0"/>
                    <a:ea typeface="Osaka"/>
                    <a:cs typeface="Calibri" panose="020F0502020204030204" pitchFamily="34" charset="0"/>
                  </a:rPr>
                  <a:t> </a:t>
                </a:r>
                <a:r>
                  <a:rPr lang="en-US" altLang="en-US" sz="2000" b="1" dirty="0">
                    <a:latin typeface="Calibri" panose="020F0502020204030204" pitchFamily="34" charset="0"/>
                    <a:ea typeface="Osaka"/>
                    <a:cs typeface="Calibri" panose="020F0502020204030204" pitchFamily="34" charset="0"/>
                  </a:rPr>
                  <a:t>Drug User</a:t>
                </a:r>
              </a:p>
            </p:txBody>
          </p:sp>
          <p:sp>
            <p:nvSpPr>
              <p:cNvPr id="25" name="Text Box 29"/>
              <p:cNvSpPr txBox="1">
                <a:spLocks noChangeArrowheads="1"/>
              </p:cNvSpPr>
              <p:nvPr/>
            </p:nvSpPr>
            <p:spPr bwMode="auto">
              <a:xfrm>
                <a:off x="1098" y="3246"/>
                <a:ext cx="1453"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None/>
                  <a:defRPr/>
                </a:pPr>
                <a:r>
                  <a:rPr lang="en-US" altLang="en-US" sz="1500" b="1" dirty="0">
                    <a:latin typeface="Tahoma"/>
                    <a:ea typeface="Osaka"/>
                    <a:cs typeface="Osaka"/>
                  </a:rPr>
                  <a:t>Diseased Brain/</a:t>
                </a:r>
              </a:p>
              <a:p>
                <a:pPr algn="ctr" fontAlgn="base">
                  <a:spcBef>
                    <a:spcPct val="0"/>
                  </a:spcBef>
                  <a:spcAft>
                    <a:spcPct val="0"/>
                  </a:spcAft>
                  <a:buNone/>
                  <a:defRPr/>
                </a:pPr>
                <a:r>
                  <a:rPr lang="en-US" altLang="en-US" sz="1500" b="1" dirty="0">
                    <a:latin typeface="Tahoma"/>
                    <a:ea typeface="Osaka"/>
                    <a:cs typeface="Osaka"/>
                  </a:rPr>
                  <a:t>Cocaine User</a:t>
                </a:r>
              </a:p>
            </p:txBody>
          </p:sp>
          <p:sp>
            <p:nvSpPr>
              <p:cNvPr id="26" name="Text Box 31"/>
              <p:cNvSpPr txBox="1">
                <a:spLocks noChangeArrowheads="1"/>
              </p:cNvSpPr>
              <p:nvPr/>
            </p:nvSpPr>
            <p:spPr bwMode="auto">
              <a:xfrm>
                <a:off x="3112" y="3250"/>
                <a:ext cx="135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None/>
                  <a:defRPr/>
                </a:pPr>
                <a:r>
                  <a:rPr lang="en-US" altLang="en-US" sz="1500" b="1" dirty="0">
                    <a:latin typeface="Tahoma"/>
                    <a:ea typeface="Osaka"/>
                    <a:cs typeface="Osaka"/>
                  </a:rPr>
                  <a:t>Healthy Heart</a:t>
                </a:r>
              </a:p>
            </p:txBody>
          </p:sp>
          <p:pic>
            <p:nvPicPr>
              <p:cNvPr id="27"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 y="2045"/>
                <a:ext cx="216"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1" descr="Scan of healthy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 y="2012"/>
                <a:ext cx="1187" cy="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2" descr="Scan of diseased brain of a cocaine us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 y="2009"/>
                <a:ext cx="1161" cy="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3" descr="Scan of healthy heart"/>
              <p:cNvPicPr>
                <a:picLocks noChangeAspect="1" noChangeArrowheads="1"/>
              </p:cNvPicPr>
              <p:nvPr/>
            </p:nvPicPr>
            <p:blipFill>
              <a:blip r:embed="rId6">
                <a:extLst>
                  <a:ext uri="{28A0092B-C50C-407E-A947-70E740481C1C}">
                    <a14:useLocalDpi xmlns:a14="http://schemas.microsoft.com/office/drawing/2010/main" val="0"/>
                  </a:ext>
                </a:extLst>
              </a:blip>
              <a:srcRect l="3999" r="3999"/>
              <a:stretch>
                <a:fillRect/>
              </a:stretch>
            </p:blipFill>
            <p:spPr bwMode="auto">
              <a:xfrm>
                <a:off x="3180" y="2006"/>
                <a:ext cx="1244"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4" descr="Scan of diseased heart"/>
              <p:cNvPicPr>
                <a:picLocks noChangeAspect="1" noChangeArrowheads="1"/>
              </p:cNvPicPr>
              <p:nvPr/>
            </p:nvPicPr>
            <p:blipFill>
              <a:blip r:embed="rId7">
                <a:extLst>
                  <a:ext uri="{28A0092B-C50C-407E-A947-70E740481C1C}">
                    <a14:useLocalDpi xmlns:a14="http://schemas.microsoft.com/office/drawing/2010/main" val="0"/>
                  </a:ext>
                </a:extLst>
              </a:blip>
              <a:srcRect l="5302" r="7208"/>
              <a:stretch>
                <a:fillRect/>
              </a:stretch>
            </p:blipFill>
            <p:spPr bwMode="auto">
              <a:xfrm>
                <a:off x="4520" y="2009"/>
                <a:ext cx="1190" cy="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7"/>
              <p:cNvSpPr txBox="1">
                <a:spLocks noChangeArrowheads="1"/>
              </p:cNvSpPr>
              <p:nvPr/>
            </p:nvSpPr>
            <p:spPr bwMode="auto">
              <a:xfrm>
                <a:off x="2520" y="1891"/>
                <a:ext cx="606"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None/>
                  <a:defRPr/>
                </a:pPr>
                <a:r>
                  <a:rPr lang="en-US" altLang="en-US" sz="1200" b="1" dirty="0">
                    <a:latin typeface="Tahoma"/>
                    <a:ea typeface="Osaka"/>
                    <a:cs typeface="Osaka"/>
                  </a:rPr>
                  <a:t>    High</a:t>
                </a:r>
              </a:p>
            </p:txBody>
          </p:sp>
          <p:sp>
            <p:nvSpPr>
              <p:cNvPr id="34" name="Text Box 39"/>
              <p:cNvSpPr txBox="1">
                <a:spLocks noChangeArrowheads="1"/>
              </p:cNvSpPr>
              <p:nvPr/>
            </p:nvSpPr>
            <p:spPr bwMode="auto">
              <a:xfrm>
                <a:off x="2514" y="3241"/>
                <a:ext cx="574"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None/>
                  <a:defRPr/>
                </a:pPr>
                <a:r>
                  <a:rPr lang="en-US" altLang="en-US" sz="1200" b="1" dirty="0">
                    <a:latin typeface="Tahoma"/>
                    <a:ea typeface="Osaka"/>
                    <a:cs typeface="Osaka"/>
                  </a:rPr>
                  <a:t>    Low</a:t>
                </a:r>
              </a:p>
            </p:txBody>
          </p:sp>
          <p:sp>
            <p:nvSpPr>
              <p:cNvPr id="35" name="Text Box 21"/>
              <p:cNvSpPr txBox="1">
                <a:spLocks noChangeArrowheads="1"/>
              </p:cNvSpPr>
              <p:nvPr/>
            </p:nvSpPr>
            <p:spPr bwMode="auto">
              <a:xfrm>
                <a:off x="-288" y="3685"/>
                <a:ext cx="6198"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None/>
                  <a:defRPr/>
                </a:pPr>
                <a:r>
                  <a:rPr lang="en-US" altLang="en-US" sz="1600" b="1" i="1" dirty="0">
                    <a:latin typeface="Calibri" panose="020F0502020204030204" pitchFamily="34" charset="0"/>
                    <a:cs typeface="Calibri" panose="020F0502020204030204" pitchFamily="34" charset="0"/>
                  </a:rPr>
                  <a:t>Research supported by the National Institute on Drug Abuse</a:t>
                </a:r>
                <a:br>
                  <a:rPr lang="en-US" altLang="en-US" sz="1600" b="1" i="1" dirty="0">
                    <a:latin typeface="Calibri" panose="020F0502020204030204" pitchFamily="34" charset="0"/>
                    <a:cs typeface="Calibri" panose="020F0502020204030204" pitchFamily="34" charset="0"/>
                  </a:rPr>
                </a:br>
                <a:r>
                  <a:rPr lang="en-US" altLang="en-US" sz="1600" b="1" i="1" dirty="0">
                    <a:latin typeface="Calibri" panose="020F0502020204030204" pitchFamily="34" charset="0"/>
                    <a:cs typeface="Calibri" panose="020F0502020204030204" pitchFamily="34" charset="0"/>
                  </a:rPr>
                  <a:t>addresses all of these components of addiction.</a:t>
                </a:r>
              </a:p>
            </p:txBody>
          </p:sp>
        </p:grpSp>
      </p:grpSp>
      <p:sp>
        <p:nvSpPr>
          <p:cNvPr id="4" name="Rectangle 3"/>
          <p:cNvSpPr/>
          <p:nvPr/>
        </p:nvSpPr>
        <p:spPr>
          <a:xfrm>
            <a:off x="2402958" y="978197"/>
            <a:ext cx="7378995" cy="3317039"/>
          </a:xfrm>
          <a:prstGeom prst="rect">
            <a:avLst/>
          </a:prstGeom>
          <a:noFill/>
          <a:ln w="28575" cmpd="thickThin">
            <a:solidFill>
              <a:srgbClr val="005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6B00831E-A124-D448-A6A5-805762A3A1AD}"/>
              </a:ext>
            </a:extLst>
          </p:cNvPr>
          <p:cNvPicPr>
            <a:picLocks noChangeAspect="1"/>
          </p:cNvPicPr>
          <p:nvPr/>
        </p:nvPicPr>
        <p:blipFill>
          <a:blip r:embed="rId8"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9990561" y="6397019"/>
            <a:ext cx="2054710" cy="365760"/>
          </a:xfrm>
          <a:prstGeom prst="rect">
            <a:avLst/>
          </a:prstGeom>
        </p:spPr>
      </p:pic>
      <p:sp>
        <p:nvSpPr>
          <p:cNvPr id="37" name="Text Box 31"/>
          <p:cNvSpPr txBox="1">
            <a:spLocks noChangeArrowheads="1"/>
          </p:cNvSpPr>
          <p:nvPr/>
        </p:nvSpPr>
        <p:spPr bwMode="auto">
          <a:xfrm>
            <a:off x="2593972" y="3202173"/>
            <a:ext cx="161179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None/>
              <a:defRPr/>
            </a:pPr>
            <a:r>
              <a:rPr lang="en-US" altLang="en-US" sz="1500" b="1" dirty="0">
                <a:latin typeface="Tahoma"/>
                <a:ea typeface="Osaka"/>
                <a:cs typeface="Osaka"/>
              </a:rPr>
              <a:t>Healthy </a:t>
            </a:r>
            <a:r>
              <a:rPr lang="en-US" altLang="en-US" sz="1500" b="1" dirty="0" smtClean="0">
                <a:latin typeface="Tahoma"/>
                <a:ea typeface="Osaka"/>
                <a:cs typeface="Osaka"/>
              </a:rPr>
              <a:t>Brain</a:t>
            </a:r>
            <a:endParaRPr lang="en-US" altLang="en-US" sz="1500" b="1" dirty="0">
              <a:latin typeface="Tahoma"/>
              <a:ea typeface="Osaka"/>
              <a:cs typeface="Osaka"/>
            </a:endParaRPr>
          </a:p>
        </p:txBody>
      </p:sp>
      <p:sp>
        <p:nvSpPr>
          <p:cNvPr id="38" name="Text Box 29"/>
          <p:cNvSpPr txBox="1">
            <a:spLocks noChangeArrowheads="1"/>
          </p:cNvSpPr>
          <p:nvPr/>
        </p:nvSpPr>
        <p:spPr bwMode="auto">
          <a:xfrm>
            <a:off x="8034269" y="3198582"/>
            <a:ext cx="164820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None/>
              <a:defRPr/>
            </a:pPr>
            <a:r>
              <a:rPr lang="en-US" altLang="en-US" sz="1500" b="1" dirty="0">
                <a:latin typeface="Tahoma"/>
                <a:ea typeface="Osaka"/>
                <a:cs typeface="Osaka"/>
              </a:rPr>
              <a:t>Diseased </a:t>
            </a:r>
            <a:r>
              <a:rPr lang="en-US" altLang="en-US" sz="1500" b="1" dirty="0" smtClean="0">
                <a:latin typeface="Tahoma"/>
                <a:ea typeface="Osaka"/>
                <a:cs typeface="Osaka"/>
              </a:rPr>
              <a:t>Heart</a:t>
            </a:r>
            <a:endParaRPr lang="en-US" altLang="en-US" sz="1500" b="1" dirty="0">
              <a:latin typeface="Tahoma"/>
              <a:ea typeface="Osaka"/>
              <a:cs typeface="Osaka"/>
            </a:endParaRPr>
          </a:p>
        </p:txBody>
      </p:sp>
    </p:spTree>
    <p:extLst>
      <p:ext uri="{BB962C8B-B14F-4D97-AF65-F5344CB8AC3E}">
        <p14:creationId xmlns:p14="http://schemas.microsoft.com/office/powerpoint/2010/main" val="20923177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57" y="160028"/>
            <a:ext cx="10515600" cy="937985"/>
          </a:xfrm>
        </p:spPr>
        <p:txBody>
          <a:bodyPr>
            <a:normAutofit/>
          </a:bodyPr>
          <a:lstStyle/>
          <a:p>
            <a:r>
              <a:rPr lang="en-US" sz="4000" b="1" dirty="0">
                <a:solidFill>
                  <a:srgbClr val="000000"/>
                </a:solidFill>
              </a:rPr>
              <a:t>What are Opioids?</a:t>
            </a:r>
            <a:endParaRPr lang="en-US" sz="4000" dirty="0"/>
          </a:p>
        </p:txBody>
      </p:sp>
      <p:sp>
        <p:nvSpPr>
          <p:cNvPr id="3" name="Content Placeholder 2"/>
          <p:cNvSpPr>
            <a:spLocks noGrp="1"/>
          </p:cNvSpPr>
          <p:nvPr>
            <p:ph idx="1"/>
          </p:nvPr>
        </p:nvSpPr>
        <p:spPr>
          <a:xfrm>
            <a:off x="649514" y="1251284"/>
            <a:ext cx="10276114" cy="5463025"/>
          </a:xfrm>
        </p:spPr>
        <p:txBody>
          <a:bodyPr>
            <a:normAutofit/>
          </a:bodyPr>
          <a:lstStyle/>
          <a:p>
            <a:pPr>
              <a:lnSpc>
                <a:spcPct val="100000"/>
              </a:lnSpc>
              <a:spcBef>
                <a:spcPts val="0"/>
              </a:spcBef>
              <a:buSzPct val="80000"/>
            </a:pPr>
            <a:r>
              <a:rPr lang="en-US" sz="3200" dirty="0">
                <a:solidFill>
                  <a:srgbClr val="000000"/>
                </a:solidFill>
              </a:rPr>
              <a:t>Opiate: derivative of opium poppy</a:t>
            </a:r>
          </a:p>
          <a:p>
            <a:pPr lvl="1">
              <a:lnSpc>
                <a:spcPct val="100000"/>
              </a:lnSpc>
              <a:spcBef>
                <a:spcPts val="0"/>
              </a:spcBef>
              <a:buSzPct val="80000"/>
            </a:pPr>
            <a:r>
              <a:rPr lang="en-US" sz="2800" dirty="0">
                <a:solidFill>
                  <a:srgbClr val="000000"/>
                </a:solidFill>
              </a:rPr>
              <a:t>Morphine</a:t>
            </a:r>
          </a:p>
          <a:p>
            <a:pPr lvl="1">
              <a:lnSpc>
                <a:spcPct val="100000"/>
              </a:lnSpc>
              <a:spcBef>
                <a:spcPts val="0"/>
              </a:spcBef>
              <a:buSzPct val="80000"/>
            </a:pPr>
            <a:r>
              <a:rPr lang="en-US" sz="2800" dirty="0">
                <a:solidFill>
                  <a:srgbClr val="000000"/>
                </a:solidFill>
              </a:rPr>
              <a:t>Codeine</a:t>
            </a:r>
          </a:p>
          <a:p>
            <a:pPr lvl="1">
              <a:lnSpc>
                <a:spcPct val="100000"/>
              </a:lnSpc>
              <a:spcBef>
                <a:spcPts val="0"/>
              </a:spcBef>
              <a:spcAft>
                <a:spcPts val="600"/>
              </a:spcAft>
              <a:buSzPct val="80000"/>
            </a:pPr>
            <a:r>
              <a:rPr lang="en-US" sz="2800" dirty="0">
                <a:solidFill>
                  <a:srgbClr val="000000"/>
                </a:solidFill>
              </a:rPr>
              <a:t>Opium</a:t>
            </a:r>
          </a:p>
          <a:p>
            <a:pPr>
              <a:lnSpc>
                <a:spcPct val="100000"/>
              </a:lnSpc>
              <a:spcBef>
                <a:spcPts val="0"/>
              </a:spcBef>
              <a:buSzPct val="80000"/>
            </a:pPr>
            <a:r>
              <a:rPr lang="en-US" sz="3200" dirty="0">
                <a:solidFill>
                  <a:srgbClr val="000000"/>
                </a:solidFill>
              </a:rPr>
              <a:t>Opioid: any compound that binds to opiate receptors</a:t>
            </a:r>
          </a:p>
          <a:p>
            <a:pPr lvl="1">
              <a:lnSpc>
                <a:spcPct val="100000"/>
              </a:lnSpc>
              <a:spcBef>
                <a:spcPts val="0"/>
              </a:spcBef>
              <a:buSzPct val="80000"/>
            </a:pPr>
            <a:r>
              <a:rPr lang="en-US" sz="2800" dirty="0">
                <a:solidFill>
                  <a:srgbClr val="000000"/>
                </a:solidFill>
              </a:rPr>
              <a:t>Semi-synthetic (heroin = derived from morphine, buprenorphine from </a:t>
            </a:r>
            <a:r>
              <a:rPr lang="en-US" sz="2800" dirty="0" err="1">
                <a:solidFill>
                  <a:srgbClr val="000000"/>
                </a:solidFill>
              </a:rPr>
              <a:t>Thebaine</a:t>
            </a:r>
            <a:r>
              <a:rPr lang="en-US" sz="2800" dirty="0">
                <a:solidFill>
                  <a:srgbClr val="000000"/>
                </a:solidFill>
              </a:rPr>
              <a:t>, oxy + hydrocodone, oxy + hydromorphone)</a:t>
            </a:r>
          </a:p>
          <a:p>
            <a:pPr lvl="1">
              <a:lnSpc>
                <a:spcPct val="100000"/>
              </a:lnSpc>
              <a:spcBef>
                <a:spcPts val="0"/>
              </a:spcBef>
              <a:spcAft>
                <a:spcPts val="600"/>
              </a:spcAft>
              <a:buSzPct val="80000"/>
            </a:pPr>
            <a:r>
              <a:rPr lang="en-US" sz="2800" dirty="0">
                <a:solidFill>
                  <a:srgbClr val="000000"/>
                </a:solidFill>
              </a:rPr>
              <a:t>Synthetic (</a:t>
            </a:r>
            <a:r>
              <a:rPr lang="en-US" sz="2800" dirty="0" err="1">
                <a:solidFill>
                  <a:srgbClr val="000000"/>
                </a:solidFill>
              </a:rPr>
              <a:t>dextropropoxyphene</a:t>
            </a:r>
            <a:r>
              <a:rPr lang="en-US" sz="2800" dirty="0">
                <a:solidFill>
                  <a:srgbClr val="000000"/>
                </a:solidFill>
              </a:rPr>
              <a:t>, fentanyl, methadone, tramadol)</a:t>
            </a:r>
          </a:p>
          <a:p>
            <a:pPr>
              <a:lnSpc>
                <a:spcPct val="100000"/>
              </a:lnSpc>
              <a:spcBef>
                <a:spcPts val="0"/>
              </a:spcBef>
              <a:spcAft>
                <a:spcPts val="600"/>
              </a:spcAft>
              <a:buSzPct val="80000"/>
            </a:pPr>
            <a:r>
              <a:rPr lang="en-US" sz="3200" dirty="0">
                <a:solidFill>
                  <a:srgbClr val="000000"/>
                </a:solidFill>
              </a:rPr>
              <a:t>Route of administration: oral, transdermal, intravenous, and implantable</a:t>
            </a:r>
          </a:p>
          <a:p>
            <a:pPr>
              <a:lnSpc>
                <a:spcPct val="100000"/>
              </a:lnSpc>
              <a:spcBef>
                <a:spcPts val="0"/>
              </a:spcBef>
              <a:buSzPct val="80000"/>
            </a:pPr>
            <a:r>
              <a:rPr lang="en-US" sz="3200" dirty="0">
                <a:solidFill>
                  <a:srgbClr val="000000"/>
                </a:solidFill>
              </a:rPr>
              <a:t>Narcotic: legal </a:t>
            </a:r>
            <a:r>
              <a:rPr lang="en-US" sz="3200" dirty="0" smtClean="0">
                <a:solidFill>
                  <a:srgbClr val="000000"/>
                </a:solidFill>
              </a:rPr>
              <a:t>designation</a:t>
            </a:r>
            <a:endParaRPr lang="en-US" sz="3200" dirty="0">
              <a:solidFill>
                <a:srgbClr val="000000"/>
              </a:solidFill>
            </a:endParaRPr>
          </a:p>
        </p:txBody>
      </p:sp>
      <p:pic>
        <p:nvPicPr>
          <p:cNvPr id="5" name="Picture 4" descr="opium popp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9858" y="160028"/>
            <a:ext cx="1810512" cy="2121408"/>
          </a:xfrm>
          <a:prstGeom prst="rect">
            <a:avLst/>
          </a:prstGeom>
        </p:spPr>
      </p:pic>
      <p:pic>
        <p:nvPicPr>
          <p:cNvPr id="6" name="Picture 5" descr="opium popp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935" y="563375"/>
            <a:ext cx="1749552" cy="2121408"/>
          </a:xfrm>
          <a:prstGeom prst="rect">
            <a:avLst/>
          </a:prstGeom>
          <a:ln w="28575" cmpd="thickThin">
            <a:solidFill>
              <a:srgbClr val="805660"/>
            </a:solidFill>
          </a:ln>
        </p:spPr>
      </p:pic>
      <p:pic>
        <p:nvPicPr>
          <p:cNvPr id="4" name="Picture 3">
            <a:extLst>
              <a:ext uri="{FF2B5EF4-FFF2-40B4-BE49-F238E27FC236}">
                <a16:creationId xmlns:a16="http://schemas.microsoft.com/office/drawing/2014/main" id="{30559E6A-5721-9247-ADE6-DD9A5A3968FF}"/>
              </a:ext>
            </a:extLst>
          </p:cNvPr>
          <p:cNvPicPr>
            <a:picLocks noChangeAspect="1"/>
          </p:cNvPicPr>
          <p:nvPr/>
        </p:nvPicPr>
        <p:blipFill>
          <a:blip r:embed="rId5"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9898273" y="6348549"/>
            <a:ext cx="2054710" cy="365760"/>
          </a:xfrm>
          <a:prstGeom prst="rect">
            <a:avLst/>
          </a:prstGeom>
        </p:spPr>
      </p:pic>
    </p:spTree>
    <p:extLst>
      <p:ext uri="{BB962C8B-B14F-4D97-AF65-F5344CB8AC3E}">
        <p14:creationId xmlns:p14="http://schemas.microsoft.com/office/powerpoint/2010/main" val="424069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llustration of euphor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004" y="1295508"/>
            <a:ext cx="2713234" cy="2713234"/>
          </a:xfrm>
          <a:prstGeom prst="rect">
            <a:avLst/>
          </a:prstGeom>
        </p:spPr>
      </p:pic>
      <p:pic>
        <p:nvPicPr>
          <p:cNvPr id="7" name="Picture 6" descr="Illustration of depressi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5240" y="4306694"/>
            <a:ext cx="2446106" cy="2446106"/>
          </a:xfrm>
          <a:prstGeom prst="rect">
            <a:avLst/>
          </a:prstGeom>
        </p:spPr>
      </p:pic>
      <p:sp>
        <p:nvSpPr>
          <p:cNvPr id="2" name="Title 1">
            <a:extLst>
              <a:ext uri="{FF2B5EF4-FFF2-40B4-BE49-F238E27FC236}">
                <a16:creationId xmlns:a16="http://schemas.microsoft.com/office/drawing/2014/main" id="{33DF0E1E-865F-6F41-8A00-CA7A6DB21B75}"/>
              </a:ext>
            </a:extLst>
          </p:cNvPr>
          <p:cNvSpPr>
            <a:spLocks noGrp="1"/>
          </p:cNvSpPr>
          <p:nvPr>
            <p:ph type="title"/>
          </p:nvPr>
        </p:nvSpPr>
        <p:spPr>
          <a:xfrm>
            <a:off x="632460" y="365125"/>
            <a:ext cx="10515600" cy="1325563"/>
          </a:xfrm>
        </p:spPr>
        <p:txBody>
          <a:bodyPr/>
          <a:lstStyle/>
          <a:p>
            <a:r>
              <a:rPr lang="en-US" b="1" dirty="0">
                <a:solidFill>
                  <a:srgbClr val="000000"/>
                </a:solidFill>
              </a:rPr>
              <a:t>How Do Opioids Work in the Brain?</a:t>
            </a:r>
            <a:endParaRPr lang="en-US" dirty="0"/>
          </a:p>
        </p:txBody>
      </p:sp>
      <p:sp>
        <p:nvSpPr>
          <p:cNvPr id="3" name="Content Placeholder 2">
            <a:extLst>
              <a:ext uri="{FF2B5EF4-FFF2-40B4-BE49-F238E27FC236}">
                <a16:creationId xmlns:a16="http://schemas.microsoft.com/office/drawing/2014/main" id="{B58477D6-4F85-0746-B952-DC92AD2421F0}"/>
              </a:ext>
            </a:extLst>
          </p:cNvPr>
          <p:cNvSpPr>
            <a:spLocks noGrp="1"/>
          </p:cNvSpPr>
          <p:nvPr>
            <p:ph idx="1"/>
          </p:nvPr>
        </p:nvSpPr>
        <p:spPr>
          <a:xfrm>
            <a:off x="632460" y="1848485"/>
            <a:ext cx="9740733" cy="4351338"/>
          </a:xfrm>
        </p:spPr>
        <p:txBody>
          <a:bodyPr/>
          <a:lstStyle/>
          <a:p>
            <a:pPr marL="2403475" indent="-227013">
              <a:spcBef>
                <a:spcPts val="0"/>
              </a:spcBef>
              <a:spcAft>
                <a:spcPts val="1200"/>
              </a:spcAft>
              <a:buSzPct val="80000"/>
            </a:pPr>
            <a:r>
              <a:rPr lang="en-US" dirty="0">
                <a:solidFill>
                  <a:srgbClr val="000000"/>
                </a:solidFill>
              </a:rPr>
              <a:t>Opioids are highly addictive</a:t>
            </a:r>
          </a:p>
          <a:p>
            <a:pPr marL="2403475" indent="-227013">
              <a:lnSpc>
                <a:spcPct val="100000"/>
              </a:lnSpc>
              <a:spcBef>
                <a:spcPts val="0"/>
              </a:spcBef>
              <a:spcAft>
                <a:spcPts val="1800"/>
              </a:spcAft>
              <a:buSzPct val="80000"/>
            </a:pPr>
            <a:r>
              <a:rPr lang="en-US" dirty="0">
                <a:solidFill>
                  <a:srgbClr val="000000"/>
                </a:solidFill>
              </a:rPr>
              <a:t>Brain cells can become dependent on exogenous opioids to the extent that users require regular dosing in order to function in their daily routine</a:t>
            </a:r>
          </a:p>
          <a:p>
            <a:pPr>
              <a:spcBef>
                <a:spcPts val="0"/>
              </a:spcBef>
              <a:spcAft>
                <a:spcPts val="1200"/>
              </a:spcAft>
              <a:buSzPct val="80000"/>
            </a:pPr>
            <a:r>
              <a:rPr lang="en-US" dirty="0">
                <a:solidFill>
                  <a:srgbClr val="000000"/>
                </a:solidFill>
              </a:rPr>
              <a:t>Opioids initially cause a rush of pleasure (euphoria)</a:t>
            </a:r>
          </a:p>
          <a:p>
            <a:pPr>
              <a:spcBef>
                <a:spcPts val="0"/>
              </a:spcBef>
              <a:spcAft>
                <a:spcPts val="600"/>
              </a:spcAft>
              <a:buSzPct val="80000"/>
            </a:pPr>
            <a:r>
              <a:rPr lang="en-US" dirty="0">
                <a:solidFill>
                  <a:srgbClr val="000000"/>
                </a:solidFill>
              </a:rPr>
              <a:t>Opioids slow down the way you think, slow down reaction time, and slow down memory – this, in turn, impacts the way a person who uses opioids acts and make decisions</a:t>
            </a:r>
          </a:p>
        </p:txBody>
      </p:sp>
      <p:pic>
        <p:nvPicPr>
          <p:cNvPr id="8" name="Picture 7">
            <a:extLst>
              <a:ext uri="{FF2B5EF4-FFF2-40B4-BE49-F238E27FC236}">
                <a16:creationId xmlns:a16="http://schemas.microsoft.com/office/drawing/2014/main" id="{1B03C183-65B8-2D40-9BEB-B8CB9298E0E7}"/>
              </a:ext>
            </a:extLst>
          </p:cNvPr>
          <p:cNvPicPr>
            <a:picLocks noChangeAspect="1"/>
          </p:cNvPicPr>
          <p:nvPr/>
        </p:nvPicPr>
        <p:blipFill>
          <a:blip r:embed="rId5"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172004" y="6387040"/>
            <a:ext cx="2054710" cy="365760"/>
          </a:xfrm>
          <a:prstGeom prst="rect">
            <a:avLst/>
          </a:prstGeom>
        </p:spPr>
      </p:pic>
    </p:spTree>
    <p:extLst>
      <p:ext uri="{BB962C8B-B14F-4D97-AF65-F5344CB8AC3E}">
        <p14:creationId xmlns:p14="http://schemas.microsoft.com/office/powerpoint/2010/main" val="1720206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84" y="0"/>
            <a:ext cx="10515600" cy="1325563"/>
          </a:xfrm>
        </p:spPr>
        <p:txBody>
          <a:bodyPr>
            <a:normAutofit/>
          </a:bodyPr>
          <a:lstStyle/>
          <a:p>
            <a:r>
              <a:rPr lang="en-US" sz="4000" b="1" dirty="0"/>
              <a:t>Why are Opioids so Addictive?</a:t>
            </a:r>
          </a:p>
        </p:txBody>
      </p:sp>
      <p:pic>
        <p:nvPicPr>
          <p:cNvPr id="5" name="Science Says_ Why Are Opioids so Addictive_-aF4GtW5B3uc_x264" descr="Why are opioids so addictive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44311" y="1325563"/>
            <a:ext cx="6961240" cy="4640263"/>
          </a:xfrm>
        </p:spPr>
      </p:pic>
      <p:pic>
        <p:nvPicPr>
          <p:cNvPr id="7" name="Picture 6">
            <a:extLst>
              <a:ext uri="{FF2B5EF4-FFF2-40B4-BE49-F238E27FC236}">
                <a16:creationId xmlns:a16="http://schemas.microsoft.com/office/drawing/2014/main" id="{CCAFF7E5-F585-A844-BA9D-8794CB19EE9E}"/>
              </a:ext>
            </a:extLst>
          </p:cNvPr>
          <p:cNvPicPr>
            <a:picLocks noChangeAspect="1"/>
          </p:cNvPicPr>
          <p:nvPr/>
        </p:nvPicPr>
        <p:blipFill>
          <a:blip r:embed="rId6"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9990561" y="6412009"/>
            <a:ext cx="2054710" cy="365760"/>
          </a:xfrm>
          <a:prstGeom prst="rect">
            <a:avLst/>
          </a:prstGeom>
        </p:spPr>
      </p:pic>
    </p:spTree>
    <p:extLst>
      <p:ext uri="{BB962C8B-B14F-4D97-AF65-F5344CB8AC3E}">
        <p14:creationId xmlns:p14="http://schemas.microsoft.com/office/powerpoint/2010/main" val="180484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144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after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5" name="Picture 4" descr="small hexagon shapes"/>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3175"/>
            <a:ext cx="10287000" cy="6858000"/>
          </a:xfrm>
          <a:prstGeom prst="rect">
            <a:avLst/>
          </a:prstGeom>
        </p:spPr>
      </p:pic>
      <p:sp>
        <p:nvSpPr>
          <p:cNvPr id="2" name="Title 1"/>
          <p:cNvSpPr>
            <a:spLocks noGrp="1"/>
          </p:cNvSpPr>
          <p:nvPr>
            <p:ph type="title"/>
          </p:nvPr>
        </p:nvSpPr>
        <p:spPr>
          <a:xfrm>
            <a:off x="838200" y="-3175"/>
            <a:ext cx="10515600" cy="1325563"/>
          </a:xfrm>
        </p:spPr>
        <p:txBody>
          <a:bodyPr>
            <a:normAutofit/>
          </a:bodyPr>
          <a:lstStyle/>
          <a:p>
            <a:pPr algn="ctr"/>
            <a:r>
              <a:rPr lang="en-US" sz="4000" b="1" dirty="0"/>
              <a:t>What are the Acute Effects of Opioids?</a:t>
            </a:r>
          </a:p>
        </p:txBody>
      </p:sp>
      <p:sp>
        <p:nvSpPr>
          <p:cNvPr id="3" name="Content Placeholder 2"/>
          <p:cNvSpPr>
            <a:spLocks noGrp="1"/>
          </p:cNvSpPr>
          <p:nvPr>
            <p:ph sz="half" idx="1"/>
          </p:nvPr>
        </p:nvSpPr>
        <p:spPr>
          <a:xfrm>
            <a:off x="571500" y="1055688"/>
            <a:ext cx="5181600" cy="5606256"/>
          </a:xfrm>
        </p:spPr>
        <p:txBody>
          <a:bodyPr>
            <a:noAutofit/>
          </a:bodyPr>
          <a:lstStyle/>
          <a:p>
            <a:pPr marL="279400" indent="-279400">
              <a:lnSpc>
                <a:spcPct val="100000"/>
              </a:lnSpc>
              <a:spcBef>
                <a:spcPts val="0"/>
              </a:spcBef>
              <a:spcAft>
                <a:spcPts val="600"/>
              </a:spcAft>
              <a:buSzPct val="80000"/>
            </a:pPr>
            <a:r>
              <a:rPr lang="en-US" sz="3200" dirty="0"/>
              <a:t>Euphoria</a:t>
            </a:r>
          </a:p>
          <a:p>
            <a:pPr marL="279400" indent="-279400">
              <a:lnSpc>
                <a:spcPct val="100000"/>
              </a:lnSpc>
              <a:spcBef>
                <a:spcPts val="0"/>
              </a:spcBef>
              <a:spcAft>
                <a:spcPts val="600"/>
              </a:spcAft>
              <a:buSzPct val="80000"/>
            </a:pPr>
            <a:r>
              <a:rPr lang="en-US" sz="3200" dirty="0"/>
              <a:t>Pain relief</a:t>
            </a:r>
          </a:p>
          <a:p>
            <a:pPr marL="279400" indent="-279400">
              <a:lnSpc>
                <a:spcPct val="100000"/>
              </a:lnSpc>
              <a:spcBef>
                <a:spcPts val="0"/>
              </a:spcBef>
              <a:spcAft>
                <a:spcPts val="600"/>
              </a:spcAft>
              <a:buSzPct val="80000"/>
            </a:pPr>
            <a:r>
              <a:rPr lang="en-US" sz="3200" dirty="0"/>
              <a:t>Suppresses cough reflex</a:t>
            </a:r>
          </a:p>
          <a:p>
            <a:pPr marL="279400" indent="-279400">
              <a:lnSpc>
                <a:spcPct val="100000"/>
              </a:lnSpc>
              <a:spcBef>
                <a:spcPts val="0"/>
              </a:spcBef>
              <a:spcAft>
                <a:spcPts val="600"/>
              </a:spcAft>
              <a:buSzPct val="80000"/>
            </a:pPr>
            <a:r>
              <a:rPr lang="en-US" sz="3200" dirty="0"/>
              <a:t>Histamine release</a:t>
            </a:r>
          </a:p>
          <a:p>
            <a:pPr marL="279400" indent="-279400">
              <a:lnSpc>
                <a:spcPct val="100000"/>
              </a:lnSpc>
              <a:spcBef>
                <a:spcPts val="0"/>
              </a:spcBef>
              <a:spcAft>
                <a:spcPts val="600"/>
              </a:spcAft>
              <a:buSzPct val="80000"/>
            </a:pPr>
            <a:r>
              <a:rPr lang="en-US" sz="3200" dirty="0"/>
              <a:t>Warm flushing of the skin</a:t>
            </a:r>
          </a:p>
          <a:p>
            <a:pPr marL="279400" indent="-279400">
              <a:lnSpc>
                <a:spcPct val="100000"/>
              </a:lnSpc>
              <a:spcBef>
                <a:spcPts val="0"/>
              </a:spcBef>
              <a:spcAft>
                <a:spcPts val="600"/>
              </a:spcAft>
              <a:buSzPct val="80000"/>
            </a:pPr>
            <a:r>
              <a:rPr lang="en-US" sz="3200" dirty="0"/>
              <a:t>Dry mouth</a:t>
            </a:r>
          </a:p>
          <a:p>
            <a:pPr marL="279400" indent="-279400">
              <a:lnSpc>
                <a:spcPct val="100000"/>
              </a:lnSpc>
              <a:spcBef>
                <a:spcPts val="0"/>
              </a:spcBef>
              <a:spcAft>
                <a:spcPts val="600"/>
              </a:spcAft>
              <a:buSzPct val="80000"/>
            </a:pPr>
            <a:r>
              <a:rPr lang="en-US" sz="3200" dirty="0"/>
              <a:t>Drowsiness and lethargy</a:t>
            </a:r>
          </a:p>
          <a:p>
            <a:pPr marL="279400" indent="-279400">
              <a:lnSpc>
                <a:spcPct val="100000"/>
              </a:lnSpc>
              <a:spcBef>
                <a:spcPts val="0"/>
              </a:spcBef>
              <a:spcAft>
                <a:spcPts val="600"/>
              </a:spcAft>
              <a:buSzPct val="80000"/>
            </a:pPr>
            <a:r>
              <a:rPr lang="en-US" sz="3200" dirty="0"/>
              <a:t>Sense of well-being</a:t>
            </a:r>
          </a:p>
          <a:p>
            <a:pPr marL="279400" indent="-279400">
              <a:lnSpc>
                <a:spcPct val="100000"/>
              </a:lnSpc>
              <a:spcBef>
                <a:spcPts val="0"/>
              </a:spcBef>
              <a:spcAft>
                <a:spcPts val="600"/>
              </a:spcAft>
              <a:buSzPct val="80000"/>
            </a:pPr>
            <a:r>
              <a:rPr lang="en-US" sz="3200" dirty="0"/>
              <a:t>Depression of the central nervous system</a:t>
            </a:r>
          </a:p>
        </p:txBody>
      </p:sp>
      <p:sp>
        <p:nvSpPr>
          <p:cNvPr id="7" name="Content Placeholder 6"/>
          <p:cNvSpPr>
            <a:spLocks noGrp="1"/>
          </p:cNvSpPr>
          <p:nvPr>
            <p:ph sz="half" idx="2"/>
          </p:nvPr>
        </p:nvSpPr>
        <p:spPr>
          <a:xfrm>
            <a:off x="6400800" y="1055688"/>
            <a:ext cx="5600700" cy="5799137"/>
          </a:xfrm>
        </p:spPr>
        <p:txBody>
          <a:bodyPr>
            <a:noAutofit/>
          </a:bodyPr>
          <a:lstStyle/>
          <a:p>
            <a:pPr marL="279400" indent="-279400">
              <a:lnSpc>
                <a:spcPct val="100000"/>
              </a:lnSpc>
              <a:spcBef>
                <a:spcPts val="0"/>
              </a:spcBef>
              <a:spcAft>
                <a:spcPts val="600"/>
              </a:spcAft>
              <a:buSzPct val="80000"/>
            </a:pPr>
            <a:r>
              <a:rPr lang="en-US" sz="3200" dirty="0"/>
              <a:t>Sedation</a:t>
            </a:r>
          </a:p>
          <a:p>
            <a:pPr marL="279400" indent="-279400">
              <a:lnSpc>
                <a:spcPct val="100000"/>
              </a:lnSpc>
              <a:spcBef>
                <a:spcPts val="0"/>
              </a:spcBef>
              <a:spcAft>
                <a:spcPts val="600"/>
              </a:spcAft>
              <a:buSzPct val="80000"/>
            </a:pPr>
            <a:r>
              <a:rPr lang="en-US" sz="3200" dirty="0"/>
              <a:t>Pupil constriction </a:t>
            </a:r>
          </a:p>
          <a:p>
            <a:pPr marL="279400" indent="-279400">
              <a:lnSpc>
                <a:spcPct val="100000"/>
              </a:lnSpc>
              <a:spcBef>
                <a:spcPts val="0"/>
              </a:spcBef>
              <a:spcAft>
                <a:spcPts val="600"/>
              </a:spcAft>
              <a:buSzPct val="80000"/>
            </a:pPr>
            <a:r>
              <a:rPr lang="en-US" sz="3200" dirty="0"/>
              <a:t>Slurred speech</a:t>
            </a:r>
          </a:p>
          <a:p>
            <a:pPr marL="279400" indent="-279400">
              <a:lnSpc>
                <a:spcPct val="100000"/>
              </a:lnSpc>
              <a:spcBef>
                <a:spcPts val="0"/>
              </a:spcBef>
              <a:spcAft>
                <a:spcPts val="600"/>
              </a:spcAft>
              <a:buSzPct val="80000"/>
            </a:pPr>
            <a:r>
              <a:rPr lang="en-US" sz="3200" dirty="0"/>
              <a:t>Impaired attention/memory</a:t>
            </a:r>
          </a:p>
          <a:p>
            <a:pPr marL="279400" indent="-279400">
              <a:lnSpc>
                <a:spcPct val="100000"/>
              </a:lnSpc>
              <a:spcBef>
                <a:spcPts val="0"/>
              </a:spcBef>
              <a:spcAft>
                <a:spcPts val="600"/>
              </a:spcAft>
              <a:buSzPct val="80000"/>
            </a:pPr>
            <a:r>
              <a:rPr lang="en-US" sz="3200" dirty="0"/>
              <a:t>Constipation, urinary retention</a:t>
            </a:r>
          </a:p>
          <a:p>
            <a:pPr marL="279400" indent="-279400">
              <a:lnSpc>
                <a:spcPct val="100000"/>
              </a:lnSpc>
              <a:spcBef>
                <a:spcPts val="0"/>
              </a:spcBef>
              <a:spcAft>
                <a:spcPts val="600"/>
              </a:spcAft>
              <a:buSzPct val="80000"/>
            </a:pPr>
            <a:r>
              <a:rPr lang="en-US" sz="3200" dirty="0"/>
              <a:t>Nausea</a:t>
            </a:r>
          </a:p>
          <a:p>
            <a:pPr marL="279400" indent="-279400">
              <a:lnSpc>
                <a:spcPct val="100000"/>
              </a:lnSpc>
              <a:spcBef>
                <a:spcPts val="0"/>
              </a:spcBef>
              <a:spcAft>
                <a:spcPts val="600"/>
              </a:spcAft>
              <a:buSzPct val="80000"/>
            </a:pPr>
            <a:r>
              <a:rPr lang="en-US" sz="3200" dirty="0"/>
              <a:t>Confusion, delirium</a:t>
            </a:r>
          </a:p>
          <a:p>
            <a:pPr marL="279400" indent="-279400">
              <a:lnSpc>
                <a:spcPct val="100000"/>
              </a:lnSpc>
              <a:spcBef>
                <a:spcPts val="0"/>
              </a:spcBef>
              <a:spcAft>
                <a:spcPts val="600"/>
              </a:spcAft>
              <a:buSzPct val="80000"/>
            </a:pPr>
            <a:r>
              <a:rPr lang="en-US" sz="3200" dirty="0"/>
              <a:t>Seizures</a:t>
            </a:r>
          </a:p>
          <a:p>
            <a:pPr marL="279400" indent="-279400">
              <a:lnSpc>
                <a:spcPct val="100000"/>
              </a:lnSpc>
              <a:spcBef>
                <a:spcPts val="0"/>
              </a:spcBef>
              <a:spcAft>
                <a:spcPts val="600"/>
              </a:spcAft>
              <a:buSzPct val="80000"/>
            </a:pPr>
            <a:r>
              <a:rPr lang="en-US" sz="3200" dirty="0"/>
              <a:t>Slowed heart rate</a:t>
            </a:r>
          </a:p>
          <a:p>
            <a:pPr marL="279400" indent="-279400">
              <a:lnSpc>
                <a:spcPct val="100000"/>
              </a:lnSpc>
              <a:spcBef>
                <a:spcPts val="0"/>
              </a:spcBef>
              <a:spcAft>
                <a:spcPts val="600"/>
              </a:spcAft>
              <a:buSzPct val="80000"/>
            </a:pPr>
            <a:r>
              <a:rPr lang="en-US" sz="3200" dirty="0"/>
              <a:t>Respiratory depression</a:t>
            </a:r>
          </a:p>
        </p:txBody>
      </p:sp>
      <p:pic>
        <p:nvPicPr>
          <p:cNvPr id="6" name="Picture 5">
            <a:extLst>
              <a:ext uri="{FF2B5EF4-FFF2-40B4-BE49-F238E27FC236}">
                <a16:creationId xmlns:a16="http://schemas.microsoft.com/office/drawing/2014/main" id="{53D44489-0AEA-E849-891F-C1468DEDA693}"/>
              </a:ext>
            </a:extLst>
          </p:cNvPr>
          <p:cNvPicPr>
            <a:picLocks noChangeAspect="1"/>
          </p:cNvPicPr>
          <p:nvPr/>
        </p:nvPicPr>
        <p:blipFill>
          <a:blip r:embed="rId4"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4231790" y="6392625"/>
            <a:ext cx="2054710" cy="365760"/>
          </a:xfrm>
          <a:prstGeom prst="rect">
            <a:avLst/>
          </a:prstGeom>
        </p:spPr>
      </p:pic>
    </p:spTree>
    <p:extLst>
      <p:ext uri="{BB962C8B-B14F-4D97-AF65-F5344CB8AC3E}">
        <p14:creationId xmlns:p14="http://schemas.microsoft.com/office/powerpoint/2010/main" val="4152474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25"/>
            <a:ext cx="10515600" cy="1325563"/>
          </a:xfrm>
        </p:spPr>
        <p:txBody>
          <a:bodyPr>
            <a:normAutofit/>
          </a:bodyPr>
          <a:lstStyle/>
          <a:p>
            <a:pPr algn="ctr"/>
            <a:r>
              <a:rPr lang="en-US" sz="4000" b="1" dirty="0"/>
              <a:t>What are the Chronic Effects of Opioids?</a:t>
            </a:r>
          </a:p>
        </p:txBody>
      </p:sp>
      <p:sp>
        <p:nvSpPr>
          <p:cNvPr id="3" name="Content Placeholder 2"/>
          <p:cNvSpPr>
            <a:spLocks noGrp="1"/>
          </p:cNvSpPr>
          <p:nvPr>
            <p:ph idx="1"/>
          </p:nvPr>
        </p:nvSpPr>
        <p:spPr>
          <a:xfrm>
            <a:off x="613610" y="1115595"/>
            <a:ext cx="10515600" cy="5590005"/>
          </a:xfrm>
        </p:spPr>
        <p:txBody>
          <a:bodyPr>
            <a:normAutofit/>
          </a:bodyPr>
          <a:lstStyle/>
          <a:p>
            <a:pPr marL="301625" indent="-301625">
              <a:lnSpc>
                <a:spcPct val="100000"/>
              </a:lnSpc>
              <a:spcBef>
                <a:spcPts val="0"/>
              </a:spcBef>
              <a:buClr>
                <a:srgbClr val="99557A"/>
              </a:buClr>
              <a:buSzPct val="80000"/>
            </a:pPr>
            <a:r>
              <a:rPr lang="en-US" sz="3200" dirty="0"/>
              <a:t>Fatal overdose</a:t>
            </a:r>
          </a:p>
          <a:p>
            <a:pPr marL="301625" indent="-301625">
              <a:lnSpc>
                <a:spcPct val="100000"/>
              </a:lnSpc>
              <a:spcBef>
                <a:spcPts val="0"/>
              </a:spcBef>
              <a:buClr>
                <a:srgbClr val="99557A"/>
              </a:buClr>
              <a:buSzPct val="80000"/>
            </a:pPr>
            <a:r>
              <a:rPr lang="en-US" sz="3200" dirty="0"/>
              <a:t>Collapsed veins (intravenous use)</a:t>
            </a:r>
          </a:p>
          <a:p>
            <a:pPr marL="301625" indent="-301625">
              <a:lnSpc>
                <a:spcPct val="100000"/>
              </a:lnSpc>
              <a:spcBef>
                <a:spcPts val="0"/>
              </a:spcBef>
              <a:buClr>
                <a:srgbClr val="99557A"/>
              </a:buClr>
              <a:buSzPct val="80000"/>
            </a:pPr>
            <a:r>
              <a:rPr lang="en-US" sz="3200" dirty="0"/>
              <a:t>Elevated risk for infectious diseases (HIV/HCV)</a:t>
            </a:r>
          </a:p>
          <a:p>
            <a:pPr marL="301625" indent="-301625">
              <a:lnSpc>
                <a:spcPct val="100000"/>
              </a:lnSpc>
              <a:spcBef>
                <a:spcPts val="0"/>
              </a:spcBef>
              <a:buClr>
                <a:srgbClr val="99557A"/>
              </a:buClr>
              <a:buSzPct val="80000"/>
            </a:pPr>
            <a:r>
              <a:rPr lang="en-US" sz="3200" dirty="0"/>
              <a:t>Infection of the heart lining and valves</a:t>
            </a:r>
          </a:p>
          <a:p>
            <a:pPr marL="301625" indent="-301625">
              <a:lnSpc>
                <a:spcPct val="100000"/>
              </a:lnSpc>
              <a:spcBef>
                <a:spcPts val="0"/>
              </a:spcBef>
              <a:buClr>
                <a:srgbClr val="99557A"/>
              </a:buClr>
              <a:buSzPct val="80000"/>
            </a:pPr>
            <a:r>
              <a:rPr lang="en-US" sz="3200" dirty="0"/>
              <a:t>Pulmonary complications and pneumonia</a:t>
            </a:r>
          </a:p>
          <a:p>
            <a:pPr marL="301625" indent="-301625">
              <a:lnSpc>
                <a:spcPct val="100000"/>
              </a:lnSpc>
              <a:spcBef>
                <a:spcPts val="0"/>
              </a:spcBef>
              <a:buClr>
                <a:srgbClr val="99557A"/>
              </a:buClr>
              <a:buSzPct val="80000"/>
            </a:pPr>
            <a:r>
              <a:rPr lang="en-US" sz="3200" dirty="0"/>
              <a:t>Respiratory problems</a:t>
            </a:r>
          </a:p>
          <a:p>
            <a:pPr marL="301625" indent="-301625">
              <a:lnSpc>
                <a:spcPct val="100000"/>
              </a:lnSpc>
              <a:spcBef>
                <a:spcPts val="0"/>
              </a:spcBef>
              <a:buClr>
                <a:srgbClr val="99557A"/>
              </a:buClr>
              <a:buSzPct val="80000"/>
            </a:pPr>
            <a:r>
              <a:rPr lang="en-US" sz="3200" dirty="0"/>
              <a:t>Abscesses</a:t>
            </a:r>
          </a:p>
          <a:p>
            <a:pPr marL="301625" indent="-301625">
              <a:lnSpc>
                <a:spcPct val="100000"/>
              </a:lnSpc>
              <a:spcBef>
                <a:spcPts val="0"/>
              </a:spcBef>
              <a:buClr>
                <a:srgbClr val="99557A"/>
              </a:buClr>
              <a:buSzPct val="80000"/>
            </a:pPr>
            <a:r>
              <a:rPr lang="en-US" sz="3200" dirty="0"/>
              <a:t>Liver disease</a:t>
            </a:r>
          </a:p>
          <a:p>
            <a:pPr marL="301625" indent="-301625">
              <a:lnSpc>
                <a:spcPct val="100000"/>
              </a:lnSpc>
              <a:spcBef>
                <a:spcPts val="0"/>
              </a:spcBef>
              <a:buClr>
                <a:srgbClr val="99557A"/>
              </a:buClr>
              <a:buSzPct val="80000"/>
            </a:pPr>
            <a:r>
              <a:rPr lang="en-US" sz="3200" dirty="0"/>
              <a:t>Low birth weight and developmental delay</a:t>
            </a:r>
          </a:p>
          <a:p>
            <a:pPr marL="301625" indent="-301625">
              <a:lnSpc>
                <a:spcPct val="100000"/>
              </a:lnSpc>
              <a:spcBef>
                <a:spcPts val="0"/>
              </a:spcBef>
              <a:buClr>
                <a:srgbClr val="99557A"/>
              </a:buClr>
              <a:buSzPct val="80000"/>
            </a:pPr>
            <a:r>
              <a:rPr lang="en-US" sz="3200" dirty="0"/>
              <a:t>Constipation</a:t>
            </a:r>
          </a:p>
          <a:p>
            <a:pPr marL="301625" indent="-301625">
              <a:lnSpc>
                <a:spcPct val="100000"/>
              </a:lnSpc>
              <a:spcBef>
                <a:spcPts val="0"/>
              </a:spcBef>
              <a:buClr>
                <a:srgbClr val="99557A"/>
              </a:buClr>
              <a:buSzPct val="80000"/>
            </a:pPr>
            <a:r>
              <a:rPr lang="en-US" sz="3200" dirty="0"/>
              <a:t>Cellulitis</a:t>
            </a:r>
          </a:p>
        </p:txBody>
      </p:sp>
      <p:pic>
        <p:nvPicPr>
          <p:cNvPr id="6" name="Picture 4" descr="Illustration of human body showing internal org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833" y="1043426"/>
            <a:ext cx="3750167" cy="502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13F6575-34FE-BD4D-8C8C-7803620AE952}"/>
              </a:ext>
            </a:extLst>
          </p:cNvPr>
          <p:cNvPicPr>
            <a:picLocks noChangeAspect="1"/>
          </p:cNvPicPr>
          <p:nvPr/>
        </p:nvPicPr>
        <p:blipFill>
          <a:blip r:embed="rId4"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9990561" y="6412009"/>
            <a:ext cx="2054710" cy="365760"/>
          </a:xfrm>
          <a:prstGeom prst="rect">
            <a:avLst/>
          </a:prstGeom>
        </p:spPr>
      </p:pic>
    </p:spTree>
    <p:extLst>
      <p:ext uri="{BB962C8B-B14F-4D97-AF65-F5344CB8AC3E}">
        <p14:creationId xmlns:p14="http://schemas.microsoft.com/office/powerpoint/2010/main" val="1955278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TotalTime>
  <Words>3718</Words>
  <Application>Microsoft Office PowerPoint</Application>
  <PresentationFormat>Widescreen</PresentationFormat>
  <Paragraphs>223</Paragraphs>
  <Slides>12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MS PGothic</vt:lpstr>
      <vt:lpstr>Arial</vt:lpstr>
      <vt:lpstr>Calibri</vt:lpstr>
      <vt:lpstr>Calibri  </vt:lpstr>
      <vt:lpstr>Calibri Light</vt:lpstr>
      <vt:lpstr>Helvetica</vt:lpstr>
      <vt:lpstr>Osaka</vt:lpstr>
      <vt:lpstr>Tahoma</vt:lpstr>
      <vt:lpstr>Office Theme</vt:lpstr>
      <vt:lpstr>Part 1: Mechanism of Action of Opioids and the Impact on the User’s Brain and Body</vt:lpstr>
      <vt:lpstr>Why Do People Use Drugs?</vt:lpstr>
      <vt:lpstr>A Major Paradigm Shift Occurred in the Late 1990s</vt:lpstr>
      <vt:lpstr>Addiction is Like Other Chronic Illnesses</vt:lpstr>
      <vt:lpstr>What are Opioids?</vt:lpstr>
      <vt:lpstr>How Do Opioids Work in the Brain?</vt:lpstr>
      <vt:lpstr>Why are Opioids so Addictive?</vt:lpstr>
      <vt:lpstr>What are the Acute Effects of Opioids?</vt:lpstr>
      <vt:lpstr>What are the Chronic Effects of Opioids?</vt:lpstr>
      <vt:lpstr>Who Misuses Opioids?</vt:lpstr>
      <vt:lpstr>What will happen if Opioid Use Disorders are not adequately treated?</vt:lpstr>
      <vt:lpstr>Resources for Continued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A Roget</dc:creator>
  <cp:lastModifiedBy>Beth A Rutkowski</cp:lastModifiedBy>
  <cp:revision>106</cp:revision>
  <dcterms:created xsi:type="dcterms:W3CDTF">2018-10-29T16:32:59Z</dcterms:created>
  <dcterms:modified xsi:type="dcterms:W3CDTF">2019-05-13T13:43:27Z</dcterms:modified>
</cp:coreProperties>
</file>