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0"/>
  </p:notesMasterIdLst>
  <p:handoutMasterIdLst>
    <p:handoutMasterId r:id="rId31"/>
  </p:handoutMasterIdLst>
  <p:sldIdLst>
    <p:sldId id="287" r:id="rId2"/>
    <p:sldId id="295" r:id="rId3"/>
    <p:sldId id="307" r:id="rId4"/>
    <p:sldId id="343" r:id="rId5"/>
    <p:sldId id="299" r:id="rId6"/>
    <p:sldId id="302" r:id="rId7"/>
    <p:sldId id="303" r:id="rId8"/>
    <p:sldId id="356" r:id="rId9"/>
    <p:sldId id="335" r:id="rId10"/>
    <p:sldId id="336" r:id="rId11"/>
    <p:sldId id="337" r:id="rId12"/>
    <p:sldId id="340" r:id="rId13"/>
    <p:sldId id="339" r:id="rId14"/>
    <p:sldId id="344" r:id="rId15"/>
    <p:sldId id="345" r:id="rId16"/>
    <p:sldId id="346" r:id="rId17"/>
    <p:sldId id="304" r:id="rId18"/>
    <p:sldId id="347" r:id="rId19"/>
    <p:sldId id="348" r:id="rId20"/>
    <p:sldId id="350" r:id="rId21"/>
    <p:sldId id="351" r:id="rId22"/>
    <p:sldId id="352" r:id="rId23"/>
    <p:sldId id="353" r:id="rId24"/>
    <p:sldId id="327" r:id="rId25"/>
    <p:sldId id="314" r:id="rId26"/>
    <p:sldId id="322" r:id="rId27"/>
    <p:sldId id="338" r:id="rId28"/>
    <p:sldId id="325"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7B775A-B0D1-10E4-2422-E1868A4E7547}" name="Gilbert, Marylou" initials="GM" userId="S::MarylouGilbert@mednet.ucla.edu::2a3cd20f-e7ff-4915-8f52-b36a8ff305f4" providerId="AD"/>
  <p188:author id="{DF4F74A1-CF72-006C-434E-3C69FD4001AF}" name="Tsoi, Sze Yi Celine" initials="ST" userId="S::SzeYiCelineTsoi@mednet.ucla.edu::afa4c109-7e55-4454-be85-2e064cd195be" providerId="AD"/>
  <p188:author id="{A5A3D3F4-7462-1BB2-0875-BFE7B555C186}" name="Marylou Gilbert" initials="MG" userId="S::marylou@rand.org::7c8cc47d-d445-4b7e-b7c9-87586045a7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a E. Vazquez" initials="MEV" lastIdx="2" clrIdx="0">
    <p:extLst>
      <p:ext uri="{19B8F6BF-5375-455C-9EA6-DF929625EA0E}">
        <p15:presenceInfo xmlns:p15="http://schemas.microsoft.com/office/powerpoint/2012/main" userId="S-1-5-21-2582073952-398779973-3559944249-155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2098" autoAdjust="0"/>
  </p:normalViewPr>
  <p:slideViewPr>
    <p:cSldViewPr snapToGrid="0">
      <p:cViewPr varScale="1">
        <p:scale>
          <a:sx n="53" d="100"/>
          <a:sy n="53" d="100"/>
        </p:scale>
        <p:origin x="1176" y="3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7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CF0A3B-8801-47BA-8FD9-98E85D3CB36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50A52A0-DE36-4C9F-A17B-88EBC0721EB8}">
      <dgm:prSet/>
      <dgm:spPr/>
      <dgm:t>
        <a:bodyPr/>
        <a:lstStyle/>
        <a:p>
          <a:r>
            <a:rPr lang="en-US"/>
            <a:t>Address the data collection needs of the DMC-ODS waiver evaluation required by the Centers for Medicare and Medicaid Services (CMS) </a:t>
          </a:r>
        </a:p>
      </dgm:t>
    </dgm:pt>
    <dgm:pt modelId="{13D72945-BF0F-4A0C-AA2E-9D70738E8F36}" type="parTrans" cxnId="{45B1EBE7-85F6-458A-8D9A-F6CB4854BAC7}">
      <dgm:prSet/>
      <dgm:spPr/>
      <dgm:t>
        <a:bodyPr/>
        <a:lstStyle/>
        <a:p>
          <a:endParaRPr lang="en-US"/>
        </a:p>
      </dgm:t>
    </dgm:pt>
    <dgm:pt modelId="{C720A690-D652-4916-A136-AEC0AD1A2A3A}" type="sibTrans" cxnId="{45B1EBE7-85F6-458A-8D9A-F6CB4854BAC7}">
      <dgm:prSet/>
      <dgm:spPr/>
      <dgm:t>
        <a:bodyPr/>
        <a:lstStyle/>
        <a:p>
          <a:endParaRPr lang="en-US"/>
        </a:p>
      </dgm:t>
    </dgm:pt>
    <dgm:pt modelId="{9707BBF1-4B03-41CF-9EF9-BBD35380021B}">
      <dgm:prSet/>
      <dgm:spPr/>
      <dgm:t>
        <a:bodyPr/>
        <a:lstStyle/>
        <a:p>
          <a:r>
            <a:rPr lang="en-US"/>
            <a:t>Fulfill the county’s External Quality Review Organization (EQRO) requirement of conducting a client satisfaction survey using a validated tool</a:t>
          </a:r>
        </a:p>
      </dgm:t>
    </dgm:pt>
    <dgm:pt modelId="{E284B30B-B793-4072-938B-43F3E11CC594}" type="parTrans" cxnId="{007FD460-3EC8-46D4-806B-82A1899682D1}">
      <dgm:prSet/>
      <dgm:spPr/>
      <dgm:t>
        <a:bodyPr/>
        <a:lstStyle/>
        <a:p>
          <a:endParaRPr lang="en-US"/>
        </a:p>
      </dgm:t>
    </dgm:pt>
    <dgm:pt modelId="{688EB133-111A-489C-A857-D0E03770D0C0}" type="sibTrans" cxnId="{007FD460-3EC8-46D4-806B-82A1899682D1}">
      <dgm:prSet/>
      <dgm:spPr/>
      <dgm:t>
        <a:bodyPr/>
        <a:lstStyle/>
        <a:p>
          <a:endParaRPr lang="en-US"/>
        </a:p>
      </dgm:t>
    </dgm:pt>
    <dgm:pt modelId="{5B84B52D-EBF9-4B4D-9204-0374005B3B34}">
      <dgm:prSet/>
      <dgm:spPr/>
      <dgm:t>
        <a:bodyPr/>
        <a:lstStyle/>
        <a:p>
          <a:r>
            <a:rPr lang="en-US"/>
            <a:t>Support DMC-ODS Quality Improvement efforts</a:t>
          </a:r>
        </a:p>
      </dgm:t>
    </dgm:pt>
    <dgm:pt modelId="{465CC1CF-6076-460A-BB39-15EB24BE5A63}" type="parTrans" cxnId="{15D848BA-3785-4DEA-8D13-B8481307DA08}">
      <dgm:prSet/>
      <dgm:spPr/>
      <dgm:t>
        <a:bodyPr/>
        <a:lstStyle/>
        <a:p>
          <a:endParaRPr lang="en-US"/>
        </a:p>
      </dgm:t>
    </dgm:pt>
    <dgm:pt modelId="{A7896A69-C3F8-4742-A97B-887E6435D261}" type="sibTrans" cxnId="{15D848BA-3785-4DEA-8D13-B8481307DA08}">
      <dgm:prSet/>
      <dgm:spPr/>
      <dgm:t>
        <a:bodyPr/>
        <a:lstStyle/>
        <a:p>
          <a:endParaRPr lang="en-US"/>
        </a:p>
      </dgm:t>
    </dgm:pt>
    <dgm:pt modelId="{81D70C47-8AE1-4653-AC7C-C1824B796425}" type="pres">
      <dgm:prSet presAssocID="{3CCF0A3B-8801-47BA-8FD9-98E85D3CB366}" presName="root" presStyleCnt="0">
        <dgm:presLayoutVars>
          <dgm:dir/>
          <dgm:resizeHandles val="exact"/>
        </dgm:presLayoutVars>
      </dgm:prSet>
      <dgm:spPr/>
    </dgm:pt>
    <dgm:pt modelId="{11BF0ADA-063D-4E8B-9D2D-FE79854C4953}" type="pres">
      <dgm:prSet presAssocID="{550A52A0-DE36-4C9F-A17B-88EBC0721EB8}" presName="compNode" presStyleCnt="0"/>
      <dgm:spPr/>
    </dgm:pt>
    <dgm:pt modelId="{F5957FEA-D134-425C-923E-969BEE5F9218}" type="pres">
      <dgm:prSet presAssocID="{550A52A0-DE36-4C9F-A17B-88EBC0721EB8}" presName="bgRect" presStyleLbl="bgShp" presStyleIdx="0" presStyleCnt="3"/>
      <dgm:spPr/>
    </dgm:pt>
    <dgm:pt modelId="{B711F32E-5408-4950-A028-6C534EBA9A7F}" type="pres">
      <dgm:prSet presAssocID="{550A52A0-DE36-4C9F-A17B-88EBC0721E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F1675C49-CAF1-40E8-B900-0D9A4CE66843}" type="pres">
      <dgm:prSet presAssocID="{550A52A0-DE36-4C9F-A17B-88EBC0721EB8}" presName="spaceRect" presStyleCnt="0"/>
      <dgm:spPr/>
    </dgm:pt>
    <dgm:pt modelId="{159342AB-A4AF-4699-8CBB-1B02FCAE787C}" type="pres">
      <dgm:prSet presAssocID="{550A52A0-DE36-4C9F-A17B-88EBC0721EB8}" presName="parTx" presStyleLbl="revTx" presStyleIdx="0" presStyleCnt="3">
        <dgm:presLayoutVars>
          <dgm:chMax val="0"/>
          <dgm:chPref val="0"/>
        </dgm:presLayoutVars>
      </dgm:prSet>
      <dgm:spPr/>
    </dgm:pt>
    <dgm:pt modelId="{C0AC646A-B740-4335-BEF5-6B75AE05721E}" type="pres">
      <dgm:prSet presAssocID="{C720A690-D652-4916-A136-AEC0AD1A2A3A}" presName="sibTrans" presStyleCnt="0"/>
      <dgm:spPr/>
    </dgm:pt>
    <dgm:pt modelId="{A4397232-6E55-43F9-94D1-833D891E6F64}" type="pres">
      <dgm:prSet presAssocID="{9707BBF1-4B03-41CF-9EF9-BBD35380021B}" presName="compNode" presStyleCnt="0"/>
      <dgm:spPr/>
    </dgm:pt>
    <dgm:pt modelId="{967E31C6-880A-4157-8901-520DF77D061E}" type="pres">
      <dgm:prSet presAssocID="{9707BBF1-4B03-41CF-9EF9-BBD35380021B}" presName="bgRect" presStyleLbl="bgShp" presStyleIdx="1" presStyleCnt="3"/>
      <dgm:spPr/>
    </dgm:pt>
    <dgm:pt modelId="{2684246B-2577-41FE-9658-9BB42C9F86C6}" type="pres">
      <dgm:prSet presAssocID="{9707BBF1-4B03-41CF-9EF9-BBD35380021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EA3C0694-913F-4C2A-A36F-E7021039A5A7}" type="pres">
      <dgm:prSet presAssocID="{9707BBF1-4B03-41CF-9EF9-BBD35380021B}" presName="spaceRect" presStyleCnt="0"/>
      <dgm:spPr/>
    </dgm:pt>
    <dgm:pt modelId="{E863DF6B-AC65-49F6-977F-A0253B8EC524}" type="pres">
      <dgm:prSet presAssocID="{9707BBF1-4B03-41CF-9EF9-BBD35380021B}" presName="parTx" presStyleLbl="revTx" presStyleIdx="1" presStyleCnt="3">
        <dgm:presLayoutVars>
          <dgm:chMax val="0"/>
          <dgm:chPref val="0"/>
        </dgm:presLayoutVars>
      </dgm:prSet>
      <dgm:spPr/>
    </dgm:pt>
    <dgm:pt modelId="{2CDFADFE-BE11-461A-AFEC-C886FE5D3EA8}" type="pres">
      <dgm:prSet presAssocID="{688EB133-111A-489C-A857-D0E03770D0C0}" presName="sibTrans" presStyleCnt="0"/>
      <dgm:spPr/>
    </dgm:pt>
    <dgm:pt modelId="{D0000928-6C4C-43F2-829C-BF1AD57E58DD}" type="pres">
      <dgm:prSet presAssocID="{5B84B52D-EBF9-4B4D-9204-0374005B3B34}" presName="compNode" presStyleCnt="0"/>
      <dgm:spPr/>
    </dgm:pt>
    <dgm:pt modelId="{6638BA1E-624B-4CD4-97C5-46714AB4789E}" type="pres">
      <dgm:prSet presAssocID="{5B84B52D-EBF9-4B4D-9204-0374005B3B34}" presName="bgRect" presStyleLbl="bgShp" presStyleIdx="2" presStyleCnt="3"/>
      <dgm:spPr/>
    </dgm:pt>
    <dgm:pt modelId="{4658C219-91AC-4689-8E27-C79929E7CA91}" type="pres">
      <dgm:prSet presAssocID="{5B84B52D-EBF9-4B4D-9204-0374005B3B3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45EE3A0-5708-4207-88DA-5FD78BE0FFD9}" type="pres">
      <dgm:prSet presAssocID="{5B84B52D-EBF9-4B4D-9204-0374005B3B34}" presName="spaceRect" presStyleCnt="0"/>
      <dgm:spPr/>
    </dgm:pt>
    <dgm:pt modelId="{5BA4DD22-88FB-4A4B-ABF0-5A4F85BEB54C}" type="pres">
      <dgm:prSet presAssocID="{5B84B52D-EBF9-4B4D-9204-0374005B3B34}" presName="parTx" presStyleLbl="revTx" presStyleIdx="2" presStyleCnt="3">
        <dgm:presLayoutVars>
          <dgm:chMax val="0"/>
          <dgm:chPref val="0"/>
        </dgm:presLayoutVars>
      </dgm:prSet>
      <dgm:spPr/>
    </dgm:pt>
  </dgm:ptLst>
  <dgm:cxnLst>
    <dgm:cxn modelId="{3C86E412-D114-4D0F-B136-71E677A23593}" type="presOf" srcId="{550A52A0-DE36-4C9F-A17B-88EBC0721EB8}" destId="{159342AB-A4AF-4699-8CBB-1B02FCAE787C}" srcOrd="0" destOrd="0" presId="urn:microsoft.com/office/officeart/2018/2/layout/IconVerticalSolidList"/>
    <dgm:cxn modelId="{007FD460-3EC8-46D4-806B-82A1899682D1}" srcId="{3CCF0A3B-8801-47BA-8FD9-98E85D3CB366}" destId="{9707BBF1-4B03-41CF-9EF9-BBD35380021B}" srcOrd="1" destOrd="0" parTransId="{E284B30B-B793-4072-938B-43F3E11CC594}" sibTransId="{688EB133-111A-489C-A857-D0E03770D0C0}"/>
    <dgm:cxn modelId="{E8F8C462-75A9-43E2-A92A-8540B18197E6}" type="presOf" srcId="{3CCF0A3B-8801-47BA-8FD9-98E85D3CB366}" destId="{81D70C47-8AE1-4653-AC7C-C1824B796425}" srcOrd="0" destOrd="0" presId="urn:microsoft.com/office/officeart/2018/2/layout/IconVerticalSolidList"/>
    <dgm:cxn modelId="{D31A2970-EE4A-4027-9A99-2454F6653305}" type="presOf" srcId="{9707BBF1-4B03-41CF-9EF9-BBD35380021B}" destId="{E863DF6B-AC65-49F6-977F-A0253B8EC524}" srcOrd="0" destOrd="0" presId="urn:microsoft.com/office/officeart/2018/2/layout/IconVerticalSolidList"/>
    <dgm:cxn modelId="{2BB2AF7C-F35A-47F3-B235-7B26F8B6AA73}" type="presOf" srcId="{5B84B52D-EBF9-4B4D-9204-0374005B3B34}" destId="{5BA4DD22-88FB-4A4B-ABF0-5A4F85BEB54C}" srcOrd="0" destOrd="0" presId="urn:microsoft.com/office/officeart/2018/2/layout/IconVerticalSolidList"/>
    <dgm:cxn modelId="{15D848BA-3785-4DEA-8D13-B8481307DA08}" srcId="{3CCF0A3B-8801-47BA-8FD9-98E85D3CB366}" destId="{5B84B52D-EBF9-4B4D-9204-0374005B3B34}" srcOrd="2" destOrd="0" parTransId="{465CC1CF-6076-460A-BB39-15EB24BE5A63}" sibTransId="{A7896A69-C3F8-4742-A97B-887E6435D261}"/>
    <dgm:cxn modelId="{45B1EBE7-85F6-458A-8D9A-F6CB4854BAC7}" srcId="{3CCF0A3B-8801-47BA-8FD9-98E85D3CB366}" destId="{550A52A0-DE36-4C9F-A17B-88EBC0721EB8}" srcOrd="0" destOrd="0" parTransId="{13D72945-BF0F-4A0C-AA2E-9D70738E8F36}" sibTransId="{C720A690-D652-4916-A136-AEC0AD1A2A3A}"/>
    <dgm:cxn modelId="{A702827E-4B6B-488F-9EFD-4581EF1BD3E6}" type="presParOf" srcId="{81D70C47-8AE1-4653-AC7C-C1824B796425}" destId="{11BF0ADA-063D-4E8B-9D2D-FE79854C4953}" srcOrd="0" destOrd="0" presId="urn:microsoft.com/office/officeart/2018/2/layout/IconVerticalSolidList"/>
    <dgm:cxn modelId="{2B8B64EC-D1E7-4D01-8A5B-A1AAF23F89D5}" type="presParOf" srcId="{11BF0ADA-063D-4E8B-9D2D-FE79854C4953}" destId="{F5957FEA-D134-425C-923E-969BEE5F9218}" srcOrd="0" destOrd="0" presId="urn:microsoft.com/office/officeart/2018/2/layout/IconVerticalSolidList"/>
    <dgm:cxn modelId="{69C9B27C-953E-4B5A-BFA6-5366EFB8C9BC}" type="presParOf" srcId="{11BF0ADA-063D-4E8B-9D2D-FE79854C4953}" destId="{B711F32E-5408-4950-A028-6C534EBA9A7F}" srcOrd="1" destOrd="0" presId="urn:microsoft.com/office/officeart/2018/2/layout/IconVerticalSolidList"/>
    <dgm:cxn modelId="{58DAA10E-040C-4ECF-B343-DAEC79648D0E}" type="presParOf" srcId="{11BF0ADA-063D-4E8B-9D2D-FE79854C4953}" destId="{F1675C49-CAF1-40E8-B900-0D9A4CE66843}" srcOrd="2" destOrd="0" presId="urn:microsoft.com/office/officeart/2018/2/layout/IconVerticalSolidList"/>
    <dgm:cxn modelId="{4F770218-B0ED-40B1-AF36-4886752F4230}" type="presParOf" srcId="{11BF0ADA-063D-4E8B-9D2D-FE79854C4953}" destId="{159342AB-A4AF-4699-8CBB-1B02FCAE787C}" srcOrd="3" destOrd="0" presId="urn:microsoft.com/office/officeart/2018/2/layout/IconVerticalSolidList"/>
    <dgm:cxn modelId="{BDE07803-1222-4D7F-A0EA-AFA1AB827854}" type="presParOf" srcId="{81D70C47-8AE1-4653-AC7C-C1824B796425}" destId="{C0AC646A-B740-4335-BEF5-6B75AE05721E}" srcOrd="1" destOrd="0" presId="urn:microsoft.com/office/officeart/2018/2/layout/IconVerticalSolidList"/>
    <dgm:cxn modelId="{25281505-0345-4F6C-BBA8-A25D921CD1C7}" type="presParOf" srcId="{81D70C47-8AE1-4653-AC7C-C1824B796425}" destId="{A4397232-6E55-43F9-94D1-833D891E6F64}" srcOrd="2" destOrd="0" presId="urn:microsoft.com/office/officeart/2018/2/layout/IconVerticalSolidList"/>
    <dgm:cxn modelId="{EBF3AC34-E477-4E79-8A73-52C3B246C1F0}" type="presParOf" srcId="{A4397232-6E55-43F9-94D1-833D891E6F64}" destId="{967E31C6-880A-4157-8901-520DF77D061E}" srcOrd="0" destOrd="0" presId="urn:microsoft.com/office/officeart/2018/2/layout/IconVerticalSolidList"/>
    <dgm:cxn modelId="{FEBC46BD-C7A2-492C-AC3E-759E5CB97467}" type="presParOf" srcId="{A4397232-6E55-43F9-94D1-833D891E6F64}" destId="{2684246B-2577-41FE-9658-9BB42C9F86C6}" srcOrd="1" destOrd="0" presId="urn:microsoft.com/office/officeart/2018/2/layout/IconVerticalSolidList"/>
    <dgm:cxn modelId="{467475EA-222D-432A-A6A0-9C16E15D58CB}" type="presParOf" srcId="{A4397232-6E55-43F9-94D1-833D891E6F64}" destId="{EA3C0694-913F-4C2A-A36F-E7021039A5A7}" srcOrd="2" destOrd="0" presId="urn:microsoft.com/office/officeart/2018/2/layout/IconVerticalSolidList"/>
    <dgm:cxn modelId="{8D409106-4B96-4538-884B-5EC6585A72C0}" type="presParOf" srcId="{A4397232-6E55-43F9-94D1-833D891E6F64}" destId="{E863DF6B-AC65-49F6-977F-A0253B8EC524}" srcOrd="3" destOrd="0" presId="urn:microsoft.com/office/officeart/2018/2/layout/IconVerticalSolidList"/>
    <dgm:cxn modelId="{4A0EEBC2-B215-4E34-9523-066AA0C4C736}" type="presParOf" srcId="{81D70C47-8AE1-4653-AC7C-C1824B796425}" destId="{2CDFADFE-BE11-461A-AFEC-C886FE5D3EA8}" srcOrd="3" destOrd="0" presId="urn:microsoft.com/office/officeart/2018/2/layout/IconVerticalSolidList"/>
    <dgm:cxn modelId="{1D762420-ABEF-422D-8169-7FAD4526B4DD}" type="presParOf" srcId="{81D70C47-8AE1-4653-AC7C-C1824B796425}" destId="{D0000928-6C4C-43F2-829C-BF1AD57E58DD}" srcOrd="4" destOrd="0" presId="urn:microsoft.com/office/officeart/2018/2/layout/IconVerticalSolidList"/>
    <dgm:cxn modelId="{4E577B3F-4EF4-4762-A27E-5DD17949FCA5}" type="presParOf" srcId="{D0000928-6C4C-43F2-829C-BF1AD57E58DD}" destId="{6638BA1E-624B-4CD4-97C5-46714AB4789E}" srcOrd="0" destOrd="0" presId="urn:microsoft.com/office/officeart/2018/2/layout/IconVerticalSolidList"/>
    <dgm:cxn modelId="{0E327639-2EAB-41CB-A6EF-D831F7C0E763}" type="presParOf" srcId="{D0000928-6C4C-43F2-829C-BF1AD57E58DD}" destId="{4658C219-91AC-4689-8E27-C79929E7CA91}" srcOrd="1" destOrd="0" presId="urn:microsoft.com/office/officeart/2018/2/layout/IconVerticalSolidList"/>
    <dgm:cxn modelId="{624799F8-613C-40B8-A380-B2BAA22BFE93}" type="presParOf" srcId="{D0000928-6C4C-43F2-829C-BF1AD57E58DD}" destId="{E45EE3A0-5708-4207-88DA-5FD78BE0FFD9}" srcOrd="2" destOrd="0" presId="urn:microsoft.com/office/officeart/2018/2/layout/IconVerticalSolidList"/>
    <dgm:cxn modelId="{F20FC613-CAF2-4944-B862-C886C5728FF6}" type="presParOf" srcId="{D0000928-6C4C-43F2-829C-BF1AD57E58DD}" destId="{5BA4DD22-88FB-4A4B-ABF0-5A4F85BEB54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0A9050-3544-4DBD-BFB7-FE8E0FBB9F4F}"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E30D4B81-BF57-4EA5-8D47-128DC951F143}">
      <dgm:prSet/>
      <dgm:spPr/>
      <dgm:t>
        <a:bodyPr/>
        <a:lstStyle/>
        <a:p>
          <a:r>
            <a:rPr lang="en-US" dirty="0"/>
            <a:t>Adult version was based on San Francisco County’s Treatment Satisfaction Survey </a:t>
          </a:r>
        </a:p>
      </dgm:t>
    </dgm:pt>
    <dgm:pt modelId="{12C8102E-AE22-4D55-A090-9EEC26D23359}" type="parTrans" cxnId="{8BBCCD14-F100-444F-B926-6E4463C1ED5E}">
      <dgm:prSet/>
      <dgm:spPr/>
      <dgm:t>
        <a:bodyPr/>
        <a:lstStyle/>
        <a:p>
          <a:endParaRPr lang="en-US"/>
        </a:p>
      </dgm:t>
    </dgm:pt>
    <dgm:pt modelId="{AF96D824-D30C-42D5-B763-47EE83C6E181}" type="sibTrans" cxnId="{8BBCCD14-F100-444F-B926-6E4463C1ED5E}">
      <dgm:prSet/>
      <dgm:spPr/>
      <dgm:t>
        <a:bodyPr/>
        <a:lstStyle/>
        <a:p>
          <a:endParaRPr lang="en-US"/>
        </a:p>
      </dgm:t>
    </dgm:pt>
    <dgm:pt modelId="{184A1F42-EB4F-4C56-8754-CBB933A8A54F}">
      <dgm:prSet/>
      <dgm:spPr/>
      <dgm:t>
        <a:bodyPr/>
        <a:lstStyle/>
        <a:p>
          <a:r>
            <a:rPr lang="en-US"/>
            <a:t>Youth version was based on Los Angeles County’s Treatment Perception Survey for Youth</a:t>
          </a:r>
        </a:p>
      </dgm:t>
    </dgm:pt>
    <dgm:pt modelId="{EA9740EF-DF8E-4578-AE0E-BE6911E1BEB2}" type="parTrans" cxnId="{01938B77-1FCF-44DB-85B5-1EB18D1FC825}">
      <dgm:prSet/>
      <dgm:spPr/>
      <dgm:t>
        <a:bodyPr/>
        <a:lstStyle/>
        <a:p>
          <a:endParaRPr lang="en-US"/>
        </a:p>
      </dgm:t>
    </dgm:pt>
    <dgm:pt modelId="{2183E235-0854-4E9E-B4D4-9B22964A6979}" type="sibTrans" cxnId="{01938B77-1FCF-44DB-85B5-1EB18D1FC825}">
      <dgm:prSet/>
      <dgm:spPr/>
      <dgm:t>
        <a:bodyPr/>
        <a:lstStyle/>
        <a:p>
          <a:endParaRPr lang="en-US"/>
        </a:p>
      </dgm:t>
    </dgm:pt>
    <dgm:pt modelId="{BAF53A12-7ACC-4F5F-9950-A4CE6A7D7156}">
      <dgm:prSet/>
      <dgm:spPr/>
      <dgm:t>
        <a:bodyPr/>
        <a:lstStyle/>
        <a:p>
          <a:r>
            <a:rPr lang="en-US"/>
            <a:t>Input from stakeholders (e.g., county BH administrators, DMC-ODS evaluation Advisory Group, EQRO, DHCS, Youth System of Care Evaluation Team at Azusa Pacific University )</a:t>
          </a:r>
        </a:p>
      </dgm:t>
    </dgm:pt>
    <dgm:pt modelId="{52AD3C33-B0F1-444E-B18B-E8FF0846B88C}" type="parTrans" cxnId="{BE14C024-6398-430F-BFB1-DB403222A4B1}">
      <dgm:prSet/>
      <dgm:spPr/>
      <dgm:t>
        <a:bodyPr/>
        <a:lstStyle/>
        <a:p>
          <a:endParaRPr lang="en-US"/>
        </a:p>
      </dgm:t>
    </dgm:pt>
    <dgm:pt modelId="{6561836B-78D4-4A2E-80B9-53CE9CB9B3F3}" type="sibTrans" cxnId="{BE14C024-6398-430F-BFB1-DB403222A4B1}">
      <dgm:prSet/>
      <dgm:spPr/>
      <dgm:t>
        <a:bodyPr/>
        <a:lstStyle/>
        <a:p>
          <a:endParaRPr lang="en-US"/>
        </a:p>
      </dgm:t>
    </dgm:pt>
    <dgm:pt modelId="{0F5CF8DD-DEE1-4ADA-8EE0-0DB9A5DC220F}" type="pres">
      <dgm:prSet presAssocID="{CB0A9050-3544-4DBD-BFB7-FE8E0FBB9F4F}" presName="Name0" presStyleCnt="0">
        <dgm:presLayoutVars>
          <dgm:dir/>
          <dgm:animLvl val="lvl"/>
          <dgm:resizeHandles val="exact"/>
        </dgm:presLayoutVars>
      </dgm:prSet>
      <dgm:spPr/>
    </dgm:pt>
    <dgm:pt modelId="{50386B51-9775-4640-9AE1-0F9A6D2DC475}" type="pres">
      <dgm:prSet presAssocID="{BAF53A12-7ACC-4F5F-9950-A4CE6A7D7156}" presName="boxAndChildren" presStyleCnt="0"/>
      <dgm:spPr/>
    </dgm:pt>
    <dgm:pt modelId="{AC2B6087-8235-4BD8-A8D6-ED59769D0EC6}" type="pres">
      <dgm:prSet presAssocID="{BAF53A12-7ACC-4F5F-9950-A4CE6A7D7156}" presName="parentTextBox" presStyleLbl="node1" presStyleIdx="0" presStyleCnt="3"/>
      <dgm:spPr/>
    </dgm:pt>
    <dgm:pt modelId="{1BA5AC21-5E36-41EF-921A-64B78A864FF5}" type="pres">
      <dgm:prSet presAssocID="{2183E235-0854-4E9E-B4D4-9B22964A6979}" presName="sp" presStyleCnt="0"/>
      <dgm:spPr/>
    </dgm:pt>
    <dgm:pt modelId="{18133FB0-D761-433C-B4A5-3223EC659D82}" type="pres">
      <dgm:prSet presAssocID="{184A1F42-EB4F-4C56-8754-CBB933A8A54F}" presName="arrowAndChildren" presStyleCnt="0"/>
      <dgm:spPr/>
    </dgm:pt>
    <dgm:pt modelId="{18B4A482-CD94-468D-B447-A10305740CFE}" type="pres">
      <dgm:prSet presAssocID="{184A1F42-EB4F-4C56-8754-CBB933A8A54F}" presName="parentTextArrow" presStyleLbl="node1" presStyleIdx="1" presStyleCnt="3"/>
      <dgm:spPr/>
    </dgm:pt>
    <dgm:pt modelId="{9480B502-388C-44D8-9BBA-99C02EDE7B96}" type="pres">
      <dgm:prSet presAssocID="{AF96D824-D30C-42D5-B763-47EE83C6E181}" presName="sp" presStyleCnt="0"/>
      <dgm:spPr/>
    </dgm:pt>
    <dgm:pt modelId="{EDFD13BB-42AF-449D-895B-861007A14E86}" type="pres">
      <dgm:prSet presAssocID="{E30D4B81-BF57-4EA5-8D47-128DC951F143}" presName="arrowAndChildren" presStyleCnt="0"/>
      <dgm:spPr/>
    </dgm:pt>
    <dgm:pt modelId="{B76D9B8C-967A-4BFB-A118-41E0143E4669}" type="pres">
      <dgm:prSet presAssocID="{E30D4B81-BF57-4EA5-8D47-128DC951F143}" presName="parentTextArrow" presStyleLbl="node1" presStyleIdx="2" presStyleCnt="3"/>
      <dgm:spPr/>
    </dgm:pt>
  </dgm:ptLst>
  <dgm:cxnLst>
    <dgm:cxn modelId="{8BBCCD14-F100-444F-B926-6E4463C1ED5E}" srcId="{CB0A9050-3544-4DBD-BFB7-FE8E0FBB9F4F}" destId="{E30D4B81-BF57-4EA5-8D47-128DC951F143}" srcOrd="0" destOrd="0" parTransId="{12C8102E-AE22-4D55-A090-9EEC26D23359}" sibTransId="{AF96D824-D30C-42D5-B763-47EE83C6E181}"/>
    <dgm:cxn modelId="{BE14C024-6398-430F-BFB1-DB403222A4B1}" srcId="{CB0A9050-3544-4DBD-BFB7-FE8E0FBB9F4F}" destId="{BAF53A12-7ACC-4F5F-9950-A4CE6A7D7156}" srcOrd="2" destOrd="0" parTransId="{52AD3C33-B0F1-444E-B18B-E8FF0846B88C}" sibTransId="{6561836B-78D4-4A2E-80B9-53CE9CB9B3F3}"/>
    <dgm:cxn modelId="{5629F249-28C9-4A9D-BB56-13A7FC1406B4}" type="presOf" srcId="{BAF53A12-7ACC-4F5F-9950-A4CE6A7D7156}" destId="{AC2B6087-8235-4BD8-A8D6-ED59769D0EC6}" srcOrd="0" destOrd="0" presId="urn:microsoft.com/office/officeart/2005/8/layout/process4"/>
    <dgm:cxn modelId="{4BBA9953-EAB5-4025-8836-9D6CE81A1E82}" type="presOf" srcId="{CB0A9050-3544-4DBD-BFB7-FE8E0FBB9F4F}" destId="{0F5CF8DD-DEE1-4ADA-8EE0-0DB9A5DC220F}" srcOrd="0" destOrd="0" presId="urn:microsoft.com/office/officeart/2005/8/layout/process4"/>
    <dgm:cxn modelId="{01938B77-1FCF-44DB-85B5-1EB18D1FC825}" srcId="{CB0A9050-3544-4DBD-BFB7-FE8E0FBB9F4F}" destId="{184A1F42-EB4F-4C56-8754-CBB933A8A54F}" srcOrd="1" destOrd="0" parTransId="{EA9740EF-DF8E-4578-AE0E-BE6911E1BEB2}" sibTransId="{2183E235-0854-4E9E-B4D4-9B22964A6979}"/>
    <dgm:cxn modelId="{E13B5CAC-5B26-460B-B04D-B60E418E5AD6}" type="presOf" srcId="{E30D4B81-BF57-4EA5-8D47-128DC951F143}" destId="{B76D9B8C-967A-4BFB-A118-41E0143E4669}" srcOrd="0" destOrd="0" presId="urn:microsoft.com/office/officeart/2005/8/layout/process4"/>
    <dgm:cxn modelId="{1C6947FB-4008-44B3-A3CB-CB6564D0BFF2}" type="presOf" srcId="{184A1F42-EB4F-4C56-8754-CBB933A8A54F}" destId="{18B4A482-CD94-468D-B447-A10305740CFE}" srcOrd="0" destOrd="0" presId="urn:microsoft.com/office/officeart/2005/8/layout/process4"/>
    <dgm:cxn modelId="{5ACCFDA2-7149-442D-9570-FC535DF95F01}" type="presParOf" srcId="{0F5CF8DD-DEE1-4ADA-8EE0-0DB9A5DC220F}" destId="{50386B51-9775-4640-9AE1-0F9A6D2DC475}" srcOrd="0" destOrd="0" presId="urn:microsoft.com/office/officeart/2005/8/layout/process4"/>
    <dgm:cxn modelId="{E80201D1-37F4-46D7-BF31-A7F73CBE9C17}" type="presParOf" srcId="{50386B51-9775-4640-9AE1-0F9A6D2DC475}" destId="{AC2B6087-8235-4BD8-A8D6-ED59769D0EC6}" srcOrd="0" destOrd="0" presId="urn:microsoft.com/office/officeart/2005/8/layout/process4"/>
    <dgm:cxn modelId="{B1B0E561-6146-4BF8-B31D-C6A31E2D4DBA}" type="presParOf" srcId="{0F5CF8DD-DEE1-4ADA-8EE0-0DB9A5DC220F}" destId="{1BA5AC21-5E36-41EF-921A-64B78A864FF5}" srcOrd="1" destOrd="0" presId="urn:microsoft.com/office/officeart/2005/8/layout/process4"/>
    <dgm:cxn modelId="{439F4E8A-4DFE-44CE-A5A6-8DDFD714DBBB}" type="presParOf" srcId="{0F5CF8DD-DEE1-4ADA-8EE0-0DB9A5DC220F}" destId="{18133FB0-D761-433C-B4A5-3223EC659D82}" srcOrd="2" destOrd="0" presId="urn:microsoft.com/office/officeart/2005/8/layout/process4"/>
    <dgm:cxn modelId="{E7F866A2-952E-4E3D-AB80-5AFD95F26A8D}" type="presParOf" srcId="{18133FB0-D761-433C-B4A5-3223EC659D82}" destId="{18B4A482-CD94-468D-B447-A10305740CFE}" srcOrd="0" destOrd="0" presId="urn:microsoft.com/office/officeart/2005/8/layout/process4"/>
    <dgm:cxn modelId="{D3D1C063-3030-4459-BB9D-C4696645E672}" type="presParOf" srcId="{0F5CF8DD-DEE1-4ADA-8EE0-0DB9A5DC220F}" destId="{9480B502-388C-44D8-9BBA-99C02EDE7B96}" srcOrd="3" destOrd="0" presId="urn:microsoft.com/office/officeart/2005/8/layout/process4"/>
    <dgm:cxn modelId="{C9B03AED-BDE3-4521-9060-D9CE4C00EC98}" type="presParOf" srcId="{0F5CF8DD-DEE1-4ADA-8EE0-0DB9A5DC220F}" destId="{EDFD13BB-42AF-449D-895B-861007A14E86}" srcOrd="4" destOrd="0" presId="urn:microsoft.com/office/officeart/2005/8/layout/process4"/>
    <dgm:cxn modelId="{6D541C63-A568-481E-A87A-A4F0B1575017}" type="presParOf" srcId="{EDFD13BB-42AF-449D-895B-861007A14E86}" destId="{B76D9B8C-967A-4BFB-A118-41E0143E466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2D9E9F-73F3-4A62-A820-26A9113782C5}"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25F18E5C-9B59-4CB9-AFFD-B8C348BC6FA0}">
      <dgm:prSet custT="1"/>
      <dgm:spPr/>
      <dgm:t>
        <a:bodyPr/>
        <a:lstStyle/>
        <a:p>
          <a:r>
            <a:rPr lang="en-US" sz="2400" dirty="0">
              <a:latin typeface="Arial" panose="020B0604020202020204" pitchFamily="34" charset="0"/>
              <a:cs typeface="Arial" panose="020B0604020202020204" pitchFamily="34" charset="0"/>
            </a:rPr>
            <a:t>Clients who are </a:t>
          </a:r>
          <a:r>
            <a:rPr lang="en-US" sz="2400" u="sng" dirty="0">
              <a:latin typeface="Arial" panose="020B0604020202020204" pitchFamily="34" charset="0"/>
              <a:cs typeface="Arial" panose="020B0604020202020204" pitchFamily="34" charset="0"/>
            </a:rPr>
            <a:t>not</a:t>
          </a:r>
          <a:r>
            <a:rPr lang="en-US" sz="2400" dirty="0">
              <a:latin typeface="Arial" panose="020B0604020202020204" pitchFamily="34" charset="0"/>
              <a:cs typeface="Arial" panose="020B0604020202020204" pitchFamily="34" charset="0"/>
            </a:rPr>
            <a:t> receiving services during the survey period</a:t>
          </a:r>
        </a:p>
      </dgm:t>
    </dgm:pt>
    <dgm:pt modelId="{0D2803C6-2704-4BCB-B854-E45B108DC392}" type="parTrans" cxnId="{A99E942C-E0A0-47EE-A6E6-F8663DCEF9ED}">
      <dgm:prSet/>
      <dgm:spPr/>
      <dgm:t>
        <a:bodyPr/>
        <a:lstStyle/>
        <a:p>
          <a:endParaRPr lang="en-US"/>
        </a:p>
      </dgm:t>
    </dgm:pt>
    <dgm:pt modelId="{C7DB6745-8025-451E-A531-1C88331DC146}" type="sibTrans" cxnId="{A99E942C-E0A0-47EE-A6E6-F8663DCEF9ED}">
      <dgm:prSet/>
      <dgm:spPr/>
      <dgm:t>
        <a:bodyPr/>
        <a:lstStyle/>
        <a:p>
          <a:endParaRPr lang="en-US"/>
        </a:p>
      </dgm:t>
    </dgm:pt>
    <dgm:pt modelId="{C618D3F5-8A1A-4628-9C2D-C7C71D4A5671}">
      <dgm:prSet custT="1"/>
      <dgm:spPr/>
      <dgm:t>
        <a:bodyPr/>
        <a:lstStyle/>
        <a:p>
          <a:r>
            <a:rPr lang="en-US" sz="2400" dirty="0">
              <a:latin typeface="Arial" panose="020B0604020202020204" pitchFamily="34" charset="0"/>
              <a:cs typeface="Arial" panose="020B0604020202020204" pitchFamily="34" charset="0"/>
            </a:rPr>
            <a:t>Clients in immediate crisis (e.g., emergency situations)</a:t>
          </a:r>
        </a:p>
      </dgm:t>
    </dgm:pt>
    <dgm:pt modelId="{99D09C25-A31B-42C1-9EDB-A12150EEDBAC}" type="parTrans" cxnId="{A302BF4E-29B1-4B9C-99C4-7B8603FF3CFF}">
      <dgm:prSet/>
      <dgm:spPr/>
      <dgm:t>
        <a:bodyPr/>
        <a:lstStyle/>
        <a:p>
          <a:endParaRPr lang="en-US"/>
        </a:p>
      </dgm:t>
    </dgm:pt>
    <dgm:pt modelId="{0C9F22BA-9523-4E01-BEFE-69DB13725A71}" type="sibTrans" cxnId="{A302BF4E-29B1-4B9C-99C4-7B8603FF3CFF}">
      <dgm:prSet/>
      <dgm:spPr/>
      <dgm:t>
        <a:bodyPr/>
        <a:lstStyle/>
        <a:p>
          <a:endParaRPr lang="en-US"/>
        </a:p>
      </dgm:t>
    </dgm:pt>
    <dgm:pt modelId="{DFC6B31E-76CD-452D-BF29-CFFDEBA25377}" type="pres">
      <dgm:prSet presAssocID="{8E2D9E9F-73F3-4A62-A820-26A9113782C5}" presName="hierChild1" presStyleCnt="0">
        <dgm:presLayoutVars>
          <dgm:chPref val="1"/>
          <dgm:dir/>
          <dgm:animOne val="branch"/>
          <dgm:animLvl val="lvl"/>
          <dgm:resizeHandles/>
        </dgm:presLayoutVars>
      </dgm:prSet>
      <dgm:spPr/>
    </dgm:pt>
    <dgm:pt modelId="{8EC234BD-A327-4F47-91F7-795A1FE66A0E}" type="pres">
      <dgm:prSet presAssocID="{25F18E5C-9B59-4CB9-AFFD-B8C348BC6FA0}" presName="hierRoot1" presStyleCnt="0"/>
      <dgm:spPr/>
    </dgm:pt>
    <dgm:pt modelId="{1457CD3E-79AE-4249-9041-BF7D1B60D996}" type="pres">
      <dgm:prSet presAssocID="{25F18E5C-9B59-4CB9-AFFD-B8C348BC6FA0}" presName="composite" presStyleCnt="0"/>
      <dgm:spPr/>
    </dgm:pt>
    <dgm:pt modelId="{CB9FDE0C-B912-4B5E-AA0C-4A80CA36029B}" type="pres">
      <dgm:prSet presAssocID="{25F18E5C-9B59-4CB9-AFFD-B8C348BC6FA0}" presName="background" presStyleLbl="node0" presStyleIdx="0" presStyleCnt="2"/>
      <dgm:spPr/>
    </dgm:pt>
    <dgm:pt modelId="{5789547F-B721-40EF-AEEE-BEBEF04F26DE}" type="pres">
      <dgm:prSet presAssocID="{25F18E5C-9B59-4CB9-AFFD-B8C348BC6FA0}" presName="text" presStyleLbl="fgAcc0" presStyleIdx="0" presStyleCnt="2">
        <dgm:presLayoutVars>
          <dgm:chPref val="3"/>
        </dgm:presLayoutVars>
      </dgm:prSet>
      <dgm:spPr/>
    </dgm:pt>
    <dgm:pt modelId="{6A6162AF-2131-4E93-9E1B-CDA165A12118}" type="pres">
      <dgm:prSet presAssocID="{25F18E5C-9B59-4CB9-AFFD-B8C348BC6FA0}" presName="hierChild2" presStyleCnt="0"/>
      <dgm:spPr/>
    </dgm:pt>
    <dgm:pt modelId="{A5729342-F313-4E07-B260-2ADB335DF009}" type="pres">
      <dgm:prSet presAssocID="{C618D3F5-8A1A-4628-9C2D-C7C71D4A5671}" presName="hierRoot1" presStyleCnt="0"/>
      <dgm:spPr/>
    </dgm:pt>
    <dgm:pt modelId="{E0BA9F55-F2E7-4D32-8893-B1E0140EB4CB}" type="pres">
      <dgm:prSet presAssocID="{C618D3F5-8A1A-4628-9C2D-C7C71D4A5671}" presName="composite" presStyleCnt="0"/>
      <dgm:spPr/>
    </dgm:pt>
    <dgm:pt modelId="{5497E526-C130-4B0A-AAA1-6D93DEE26022}" type="pres">
      <dgm:prSet presAssocID="{C618D3F5-8A1A-4628-9C2D-C7C71D4A5671}" presName="background" presStyleLbl="node0" presStyleIdx="1" presStyleCnt="2"/>
      <dgm:spPr/>
    </dgm:pt>
    <dgm:pt modelId="{54963FAF-5EE8-497F-8A5D-D71A3943B58A}" type="pres">
      <dgm:prSet presAssocID="{C618D3F5-8A1A-4628-9C2D-C7C71D4A5671}" presName="text" presStyleLbl="fgAcc0" presStyleIdx="1" presStyleCnt="2">
        <dgm:presLayoutVars>
          <dgm:chPref val="3"/>
        </dgm:presLayoutVars>
      </dgm:prSet>
      <dgm:spPr/>
    </dgm:pt>
    <dgm:pt modelId="{0C778B0F-F17D-4FD7-9FF9-6C7B8EF40D0A}" type="pres">
      <dgm:prSet presAssocID="{C618D3F5-8A1A-4628-9C2D-C7C71D4A5671}" presName="hierChild2" presStyleCnt="0"/>
      <dgm:spPr/>
    </dgm:pt>
  </dgm:ptLst>
  <dgm:cxnLst>
    <dgm:cxn modelId="{32C1E717-CD97-4C33-B347-62EB873D0159}" type="presOf" srcId="{8E2D9E9F-73F3-4A62-A820-26A9113782C5}" destId="{DFC6B31E-76CD-452D-BF29-CFFDEBA25377}" srcOrd="0" destOrd="0" presId="urn:microsoft.com/office/officeart/2005/8/layout/hierarchy1"/>
    <dgm:cxn modelId="{A99E942C-E0A0-47EE-A6E6-F8663DCEF9ED}" srcId="{8E2D9E9F-73F3-4A62-A820-26A9113782C5}" destId="{25F18E5C-9B59-4CB9-AFFD-B8C348BC6FA0}" srcOrd="0" destOrd="0" parTransId="{0D2803C6-2704-4BCB-B854-E45B108DC392}" sibTransId="{C7DB6745-8025-451E-A531-1C88331DC146}"/>
    <dgm:cxn modelId="{A302BF4E-29B1-4B9C-99C4-7B8603FF3CFF}" srcId="{8E2D9E9F-73F3-4A62-A820-26A9113782C5}" destId="{C618D3F5-8A1A-4628-9C2D-C7C71D4A5671}" srcOrd="1" destOrd="0" parTransId="{99D09C25-A31B-42C1-9EDB-A12150EEDBAC}" sibTransId="{0C9F22BA-9523-4E01-BEFE-69DB13725A71}"/>
    <dgm:cxn modelId="{33F05CC9-79A5-4101-BD7D-19DF55A22616}" type="presOf" srcId="{25F18E5C-9B59-4CB9-AFFD-B8C348BC6FA0}" destId="{5789547F-B721-40EF-AEEE-BEBEF04F26DE}" srcOrd="0" destOrd="0" presId="urn:microsoft.com/office/officeart/2005/8/layout/hierarchy1"/>
    <dgm:cxn modelId="{25265CFF-C60E-4563-9897-E9F66A1E385B}" type="presOf" srcId="{C618D3F5-8A1A-4628-9C2D-C7C71D4A5671}" destId="{54963FAF-5EE8-497F-8A5D-D71A3943B58A}" srcOrd="0" destOrd="0" presId="urn:microsoft.com/office/officeart/2005/8/layout/hierarchy1"/>
    <dgm:cxn modelId="{47FAAF36-E3C1-4ECD-97A2-5DDBE5BCC213}" type="presParOf" srcId="{DFC6B31E-76CD-452D-BF29-CFFDEBA25377}" destId="{8EC234BD-A327-4F47-91F7-795A1FE66A0E}" srcOrd="0" destOrd="0" presId="urn:microsoft.com/office/officeart/2005/8/layout/hierarchy1"/>
    <dgm:cxn modelId="{04F17503-E144-4DD9-B2F4-5391E4D514A4}" type="presParOf" srcId="{8EC234BD-A327-4F47-91F7-795A1FE66A0E}" destId="{1457CD3E-79AE-4249-9041-BF7D1B60D996}" srcOrd="0" destOrd="0" presId="urn:microsoft.com/office/officeart/2005/8/layout/hierarchy1"/>
    <dgm:cxn modelId="{5B741685-53D0-4499-A3E1-C8EBD488366A}" type="presParOf" srcId="{1457CD3E-79AE-4249-9041-BF7D1B60D996}" destId="{CB9FDE0C-B912-4B5E-AA0C-4A80CA36029B}" srcOrd="0" destOrd="0" presId="urn:microsoft.com/office/officeart/2005/8/layout/hierarchy1"/>
    <dgm:cxn modelId="{9E972C35-78B7-49FE-B11C-4706A949D514}" type="presParOf" srcId="{1457CD3E-79AE-4249-9041-BF7D1B60D996}" destId="{5789547F-B721-40EF-AEEE-BEBEF04F26DE}" srcOrd="1" destOrd="0" presId="urn:microsoft.com/office/officeart/2005/8/layout/hierarchy1"/>
    <dgm:cxn modelId="{2D4A8B40-C768-43A4-8B32-21374B8C1865}" type="presParOf" srcId="{8EC234BD-A327-4F47-91F7-795A1FE66A0E}" destId="{6A6162AF-2131-4E93-9E1B-CDA165A12118}" srcOrd="1" destOrd="0" presId="urn:microsoft.com/office/officeart/2005/8/layout/hierarchy1"/>
    <dgm:cxn modelId="{5E87CE0E-DA2F-45B9-94D8-07DCB0D57119}" type="presParOf" srcId="{DFC6B31E-76CD-452D-BF29-CFFDEBA25377}" destId="{A5729342-F313-4E07-B260-2ADB335DF009}" srcOrd="1" destOrd="0" presId="urn:microsoft.com/office/officeart/2005/8/layout/hierarchy1"/>
    <dgm:cxn modelId="{A5BFDBCF-5529-48B1-984F-BCC096FAC3EE}" type="presParOf" srcId="{A5729342-F313-4E07-B260-2ADB335DF009}" destId="{E0BA9F55-F2E7-4D32-8893-B1E0140EB4CB}" srcOrd="0" destOrd="0" presId="urn:microsoft.com/office/officeart/2005/8/layout/hierarchy1"/>
    <dgm:cxn modelId="{F9A6C7F8-6EED-42E5-B250-44D8A4E149E6}" type="presParOf" srcId="{E0BA9F55-F2E7-4D32-8893-B1E0140EB4CB}" destId="{5497E526-C130-4B0A-AAA1-6D93DEE26022}" srcOrd="0" destOrd="0" presId="urn:microsoft.com/office/officeart/2005/8/layout/hierarchy1"/>
    <dgm:cxn modelId="{242A6AB5-B9CA-4613-83D6-0C6A364CCB76}" type="presParOf" srcId="{E0BA9F55-F2E7-4D32-8893-B1E0140EB4CB}" destId="{54963FAF-5EE8-497F-8A5D-D71A3943B58A}" srcOrd="1" destOrd="0" presId="urn:microsoft.com/office/officeart/2005/8/layout/hierarchy1"/>
    <dgm:cxn modelId="{F11E76C8-7D3E-4E89-A633-D07D94DE9AEB}" type="presParOf" srcId="{A5729342-F313-4E07-B260-2ADB335DF009}" destId="{0C778B0F-F17D-4FD7-9FF9-6C7B8EF40D0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EFEB2E-15FD-4896-A232-2BEBAE9E323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47B6730-B411-4E8C-AE57-146A13145D7A}">
      <dgm:prSet/>
      <dgm:spPr/>
      <dgm:t>
        <a:bodyPr/>
        <a:lstStyle/>
        <a:p>
          <a:r>
            <a:rPr lang="en-US" b="1" dirty="0">
              <a:latin typeface="Arial" panose="020B0604020202020204" pitchFamily="34" charset="0"/>
              <a:cs typeface="Arial" panose="020B0604020202020204" pitchFamily="34" charset="0"/>
            </a:rPr>
            <a:t>Online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survey</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Customized provider links, QR codes</a:t>
          </a:r>
        </a:p>
        <a:p>
          <a:r>
            <a:rPr lang="en-US" dirty="0">
              <a:latin typeface="Arial" panose="020B0604020202020204" pitchFamily="34" charset="0"/>
              <a:cs typeface="Arial" panose="020B0604020202020204" pitchFamily="34" charset="0"/>
            </a:rPr>
            <a:t>Available in English and 12 threshold languages</a:t>
          </a:r>
        </a:p>
      </dgm:t>
    </dgm:pt>
    <dgm:pt modelId="{83EB3808-9245-4511-908E-5619D9DB225D}" type="parTrans" cxnId="{09A6D356-2988-457A-9647-1071DD8E9253}">
      <dgm:prSet/>
      <dgm:spPr/>
      <dgm:t>
        <a:bodyPr/>
        <a:lstStyle/>
        <a:p>
          <a:endParaRPr lang="en-US"/>
        </a:p>
      </dgm:t>
    </dgm:pt>
    <dgm:pt modelId="{A1D0D4A2-ABE6-47DB-BAB2-D0537733C95B}" type="sibTrans" cxnId="{09A6D356-2988-457A-9647-1071DD8E9253}">
      <dgm:prSet/>
      <dgm:spPr/>
      <dgm:t>
        <a:bodyPr/>
        <a:lstStyle/>
        <a:p>
          <a:endParaRPr lang="en-US"/>
        </a:p>
      </dgm:t>
    </dgm:pt>
    <dgm:pt modelId="{A1C42609-6647-48E0-AFD9-97AAF0DA01E3}">
      <dgm:prSet/>
      <dgm:spPr/>
      <dgm:t>
        <a:bodyPr/>
        <a:lstStyle/>
        <a:p>
          <a:r>
            <a:rPr lang="en-US" b="1" dirty="0">
              <a:latin typeface="Arial" panose="020B0604020202020204" pitchFamily="34" charset="0"/>
              <a:cs typeface="Arial" panose="020B0604020202020204" pitchFamily="34" charset="0"/>
            </a:rPr>
            <a:t>Paper survey forms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V10-Revision 6/29/23 </a:t>
          </a:r>
        </a:p>
        <a:p>
          <a:r>
            <a:rPr lang="en-US" dirty="0">
              <a:latin typeface="Arial" panose="020B0604020202020204" pitchFamily="34" charset="0"/>
              <a:cs typeface="Arial" panose="020B0604020202020204" pitchFamily="34" charset="0"/>
            </a:rPr>
            <a:t>Available in English and 12 threshold languages, and in 1-page and 2-page (large font) versions</a:t>
          </a:r>
        </a:p>
      </dgm:t>
    </dgm:pt>
    <dgm:pt modelId="{649A82F5-8E50-4AF9-B7ED-5FCAFB74679D}" type="parTrans" cxnId="{3368E7CC-C58C-4475-BD92-0F10BA126CDE}">
      <dgm:prSet/>
      <dgm:spPr/>
      <dgm:t>
        <a:bodyPr/>
        <a:lstStyle/>
        <a:p>
          <a:endParaRPr lang="en-US"/>
        </a:p>
      </dgm:t>
    </dgm:pt>
    <dgm:pt modelId="{33B2C3B5-3CE1-461D-BD69-2A65798C64A2}" type="sibTrans" cxnId="{3368E7CC-C58C-4475-BD92-0F10BA126CDE}">
      <dgm:prSet/>
      <dgm:spPr/>
      <dgm:t>
        <a:bodyPr/>
        <a:lstStyle/>
        <a:p>
          <a:endParaRPr lang="en-US"/>
        </a:p>
      </dgm:t>
    </dgm:pt>
    <dgm:pt modelId="{101BC1CD-756B-40D4-9299-E975A756928A}" type="pres">
      <dgm:prSet presAssocID="{06EFEB2E-15FD-4896-A232-2BEBAE9E323E}" presName="root" presStyleCnt="0">
        <dgm:presLayoutVars>
          <dgm:dir/>
          <dgm:resizeHandles val="exact"/>
        </dgm:presLayoutVars>
      </dgm:prSet>
      <dgm:spPr/>
    </dgm:pt>
    <dgm:pt modelId="{B9AC24D7-0C2C-41B4-9DFE-7B4EBB4DF8C1}" type="pres">
      <dgm:prSet presAssocID="{647B6730-B411-4E8C-AE57-146A13145D7A}" presName="compNode" presStyleCnt="0"/>
      <dgm:spPr/>
    </dgm:pt>
    <dgm:pt modelId="{CC9A4A53-E2FC-473B-960A-1B412C29D980}" type="pres">
      <dgm:prSet presAssocID="{647B6730-B411-4E8C-AE57-146A13145D7A}" presName="bgRect" presStyleLbl="bgShp" presStyleIdx="0" presStyleCnt="2"/>
      <dgm:spPr/>
    </dgm:pt>
    <dgm:pt modelId="{F2A083D6-9964-4838-AE5E-40D7B4825598}" type="pres">
      <dgm:prSet presAssocID="{647B6730-B411-4E8C-AE57-146A13145D7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nk"/>
        </a:ext>
      </dgm:extLst>
    </dgm:pt>
    <dgm:pt modelId="{C11084A4-1B7D-406F-A4A0-EA1DE6AE8420}" type="pres">
      <dgm:prSet presAssocID="{647B6730-B411-4E8C-AE57-146A13145D7A}" presName="spaceRect" presStyleCnt="0"/>
      <dgm:spPr/>
    </dgm:pt>
    <dgm:pt modelId="{2D8B97ED-9C6F-4537-B8F6-8567E9DB7531}" type="pres">
      <dgm:prSet presAssocID="{647B6730-B411-4E8C-AE57-146A13145D7A}" presName="parTx" presStyleLbl="revTx" presStyleIdx="0" presStyleCnt="2" custScaleY="148388">
        <dgm:presLayoutVars>
          <dgm:chMax val="0"/>
          <dgm:chPref val="0"/>
        </dgm:presLayoutVars>
      </dgm:prSet>
      <dgm:spPr/>
    </dgm:pt>
    <dgm:pt modelId="{FD75EEDC-83DB-41B1-AA79-103553536CAC}" type="pres">
      <dgm:prSet presAssocID="{A1D0D4A2-ABE6-47DB-BAB2-D0537733C95B}" presName="sibTrans" presStyleCnt="0"/>
      <dgm:spPr/>
    </dgm:pt>
    <dgm:pt modelId="{F5A52EDE-309E-4A4D-B53F-D474FAEE2451}" type="pres">
      <dgm:prSet presAssocID="{A1C42609-6647-48E0-AFD9-97AAF0DA01E3}" presName="compNode" presStyleCnt="0"/>
      <dgm:spPr/>
    </dgm:pt>
    <dgm:pt modelId="{18EBF0FD-EC01-45F1-8A75-E5B7FCE28344}" type="pres">
      <dgm:prSet presAssocID="{A1C42609-6647-48E0-AFD9-97AAF0DA01E3}" presName="bgRect" presStyleLbl="bgShp" presStyleIdx="1" presStyleCnt="2"/>
      <dgm:spPr/>
    </dgm:pt>
    <dgm:pt modelId="{1557BF48-871C-436C-A938-3E3ACE1CA915}" type="pres">
      <dgm:prSet presAssocID="{A1C42609-6647-48E0-AFD9-97AAF0DA01E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3138DC66-265F-4C2D-98C6-0DF070446096}" type="pres">
      <dgm:prSet presAssocID="{A1C42609-6647-48E0-AFD9-97AAF0DA01E3}" presName="spaceRect" presStyleCnt="0"/>
      <dgm:spPr/>
    </dgm:pt>
    <dgm:pt modelId="{03E5860C-B6BB-4495-A20E-F799547C9A26}" type="pres">
      <dgm:prSet presAssocID="{A1C42609-6647-48E0-AFD9-97AAF0DA01E3}" presName="parTx" presStyleLbl="revTx" presStyleIdx="1" presStyleCnt="2" custScaleY="148356">
        <dgm:presLayoutVars>
          <dgm:chMax val="0"/>
          <dgm:chPref val="0"/>
        </dgm:presLayoutVars>
      </dgm:prSet>
      <dgm:spPr/>
    </dgm:pt>
  </dgm:ptLst>
  <dgm:cxnLst>
    <dgm:cxn modelId="{707A0644-D9C7-4B18-8001-8EDA00A332F1}" type="presOf" srcId="{06EFEB2E-15FD-4896-A232-2BEBAE9E323E}" destId="{101BC1CD-756B-40D4-9299-E975A756928A}" srcOrd="0" destOrd="0" presId="urn:microsoft.com/office/officeart/2018/2/layout/IconVerticalSolidList"/>
    <dgm:cxn modelId="{3FC4BF4B-1496-4ECD-B8B3-38624A9BD9B7}" type="presOf" srcId="{A1C42609-6647-48E0-AFD9-97AAF0DA01E3}" destId="{03E5860C-B6BB-4495-A20E-F799547C9A26}" srcOrd="0" destOrd="0" presId="urn:microsoft.com/office/officeart/2018/2/layout/IconVerticalSolidList"/>
    <dgm:cxn modelId="{09A6D356-2988-457A-9647-1071DD8E9253}" srcId="{06EFEB2E-15FD-4896-A232-2BEBAE9E323E}" destId="{647B6730-B411-4E8C-AE57-146A13145D7A}" srcOrd="0" destOrd="0" parTransId="{83EB3808-9245-4511-908E-5619D9DB225D}" sibTransId="{A1D0D4A2-ABE6-47DB-BAB2-D0537733C95B}"/>
    <dgm:cxn modelId="{11A26885-DD47-4271-A9CD-1A869FF76AE8}" type="presOf" srcId="{647B6730-B411-4E8C-AE57-146A13145D7A}" destId="{2D8B97ED-9C6F-4537-B8F6-8567E9DB7531}" srcOrd="0" destOrd="0" presId="urn:microsoft.com/office/officeart/2018/2/layout/IconVerticalSolidList"/>
    <dgm:cxn modelId="{3368E7CC-C58C-4475-BD92-0F10BA126CDE}" srcId="{06EFEB2E-15FD-4896-A232-2BEBAE9E323E}" destId="{A1C42609-6647-48E0-AFD9-97AAF0DA01E3}" srcOrd="1" destOrd="0" parTransId="{649A82F5-8E50-4AF9-B7ED-5FCAFB74679D}" sibTransId="{33B2C3B5-3CE1-461D-BD69-2A65798C64A2}"/>
    <dgm:cxn modelId="{7CA9A476-BBFE-4074-87E2-B1504EB40B59}" type="presParOf" srcId="{101BC1CD-756B-40D4-9299-E975A756928A}" destId="{B9AC24D7-0C2C-41B4-9DFE-7B4EBB4DF8C1}" srcOrd="0" destOrd="0" presId="urn:microsoft.com/office/officeart/2018/2/layout/IconVerticalSolidList"/>
    <dgm:cxn modelId="{645ACE0A-D337-4D09-AFDD-7BB28BFF5B9B}" type="presParOf" srcId="{B9AC24D7-0C2C-41B4-9DFE-7B4EBB4DF8C1}" destId="{CC9A4A53-E2FC-473B-960A-1B412C29D980}" srcOrd="0" destOrd="0" presId="urn:microsoft.com/office/officeart/2018/2/layout/IconVerticalSolidList"/>
    <dgm:cxn modelId="{941EB2EF-0644-4816-9A66-64384BC4E4FB}" type="presParOf" srcId="{B9AC24D7-0C2C-41B4-9DFE-7B4EBB4DF8C1}" destId="{F2A083D6-9964-4838-AE5E-40D7B4825598}" srcOrd="1" destOrd="0" presId="urn:microsoft.com/office/officeart/2018/2/layout/IconVerticalSolidList"/>
    <dgm:cxn modelId="{128F18C6-F3AA-420D-BF15-C46C3AE7DF3D}" type="presParOf" srcId="{B9AC24D7-0C2C-41B4-9DFE-7B4EBB4DF8C1}" destId="{C11084A4-1B7D-406F-A4A0-EA1DE6AE8420}" srcOrd="2" destOrd="0" presId="urn:microsoft.com/office/officeart/2018/2/layout/IconVerticalSolidList"/>
    <dgm:cxn modelId="{BAF9CF94-7CB8-4164-8035-2498CA032ADF}" type="presParOf" srcId="{B9AC24D7-0C2C-41B4-9DFE-7B4EBB4DF8C1}" destId="{2D8B97ED-9C6F-4537-B8F6-8567E9DB7531}" srcOrd="3" destOrd="0" presId="urn:microsoft.com/office/officeart/2018/2/layout/IconVerticalSolidList"/>
    <dgm:cxn modelId="{A5191325-1051-47F8-90B5-57CDF3BEEE7C}" type="presParOf" srcId="{101BC1CD-756B-40D4-9299-E975A756928A}" destId="{FD75EEDC-83DB-41B1-AA79-103553536CAC}" srcOrd="1" destOrd="0" presId="urn:microsoft.com/office/officeart/2018/2/layout/IconVerticalSolidList"/>
    <dgm:cxn modelId="{D16E94B9-5CEE-44B0-A7D3-D2230667EEF7}" type="presParOf" srcId="{101BC1CD-756B-40D4-9299-E975A756928A}" destId="{F5A52EDE-309E-4A4D-B53F-D474FAEE2451}" srcOrd="2" destOrd="0" presId="urn:microsoft.com/office/officeart/2018/2/layout/IconVerticalSolidList"/>
    <dgm:cxn modelId="{EB83E892-9EAC-406E-97CE-473185D800EF}" type="presParOf" srcId="{F5A52EDE-309E-4A4D-B53F-D474FAEE2451}" destId="{18EBF0FD-EC01-45F1-8A75-E5B7FCE28344}" srcOrd="0" destOrd="0" presId="urn:microsoft.com/office/officeart/2018/2/layout/IconVerticalSolidList"/>
    <dgm:cxn modelId="{0EF4152A-0AD7-4A9C-AD43-F15659E969E0}" type="presParOf" srcId="{F5A52EDE-309E-4A4D-B53F-D474FAEE2451}" destId="{1557BF48-871C-436C-A938-3E3ACE1CA915}" srcOrd="1" destOrd="0" presId="urn:microsoft.com/office/officeart/2018/2/layout/IconVerticalSolidList"/>
    <dgm:cxn modelId="{BE9DE37A-5928-4211-9F96-4CF8C8E8764F}" type="presParOf" srcId="{F5A52EDE-309E-4A4D-B53F-D474FAEE2451}" destId="{3138DC66-265F-4C2D-98C6-0DF070446096}" srcOrd="2" destOrd="0" presId="urn:microsoft.com/office/officeart/2018/2/layout/IconVerticalSolidList"/>
    <dgm:cxn modelId="{1E1E0F1A-638D-4664-A80A-88A064D5C3AD}" type="presParOf" srcId="{F5A52EDE-309E-4A4D-B53F-D474FAEE2451}" destId="{03E5860C-B6BB-4495-A20E-F799547C9A2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06B150-A6E1-4B72-A3C2-B76D7D67F68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240F672-7409-4C3D-B722-3E897FAB0AE5}">
      <dgm:prSet custT="1"/>
      <dgm:spPr/>
      <dgm:t>
        <a:bodyPr/>
        <a:lstStyle/>
        <a:p>
          <a:r>
            <a:rPr lang="en-US" sz="2000" dirty="0">
              <a:latin typeface="Arial" panose="020B0604020202020204" pitchFamily="34" charset="0"/>
              <a:cs typeface="Arial" panose="020B0604020202020204" pitchFamily="34" charset="0"/>
            </a:rPr>
            <a:t>Download survey forms from PDF files that can be found on the TPS website. Please </a:t>
          </a:r>
          <a:r>
            <a:rPr lang="en-US" sz="2000" b="1" u="sng" dirty="0">
              <a:latin typeface="Arial" panose="020B0604020202020204" pitchFamily="34" charset="0"/>
              <a:cs typeface="Arial" panose="020B0604020202020204" pitchFamily="34" charset="0"/>
            </a:rPr>
            <a:t>do not</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photocopy or enlarge/reduce the font of the survey forms.</a:t>
          </a:r>
        </a:p>
      </dgm:t>
    </dgm:pt>
    <dgm:pt modelId="{DCF90ECC-2F2C-43EC-AF0D-9FBB5AEAEEA6}" type="parTrans" cxnId="{E0DE241D-F208-440A-ACF9-B028F71DA16D}">
      <dgm:prSet/>
      <dgm:spPr/>
      <dgm:t>
        <a:bodyPr/>
        <a:lstStyle/>
        <a:p>
          <a:endParaRPr lang="en-US"/>
        </a:p>
      </dgm:t>
    </dgm:pt>
    <dgm:pt modelId="{0C3466C5-C4ED-44FB-AB5F-FF863A08FFA8}" type="sibTrans" cxnId="{E0DE241D-F208-440A-ACF9-B028F71DA16D}">
      <dgm:prSet/>
      <dgm:spPr/>
      <dgm:t>
        <a:bodyPr/>
        <a:lstStyle/>
        <a:p>
          <a:endParaRPr lang="en-US"/>
        </a:p>
      </dgm:t>
    </dgm:pt>
    <dgm:pt modelId="{7628E702-3E54-4FEC-B774-FA63E1F19086}">
      <dgm:prSet custT="1"/>
      <dgm:spPr/>
      <dgm:t>
        <a:bodyPr/>
        <a:lstStyle/>
        <a:p>
          <a:r>
            <a:rPr lang="en-US" sz="2000" dirty="0">
              <a:latin typeface="Arial" panose="020B0604020202020204" pitchFamily="34" charset="0"/>
              <a:cs typeface="Arial" panose="020B0604020202020204" pitchFamily="34" charset="0"/>
            </a:rPr>
            <a:t>Print in black/white on plain white paper.</a:t>
          </a:r>
        </a:p>
      </dgm:t>
    </dgm:pt>
    <dgm:pt modelId="{ADC7D2F2-C799-4C7C-AF81-84C7BBD628AE}" type="parTrans" cxnId="{9CB20158-FD17-421D-8D33-AF616E13FF4B}">
      <dgm:prSet/>
      <dgm:spPr/>
      <dgm:t>
        <a:bodyPr/>
        <a:lstStyle/>
        <a:p>
          <a:endParaRPr lang="en-US"/>
        </a:p>
      </dgm:t>
    </dgm:pt>
    <dgm:pt modelId="{E38F80E6-3897-432C-9C8E-8269F6FC3051}" type="sibTrans" cxnId="{9CB20158-FD17-421D-8D33-AF616E13FF4B}">
      <dgm:prSet/>
      <dgm:spPr/>
      <dgm:t>
        <a:bodyPr/>
        <a:lstStyle/>
        <a:p>
          <a:endParaRPr lang="en-US"/>
        </a:p>
      </dgm:t>
    </dgm:pt>
    <dgm:pt modelId="{65277505-0288-4B56-B45B-BDE31F5F9CD9}">
      <dgm:prSet custT="1"/>
      <dgm:spPr/>
      <dgm:t>
        <a:bodyPr/>
        <a:lstStyle/>
        <a:p>
          <a:r>
            <a:rPr lang="en-US" sz="2000" dirty="0">
              <a:latin typeface="Arial" panose="020B0604020202020204" pitchFamily="34" charset="0"/>
              <a:cs typeface="Arial" panose="020B0604020202020204" pitchFamily="34" charset="0"/>
            </a:rPr>
            <a:t>Use both sides of the page (double-sided) when printing the 2-page (large print) forms.  </a:t>
          </a:r>
          <a:r>
            <a:rPr lang="en-US" sz="2000" b="1" u="sng" dirty="0">
              <a:latin typeface="Arial" panose="020B0604020202020204" pitchFamily="34" charset="0"/>
              <a:cs typeface="Arial" panose="020B0604020202020204" pitchFamily="34" charset="0"/>
            </a:rPr>
            <a:t>Do not </a:t>
          </a:r>
          <a:r>
            <a:rPr lang="en-US" sz="2000" dirty="0">
              <a:latin typeface="Arial" panose="020B0604020202020204" pitchFamily="34" charset="0"/>
              <a:cs typeface="Arial" panose="020B0604020202020204" pitchFamily="34" charset="0"/>
            </a:rPr>
            <a:t>staple or use paper clips to attach the pages.</a:t>
          </a:r>
        </a:p>
      </dgm:t>
    </dgm:pt>
    <dgm:pt modelId="{91CCA2F4-D98F-427E-9818-ED48F3288007}" type="parTrans" cxnId="{ADCB3FD6-9A73-47B1-8739-BC78D6516A6D}">
      <dgm:prSet/>
      <dgm:spPr/>
      <dgm:t>
        <a:bodyPr/>
        <a:lstStyle/>
        <a:p>
          <a:endParaRPr lang="en-US"/>
        </a:p>
      </dgm:t>
    </dgm:pt>
    <dgm:pt modelId="{3E8BCEAB-742E-4B67-A0AC-6CCBAA5C2C7B}" type="sibTrans" cxnId="{ADCB3FD6-9A73-47B1-8739-BC78D6516A6D}">
      <dgm:prSet/>
      <dgm:spPr/>
      <dgm:t>
        <a:bodyPr/>
        <a:lstStyle/>
        <a:p>
          <a:endParaRPr lang="en-US"/>
        </a:p>
      </dgm:t>
    </dgm:pt>
    <dgm:pt modelId="{D769ECE2-B960-43DB-BAD8-E77A8B37FE82}" type="pres">
      <dgm:prSet presAssocID="{0506B150-A6E1-4B72-A3C2-B76D7D67F687}" presName="root" presStyleCnt="0">
        <dgm:presLayoutVars>
          <dgm:dir/>
          <dgm:resizeHandles val="exact"/>
        </dgm:presLayoutVars>
      </dgm:prSet>
      <dgm:spPr/>
    </dgm:pt>
    <dgm:pt modelId="{31E7AE69-C215-41D8-9E6C-F8335D32F6EF}" type="pres">
      <dgm:prSet presAssocID="{8240F672-7409-4C3D-B722-3E897FAB0AE5}" presName="compNode" presStyleCnt="0"/>
      <dgm:spPr/>
    </dgm:pt>
    <dgm:pt modelId="{4FD552D3-0807-4F21-A80B-FF84A7C7CA15}" type="pres">
      <dgm:prSet presAssocID="{8240F672-7409-4C3D-B722-3E897FAB0AE5}" presName="bgRect" presStyleLbl="bgShp" presStyleIdx="0" presStyleCnt="3"/>
      <dgm:spPr/>
    </dgm:pt>
    <dgm:pt modelId="{A163AD8B-E0B9-4986-8280-093D57D0015B}" type="pres">
      <dgm:prSet presAssocID="{8240F672-7409-4C3D-B722-3E897FAB0AE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wnload"/>
        </a:ext>
      </dgm:extLst>
    </dgm:pt>
    <dgm:pt modelId="{3A827BD3-5C0A-4115-A718-C843DB947347}" type="pres">
      <dgm:prSet presAssocID="{8240F672-7409-4C3D-B722-3E897FAB0AE5}" presName="spaceRect" presStyleCnt="0"/>
      <dgm:spPr/>
    </dgm:pt>
    <dgm:pt modelId="{F9139291-4F77-4859-B0F0-70D660EB9EC0}" type="pres">
      <dgm:prSet presAssocID="{8240F672-7409-4C3D-B722-3E897FAB0AE5}" presName="parTx" presStyleLbl="revTx" presStyleIdx="0" presStyleCnt="3">
        <dgm:presLayoutVars>
          <dgm:chMax val="0"/>
          <dgm:chPref val="0"/>
        </dgm:presLayoutVars>
      </dgm:prSet>
      <dgm:spPr/>
    </dgm:pt>
    <dgm:pt modelId="{0C189B48-FD7A-449C-8724-B4842F1DBFCF}" type="pres">
      <dgm:prSet presAssocID="{0C3466C5-C4ED-44FB-AB5F-FF863A08FFA8}" presName="sibTrans" presStyleCnt="0"/>
      <dgm:spPr/>
    </dgm:pt>
    <dgm:pt modelId="{B2065DCA-5385-4601-96B4-440EA4EEFA6B}" type="pres">
      <dgm:prSet presAssocID="{7628E702-3E54-4FEC-B774-FA63E1F19086}" presName="compNode" presStyleCnt="0"/>
      <dgm:spPr/>
    </dgm:pt>
    <dgm:pt modelId="{4808E83F-2D1E-4D99-AF3A-B283A7596B62}" type="pres">
      <dgm:prSet presAssocID="{7628E702-3E54-4FEC-B774-FA63E1F19086}" presName="bgRect" presStyleLbl="bgShp" presStyleIdx="1" presStyleCnt="3" custLinFactNeighborX="-47344" custLinFactNeighborY="1570"/>
      <dgm:spPr/>
    </dgm:pt>
    <dgm:pt modelId="{06095205-33FB-4F8F-B631-4C289A94AA2F}" type="pres">
      <dgm:prSet presAssocID="{7628E702-3E54-4FEC-B774-FA63E1F1908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inter"/>
        </a:ext>
      </dgm:extLst>
    </dgm:pt>
    <dgm:pt modelId="{358B80C0-4ED4-4EBB-89D7-623177501726}" type="pres">
      <dgm:prSet presAssocID="{7628E702-3E54-4FEC-B774-FA63E1F19086}" presName="spaceRect" presStyleCnt="0"/>
      <dgm:spPr/>
    </dgm:pt>
    <dgm:pt modelId="{990B1806-4CDE-41DA-AB55-6DE25E79B541}" type="pres">
      <dgm:prSet presAssocID="{7628E702-3E54-4FEC-B774-FA63E1F19086}" presName="parTx" presStyleLbl="revTx" presStyleIdx="1" presStyleCnt="3">
        <dgm:presLayoutVars>
          <dgm:chMax val="0"/>
          <dgm:chPref val="0"/>
        </dgm:presLayoutVars>
      </dgm:prSet>
      <dgm:spPr/>
    </dgm:pt>
    <dgm:pt modelId="{D88C626C-CDBE-467B-A1E7-F2BC75C1BAE2}" type="pres">
      <dgm:prSet presAssocID="{E38F80E6-3897-432C-9C8E-8269F6FC3051}" presName="sibTrans" presStyleCnt="0"/>
      <dgm:spPr/>
    </dgm:pt>
    <dgm:pt modelId="{AED56308-9262-4117-934F-82D6777C70E0}" type="pres">
      <dgm:prSet presAssocID="{65277505-0288-4B56-B45B-BDE31F5F9CD9}" presName="compNode" presStyleCnt="0"/>
      <dgm:spPr/>
    </dgm:pt>
    <dgm:pt modelId="{6F6197EC-0264-4727-93EE-9A78DDB497E7}" type="pres">
      <dgm:prSet presAssocID="{65277505-0288-4B56-B45B-BDE31F5F9CD9}" presName="bgRect" presStyleLbl="bgShp" presStyleIdx="2" presStyleCnt="3"/>
      <dgm:spPr/>
    </dgm:pt>
    <dgm:pt modelId="{F5C4B8A9-6F7B-425C-92B6-9652B7E47E79}" type="pres">
      <dgm:prSet presAssocID="{65277505-0288-4B56-B45B-BDE31F5F9CD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x"/>
        </a:ext>
      </dgm:extLst>
    </dgm:pt>
    <dgm:pt modelId="{5165AAD0-BF95-4AD6-B51E-D11472FA1A41}" type="pres">
      <dgm:prSet presAssocID="{65277505-0288-4B56-B45B-BDE31F5F9CD9}" presName="spaceRect" presStyleCnt="0"/>
      <dgm:spPr/>
    </dgm:pt>
    <dgm:pt modelId="{A6225160-FADA-41D2-B950-57CB7C3EA4AE}" type="pres">
      <dgm:prSet presAssocID="{65277505-0288-4B56-B45B-BDE31F5F9CD9}" presName="parTx" presStyleLbl="revTx" presStyleIdx="2" presStyleCnt="3">
        <dgm:presLayoutVars>
          <dgm:chMax val="0"/>
          <dgm:chPref val="0"/>
        </dgm:presLayoutVars>
      </dgm:prSet>
      <dgm:spPr/>
    </dgm:pt>
  </dgm:ptLst>
  <dgm:cxnLst>
    <dgm:cxn modelId="{E0DE241D-F208-440A-ACF9-B028F71DA16D}" srcId="{0506B150-A6E1-4B72-A3C2-B76D7D67F687}" destId="{8240F672-7409-4C3D-B722-3E897FAB0AE5}" srcOrd="0" destOrd="0" parTransId="{DCF90ECC-2F2C-43EC-AF0D-9FBB5AEAEEA6}" sibTransId="{0C3466C5-C4ED-44FB-AB5F-FF863A08FFA8}"/>
    <dgm:cxn modelId="{9C56AE3C-FCEA-4731-B568-E16798D4565F}" type="presOf" srcId="{7628E702-3E54-4FEC-B774-FA63E1F19086}" destId="{990B1806-4CDE-41DA-AB55-6DE25E79B541}" srcOrd="0" destOrd="0" presId="urn:microsoft.com/office/officeart/2018/2/layout/IconVerticalSolidList"/>
    <dgm:cxn modelId="{94505563-3A1F-4C92-AB8F-B0289B93D40B}" type="presOf" srcId="{0506B150-A6E1-4B72-A3C2-B76D7D67F687}" destId="{D769ECE2-B960-43DB-BAD8-E77A8B37FE82}" srcOrd="0" destOrd="0" presId="urn:microsoft.com/office/officeart/2018/2/layout/IconVerticalSolidList"/>
    <dgm:cxn modelId="{18430548-064E-4C16-AE9B-6395E825A0A6}" type="presOf" srcId="{65277505-0288-4B56-B45B-BDE31F5F9CD9}" destId="{A6225160-FADA-41D2-B950-57CB7C3EA4AE}" srcOrd="0" destOrd="0" presId="urn:microsoft.com/office/officeart/2018/2/layout/IconVerticalSolidList"/>
    <dgm:cxn modelId="{51F25E4C-DAA0-4F5C-96F6-C563D5F854EF}" type="presOf" srcId="{8240F672-7409-4C3D-B722-3E897FAB0AE5}" destId="{F9139291-4F77-4859-B0F0-70D660EB9EC0}" srcOrd="0" destOrd="0" presId="urn:microsoft.com/office/officeart/2018/2/layout/IconVerticalSolidList"/>
    <dgm:cxn modelId="{9CB20158-FD17-421D-8D33-AF616E13FF4B}" srcId="{0506B150-A6E1-4B72-A3C2-B76D7D67F687}" destId="{7628E702-3E54-4FEC-B774-FA63E1F19086}" srcOrd="1" destOrd="0" parTransId="{ADC7D2F2-C799-4C7C-AF81-84C7BBD628AE}" sibTransId="{E38F80E6-3897-432C-9C8E-8269F6FC3051}"/>
    <dgm:cxn modelId="{ADCB3FD6-9A73-47B1-8739-BC78D6516A6D}" srcId="{0506B150-A6E1-4B72-A3C2-B76D7D67F687}" destId="{65277505-0288-4B56-B45B-BDE31F5F9CD9}" srcOrd="2" destOrd="0" parTransId="{91CCA2F4-D98F-427E-9818-ED48F3288007}" sibTransId="{3E8BCEAB-742E-4B67-A0AC-6CCBAA5C2C7B}"/>
    <dgm:cxn modelId="{C1F152D5-E3FF-42C6-B937-9685D1B9549A}" type="presParOf" srcId="{D769ECE2-B960-43DB-BAD8-E77A8B37FE82}" destId="{31E7AE69-C215-41D8-9E6C-F8335D32F6EF}" srcOrd="0" destOrd="0" presId="urn:microsoft.com/office/officeart/2018/2/layout/IconVerticalSolidList"/>
    <dgm:cxn modelId="{58945933-89DE-465F-950D-D360FD99A7D9}" type="presParOf" srcId="{31E7AE69-C215-41D8-9E6C-F8335D32F6EF}" destId="{4FD552D3-0807-4F21-A80B-FF84A7C7CA15}" srcOrd="0" destOrd="0" presId="urn:microsoft.com/office/officeart/2018/2/layout/IconVerticalSolidList"/>
    <dgm:cxn modelId="{97C58675-662A-429C-9E87-2FE65BABBA48}" type="presParOf" srcId="{31E7AE69-C215-41D8-9E6C-F8335D32F6EF}" destId="{A163AD8B-E0B9-4986-8280-093D57D0015B}" srcOrd="1" destOrd="0" presId="urn:microsoft.com/office/officeart/2018/2/layout/IconVerticalSolidList"/>
    <dgm:cxn modelId="{954A8695-B300-4762-B3CB-CAF1A3113935}" type="presParOf" srcId="{31E7AE69-C215-41D8-9E6C-F8335D32F6EF}" destId="{3A827BD3-5C0A-4115-A718-C843DB947347}" srcOrd="2" destOrd="0" presId="urn:microsoft.com/office/officeart/2018/2/layout/IconVerticalSolidList"/>
    <dgm:cxn modelId="{D96C5F3A-93D7-4D58-BBE6-D60AC1B4FEAD}" type="presParOf" srcId="{31E7AE69-C215-41D8-9E6C-F8335D32F6EF}" destId="{F9139291-4F77-4859-B0F0-70D660EB9EC0}" srcOrd="3" destOrd="0" presId="urn:microsoft.com/office/officeart/2018/2/layout/IconVerticalSolidList"/>
    <dgm:cxn modelId="{FEA193EC-59AB-4E8A-8C3C-E15969CBDA78}" type="presParOf" srcId="{D769ECE2-B960-43DB-BAD8-E77A8B37FE82}" destId="{0C189B48-FD7A-449C-8724-B4842F1DBFCF}" srcOrd="1" destOrd="0" presId="urn:microsoft.com/office/officeart/2018/2/layout/IconVerticalSolidList"/>
    <dgm:cxn modelId="{CC2F908B-6ACF-43BF-A746-573A8A0ABCC7}" type="presParOf" srcId="{D769ECE2-B960-43DB-BAD8-E77A8B37FE82}" destId="{B2065DCA-5385-4601-96B4-440EA4EEFA6B}" srcOrd="2" destOrd="0" presId="urn:microsoft.com/office/officeart/2018/2/layout/IconVerticalSolidList"/>
    <dgm:cxn modelId="{1610A1C9-CE28-4876-99AA-1BF7924D3FAC}" type="presParOf" srcId="{B2065DCA-5385-4601-96B4-440EA4EEFA6B}" destId="{4808E83F-2D1E-4D99-AF3A-B283A7596B62}" srcOrd="0" destOrd="0" presId="urn:microsoft.com/office/officeart/2018/2/layout/IconVerticalSolidList"/>
    <dgm:cxn modelId="{4B2ACF28-A242-47BC-BDCE-B07239E040AE}" type="presParOf" srcId="{B2065DCA-5385-4601-96B4-440EA4EEFA6B}" destId="{06095205-33FB-4F8F-B631-4C289A94AA2F}" srcOrd="1" destOrd="0" presId="urn:microsoft.com/office/officeart/2018/2/layout/IconVerticalSolidList"/>
    <dgm:cxn modelId="{AA33282A-46EB-4DD7-8F48-B077384B95C0}" type="presParOf" srcId="{B2065DCA-5385-4601-96B4-440EA4EEFA6B}" destId="{358B80C0-4ED4-4EBB-89D7-623177501726}" srcOrd="2" destOrd="0" presId="urn:microsoft.com/office/officeart/2018/2/layout/IconVerticalSolidList"/>
    <dgm:cxn modelId="{E625ECF2-7F8D-4196-9301-363325C2B8B4}" type="presParOf" srcId="{B2065DCA-5385-4601-96B4-440EA4EEFA6B}" destId="{990B1806-4CDE-41DA-AB55-6DE25E79B541}" srcOrd="3" destOrd="0" presId="urn:microsoft.com/office/officeart/2018/2/layout/IconVerticalSolidList"/>
    <dgm:cxn modelId="{EA1E54A9-71D2-4F1A-84B8-BD0A95B038CE}" type="presParOf" srcId="{D769ECE2-B960-43DB-BAD8-E77A8B37FE82}" destId="{D88C626C-CDBE-467B-A1E7-F2BC75C1BAE2}" srcOrd="3" destOrd="0" presId="urn:microsoft.com/office/officeart/2018/2/layout/IconVerticalSolidList"/>
    <dgm:cxn modelId="{32FEAFE4-1441-479F-870F-A07DAD73F1AF}" type="presParOf" srcId="{D769ECE2-B960-43DB-BAD8-E77A8B37FE82}" destId="{AED56308-9262-4117-934F-82D6777C70E0}" srcOrd="4" destOrd="0" presId="urn:microsoft.com/office/officeart/2018/2/layout/IconVerticalSolidList"/>
    <dgm:cxn modelId="{947F1663-6723-4EDC-A402-FFBB883DD95C}" type="presParOf" srcId="{AED56308-9262-4117-934F-82D6777C70E0}" destId="{6F6197EC-0264-4727-93EE-9A78DDB497E7}" srcOrd="0" destOrd="0" presId="urn:microsoft.com/office/officeart/2018/2/layout/IconVerticalSolidList"/>
    <dgm:cxn modelId="{5330B27A-099F-4238-A43F-0F1ADC484818}" type="presParOf" srcId="{AED56308-9262-4117-934F-82D6777C70E0}" destId="{F5C4B8A9-6F7B-425C-92B6-9652B7E47E79}" srcOrd="1" destOrd="0" presId="urn:microsoft.com/office/officeart/2018/2/layout/IconVerticalSolidList"/>
    <dgm:cxn modelId="{6D21F0C0-963D-4781-AAC0-EC9CF4D26CFC}" type="presParOf" srcId="{AED56308-9262-4117-934F-82D6777C70E0}" destId="{5165AAD0-BF95-4AD6-B51E-D11472FA1A41}" srcOrd="2" destOrd="0" presId="urn:microsoft.com/office/officeart/2018/2/layout/IconVerticalSolidList"/>
    <dgm:cxn modelId="{5B02E349-12FA-452C-8A96-0439B6F4172C}" type="presParOf" srcId="{AED56308-9262-4117-934F-82D6777C70E0}" destId="{A6225160-FADA-41D2-B950-57CB7C3EA4A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4152AB-039C-45B8-9CF3-7EDAD60ADD2F}"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372A80EB-A7FB-4AD7-B2CE-2353B3120452}">
      <dgm:prSet custT="1"/>
      <dgm:spPr/>
      <dgm:t>
        <a:bodyPr/>
        <a:lstStyle/>
        <a:p>
          <a:r>
            <a:rPr lang="en-US" sz="1600" dirty="0">
              <a:latin typeface="Arial" panose="020B0604020202020204" pitchFamily="34" charset="0"/>
              <a:cs typeface="Arial" panose="020B0604020202020204" pitchFamily="34" charset="0"/>
            </a:rPr>
            <a:t>Compile completed survey forms from providers.</a:t>
          </a:r>
        </a:p>
      </dgm:t>
    </dgm:pt>
    <dgm:pt modelId="{289DE143-3723-4A5F-B01F-1E3E8AA7898C}" type="parTrans" cxnId="{C807502A-7037-4B0A-A424-39892C36CEC2}">
      <dgm:prSet/>
      <dgm:spPr/>
      <dgm:t>
        <a:bodyPr/>
        <a:lstStyle/>
        <a:p>
          <a:endParaRPr lang="en-US"/>
        </a:p>
      </dgm:t>
    </dgm:pt>
    <dgm:pt modelId="{3789C6F6-49D8-4EBF-B6FF-CB13AC0EBC86}" type="sibTrans" cxnId="{C807502A-7037-4B0A-A424-39892C36CEC2}">
      <dgm:prSet phldrT="1" phldr="0"/>
      <dgm:spPr/>
      <dgm:t>
        <a:bodyPr/>
        <a:lstStyle/>
        <a:p>
          <a:r>
            <a:rPr lang="en-US"/>
            <a:t>1</a:t>
          </a:r>
        </a:p>
      </dgm:t>
    </dgm:pt>
    <dgm:pt modelId="{797824DD-5618-4C1F-BB73-CE4E39ADF452}">
      <dgm:prSet custT="1"/>
      <dgm:spPr/>
      <dgm:t>
        <a:bodyPr/>
        <a:lstStyle/>
        <a:p>
          <a:r>
            <a:rPr lang="en-US" sz="1600" dirty="0">
              <a:latin typeface="Arial" panose="020B0604020202020204" pitchFamily="34" charset="0"/>
              <a:cs typeface="Arial" panose="020B0604020202020204" pitchFamily="34" charset="0"/>
            </a:rPr>
            <a:t>Complete and email the Shipment Form to UCLA. </a:t>
          </a:r>
        </a:p>
        <a:p>
          <a:r>
            <a:rPr lang="en-US" sz="1600" dirty="0">
              <a:latin typeface="Arial" panose="020B0604020202020204" pitchFamily="34" charset="0"/>
              <a:cs typeface="Arial" panose="020B0604020202020204" pitchFamily="34" charset="0"/>
            </a:rPr>
            <a:t>UCLA will prepare FedEx shipping labels.</a:t>
          </a:r>
        </a:p>
      </dgm:t>
    </dgm:pt>
    <dgm:pt modelId="{277981FD-4886-4EE7-B9DC-EAE043F19B91}" type="parTrans" cxnId="{A7B4F96E-2A55-4043-AEDE-E9D08AB2774C}">
      <dgm:prSet/>
      <dgm:spPr/>
      <dgm:t>
        <a:bodyPr/>
        <a:lstStyle/>
        <a:p>
          <a:endParaRPr lang="en-US"/>
        </a:p>
      </dgm:t>
    </dgm:pt>
    <dgm:pt modelId="{5EDA0EB2-6C6F-45F3-9044-1FD0BDFBE2CE}" type="sibTrans" cxnId="{A7B4F96E-2A55-4043-AEDE-E9D08AB2774C}">
      <dgm:prSet phldrT="2" phldr="0"/>
      <dgm:spPr/>
      <dgm:t>
        <a:bodyPr/>
        <a:lstStyle/>
        <a:p>
          <a:r>
            <a:rPr lang="en-US"/>
            <a:t>2</a:t>
          </a:r>
        </a:p>
      </dgm:t>
    </dgm:pt>
    <dgm:pt modelId="{7A8BE1EB-9D17-43F2-B842-1A2144BD7906}">
      <dgm:prSet custT="1"/>
      <dgm:spPr/>
      <dgm:t>
        <a:bodyPr/>
        <a:lstStyle/>
        <a:p>
          <a:r>
            <a:rPr lang="en-US" sz="1600" dirty="0">
              <a:latin typeface="Arial" panose="020B0604020202020204" pitchFamily="34" charset="0"/>
              <a:cs typeface="Arial" panose="020B0604020202020204" pitchFamily="34" charset="0"/>
            </a:rPr>
            <a:t>Pack the forms in a box/envelope and complete the Cover Sheet. </a:t>
          </a:r>
        </a:p>
      </dgm:t>
    </dgm:pt>
    <dgm:pt modelId="{D2EAC8A1-038E-4448-BB15-E97CD5F14A15}" type="parTrans" cxnId="{CA74C7DE-DDA2-44A3-B4C1-320BDBB131F8}">
      <dgm:prSet/>
      <dgm:spPr/>
      <dgm:t>
        <a:bodyPr/>
        <a:lstStyle/>
        <a:p>
          <a:endParaRPr lang="en-US"/>
        </a:p>
      </dgm:t>
    </dgm:pt>
    <dgm:pt modelId="{9CAB4D5A-4E4E-41B5-A483-6F30DC6E57AD}" type="sibTrans" cxnId="{CA74C7DE-DDA2-44A3-B4C1-320BDBB131F8}">
      <dgm:prSet phldrT="3" phldr="0"/>
      <dgm:spPr/>
      <dgm:t>
        <a:bodyPr/>
        <a:lstStyle/>
        <a:p>
          <a:r>
            <a:rPr lang="en-US"/>
            <a:t>3</a:t>
          </a:r>
        </a:p>
      </dgm:t>
    </dgm:pt>
    <dgm:pt modelId="{81D1A8CF-3F4E-41C8-BE12-BFC6B7727698}">
      <dgm:prSet custT="1"/>
      <dgm:spPr/>
      <dgm:t>
        <a:bodyPr/>
        <a:lstStyle/>
        <a:p>
          <a:r>
            <a:rPr lang="en-US" sz="1200" dirty="0">
              <a:latin typeface="Arial" panose="020B0604020202020204" pitchFamily="34" charset="0"/>
              <a:cs typeface="Arial" panose="020B0604020202020204" pitchFamily="34" charset="0"/>
            </a:rPr>
            <a:t>Be sure to seal/tape boxes well to prevent damage during shipping and to include the Cover Sheet.</a:t>
          </a:r>
        </a:p>
      </dgm:t>
    </dgm:pt>
    <dgm:pt modelId="{6447B472-4988-4DF1-A316-B5D703791161}" type="parTrans" cxnId="{1677371E-8201-4564-A42D-A2A419D01844}">
      <dgm:prSet/>
      <dgm:spPr/>
      <dgm:t>
        <a:bodyPr/>
        <a:lstStyle/>
        <a:p>
          <a:endParaRPr lang="en-US"/>
        </a:p>
      </dgm:t>
    </dgm:pt>
    <dgm:pt modelId="{45CC698D-391F-4F03-9177-20FA2B8B7851}" type="sibTrans" cxnId="{1677371E-8201-4564-A42D-A2A419D01844}">
      <dgm:prSet/>
      <dgm:spPr/>
      <dgm:t>
        <a:bodyPr/>
        <a:lstStyle/>
        <a:p>
          <a:endParaRPr lang="en-US"/>
        </a:p>
      </dgm:t>
    </dgm:pt>
    <dgm:pt modelId="{4D803317-3EC2-437C-825D-EF5F10504D09}">
      <dgm:prSet custT="1"/>
      <dgm:spPr/>
      <dgm:t>
        <a:bodyPr/>
        <a:lstStyle/>
        <a:p>
          <a:r>
            <a:rPr lang="en-US" sz="1600" dirty="0">
              <a:latin typeface="Arial" panose="020B0604020202020204" pitchFamily="34" charset="0"/>
              <a:cs typeface="Arial" panose="020B0604020202020204" pitchFamily="34" charset="0"/>
            </a:rPr>
            <a:t>Send the box(es)/envelope(s) to UCLA using the FedEx shipping label.</a:t>
          </a:r>
        </a:p>
      </dgm:t>
    </dgm:pt>
    <dgm:pt modelId="{FAAB7B72-75AB-4689-9280-6713002BCC97}" type="parTrans" cxnId="{0841A7CE-406F-4144-80F6-2D9A14AE1A6A}">
      <dgm:prSet/>
      <dgm:spPr/>
      <dgm:t>
        <a:bodyPr/>
        <a:lstStyle/>
        <a:p>
          <a:endParaRPr lang="en-US"/>
        </a:p>
      </dgm:t>
    </dgm:pt>
    <dgm:pt modelId="{F0EE9741-EB05-429A-8ECF-F47425C47E47}" type="sibTrans" cxnId="{0841A7CE-406F-4144-80F6-2D9A14AE1A6A}">
      <dgm:prSet phldrT="4" phldr="0"/>
      <dgm:spPr/>
      <dgm:t>
        <a:bodyPr/>
        <a:lstStyle/>
        <a:p>
          <a:r>
            <a:rPr lang="en-US"/>
            <a:t>4</a:t>
          </a:r>
        </a:p>
      </dgm:t>
    </dgm:pt>
    <dgm:pt modelId="{D5DC7E8D-7BDC-4A59-BC93-CC797D2C2DE1}" type="pres">
      <dgm:prSet presAssocID="{6E4152AB-039C-45B8-9CF3-7EDAD60ADD2F}" presName="Name0" presStyleCnt="0">
        <dgm:presLayoutVars>
          <dgm:animLvl val="lvl"/>
          <dgm:resizeHandles val="exact"/>
        </dgm:presLayoutVars>
      </dgm:prSet>
      <dgm:spPr/>
    </dgm:pt>
    <dgm:pt modelId="{1DBCBF02-F021-424D-B3AE-E136B188494C}" type="pres">
      <dgm:prSet presAssocID="{372A80EB-A7FB-4AD7-B2CE-2353B3120452}" presName="compositeNode" presStyleCnt="0">
        <dgm:presLayoutVars>
          <dgm:bulletEnabled val="1"/>
        </dgm:presLayoutVars>
      </dgm:prSet>
      <dgm:spPr/>
    </dgm:pt>
    <dgm:pt modelId="{A8033EB0-8142-4151-9F75-DBD951AD8A3B}" type="pres">
      <dgm:prSet presAssocID="{372A80EB-A7FB-4AD7-B2CE-2353B3120452}" presName="bgRect" presStyleLbl="bgAccFollowNode1" presStyleIdx="0" presStyleCnt="4"/>
      <dgm:spPr/>
    </dgm:pt>
    <dgm:pt modelId="{881D89CA-250A-41D1-A943-731B2CFFDE09}" type="pres">
      <dgm:prSet presAssocID="{3789C6F6-49D8-4EBF-B6FF-CB13AC0EBC86}" presName="sibTransNodeCircle" presStyleLbl="alignNode1" presStyleIdx="0" presStyleCnt="8">
        <dgm:presLayoutVars>
          <dgm:chMax val="0"/>
          <dgm:bulletEnabled/>
        </dgm:presLayoutVars>
      </dgm:prSet>
      <dgm:spPr/>
    </dgm:pt>
    <dgm:pt modelId="{2A99C250-5121-4268-B075-6D8A345029F2}" type="pres">
      <dgm:prSet presAssocID="{372A80EB-A7FB-4AD7-B2CE-2353B3120452}" presName="bottomLine" presStyleLbl="alignNode1" presStyleIdx="1" presStyleCnt="8">
        <dgm:presLayoutVars/>
      </dgm:prSet>
      <dgm:spPr/>
    </dgm:pt>
    <dgm:pt modelId="{FAF81FEA-4EEF-45CE-B6AF-637CC3D68275}" type="pres">
      <dgm:prSet presAssocID="{372A80EB-A7FB-4AD7-B2CE-2353B3120452}" presName="nodeText" presStyleLbl="bgAccFollowNode1" presStyleIdx="0" presStyleCnt="4">
        <dgm:presLayoutVars>
          <dgm:bulletEnabled val="1"/>
        </dgm:presLayoutVars>
      </dgm:prSet>
      <dgm:spPr/>
    </dgm:pt>
    <dgm:pt modelId="{31EA907F-7BC2-4E15-AE81-339BB76A5486}" type="pres">
      <dgm:prSet presAssocID="{3789C6F6-49D8-4EBF-B6FF-CB13AC0EBC86}" presName="sibTrans" presStyleCnt="0"/>
      <dgm:spPr/>
    </dgm:pt>
    <dgm:pt modelId="{3DF0451C-037E-42BC-9DE3-48F0F41490E8}" type="pres">
      <dgm:prSet presAssocID="{797824DD-5618-4C1F-BB73-CE4E39ADF452}" presName="compositeNode" presStyleCnt="0">
        <dgm:presLayoutVars>
          <dgm:bulletEnabled val="1"/>
        </dgm:presLayoutVars>
      </dgm:prSet>
      <dgm:spPr/>
    </dgm:pt>
    <dgm:pt modelId="{3FF6A420-458E-41A6-B3D7-CCC19F266C27}" type="pres">
      <dgm:prSet presAssocID="{797824DD-5618-4C1F-BB73-CE4E39ADF452}" presName="bgRect" presStyleLbl="bgAccFollowNode1" presStyleIdx="1" presStyleCnt="4"/>
      <dgm:spPr/>
    </dgm:pt>
    <dgm:pt modelId="{22B17E9B-C0D0-4475-B127-7BDBA0EB1633}" type="pres">
      <dgm:prSet presAssocID="{5EDA0EB2-6C6F-45F3-9044-1FD0BDFBE2CE}" presName="sibTransNodeCircle" presStyleLbl="alignNode1" presStyleIdx="2" presStyleCnt="8">
        <dgm:presLayoutVars>
          <dgm:chMax val="0"/>
          <dgm:bulletEnabled/>
        </dgm:presLayoutVars>
      </dgm:prSet>
      <dgm:spPr/>
    </dgm:pt>
    <dgm:pt modelId="{D77C7577-F76B-46ED-B7BE-8094F9664D72}" type="pres">
      <dgm:prSet presAssocID="{797824DD-5618-4C1F-BB73-CE4E39ADF452}" presName="bottomLine" presStyleLbl="alignNode1" presStyleIdx="3" presStyleCnt="8">
        <dgm:presLayoutVars/>
      </dgm:prSet>
      <dgm:spPr/>
    </dgm:pt>
    <dgm:pt modelId="{3AEF5E71-B925-4057-B703-972C75965615}" type="pres">
      <dgm:prSet presAssocID="{797824DD-5618-4C1F-BB73-CE4E39ADF452}" presName="nodeText" presStyleLbl="bgAccFollowNode1" presStyleIdx="1" presStyleCnt="4">
        <dgm:presLayoutVars>
          <dgm:bulletEnabled val="1"/>
        </dgm:presLayoutVars>
      </dgm:prSet>
      <dgm:spPr/>
    </dgm:pt>
    <dgm:pt modelId="{A0BCBCA8-BE36-4FD9-90D3-18459F36A08C}" type="pres">
      <dgm:prSet presAssocID="{5EDA0EB2-6C6F-45F3-9044-1FD0BDFBE2CE}" presName="sibTrans" presStyleCnt="0"/>
      <dgm:spPr/>
    </dgm:pt>
    <dgm:pt modelId="{8E576A33-0024-457C-AE5F-9C7D0CAD8F33}" type="pres">
      <dgm:prSet presAssocID="{7A8BE1EB-9D17-43F2-B842-1A2144BD7906}" presName="compositeNode" presStyleCnt="0">
        <dgm:presLayoutVars>
          <dgm:bulletEnabled val="1"/>
        </dgm:presLayoutVars>
      </dgm:prSet>
      <dgm:spPr/>
    </dgm:pt>
    <dgm:pt modelId="{CCD6F7D1-D6B6-42D1-A59B-728703D24A0D}" type="pres">
      <dgm:prSet presAssocID="{7A8BE1EB-9D17-43F2-B842-1A2144BD7906}" presName="bgRect" presStyleLbl="bgAccFollowNode1" presStyleIdx="2" presStyleCnt="4"/>
      <dgm:spPr/>
    </dgm:pt>
    <dgm:pt modelId="{C18FA9A1-925B-4D53-B069-C53FEC5D005A}" type="pres">
      <dgm:prSet presAssocID="{9CAB4D5A-4E4E-41B5-A483-6F30DC6E57AD}" presName="sibTransNodeCircle" presStyleLbl="alignNode1" presStyleIdx="4" presStyleCnt="8">
        <dgm:presLayoutVars>
          <dgm:chMax val="0"/>
          <dgm:bulletEnabled/>
        </dgm:presLayoutVars>
      </dgm:prSet>
      <dgm:spPr/>
    </dgm:pt>
    <dgm:pt modelId="{DC62530A-B13E-48B7-8EDC-F1BB12A49710}" type="pres">
      <dgm:prSet presAssocID="{7A8BE1EB-9D17-43F2-B842-1A2144BD7906}" presName="bottomLine" presStyleLbl="alignNode1" presStyleIdx="5" presStyleCnt="8">
        <dgm:presLayoutVars/>
      </dgm:prSet>
      <dgm:spPr/>
    </dgm:pt>
    <dgm:pt modelId="{385BFB4F-E301-4F58-B420-DD40C09C9C28}" type="pres">
      <dgm:prSet presAssocID="{7A8BE1EB-9D17-43F2-B842-1A2144BD7906}" presName="nodeText" presStyleLbl="bgAccFollowNode1" presStyleIdx="2" presStyleCnt="4">
        <dgm:presLayoutVars>
          <dgm:bulletEnabled val="1"/>
        </dgm:presLayoutVars>
      </dgm:prSet>
      <dgm:spPr/>
    </dgm:pt>
    <dgm:pt modelId="{55CB7C89-E5AA-4DE6-9AA1-897225109341}" type="pres">
      <dgm:prSet presAssocID="{9CAB4D5A-4E4E-41B5-A483-6F30DC6E57AD}" presName="sibTrans" presStyleCnt="0"/>
      <dgm:spPr/>
    </dgm:pt>
    <dgm:pt modelId="{C29CF4BB-CC37-420A-9470-0C08135A9B59}" type="pres">
      <dgm:prSet presAssocID="{4D803317-3EC2-437C-825D-EF5F10504D09}" presName="compositeNode" presStyleCnt="0">
        <dgm:presLayoutVars>
          <dgm:bulletEnabled val="1"/>
        </dgm:presLayoutVars>
      </dgm:prSet>
      <dgm:spPr/>
    </dgm:pt>
    <dgm:pt modelId="{45C92EE5-A082-4B4B-A1E9-2512A2DF50A9}" type="pres">
      <dgm:prSet presAssocID="{4D803317-3EC2-437C-825D-EF5F10504D09}" presName="bgRect" presStyleLbl="bgAccFollowNode1" presStyleIdx="3" presStyleCnt="4"/>
      <dgm:spPr/>
    </dgm:pt>
    <dgm:pt modelId="{5094BB32-D1B0-4E56-8DBC-1162F52367A5}" type="pres">
      <dgm:prSet presAssocID="{F0EE9741-EB05-429A-8ECF-F47425C47E47}" presName="sibTransNodeCircle" presStyleLbl="alignNode1" presStyleIdx="6" presStyleCnt="8">
        <dgm:presLayoutVars>
          <dgm:chMax val="0"/>
          <dgm:bulletEnabled/>
        </dgm:presLayoutVars>
      </dgm:prSet>
      <dgm:spPr/>
    </dgm:pt>
    <dgm:pt modelId="{74342E6C-86A4-45F8-9BAC-D9B608352655}" type="pres">
      <dgm:prSet presAssocID="{4D803317-3EC2-437C-825D-EF5F10504D09}" presName="bottomLine" presStyleLbl="alignNode1" presStyleIdx="7" presStyleCnt="8">
        <dgm:presLayoutVars/>
      </dgm:prSet>
      <dgm:spPr/>
    </dgm:pt>
    <dgm:pt modelId="{BCE5E5AE-002A-4759-A258-25C42AB27141}" type="pres">
      <dgm:prSet presAssocID="{4D803317-3EC2-437C-825D-EF5F10504D09}" presName="nodeText" presStyleLbl="bgAccFollowNode1" presStyleIdx="3" presStyleCnt="4">
        <dgm:presLayoutVars>
          <dgm:bulletEnabled val="1"/>
        </dgm:presLayoutVars>
      </dgm:prSet>
      <dgm:spPr/>
    </dgm:pt>
  </dgm:ptLst>
  <dgm:cxnLst>
    <dgm:cxn modelId="{F271EE0B-BA78-4D8E-B860-BC612BDFE214}" type="presOf" srcId="{F0EE9741-EB05-429A-8ECF-F47425C47E47}" destId="{5094BB32-D1B0-4E56-8DBC-1162F52367A5}" srcOrd="0" destOrd="0" presId="urn:microsoft.com/office/officeart/2016/7/layout/BasicLinearProcessNumbered"/>
    <dgm:cxn modelId="{DFA57C1B-B188-4B58-B6C9-812BA9792F2B}" type="presOf" srcId="{7A8BE1EB-9D17-43F2-B842-1A2144BD7906}" destId="{385BFB4F-E301-4F58-B420-DD40C09C9C28}" srcOrd="1" destOrd="0" presId="urn:microsoft.com/office/officeart/2016/7/layout/BasicLinearProcessNumbered"/>
    <dgm:cxn modelId="{1677371E-8201-4564-A42D-A2A419D01844}" srcId="{7A8BE1EB-9D17-43F2-B842-1A2144BD7906}" destId="{81D1A8CF-3F4E-41C8-BE12-BFC6B7727698}" srcOrd="0" destOrd="0" parTransId="{6447B472-4988-4DF1-A316-B5D703791161}" sibTransId="{45CC698D-391F-4F03-9177-20FA2B8B7851}"/>
    <dgm:cxn modelId="{C807502A-7037-4B0A-A424-39892C36CEC2}" srcId="{6E4152AB-039C-45B8-9CF3-7EDAD60ADD2F}" destId="{372A80EB-A7FB-4AD7-B2CE-2353B3120452}" srcOrd="0" destOrd="0" parTransId="{289DE143-3723-4A5F-B01F-1E3E8AA7898C}" sibTransId="{3789C6F6-49D8-4EBF-B6FF-CB13AC0EBC86}"/>
    <dgm:cxn modelId="{A17FF262-5F4E-40CA-B80D-F066A2876290}" type="presOf" srcId="{9CAB4D5A-4E4E-41B5-A483-6F30DC6E57AD}" destId="{C18FA9A1-925B-4D53-B069-C53FEC5D005A}" srcOrd="0" destOrd="0" presId="urn:microsoft.com/office/officeart/2016/7/layout/BasicLinearProcessNumbered"/>
    <dgm:cxn modelId="{9C77C545-8292-471D-AF32-2F3BAE3F165B}" type="presOf" srcId="{372A80EB-A7FB-4AD7-B2CE-2353B3120452}" destId="{A8033EB0-8142-4151-9F75-DBD951AD8A3B}" srcOrd="0" destOrd="0" presId="urn:microsoft.com/office/officeart/2016/7/layout/BasicLinearProcessNumbered"/>
    <dgm:cxn modelId="{3ED6E54E-3554-4C4B-A910-1B5EA835CFA5}" type="presOf" srcId="{372A80EB-A7FB-4AD7-B2CE-2353B3120452}" destId="{FAF81FEA-4EEF-45CE-B6AF-637CC3D68275}" srcOrd="1" destOrd="0" presId="urn:microsoft.com/office/officeart/2016/7/layout/BasicLinearProcessNumbered"/>
    <dgm:cxn modelId="{A7B4F96E-2A55-4043-AEDE-E9D08AB2774C}" srcId="{6E4152AB-039C-45B8-9CF3-7EDAD60ADD2F}" destId="{797824DD-5618-4C1F-BB73-CE4E39ADF452}" srcOrd="1" destOrd="0" parTransId="{277981FD-4886-4EE7-B9DC-EAE043F19B91}" sibTransId="{5EDA0EB2-6C6F-45F3-9044-1FD0BDFBE2CE}"/>
    <dgm:cxn modelId="{15463A8B-052F-4F3B-9B87-0C25B06FF595}" type="presOf" srcId="{4D803317-3EC2-437C-825D-EF5F10504D09}" destId="{45C92EE5-A082-4B4B-A1E9-2512A2DF50A9}" srcOrd="0" destOrd="0" presId="urn:microsoft.com/office/officeart/2016/7/layout/BasicLinearProcessNumbered"/>
    <dgm:cxn modelId="{F7729F8F-43D2-4822-B25E-05DD45B304B5}" type="presOf" srcId="{81D1A8CF-3F4E-41C8-BE12-BFC6B7727698}" destId="{385BFB4F-E301-4F58-B420-DD40C09C9C28}" srcOrd="0" destOrd="1" presId="urn:microsoft.com/office/officeart/2016/7/layout/BasicLinearProcessNumbered"/>
    <dgm:cxn modelId="{DE215396-7BEA-44F7-AFCF-B49538307593}" type="presOf" srcId="{797824DD-5618-4C1F-BB73-CE4E39ADF452}" destId="{3AEF5E71-B925-4057-B703-972C75965615}" srcOrd="1" destOrd="0" presId="urn:microsoft.com/office/officeart/2016/7/layout/BasicLinearProcessNumbered"/>
    <dgm:cxn modelId="{ECB0F4A0-F50A-4BDE-A5F4-54E245599E6E}" type="presOf" srcId="{4D803317-3EC2-437C-825D-EF5F10504D09}" destId="{BCE5E5AE-002A-4759-A258-25C42AB27141}" srcOrd="1" destOrd="0" presId="urn:microsoft.com/office/officeart/2016/7/layout/BasicLinearProcessNumbered"/>
    <dgm:cxn modelId="{D6E8D4AD-0DFB-4247-B34E-3477B576365D}" type="presOf" srcId="{797824DD-5618-4C1F-BB73-CE4E39ADF452}" destId="{3FF6A420-458E-41A6-B3D7-CCC19F266C27}" srcOrd="0" destOrd="0" presId="urn:microsoft.com/office/officeart/2016/7/layout/BasicLinearProcessNumbered"/>
    <dgm:cxn modelId="{CE8A2BBB-ABE9-41AE-88B4-1AF7B1F0CCFA}" type="presOf" srcId="{3789C6F6-49D8-4EBF-B6FF-CB13AC0EBC86}" destId="{881D89CA-250A-41D1-A943-731B2CFFDE09}" srcOrd="0" destOrd="0" presId="urn:microsoft.com/office/officeart/2016/7/layout/BasicLinearProcessNumbered"/>
    <dgm:cxn modelId="{0841A7CE-406F-4144-80F6-2D9A14AE1A6A}" srcId="{6E4152AB-039C-45B8-9CF3-7EDAD60ADD2F}" destId="{4D803317-3EC2-437C-825D-EF5F10504D09}" srcOrd="3" destOrd="0" parTransId="{FAAB7B72-75AB-4689-9280-6713002BCC97}" sibTransId="{F0EE9741-EB05-429A-8ECF-F47425C47E47}"/>
    <dgm:cxn modelId="{FB2903D0-2B5D-47B6-825D-40C037383D98}" type="presOf" srcId="{5EDA0EB2-6C6F-45F3-9044-1FD0BDFBE2CE}" destId="{22B17E9B-C0D0-4475-B127-7BDBA0EB1633}" srcOrd="0" destOrd="0" presId="urn:microsoft.com/office/officeart/2016/7/layout/BasicLinearProcessNumbered"/>
    <dgm:cxn modelId="{CA74C7DE-DDA2-44A3-B4C1-320BDBB131F8}" srcId="{6E4152AB-039C-45B8-9CF3-7EDAD60ADD2F}" destId="{7A8BE1EB-9D17-43F2-B842-1A2144BD7906}" srcOrd="2" destOrd="0" parTransId="{D2EAC8A1-038E-4448-BB15-E97CD5F14A15}" sibTransId="{9CAB4D5A-4E4E-41B5-A483-6F30DC6E57AD}"/>
    <dgm:cxn modelId="{F93B8CF4-FBF6-4193-966C-23636AA48E68}" type="presOf" srcId="{6E4152AB-039C-45B8-9CF3-7EDAD60ADD2F}" destId="{D5DC7E8D-7BDC-4A59-BC93-CC797D2C2DE1}" srcOrd="0" destOrd="0" presId="urn:microsoft.com/office/officeart/2016/7/layout/BasicLinearProcessNumbered"/>
    <dgm:cxn modelId="{CAB46CFA-ADC7-40A9-A7E8-84F5C8EE5540}" type="presOf" srcId="{7A8BE1EB-9D17-43F2-B842-1A2144BD7906}" destId="{CCD6F7D1-D6B6-42D1-A59B-728703D24A0D}" srcOrd="0" destOrd="0" presId="urn:microsoft.com/office/officeart/2016/7/layout/BasicLinearProcessNumbered"/>
    <dgm:cxn modelId="{92AD02DA-0CC6-49CE-B409-3D68F2E2996C}" type="presParOf" srcId="{D5DC7E8D-7BDC-4A59-BC93-CC797D2C2DE1}" destId="{1DBCBF02-F021-424D-B3AE-E136B188494C}" srcOrd="0" destOrd="0" presId="urn:microsoft.com/office/officeart/2016/7/layout/BasicLinearProcessNumbered"/>
    <dgm:cxn modelId="{E34A12D9-A619-4DF0-971E-DDDFA6125F45}" type="presParOf" srcId="{1DBCBF02-F021-424D-B3AE-E136B188494C}" destId="{A8033EB0-8142-4151-9F75-DBD951AD8A3B}" srcOrd="0" destOrd="0" presId="urn:microsoft.com/office/officeart/2016/7/layout/BasicLinearProcessNumbered"/>
    <dgm:cxn modelId="{33EC5432-E13E-4332-BC7D-E5D478400E37}" type="presParOf" srcId="{1DBCBF02-F021-424D-B3AE-E136B188494C}" destId="{881D89CA-250A-41D1-A943-731B2CFFDE09}" srcOrd="1" destOrd="0" presId="urn:microsoft.com/office/officeart/2016/7/layout/BasicLinearProcessNumbered"/>
    <dgm:cxn modelId="{5860C814-3D53-4B99-A06E-70D8DF78F793}" type="presParOf" srcId="{1DBCBF02-F021-424D-B3AE-E136B188494C}" destId="{2A99C250-5121-4268-B075-6D8A345029F2}" srcOrd="2" destOrd="0" presId="urn:microsoft.com/office/officeart/2016/7/layout/BasicLinearProcessNumbered"/>
    <dgm:cxn modelId="{85EEF816-4D92-4BBF-8FAB-917BDC0B4387}" type="presParOf" srcId="{1DBCBF02-F021-424D-B3AE-E136B188494C}" destId="{FAF81FEA-4EEF-45CE-B6AF-637CC3D68275}" srcOrd="3" destOrd="0" presId="urn:microsoft.com/office/officeart/2016/7/layout/BasicLinearProcessNumbered"/>
    <dgm:cxn modelId="{84565F84-2536-40C6-ABDA-B784A9EB7779}" type="presParOf" srcId="{D5DC7E8D-7BDC-4A59-BC93-CC797D2C2DE1}" destId="{31EA907F-7BC2-4E15-AE81-339BB76A5486}" srcOrd="1" destOrd="0" presId="urn:microsoft.com/office/officeart/2016/7/layout/BasicLinearProcessNumbered"/>
    <dgm:cxn modelId="{BB1896ED-EDE8-42EC-A067-0686183B249C}" type="presParOf" srcId="{D5DC7E8D-7BDC-4A59-BC93-CC797D2C2DE1}" destId="{3DF0451C-037E-42BC-9DE3-48F0F41490E8}" srcOrd="2" destOrd="0" presId="urn:microsoft.com/office/officeart/2016/7/layout/BasicLinearProcessNumbered"/>
    <dgm:cxn modelId="{F6D971BD-D1AB-4174-A974-2233277F9A80}" type="presParOf" srcId="{3DF0451C-037E-42BC-9DE3-48F0F41490E8}" destId="{3FF6A420-458E-41A6-B3D7-CCC19F266C27}" srcOrd="0" destOrd="0" presId="urn:microsoft.com/office/officeart/2016/7/layout/BasicLinearProcessNumbered"/>
    <dgm:cxn modelId="{5259E629-7AE5-4A7C-A6CC-AFC3C7D7593F}" type="presParOf" srcId="{3DF0451C-037E-42BC-9DE3-48F0F41490E8}" destId="{22B17E9B-C0D0-4475-B127-7BDBA0EB1633}" srcOrd="1" destOrd="0" presId="urn:microsoft.com/office/officeart/2016/7/layout/BasicLinearProcessNumbered"/>
    <dgm:cxn modelId="{AA78C425-51B6-4DFC-8B13-821B90E276E7}" type="presParOf" srcId="{3DF0451C-037E-42BC-9DE3-48F0F41490E8}" destId="{D77C7577-F76B-46ED-B7BE-8094F9664D72}" srcOrd="2" destOrd="0" presId="urn:microsoft.com/office/officeart/2016/7/layout/BasicLinearProcessNumbered"/>
    <dgm:cxn modelId="{15F7BD5F-50BB-45EA-8B1C-0B411D2C6F7D}" type="presParOf" srcId="{3DF0451C-037E-42BC-9DE3-48F0F41490E8}" destId="{3AEF5E71-B925-4057-B703-972C75965615}" srcOrd="3" destOrd="0" presId="urn:microsoft.com/office/officeart/2016/7/layout/BasicLinearProcessNumbered"/>
    <dgm:cxn modelId="{CA97E369-0A0B-485E-BA7A-0F4A6C950B3A}" type="presParOf" srcId="{D5DC7E8D-7BDC-4A59-BC93-CC797D2C2DE1}" destId="{A0BCBCA8-BE36-4FD9-90D3-18459F36A08C}" srcOrd="3" destOrd="0" presId="urn:microsoft.com/office/officeart/2016/7/layout/BasicLinearProcessNumbered"/>
    <dgm:cxn modelId="{5436A4E5-671D-4390-A3AC-EE43B16F1E54}" type="presParOf" srcId="{D5DC7E8D-7BDC-4A59-BC93-CC797D2C2DE1}" destId="{8E576A33-0024-457C-AE5F-9C7D0CAD8F33}" srcOrd="4" destOrd="0" presId="urn:microsoft.com/office/officeart/2016/7/layout/BasicLinearProcessNumbered"/>
    <dgm:cxn modelId="{69F25FE2-E3BB-43E5-B69D-838996D58A65}" type="presParOf" srcId="{8E576A33-0024-457C-AE5F-9C7D0CAD8F33}" destId="{CCD6F7D1-D6B6-42D1-A59B-728703D24A0D}" srcOrd="0" destOrd="0" presId="urn:microsoft.com/office/officeart/2016/7/layout/BasicLinearProcessNumbered"/>
    <dgm:cxn modelId="{5B3CEA38-95E4-4C1F-BA66-372D521105F0}" type="presParOf" srcId="{8E576A33-0024-457C-AE5F-9C7D0CAD8F33}" destId="{C18FA9A1-925B-4D53-B069-C53FEC5D005A}" srcOrd="1" destOrd="0" presId="urn:microsoft.com/office/officeart/2016/7/layout/BasicLinearProcessNumbered"/>
    <dgm:cxn modelId="{6E22095A-5FE2-4B4C-9B85-9810A65A6E33}" type="presParOf" srcId="{8E576A33-0024-457C-AE5F-9C7D0CAD8F33}" destId="{DC62530A-B13E-48B7-8EDC-F1BB12A49710}" srcOrd="2" destOrd="0" presId="urn:microsoft.com/office/officeart/2016/7/layout/BasicLinearProcessNumbered"/>
    <dgm:cxn modelId="{9B03DF80-0078-4C1A-9EAC-5E2C9CF84155}" type="presParOf" srcId="{8E576A33-0024-457C-AE5F-9C7D0CAD8F33}" destId="{385BFB4F-E301-4F58-B420-DD40C09C9C28}" srcOrd="3" destOrd="0" presId="urn:microsoft.com/office/officeart/2016/7/layout/BasicLinearProcessNumbered"/>
    <dgm:cxn modelId="{33C6AC71-48DA-457B-ACFD-5C584C054032}" type="presParOf" srcId="{D5DC7E8D-7BDC-4A59-BC93-CC797D2C2DE1}" destId="{55CB7C89-E5AA-4DE6-9AA1-897225109341}" srcOrd="5" destOrd="0" presId="urn:microsoft.com/office/officeart/2016/7/layout/BasicLinearProcessNumbered"/>
    <dgm:cxn modelId="{6279CD11-D7F7-4E0E-96E3-673107B7B0BC}" type="presParOf" srcId="{D5DC7E8D-7BDC-4A59-BC93-CC797D2C2DE1}" destId="{C29CF4BB-CC37-420A-9470-0C08135A9B59}" srcOrd="6" destOrd="0" presId="urn:microsoft.com/office/officeart/2016/7/layout/BasicLinearProcessNumbered"/>
    <dgm:cxn modelId="{E5E183EC-5214-4BB9-9185-3B76B0F647C1}" type="presParOf" srcId="{C29CF4BB-CC37-420A-9470-0C08135A9B59}" destId="{45C92EE5-A082-4B4B-A1E9-2512A2DF50A9}" srcOrd="0" destOrd="0" presId="urn:microsoft.com/office/officeart/2016/7/layout/BasicLinearProcessNumbered"/>
    <dgm:cxn modelId="{68F3432E-424B-410E-B11F-EB318034B0E6}" type="presParOf" srcId="{C29CF4BB-CC37-420A-9470-0C08135A9B59}" destId="{5094BB32-D1B0-4E56-8DBC-1162F52367A5}" srcOrd="1" destOrd="0" presId="urn:microsoft.com/office/officeart/2016/7/layout/BasicLinearProcessNumbered"/>
    <dgm:cxn modelId="{C8A7CE0A-CDB3-4925-A4CD-9F27BD40CA92}" type="presParOf" srcId="{C29CF4BB-CC37-420A-9470-0C08135A9B59}" destId="{74342E6C-86A4-45F8-9BAC-D9B608352655}" srcOrd="2" destOrd="0" presId="urn:microsoft.com/office/officeart/2016/7/layout/BasicLinearProcessNumbered"/>
    <dgm:cxn modelId="{9E16BF2B-C901-4B21-878E-D02663A453BA}" type="presParOf" srcId="{C29CF4BB-CC37-420A-9470-0C08135A9B59}" destId="{BCE5E5AE-002A-4759-A258-25C42AB27141}"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D6296E-2697-4A5C-A458-60B0573DD84E}"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EA0CD7B3-5313-40C2-8DC4-DDF006C17460}">
      <dgm:prSet/>
      <dgm:spPr/>
      <dgm:t>
        <a:bodyPr/>
        <a:lstStyle/>
        <a:p>
          <a:r>
            <a:rPr lang="en-US" dirty="0">
              <a:latin typeface="Arial" panose="020B0604020202020204" pitchFamily="34" charset="0"/>
              <a:cs typeface="Arial" panose="020B0604020202020204" pitchFamily="34" charset="0"/>
            </a:rPr>
            <a:t>Compile completed survey forms from providers. </a:t>
          </a:r>
        </a:p>
      </dgm:t>
    </dgm:pt>
    <dgm:pt modelId="{4E1966A2-3B63-4209-87F1-7D8E603AEC69}" type="parTrans" cxnId="{12C88108-84E2-473E-930B-D2CFDED4A19A}">
      <dgm:prSet/>
      <dgm:spPr/>
      <dgm:t>
        <a:bodyPr/>
        <a:lstStyle/>
        <a:p>
          <a:endParaRPr lang="en-US"/>
        </a:p>
      </dgm:t>
    </dgm:pt>
    <dgm:pt modelId="{F5B859F0-81E6-49A2-8846-F70C22B10906}" type="sibTrans" cxnId="{12C88108-84E2-473E-930B-D2CFDED4A19A}">
      <dgm:prSet phldrT="1" phldr="0"/>
      <dgm:spPr/>
      <dgm:t>
        <a:bodyPr/>
        <a:lstStyle/>
        <a:p>
          <a:r>
            <a:rPr lang="en-US"/>
            <a:t>1</a:t>
          </a:r>
        </a:p>
      </dgm:t>
    </dgm:pt>
    <dgm:pt modelId="{D0CB7D77-0B13-4965-ABC7-89252DCD119C}">
      <dgm:prSet/>
      <dgm:spPr/>
      <dgm:t>
        <a:bodyPr/>
        <a:lstStyle/>
        <a:p>
          <a:r>
            <a:rPr lang="en-US" dirty="0">
              <a:latin typeface="Arial" panose="020B0604020202020204" pitchFamily="34" charset="0"/>
              <a:cs typeface="Arial" panose="020B0604020202020204" pitchFamily="34" charset="0"/>
            </a:rPr>
            <a:t>Inform UCLA that your county will be submitting electronic data files rather than paper forms for scanning.</a:t>
          </a:r>
        </a:p>
      </dgm:t>
    </dgm:pt>
    <dgm:pt modelId="{621D92A1-C1D9-4AA5-AF8D-F687A783A068}" type="parTrans" cxnId="{18341F92-437D-4CA1-B8C8-184D2AF15038}">
      <dgm:prSet/>
      <dgm:spPr/>
      <dgm:t>
        <a:bodyPr/>
        <a:lstStyle/>
        <a:p>
          <a:endParaRPr lang="en-US"/>
        </a:p>
      </dgm:t>
    </dgm:pt>
    <dgm:pt modelId="{6775DD5F-F681-4645-AE9A-0E7EC7BE3DE8}" type="sibTrans" cxnId="{18341F92-437D-4CA1-B8C8-184D2AF15038}">
      <dgm:prSet phldrT="2" phldr="0"/>
      <dgm:spPr/>
      <dgm:t>
        <a:bodyPr/>
        <a:lstStyle/>
        <a:p>
          <a:r>
            <a:rPr lang="en-US"/>
            <a:t>2</a:t>
          </a:r>
        </a:p>
      </dgm:t>
    </dgm:pt>
    <dgm:pt modelId="{A02511B0-F7E5-4EAA-9B95-19F596499ACA}">
      <dgm:prSet/>
      <dgm:spPr/>
      <dgm:t>
        <a:bodyPr/>
        <a:lstStyle/>
        <a:p>
          <a:r>
            <a:rPr lang="en-US" dirty="0">
              <a:latin typeface="Arial" panose="020B0604020202020204" pitchFamily="34" charset="0"/>
              <a:cs typeface="Arial" panose="020B0604020202020204" pitchFamily="34" charset="0"/>
            </a:rPr>
            <a:t>Follow the instructions posted on the TPS website for preparing and submitting electronic data.</a:t>
          </a:r>
        </a:p>
      </dgm:t>
    </dgm:pt>
    <dgm:pt modelId="{07B120C3-229D-4C47-AC4A-C5660F8CD846}" type="parTrans" cxnId="{ACAC0719-47EA-462B-96F1-0CB8566C168A}">
      <dgm:prSet/>
      <dgm:spPr/>
      <dgm:t>
        <a:bodyPr/>
        <a:lstStyle/>
        <a:p>
          <a:endParaRPr lang="en-US"/>
        </a:p>
      </dgm:t>
    </dgm:pt>
    <dgm:pt modelId="{AC8A3F87-8539-4B10-A569-5F7C36D6C095}" type="sibTrans" cxnId="{ACAC0719-47EA-462B-96F1-0CB8566C168A}">
      <dgm:prSet phldrT="3" phldr="0"/>
      <dgm:spPr/>
      <dgm:t>
        <a:bodyPr/>
        <a:lstStyle/>
        <a:p>
          <a:r>
            <a:rPr lang="en-US"/>
            <a:t>3</a:t>
          </a:r>
        </a:p>
      </dgm:t>
    </dgm:pt>
    <dgm:pt modelId="{38D5D303-9187-4A73-984D-46D7215DEDBD}">
      <dgm:prSet/>
      <dgm:spPr/>
      <dgm:t>
        <a:bodyPr/>
        <a:lstStyle/>
        <a:p>
          <a:r>
            <a:rPr lang="en-US" dirty="0">
              <a:latin typeface="Arial" panose="020B0604020202020204" pitchFamily="34" charset="0"/>
              <a:cs typeface="Arial" panose="020B0604020202020204" pitchFamily="34" charset="0"/>
            </a:rPr>
            <a:t>Codebook</a:t>
          </a:r>
        </a:p>
      </dgm:t>
    </dgm:pt>
    <dgm:pt modelId="{F75C03D4-588C-4D53-B29A-03D1D1315D3D}" type="parTrans" cxnId="{0CC87BAB-672B-4560-BCC3-92D60D3E4EE3}">
      <dgm:prSet/>
      <dgm:spPr/>
      <dgm:t>
        <a:bodyPr/>
        <a:lstStyle/>
        <a:p>
          <a:endParaRPr lang="en-US"/>
        </a:p>
      </dgm:t>
    </dgm:pt>
    <dgm:pt modelId="{DD085BF0-2A45-4D21-AC2F-C89A702FE293}" type="sibTrans" cxnId="{0CC87BAB-672B-4560-BCC3-92D60D3E4EE3}">
      <dgm:prSet/>
      <dgm:spPr/>
      <dgm:t>
        <a:bodyPr/>
        <a:lstStyle/>
        <a:p>
          <a:endParaRPr lang="en-US"/>
        </a:p>
      </dgm:t>
    </dgm:pt>
    <dgm:pt modelId="{8EA0F42C-801D-461E-AE57-06352838BDC7}">
      <dgm:prSet/>
      <dgm:spPr/>
      <dgm:t>
        <a:bodyPr/>
        <a:lstStyle/>
        <a:p>
          <a:r>
            <a:rPr lang="en-US" dirty="0">
              <a:latin typeface="Arial" panose="020B0604020202020204" pitchFamily="34" charset="0"/>
              <a:cs typeface="Arial" panose="020B0604020202020204" pitchFamily="34" charset="0"/>
            </a:rPr>
            <a:t>Uploading files to your county’s folder in UCLA Health Sciences Box</a:t>
          </a:r>
        </a:p>
      </dgm:t>
    </dgm:pt>
    <dgm:pt modelId="{71B16767-EC3E-4D5C-9C4A-1F2F0773208A}" type="parTrans" cxnId="{280E2A42-5801-4219-809A-66E18FF746B5}">
      <dgm:prSet/>
      <dgm:spPr/>
      <dgm:t>
        <a:bodyPr/>
        <a:lstStyle/>
        <a:p>
          <a:endParaRPr lang="en-US"/>
        </a:p>
      </dgm:t>
    </dgm:pt>
    <dgm:pt modelId="{2D97DDEB-702B-48F4-92D6-D10FC3B566C3}" type="sibTrans" cxnId="{280E2A42-5801-4219-809A-66E18FF746B5}">
      <dgm:prSet/>
      <dgm:spPr/>
      <dgm:t>
        <a:bodyPr/>
        <a:lstStyle/>
        <a:p>
          <a:endParaRPr lang="en-US"/>
        </a:p>
      </dgm:t>
    </dgm:pt>
    <dgm:pt modelId="{34A4FE77-6641-4392-B92C-1E01371408E5}" type="pres">
      <dgm:prSet presAssocID="{14D6296E-2697-4A5C-A458-60B0573DD84E}" presName="Name0" presStyleCnt="0">
        <dgm:presLayoutVars>
          <dgm:animLvl val="lvl"/>
          <dgm:resizeHandles val="exact"/>
        </dgm:presLayoutVars>
      </dgm:prSet>
      <dgm:spPr/>
    </dgm:pt>
    <dgm:pt modelId="{D7DEB974-AA34-42F8-9A1A-B73C1A44462F}" type="pres">
      <dgm:prSet presAssocID="{EA0CD7B3-5313-40C2-8DC4-DDF006C17460}" presName="compositeNode" presStyleCnt="0">
        <dgm:presLayoutVars>
          <dgm:bulletEnabled val="1"/>
        </dgm:presLayoutVars>
      </dgm:prSet>
      <dgm:spPr/>
    </dgm:pt>
    <dgm:pt modelId="{71491225-2CFF-43BA-A238-2683D697E94B}" type="pres">
      <dgm:prSet presAssocID="{EA0CD7B3-5313-40C2-8DC4-DDF006C17460}" presName="bgRect" presStyleLbl="bgAccFollowNode1" presStyleIdx="0" presStyleCnt="3"/>
      <dgm:spPr/>
    </dgm:pt>
    <dgm:pt modelId="{0BB356CC-EC86-47E0-A04A-7DC6A29AABF6}" type="pres">
      <dgm:prSet presAssocID="{F5B859F0-81E6-49A2-8846-F70C22B10906}" presName="sibTransNodeCircle" presStyleLbl="alignNode1" presStyleIdx="0" presStyleCnt="6">
        <dgm:presLayoutVars>
          <dgm:chMax val="0"/>
          <dgm:bulletEnabled/>
        </dgm:presLayoutVars>
      </dgm:prSet>
      <dgm:spPr/>
    </dgm:pt>
    <dgm:pt modelId="{2EC8F763-4A34-4AA6-8C36-A39EF42CBCB0}" type="pres">
      <dgm:prSet presAssocID="{EA0CD7B3-5313-40C2-8DC4-DDF006C17460}" presName="bottomLine" presStyleLbl="alignNode1" presStyleIdx="1" presStyleCnt="6">
        <dgm:presLayoutVars/>
      </dgm:prSet>
      <dgm:spPr/>
    </dgm:pt>
    <dgm:pt modelId="{B25B4BB3-8122-4CA2-9DDD-87885B4BF230}" type="pres">
      <dgm:prSet presAssocID="{EA0CD7B3-5313-40C2-8DC4-DDF006C17460}" presName="nodeText" presStyleLbl="bgAccFollowNode1" presStyleIdx="0" presStyleCnt="3">
        <dgm:presLayoutVars>
          <dgm:bulletEnabled val="1"/>
        </dgm:presLayoutVars>
      </dgm:prSet>
      <dgm:spPr/>
    </dgm:pt>
    <dgm:pt modelId="{F1513110-B559-4F49-B605-FEC8C577CADD}" type="pres">
      <dgm:prSet presAssocID="{F5B859F0-81E6-49A2-8846-F70C22B10906}" presName="sibTrans" presStyleCnt="0"/>
      <dgm:spPr/>
    </dgm:pt>
    <dgm:pt modelId="{688673F4-10B6-4C31-9A33-D9C3F496C5EF}" type="pres">
      <dgm:prSet presAssocID="{D0CB7D77-0B13-4965-ABC7-89252DCD119C}" presName="compositeNode" presStyleCnt="0">
        <dgm:presLayoutVars>
          <dgm:bulletEnabled val="1"/>
        </dgm:presLayoutVars>
      </dgm:prSet>
      <dgm:spPr/>
    </dgm:pt>
    <dgm:pt modelId="{DF9B6786-128F-4EF5-AD95-1BED4F5D7CFA}" type="pres">
      <dgm:prSet presAssocID="{D0CB7D77-0B13-4965-ABC7-89252DCD119C}" presName="bgRect" presStyleLbl="bgAccFollowNode1" presStyleIdx="1" presStyleCnt="3"/>
      <dgm:spPr/>
    </dgm:pt>
    <dgm:pt modelId="{2BBA88A0-B5A9-4302-A193-63D9D37A8E81}" type="pres">
      <dgm:prSet presAssocID="{6775DD5F-F681-4645-AE9A-0E7EC7BE3DE8}" presName="sibTransNodeCircle" presStyleLbl="alignNode1" presStyleIdx="2" presStyleCnt="6">
        <dgm:presLayoutVars>
          <dgm:chMax val="0"/>
          <dgm:bulletEnabled/>
        </dgm:presLayoutVars>
      </dgm:prSet>
      <dgm:spPr/>
    </dgm:pt>
    <dgm:pt modelId="{FB1899AC-1998-43A2-8326-B5EAFFD3676F}" type="pres">
      <dgm:prSet presAssocID="{D0CB7D77-0B13-4965-ABC7-89252DCD119C}" presName="bottomLine" presStyleLbl="alignNode1" presStyleIdx="3" presStyleCnt="6">
        <dgm:presLayoutVars/>
      </dgm:prSet>
      <dgm:spPr/>
    </dgm:pt>
    <dgm:pt modelId="{025AA217-327F-438D-9803-0FC5B42B1C29}" type="pres">
      <dgm:prSet presAssocID="{D0CB7D77-0B13-4965-ABC7-89252DCD119C}" presName="nodeText" presStyleLbl="bgAccFollowNode1" presStyleIdx="1" presStyleCnt="3">
        <dgm:presLayoutVars>
          <dgm:bulletEnabled val="1"/>
        </dgm:presLayoutVars>
      </dgm:prSet>
      <dgm:spPr/>
    </dgm:pt>
    <dgm:pt modelId="{050F4D8A-C2C0-4FF6-8B63-0FA31022971D}" type="pres">
      <dgm:prSet presAssocID="{6775DD5F-F681-4645-AE9A-0E7EC7BE3DE8}" presName="sibTrans" presStyleCnt="0"/>
      <dgm:spPr/>
    </dgm:pt>
    <dgm:pt modelId="{60CFED1D-4366-4F57-962D-43D1300D02B0}" type="pres">
      <dgm:prSet presAssocID="{A02511B0-F7E5-4EAA-9B95-19F596499ACA}" presName="compositeNode" presStyleCnt="0">
        <dgm:presLayoutVars>
          <dgm:bulletEnabled val="1"/>
        </dgm:presLayoutVars>
      </dgm:prSet>
      <dgm:spPr/>
    </dgm:pt>
    <dgm:pt modelId="{0B854A33-14C4-43EF-B11C-21F8E5DB2CF9}" type="pres">
      <dgm:prSet presAssocID="{A02511B0-F7E5-4EAA-9B95-19F596499ACA}" presName="bgRect" presStyleLbl="bgAccFollowNode1" presStyleIdx="2" presStyleCnt="3"/>
      <dgm:spPr/>
    </dgm:pt>
    <dgm:pt modelId="{46AE9A83-B05C-4F42-9C09-05FF1316B80A}" type="pres">
      <dgm:prSet presAssocID="{AC8A3F87-8539-4B10-A569-5F7C36D6C095}" presName="sibTransNodeCircle" presStyleLbl="alignNode1" presStyleIdx="4" presStyleCnt="6">
        <dgm:presLayoutVars>
          <dgm:chMax val="0"/>
          <dgm:bulletEnabled/>
        </dgm:presLayoutVars>
      </dgm:prSet>
      <dgm:spPr/>
    </dgm:pt>
    <dgm:pt modelId="{1FBA8259-905C-4020-9F39-751DB517884C}" type="pres">
      <dgm:prSet presAssocID="{A02511B0-F7E5-4EAA-9B95-19F596499ACA}" presName="bottomLine" presStyleLbl="alignNode1" presStyleIdx="5" presStyleCnt="6">
        <dgm:presLayoutVars/>
      </dgm:prSet>
      <dgm:spPr/>
    </dgm:pt>
    <dgm:pt modelId="{CA60E71B-6AAD-4FB6-A639-169C43CEDD74}" type="pres">
      <dgm:prSet presAssocID="{A02511B0-F7E5-4EAA-9B95-19F596499ACA}" presName="nodeText" presStyleLbl="bgAccFollowNode1" presStyleIdx="2" presStyleCnt="3">
        <dgm:presLayoutVars>
          <dgm:bulletEnabled val="1"/>
        </dgm:presLayoutVars>
      </dgm:prSet>
      <dgm:spPr/>
    </dgm:pt>
  </dgm:ptLst>
  <dgm:cxnLst>
    <dgm:cxn modelId="{12C88108-84E2-473E-930B-D2CFDED4A19A}" srcId="{14D6296E-2697-4A5C-A458-60B0573DD84E}" destId="{EA0CD7B3-5313-40C2-8DC4-DDF006C17460}" srcOrd="0" destOrd="0" parTransId="{4E1966A2-3B63-4209-87F1-7D8E603AEC69}" sibTransId="{F5B859F0-81E6-49A2-8846-F70C22B10906}"/>
    <dgm:cxn modelId="{ACAC0719-47EA-462B-96F1-0CB8566C168A}" srcId="{14D6296E-2697-4A5C-A458-60B0573DD84E}" destId="{A02511B0-F7E5-4EAA-9B95-19F596499ACA}" srcOrd="2" destOrd="0" parTransId="{07B120C3-229D-4C47-AC4A-C5660F8CD846}" sibTransId="{AC8A3F87-8539-4B10-A569-5F7C36D6C095}"/>
    <dgm:cxn modelId="{E8A23020-594C-4B85-A6EC-96E1E405884B}" type="presOf" srcId="{F5B859F0-81E6-49A2-8846-F70C22B10906}" destId="{0BB356CC-EC86-47E0-A04A-7DC6A29AABF6}" srcOrd="0" destOrd="0" presId="urn:microsoft.com/office/officeart/2016/7/layout/BasicLinearProcessNumbered"/>
    <dgm:cxn modelId="{280E2A42-5801-4219-809A-66E18FF746B5}" srcId="{A02511B0-F7E5-4EAA-9B95-19F596499ACA}" destId="{8EA0F42C-801D-461E-AE57-06352838BDC7}" srcOrd="1" destOrd="0" parTransId="{71B16767-EC3E-4D5C-9C4A-1F2F0773208A}" sibTransId="{2D97DDEB-702B-48F4-92D6-D10FC3B566C3}"/>
    <dgm:cxn modelId="{AF968C64-B198-48A3-9EB7-66047517724B}" type="presOf" srcId="{6775DD5F-F681-4645-AE9A-0E7EC7BE3DE8}" destId="{2BBA88A0-B5A9-4302-A193-63D9D37A8E81}" srcOrd="0" destOrd="0" presId="urn:microsoft.com/office/officeart/2016/7/layout/BasicLinearProcessNumbered"/>
    <dgm:cxn modelId="{7CB29345-2949-4328-899C-DADA84AF7AFE}" type="presOf" srcId="{A02511B0-F7E5-4EAA-9B95-19F596499ACA}" destId="{0B854A33-14C4-43EF-B11C-21F8E5DB2CF9}" srcOrd="0" destOrd="0" presId="urn:microsoft.com/office/officeart/2016/7/layout/BasicLinearProcessNumbered"/>
    <dgm:cxn modelId="{BF56A447-3D92-4F20-B295-188F4E19E3F0}" type="presOf" srcId="{A02511B0-F7E5-4EAA-9B95-19F596499ACA}" destId="{CA60E71B-6AAD-4FB6-A639-169C43CEDD74}" srcOrd="1" destOrd="0" presId="urn:microsoft.com/office/officeart/2016/7/layout/BasicLinearProcessNumbered"/>
    <dgm:cxn modelId="{2734FB55-88EB-4783-935C-508492E60A45}" type="presOf" srcId="{D0CB7D77-0B13-4965-ABC7-89252DCD119C}" destId="{025AA217-327F-438D-9803-0FC5B42B1C29}" srcOrd="1" destOrd="0" presId="urn:microsoft.com/office/officeart/2016/7/layout/BasicLinearProcessNumbered"/>
    <dgm:cxn modelId="{0A882E57-EEFA-4448-A692-40CA6E95CF2F}" type="presOf" srcId="{EA0CD7B3-5313-40C2-8DC4-DDF006C17460}" destId="{B25B4BB3-8122-4CA2-9DDD-87885B4BF230}" srcOrd="1" destOrd="0" presId="urn:microsoft.com/office/officeart/2016/7/layout/BasicLinearProcessNumbered"/>
    <dgm:cxn modelId="{18341F92-437D-4CA1-B8C8-184D2AF15038}" srcId="{14D6296E-2697-4A5C-A458-60B0573DD84E}" destId="{D0CB7D77-0B13-4965-ABC7-89252DCD119C}" srcOrd="1" destOrd="0" parTransId="{621D92A1-C1D9-4AA5-AF8D-F687A783A068}" sibTransId="{6775DD5F-F681-4645-AE9A-0E7EC7BE3DE8}"/>
    <dgm:cxn modelId="{6CB324A4-21D7-40C7-A3AF-FE48AC387F0C}" type="presOf" srcId="{EA0CD7B3-5313-40C2-8DC4-DDF006C17460}" destId="{71491225-2CFF-43BA-A238-2683D697E94B}" srcOrd="0" destOrd="0" presId="urn:microsoft.com/office/officeart/2016/7/layout/BasicLinearProcessNumbered"/>
    <dgm:cxn modelId="{0CC87BAB-672B-4560-BCC3-92D60D3E4EE3}" srcId="{A02511B0-F7E5-4EAA-9B95-19F596499ACA}" destId="{38D5D303-9187-4A73-984D-46D7215DEDBD}" srcOrd="0" destOrd="0" parTransId="{F75C03D4-588C-4D53-B29A-03D1D1315D3D}" sibTransId="{DD085BF0-2A45-4D21-AC2F-C89A702FE293}"/>
    <dgm:cxn modelId="{FC1E77C8-4382-49F2-9002-DEF0A03D8844}" type="presOf" srcId="{14D6296E-2697-4A5C-A458-60B0573DD84E}" destId="{34A4FE77-6641-4392-B92C-1E01371408E5}" srcOrd="0" destOrd="0" presId="urn:microsoft.com/office/officeart/2016/7/layout/BasicLinearProcessNumbered"/>
    <dgm:cxn modelId="{56E911CD-8FFB-4C86-8C28-492CE2F268D9}" type="presOf" srcId="{8EA0F42C-801D-461E-AE57-06352838BDC7}" destId="{CA60E71B-6AAD-4FB6-A639-169C43CEDD74}" srcOrd="0" destOrd="2" presId="urn:microsoft.com/office/officeart/2016/7/layout/BasicLinearProcessNumbered"/>
    <dgm:cxn modelId="{AE6F24EC-D386-4DCC-BF56-2605DAB1A458}" type="presOf" srcId="{D0CB7D77-0B13-4965-ABC7-89252DCD119C}" destId="{DF9B6786-128F-4EF5-AD95-1BED4F5D7CFA}" srcOrd="0" destOrd="0" presId="urn:microsoft.com/office/officeart/2016/7/layout/BasicLinearProcessNumbered"/>
    <dgm:cxn modelId="{526CD8F1-1AE7-4390-9B6E-FACC83993999}" type="presOf" srcId="{AC8A3F87-8539-4B10-A569-5F7C36D6C095}" destId="{46AE9A83-B05C-4F42-9C09-05FF1316B80A}" srcOrd="0" destOrd="0" presId="urn:microsoft.com/office/officeart/2016/7/layout/BasicLinearProcessNumbered"/>
    <dgm:cxn modelId="{E8FBF9F2-130B-4008-B79B-4CFF19D8D94C}" type="presOf" srcId="{38D5D303-9187-4A73-984D-46D7215DEDBD}" destId="{CA60E71B-6AAD-4FB6-A639-169C43CEDD74}" srcOrd="0" destOrd="1" presId="urn:microsoft.com/office/officeart/2016/7/layout/BasicLinearProcessNumbered"/>
    <dgm:cxn modelId="{D46FA915-67CF-4C36-A8E8-C977C762915E}" type="presParOf" srcId="{34A4FE77-6641-4392-B92C-1E01371408E5}" destId="{D7DEB974-AA34-42F8-9A1A-B73C1A44462F}" srcOrd="0" destOrd="0" presId="urn:microsoft.com/office/officeart/2016/7/layout/BasicLinearProcessNumbered"/>
    <dgm:cxn modelId="{25E6CAFF-6D36-4924-85C7-B2925254339F}" type="presParOf" srcId="{D7DEB974-AA34-42F8-9A1A-B73C1A44462F}" destId="{71491225-2CFF-43BA-A238-2683D697E94B}" srcOrd="0" destOrd="0" presId="urn:microsoft.com/office/officeart/2016/7/layout/BasicLinearProcessNumbered"/>
    <dgm:cxn modelId="{05AD113A-3998-45C3-8B73-10BC453A59BC}" type="presParOf" srcId="{D7DEB974-AA34-42F8-9A1A-B73C1A44462F}" destId="{0BB356CC-EC86-47E0-A04A-7DC6A29AABF6}" srcOrd="1" destOrd="0" presId="urn:microsoft.com/office/officeart/2016/7/layout/BasicLinearProcessNumbered"/>
    <dgm:cxn modelId="{0EB5ADC7-8855-4F6C-9D2D-A1C067F44243}" type="presParOf" srcId="{D7DEB974-AA34-42F8-9A1A-B73C1A44462F}" destId="{2EC8F763-4A34-4AA6-8C36-A39EF42CBCB0}" srcOrd="2" destOrd="0" presId="urn:microsoft.com/office/officeart/2016/7/layout/BasicLinearProcessNumbered"/>
    <dgm:cxn modelId="{F4AFAFFA-3958-4E9E-8543-F983FBB10721}" type="presParOf" srcId="{D7DEB974-AA34-42F8-9A1A-B73C1A44462F}" destId="{B25B4BB3-8122-4CA2-9DDD-87885B4BF230}" srcOrd="3" destOrd="0" presId="urn:microsoft.com/office/officeart/2016/7/layout/BasicLinearProcessNumbered"/>
    <dgm:cxn modelId="{F4713A5B-EF18-4BED-A0F5-D08D85E339BE}" type="presParOf" srcId="{34A4FE77-6641-4392-B92C-1E01371408E5}" destId="{F1513110-B559-4F49-B605-FEC8C577CADD}" srcOrd="1" destOrd="0" presId="urn:microsoft.com/office/officeart/2016/7/layout/BasicLinearProcessNumbered"/>
    <dgm:cxn modelId="{0C04345C-D302-4164-BC92-2FF6BEA8F65E}" type="presParOf" srcId="{34A4FE77-6641-4392-B92C-1E01371408E5}" destId="{688673F4-10B6-4C31-9A33-D9C3F496C5EF}" srcOrd="2" destOrd="0" presId="urn:microsoft.com/office/officeart/2016/7/layout/BasicLinearProcessNumbered"/>
    <dgm:cxn modelId="{E6CC4915-C55E-4011-AAA9-29AF934458CD}" type="presParOf" srcId="{688673F4-10B6-4C31-9A33-D9C3F496C5EF}" destId="{DF9B6786-128F-4EF5-AD95-1BED4F5D7CFA}" srcOrd="0" destOrd="0" presId="urn:microsoft.com/office/officeart/2016/7/layout/BasicLinearProcessNumbered"/>
    <dgm:cxn modelId="{5FA25DBD-10F3-4769-A640-94966DC0693A}" type="presParOf" srcId="{688673F4-10B6-4C31-9A33-D9C3F496C5EF}" destId="{2BBA88A0-B5A9-4302-A193-63D9D37A8E81}" srcOrd="1" destOrd="0" presId="urn:microsoft.com/office/officeart/2016/7/layout/BasicLinearProcessNumbered"/>
    <dgm:cxn modelId="{8D593F36-1B0B-4C9E-9499-941AD2A8C402}" type="presParOf" srcId="{688673F4-10B6-4C31-9A33-D9C3F496C5EF}" destId="{FB1899AC-1998-43A2-8326-B5EAFFD3676F}" srcOrd="2" destOrd="0" presId="urn:microsoft.com/office/officeart/2016/7/layout/BasicLinearProcessNumbered"/>
    <dgm:cxn modelId="{C0102465-809D-4B2C-B03F-A6134E7CE9C3}" type="presParOf" srcId="{688673F4-10B6-4C31-9A33-D9C3F496C5EF}" destId="{025AA217-327F-438D-9803-0FC5B42B1C29}" srcOrd="3" destOrd="0" presId="urn:microsoft.com/office/officeart/2016/7/layout/BasicLinearProcessNumbered"/>
    <dgm:cxn modelId="{02C3064B-483B-4962-A6CA-53884498F6CE}" type="presParOf" srcId="{34A4FE77-6641-4392-B92C-1E01371408E5}" destId="{050F4D8A-C2C0-4FF6-8B63-0FA31022971D}" srcOrd="3" destOrd="0" presId="urn:microsoft.com/office/officeart/2016/7/layout/BasicLinearProcessNumbered"/>
    <dgm:cxn modelId="{8694E610-03A3-4854-937D-2513B4372FED}" type="presParOf" srcId="{34A4FE77-6641-4392-B92C-1E01371408E5}" destId="{60CFED1D-4366-4F57-962D-43D1300D02B0}" srcOrd="4" destOrd="0" presId="urn:microsoft.com/office/officeart/2016/7/layout/BasicLinearProcessNumbered"/>
    <dgm:cxn modelId="{C78942BD-13B7-48B2-B75B-1297D99C1745}" type="presParOf" srcId="{60CFED1D-4366-4F57-962D-43D1300D02B0}" destId="{0B854A33-14C4-43EF-B11C-21F8E5DB2CF9}" srcOrd="0" destOrd="0" presId="urn:microsoft.com/office/officeart/2016/7/layout/BasicLinearProcessNumbered"/>
    <dgm:cxn modelId="{BAD06C3E-8BF2-4D09-8AA9-BD70B03322A2}" type="presParOf" srcId="{60CFED1D-4366-4F57-962D-43D1300D02B0}" destId="{46AE9A83-B05C-4F42-9C09-05FF1316B80A}" srcOrd="1" destOrd="0" presId="urn:microsoft.com/office/officeart/2016/7/layout/BasicLinearProcessNumbered"/>
    <dgm:cxn modelId="{1E912A6F-4677-4635-9D4F-D2EC22298F66}" type="presParOf" srcId="{60CFED1D-4366-4F57-962D-43D1300D02B0}" destId="{1FBA8259-905C-4020-9F39-751DB517884C}" srcOrd="2" destOrd="0" presId="urn:microsoft.com/office/officeart/2016/7/layout/BasicLinearProcessNumbered"/>
    <dgm:cxn modelId="{0829ACDD-3D31-4FCE-8A71-CD4DDA65FC6D}" type="presParOf" srcId="{60CFED1D-4366-4F57-962D-43D1300D02B0}" destId="{CA60E71B-6AAD-4FB6-A639-169C43CEDD74}"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57FEA-D134-425C-923E-969BEE5F9218}">
      <dsp:nvSpPr>
        <dsp:cNvPr id="0" name=""/>
        <dsp:cNvSpPr/>
      </dsp:nvSpPr>
      <dsp:spPr>
        <a:xfrm>
          <a:off x="0" y="588"/>
          <a:ext cx="6692900" cy="137761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11F32E-5408-4950-A028-6C534EBA9A7F}">
      <dsp:nvSpPr>
        <dsp:cNvPr id="0" name=""/>
        <dsp:cNvSpPr/>
      </dsp:nvSpPr>
      <dsp:spPr>
        <a:xfrm>
          <a:off x="416728" y="310551"/>
          <a:ext cx="757687" cy="757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59342AB-A4AF-4699-8CBB-1B02FCAE787C}">
      <dsp:nvSpPr>
        <dsp:cNvPr id="0" name=""/>
        <dsp:cNvSpPr/>
      </dsp:nvSpPr>
      <dsp:spPr>
        <a:xfrm>
          <a:off x="1591143" y="588"/>
          <a:ext cx="5101756" cy="1377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797" tIns="145797" rIns="145797" bIns="145797" numCol="1" spcCol="1270" anchor="ctr" anchorCtr="0">
          <a:noAutofit/>
        </a:bodyPr>
        <a:lstStyle/>
        <a:p>
          <a:pPr marL="0" lvl="0" indent="0" algn="l" defTabSz="889000">
            <a:lnSpc>
              <a:spcPct val="90000"/>
            </a:lnSpc>
            <a:spcBef>
              <a:spcPct val="0"/>
            </a:spcBef>
            <a:spcAft>
              <a:spcPct val="35000"/>
            </a:spcAft>
            <a:buNone/>
          </a:pPr>
          <a:r>
            <a:rPr lang="en-US" sz="2000" kern="1200"/>
            <a:t>Address the data collection needs of the DMC-ODS waiver evaluation required by the Centers for Medicare and Medicaid Services (CMS) </a:t>
          </a:r>
        </a:p>
      </dsp:txBody>
      <dsp:txXfrm>
        <a:off x="1591143" y="588"/>
        <a:ext cx="5101756" cy="1377613"/>
      </dsp:txXfrm>
    </dsp:sp>
    <dsp:sp modelId="{967E31C6-880A-4157-8901-520DF77D061E}">
      <dsp:nvSpPr>
        <dsp:cNvPr id="0" name=""/>
        <dsp:cNvSpPr/>
      </dsp:nvSpPr>
      <dsp:spPr>
        <a:xfrm>
          <a:off x="0" y="1722605"/>
          <a:ext cx="6692900" cy="137761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84246B-2577-41FE-9658-9BB42C9F86C6}">
      <dsp:nvSpPr>
        <dsp:cNvPr id="0" name=""/>
        <dsp:cNvSpPr/>
      </dsp:nvSpPr>
      <dsp:spPr>
        <a:xfrm>
          <a:off x="416728" y="2032568"/>
          <a:ext cx="757687" cy="757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63DF6B-AC65-49F6-977F-A0253B8EC524}">
      <dsp:nvSpPr>
        <dsp:cNvPr id="0" name=""/>
        <dsp:cNvSpPr/>
      </dsp:nvSpPr>
      <dsp:spPr>
        <a:xfrm>
          <a:off x="1591143" y="1722605"/>
          <a:ext cx="5101756" cy="1377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797" tIns="145797" rIns="145797" bIns="145797" numCol="1" spcCol="1270" anchor="ctr" anchorCtr="0">
          <a:noAutofit/>
        </a:bodyPr>
        <a:lstStyle/>
        <a:p>
          <a:pPr marL="0" lvl="0" indent="0" algn="l" defTabSz="889000">
            <a:lnSpc>
              <a:spcPct val="90000"/>
            </a:lnSpc>
            <a:spcBef>
              <a:spcPct val="0"/>
            </a:spcBef>
            <a:spcAft>
              <a:spcPct val="35000"/>
            </a:spcAft>
            <a:buNone/>
          </a:pPr>
          <a:r>
            <a:rPr lang="en-US" sz="2000" kern="1200"/>
            <a:t>Fulfill the county’s External Quality Review Organization (EQRO) requirement of conducting a client satisfaction survey using a validated tool</a:t>
          </a:r>
        </a:p>
      </dsp:txBody>
      <dsp:txXfrm>
        <a:off x="1591143" y="1722605"/>
        <a:ext cx="5101756" cy="1377613"/>
      </dsp:txXfrm>
    </dsp:sp>
    <dsp:sp modelId="{6638BA1E-624B-4CD4-97C5-46714AB4789E}">
      <dsp:nvSpPr>
        <dsp:cNvPr id="0" name=""/>
        <dsp:cNvSpPr/>
      </dsp:nvSpPr>
      <dsp:spPr>
        <a:xfrm>
          <a:off x="0" y="3444622"/>
          <a:ext cx="6692900" cy="137761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58C219-91AC-4689-8E27-C79929E7CA91}">
      <dsp:nvSpPr>
        <dsp:cNvPr id="0" name=""/>
        <dsp:cNvSpPr/>
      </dsp:nvSpPr>
      <dsp:spPr>
        <a:xfrm>
          <a:off x="416728" y="3754585"/>
          <a:ext cx="757687" cy="757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A4DD22-88FB-4A4B-ABF0-5A4F85BEB54C}">
      <dsp:nvSpPr>
        <dsp:cNvPr id="0" name=""/>
        <dsp:cNvSpPr/>
      </dsp:nvSpPr>
      <dsp:spPr>
        <a:xfrm>
          <a:off x="1591143" y="3444622"/>
          <a:ext cx="5101756" cy="1377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797" tIns="145797" rIns="145797" bIns="145797" numCol="1" spcCol="1270" anchor="ctr" anchorCtr="0">
          <a:noAutofit/>
        </a:bodyPr>
        <a:lstStyle/>
        <a:p>
          <a:pPr marL="0" lvl="0" indent="0" algn="l" defTabSz="889000">
            <a:lnSpc>
              <a:spcPct val="90000"/>
            </a:lnSpc>
            <a:spcBef>
              <a:spcPct val="0"/>
            </a:spcBef>
            <a:spcAft>
              <a:spcPct val="35000"/>
            </a:spcAft>
            <a:buNone/>
          </a:pPr>
          <a:r>
            <a:rPr lang="en-US" sz="2000" kern="1200"/>
            <a:t>Support DMC-ODS Quality Improvement efforts</a:t>
          </a:r>
        </a:p>
      </dsp:txBody>
      <dsp:txXfrm>
        <a:off x="1591143" y="3444622"/>
        <a:ext cx="5101756" cy="1377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B6087-8235-4BD8-A8D6-ED59769D0EC6}">
      <dsp:nvSpPr>
        <dsp:cNvPr id="0" name=""/>
        <dsp:cNvSpPr/>
      </dsp:nvSpPr>
      <dsp:spPr>
        <a:xfrm>
          <a:off x="0" y="3630395"/>
          <a:ext cx="6692900" cy="1191576"/>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Input from stakeholders (e.g., county BH administrators, DMC-ODS evaluation Advisory Group, EQRO, DHCS, Youth System of Care Evaluation Team at Azusa Pacific University )</a:t>
          </a:r>
        </a:p>
      </dsp:txBody>
      <dsp:txXfrm>
        <a:off x="0" y="3630395"/>
        <a:ext cx="6692900" cy="1191576"/>
      </dsp:txXfrm>
    </dsp:sp>
    <dsp:sp modelId="{18B4A482-CD94-468D-B447-A10305740CFE}">
      <dsp:nvSpPr>
        <dsp:cNvPr id="0" name=""/>
        <dsp:cNvSpPr/>
      </dsp:nvSpPr>
      <dsp:spPr>
        <a:xfrm rot="10800000">
          <a:off x="0" y="1815624"/>
          <a:ext cx="6692900" cy="1832645"/>
        </a:xfrm>
        <a:prstGeom prst="upArrowCallou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Youth version was based on Los Angeles County’s Treatment Perception Survey for Youth</a:t>
          </a:r>
        </a:p>
      </dsp:txBody>
      <dsp:txXfrm rot="10800000">
        <a:off x="0" y="1815624"/>
        <a:ext cx="6692900" cy="1190798"/>
      </dsp:txXfrm>
    </dsp:sp>
    <dsp:sp modelId="{B76D9B8C-967A-4BFB-A118-41E0143E4669}">
      <dsp:nvSpPr>
        <dsp:cNvPr id="0" name=""/>
        <dsp:cNvSpPr/>
      </dsp:nvSpPr>
      <dsp:spPr>
        <a:xfrm rot="10800000">
          <a:off x="0" y="852"/>
          <a:ext cx="6692900" cy="1832645"/>
        </a:xfrm>
        <a:prstGeom prst="upArrowCallou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Adult version was based on San Francisco County’s Treatment Satisfaction Survey </a:t>
          </a:r>
        </a:p>
      </dsp:txBody>
      <dsp:txXfrm rot="10800000">
        <a:off x="0" y="852"/>
        <a:ext cx="6692900" cy="11907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FDE0C-B912-4B5E-AA0C-4A80CA36029B}">
      <dsp:nvSpPr>
        <dsp:cNvPr id="0" name=""/>
        <dsp:cNvSpPr/>
      </dsp:nvSpPr>
      <dsp:spPr>
        <a:xfrm>
          <a:off x="1111" y="457470"/>
          <a:ext cx="3901938" cy="24777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89547F-B721-40EF-AEEE-BEBEF04F26DE}">
      <dsp:nvSpPr>
        <dsp:cNvPr id="0" name=""/>
        <dsp:cNvSpPr/>
      </dsp:nvSpPr>
      <dsp:spPr>
        <a:xfrm>
          <a:off x="434660" y="869342"/>
          <a:ext cx="3901938" cy="24777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Clients who are </a:t>
          </a:r>
          <a:r>
            <a:rPr lang="en-US" sz="2400" u="sng" kern="1200" dirty="0">
              <a:latin typeface="Arial" panose="020B0604020202020204" pitchFamily="34" charset="0"/>
              <a:cs typeface="Arial" panose="020B0604020202020204" pitchFamily="34" charset="0"/>
            </a:rPr>
            <a:t>not</a:t>
          </a:r>
          <a:r>
            <a:rPr lang="en-US" sz="2400" kern="1200" dirty="0">
              <a:latin typeface="Arial" panose="020B0604020202020204" pitchFamily="34" charset="0"/>
              <a:cs typeface="Arial" panose="020B0604020202020204" pitchFamily="34" charset="0"/>
            </a:rPr>
            <a:t> receiving services during the survey period</a:t>
          </a:r>
        </a:p>
      </dsp:txBody>
      <dsp:txXfrm>
        <a:off x="507230" y="941912"/>
        <a:ext cx="3756798" cy="2332590"/>
      </dsp:txXfrm>
    </dsp:sp>
    <dsp:sp modelId="{5497E526-C130-4B0A-AAA1-6D93DEE26022}">
      <dsp:nvSpPr>
        <dsp:cNvPr id="0" name=""/>
        <dsp:cNvSpPr/>
      </dsp:nvSpPr>
      <dsp:spPr>
        <a:xfrm>
          <a:off x="4770147" y="457470"/>
          <a:ext cx="3901938" cy="24777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963FAF-5EE8-497F-8A5D-D71A3943B58A}">
      <dsp:nvSpPr>
        <dsp:cNvPr id="0" name=""/>
        <dsp:cNvSpPr/>
      </dsp:nvSpPr>
      <dsp:spPr>
        <a:xfrm>
          <a:off x="5203696" y="869342"/>
          <a:ext cx="3901938" cy="24777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Clients in immediate crisis (e.g., emergency situations)</a:t>
          </a:r>
        </a:p>
      </dsp:txBody>
      <dsp:txXfrm>
        <a:off x="5276266" y="941912"/>
        <a:ext cx="3756798" cy="23325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A4A53-E2FC-473B-960A-1B412C29D980}">
      <dsp:nvSpPr>
        <dsp:cNvPr id="0" name=""/>
        <dsp:cNvSpPr/>
      </dsp:nvSpPr>
      <dsp:spPr>
        <a:xfrm>
          <a:off x="0" y="457696"/>
          <a:ext cx="7071233" cy="15262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A083D6-9964-4838-AE5E-40D7B4825598}">
      <dsp:nvSpPr>
        <dsp:cNvPr id="0" name=""/>
        <dsp:cNvSpPr/>
      </dsp:nvSpPr>
      <dsp:spPr>
        <a:xfrm>
          <a:off x="461685" y="801098"/>
          <a:ext cx="839427" cy="8394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D8B97ED-9C6F-4537-B8F6-8567E9DB7531}">
      <dsp:nvSpPr>
        <dsp:cNvPr id="0" name=""/>
        <dsp:cNvSpPr/>
      </dsp:nvSpPr>
      <dsp:spPr>
        <a:xfrm>
          <a:off x="1762797" y="88440"/>
          <a:ext cx="5308435" cy="2264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26" tIns="161526" rIns="161526" bIns="161526" numCol="1" spcCol="1270" anchor="ctr" anchorCtr="0">
          <a:noAutofit/>
        </a:bodyPr>
        <a:lstStyle/>
        <a:p>
          <a:pPr marL="0" lvl="0" indent="0" algn="l" defTabSz="844550">
            <a:lnSpc>
              <a:spcPct val="90000"/>
            </a:lnSpc>
            <a:spcBef>
              <a:spcPct val="0"/>
            </a:spcBef>
            <a:spcAft>
              <a:spcPct val="35000"/>
            </a:spcAft>
            <a:buNone/>
          </a:pPr>
          <a:r>
            <a:rPr lang="en-US" sz="1900" b="1" kern="1200" dirty="0">
              <a:latin typeface="Arial" panose="020B0604020202020204" pitchFamily="34" charset="0"/>
              <a:cs typeface="Arial" panose="020B0604020202020204" pitchFamily="34" charset="0"/>
            </a:rPr>
            <a:t>Online</a:t>
          </a:r>
          <a:r>
            <a:rPr lang="en-US" sz="1900" kern="1200" dirty="0">
              <a:latin typeface="Arial" panose="020B0604020202020204" pitchFamily="34" charset="0"/>
              <a:cs typeface="Arial" panose="020B0604020202020204" pitchFamily="34" charset="0"/>
            </a:rPr>
            <a:t> </a:t>
          </a:r>
          <a:r>
            <a:rPr lang="en-US" sz="1900" b="1" kern="1200" dirty="0">
              <a:latin typeface="Arial" panose="020B0604020202020204" pitchFamily="34" charset="0"/>
              <a:cs typeface="Arial" panose="020B0604020202020204" pitchFamily="34" charset="0"/>
            </a:rPr>
            <a:t>survey</a:t>
          </a:r>
          <a:r>
            <a:rPr lang="en-US" sz="1900" kern="1200" dirty="0">
              <a:latin typeface="Arial" panose="020B0604020202020204" pitchFamily="34" charset="0"/>
              <a:cs typeface="Arial" panose="020B0604020202020204" pitchFamily="34" charset="0"/>
            </a:rPr>
            <a:t> </a:t>
          </a:r>
        </a:p>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Customized provider links, QR codes</a:t>
          </a:r>
        </a:p>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Available in English and 12 threshold languages</a:t>
          </a:r>
        </a:p>
      </dsp:txBody>
      <dsp:txXfrm>
        <a:off x="1762797" y="88440"/>
        <a:ext cx="5308435" cy="2264745"/>
      </dsp:txXfrm>
    </dsp:sp>
    <dsp:sp modelId="{18EBF0FD-EC01-45F1-8A75-E5B7FCE28344}">
      <dsp:nvSpPr>
        <dsp:cNvPr id="0" name=""/>
        <dsp:cNvSpPr/>
      </dsp:nvSpPr>
      <dsp:spPr>
        <a:xfrm>
          <a:off x="0" y="3103755"/>
          <a:ext cx="7071233" cy="15262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57BF48-871C-436C-A938-3E3ACE1CA915}">
      <dsp:nvSpPr>
        <dsp:cNvPr id="0" name=""/>
        <dsp:cNvSpPr/>
      </dsp:nvSpPr>
      <dsp:spPr>
        <a:xfrm>
          <a:off x="461685" y="3447157"/>
          <a:ext cx="839427" cy="8394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E5860C-B6BB-4495-A20E-F799547C9A26}">
      <dsp:nvSpPr>
        <dsp:cNvPr id="0" name=""/>
        <dsp:cNvSpPr/>
      </dsp:nvSpPr>
      <dsp:spPr>
        <a:xfrm>
          <a:off x="1762797" y="2734743"/>
          <a:ext cx="5308435" cy="2264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26" tIns="161526" rIns="161526" bIns="161526" numCol="1" spcCol="1270" anchor="ctr" anchorCtr="0">
          <a:noAutofit/>
        </a:bodyPr>
        <a:lstStyle/>
        <a:p>
          <a:pPr marL="0" lvl="0" indent="0" algn="l" defTabSz="844550">
            <a:lnSpc>
              <a:spcPct val="90000"/>
            </a:lnSpc>
            <a:spcBef>
              <a:spcPct val="0"/>
            </a:spcBef>
            <a:spcAft>
              <a:spcPct val="35000"/>
            </a:spcAft>
            <a:buNone/>
          </a:pPr>
          <a:r>
            <a:rPr lang="en-US" sz="1900" b="1" kern="1200" dirty="0">
              <a:latin typeface="Arial" panose="020B0604020202020204" pitchFamily="34" charset="0"/>
              <a:cs typeface="Arial" panose="020B0604020202020204" pitchFamily="34" charset="0"/>
            </a:rPr>
            <a:t>Paper survey forms</a:t>
          </a:r>
          <a:r>
            <a:rPr lang="en-US" sz="1900" kern="1200" dirty="0">
              <a:latin typeface="Arial" panose="020B0604020202020204" pitchFamily="34" charset="0"/>
              <a:cs typeface="Arial" panose="020B0604020202020204" pitchFamily="34" charset="0"/>
            </a:rPr>
            <a:t> </a:t>
          </a:r>
        </a:p>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V10-Revision 6/29/23 </a:t>
          </a:r>
        </a:p>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Available in English and 12 threshold languages, and in 1-page and 2-page (large font) versions</a:t>
          </a:r>
        </a:p>
      </dsp:txBody>
      <dsp:txXfrm>
        <a:off x="1762797" y="2734743"/>
        <a:ext cx="5308435" cy="22642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552D3-0807-4F21-A80B-FF84A7C7CA15}">
      <dsp:nvSpPr>
        <dsp:cNvPr id="0" name=""/>
        <dsp:cNvSpPr/>
      </dsp:nvSpPr>
      <dsp:spPr>
        <a:xfrm>
          <a:off x="0" y="499"/>
          <a:ext cx="9618133" cy="1169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3AD8B-E0B9-4986-8280-093D57D0015B}">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9139291-4F77-4859-B0F0-70D660EB9EC0}">
      <dsp:nvSpPr>
        <dsp:cNvPr id="0" name=""/>
        <dsp:cNvSpPr/>
      </dsp:nvSpPr>
      <dsp:spPr>
        <a:xfrm>
          <a:off x="1350519" y="499"/>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Download survey forms from PDF files that can be found on the TPS website. Please </a:t>
          </a:r>
          <a:r>
            <a:rPr lang="en-US" sz="2000" b="1" u="sng" kern="1200" dirty="0">
              <a:latin typeface="Arial" panose="020B0604020202020204" pitchFamily="34" charset="0"/>
              <a:cs typeface="Arial" panose="020B0604020202020204" pitchFamily="34" charset="0"/>
            </a:rPr>
            <a:t>do not</a:t>
          </a:r>
          <a:r>
            <a:rPr lang="en-US" sz="2000" b="1" kern="1200" dirty="0">
              <a:latin typeface="Arial" panose="020B0604020202020204" pitchFamily="34" charset="0"/>
              <a:cs typeface="Arial" panose="020B0604020202020204" pitchFamily="34" charset="0"/>
            </a:rPr>
            <a:t> </a:t>
          </a:r>
          <a:r>
            <a:rPr lang="en-US" sz="2000" kern="1200" dirty="0">
              <a:latin typeface="Arial" panose="020B0604020202020204" pitchFamily="34" charset="0"/>
              <a:cs typeface="Arial" panose="020B0604020202020204" pitchFamily="34" charset="0"/>
            </a:rPr>
            <a:t>photocopy or enlarge/reduce the font of the survey forms.</a:t>
          </a:r>
        </a:p>
      </dsp:txBody>
      <dsp:txXfrm>
        <a:off x="1350519" y="499"/>
        <a:ext cx="8267613" cy="1169280"/>
      </dsp:txXfrm>
    </dsp:sp>
    <dsp:sp modelId="{4808E83F-2D1E-4D99-AF3A-B283A7596B62}">
      <dsp:nvSpPr>
        <dsp:cNvPr id="0" name=""/>
        <dsp:cNvSpPr/>
      </dsp:nvSpPr>
      <dsp:spPr>
        <a:xfrm>
          <a:off x="0" y="1480458"/>
          <a:ext cx="9618133" cy="1169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095205-33FB-4F8F-B631-4C289A94AA2F}">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0B1806-4CDE-41DA-AB55-6DE25E79B541}">
      <dsp:nvSpPr>
        <dsp:cNvPr id="0" name=""/>
        <dsp:cNvSpPr/>
      </dsp:nvSpPr>
      <dsp:spPr>
        <a:xfrm>
          <a:off x="1350519" y="1462100"/>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Print in black/white on plain white paper.</a:t>
          </a:r>
        </a:p>
      </dsp:txBody>
      <dsp:txXfrm>
        <a:off x="1350519" y="1462100"/>
        <a:ext cx="8267613" cy="1169280"/>
      </dsp:txXfrm>
    </dsp:sp>
    <dsp:sp modelId="{6F6197EC-0264-4727-93EE-9A78DDB497E7}">
      <dsp:nvSpPr>
        <dsp:cNvPr id="0" name=""/>
        <dsp:cNvSpPr/>
      </dsp:nvSpPr>
      <dsp:spPr>
        <a:xfrm>
          <a:off x="0" y="2923701"/>
          <a:ext cx="9618133" cy="1169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C4B8A9-6F7B-425C-92B6-9652B7E47E79}">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225160-FADA-41D2-B950-57CB7C3EA4AE}">
      <dsp:nvSpPr>
        <dsp:cNvPr id="0" name=""/>
        <dsp:cNvSpPr/>
      </dsp:nvSpPr>
      <dsp:spPr>
        <a:xfrm>
          <a:off x="1350519" y="2923701"/>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Use both sides of the page (double-sided) when printing the 2-page (large print) forms.  </a:t>
          </a:r>
          <a:r>
            <a:rPr lang="en-US" sz="2000" b="1" u="sng" kern="1200" dirty="0">
              <a:latin typeface="Arial" panose="020B0604020202020204" pitchFamily="34" charset="0"/>
              <a:cs typeface="Arial" panose="020B0604020202020204" pitchFamily="34" charset="0"/>
            </a:rPr>
            <a:t>Do not </a:t>
          </a:r>
          <a:r>
            <a:rPr lang="en-US" sz="2000" kern="1200" dirty="0">
              <a:latin typeface="Arial" panose="020B0604020202020204" pitchFamily="34" charset="0"/>
              <a:cs typeface="Arial" panose="020B0604020202020204" pitchFamily="34" charset="0"/>
            </a:rPr>
            <a:t>staple or use paper clips to attach the pages.</a:t>
          </a:r>
        </a:p>
      </dsp:txBody>
      <dsp:txXfrm>
        <a:off x="1350519" y="2923701"/>
        <a:ext cx="8267613" cy="1169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33EB0-8142-4151-9F75-DBD951AD8A3B}">
      <dsp:nvSpPr>
        <dsp:cNvPr id="0" name=""/>
        <dsp:cNvSpPr/>
      </dsp:nvSpPr>
      <dsp:spPr>
        <a:xfrm>
          <a:off x="3184" y="534642"/>
          <a:ext cx="2526203" cy="3536685"/>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953" tIns="330200" rIns="196953" bIns="3302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Compile completed survey forms from providers.</a:t>
          </a:r>
        </a:p>
      </dsp:txBody>
      <dsp:txXfrm>
        <a:off x="3184" y="1878583"/>
        <a:ext cx="2526203" cy="2122011"/>
      </dsp:txXfrm>
    </dsp:sp>
    <dsp:sp modelId="{881D89CA-250A-41D1-A943-731B2CFFDE09}">
      <dsp:nvSpPr>
        <dsp:cNvPr id="0" name=""/>
        <dsp:cNvSpPr/>
      </dsp:nvSpPr>
      <dsp:spPr>
        <a:xfrm>
          <a:off x="735783" y="888311"/>
          <a:ext cx="1061005" cy="1061005"/>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720" tIns="12700" rIns="8272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91164" y="1043692"/>
        <a:ext cx="750243" cy="750243"/>
      </dsp:txXfrm>
    </dsp:sp>
    <dsp:sp modelId="{2A99C250-5121-4268-B075-6D8A345029F2}">
      <dsp:nvSpPr>
        <dsp:cNvPr id="0" name=""/>
        <dsp:cNvSpPr/>
      </dsp:nvSpPr>
      <dsp:spPr>
        <a:xfrm>
          <a:off x="3184" y="4071256"/>
          <a:ext cx="2526203" cy="72"/>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F6A420-458E-41A6-B3D7-CCC19F266C27}">
      <dsp:nvSpPr>
        <dsp:cNvPr id="0" name=""/>
        <dsp:cNvSpPr/>
      </dsp:nvSpPr>
      <dsp:spPr>
        <a:xfrm>
          <a:off x="2782008" y="534642"/>
          <a:ext cx="2526203" cy="3536685"/>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953" tIns="330200" rIns="196953" bIns="3302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Complete and email the Shipment Form to UCLA. </a:t>
          </a:r>
        </a:p>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UCLA will prepare FedEx shipping labels.</a:t>
          </a:r>
        </a:p>
      </dsp:txBody>
      <dsp:txXfrm>
        <a:off x="2782008" y="1878583"/>
        <a:ext cx="2526203" cy="2122011"/>
      </dsp:txXfrm>
    </dsp:sp>
    <dsp:sp modelId="{22B17E9B-C0D0-4475-B127-7BDBA0EB1633}">
      <dsp:nvSpPr>
        <dsp:cNvPr id="0" name=""/>
        <dsp:cNvSpPr/>
      </dsp:nvSpPr>
      <dsp:spPr>
        <a:xfrm>
          <a:off x="3514607" y="888311"/>
          <a:ext cx="1061005" cy="1061005"/>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720" tIns="12700" rIns="8272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69988" y="1043692"/>
        <a:ext cx="750243" cy="750243"/>
      </dsp:txXfrm>
    </dsp:sp>
    <dsp:sp modelId="{D77C7577-F76B-46ED-B7BE-8094F9664D72}">
      <dsp:nvSpPr>
        <dsp:cNvPr id="0" name=""/>
        <dsp:cNvSpPr/>
      </dsp:nvSpPr>
      <dsp:spPr>
        <a:xfrm>
          <a:off x="2782008" y="4071256"/>
          <a:ext cx="2526203" cy="7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D6F7D1-D6B6-42D1-A59B-728703D24A0D}">
      <dsp:nvSpPr>
        <dsp:cNvPr id="0" name=""/>
        <dsp:cNvSpPr/>
      </dsp:nvSpPr>
      <dsp:spPr>
        <a:xfrm>
          <a:off x="5560832" y="534642"/>
          <a:ext cx="2526203" cy="3536685"/>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953" tIns="330200" rIns="196953" bIns="3302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Pack the forms in a box/envelope and complete the Cover Sheet. </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Be sure to seal/tape boxes well to prevent damage during shipping and to include the Cover Sheet.</a:t>
          </a:r>
        </a:p>
      </dsp:txBody>
      <dsp:txXfrm>
        <a:off x="5560832" y="1878583"/>
        <a:ext cx="2526203" cy="2122011"/>
      </dsp:txXfrm>
    </dsp:sp>
    <dsp:sp modelId="{C18FA9A1-925B-4D53-B069-C53FEC5D005A}">
      <dsp:nvSpPr>
        <dsp:cNvPr id="0" name=""/>
        <dsp:cNvSpPr/>
      </dsp:nvSpPr>
      <dsp:spPr>
        <a:xfrm>
          <a:off x="6293431" y="888311"/>
          <a:ext cx="1061005" cy="1061005"/>
        </a:xfrm>
        <a:prstGeom prst="ellips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720" tIns="12700" rIns="8272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48812" y="1043692"/>
        <a:ext cx="750243" cy="750243"/>
      </dsp:txXfrm>
    </dsp:sp>
    <dsp:sp modelId="{DC62530A-B13E-48B7-8EDC-F1BB12A49710}">
      <dsp:nvSpPr>
        <dsp:cNvPr id="0" name=""/>
        <dsp:cNvSpPr/>
      </dsp:nvSpPr>
      <dsp:spPr>
        <a:xfrm>
          <a:off x="5560832" y="4071256"/>
          <a:ext cx="2526203" cy="7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C92EE5-A082-4B4B-A1E9-2512A2DF50A9}">
      <dsp:nvSpPr>
        <dsp:cNvPr id="0" name=""/>
        <dsp:cNvSpPr/>
      </dsp:nvSpPr>
      <dsp:spPr>
        <a:xfrm>
          <a:off x="8339656" y="534642"/>
          <a:ext cx="2526203" cy="3536685"/>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953" tIns="330200" rIns="196953" bIns="3302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Send the box(es)/envelope(s) to UCLA using the FedEx shipping label.</a:t>
          </a:r>
        </a:p>
      </dsp:txBody>
      <dsp:txXfrm>
        <a:off x="8339656" y="1878583"/>
        <a:ext cx="2526203" cy="2122011"/>
      </dsp:txXfrm>
    </dsp:sp>
    <dsp:sp modelId="{5094BB32-D1B0-4E56-8DBC-1162F52367A5}">
      <dsp:nvSpPr>
        <dsp:cNvPr id="0" name=""/>
        <dsp:cNvSpPr/>
      </dsp:nvSpPr>
      <dsp:spPr>
        <a:xfrm>
          <a:off x="9072255" y="888311"/>
          <a:ext cx="1061005" cy="1061005"/>
        </a:xfrm>
        <a:prstGeom prst="ellips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720" tIns="12700" rIns="8272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227636" y="1043692"/>
        <a:ext cx="750243" cy="750243"/>
      </dsp:txXfrm>
    </dsp:sp>
    <dsp:sp modelId="{74342E6C-86A4-45F8-9BAC-D9B608352655}">
      <dsp:nvSpPr>
        <dsp:cNvPr id="0" name=""/>
        <dsp:cNvSpPr/>
      </dsp:nvSpPr>
      <dsp:spPr>
        <a:xfrm>
          <a:off x="8339656" y="4071256"/>
          <a:ext cx="2526203" cy="7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91225-2CFF-43BA-A238-2683D697E94B}">
      <dsp:nvSpPr>
        <dsp:cNvPr id="0" name=""/>
        <dsp:cNvSpPr/>
      </dsp:nvSpPr>
      <dsp:spPr>
        <a:xfrm>
          <a:off x="0" y="277908"/>
          <a:ext cx="2944571" cy="412240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570" tIns="330200" rIns="229570" bIns="3302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Compile completed survey forms from providers. </a:t>
          </a:r>
        </a:p>
      </dsp:txBody>
      <dsp:txXfrm>
        <a:off x="0" y="1844420"/>
        <a:ext cx="2944571" cy="2473440"/>
      </dsp:txXfrm>
    </dsp:sp>
    <dsp:sp modelId="{0BB356CC-EC86-47E0-A04A-7DC6A29AABF6}">
      <dsp:nvSpPr>
        <dsp:cNvPr id="0" name=""/>
        <dsp:cNvSpPr/>
      </dsp:nvSpPr>
      <dsp:spPr>
        <a:xfrm>
          <a:off x="853925" y="690148"/>
          <a:ext cx="1236720" cy="1236720"/>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420" tIns="12700" rIns="9642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035038" y="871261"/>
        <a:ext cx="874494" cy="874494"/>
      </dsp:txXfrm>
    </dsp:sp>
    <dsp:sp modelId="{2EC8F763-4A34-4AA6-8C36-A39EF42CBCB0}">
      <dsp:nvSpPr>
        <dsp:cNvPr id="0" name=""/>
        <dsp:cNvSpPr/>
      </dsp:nvSpPr>
      <dsp:spPr>
        <a:xfrm>
          <a:off x="0" y="4400237"/>
          <a:ext cx="2944571" cy="72"/>
        </a:xfrm>
        <a:prstGeom prst="rect">
          <a:avLst/>
        </a:prstGeom>
        <a:solidFill>
          <a:schemeClr val="accent2">
            <a:hueOff val="-542490"/>
            <a:satOff val="-331"/>
            <a:lumOff val="1294"/>
            <a:alphaOff val="0"/>
          </a:schemeClr>
        </a:solidFill>
        <a:ln w="19050" cap="rnd" cmpd="sng" algn="ctr">
          <a:solidFill>
            <a:schemeClr val="accent2">
              <a:hueOff val="-542490"/>
              <a:satOff val="-331"/>
              <a:lumOff val="1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9B6786-128F-4EF5-AD95-1BED4F5D7CFA}">
      <dsp:nvSpPr>
        <dsp:cNvPr id="0" name=""/>
        <dsp:cNvSpPr/>
      </dsp:nvSpPr>
      <dsp:spPr>
        <a:xfrm>
          <a:off x="3239029" y="277908"/>
          <a:ext cx="2944571" cy="4122400"/>
        </a:xfrm>
        <a:prstGeom prst="rect">
          <a:avLst/>
        </a:prstGeom>
        <a:solidFill>
          <a:schemeClr val="accent2">
            <a:tint val="40000"/>
            <a:alpha val="90000"/>
            <a:hueOff val="-1870684"/>
            <a:satOff val="3763"/>
            <a:lumOff val="574"/>
            <a:alphaOff val="0"/>
          </a:schemeClr>
        </a:solidFill>
        <a:ln w="19050" cap="rnd" cmpd="sng" algn="ctr">
          <a:solidFill>
            <a:schemeClr val="accent2">
              <a:tint val="40000"/>
              <a:alpha val="90000"/>
              <a:hueOff val="-1870684"/>
              <a:satOff val="3763"/>
              <a:lumOff val="5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570" tIns="330200" rIns="229570" bIns="3302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Inform UCLA that your county will be submitting electronic data files rather than paper forms for scanning.</a:t>
          </a:r>
        </a:p>
      </dsp:txBody>
      <dsp:txXfrm>
        <a:off x="3239029" y="1844420"/>
        <a:ext cx="2944571" cy="2473440"/>
      </dsp:txXfrm>
    </dsp:sp>
    <dsp:sp modelId="{2BBA88A0-B5A9-4302-A193-63D9D37A8E81}">
      <dsp:nvSpPr>
        <dsp:cNvPr id="0" name=""/>
        <dsp:cNvSpPr/>
      </dsp:nvSpPr>
      <dsp:spPr>
        <a:xfrm>
          <a:off x="4092954" y="690148"/>
          <a:ext cx="1236720" cy="1236720"/>
        </a:xfrm>
        <a:prstGeom prst="ellipse">
          <a:avLst/>
        </a:prstGeom>
        <a:solidFill>
          <a:schemeClr val="accent2">
            <a:hueOff val="-1084980"/>
            <a:satOff val="-662"/>
            <a:lumOff val="2588"/>
            <a:alphaOff val="0"/>
          </a:schemeClr>
        </a:solidFill>
        <a:ln w="19050" cap="rnd" cmpd="sng" algn="ctr">
          <a:solidFill>
            <a:schemeClr val="accent2">
              <a:hueOff val="-1084980"/>
              <a:satOff val="-662"/>
              <a:lumOff val="2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420" tIns="12700" rIns="9642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274067" y="871261"/>
        <a:ext cx="874494" cy="874494"/>
      </dsp:txXfrm>
    </dsp:sp>
    <dsp:sp modelId="{FB1899AC-1998-43A2-8326-B5EAFFD3676F}">
      <dsp:nvSpPr>
        <dsp:cNvPr id="0" name=""/>
        <dsp:cNvSpPr/>
      </dsp:nvSpPr>
      <dsp:spPr>
        <a:xfrm>
          <a:off x="3239029" y="4400237"/>
          <a:ext cx="2944571" cy="72"/>
        </a:xfrm>
        <a:prstGeom prst="rect">
          <a:avLst/>
        </a:prstGeom>
        <a:solidFill>
          <a:schemeClr val="accent2">
            <a:hueOff val="-1627470"/>
            <a:satOff val="-994"/>
            <a:lumOff val="3883"/>
            <a:alphaOff val="0"/>
          </a:schemeClr>
        </a:solidFill>
        <a:ln w="19050" cap="rnd" cmpd="sng" algn="ctr">
          <a:solidFill>
            <a:schemeClr val="accent2">
              <a:hueOff val="-1627470"/>
              <a:satOff val="-994"/>
              <a:lumOff val="3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854A33-14C4-43EF-B11C-21F8E5DB2CF9}">
      <dsp:nvSpPr>
        <dsp:cNvPr id="0" name=""/>
        <dsp:cNvSpPr/>
      </dsp:nvSpPr>
      <dsp:spPr>
        <a:xfrm>
          <a:off x="6478058" y="277908"/>
          <a:ext cx="2944571" cy="4122400"/>
        </a:xfrm>
        <a:prstGeom prst="rect">
          <a:avLst/>
        </a:prstGeom>
        <a:solidFill>
          <a:schemeClr val="accent2">
            <a:tint val="40000"/>
            <a:alpha val="90000"/>
            <a:hueOff val="-3741368"/>
            <a:satOff val="7526"/>
            <a:lumOff val="1147"/>
            <a:alphaOff val="0"/>
          </a:schemeClr>
        </a:solidFill>
        <a:ln w="19050" cap="rnd" cmpd="sng" algn="ctr">
          <a:solidFill>
            <a:schemeClr val="accent2">
              <a:tint val="40000"/>
              <a:alpha val="90000"/>
              <a:hueOff val="-3741368"/>
              <a:satOff val="7526"/>
              <a:lumOff val="11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570" tIns="330200" rIns="229570" bIns="3302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Follow the instructions posted on the TPS website for preparing and submitting electronic data.</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Codebook</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Uploading files to your county’s folder in UCLA Health Sciences Box</a:t>
          </a:r>
        </a:p>
      </dsp:txBody>
      <dsp:txXfrm>
        <a:off x="6478058" y="1844420"/>
        <a:ext cx="2944571" cy="2473440"/>
      </dsp:txXfrm>
    </dsp:sp>
    <dsp:sp modelId="{46AE9A83-B05C-4F42-9C09-05FF1316B80A}">
      <dsp:nvSpPr>
        <dsp:cNvPr id="0" name=""/>
        <dsp:cNvSpPr/>
      </dsp:nvSpPr>
      <dsp:spPr>
        <a:xfrm>
          <a:off x="7331983" y="690148"/>
          <a:ext cx="1236720" cy="1236720"/>
        </a:xfrm>
        <a:prstGeom prst="ellipse">
          <a:avLst/>
        </a:prstGeom>
        <a:solidFill>
          <a:schemeClr val="accent2">
            <a:hueOff val="-2169960"/>
            <a:satOff val="-1325"/>
            <a:lumOff val="5177"/>
            <a:alphaOff val="0"/>
          </a:schemeClr>
        </a:solidFill>
        <a:ln w="19050" cap="rnd" cmpd="sng" algn="ctr">
          <a:solidFill>
            <a:schemeClr val="accent2">
              <a:hueOff val="-2169960"/>
              <a:satOff val="-1325"/>
              <a:lumOff val="5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420" tIns="12700" rIns="9642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513096" y="871261"/>
        <a:ext cx="874494" cy="874494"/>
      </dsp:txXfrm>
    </dsp:sp>
    <dsp:sp modelId="{1FBA8259-905C-4020-9F39-751DB517884C}">
      <dsp:nvSpPr>
        <dsp:cNvPr id="0" name=""/>
        <dsp:cNvSpPr/>
      </dsp:nvSpPr>
      <dsp:spPr>
        <a:xfrm>
          <a:off x="6478058" y="4400237"/>
          <a:ext cx="2944571" cy="72"/>
        </a:xfrm>
        <a:prstGeom prst="rect">
          <a:avLst/>
        </a:prstGeom>
        <a:solidFill>
          <a:schemeClr val="accent2">
            <a:hueOff val="-2712450"/>
            <a:satOff val="-1656"/>
            <a:lumOff val="6471"/>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CE421397-262D-4764-84C7-E409BBBEF0E3}" type="datetimeFigureOut">
              <a:rPr lang="en-US" smtClean="0"/>
              <a:t>9/18/2024</a:t>
            </a:fld>
            <a:endParaRPr lang="en-US"/>
          </a:p>
        </p:txBody>
      </p:sp>
      <p:sp>
        <p:nvSpPr>
          <p:cNvPr id="4" name="Footer Placeholder 3"/>
          <p:cNvSpPr>
            <a:spLocks noGrp="1"/>
          </p:cNvSpPr>
          <p:nvPr>
            <p:ph type="ftr" sz="quarter" idx="2"/>
          </p:nvPr>
        </p:nvSpPr>
        <p:spPr>
          <a:xfrm>
            <a:off x="2"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12BDBE35-E583-4BF0-B57B-24AA90F3CE53}" type="slidenum">
              <a:rPr lang="en-US" smtClean="0"/>
              <a:t>‹#›</a:t>
            </a:fld>
            <a:endParaRPr lang="en-US"/>
          </a:p>
        </p:txBody>
      </p:sp>
    </p:spTree>
    <p:extLst>
      <p:ext uri="{BB962C8B-B14F-4D97-AF65-F5344CB8AC3E}">
        <p14:creationId xmlns:p14="http://schemas.microsoft.com/office/powerpoint/2010/main" val="3203312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6"/>
          </a:xfrm>
          <a:prstGeom prst="rect">
            <a:avLst/>
          </a:prstGeom>
        </p:spPr>
        <p:txBody>
          <a:bodyPr vert="horz" lIns="91440" tIns="45720" rIns="91440" bIns="45720" rtlCol="0"/>
          <a:lstStyle>
            <a:lvl1pPr algn="r">
              <a:defRPr sz="1200"/>
            </a:lvl1pPr>
          </a:lstStyle>
          <a:p>
            <a:fld id="{C4ACDF7D-7906-4F0A-9BE3-DCA87F75ACCE}" type="datetimeFigureOut">
              <a:rPr lang="en-US" smtClean="0"/>
              <a:t>9/18/2024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6" y="4473576"/>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6"/>
            <a:ext cx="3038475" cy="466726"/>
          </a:xfrm>
          <a:prstGeom prst="rect">
            <a:avLst/>
          </a:prstGeom>
        </p:spPr>
        <p:txBody>
          <a:bodyPr vert="horz" lIns="91440" tIns="45720" rIns="91440" bIns="45720" rtlCol="0" anchor="b"/>
          <a:lstStyle>
            <a:lvl1pPr algn="r">
              <a:defRPr sz="1200"/>
            </a:lvl1pPr>
          </a:lstStyle>
          <a:p>
            <a:fld id="{422CFF8B-049E-4CC7-BAAE-DB6E92B04093}" type="slidenum">
              <a:rPr lang="en-US" smtClean="0"/>
              <a:t>‹#›</a:t>
            </a:fld>
            <a:endParaRPr lang="en-US"/>
          </a:p>
        </p:txBody>
      </p:sp>
    </p:spTree>
    <p:extLst>
      <p:ext uri="{BB962C8B-B14F-4D97-AF65-F5344CB8AC3E}">
        <p14:creationId xmlns:p14="http://schemas.microsoft.com/office/powerpoint/2010/main" val="89376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County administrators,</a:t>
            </a:r>
            <a:r>
              <a:rPr lang="en-US" baseline="0" dirty="0"/>
              <a:t> please feel free to tailor/edit these slides specifically for your provider network.</a:t>
            </a:r>
            <a:endParaRPr lang="en-US" dirty="0"/>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a:t>
            </a:fld>
            <a:endParaRPr lang="en-US"/>
          </a:p>
        </p:txBody>
      </p:sp>
    </p:spTree>
    <p:extLst>
      <p:ext uri="{BB962C8B-B14F-4D97-AF65-F5344CB8AC3E}">
        <p14:creationId xmlns:p14="http://schemas.microsoft.com/office/powerpoint/2010/main" val="2424865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Contact UCLA if your county has the </a:t>
            </a:r>
            <a:r>
              <a:rPr lang="en-US" baseline="0" dirty="0" err="1"/>
              <a:t>Qualtrics</a:t>
            </a:r>
            <a:r>
              <a:rPr lang="en-US" baseline="0" dirty="0"/>
              <a:t> platform and would like to administer the survey locally and submit electronic data files to UCLA.</a:t>
            </a:r>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10</a:t>
            </a:fld>
            <a:endParaRPr lang="en-US"/>
          </a:p>
        </p:txBody>
      </p:sp>
    </p:spTree>
    <p:extLst>
      <p:ext uri="{BB962C8B-B14F-4D97-AF65-F5344CB8AC3E}">
        <p14:creationId xmlns:p14="http://schemas.microsoft.com/office/powerpoint/2010/main" val="3977827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paper survey forms (PDF</a:t>
            </a:r>
            <a:r>
              <a:rPr lang="en-US" baseline="0" dirty="0"/>
              <a:t> files) </a:t>
            </a:r>
            <a:r>
              <a:rPr lang="en-US" dirty="0"/>
              <a:t>are posted on the TPS website,</a:t>
            </a:r>
            <a:r>
              <a:rPr lang="en-US" baseline="0" dirty="0"/>
              <a:t> and can be prefilled (</a:t>
            </a:r>
            <a:r>
              <a:rPr lang="en-US" baseline="0" dirty="0" err="1"/>
              <a:t>CalOMS</a:t>
            </a:r>
            <a:r>
              <a:rPr lang="en-US" baseline="0" dirty="0"/>
              <a:t> Provider ID, Report Unit [if required by the county], and treatment setting) using the fillable feature.</a:t>
            </a:r>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11</a:t>
            </a:fld>
            <a:endParaRPr lang="en-US"/>
          </a:p>
        </p:txBody>
      </p:sp>
    </p:spTree>
    <p:extLst>
      <p:ext uri="{BB962C8B-B14F-4D97-AF65-F5344CB8AC3E}">
        <p14:creationId xmlns:p14="http://schemas.microsoft.com/office/powerpoint/2010/main" val="92672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12</a:t>
            </a:fld>
            <a:endParaRPr lang="en-US"/>
          </a:p>
        </p:txBody>
      </p:sp>
    </p:spTree>
    <p:extLst>
      <p:ext uri="{BB962C8B-B14F-4D97-AF65-F5344CB8AC3E}">
        <p14:creationId xmlns:p14="http://schemas.microsoft.com/office/powerpoint/2010/main" val="3658278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CFF8B-049E-4CC7-BAAE-DB6E92B04093}" type="slidenum">
              <a:rPr lang="en-US" smtClean="0"/>
              <a:t>13</a:t>
            </a:fld>
            <a:endParaRPr lang="en-US"/>
          </a:p>
        </p:txBody>
      </p:sp>
    </p:spTree>
    <p:extLst>
      <p:ext uri="{BB962C8B-B14F-4D97-AF65-F5344CB8AC3E}">
        <p14:creationId xmlns:p14="http://schemas.microsoft.com/office/powerpoint/2010/main" val="1925637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section is required to</a:t>
            </a:r>
            <a:r>
              <a:rPr lang="en-US" b="1" baseline="0" dirty="0"/>
              <a:t> be pre-filled by the county coordinator or providers before offering the form to clients.  </a:t>
            </a:r>
            <a:r>
              <a:rPr lang="en-US" baseline="0" dirty="0"/>
              <a:t>The PDFs have a pre-fillable feature for the </a:t>
            </a:r>
            <a:r>
              <a:rPr lang="en-US" baseline="0" dirty="0" err="1"/>
              <a:t>CalOMS</a:t>
            </a:r>
            <a:r>
              <a:rPr lang="en-US" baseline="0" dirty="0"/>
              <a:t> Provider ID, Program Reporting Unit, and Treatment Setting.  Please be sure that providers know their </a:t>
            </a:r>
            <a:r>
              <a:rPr lang="en-US" baseline="0" dirty="0" err="1"/>
              <a:t>CalOMS</a:t>
            </a:r>
            <a:r>
              <a:rPr lang="en-US" baseline="0" dirty="0"/>
              <a:t> Provider ID and Reporting Unit (if your county uses RUs)  The appropriate treatment setting should also be filled in.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information is required for purposes of the ODS evaluation and preparing county- and program-level reports. If the information is missing or inaccurate, the data may not be included in a program-level report or may be included in a report for the wrong program; comparisons across years at the program level may not be possible if the information changes from year to year.</a:t>
            </a:r>
          </a:p>
          <a:p>
            <a:endParaRPr lang="en-US" baseline="0" dirty="0"/>
          </a:p>
          <a:p>
            <a:r>
              <a:rPr lang="en-US" baseline="0" dirty="0"/>
              <a:t>Note:  Some counties have found it helpful to fill in this information in the fillable PDF and print out the appropriate number of forms for each provider.  Although this might be time and labor intensive, it will likely minimize problems associated with missing and inaccurate information.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22CFF8B-049E-4CC7-BAAE-DB6E92B04093}" type="slidenum">
              <a:rPr lang="en-US" smtClean="0"/>
              <a:t>14</a:t>
            </a:fld>
            <a:endParaRPr lang="en-US"/>
          </a:p>
        </p:txBody>
      </p:sp>
    </p:spTree>
    <p:extLst>
      <p:ext uri="{BB962C8B-B14F-4D97-AF65-F5344CB8AC3E}">
        <p14:creationId xmlns:p14="http://schemas.microsoft.com/office/powerpoint/2010/main" val="2278859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15</a:t>
            </a:fld>
            <a:endParaRPr lang="en-US"/>
          </a:p>
        </p:txBody>
      </p:sp>
    </p:spTree>
    <p:extLst>
      <p:ext uri="{BB962C8B-B14F-4D97-AF65-F5344CB8AC3E}">
        <p14:creationId xmlns:p14="http://schemas.microsoft.com/office/powerpoint/2010/main" val="757206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NTPs/OTPs:</a:t>
            </a:r>
            <a:r>
              <a:rPr lang="en-US" baseline="0" dirty="0"/>
              <a:t>  Because patients typically dose daily, they need complete only one survey form when they present for services during the survey period.  Programs do not need to keep track of or monitor who has or has not completed a survey form.  Staff can ask clients if they have already been offered survey forms during the survey period.  If clients indicate that they have not been offered survey forms, staff can then hand them forms to complete.</a:t>
            </a:r>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16</a:t>
            </a:fld>
            <a:endParaRPr lang="en-US"/>
          </a:p>
        </p:txBody>
      </p:sp>
    </p:spTree>
    <p:extLst>
      <p:ext uri="{BB962C8B-B14F-4D97-AF65-F5344CB8AC3E}">
        <p14:creationId xmlns:p14="http://schemas.microsoft.com/office/powerpoint/2010/main" val="2597912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17</a:t>
            </a:fld>
            <a:endParaRPr lang="en-US"/>
          </a:p>
        </p:txBody>
      </p:sp>
    </p:spTree>
    <p:extLst>
      <p:ext uri="{BB962C8B-B14F-4D97-AF65-F5344CB8AC3E}">
        <p14:creationId xmlns:p14="http://schemas.microsoft.com/office/powerpoint/2010/main" val="482052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CFF8B-049E-4CC7-BAAE-DB6E92B04093}" type="slidenum">
              <a:rPr lang="en-US" smtClean="0"/>
              <a:t>18</a:t>
            </a:fld>
            <a:endParaRPr lang="en-US"/>
          </a:p>
        </p:txBody>
      </p:sp>
    </p:spTree>
    <p:extLst>
      <p:ext uri="{BB962C8B-B14F-4D97-AF65-F5344CB8AC3E}">
        <p14:creationId xmlns:p14="http://schemas.microsoft.com/office/powerpoint/2010/main" val="359547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UCLA does</a:t>
            </a:r>
            <a:r>
              <a:rPr lang="en-US" baseline="0" dirty="0"/>
              <a:t> not have the resources to review client comments but will make the comments that are written within the comments box on the TPS form available to counties via the county’s folder in Box.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Clients should not write their names or identifying information (e.g. phone number, address) in the Comments section or anywhere else on the TPS form.</a:t>
            </a:r>
            <a:endParaRPr lang="en-US" dirty="0"/>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19</a:t>
            </a:fld>
            <a:endParaRPr lang="en-US"/>
          </a:p>
        </p:txBody>
      </p:sp>
    </p:spTree>
    <p:extLst>
      <p:ext uri="{BB962C8B-B14F-4D97-AF65-F5344CB8AC3E}">
        <p14:creationId xmlns:p14="http://schemas.microsoft.com/office/powerpoint/2010/main" val="73110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CFF8B-049E-4CC7-BAAE-DB6E92B04093}" type="slidenum">
              <a:rPr lang="en-US" smtClean="0"/>
              <a:t>2</a:t>
            </a:fld>
            <a:endParaRPr lang="en-US"/>
          </a:p>
        </p:txBody>
      </p:sp>
    </p:spTree>
    <p:extLst>
      <p:ext uri="{BB962C8B-B14F-4D97-AF65-F5344CB8AC3E}">
        <p14:creationId xmlns:p14="http://schemas.microsoft.com/office/powerpoint/2010/main" val="670182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Counties should</a:t>
            </a:r>
            <a:r>
              <a:rPr lang="en-US" baseline="0" dirty="0"/>
              <a:t> r</a:t>
            </a:r>
            <a:r>
              <a:rPr lang="en-US" dirty="0"/>
              <a:t>eview the forms to</a:t>
            </a:r>
            <a:r>
              <a:rPr lang="en-US" baseline="0" dirty="0"/>
              <a:t> ensure that the </a:t>
            </a:r>
            <a:r>
              <a:rPr lang="en-US" baseline="0" dirty="0" err="1"/>
              <a:t>CalOMS</a:t>
            </a:r>
            <a:r>
              <a:rPr lang="en-US" baseline="0" dirty="0"/>
              <a:t> Provider ID, Reporting Units (if required by the county), and Treatment Settings are filled in accurately prior to submitting the forms (or data file) to UCLA.</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22CFF8B-049E-4CC7-BAAE-DB6E92B04093}" type="slidenum">
              <a:rPr lang="en-US" smtClean="0"/>
              <a:t>20</a:t>
            </a:fld>
            <a:endParaRPr lang="en-US"/>
          </a:p>
        </p:txBody>
      </p:sp>
    </p:spTree>
    <p:extLst>
      <p:ext uri="{BB962C8B-B14F-4D97-AF65-F5344CB8AC3E}">
        <p14:creationId xmlns:p14="http://schemas.microsoft.com/office/powerpoint/2010/main" val="2791264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a:t>
            </a:r>
            <a:r>
              <a:rPr lang="en-US" b="0" baseline="0" dirty="0"/>
              <a:t> Shipment Form is available on the TPS website.  Fill it out and email it to UCLA.  </a:t>
            </a:r>
            <a:endParaRPr lang="en-US" b="0" dirty="0"/>
          </a:p>
        </p:txBody>
      </p:sp>
      <p:sp>
        <p:nvSpPr>
          <p:cNvPr id="4" name="Slide Number Placeholder 3"/>
          <p:cNvSpPr>
            <a:spLocks noGrp="1"/>
          </p:cNvSpPr>
          <p:nvPr>
            <p:ph type="sldNum" sz="quarter" idx="10"/>
          </p:nvPr>
        </p:nvSpPr>
        <p:spPr/>
        <p:txBody>
          <a:bodyPr/>
          <a:lstStyle/>
          <a:p>
            <a:fld id="{422CFF8B-049E-4CC7-BAAE-DB6E92B04093}" type="slidenum">
              <a:rPr lang="en-US" smtClean="0"/>
              <a:t>21</a:t>
            </a:fld>
            <a:endParaRPr lang="en-US"/>
          </a:p>
        </p:txBody>
      </p:sp>
    </p:spTree>
    <p:extLst>
      <p:ext uri="{BB962C8B-B14F-4D97-AF65-F5344CB8AC3E}">
        <p14:creationId xmlns:p14="http://schemas.microsoft.com/office/powerpoint/2010/main" val="368452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form</a:t>
            </a:r>
            <a:r>
              <a:rPr lang="en-US" baseline="0" dirty="0"/>
              <a:t> is to be used by the TPS County Coordinator or other designated individual.  </a:t>
            </a:r>
            <a:r>
              <a:rPr lang="en-US" dirty="0"/>
              <a:t>Please be sure to</a:t>
            </a:r>
            <a:r>
              <a:rPr lang="en-US" baseline="0" dirty="0"/>
              <a:t> complete and include this form with your shipment at the end of the survey period.  </a:t>
            </a:r>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22</a:t>
            </a:fld>
            <a:endParaRPr lang="en-US"/>
          </a:p>
        </p:txBody>
      </p:sp>
    </p:spTree>
    <p:extLst>
      <p:ext uri="{BB962C8B-B14F-4D97-AF65-F5344CB8AC3E}">
        <p14:creationId xmlns:p14="http://schemas.microsoft.com/office/powerpoint/2010/main" val="3768588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This slide is for local processing counties only. </a:t>
            </a:r>
          </a:p>
          <a:p>
            <a:r>
              <a:rPr lang="en-US" dirty="0"/>
              <a:t>Information</a:t>
            </a:r>
            <a:r>
              <a:rPr lang="en-US" baseline="0" dirty="0"/>
              <a:t> for counties that are submitting electronic TPS data are posted on the TPS website.  Be sure to use the current Codebook when submitting your data.</a:t>
            </a:r>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23</a:t>
            </a:fld>
            <a:endParaRPr lang="en-US"/>
          </a:p>
        </p:txBody>
      </p:sp>
    </p:spTree>
    <p:extLst>
      <p:ext uri="{BB962C8B-B14F-4D97-AF65-F5344CB8AC3E}">
        <p14:creationId xmlns:p14="http://schemas.microsoft.com/office/powerpoint/2010/main" val="3468961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County</a:t>
            </a:r>
            <a:r>
              <a:rPr lang="en-US" baseline="0" dirty="0"/>
              <a:t> TPS Coordinators – please add a slide/slides with TPS procedures specific to your county (e.g., county TPS coordinator contact info, procedures, deadline for returning the forms to the county).</a:t>
            </a:r>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24</a:t>
            </a:fld>
            <a:endParaRPr lang="en-US"/>
          </a:p>
        </p:txBody>
      </p:sp>
    </p:spTree>
    <p:extLst>
      <p:ext uri="{BB962C8B-B14F-4D97-AF65-F5344CB8AC3E}">
        <p14:creationId xmlns:p14="http://schemas.microsoft.com/office/powerpoint/2010/main" val="4046233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a:t>
            </a:r>
            <a:r>
              <a:rPr lang="en-US" baseline="0" dirty="0"/>
              <a:t> typed into the Comments box of the survey will be included in the raw data files made available to the counties.  </a:t>
            </a:r>
          </a:p>
          <a:p>
            <a:r>
              <a:rPr lang="en-US" baseline="0" dirty="0"/>
              <a:t>Raw survey data, including demographics and comments will be provided to the county.</a:t>
            </a:r>
          </a:p>
          <a:p>
            <a:endParaRPr lang="en-US" baseline="0" dirty="0"/>
          </a:p>
          <a:p>
            <a:r>
              <a:rPr lang="en-US" baseline="0" dirty="0"/>
              <a:t>UCLA’s Health Sciences Box – a secure HIPAA compliant file sharing platform – will be used to share files between UCLA and each county.  If the county is not allowed to use this platform, please let UCLA know.</a:t>
            </a:r>
          </a:p>
          <a:p>
            <a:endParaRPr lang="en-US" baseline="0" dirty="0"/>
          </a:p>
          <a:p>
            <a:r>
              <a:rPr lang="en-US" baseline="0" dirty="0"/>
              <a:t>Programs that fill in the Program Reporting Unit field will receive Reporting Unit-level reports.  Otherwise by default, reports will be prepared according to the </a:t>
            </a:r>
            <a:r>
              <a:rPr lang="en-US" baseline="0" dirty="0" err="1"/>
              <a:t>CalOMS</a:t>
            </a:r>
            <a:r>
              <a:rPr lang="en-US" baseline="0" dirty="0"/>
              <a:t> ID and treatment setting.  </a:t>
            </a:r>
          </a:p>
          <a:p>
            <a:endParaRPr lang="en-US" baseline="0" dirty="0"/>
          </a:p>
          <a:p>
            <a:r>
              <a:rPr lang="en-US" baseline="0" dirty="0"/>
              <a:t>County-level summary reports will be shared with DHCS; county- and program-level summary reports, and raw data files will be shared with the EQRO.  </a:t>
            </a:r>
            <a:endParaRPr lang="en-US" dirty="0"/>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25</a:t>
            </a:fld>
            <a:endParaRPr lang="en-US"/>
          </a:p>
        </p:txBody>
      </p:sp>
    </p:spTree>
    <p:extLst>
      <p:ext uri="{BB962C8B-B14F-4D97-AF65-F5344CB8AC3E}">
        <p14:creationId xmlns:p14="http://schemas.microsoft.com/office/powerpoint/2010/main" val="738274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mentioned earlier, the UCLA Health Sciences Box platform is being used to share files between counties and UCLA.  Feel free to notify UCLA if you need more time to download the files.</a:t>
            </a:r>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26</a:t>
            </a:fld>
            <a:endParaRPr lang="en-US"/>
          </a:p>
        </p:txBody>
      </p:sp>
    </p:spTree>
    <p:extLst>
      <p:ext uri="{BB962C8B-B14F-4D97-AF65-F5344CB8AC3E}">
        <p14:creationId xmlns:p14="http://schemas.microsoft.com/office/powerpoint/2010/main" val="1975996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27</a:t>
            </a:fld>
            <a:endParaRPr lang="en-US"/>
          </a:p>
        </p:txBody>
      </p:sp>
    </p:spTree>
    <p:extLst>
      <p:ext uri="{BB962C8B-B14F-4D97-AF65-F5344CB8AC3E}">
        <p14:creationId xmlns:p14="http://schemas.microsoft.com/office/powerpoint/2010/main" val="3549647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CFF8B-049E-4CC7-BAAE-DB6E92B04093}" type="slidenum">
              <a:rPr lang="en-US" smtClean="0"/>
              <a:t>28</a:t>
            </a:fld>
            <a:endParaRPr lang="en-US"/>
          </a:p>
        </p:txBody>
      </p:sp>
    </p:spTree>
    <p:extLst>
      <p:ext uri="{BB962C8B-B14F-4D97-AF65-F5344CB8AC3E}">
        <p14:creationId xmlns:p14="http://schemas.microsoft.com/office/powerpoint/2010/main" val="262236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survey items and procedures were adapted from the</a:t>
            </a:r>
            <a:r>
              <a:rPr lang="en-US" baseline="0" dirty="0"/>
              <a:t> Consumer Perceptions Survey (MHSIP) administered on the Mental Health side.  This was a QI tool that was developed with input from many stakeholders. </a:t>
            </a:r>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3</a:t>
            </a:fld>
            <a:endParaRPr lang="en-US"/>
          </a:p>
        </p:txBody>
      </p:sp>
    </p:spTree>
    <p:extLst>
      <p:ext uri="{BB962C8B-B14F-4D97-AF65-F5344CB8AC3E}">
        <p14:creationId xmlns:p14="http://schemas.microsoft.com/office/powerpoint/2010/main" val="4087775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Counties that have executed</a:t>
            </a:r>
            <a:r>
              <a:rPr lang="en-US" baseline="0" dirty="0"/>
              <a:t> DMC-ODS contracts (e.g., have gone live) are required to administer the TPS.  They have the option of submitting paper forms that UCLA will scan into a data base or submit electronic data files.</a:t>
            </a:r>
            <a:endParaRPr lang="en-US" sz="1200" kern="1200" dirty="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4</a:t>
            </a:fld>
            <a:endParaRPr lang="en-US"/>
          </a:p>
        </p:txBody>
      </p:sp>
    </p:spTree>
    <p:extLst>
      <p:ext uri="{BB962C8B-B14F-4D97-AF65-F5344CB8AC3E}">
        <p14:creationId xmlns:p14="http://schemas.microsoft.com/office/powerpoint/2010/main" val="14176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procedures for administering</a:t>
            </a:r>
            <a:r>
              <a:rPr lang="en-US" baseline="0" dirty="0"/>
              <a:t> the TPS to adults and youth are the same.</a:t>
            </a:r>
          </a:p>
          <a:p>
            <a:r>
              <a:rPr lang="en-US" baseline="0" dirty="0"/>
              <a:t>Please DO NOT survey clients who are younger than 12 years old.  The youth survey is intended for individuals between 12 and 17 years of age. Clients who are 18 years or older should be asked to compete the survey for adults.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clients up to age 20 who are receiving these services in youth programs through the Early and Periodic Screening, Diagnostic &amp; Treatment (EPSDT) benefit may be offered the survey for youth (rather than for adults) and will be included in the analysis.</a:t>
            </a:r>
          </a:p>
          <a:p>
            <a:endParaRPr lang="en-US" baseline="0" dirty="0"/>
          </a:p>
        </p:txBody>
      </p:sp>
      <p:sp>
        <p:nvSpPr>
          <p:cNvPr id="4" name="Slide Number Placeholder 3"/>
          <p:cNvSpPr>
            <a:spLocks noGrp="1"/>
          </p:cNvSpPr>
          <p:nvPr>
            <p:ph type="sldNum" sz="quarter" idx="10"/>
          </p:nvPr>
        </p:nvSpPr>
        <p:spPr/>
        <p:txBody>
          <a:bodyPr/>
          <a:lstStyle/>
          <a:p>
            <a:fld id="{422CFF8B-049E-4CC7-BAAE-DB6E92B04093}" type="slidenum">
              <a:rPr lang="en-US" smtClean="0"/>
              <a:t>5</a:t>
            </a:fld>
            <a:endParaRPr lang="en-US"/>
          </a:p>
        </p:txBody>
      </p:sp>
    </p:spTree>
    <p:extLst>
      <p:ext uri="{BB962C8B-B14F-4D97-AF65-F5344CB8AC3E}">
        <p14:creationId xmlns:p14="http://schemas.microsoft.com/office/powerpoint/2010/main" val="192332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CFF8B-049E-4CC7-BAAE-DB6E92B04093}" type="slidenum">
              <a:rPr lang="en-US" smtClean="0"/>
              <a:t>6</a:t>
            </a:fld>
            <a:endParaRPr lang="en-US"/>
          </a:p>
        </p:txBody>
      </p:sp>
    </p:spTree>
    <p:extLst>
      <p:ext uri="{BB962C8B-B14F-4D97-AF65-F5344CB8AC3E}">
        <p14:creationId xmlns:p14="http://schemas.microsoft.com/office/powerpoint/2010/main" val="100497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encourage providers to offer clients the online survey.  If clients do not have access to a computer or smart phone, or if for whatever reason prefer to fill out a paper survey form (e.g., difficulty navigating the online survey), they may do so.  UCLA will scan and process the paper survey forms.  Please be sure to use the paper survey forms (version 10), which are posted on the TPS website. Providers may use either or both of the data collection options.</a:t>
            </a:r>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7</a:t>
            </a:fld>
            <a:endParaRPr lang="en-US"/>
          </a:p>
        </p:txBody>
      </p:sp>
    </p:spTree>
    <p:extLst>
      <p:ext uri="{BB962C8B-B14F-4D97-AF65-F5344CB8AC3E}">
        <p14:creationId xmlns:p14="http://schemas.microsoft.com/office/powerpoint/2010/main" val="24253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UCLA will send each TPS County Coordinator</a:t>
            </a:r>
            <a:r>
              <a:rPr lang="en-US" baseline="0" dirty="0"/>
              <a:t> its provider spreadsheet from the prior year for updating.  UCLA will create customized survey links for each provider.</a:t>
            </a:r>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8</a:t>
            </a:fld>
            <a:endParaRPr lang="en-US"/>
          </a:p>
        </p:txBody>
      </p:sp>
    </p:spTree>
    <p:extLst>
      <p:ext uri="{BB962C8B-B14F-4D97-AF65-F5344CB8AC3E}">
        <p14:creationId xmlns:p14="http://schemas.microsoft.com/office/powerpoint/2010/main" val="919758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online survey uses</a:t>
            </a:r>
            <a:r>
              <a:rPr lang="en-US" baseline="0" dirty="0"/>
              <a:t> the Qualtrics platform.  </a:t>
            </a:r>
            <a:r>
              <a:rPr lang="en-US" dirty="0"/>
              <a:t>Be</a:t>
            </a:r>
            <a:r>
              <a:rPr lang="en-US" baseline="0" dirty="0"/>
              <a:t> sure to test the links as some firewalls may block access to the survey.  If this happens, please check with your IT department.  The links should work for clients away from the facility.</a:t>
            </a:r>
          </a:p>
          <a:p>
            <a:r>
              <a:rPr lang="en-US" baseline="0" dirty="0"/>
              <a:t>Providers are encouraged to test the links to become familiar with how the survey works.  </a:t>
            </a:r>
            <a:endParaRPr lang="en-US" dirty="0"/>
          </a:p>
        </p:txBody>
      </p:sp>
      <p:sp>
        <p:nvSpPr>
          <p:cNvPr id="4" name="Slide Number Placeholder 3"/>
          <p:cNvSpPr>
            <a:spLocks noGrp="1"/>
          </p:cNvSpPr>
          <p:nvPr>
            <p:ph type="sldNum" sz="quarter" idx="10"/>
          </p:nvPr>
        </p:nvSpPr>
        <p:spPr/>
        <p:txBody>
          <a:bodyPr/>
          <a:lstStyle/>
          <a:p>
            <a:fld id="{422CFF8B-049E-4CC7-BAAE-DB6E92B04093}" type="slidenum">
              <a:rPr lang="en-US" smtClean="0"/>
              <a:t>9</a:t>
            </a:fld>
            <a:endParaRPr lang="en-US"/>
          </a:p>
        </p:txBody>
      </p:sp>
    </p:spTree>
    <p:extLst>
      <p:ext uri="{BB962C8B-B14F-4D97-AF65-F5344CB8AC3E}">
        <p14:creationId xmlns:p14="http://schemas.microsoft.com/office/powerpoint/2010/main" val="2665614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42A08E-DBDE-461D-8944-BA41BAD17A7B}" type="datetime1">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380232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15F567-E547-4C17-8595-2A44C7480F6D}" type="datetime1">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299837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DC2590-82D7-4D4D-A0DC-4356DAAC1782}" type="datetime1">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2318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AE7FF0-B228-478E-B3BB-77D585CB4EF8}" type="datetime1">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2411150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7017BC-2250-473E-A521-40D57408E9D4}" type="datetime1">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54420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7D63E6-0714-485B-864E-82A7D5A30264}" type="datetime1">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1773148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19920-8D8E-4041-B792-15B141968D91}" type="datetime1">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550926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C3D541-450F-46B4-86A0-A27D38368343}" type="datetime1">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21875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500D55-A700-474E-AEA3-07AABF262DFA}" type="datetime1">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11633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086DD4-D3B4-492A-A2BB-89543B52D531}" type="datetime1">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3331896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67FBF0-8935-463F-A197-8CED2E4D4F9D}" type="datetime1">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148331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DF41E9-65DE-4160-B73C-476D2F668AE5}" type="datetime1">
              <a:rPr lang="en-US" smtClean="0"/>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265210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55FA73-E1BC-4F7D-9A5F-BF4F031E2E0E}" type="datetime1">
              <a:rPr lang="en-US" smtClean="0"/>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181693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7E6DB-7D1F-4A80-8644-49515472D815}" type="datetime1">
              <a:rPr lang="en-US" smtClean="0"/>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303612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FCCCB1-E93D-42AC-84EC-A5B1A5958382}" type="datetime1">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2CC6C-CFCE-4F1F-81AD-1BBB92013A12}" type="slidenum">
              <a:rPr lang="en-US" smtClean="0"/>
              <a:t>‹#›</a:t>
            </a:fld>
            <a:endParaRPr lang="en-US"/>
          </a:p>
        </p:txBody>
      </p:sp>
    </p:spTree>
    <p:extLst>
      <p:ext uri="{BB962C8B-B14F-4D97-AF65-F5344CB8AC3E}">
        <p14:creationId xmlns:p14="http://schemas.microsoft.com/office/powerpoint/2010/main" val="248691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2CC6C-CFCE-4F1F-81AD-1BBB92013A12}" type="slidenum">
              <a:rPr lang="en-US" smtClean="0"/>
              <a:t>‹#›</a:t>
            </a:fld>
            <a:endParaRPr lang="en-US"/>
          </a:p>
        </p:txBody>
      </p:sp>
      <p:sp>
        <p:nvSpPr>
          <p:cNvPr id="5" name="Date Placeholder 4"/>
          <p:cNvSpPr>
            <a:spLocks noGrp="1"/>
          </p:cNvSpPr>
          <p:nvPr>
            <p:ph type="dt" sz="half" idx="10"/>
          </p:nvPr>
        </p:nvSpPr>
        <p:spPr/>
        <p:txBody>
          <a:bodyPr/>
          <a:lstStyle/>
          <a:p>
            <a:fld id="{D3E92E12-4250-44B0-98C8-E13492D16CDB}" type="datetime1">
              <a:rPr lang="en-US" smtClean="0"/>
              <a:t>9/18/2024</a:t>
            </a:fld>
            <a:endParaRPr lang="en-US"/>
          </a:p>
        </p:txBody>
      </p:sp>
    </p:spTree>
    <p:extLst>
      <p:ext uri="{BB962C8B-B14F-4D97-AF65-F5344CB8AC3E}">
        <p14:creationId xmlns:p14="http://schemas.microsoft.com/office/powerpoint/2010/main" val="425378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DEA91E-755A-4500-A64F-E67D3BF16F06}" type="datetime1">
              <a:rPr lang="en-US" smtClean="0"/>
              <a:t>9/18/2024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0B2CC6C-CFCE-4F1F-81AD-1BBB92013A12}" type="slidenum">
              <a:rPr lang="en-US" smtClean="0"/>
              <a:t>‹#›</a:t>
            </a:fld>
            <a:endParaRPr lang="en-US"/>
          </a:p>
        </p:txBody>
      </p:sp>
    </p:spTree>
    <p:extLst>
      <p:ext uri="{BB962C8B-B14F-4D97-AF65-F5344CB8AC3E}">
        <p14:creationId xmlns:p14="http://schemas.microsoft.com/office/powerpoint/2010/main" val="17104454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hyperlink" Target="https://www.uclaisap.org/dmc-ods-eval/html/client-treatment-perceptions-survey.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uclaisap.org/client-treatment-perceptions-surve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mailto:marylougilbert@mednet.ucla.edu"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2" name="Straight Connector 11">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 name="Title 3"/>
          <p:cNvSpPr>
            <a:spLocks noGrp="1"/>
          </p:cNvSpPr>
          <p:nvPr>
            <p:ph type="ctrTitle"/>
          </p:nvPr>
        </p:nvSpPr>
        <p:spPr>
          <a:xfrm>
            <a:off x="650254" y="1436292"/>
            <a:ext cx="5096060" cy="4307148"/>
          </a:xfrm>
        </p:spPr>
        <p:txBody>
          <a:bodyPr anchor="ctr">
            <a:normAutofit/>
          </a:bodyPr>
          <a:lstStyle/>
          <a:p>
            <a:pPr algn="l">
              <a:lnSpc>
                <a:spcPct val="90000"/>
              </a:lnSpc>
            </a:pPr>
            <a:r>
              <a:rPr lang="en-US" sz="3800" b="1" dirty="0">
                <a:solidFill>
                  <a:schemeClr val="accent1">
                    <a:lumMod val="75000"/>
                  </a:schemeClr>
                </a:solidFill>
                <a:latin typeface="Arial" panose="020B0604020202020204" pitchFamily="34" charset="0"/>
                <a:cs typeface="Arial" panose="020B0604020202020204" pitchFamily="34" charset="0"/>
              </a:rPr>
              <a:t>Treatment Perceptions Survey (TPS)</a:t>
            </a:r>
            <a:br>
              <a:rPr lang="en-US" sz="3800" b="1" dirty="0">
                <a:solidFill>
                  <a:schemeClr val="accent1">
                    <a:lumMod val="75000"/>
                  </a:schemeClr>
                </a:solidFill>
                <a:latin typeface="Arial" panose="020B0604020202020204" pitchFamily="34" charset="0"/>
                <a:cs typeface="Arial" panose="020B0604020202020204" pitchFamily="34" charset="0"/>
              </a:rPr>
            </a:br>
            <a:br>
              <a:rPr lang="en-US" sz="3800" b="1" dirty="0">
                <a:solidFill>
                  <a:schemeClr val="accent1">
                    <a:lumMod val="75000"/>
                  </a:schemeClr>
                </a:solidFill>
                <a:latin typeface="Arial" panose="020B0604020202020204" pitchFamily="34" charset="0"/>
                <a:cs typeface="Arial" panose="020B0604020202020204" pitchFamily="34" charset="0"/>
              </a:rPr>
            </a:br>
            <a:r>
              <a:rPr lang="en-US" sz="3800" b="1" dirty="0">
                <a:solidFill>
                  <a:schemeClr val="accent1">
                    <a:lumMod val="75000"/>
                  </a:schemeClr>
                </a:solidFill>
                <a:latin typeface="Arial" panose="020B0604020202020204" pitchFamily="34" charset="0"/>
                <a:cs typeface="Arial" panose="020B0604020202020204" pitchFamily="34" charset="0"/>
              </a:rPr>
              <a:t>DMC-ODS</a:t>
            </a:r>
            <a:br>
              <a:rPr lang="en-US" sz="3800" b="1" dirty="0">
                <a:solidFill>
                  <a:schemeClr val="accent1">
                    <a:lumMod val="75000"/>
                  </a:schemeClr>
                </a:solidFill>
                <a:latin typeface="Arial" panose="020B0604020202020204" pitchFamily="34" charset="0"/>
                <a:cs typeface="Arial" panose="020B0604020202020204" pitchFamily="34" charset="0"/>
              </a:rPr>
            </a:br>
            <a:br>
              <a:rPr lang="en-US" sz="3800" b="1" dirty="0">
                <a:solidFill>
                  <a:schemeClr val="accent1">
                    <a:lumMod val="75000"/>
                  </a:schemeClr>
                </a:solidFill>
                <a:latin typeface="Arial" panose="020B0604020202020204" pitchFamily="34" charset="0"/>
                <a:cs typeface="Arial" panose="020B0604020202020204" pitchFamily="34" charset="0"/>
              </a:rPr>
            </a:br>
            <a:r>
              <a:rPr lang="en-US" sz="3800" b="1" dirty="0">
                <a:solidFill>
                  <a:schemeClr val="accent1">
                    <a:lumMod val="75000"/>
                  </a:schemeClr>
                </a:solidFill>
                <a:latin typeface="Arial" panose="020B0604020202020204" pitchFamily="34" charset="0"/>
                <a:cs typeface="Arial" panose="020B0604020202020204" pitchFamily="34" charset="0"/>
              </a:rPr>
              <a:t>Survey Period:  October 21-25, 2024</a:t>
            </a:r>
            <a:endParaRPr lang="en-US" sz="3800" dirty="0">
              <a:solidFill>
                <a:schemeClr val="accent1">
                  <a:lumMod val="75000"/>
                </a:schemeClr>
              </a:solidFill>
            </a:endParaRPr>
          </a:p>
        </p:txBody>
      </p:sp>
      <p:sp>
        <p:nvSpPr>
          <p:cNvPr id="20" name="Freeform: Shape 19">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p:cNvSpPr>
            <a:spLocks noGrp="1"/>
          </p:cNvSpPr>
          <p:nvPr>
            <p:ph type="sldNum" sz="quarter" idx="12"/>
          </p:nvPr>
        </p:nvSpPr>
        <p:spPr>
          <a:xfrm>
            <a:off x="8590663" y="6041362"/>
            <a:ext cx="683339" cy="365125"/>
          </a:xfrm>
        </p:spPr>
        <p:txBody>
          <a:bodyPr>
            <a:normAutofit/>
          </a:bodyPr>
          <a:lstStyle/>
          <a:p>
            <a:pPr>
              <a:spcAft>
                <a:spcPts val="600"/>
              </a:spcAft>
            </a:pPr>
            <a:fld id="{60B2CC6C-CFCE-4F1F-81AD-1BBB92013A12}" type="slidenum">
              <a:rPr lang="en-US">
                <a:solidFill>
                  <a:srgbClr val="FFFFFF"/>
                </a:solidFill>
              </a:rPr>
              <a:pPr>
                <a:spcAft>
                  <a:spcPts val="600"/>
                </a:spcAft>
              </a:pPr>
              <a:t>1</a:t>
            </a:fld>
            <a:endParaRPr lang="en-US">
              <a:solidFill>
                <a:srgbClr val="FFFFFF"/>
              </a:solidFill>
            </a:endParaRPr>
          </a:p>
        </p:txBody>
      </p:sp>
    </p:spTree>
    <p:extLst>
      <p:ext uri="{BB962C8B-B14F-4D97-AF65-F5344CB8AC3E}">
        <p14:creationId xmlns:p14="http://schemas.microsoft.com/office/powerpoint/2010/main" val="424921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950" y="1179151"/>
            <a:ext cx="3300646" cy="4463889"/>
          </a:xfrm>
        </p:spPr>
        <p:txBody>
          <a:bodyPr anchor="ctr">
            <a:normAutofit/>
          </a:bodyPr>
          <a:lstStyle/>
          <a:p>
            <a:r>
              <a:rPr lang="en-US" b="1" dirty="0">
                <a:solidFill>
                  <a:schemeClr val="accent1">
                    <a:lumMod val="75000"/>
                  </a:schemeClr>
                </a:solidFill>
                <a:latin typeface="Arial" panose="020B0604020202020204" pitchFamily="34" charset="0"/>
                <a:cs typeface="Arial" panose="020B0604020202020204" pitchFamily="34" charset="0"/>
              </a:rPr>
              <a:t>How Are the Online Surveys Accessed?</a:t>
            </a:r>
          </a:p>
        </p:txBody>
      </p:sp>
      <p:sp>
        <p:nvSpPr>
          <p:cNvPr id="11" name="Isosceles Triangle 10">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68745" y="1711250"/>
            <a:ext cx="6341016" cy="4603900"/>
          </a:xfrm>
        </p:spPr>
        <p:txBody>
          <a:bodyPr vert="horz" lIns="91440" tIns="45720" rIns="91440" bIns="45720" rtlCol="0" anchor="ctr">
            <a:normAutofit/>
          </a:bodyPr>
          <a:lstStyle/>
          <a:p>
            <a:pPr>
              <a:lnSpc>
                <a:spcPct val="90000"/>
              </a:lnSpc>
            </a:pPr>
            <a:r>
              <a:rPr lang="en-US" sz="1700" dirty="0">
                <a:latin typeface="Arial" panose="020B0604020202020204" pitchFamily="34" charset="0"/>
                <a:cs typeface="Arial" panose="020B0604020202020204" pitchFamily="34" charset="0"/>
              </a:rPr>
              <a:t>UCLA will send customized/unique provider links/QR codes to TPS county coordinators based on updated provider lists.</a:t>
            </a:r>
          </a:p>
          <a:p>
            <a:pPr lvl="0">
              <a:lnSpc>
                <a:spcPct val="90000"/>
              </a:lnSpc>
            </a:pPr>
            <a:r>
              <a:rPr lang="en-US" sz="1700" dirty="0">
                <a:latin typeface="Arial" panose="020B0604020202020204" pitchFamily="34" charset="0"/>
                <a:cs typeface="Arial" panose="020B0604020202020204" pitchFamily="34" charset="0"/>
              </a:rPr>
              <a:t>County TPS coordinators send the unique links/QR codes to each provider.</a:t>
            </a:r>
          </a:p>
          <a:p>
            <a:pPr lvl="0">
              <a:lnSpc>
                <a:spcPct val="90000"/>
              </a:lnSpc>
            </a:pPr>
            <a:r>
              <a:rPr lang="en-US" sz="1700" dirty="0">
                <a:latin typeface="Arial" panose="020B0604020202020204" pitchFamily="34" charset="0"/>
                <a:cs typeface="Arial" panose="020B0604020202020204" pitchFamily="34" charset="0"/>
              </a:rPr>
              <a:t>Surveys can be accessed using a computer or smart phone.</a:t>
            </a:r>
          </a:p>
          <a:p>
            <a:pPr lvl="1">
              <a:lnSpc>
                <a:spcPct val="90000"/>
              </a:lnSpc>
            </a:pPr>
            <a:r>
              <a:rPr lang="en-US" dirty="0">
                <a:latin typeface="Arial" panose="020B0604020202020204" pitchFamily="34" charset="0"/>
                <a:cs typeface="Arial" panose="020B0604020202020204" pitchFamily="34" charset="0"/>
              </a:rPr>
              <a:t>If the client is accessing the online survey at the facility/treatment setting, be sure the client can complete the survey in privacy.</a:t>
            </a:r>
          </a:p>
          <a:p>
            <a:pPr lvl="0">
              <a:lnSpc>
                <a:spcPct val="90000"/>
              </a:lnSpc>
            </a:pPr>
            <a:r>
              <a:rPr lang="en-US" sz="1700" dirty="0">
                <a:latin typeface="Arial" panose="020B0604020202020204" pitchFamily="34" charset="0"/>
                <a:cs typeface="Arial" panose="020B0604020202020204" pitchFamily="34" charset="0"/>
              </a:rPr>
              <a:t>Providers can email/text the links to clients or cut and paste the link into the chat box if using a video-conferencing platform (e.g., Zoom).</a:t>
            </a:r>
          </a:p>
          <a:p>
            <a:pPr lvl="0">
              <a:lnSpc>
                <a:spcPct val="90000"/>
              </a:lnSpc>
            </a:pPr>
            <a:r>
              <a:rPr lang="en-US" sz="1700" dirty="0">
                <a:latin typeface="Arial" panose="020B0604020202020204" pitchFamily="34" charset="0"/>
                <a:cs typeface="Arial" panose="020B0604020202020204" pitchFamily="34" charset="0"/>
              </a:rPr>
              <a:t>Clients click on the link or enter the URL using any browser (Google Chrome, Microsoft Edge, Microsoft Internet Explorer, Mozilla Firefox, and Apple Safari).</a:t>
            </a:r>
          </a:p>
          <a:p>
            <a:pPr lvl="0">
              <a:lnSpc>
                <a:spcPct val="90000"/>
              </a:lnSpc>
            </a:pPr>
            <a:r>
              <a:rPr lang="en-US" sz="1700" dirty="0">
                <a:latin typeface="Arial" panose="020B0604020202020204" pitchFamily="34" charset="0"/>
                <a:cs typeface="Arial" panose="020B0604020202020204" pitchFamily="34" charset="0"/>
              </a:rPr>
              <a:t>Clients can scan the QR code printed on paper (e.g., flyer) and/or shown on the screen if using a telehealth platform.</a:t>
            </a:r>
          </a:p>
          <a:p>
            <a:pPr marL="0" indent="0">
              <a:lnSpc>
                <a:spcPct val="90000"/>
              </a:lnSpc>
              <a:buNone/>
            </a:pPr>
            <a:endParaRPr lang="en-US" sz="1700" dirty="0"/>
          </a:p>
          <a:p>
            <a:pPr lvl="0">
              <a:lnSpc>
                <a:spcPct val="90000"/>
              </a:lnSpc>
            </a:pPr>
            <a:endParaRPr lang="en-US" sz="1700" dirty="0"/>
          </a:p>
          <a:p>
            <a:pPr>
              <a:lnSpc>
                <a:spcPct val="90000"/>
              </a:lnSpc>
            </a:pPr>
            <a:endParaRPr lang="en-US" sz="1700" dirty="0"/>
          </a:p>
        </p:txBody>
      </p:sp>
      <p:sp>
        <p:nvSpPr>
          <p:cNvPr id="15" name="Isosceles Triangle 14">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8590663" y="6041362"/>
            <a:ext cx="683339" cy="365125"/>
          </a:xfrm>
        </p:spPr>
        <p:txBody>
          <a:bodyPr>
            <a:normAutofit/>
          </a:bodyPr>
          <a:lstStyle/>
          <a:p>
            <a:pPr>
              <a:spcAft>
                <a:spcPts val="600"/>
              </a:spcAft>
            </a:pPr>
            <a:fld id="{60B2CC6C-CFCE-4F1F-81AD-1BBB92013A12}" type="slidenum">
              <a:rPr lang="en-US" smtClean="0"/>
              <a:pPr>
                <a:spcAft>
                  <a:spcPts val="600"/>
                </a:spcAft>
              </a:pPr>
              <a:t>10</a:t>
            </a:fld>
            <a:endParaRPr lang="en-US"/>
          </a:p>
        </p:txBody>
      </p:sp>
    </p:spTree>
    <p:extLst>
      <p:ext uri="{BB962C8B-B14F-4D97-AF65-F5344CB8AC3E}">
        <p14:creationId xmlns:p14="http://schemas.microsoft.com/office/powerpoint/2010/main" val="212838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343281" cy="1320800"/>
          </a:xfrm>
        </p:spPr>
        <p:txBody>
          <a:bodyPr>
            <a:normAutofit fontScale="90000"/>
          </a:bodyPr>
          <a:lstStyle/>
          <a:p>
            <a:pPr algn="ctr"/>
            <a:r>
              <a:rPr lang="en-US" sz="4400" b="1" dirty="0">
                <a:solidFill>
                  <a:schemeClr val="accent1">
                    <a:lumMod val="75000"/>
                  </a:schemeClr>
                </a:solidFill>
                <a:latin typeface="Arial" panose="020B0604020202020204" pitchFamily="34" charset="0"/>
                <a:cs typeface="Arial" panose="020B0604020202020204" pitchFamily="34" charset="0"/>
              </a:rPr>
              <a:t>TPS Paper Survey Forms                (V10 - 6/29/23)</a:t>
            </a:r>
            <a:endParaRPr lang="en-US"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13832" y="2405430"/>
            <a:ext cx="9509535" cy="4269719"/>
          </a:xfrm>
        </p:spPr>
        <p:txBody>
          <a:bodyPr vert="horz" lIns="91440" tIns="45720" rIns="91440" bIns="45720" rtlCol="0" anchor="t">
            <a:normAutofit/>
          </a:bodyPr>
          <a:lstStyle/>
          <a:p>
            <a:r>
              <a:rPr lang="en-US" sz="2000" b="1" dirty="0">
                <a:latin typeface="Arial" panose="020B0604020202020204" pitchFamily="34" charset="0"/>
                <a:cs typeface="Arial" panose="020B0604020202020204" pitchFamily="34" charset="0"/>
              </a:rPr>
              <a:t>19</a:t>
            </a:r>
            <a:r>
              <a:rPr lang="en-US" sz="2000" dirty="0">
                <a:latin typeface="Arial" panose="020B0604020202020204" pitchFamily="34" charset="0"/>
                <a:cs typeface="Arial" panose="020B0604020202020204" pitchFamily="34" charset="0"/>
              </a:rPr>
              <a:t> questions plus demographic items on the TPS Adult form</a:t>
            </a:r>
          </a:p>
          <a:p>
            <a:r>
              <a:rPr lang="en-US" sz="2000" b="1" dirty="0">
                <a:latin typeface="Arial" panose="020B0604020202020204" pitchFamily="34" charset="0"/>
                <a:cs typeface="Arial" panose="020B0604020202020204" pitchFamily="34" charset="0"/>
              </a:rPr>
              <a:t>22</a:t>
            </a:r>
            <a:r>
              <a:rPr lang="en-US" sz="2000" dirty="0">
                <a:latin typeface="Arial" panose="020B0604020202020204" pitchFamily="34" charset="0"/>
                <a:cs typeface="Arial" panose="020B0604020202020204" pitchFamily="34" charset="0"/>
              </a:rPr>
              <a:t> questions plus demographic items on the TPS Youth form.</a:t>
            </a:r>
          </a:p>
          <a:p>
            <a:r>
              <a:rPr lang="en-US" sz="2000" dirty="0">
                <a:latin typeface="Arial" panose="020B0604020202020204" pitchFamily="34" charset="0"/>
                <a:cs typeface="Arial" panose="020B0604020202020204" pitchFamily="34" charset="0"/>
              </a:rPr>
              <a:t>Forms available in 13 languages, and in one-page and large print versions.</a:t>
            </a:r>
          </a:p>
          <a:p>
            <a:r>
              <a:rPr lang="en-US" sz="2000" dirty="0">
                <a:latin typeface="Arial" panose="020B0604020202020204" pitchFamily="34" charset="0"/>
                <a:cs typeface="Arial" panose="020B0604020202020204" pitchFamily="34" charset="0"/>
              </a:rPr>
              <a:t>Be sure providers pre-fill the </a:t>
            </a:r>
            <a:r>
              <a:rPr lang="en-US" sz="2000" dirty="0" err="1">
                <a:latin typeface="Arial" panose="020B0604020202020204" pitchFamily="34" charset="0"/>
                <a:cs typeface="Arial" panose="020B0604020202020204" pitchFamily="34" charset="0"/>
              </a:rPr>
              <a:t>CalOMS</a:t>
            </a:r>
            <a:r>
              <a:rPr lang="en-US" sz="2000" dirty="0">
                <a:latin typeface="Arial" panose="020B0604020202020204" pitchFamily="34" charset="0"/>
                <a:cs typeface="Arial" panose="020B0604020202020204" pitchFamily="34" charset="0"/>
              </a:rPr>
              <a:t> Provider ID, and treatment setting using the </a:t>
            </a:r>
            <a:r>
              <a:rPr lang="en-US" sz="2000" u="sng" dirty="0">
                <a:latin typeface="Arial" panose="020B0604020202020204" pitchFamily="34" charset="0"/>
                <a:cs typeface="Arial" panose="020B0604020202020204" pitchFamily="34" charset="0"/>
              </a:rPr>
              <a:t>fillable PDF files</a:t>
            </a:r>
            <a:r>
              <a:rPr lang="en-US" sz="2000" dirty="0">
                <a:latin typeface="Arial" panose="020B0604020202020204" pitchFamily="34" charset="0"/>
                <a:cs typeface="Arial" panose="020B0604020202020204" pitchFamily="34" charset="0"/>
              </a:rPr>
              <a:t>. Reporting Unit is optional. </a:t>
            </a:r>
          </a:p>
          <a:p>
            <a:r>
              <a:rPr lang="en-US" sz="2000" dirty="0">
                <a:latin typeface="Arial" panose="020B0604020202020204" pitchFamily="34" charset="0"/>
                <a:cs typeface="Arial" panose="020B0604020202020204" pitchFamily="34" charset="0"/>
              </a:rPr>
              <a:t>Be sure clients use a black or dark blue pen. </a:t>
            </a:r>
          </a:p>
        </p:txBody>
      </p:sp>
      <p:sp>
        <p:nvSpPr>
          <p:cNvPr id="4" name="Slide Number Placeholder 3"/>
          <p:cNvSpPr>
            <a:spLocks noGrp="1"/>
          </p:cNvSpPr>
          <p:nvPr>
            <p:ph type="sldNum" sz="quarter" idx="12"/>
          </p:nvPr>
        </p:nvSpPr>
        <p:spPr/>
        <p:txBody>
          <a:bodyPr/>
          <a:lstStyle/>
          <a:p>
            <a:fld id="{60B2CC6C-CFCE-4F1F-81AD-1BBB92013A12}" type="slidenum">
              <a:rPr lang="en-US" smtClean="0"/>
              <a:t>11</a:t>
            </a:fld>
            <a:endParaRPr lang="en-US"/>
          </a:p>
        </p:txBody>
      </p:sp>
    </p:spTree>
    <p:extLst>
      <p:ext uri="{BB962C8B-B14F-4D97-AF65-F5344CB8AC3E}">
        <p14:creationId xmlns:p14="http://schemas.microsoft.com/office/powerpoint/2010/main" val="420911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B2CC6C-CFCE-4F1F-81AD-1BBB92013A12}" type="slidenum">
              <a:rPr lang="en-US" smtClean="0"/>
              <a:t>12</a:t>
            </a:fld>
            <a:endParaRPr lang="en-US"/>
          </a:p>
        </p:txBody>
      </p:sp>
      <p:pic>
        <p:nvPicPr>
          <p:cNvPr id="4" name="Picture 3">
            <a:extLst>
              <a:ext uri="{FF2B5EF4-FFF2-40B4-BE49-F238E27FC236}">
                <a16:creationId xmlns:a16="http://schemas.microsoft.com/office/drawing/2014/main" id="{B4433E7C-BA9A-91BC-160F-4AF69A22D2C2}"/>
              </a:ext>
            </a:extLst>
          </p:cNvPr>
          <p:cNvPicPr>
            <a:picLocks noChangeAspect="1"/>
          </p:cNvPicPr>
          <p:nvPr/>
        </p:nvPicPr>
        <p:blipFill>
          <a:blip r:embed="rId3"/>
          <a:stretch>
            <a:fillRect/>
          </a:stretch>
        </p:blipFill>
        <p:spPr>
          <a:xfrm>
            <a:off x="3446318" y="0"/>
            <a:ext cx="5299363" cy="6858000"/>
          </a:xfrm>
          <a:prstGeom prst="rect">
            <a:avLst/>
          </a:prstGeom>
        </p:spPr>
      </p:pic>
    </p:spTree>
    <p:extLst>
      <p:ext uri="{BB962C8B-B14F-4D97-AF65-F5344CB8AC3E}">
        <p14:creationId xmlns:p14="http://schemas.microsoft.com/office/powerpoint/2010/main" val="2346007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B2CC6C-CFCE-4F1F-81AD-1BBB92013A12}" type="slidenum">
              <a:rPr lang="en-US" smtClean="0"/>
              <a:t>13</a:t>
            </a:fld>
            <a:endParaRPr lang="en-US"/>
          </a:p>
        </p:txBody>
      </p:sp>
      <p:pic>
        <p:nvPicPr>
          <p:cNvPr id="4" name="Picture 3">
            <a:extLst>
              <a:ext uri="{FF2B5EF4-FFF2-40B4-BE49-F238E27FC236}">
                <a16:creationId xmlns:a16="http://schemas.microsoft.com/office/drawing/2014/main" id="{2C9985FE-5AB5-1778-83DA-974FB2D8B0F0}"/>
              </a:ext>
            </a:extLst>
          </p:cNvPr>
          <p:cNvPicPr>
            <a:picLocks noChangeAspect="1"/>
          </p:cNvPicPr>
          <p:nvPr/>
        </p:nvPicPr>
        <p:blipFill>
          <a:blip r:embed="rId3"/>
          <a:stretch>
            <a:fillRect/>
          </a:stretch>
        </p:blipFill>
        <p:spPr>
          <a:xfrm>
            <a:off x="3446318" y="0"/>
            <a:ext cx="5299363" cy="6858000"/>
          </a:xfrm>
          <a:prstGeom prst="rect">
            <a:avLst/>
          </a:prstGeom>
        </p:spPr>
      </p:pic>
    </p:spTree>
    <p:extLst>
      <p:ext uri="{BB962C8B-B14F-4D97-AF65-F5344CB8AC3E}">
        <p14:creationId xmlns:p14="http://schemas.microsoft.com/office/powerpoint/2010/main" val="872004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028" y="609355"/>
            <a:ext cx="9692893" cy="959062"/>
          </a:xfrm>
        </p:spPr>
        <p:txBody>
          <a:bodyPr>
            <a:normAutofit/>
          </a:bodyPr>
          <a:lstStyle/>
          <a:p>
            <a:r>
              <a:rPr lang="en-US" b="1" dirty="0">
                <a:solidFill>
                  <a:schemeClr val="accent1">
                    <a:lumMod val="75000"/>
                  </a:schemeClr>
                </a:solidFill>
                <a:latin typeface="Arial" panose="020B0604020202020204" pitchFamily="34" charset="0"/>
                <a:cs typeface="Arial" panose="020B0604020202020204" pitchFamily="34" charset="0"/>
              </a:rPr>
              <a:t>What Information Should Be Pre-filled?</a:t>
            </a:r>
            <a:endParaRPr lang="en-US" sz="2000"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5" y="3275214"/>
            <a:ext cx="8832426" cy="3424844"/>
          </a:xfrm>
        </p:spPr>
        <p:txBody>
          <a:bodyPr>
            <a:normAutofit/>
          </a:bodyPr>
          <a:lstStyle/>
          <a:p>
            <a:r>
              <a:rPr lang="en-US" sz="2000" dirty="0">
                <a:latin typeface="Arial" panose="020B0604020202020204" pitchFamily="34" charset="0"/>
                <a:cs typeface="Arial" panose="020B0604020202020204" pitchFamily="34" charset="0"/>
              </a:rPr>
              <a:t>Accurate information is </a:t>
            </a:r>
            <a:r>
              <a:rPr lang="en-US" sz="2000" dirty="0">
                <a:solidFill>
                  <a:srgbClr val="FF0000"/>
                </a:solidFill>
                <a:latin typeface="Arial" panose="020B0604020202020204" pitchFamily="34" charset="0"/>
                <a:cs typeface="Arial" panose="020B0604020202020204" pitchFamily="34" charset="0"/>
              </a:rPr>
              <a:t>required for UCLA to prepare county- and program-level summary reports for your county.</a:t>
            </a:r>
          </a:p>
          <a:p>
            <a:r>
              <a:rPr lang="en-US" sz="2000" dirty="0">
                <a:latin typeface="Arial" panose="020B0604020202020204" pitchFamily="34" charset="0"/>
                <a:cs typeface="Arial" panose="020B0604020202020204" pitchFamily="34" charset="0"/>
              </a:rPr>
              <a:t>Fill in the information by using:</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the online fillable feature before printing the Adult and Youth TPS forms (PDFs); or </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a black or blue pen.</a:t>
            </a:r>
          </a:p>
          <a:p>
            <a:pPr marL="0" indent="0">
              <a:buNone/>
            </a:pPr>
            <a:endParaRPr lang="en-US" sz="2800"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0B2CC6C-CFCE-4F1F-81AD-1BBB92013A12}" type="slidenum">
              <a:rPr lang="en-US" smtClean="0"/>
              <a:t>14</a:t>
            </a:fld>
            <a:endParaRPr lang="en-US"/>
          </a:p>
        </p:txBody>
      </p:sp>
      <p:pic>
        <p:nvPicPr>
          <p:cNvPr id="9" name="Picture 8">
            <a:extLst>
              <a:ext uri="{FF2B5EF4-FFF2-40B4-BE49-F238E27FC236}">
                <a16:creationId xmlns:a16="http://schemas.microsoft.com/office/drawing/2014/main" id="{FD5BDFBF-4F4B-93DF-DC00-2392FB4B2E69}"/>
              </a:ext>
            </a:extLst>
          </p:cNvPr>
          <p:cNvPicPr>
            <a:picLocks noChangeAspect="1"/>
          </p:cNvPicPr>
          <p:nvPr/>
        </p:nvPicPr>
        <p:blipFill>
          <a:blip r:embed="rId3"/>
          <a:stretch>
            <a:fillRect/>
          </a:stretch>
        </p:blipFill>
        <p:spPr>
          <a:xfrm>
            <a:off x="677334" y="1542120"/>
            <a:ext cx="8766743" cy="1325835"/>
          </a:xfrm>
          <a:prstGeom prst="rect">
            <a:avLst/>
          </a:prstGeom>
        </p:spPr>
      </p:pic>
    </p:spTree>
    <p:extLst>
      <p:ext uri="{BB962C8B-B14F-4D97-AF65-F5344CB8AC3E}">
        <p14:creationId xmlns:p14="http://schemas.microsoft.com/office/powerpoint/2010/main" val="3259353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r>
              <a:rPr lang="en-US" sz="4000" b="1" dirty="0">
                <a:solidFill>
                  <a:schemeClr val="accent1">
                    <a:lumMod val="75000"/>
                  </a:schemeClr>
                </a:solidFill>
                <a:latin typeface="Arial" panose="020B0604020202020204" pitchFamily="34" charset="0"/>
                <a:cs typeface="Arial" panose="020B0604020202020204" pitchFamily="34" charset="0"/>
              </a:rPr>
              <a:t>How Should the Forms be Printed?</a:t>
            </a:r>
            <a:endParaRPr lang="en-US" sz="4000" dirty="0">
              <a:solidFill>
                <a:schemeClr val="accent1">
                  <a:lumMod val="75000"/>
                </a:schemeClr>
              </a:solidFill>
              <a:latin typeface="Arial" panose="020B0604020202020204" pitchFamily="34" charset="0"/>
              <a:cs typeface="Arial" panose="020B0604020202020204" pitchFamily="34" charset="0"/>
            </a:endParaRPr>
          </a:p>
        </p:txBody>
      </p:sp>
      <p:sp>
        <p:nvSpPr>
          <p:cNvPr id="12"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9894532" y="6182876"/>
            <a:ext cx="683339" cy="365125"/>
          </a:xfrm>
        </p:spPr>
        <p:txBody>
          <a:bodyPr>
            <a:normAutofit/>
          </a:bodyPr>
          <a:lstStyle/>
          <a:p>
            <a:pPr>
              <a:spcAft>
                <a:spcPts val="600"/>
              </a:spcAft>
            </a:pPr>
            <a:fld id="{60B2CC6C-CFCE-4F1F-81AD-1BBB92013A12}" type="slidenum">
              <a:rPr lang="en-US" smtClean="0"/>
              <a:pPr>
                <a:spcAft>
                  <a:spcPts val="600"/>
                </a:spcAft>
              </a:pPr>
              <a:t>15</a:t>
            </a:fld>
            <a:endParaRPr lang="en-US"/>
          </a:p>
        </p:txBody>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 name="Content Placeholder 2">
            <a:extLst>
              <a:ext uri="{FF2B5EF4-FFF2-40B4-BE49-F238E27FC236}">
                <a16:creationId xmlns:a16="http://schemas.microsoft.com/office/drawing/2014/main" id="{798937F6-A871-2AC2-6E7C-72F45EEB859E}"/>
              </a:ext>
            </a:extLst>
          </p:cNvPr>
          <p:cNvGraphicFramePr>
            <a:graphicFrameLocks noGrp="1"/>
          </p:cNvGraphicFramePr>
          <p:nvPr>
            <p:ph idx="1"/>
            <p:extLst>
              <p:ext uri="{D42A27DB-BD31-4B8C-83A1-F6EECF244321}">
                <p14:modId xmlns:p14="http://schemas.microsoft.com/office/powerpoint/2010/main" val="163104726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1596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837" y="567921"/>
            <a:ext cx="3460360" cy="5224724"/>
          </a:xfrm>
        </p:spPr>
        <p:txBody>
          <a:bodyPr anchor="ctr">
            <a:normAutofit/>
          </a:bodyPr>
          <a:lstStyle/>
          <a:p>
            <a:r>
              <a:rPr lang="en-US" b="1" dirty="0">
                <a:solidFill>
                  <a:schemeClr val="accent1">
                    <a:lumMod val="75000"/>
                  </a:schemeClr>
                </a:solidFill>
                <a:latin typeface="Arial" panose="020B0604020202020204" pitchFamily="34" charset="0"/>
                <a:cs typeface="Arial" panose="020B0604020202020204" pitchFamily="34" charset="0"/>
              </a:rPr>
              <a:t>How Should the Paper Survey </a:t>
            </a:r>
            <a:br>
              <a:rPr lang="en-US" b="1" dirty="0">
                <a:solidFill>
                  <a:schemeClr val="accent1">
                    <a:lumMod val="75000"/>
                  </a:schemeClr>
                </a:solidFill>
                <a:latin typeface="Arial" panose="020B0604020202020204" pitchFamily="34" charset="0"/>
                <a:cs typeface="Arial" panose="020B0604020202020204" pitchFamily="34" charset="0"/>
              </a:rPr>
            </a:br>
            <a:r>
              <a:rPr lang="en-US" b="1" dirty="0">
                <a:solidFill>
                  <a:schemeClr val="accent1">
                    <a:lumMod val="75000"/>
                  </a:schemeClr>
                </a:solidFill>
                <a:latin typeface="Arial" panose="020B0604020202020204" pitchFamily="34" charset="0"/>
                <a:cs typeface="Arial" panose="020B0604020202020204" pitchFamily="34" charset="0"/>
              </a:rPr>
              <a:t>Forms Be Administered?</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590663" y="6041362"/>
            <a:ext cx="683339" cy="365125"/>
          </a:xfrm>
        </p:spPr>
        <p:txBody>
          <a:bodyPr>
            <a:normAutofit/>
          </a:bodyPr>
          <a:lstStyle/>
          <a:p>
            <a:pPr>
              <a:spcAft>
                <a:spcPts val="600"/>
              </a:spcAft>
            </a:pPr>
            <a:fld id="{60B2CC6C-CFCE-4F1F-81AD-1BBB92013A12}" type="slidenum">
              <a:rPr lang="en-US" smtClean="0"/>
              <a:pPr>
                <a:spcAft>
                  <a:spcPts val="600"/>
                </a:spcAft>
              </a:pPr>
              <a:t>16</a:t>
            </a:fld>
            <a:endParaRPr lang="en-US"/>
          </a:p>
        </p:txBody>
      </p:sp>
      <p:sp>
        <p:nvSpPr>
          <p:cNvPr id="3" name="Content Placeholder 2"/>
          <p:cNvSpPr>
            <a:spLocks noGrp="1"/>
          </p:cNvSpPr>
          <p:nvPr>
            <p:ph idx="1"/>
          </p:nvPr>
        </p:nvSpPr>
        <p:spPr>
          <a:xfrm>
            <a:off x="4506316" y="1155801"/>
            <a:ext cx="5325309" cy="5702199"/>
          </a:xfrm>
        </p:spPr>
        <p:txBody>
          <a:bodyPr anchor="ctr">
            <a:normAutofit/>
          </a:bodyPr>
          <a:lstStyle/>
          <a:p>
            <a:pPr>
              <a:lnSpc>
                <a:spcPct val="90000"/>
              </a:lnSpc>
            </a:pPr>
            <a:r>
              <a:rPr lang="en-US" sz="1700" dirty="0">
                <a:latin typeface="Arial" panose="020B0604020202020204" pitchFamily="34" charset="0"/>
                <a:cs typeface="Arial" panose="020B0604020202020204" pitchFamily="34" charset="0"/>
              </a:rPr>
              <a:t>Offer </a:t>
            </a:r>
            <a:r>
              <a:rPr lang="en-US" sz="1700" u="sng" dirty="0">
                <a:latin typeface="Arial" panose="020B0604020202020204" pitchFamily="34" charset="0"/>
                <a:cs typeface="Arial" panose="020B0604020202020204" pitchFamily="34" charset="0"/>
              </a:rPr>
              <a:t>youth paper survey</a:t>
            </a:r>
            <a:r>
              <a:rPr lang="en-US" sz="1700" dirty="0">
                <a:latin typeface="Arial" panose="020B0604020202020204" pitchFamily="34" charset="0"/>
                <a:cs typeface="Arial" panose="020B0604020202020204" pitchFamily="34" charset="0"/>
              </a:rPr>
              <a:t> forms to youth clients (12-17 years old) and </a:t>
            </a:r>
            <a:r>
              <a:rPr lang="en-US" sz="1700" u="sng" dirty="0">
                <a:latin typeface="Arial" panose="020B0604020202020204" pitchFamily="34" charset="0"/>
                <a:cs typeface="Arial" panose="020B0604020202020204" pitchFamily="34" charset="0"/>
              </a:rPr>
              <a:t>adult paper survey</a:t>
            </a:r>
            <a:r>
              <a:rPr lang="en-US" sz="1700" dirty="0">
                <a:latin typeface="Arial" panose="020B0604020202020204" pitchFamily="34" charset="0"/>
                <a:cs typeface="Arial" panose="020B0604020202020204" pitchFamily="34" charset="0"/>
              </a:rPr>
              <a:t> adult clients (18 years or older) receiving services </a:t>
            </a:r>
            <a:r>
              <a:rPr lang="en-US" sz="1700" u="sng" dirty="0">
                <a:latin typeface="Arial" panose="020B0604020202020204" pitchFamily="34" charset="0"/>
                <a:cs typeface="Arial" panose="020B0604020202020204" pitchFamily="34" charset="0"/>
              </a:rPr>
              <a:t>during the 5-day survey period. </a:t>
            </a:r>
          </a:p>
          <a:p>
            <a:pPr lvl="1">
              <a:lnSpc>
                <a:spcPct val="90000"/>
              </a:lnSpc>
              <a:buFont typeface="Wingdings" panose="05000000000000000000" pitchFamily="2" charset="2"/>
              <a:buChar char="Ø"/>
            </a:pPr>
            <a:r>
              <a:rPr lang="en-US" dirty="0">
                <a:latin typeface="Arial" panose="020B0604020202020204" pitchFamily="34" charset="0"/>
                <a:cs typeface="Arial" panose="020B0604020202020204" pitchFamily="34" charset="0"/>
              </a:rPr>
              <a:t>Clients need to complete only one form during the survey period.</a:t>
            </a:r>
          </a:p>
          <a:p>
            <a:pPr lvl="1">
              <a:lnSpc>
                <a:spcPct val="90000"/>
              </a:lnSpc>
              <a:buFont typeface="Wingdings" panose="05000000000000000000" pitchFamily="2" charset="2"/>
              <a:buChar char="Ø"/>
            </a:pPr>
            <a:r>
              <a:rPr lang="en-US" dirty="0">
                <a:latin typeface="Arial" panose="020B0604020202020204" pitchFamily="34" charset="0"/>
                <a:cs typeface="Arial" panose="020B0604020202020204" pitchFamily="34" charset="0"/>
              </a:rPr>
              <a:t>Whether the client completes the survey form or not, it will in no way adversely affect the services they receive. </a:t>
            </a:r>
          </a:p>
          <a:p>
            <a:pPr>
              <a:lnSpc>
                <a:spcPct val="90000"/>
              </a:lnSpc>
            </a:pPr>
            <a:r>
              <a:rPr lang="en-US" sz="1700" dirty="0">
                <a:latin typeface="Arial" panose="020B0604020202020204" pitchFamily="34" charset="0"/>
                <a:cs typeface="Arial" panose="020B0604020202020204" pitchFamily="34" charset="0"/>
              </a:rPr>
              <a:t>Inform clients that the survey is anonymous. They </a:t>
            </a:r>
            <a:r>
              <a:rPr lang="en-US" sz="1700" u="sng" dirty="0">
                <a:latin typeface="Arial" panose="020B0604020202020204" pitchFamily="34" charset="0"/>
                <a:cs typeface="Arial" panose="020B0604020202020204" pitchFamily="34" charset="0"/>
              </a:rPr>
              <a:t>should not write their names</a:t>
            </a:r>
            <a:r>
              <a:rPr lang="en-US" sz="1700" dirty="0">
                <a:latin typeface="Arial" panose="020B0604020202020204" pitchFamily="34" charset="0"/>
                <a:cs typeface="Arial" panose="020B0604020202020204" pitchFamily="34" charset="0"/>
              </a:rPr>
              <a:t> on the form. </a:t>
            </a:r>
          </a:p>
          <a:p>
            <a:pPr>
              <a:lnSpc>
                <a:spcPct val="90000"/>
              </a:lnSpc>
            </a:pPr>
            <a:r>
              <a:rPr lang="en-US" sz="1700" dirty="0">
                <a:latin typeface="Arial" panose="020B0604020202020204" pitchFamily="34" charset="0"/>
                <a:cs typeface="Arial" panose="020B0604020202020204" pitchFamily="34" charset="0"/>
              </a:rPr>
              <a:t>Be sure clients use a black or dark blue pen on paper forms.</a:t>
            </a:r>
          </a:p>
          <a:p>
            <a:pPr>
              <a:lnSpc>
                <a:spcPct val="90000"/>
              </a:lnSpc>
            </a:pPr>
            <a:r>
              <a:rPr lang="en-US" sz="1700" dirty="0">
                <a:latin typeface="Arial" panose="020B0604020202020204" pitchFamily="34" charset="0"/>
                <a:cs typeface="Arial" panose="020B0604020202020204" pitchFamily="34" charset="0"/>
              </a:rPr>
              <a:t>If clients make a mistake on the form, they should draw an “x” over the incorrect entry.  Do not use white out.</a:t>
            </a:r>
          </a:p>
          <a:p>
            <a:pPr>
              <a:lnSpc>
                <a:spcPct val="90000"/>
              </a:lnSpc>
            </a:pPr>
            <a:endParaRPr lang="en-US" sz="1700" dirty="0"/>
          </a:p>
          <a:p>
            <a:pPr>
              <a:lnSpc>
                <a:spcPct val="90000"/>
              </a:lnSpc>
            </a:pPr>
            <a:endParaRPr lang="en-US" sz="1700" dirty="0"/>
          </a:p>
        </p:txBody>
      </p:sp>
    </p:spTree>
    <p:extLst>
      <p:ext uri="{BB962C8B-B14F-4D97-AF65-F5344CB8AC3E}">
        <p14:creationId xmlns:p14="http://schemas.microsoft.com/office/powerpoint/2010/main" val="334426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4988335" y="1802587"/>
            <a:ext cx="6613572" cy="4603900"/>
          </a:xfrm>
        </p:spPr>
        <p:txBody>
          <a:bodyPr vert="horz" lIns="91440" tIns="45720" rIns="91440" bIns="45720" rtlCol="0" anchor="ctr">
            <a:normAutofit/>
          </a:bodyPr>
          <a:lstStyle/>
          <a:p>
            <a:r>
              <a:rPr lang="en-US" sz="2000" dirty="0">
                <a:latin typeface="Arial" panose="020B0604020202020204" pitchFamily="34" charset="0"/>
                <a:cs typeface="Arial" panose="020B0604020202020204" pitchFamily="34" charset="0"/>
              </a:rPr>
              <a:t>Each participating provider must ensure their individual implementation of TPS procedures adheres to </a:t>
            </a:r>
            <a:r>
              <a:rPr lang="en-US" sz="2000" b="1" dirty="0">
                <a:latin typeface="Arial" panose="020B0604020202020204" pitchFamily="34" charset="0"/>
                <a:cs typeface="Arial" panose="020B0604020202020204" pitchFamily="34" charset="0"/>
              </a:rPr>
              <a:t>42 CFR, part 2</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Direct service staff must not be present while the client completes the survey. </a:t>
            </a:r>
          </a:p>
          <a:p>
            <a:r>
              <a:rPr lang="en-US" sz="2000" dirty="0">
                <a:latin typeface="Arial" panose="020B0604020202020204" pitchFamily="34" charset="0"/>
                <a:cs typeface="Arial" panose="020B0604020202020204" pitchFamily="34" charset="0"/>
              </a:rPr>
              <a:t>A family member, non-clinical staff person, consumer advocate, or volunteer may help the client complete the survey. </a:t>
            </a:r>
          </a:p>
          <a:p>
            <a:r>
              <a:rPr lang="en-US" sz="2000" dirty="0">
                <a:latin typeface="Arial" panose="020B0604020202020204" pitchFamily="34" charset="0"/>
                <a:cs typeface="Arial" panose="020B0604020202020204" pitchFamily="34" charset="0"/>
              </a:rPr>
              <a:t>Staff are not to influence how a client responds or deny a client the opportunity to complete the survey. </a:t>
            </a:r>
          </a:p>
          <a:p>
            <a:pPr marL="461963" lvl="1">
              <a:buFont typeface="Arial" panose="020B0604020202020204" pitchFamily="34" charset="0"/>
              <a:buChar char="•"/>
            </a:pPr>
            <a:endParaRPr lang="en-US" dirty="0"/>
          </a:p>
          <a:p>
            <a:pPr lvl="1"/>
            <a:endParaRPr lang="en-US" dirty="0"/>
          </a:p>
          <a:p>
            <a:pPr lvl="1"/>
            <a:endParaRPr lang="en-US" dirty="0"/>
          </a:p>
          <a:p>
            <a:endParaRPr lang="en-US" dirty="0"/>
          </a:p>
        </p:txBody>
      </p:sp>
      <p:sp>
        <p:nvSpPr>
          <p:cNvPr id="16" name="Isosceles Triangle 1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lide Number Placeholder 2"/>
          <p:cNvSpPr>
            <a:spLocks noGrp="1"/>
          </p:cNvSpPr>
          <p:nvPr>
            <p:ph type="sldNum" sz="quarter" idx="12"/>
          </p:nvPr>
        </p:nvSpPr>
        <p:spPr>
          <a:xfrm>
            <a:off x="8590663" y="6041362"/>
            <a:ext cx="683339" cy="365125"/>
          </a:xfrm>
        </p:spPr>
        <p:txBody>
          <a:bodyPr>
            <a:normAutofit/>
          </a:bodyPr>
          <a:lstStyle/>
          <a:p>
            <a:pPr>
              <a:spcAft>
                <a:spcPts val="600"/>
              </a:spcAft>
            </a:pPr>
            <a:fld id="{60B2CC6C-CFCE-4F1F-81AD-1BBB92013A12}" type="slidenum">
              <a:rPr lang="en-US" smtClean="0"/>
              <a:pPr>
                <a:spcAft>
                  <a:spcPts val="600"/>
                </a:spcAft>
              </a:pPr>
              <a:t>17</a:t>
            </a:fld>
            <a:endParaRPr lang="en-US"/>
          </a:p>
        </p:txBody>
      </p:sp>
      <p:sp>
        <p:nvSpPr>
          <p:cNvPr id="2" name="Title 1"/>
          <p:cNvSpPr>
            <a:spLocks noGrp="1"/>
          </p:cNvSpPr>
          <p:nvPr>
            <p:ph type="title"/>
          </p:nvPr>
        </p:nvSpPr>
        <p:spPr>
          <a:xfrm>
            <a:off x="643739" y="1179151"/>
            <a:ext cx="3700857" cy="4463889"/>
          </a:xfrm>
        </p:spPr>
        <p:txBody>
          <a:bodyPr anchor="ctr">
            <a:normAutofit/>
          </a:bodyPr>
          <a:lstStyle/>
          <a:p>
            <a:r>
              <a:rPr lang="en-US" b="1" dirty="0">
                <a:solidFill>
                  <a:schemeClr val="accent1">
                    <a:lumMod val="75000"/>
                  </a:schemeClr>
                </a:solidFill>
                <a:latin typeface="Arial" panose="020B0604020202020204" pitchFamily="34" charset="0"/>
                <a:cs typeface="Arial" panose="020B0604020202020204" pitchFamily="34" charset="0"/>
              </a:rPr>
              <a:t>What About Client Confidentiality?</a:t>
            </a:r>
            <a:br>
              <a:rPr lang="en-US" sz="3300" dirty="0">
                <a:solidFill>
                  <a:schemeClr val="accent1">
                    <a:lumMod val="75000"/>
                  </a:schemeClr>
                </a:solidFill>
              </a:rPr>
            </a:br>
            <a:br>
              <a:rPr lang="en-US" sz="3300" dirty="0">
                <a:solidFill>
                  <a:schemeClr val="accent1">
                    <a:lumMod val="75000"/>
                  </a:schemeClr>
                </a:solidFill>
              </a:rPr>
            </a:br>
            <a:endParaRPr lang="en-US" sz="3300" dirty="0">
              <a:solidFill>
                <a:schemeClr val="accent1">
                  <a:lumMod val="75000"/>
                </a:schemeClr>
              </a:solidFill>
            </a:endParaRPr>
          </a:p>
        </p:txBody>
      </p:sp>
      <p:sp>
        <p:nvSpPr>
          <p:cNvPr id="12" name="Isosceles Triangle 1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278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921" y="473825"/>
            <a:ext cx="9051882" cy="1019695"/>
          </a:xfrm>
        </p:spPr>
        <p:txBody>
          <a:bodyPr>
            <a:noAutofit/>
          </a:bodyPr>
          <a:lstStyle/>
          <a:p>
            <a:r>
              <a:rPr lang="en-US" sz="4000" b="1" dirty="0">
                <a:solidFill>
                  <a:schemeClr val="accent1">
                    <a:lumMod val="75000"/>
                  </a:schemeClr>
                </a:solidFill>
                <a:latin typeface="Arial" panose="020B0604020202020204" pitchFamily="34" charset="0"/>
                <a:cs typeface="Arial" panose="020B0604020202020204" pitchFamily="34" charset="0"/>
              </a:rPr>
              <a:t>Client Confidentiality – Paper Forms</a:t>
            </a:r>
            <a:endParaRPr lang="en-US" sz="4000"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51730" y="1763961"/>
            <a:ext cx="8473982" cy="4912822"/>
          </a:xfrm>
        </p:spPr>
        <p:txBody>
          <a:bodyPr>
            <a:normAutofit/>
          </a:bodyPr>
          <a:lstStyle/>
          <a:p>
            <a:r>
              <a:rPr lang="en-US" sz="2000" dirty="0">
                <a:latin typeface="Arial" panose="020B0604020202020204" pitchFamily="34" charset="0"/>
                <a:cs typeface="Arial" panose="020B0604020202020204" pitchFamily="34" charset="0"/>
              </a:rPr>
              <a:t>If using paper survey forms, clients are to place completed forms directly into a ballot-type survey form collection box or large envelope. </a:t>
            </a:r>
          </a:p>
          <a:p>
            <a:r>
              <a:rPr lang="en-US" sz="2000" dirty="0">
                <a:latin typeface="Arial" panose="020B0604020202020204" pitchFamily="34" charset="0"/>
                <a:cs typeface="Arial" panose="020B0604020202020204" pitchFamily="34" charset="0"/>
              </a:rPr>
              <a:t>Clients receiving services outside the office during the survey period should fill out a survey form and seal it in an envelope (provided by staff). </a:t>
            </a:r>
          </a:p>
          <a:p>
            <a:r>
              <a:rPr lang="en-US" sz="2000" dirty="0">
                <a:latin typeface="Arial" panose="020B0604020202020204" pitchFamily="34" charset="0"/>
                <a:cs typeface="Arial" panose="020B0604020202020204" pitchFamily="34" charset="0"/>
              </a:rPr>
              <a:t>Staff should deposit the envelope into the survey collection box or large envelope with the other completed forms upon returning to the office. </a:t>
            </a:r>
          </a:p>
          <a:p>
            <a:r>
              <a:rPr lang="en-US" sz="2000" dirty="0">
                <a:latin typeface="Arial" panose="020B0604020202020204" pitchFamily="34" charset="0"/>
                <a:cs typeface="Arial" panose="020B0604020202020204" pitchFamily="34" charset="0"/>
              </a:rPr>
              <a:t>Agency staff should package the completed forms for delivery/shipping to the designated county administrator who is coordinating the survey.</a:t>
            </a:r>
          </a:p>
          <a:p>
            <a:pPr marL="0" indent="0">
              <a:buNone/>
            </a:pPr>
            <a:endParaRPr lang="en-US" sz="2400" dirty="0"/>
          </a:p>
        </p:txBody>
      </p:sp>
      <p:sp>
        <p:nvSpPr>
          <p:cNvPr id="4" name="Slide Number Placeholder 3"/>
          <p:cNvSpPr>
            <a:spLocks noGrp="1"/>
          </p:cNvSpPr>
          <p:nvPr>
            <p:ph type="sldNum" sz="quarter" idx="12"/>
          </p:nvPr>
        </p:nvSpPr>
        <p:spPr/>
        <p:txBody>
          <a:bodyPr/>
          <a:lstStyle/>
          <a:p>
            <a:fld id="{60B2CC6C-CFCE-4F1F-81AD-1BBB92013A12}" type="slidenum">
              <a:rPr lang="en-US" smtClean="0"/>
              <a:t>18</a:t>
            </a:fld>
            <a:endParaRPr lang="en-US"/>
          </a:p>
        </p:txBody>
      </p:sp>
    </p:spTree>
    <p:extLst>
      <p:ext uri="{BB962C8B-B14F-4D97-AF65-F5344CB8AC3E}">
        <p14:creationId xmlns:p14="http://schemas.microsoft.com/office/powerpoint/2010/main" val="4069752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39789"/>
            <a:ext cx="8596668" cy="1320800"/>
          </a:xfrm>
        </p:spPr>
        <p:txBody>
          <a:bodyPr>
            <a:normAutofit/>
          </a:bodyPr>
          <a:lstStyle/>
          <a:p>
            <a:r>
              <a:rPr lang="en-US" sz="4000" b="1" dirty="0">
                <a:latin typeface="Arial" panose="020B0604020202020204" pitchFamily="34" charset="0"/>
                <a:cs typeface="Arial" panose="020B0604020202020204" pitchFamily="34" charset="0"/>
              </a:rPr>
              <a:t>Special Note: Client Comments</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71596" y="2155879"/>
            <a:ext cx="8408144" cy="3750017"/>
          </a:xfrm>
        </p:spPr>
        <p:txBody>
          <a:bodyPr>
            <a:normAutofit fontScale="92500" lnSpcReduction="10000"/>
          </a:bodyPr>
          <a:lstStyle/>
          <a:p>
            <a:r>
              <a:rPr lang="en-US" sz="2400" dirty="0">
                <a:latin typeface="Arial" panose="020B0604020202020204" pitchFamily="34" charset="0"/>
                <a:cs typeface="Arial" panose="020B0604020202020204" pitchFamily="34" charset="0"/>
              </a:rPr>
              <a:t>It is the responsibility of the county coordinator to review the client comments prior to sending the forms to UCLA for anything that may need immediate attention. </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If sending electronic data to UCLA, please do not include the client comments.</a:t>
            </a:r>
          </a:p>
          <a:p>
            <a:pPr lvl="1">
              <a:buFont typeface="Wingdings" panose="05000000000000000000" pitchFamily="2" charset="2"/>
              <a:buChar char="Ø"/>
            </a:pPr>
            <a:endParaRPr lang="en-US" sz="2800" dirty="0"/>
          </a:p>
          <a:p>
            <a:pPr marL="457200" lvl="1" indent="0">
              <a:buNone/>
            </a:pPr>
            <a:r>
              <a:rPr lang="en-US" sz="2800" dirty="0"/>
              <a:t>                  </a:t>
            </a:r>
          </a:p>
          <a:p>
            <a:pPr marL="457200" lvl="1" indent="0">
              <a:buNone/>
            </a:pPr>
            <a:r>
              <a:rPr lang="en-US" sz="2800" dirty="0"/>
              <a:t>                        </a:t>
            </a:r>
            <a:endParaRPr lang="en-US" dirty="0"/>
          </a:p>
        </p:txBody>
      </p:sp>
      <p:sp>
        <p:nvSpPr>
          <p:cNvPr id="7" name="Slide Number Placeholder 6"/>
          <p:cNvSpPr>
            <a:spLocks noGrp="1"/>
          </p:cNvSpPr>
          <p:nvPr>
            <p:ph type="sldNum" sz="quarter" idx="12"/>
          </p:nvPr>
        </p:nvSpPr>
        <p:spPr/>
        <p:txBody>
          <a:bodyPr/>
          <a:lstStyle/>
          <a:p>
            <a:fld id="{60B2CC6C-CFCE-4F1F-81AD-1BBB92013A12}" type="slidenum">
              <a:rPr lang="en-US" smtClean="0"/>
              <a:t>19</a:t>
            </a:fld>
            <a:endParaRPr lang="en-US"/>
          </a:p>
        </p:txBody>
      </p:sp>
    </p:spTree>
    <p:extLst>
      <p:ext uri="{BB962C8B-B14F-4D97-AF65-F5344CB8AC3E}">
        <p14:creationId xmlns:p14="http://schemas.microsoft.com/office/powerpoint/2010/main" val="152926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a:spcAft>
                <a:spcPts val="600"/>
              </a:spcAft>
            </a:pPr>
            <a:fld id="{60B2CC6C-CFCE-4F1F-81AD-1BBB92013A12}" type="slidenum">
              <a:rPr lang="en-US">
                <a:solidFill>
                  <a:srgbClr val="FFFFFF"/>
                </a:solidFill>
              </a:rPr>
              <a:pPr>
                <a:spcAft>
                  <a:spcPts val="600"/>
                </a:spcAft>
              </a:pPr>
              <a:t>2</a:t>
            </a:fld>
            <a:endParaRPr lang="en-US">
              <a:solidFill>
                <a:srgbClr val="FFFFFF"/>
              </a:solidFill>
            </a:endParaRPr>
          </a:p>
        </p:txBody>
      </p:sp>
      <p:sp>
        <p:nvSpPr>
          <p:cNvPr id="2" name="Title 1"/>
          <p:cNvSpPr>
            <a:spLocks noGrp="1"/>
          </p:cNvSpPr>
          <p:nvPr>
            <p:ph type="title" idx="4294967295"/>
          </p:nvPr>
        </p:nvSpPr>
        <p:spPr>
          <a:xfrm>
            <a:off x="351130" y="1090612"/>
            <a:ext cx="4908500" cy="4094162"/>
          </a:xfrm>
        </p:spPr>
        <p:txBody>
          <a:bodyPr anchor="ctr">
            <a:normAutofit/>
          </a:bodyPr>
          <a:lstStyle/>
          <a:p>
            <a:r>
              <a:rPr lang="en-US" b="1" dirty="0">
                <a:solidFill>
                  <a:schemeClr val="accent1">
                    <a:lumMod val="75000"/>
                  </a:schemeClr>
                </a:solidFill>
                <a:latin typeface="Arial" panose="020B0604020202020204" pitchFamily="34" charset="0"/>
                <a:cs typeface="Arial" panose="020B0604020202020204" pitchFamily="34" charset="0"/>
              </a:rPr>
              <a:t>Why Are Counties/Providers Administering the TPS?</a:t>
            </a:r>
            <a:endParaRPr lang="en-US" dirty="0">
              <a:solidFill>
                <a:schemeClr val="accent1">
                  <a:lumMod val="75000"/>
                </a:schemeClr>
              </a:solidFill>
            </a:endParaRPr>
          </a:p>
        </p:txBody>
      </p:sp>
      <p:graphicFrame>
        <p:nvGraphicFramePr>
          <p:cNvPr id="6" name="Content Placeholder 2">
            <a:extLst>
              <a:ext uri="{FF2B5EF4-FFF2-40B4-BE49-F238E27FC236}">
                <a16:creationId xmlns:a16="http://schemas.microsoft.com/office/drawing/2014/main" id="{5D0B9C89-5443-7B65-26AD-2B6006878146}"/>
              </a:ext>
            </a:extLst>
          </p:cNvPr>
          <p:cNvGraphicFramePr>
            <a:graphicFrameLocks noGrp="1"/>
          </p:cNvGraphicFramePr>
          <p:nvPr>
            <p:ph idx="4294967295"/>
            <p:extLst>
              <p:ext uri="{D42A27DB-BD31-4B8C-83A1-F6EECF244321}">
                <p14:modId xmlns:p14="http://schemas.microsoft.com/office/powerpoint/2010/main" val="2434919693"/>
              </p:ext>
            </p:extLst>
          </p:nvPr>
        </p:nvGraphicFramePr>
        <p:xfrm>
          <a:off x="5499100" y="944563"/>
          <a:ext cx="6692900" cy="4822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602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17" y="609600"/>
            <a:ext cx="8742239" cy="1320800"/>
          </a:xfrm>
        </p:spPr>
        <p:txBody>
          <a:bodyPr>
            <a:normAutofit/>
          </a:bodyPr>
          <a:lstStyle/>
          <a:p>
            <a:r>
              <a:rPr lang="en-US" b="1" dirty="0">
                <a:solidFill>
                  <a:schemeClr val="accent1">
                    <a:lumMod val="75000"/>
                  </a:schemeClr>
                </a:solidFill>
                <a:latin typeface="Arial" panose="020B0604020202020204" pitchFamily="34" charset="0"/>
                <a:cs typeface="Arial" panose="020B0604020202020204" pitchFamily="34" charset="0"/>
              </a:rPr>
              <a:t>How Should the County Submit Paper TPS Forms to UCLA for Scanning?</a:t>
            </a:r>
            <a:endParaRPr lang="en-US"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7" name="Content Placeholder 2">
            <a:extLst>
              <a:ext uri="{FF2B5EF4-FFF2-40B4-BE49-F238E27FC236}">
                <a16:creationId xmlns:a16="http://schemas.microsoft.com/office/drawing/2014/main" id="{3E300261-472D-7546-0D5E-82E2F39EDB59}"/>
              </a:ext>
            </a:extLst>
          </p:cNvPr>
          <p:cNvGraphicFramePr>
            <a:graphicFrameLocks noGrp="1"/>
          </p:cNvGraphicFramePr>
          <p:nvPr>
            <p:ph idx="1"/>
            <p:extLst>
              <p:ext uri="{D42A27DB-BD31-4B8C-83A1-F6EECF244321}">
                <p14:modId xmlns:p14="http://schemas.microsoft.com/office/powerpoint/2010/main" val="1901380686"/>
              </p:ext>
            </p:extLst>
          </p:nvPr>
        </p:nvGraphicFramePr>
        <p:xfrm>
          <a:off x="715117" y="1930400"/>
          <a:ext cx="10869045" cy="4605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0B2CC6C-CFCE-4F1F-81AD-1BBB92013A12}" type="slidenum">
              <a:rPr lang="en-US" smtClean="0"/>
              <a:t>20</a:t>
            </a:fld>
            <a:endParaRPr lang="en-US"/>
          </a:p>
        </p:txBody>
      </p:sp>
      <p:pic>
        <p:nvPicPr>
          <p:cNvPr id="5" name="Picture 4"/>
          <p:cNvPicPr>
            <a:picLocks noChangeAspect="1"/>
          </p:cNvPicPr>
          <p:nvPr/>
        </p:nvPicPr>
        <p:blipFill>
          <a:blip r:embed="rId8">
            <a:clrChange>
              <a:clrFrom>
                <a:srgbClr val="FFFFFF"/>
              </a:clrFrom>
              <a:clrTo>
                <a:srgbClr val="FFFFFF">
                  <a:alpha val="0"/>
                </a:srgbClr>
              </a:clrTo>
            </a:clrChange>
          </a:blip>
          <a:stretch>
            <a:fillRect/>
          </a:stretch>
        </p:blipFill>
        <p:spPr>
          <a:xfrm>
            <a:off x="9843660" y="241402"/>
            <a:ext cx="1633223" cy="1900005"/>
          </a:xfrm>
          <a:prstGeom prst="rect">
            <a:avLst/>
          </a:prstGeom>
        </p:spPr>
      </p:pic>
    </p:spTree>
    <p:extLst>
      <p:ext uri="{BB962C8B-B14F-4D97-AF65-F5344CB8AC3E}">
        <p14:creationId xmlns:p14="http://schemas.microsoft.com/office/powerpoint/2010/main" val="818653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36197"/>
            <a:ext cx="3443243" cy="1630353"/>
          </a:xfrm>
        </p:spPr>
        <p:txBody>
          <a:bodyPr>
            <a:normAutofit/>
          </a:bodyPr>
          <a:lstStyle/>
          <a:p>
            <a:r>
              <a:rPr lang="en-US" sz="4000" b="1" dirty="0">
                <a:solidFill>
                  <a:schemeClr val="accent1">
                    <a:lumMod val="75000"/>
                  </a:schemeClr>
                </a:solidFill>
                <a:latin typeface="Arial" panose="020B0604020202020204" pitchFamily="34" charset="0"/>
                <a:cs typeface="Arial" panose="020B0604020202020204" pitchFamily="34" charset="0"/>
              </a:rPr>
              <a:t>Shipment </a:t>
            </a:r>
            <a:br>
              <a:rPr lang="en-US" sz="4000" b="1" dirty="0">
                <a:solidFill>
                  <a:schemeClr val="accent1">
                    <a:lumMod val="75000"/>
                  </a:schemeClr>
                </a:solidFill>
                <a:latin typeface="Arial" panose="020B0604020202020204" pitchFamily="34" charset="0"/>
                <a:cs typeface="Arial" panose="020B0604020202020204" pitchFamily="34" charset="0"/>
              </a:rPr>
            </a:br>
            <a:r>
              <a:rPr lang="en-US" sz="4000" b="1" dirty="0">
                <a:solidFill>
                  <a:schemeClr val="accent1">
                    <a:lumMod val="75000"/>
                  </a:schemeClr>
                </a:solidFill>
                <a:latin typeface="Arial" panose="020B0604020202020204" pitchFamily="34" charset="0"/>
                <a:cs typeface="Arial" panose="020B0604020202020204" pitchFamily="34" charset="0"/>
              </a:rPr>
              <a:t>Form</a:t>
            </a:r>
          </a:p>
        </p:txBody>
      </p:sp>
      <p:sp>
        <p:nvSpPr>
          <p:cNvPr id="7" name="Content Placeholder 6">
            <a:extLst>
              <a:ext uri="{FF2B5EF4-FFF2-40B4-BE49-F238E27FC236}">
                <a16:creationId xmlns:a16="http://schemas.microsoft.com/office/drawing/2014/main" id="{C5D714BA-AB35-3E7F-E978-1C8E4092B841}"/>
              </a:ext>
            </a:extLst>
          </p:cNvPr>
          <p:cNvSpPr>
            <a:spLocks noGrp="1"/>
          </p:cNvSpPr>
          <p:nvPr>
            <p:ph idx="1"/>
          </p:nvPr>
        </p:nvSpPr>
        <p:spPr/>
        <p:txBody>
          <a:bodyPr/>
          <a:lstStyle/>
          <a:p>
            <a:pPr marL="0" indent="0">
              <a:buNone/>
            </a:pPr>
            <a:endParaRPr lang="en-US" dirty="0"/>
          </a:p>
        </p:txBody>
      </p:sp>
      <p:sp>
        <p:nvSpPr>
          <p:cNvPr id="3" name="Slide Number Placeholder 2"/>
          <p:cNvSpPr>
            <a:spLocks noGrp="1"/>
          </p:cNvSpPr>
          <p:nvPr>
            <p:ph type="sldNum" sz="quarter" idx="12"/>
          </p:nvPr>
        </p:nvSpPr>
        <p:spPr/>
        <p:txBody>
          <a:bodyPr/>
          <a:lstStyle/>
          <a:p>
            <a:fld id="{60B2CC6C-CFCE-4F1F-81AD-1BBB92013A12}" type="slidenum">
              <a:rPr lang="en-US" smtClean="0"/>
              <a:t>21</a:t>
            </a:fld>
            <a:endParaRPr lang="en-US"/>
          </a:p>
        </p:txBody>
      </p:sp>
      <p:pic>
        <p:nvPicPr>
          <p:cNvPr id="5" name="Picture 4"/>
          <p:cNvPicPr>
            <a:picLocks noChangeAspect="1"/>
          </p:cNvPicPr>
          <p:nvPr/>
        </p:nvPicPr>
        <p:blipFill>
          <a:blip r:embed="rId3"/>
          <a:stretch>
            <a:fillRect/>
          </a:stretch>
        </p:blipFill>
        <p:spPr>
          <a:xfrm>
            <a:off x="8932332" y="2149078"/>
            <a:ext cx="1753729" cy="1743207"/>
          </a:xfrm>
          <a:prstGeom prst="rect">
            <a:avLst/>
          </a:prstGeom>
        </p:spPr>
      </p:pic>
      <p:pic>
        <p:nvPicPr>
          <p:cNvPr id="6" name="Picture 5"/>
          <p:cNvPicPr>
            <a:picLocks noChangeAspect="1"/>
          </p:cNvPicPr>
          <p:nvPr/>
        </p:nvPicPr>
        <p:blipFill>
          <a:blip r:embed="rId4"/>
          <a:stretch>
            <a:fillRect/>
          </a:stretch>
        </p:blipFill>
        <p:spPr>
          <a:xfrm rot="21227087">
            <a:off x="303545" y="2941029"/>
            <a:ext cx="3416873" cy="1310678"/>
          </a:xfrm>
          <a:prstGeom prst="rect">
            <a:avLst/>
          </a:prstGeom>
        </p:spPr>
      </p:pic>
      <p:pic>
        <p:nvPicPr>
          <p:cNvPr id="10" name="Picture 9">
            <a:extLst>
              <a:ext uri="{FF2B5EF4-FFF2-40B4-BE49-F238E27FC236}">
                <a16:creationId xmlns:a16="http://schemas.microsoft.com/office/drawing/2014/main" id="{68FC3094-B9E2-1E38-50B6-7D9267991D30}"/>
              </a:ext>
            </a:extLst>
          </p:cNvPr>
          <p:cNvPicPr>
            <a:picLocks noChangeAspect="1"/>
          </p:cNvPicPr>
          <p:nvPr/>
        </p:nvPicPr>
        <p:blipFill>
          <a:blip r:embed="rId5"/>
          <a:stretch>
            <a:fillRect/>
          </a:stretch>
        </p:blipFill>
        <p:spPr>
          <a:xfrm>
            <a:off x="3446318" y="0"/>
            <a:ext cx="5299363" cy="6858000"/>
          </a:xfrm>
          <a:prstGeom prst="rect">
            <a:avLst/>
          </a:prstGeom>
        </p:spPr>
      </p:pic>
    </p:spTree>
    <p:extLst>
      <p:ext uri="{BB962C8B-B14F-4D97-AF65-F5344CB8AC3E}">
        <p14:creationId xmlns:p14="http://schemas.microsoft.com/office/powerpoint/2010/main" val="112060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702" y="386975"/>
            <a:ext cx="3555361" cy="786938"/>
          </a:xfrm>
        </p:spPr>
        <p:txBody>
          <a:bodyPr>
            <a:noAutofit/>
          </a:bodyPr>
          <a:lstStyle/>
          <a:p>
            <a:r>
              <a:rPr lang="en-US" sz="4000" b="1" dirty="0">
                <a:solidFill>
                  <a:schemeClr val="accent1">
                    <a:lumMod val="75000"/>
                  </a:schemeClr>
                </a:solidFill>
                <a:latin typeface="Arial" panose="020B0604020202020204" pitchFamily="34" charset="0"/>
                <a:cs typeface="Arial" panose="020B0604020202020204" pitchFamily="34" charset="0"/>
              </a:rPr>
              <a:t>Cover Sheet</a:t>
            </a:r>
          </a:p>
        </p:txBody>
      </p:sp>
      <p:sp>
        <p:nvSpPr>
          <p:cNvPr id="3" name="Slide Number Placeholder 2"/>
          <p:cNvSpPr>
            <a:spLocks noGrp="1"/>
          </p:cNvSpPr>
          <p:nvPr>
            <p:ph type="sldNum" sz="quarter" idx="12"/>
          </p:nvPr>
        </p:nvSpPr>
        <p:spPr/>
        <p:txBody>
          <a:bodyPr/>
          <a:lstStyle/>
          <a:p>
            <a:fld id="{60B2CC6C-CFCE-4F1F-81AD-1BBB92013A12}" type="slidenum">
              <a:rPr lang="en-US" smtClean="0"/>
              <a:t>22</a:t>
            </a:fld>
            <a:endParaRPr lang="en-US"/>
          </a:p>
        </p:txBody>
      </p:sp>
      <p:pic>
        <p:nvPicPr>
          <p:cNvPr id="6" name="Picture 5"/>
          <p:cNvPicPr>
            <a:picLocks noChangeAspect="1"/>
          </p:cNvPicPr>
          <p:nvPr/>
        </p:nvPicPr>
        <p:blipFill>
          <a:blip r:embed="rId3"/>
          <a:stretch>
            <a:fillRect/>
          </a:stretch>
        </p:blipFill>
        <p:spPr>
          <a:xfrm>
            <a:off x="889493" y="1542176"/>
            <a:ext cx="1953491" cy="1953491"/>
          </a:xfrm>
          <a:prstGeom prst="rect">
            <a:avLst/>
          </a:prstGeom>
        </p:spPr>
      </p:pic>
      <p:pic>
        <p:nvPicPr>
          <p:cNvPr id="5" name="Picture 4">
            <a:extLst>
              <a:ext uri="{FF2B5EF4-FFF2-40B4-BE49-F238E27FC236}">
                <a16:creationId xmlns:a16="http://schemas.microsoft.com/office/drawing/2014/main" id="{2C182EBF-8D45-36FF-1030-FBCDEC6E37FA}"/>
              </a:ext>
            </a:extLst>
          </p:cNvPr>
          <p:cNvPicPr>
            <a:picLocks noChangeAspect="1"/>
          </p:cNvPicPr>
          <p:nvPr/>
        </p:nvPicPr>
        <p:blipFill>
          <a:blip r:embed="rId4"/>
          <a:stretch>
            <a:fillRect/>
          </a:stretch>
        </p:blipFill>
        <p:spPr>
          <a:xfrm>
            <a:off x="3446318" y="-24714"/>
            <a:ext cx="5299364" cy="6858000"/>
          </a:xfrm>
          <a:prstGeom prst="rect">
            <a:avLst/>
          </a:prstGeom>
        </p:spPr>
      </p:pic>
    </p:spTree>
    <p:extLst>
      <p:ext uri="{BB962C8B-B14F-4D97-AF65-F5344CB8AC3E}">
        <p14:creationId xmlns:p14="http://schemas.microsoft.com/office/powerpoint/2010/main" val="2453535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35841"/>
            <a:ext cx="9300599" cy="1320800"/>
          </a:xfrm>
        </p:spPr>
        <p:txBody>
          <a:bodyPr>
            <a:noAutofit/>
          </a:bodyPr>
          <a:lstStyle/>
          <a:p>
            <a:r>
              <a:rPr lang="en-US" sz="3200" b="1" dirty="0">
                <a:solidFill>
                  <a:schemeClr val="accent1">
                    <a:lumMod val="75000"/>
                  </a:schemeClr>
                </a:solidFill>
                <a:latin typeface="Arial" panose="020B0604020202020204" pitchFamily="34" charset="0"/>
                <a:cs typeface="Arial" panose="020B0604020202020204" pitchFamily="34" charset="0"/>
              </a:rPr>
              <a:t>How Should the County Prepare and Submit Electronic TPS Data Files to UCLA?</a:t>
            </a:r>
            <a:endParaRPr lang="en-US" sz="3200"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16" name="Content Placeholder 2">
            <a:extLst>
              <a:ext uri="{FF2B5EF4-FFF2-40B4-BE49-F238E27FC236}">
                <a16:creationId xmlns:a16="http://schemas.microsoft.com/office/drawing/2014/main" id="{9D4E7FAE-9B3F-BA33-B6F8-CD6E97B7E578}"/>
              </a:ext>
            </a:extLst>
          </p:cNvPr>
          <p:cNvGraphicFramePr>
            <a:graphicFrameLocks noGrp="1"/>
          </p:cNvGraphicFramePr>
          <p:nvPr>
            <p:ph idx="1"/>
            <p:extLst>
              <p:ext uri="{D42A27DB-BD31-4B8C-83A1-F6EECF244321}">
                <p14:modId xmlns:p14="http://schemas.microsoft.com/office/powerpoint/2010/main" val="1950040795"/>
              </p:ext>
            </p:extLst>
          </p:nvPr>
        </p:nvGraphicFramePr>
        <p:xfrm>
          <a:off x="677334" y="1930401"/>
          <a:ext cx="9422630" cy="4678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0B2CC6C-CFCE-4F1F-81AD-1BBB92013A12}" type="slidenum">
              <a:rPr lang="en-US" smtClean="0"/>
              <a:t>23</a:t>
            </a:fld>
            <a:endParaRPr lang="en-US"/>
          </a:p>
        </p:txBody>
      </p:sp>
    </p:spTree>
    <p:extLst>
      <p:ext uri="{BB962C8B-B14F-4D97-AF65-F5344CB8AC3E}">
        <p14:creationId xmlns:p14="http://schemas.microsoft.com/office/powerpoint/2010/main" val="1385682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5396" y="2126557"/>
            <a:ext cx="7766936" cy="1646302"/>
          </a:xfrm>
        </p:spPr>
        <p:txBody>
          <a:bodyPr/>
          <a:lstStyle/>
          <a:p>
            <a:pPr algn="ctr"/>
            <a:r>
              <a:rPr lang="en-US" sz="4000" b="1" dirty="0">
                <a:solidFill>
                  <a:schemeClr val="accent1">
                    <a:lumMod val="75000"/>
                  </a:schemeClr>
                </a:solidFill>
                <a:latin typeface="Arial" panose="020B0604020202020204" pitchFamily="34" charset="0"/>
                <a:cs typeface="Arial" panose="020B0604020202020204" pitchFamily="34" charset="0"/>
              </a:rPr>
              <a:t>What Are the County-Specific TPS Procedures?</a:t>
            </a:r>
          </a:p>
        </p:txBody>
      </p:sp>
      <p:sp>
        <p:nvSpPr>
          <p:cNvPr id="3" name="Content Placeholder 2"/>
          <p:cNvSpPr>
            <a:spLocks noGrp="1"/>
          </p:cNvSpPr>
          <p:nvPr>
            <p:ph type="subTitle" idx="1"/>
          </p:nvPr>
        </p:nvSpPr>
        <p:spPr>
          <a:xfrm>
            <a:off x="1507066" y="3941105"/>
            <a:ext cx="7766936" cy="1096899"/>
          </a:xfrm>
        </p:spPr>
        <p:txBody>
          <a:bodyPr>
            <a:normAutofit fontScale="62500" lnSpcReduction="20000"/>
          </a:bodyPr>
          <a:lstStyle/>
          <a:p>
            <a:pPr marL="0" indent="0">
              <a:buNone/>
            </a:pPr>
            <a:endParaRPr lang="en-US" dirty="0"/>
          </a:p>
          <a:p>
            <a:pPr marL="0" indent="0">
              <a:buNone/>
            </a:pPr>
            <a:endParaRPr lang="en-US" dirty="0">
              <a:latin typeface="Arial" panose="020B0604020202020204" pitchFamily="34" charset="0"/>
              <a:cs typeface="Arial" panose="020B0604020202020204" pitchFamily="34" charset="0"/>
            </a:endParaRPr>
          </a:p>
          <a:p>
            <a:pPr marL="0" indent="0" algn="ctr">
              <a:buNone/>
            </a:pPr>
            <a:r>
              <a:rPr lang="en-US" sz="2200" dirty="0">
                <a:latin typeface="Arial" panose="020B0604020202020204" pitchFamily="34" charset="0"/>
                <a:cs typeface="Arial" panose="020B0604020202020204" pitchFamily="34" charset="0"/>
              </a:rPr>
              <a:t>--COUNTY TPS COORDINATORS-- </a:t>
            </a:r>
          </a:p>
          <a:p>
            <a:pPr marL="0" indent="0" algn="ctr">
              <a:buNone/>
            </a:pPr>
            <a:r>
              <a:rPr lang="en-US" sz="2200" dirty="0">
                <a:latin typeface="Arial" panose="020B0604020202020204" pitchFamily="34" charset="0"/>
                <a:cs typeface="Arial" panose="020B0604020202020204" pitchFamily="34" charset="0"/>
              </a:rPr>
              <a:t>PLEASE ADD COUNTY-SPECIFIC INSTRUCTIONS FOR YOUR PROVIDERS HERE.)</a:t>
            </a:r>
          </a:p>
        </p:txBody>
      </p:sp>
      <p:sp>
        <p:nvSpPr>
          <p:cNvPr id="4" name="Slide Number Placeholder 3"/>
          <p:cNvSpPr>
            <a:spLocks noGrp="1"/>
          </p:cNvSpPr>
          <p:nvPr>
            <p:ph type="sldNum" sz="quarter" idx="12"/>
          </p:nvPr>
        </p:nvSpPr>
        <p:spPr/>
        <p:txBody>
          <a:bodyPr/>
          <a:lstStyle/>
          <a:p>
            <a:fld id="{60B2CC6C-CFCE-4F1F-81AD-1BBB92013A12}" type="slidenum">
              <a:rPr lang="en-US" smtClean="0"/>
              <a:t>24</a:t>
            </a:fld>
            <a:endParaRPr lang="en-US"/>
          </a:p>
        </p:txBody>
      </p:sp>
    </p:spTree>
    <p:extLst>
      <p:ext uri="{BB962C8B-B14F-4D97-AF65-F5344CB8AC3E}">
        <p14:creationId xmlns:p14="http://schemas.microsoft.com/office/powerpoint/2010/main" val="1287817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664" y="507188"/>
            <a:ext cx="9869354" cy="1351175"/>
          </a:xfrm>
        </p:spPr>
        <p:txBody>
          <a:bodyPr>
            <a:noAutofit/>
          </a:bodyPr>
          <a:lstStyle/>
          <a:p>
            <a:r>
              <a:rPr lang="en-US" sz="4000" b="1" dirty="0">
                <a:solidFill>
                  <a:schemeClr val="accent1">
                    <a:lumMod val="75000"/>
                  </a:schemeClr>
                </a:solidFill>
                <a:latin typeface="Arial" panose="020B0604020202020204" pitchFamily="34" charset="0"/>
                <a:cs typeface="Arial" panose="020B0604020202020204" pitchFamily="34" charset="0"/>
              </a:rPr>
              <a:t>UCLA Will Conduct TPS Data Analysis and Reporting</a:t>
            </a:r>
            <a:endParaRPr lang="en-US" sz="4000"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1759" y="2017727"/>
            <a:ext cx="7660798" cy="4637920"/>
          </a:xfrm>
        </p:spPr>
        <p:txBody>
          <a:bodyPr>
            <a:normAutofit/>
          </a:bodyPr>
          <a:lstStyle/>
          <a:p>
            <a:r>
              <a:rPr lang="en-US" sz="2000" dirty="0">
                <a:latin typeface="Arial" panose="020B0604020202020204" pitchFamily="34" charset="0"/>
                <a:cs typeface="Arial" panose="020B0604020202020204" pitchFamily="34" charset="0"/>
              </a:rPr>
              <a:t>UCLA will merge data into one data set for each county, where applicable (e.g., use of online, paper forms).</a:t>
            </a:r>
          </a:p>
          <a:p>
            <a:r>
              <a:rPr lang="en-US" sz="2000" dirty="0">
                <a:latin typeface="Arial" panose="020B0604020202020204" pitchFamily="34" charset="0"/>
                <a:cs typeface="Arial" panose="020B0604020202020204" pitchFamily="34" charset="0"/>
              </a:rPr>
              <a:t>UCLA will analyze the data and prepare county- and program-level summary reports.</a:t>
            </a:r>
          </a:p>
          <a:p>
            <a:pPr marL="1371600" lvl="1" indent="-457200">
              <a:buFont typeface="Wingdings" panose="05000000000000000000" pitchFamily="2" charset="2"/>
              <a:buChar char="Ø"/>
            </a:pPr>
            <a:r>
              <a:rPr lang="en-US" sz="1800" dirty="0">
                <a:latin typeface="Arial" panose="020B0604020202020204" pitchFamily="34" charset="0"/>
                <a:cs typeface="Arial" panose="020B0604020202020204" pitchFamily="34" charset="0"/>
              </a:rPr>
              <a:t>Reports prepared within 3 months after receipt of completed survey forms or electronic data files.</a:t>
            </a:r>
          </a:p>
          <a:p>
            <a:r>
              <a:rPr lang="en-US" sz="2000" dirty="0">
                <a:latin typeface="Arial" panose="020B0604020202020204" pitchFamily="34" charset="0"/>
                <a:cs typeface="Arial" panose="020B0604020202020204" pitchFamily="34" charset="0"/>
              </a:rPr>
              <a:t>UCLA will provide access to TPS raw data files, including comments.</a:t>
            </a:r>
          </a:p>
          <a:p>
            <a:r>
              <a:rPr lang="en-US" sz="2000" dirty="0">
                <a:latin typeface="Arial" panose="020B0604020202020204" pitchFamily="34" charset="0"/>
                <a:cs typeface="Arial" panose="020B0604020202020204" pitchFamily="34" charset="0"/>
              </a:rPr>
              <a:t>Reports and data files will be accessible via the UCLA Health Science Box platform.</a:t>
            </a:r>
          </a:p>
        </p:txBody>
      </p:sp>
      <p:sp>
        <p:nvSpPr>
          <p:cNvPr id="5" name="Slide Number Placeholder 4"/>
          <p:cNvSpPr>
            <a:spLocks noGrp="1"/>
          </p:cNvSpPr>
          <p:nvPr>
            <p:ph type="sldNum" sz="quarter" idx="12"/>
          </p:nvPr>
        </p:nvSpPr>
        <p:spPr/>
        <p:txBody>
          <a:bodyPr/>
          <a:lstStyle/>
          <a:p>
            <a:fld id="{60B2CC6C-CFCE-4F1F-81AD-1BBB92013A12}" type="slidenum">
              <a:rPr lang="en-US" smtClean="0"/>
              <a:t>25</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4815" y="2604513"/>
            <a:ext cx="3776103" cy="2121106"/>
          </a:xfrm>
          <a:prstGeom prst="rect">
            <a:avLst/>
          </a:prstGeom>
        </p:spPr>
      </p:pic>
    </p:spTree>
    <p:extLst>
      <p:ext uri="{BB962C8B-B14F-4D97-AF65-F5344CB8AC3E}">
        <p14:creationId xmlns:p14="http://schemas.microsoft.com/office/powerpoint/2010/main" val="1911368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83" y="643816"/>
            <a:ext cx="8596668" cy="1320800"/>
          </a:xfrm>
        </p:spPr>
        <p:txBody>
          <a:bodyPr>
            <a:normAutofit/>
          </a:bodyPr>
          <a:lstStyle/>
          <a:p>
            <a:pPr algn="ctr"/>
            <a:r>
              <a:rPr lang="en-US" sz="4000" b="1" dirty="0">
                <a:solidFill>
                  <a:schemeClr val="accent1">
                    <a:lumMod val="75000"/>
                  </a:schemeClr>
                </a:solidFill>
                <a:latin typeface="Arial" panose="020B0604020202020204" pitchFamily="34" charset="0"/>
                <a:cs typeface="Arial" panose="020B0604020202020204" pitchFamily="34" charset="0"/>
              </a:rPr>
              <a:t>What is the UCLA </a:t>
            </a:r>
            <a:br>
              <a:rPr lang="en-US" sz="4000" b="1" dirty="0">
                <a:solidFill>
                  <a:schemeClr val="accent1">
                    <a:lumMod val="75000"/>
                  </a:schemeClr>
                </a:solidFill>
                <a:latin typeface="Arial" panose="020B0604020202020204" pitchFamily="34" charset="0"/>
                <a:cs typeface="Arial" panose="020B0604020202020204" pitchFamily="34" charset="0"/>
              </a:rPr>
            </a:br>
            <a:r>
              <a:rPr lang="en-US" sz="4000" b="1" dirty="0">
                <a:solidFill>
                  <a:schemeClr val="accent1">
                    <a:lumMod val="75000"/>
                  </a:schemeClr>
                </a:solidFill>
                <a:latin typeface="Arial" panose="020B0604020202020204" pitchFamily="34" charset="0"/>
                <a:cs typeface="Arial" panose="020B0604020202020204" pitchFamily="34" charset="0"/>
              </a:rPr>
              <a:t>Health Sciences Box?</a:t>
            </a:r>
          </a:p>
        </p:txBody>
      </p:sp>
      <p:sp>
        <p:nvSpPr>
          <p:cNvPr id="3" name="Content Placeholder 2"/>
          <p:cNvSpPr>
            <a:spLocks noGrp="1"/>
          </p:cNvSpPr>
          <p:nvPr>
            <p:ph idx="1"/>
          </p:nvPr>
        </p:nvSpPr>
        <p:spPr>
          <a:xfrm>
            <a:off x="853887" y="2395173"/>
            <a:ext cx="9145991" cy="4859169"/>
          </a:xfrm>
        </p:spPr>
        <p:txBody>
          <a:bodyPr>
            <a:normAutofit/>
          </a:bodyPr>
          <a:lstStyle/>
          <a:p>
            <a:r>
              <a:rPr lang="en-US" sz="2400" dirty="0">
                <a:latin typeface="Arial" panose="020B0604020202020204" pitchFamily="34" charset="0"/>
                <a:cs typeface="Arial" panose="020B0604020202020204" pitchFamily="34" charset="0"/>
              </a:rPr>
              <a:t>It is a secure, HIPAA-compliant file-sharing platform.</a:t>
            </a:r>
          </a:p>
          <a:p>
            <a:r>
              <a:rPr lang="en-US" sz="2400" dirty="0">
                <a:latin typeface="Arial" panose="020B0604020202020204" pitchFamily="34" charset="0"/>
                <a:cs typeface="Arial" panose="020B0604020202020204" pitchFamily="34" charset="0"/>
              </a:rPr>
              <a:t>Each county will have a separate folder.</a:t>
            </a:r>
          </a:p>
          <a:p>
            <a:r>
              <a:rPr lang="en-US" sz="2400" dirty="0">
                <a:latin typeface="Arial" panose="020B0604020202020204" pitchFamily="34" charset="0"/>
                <a:cs typeface="Arial" panose="020B0604020202020204" pitchFamily="34" charset="0"/>
              </a:rPr>
              <a:t>UCLA will send an invitation to TPS county contacts to set up a free Box account.</a:t>
            </a:r>
          </a:p>
          <a:p>
            <a:r>
              <a:rPr lang="en-US" sz="2400" dirty="0">
                <a:latin typeface="Arial" panose="020B0604020202020204" pitchFamily="34" charset="0"/>
                <a:cs typeface="Arial" panose="020B0604020202020204" pitchFamily="34" charset="0"/>
              </a:rPr>
              <a:t>County folders will contain county- and program-level summary reports and raw data files.</a:t>
            </a:r>
          </a:p>
          <a:p>
            <a:r>
              <a:rPr lang="en-US" sz="2400" dirty="0">
                <a:latin typeface="Arial" panose="020B0604020202020204" pitchFamily="34" charset="0"/>
                <a:cs typeface="Arial" panose="020B0604020202020204" pitchFamily="34" charset="0"/>
              </a:rPr>
              <a:t>Counties should download the files as soon as possible.</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60B2CC6C-CFCE-4F1F-81AD-1BBB92013A12}" type="slidenum">
              <a:rPr lang="en-US" smtClean="0"/>
              <a:t>26</a:t>
            </a:fld>
            <a:endParaRPr lang="en-US"/>
          </a:p>
        </p:txBody>
      </p:sp>
      <p:pic>
        <p:nvPicPr>
          <p:cNvPr id="4" name="Picture 3"/>
          <p:cNvPicPr>
            <a:picLocks noChangeAspect="1"/>
          </p:cNvPicPr>
          <p:nvPr/>
        </p:nvPicPr>
        <p:blipFill>
          <a:blip r:embed="rId3"/>
          <a:stretch>
            <a:fillRect/>
          </a:stretch>
        </p:blipFill>
        <p:spPr>
          <a:xfrm rot="19782617">
            <a:off x="392299" y="767183"/>
            <a:ext cx="1204274" cy="633214"/>
          </a:xfrm>
          <a:prstGeom prst="rect">
            <a:avLst/>
          </a:prstGeom>
        </p:spPr>
      </p:pic>
      <p:pic>
        <p:nvPicPr>
          <p:cNvPr id="5" name="Picture 4"/>
          <p:cNvPicPr>
            <a:picLocks noChangeAspect="1"/>
          </p:cNvPicPr>
          <p:nvPr/>
        </p:nvPicPr>
        <p:blipFill>
          <a:blip r:embed="rId4"/>
          <a:stretch>
            <a:fillRect/>
          </a:stretch>
        </p:blipFill>
        <p:spPr>
          <a:xfrm rot="3451399">
            <a:off x="8307151" y="561568"/>
            <a:ext cx="1209382" cy="1044443"/>
          </a:xfrm>
          <a:prstGeom prst="rect">
            <a:avLst/>
          </a:prstGeom>
        </p:spPr>
      </p:pic>
    </p:spTree>
    <p:extLst>
      <p:ext uri="{BB962C8B-B14F-4D97-AF65-F5344CB8AC3E}">
        <p14:creationId xmlns:p14="http://schemas.microsoft.com/office/powerpoint/2010/main" val="3784935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655" y="787377"/>
            <a:ext cx="8276857" cy="1320800"/>
          </a:xfrm>
        </p:spPr>
        <p:txBody>
          <a:bodyPr>
            <a:normAutofit fontScale="90000"/>
          </a:bodyPr>
          <a:lstStyle/>
          <a:p>
            <a:pPr algn="ctr">
              <a:lnSpc>
                <a:spcPct val="90000"/>
              </a:lnSpc>
            </a:pPr>
            <a:r>
              <a:rPr lang="en-US" sz="4000" b="1" dirty="0">
                <a:solidFill>
                  <a:schemeClr val="accent1">
                    <a:lumMod val="75000"/>
                  </a:schemeClr>
                </a:solidFill>
                <a:latin typeface="Arial" panose="020B0604020202020204" pitchFamily="34" charset="0"/>
                <a:cs typeface="Arial" panose="020B0604020202020204" pitchFamily="34" charset="0"/>
              </a:rPr>
              <a:t>What’s Posted on the TPS Website?</a:t>
            </a:r>
            <a:br>
              <a:rPr lang="en-US" sz="1700" dirty="0"/>
            </a:br>
            <a:r>
              <a:rPr lang="en-US" sz="1700" dirty="0">
                <a:hlinkClick r:id="rId3"/>
              </a:rPr>
              <a:t>https://www.uclaisap.org/dmc-ods-eval/html/client-treatment-perceptions-survey.html</a:t>
            </a:r>
            <a:r>
              <a:rPr lang="en-US" sz="1700" dirty="0"/>
              <a:t> </a:t>
            </a:r>
            <a:br>
              <a:rPr lang="en-US" sz="1700" b="1" dirty="0">
                <a:effectLst>
                  <a:outerShdw blurRad="38100" dist="38100" dir="2700000" algn="tl">
                    <a:srgbClr val="000000">
                      <a:alpha val="43137"/>
                    </a:srgbClr>
                  </a:outerShdw>
                </a:effectLst>
              </a:rPr>
            </a:br>
            <a:endParaRPr lang="en-US" sz="1700" b="1" dirty="0">
              <a:effectLst>
                <a:outerShdw blurRad="38100" dist="38100" dir="2700000" algn="tl">
                  <a:srgbClr val="000000">
                    <a:alpha val="43137"/>
                  </a:srgbClr>
                </a:outerShdw>
              </a:effectLst>
            </a:endParaRPr>
          </a:p>
        </p:txBody>
      </p:sp>
      <p:sp>
        <p:nvSpPr>
          <p:cNvPr id="10" name="Isosceles Triangle 9">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45175" y="1919187"/>
            <a:ext cx="6424440" cy="4625992"/>
          </a:xfrm>
        </p:spPr>
        <p:txBody>
          <a:bodyPr>
            <a:noAutofit/>
          </a:bodyPr>
          <a:lstStyle/>
          <a:p>
            <a:pPr>
              <a:lnSpc>
                <a:spcPct val="90000"/>
              </a:lnSpc>
            </a:pPr>
            <a:r>
              <a:rPr lang="en-US" sz="2000" dirty="0">
                <a:latin typeface="Arial" panose="020B0604020202020204" pitchFamily="34" charset="0"/>
                <a:cs typeface="Arial" panose="020B0604020202020204" pitchFamily="34" charset="0"/>
              </a:rPr>
              <a:t>Updates and Announcements</a:t>
            </a:r>
          </a:p>
          <a:p>
            <a:pPr>
              <a:lnSpc>
                <a:spcPct val="90000"/>
              </a:lnSpc>
            </a:pPr>
            <a:r>
              <a:rPr lang="en-US" sz="2000" dirty="0">
                <a:latin typeface="Arial" panose="020B0604020202020204" pitchFamily="34" charset="0"/>
                <a:cs typeface="Arial" panose="020B0604020202020204" pitchFamily="34" charset="0"/>
              </a:rPr>
              <a:t>Technical Assistance Request </a:t>
            </a:r>
          </a:p>
          <a:p>
            <a:pPr>
              <a:lnSpc>
                <a:spcPct val="90000"/>
              </a:lnSpc>
            </a:pPr>
            <a:r>
              <a:rPr lang="en-US" sz="2000" dirty="0">
                <a:latin typeface="Arial" panose="020B0604020202020204" pitchFamily="34" charset="0"/>
                <a:cs typeface="Arial" panose="020B0604020202020204" pitchFamily="34" charset="0"/>
              </a:rPr>
              <a:t>TPS Information Notice</a:t>
            </a:r>
          </a:p>
          <a:p>
            <a:pPr>
              <a:lnSpc>
                <a:spcPct val="90000"/>
              </a:lnSpc>
            </a:pPr>
            <a:r>
              <a:rPr lang="en-US" sz="2000" dirty="0">
                <a:latin typeface="Arial" panose="020B0604020202020204" pitchFamily="34" charset="0"/>
                <a:cs typeface="Arial" panose="020B0604020202020204" pitchFamily="34" charset="0"/>
              </a:rPr>
              <a:t>FAQ</a:t>
            </a:r>
          </a:p>
          <a:p>
            <a:pPr>
              <a:lnSpc>
                <a:spcPct val="90000"/>
              </a:lnSpc>
            </a:pPr>
            <a:r>
              <a:rPr lang="en-US" sz="2000" dirty="0">
                <a:latin typeface="Arial" panose="020B0604020202020204" pitchFamily="34" charset="0"/>
                <a:cs typeface="Arial" panose="020B0604020202020204" pitchFamily="34" charset="0"/>
              </a:rPr>
              <a:t>Presentation slides for county coordinators to adapt for providers in their network</a:t>
            </a:r>
          </a:p>
          <a:p>
            <a:pPr>
              <a:lnSpc>
                <a:spcPct val="90000"/>
              </a:lnSpc>
            </a:pPr>
            <a:r>
              <a:rPr lang="en-US" sz="2000" dirty="0">
                <a:latin typeface="Arial" panose="020B0604020202020204" pitchFamily="34" charset="0"/>
                <a:cs typeface="Arial" panose="020B0604020202020204" pitchFamily="34" charset="0"/>
              </a:rPr>
              <a:t>Checklist for TPS county administrators/providers</a:t>
            </a:r>
          </a:p>
          <a:p>
            <a:pPr>
              <a:lnSpc>
                <a:spcPct val="90000"/>
              </a:lnSpc>
            </a:pPr>
            <a:r>
              <a:rPr lang="en-US" sz="2000" dirty="0">
                <a:latin typeface="Arial" panose="020B0604020202020204" pitchFamily="34" charset="0"/>
                <a:cs typeface="Arial" panose="020B0604020202020204" pitchFamily="34" charset="0"/>
              </a:rPr>
              <a:t>Flyer templates for adult/youth (ENG/SPAN only)</a:t>
            </a:r>
          </a:p>
          <a:p>
            <a:pPr>
              <a:lnSpc>
                <a:spcPct val="90000"/>
              </a:lnSpc>
            </a:pPr>
            <a:r>
              <a:rPr lang="en-US" sz="2000" dirty="0">
                <a:latin typeface="Arial" panose="020B0604020202020204" pitchFamily="34" charset="0"/>
                <a:cs typeface="Arial" panose="020B0604020202020204" pitchFamily="34" charset="0"/>
              </a:rPr>
              <a:t>Instruction Manual </a:t>
            </a:r>
          </a:p>
          <a:p>
            <a:pPr>
              <a:lnSpc>
                <a:spcPct val="90000"/>
              </a:lnSpc>
            </a:pPr>
            <a:r>
              <a:rPr lang="en-US" sz="2000" dirty="0">
                <a:latin typeface="Arial" panose="020B0604020202020204" pitchFamily="34" charset="0"/>
                <a:cs typeface="Arial" panose="020B0604020202020204" pitchFamily="34" charset="0"/>
              </a:rPr>
              <a:t>Paper Survey Forms (dated: V10 – 6/29/23)</a:t>
            </a:r>
          </a:p>
          <a:p>
            <a:pPr>
              <a:lnSpc>
                <a:spcPct val="90000"/>
              </a:lnSpc>
            </a:pPr>
            <a:r>
              <a:rPr lang="en-US" sz="2000" dirty="0">
                <a:latin typeface="Arial" panose="020B0604020202020204" pitchFamily="34" charset="0"/>
                <a:cs typeface="Arial" panose="020B0604020202020204" pitchFamily="34" charset="0"/>
              </a:rPr>
              <a:t>Statewide results</a:t>
            </a:r>
          </a:p>
          <a:p>
            <a:pPr>
              <a:lnSpc>
                <a:spcPct val="90000"/>
              </a:lnSpc>
            </a:pPr>
            <a:r>
              <a:rPr lang="en-US" sz="2000" dirty="0">
                <a:latin typeface="Arial" panose="020B0604020202020204" pitchFamily="34" charset="0"/>
                <a:cs typeface="Arial" panose="020B0604020202020204" pitchFamily="34" charset="0"/>
              </a:rPr>
              <a:t>Important dates</a:t>
            </a:r>
          </a:p>
        </p:txBody>
      </p:sp>
      <p:sp>
        <p:nvSpPr>
          <p:cNvPr id="4" name="Slide Number Placeholder 3"/>
          <p:cNvSpPr>
            <a:spLocks noGrp="1"/>
          </p:cNvSpPr>
          <p:nvPr>
            <p:ph type="sldNum" sz="quarter" idx="12"/>
          </p:nvPr>
        </p:nvSpPr>
        <p:spPr>
          <a:xfrm>
            <a:off x="8590663" y="6041362"/>
            <a:ext cx="683339" cy="365125"/>
          </a:xfrm>
        </p:spPr>
        <p:txBody>
          <a:bodyPr>
            <a:normAutofit/>
          </a:bodyPr>
          <a:lstStyle/>
          <a:p>
            <a:pPr>
              <a:spcAft>
                <a:spcPts val="600"/>
              </a:spcAft>
            </a:pPr>
            <a:fld id="{60B2CC6C-CFCE-4F1F-81AD-1BBB92013A12}" type="slidenum">
              <a:rPr lang="en-US" smtClean="0"/>
              <a:pPr>
                <a:spcAft>
                  <a:spcPts val="600"/>
                </a:spcAft>
              </a:pPr>
              <a:t>27</a:t>
            </a:fld>
            <a:endParaRPr lang="en-US"/>
          </a:p>
        </p:txBody>
      </p:sp>
    </p:spTree>
    <p:extLst>
      <p:ext uri="{BB962C8B-B14F-4D97-AF65-F5344CB8AC3E}">
        <p14:creationId xmlns:p14="http://schemas.microsoft.com/office/powerpoint/2010/main" val="167093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91" y="3154215"/>
            <a:ext cx="9695621" cy="3449782"/>
          </a:xfrm>
        </p:spPr>
        <p:txBody>
          <a:bodyPr>
            <a:normAutofit/>
          </a:bodyPr>
          <a:lstStyle/>
          <a:p>
            <a:r>
              <a:rPr lang="en-US" sz="2400" dirty="0">
                <a:latin typeface="Arial" panose="020B0604020202020204" pitchFamily="34" charset="0"/>
                <a:cs typeface="Arial" panose="020B0604020202020204" pitchFamily="34" charset="0"/>
              </a:rPr>
              <a:t>Be sure to check the TPS web site periodically for updates (refresh the page each time you access): </a:t>
            </a:r>
          </a:p>
          <a:p>
            <a:pPr marL="0" indent="0" algn="ctr">
              <a:buNone/>
            </a:pPr>
            <a:r>
              <a:rPr lang="en-US" sz="2000" dirty="0">
                <a:latin typeface="Arial" panose="020B0604020202020204" pitchFamily="34" charset="0"/>
                <a:cs typeface="Arial" panose="020B0604020202020204" pitchFamily="34" charset="0"/>
                <a:hlinkClick r:id="rId3"/>
              </a:rPr>
              <a:t>https://uclaisap.org/client-treatment-perceptions-survey/</a:t>
            </a:r>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For questions or feedback, please contact Marylou Gilbert, </a:t>
            </a:r>
          </a:p>
          <a:p>
            <a:pPr marL="0" indent="0">
              <a:buNone/>
            </a:pPr>
            <a:r>
              <a:rPr lang="en-US" sz="2400" dirty="0">
                <a:latin typeface="Arial" panose="020B0604020202020204" pitchFamily="34" charset="0"/>
                <a:cs typeface="Arial" panose="020B0604020202020204" pitchFamily="34" charset="0"/>
              </a:rPr>
              <a:t>    TPS Director at </a:t>
            </a:r>
            <a:r>
              <a:rPr lang="en-US" sz="2400" dirty="0">
                <a:latin typeface="Arial" panose="020B0604020202020204" pitchFamily="34" charset="0"/>
                <a:cs typeface="Arial" panose="020B0604020202020204" pitchFamily="34" charset="0"/>
                <a:hlinkClick r:id="rId4"/>
              </a:rPr>
              <a:t>marylougilbert@mednet.ucla.edu</a:t>
            </a:r>
            <a:r>
              <a:rPr lang="en-US" sz="2400" dirty="0">
                <a:latin typeface="Arial" panose="020B0604020202020204" pitchFamily="34" charset="0"/>
                <a:cs typeface="Arial" panose="020B0604020202020204" pitchFamily="34" charset="0"/>
              </a:rPr>
              <a:t> </a:t>
            </a:r>
          </a:p>
          <a:p>
            <a:pPr marL="0" indent="0">
              <a:buNone/>
            </a:pPr>
            <a:r>
              <a:rPr lang="en-US" sz="2800" dirty="0"/>
              <a:t>	</a:t>
            </a:r>
          </a:p>
          <a:p>
            <a:endParaRPr lang="en-US" dirty="0"/>
          </a:p>
        </p:txBody>
      </p:sp>
      <p:sp>
        <p:nvSpPr>
          <p:cNvPr id="2" name="Slide Number Placeholder 1"/>
          <p:cNvSpPr>
            <a:spLocks noGrp="1"/>
          </p:cNvSpPr>
          <p:nvPr>
            <p:ph type="sldNum" sz="quarter" idx="12"/>
          </p:nvPr>
        </p:nvSpPr>
        <p:spPr/>
        <p:txBody>
          <a:bodyPr/>
          <a:lstStyle/>
          <a:p>
            <a:fld id="{60B2CC6C-CFCE-4F1F-81AD-1BBB92013A12}" type="slidenum">
              <a:rPr lang="en-US" smtClean="0"/>
              <a:t>28</a:t>
            </a:fld>
            <a:endParaRPr lang="en-US"/>
          </a:p>
        </p:txBody>
      </p:sp>
      <p:pic>
        <p:nvPicPr>
          <p:cNvPr id="4" name="Picture 3"/>
          <p:cNvPicPr>
            <a:picLocks noChangeAspect="1"/>
          </p:cNvPicPr>
          <p:nvPr/>
        </p:nvPicPr>
        <p:blipFill>
          <a:blip r:embed="rId5"/>
          <a:stretch>
            <a:fillRect/>
          </a:stretch>
        </p:blipFill>
        <p:spPr>
          <a:xfrm>
            <a:off x="3717759" y="470944"/>
            <a:ext cx="3276600" cy="2407485"/>
          </a:xfrm>
          <a:prstGeom prst="rect">
            <a:avLst/>
          </a:prstGeom>
        </p:spPr>
      </p:pic>
    </p:spTree>
    <p:extLst>
      <p:ext uri="{BB962C8B-B14F-4D97-AF65-F5344CB8AC3E}">
        <p14:creationId xmlns:p14="http://schemas.microsoft.com/office/powerpoint/2010/main" val="2418207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a:spcAft>
                <a:spcPts val="600"/>
              </a:spcAft>
            </a:pPr>
            <a:fld id="{60B2CC6C-CFCE-4F1F-81AD-1BBB92013A12}" type="slidenum">
              <a:rPr lang="en-US">
                <a:solidFill>
                  <a:srgbClr val="FFFFFF"/>
                </a:solidFill>
              </a:rPr>
              <a:pPr>
                <a:spcAft>
                  <a:spcPts val="600"/>
                </a:spcAft>
              </a:pPr>
              <a:t>3</a:t>
            </a:fld>
            <a:endParaRPr lang="en-US">
              <a:solidFill>
                <a:srgbClr val="FFFFFF"/>
              </a:solidFill>
            </a:endParaRPr>
          </a:p>
        </p:txBody>
      </p:sp>
      <p:sp>
        <p:nvSpPr>
          <p:cNvPr id="2" name="Title 1"/>
          <p:cNvSpPr>
            <a:spLocks noGrp="1"/>
          </p:cNvSpPr>
          <p:nvPr>
            <p:ph type="title" idx="4294967295"/>
          </p:nvPr>
        </p:nvSpPr>
        <p:spPr>
          <a:xfrm>
            <a:off x="495505" y="2695575"/>
            <a:ext cx="4500777" cy="1320800"/>
          </a:xfrm>
        </p:spPr>
        <p:txBody>
          <a:bodyPr anchor="ctr">
            <a:normAutofit/>
          </a:bodyPr>
          <a:lstStyle/>
          <a:p>
            <a:r>
              <a:rPr lang="en-US" b="1" dirty="0">
                <a:solidFill>
                  <a:schemeClr val="accent1">
                    <a:lumMod val="75000"/>
                  </a:schemeClr>
                </a:solidFill>
                <a:latin typeface="Arial" panose="020B0604020202020204" pitchFamily="34" charset="0"/>
                <a:cs typeface="Arial" panose="020B0604020202020204" pitchFamily="34" charset="0"/>
              </a:rPr>
              <a:t>How Was the TPS Developed?</a:t>
            </a:r>
            <a:endParaRPr lang="en-US" b="1" dirty="0">
              <a:solidFill>
                <a:schemeClr val="accent1">
                  <a:lumMod val="75000"/>
                </a:schemeClr>
              </a:solidFill>
            </a:endParaRPr>
          </a:p>
        </p:txBody>
      </p:sp>
      <p:graphicFrame>
        <p:nvGraphicFramePr>
          <p:cNvPr id="6" name="Content Placeholder 2">
            <a:extLst>
              <a:ext uri="{FF2B5EF4-FFF2-40B4-BE49-F238E27FC236}">
                <a16:creationId xmlns:a16="http://schemas.microsoft.com/office/drawing/2014/main" id="{5ACA9030-ECF8-4516-5283-FF34CEA5E092}"/>
              </a:ext>
            </a:extLst>
          </p:cNvPr>
          <p:cNvGraphicFramePr>
            <a:graphicFrameLocks noGrp="1"/>
          </p:cNvGraphicFramePr>
          <p:nvPr>
            <p:ph idx="4294967295"/>
            <p:extLst>
              <p:ext uri="{D42A27DB-BD31-4B8C-83A1-F6EECF244321}">
                <p14:modId xmlns:p14="http://schemas.microsoft.com/office/powerpoint/2010/main" val="4212237160"/>
              </p:ext>
            </p:extLst>
          </p:nvPr>
        </p:nvGraphicFramePr>
        <p:xfrm>
          <a:off x="5499100" y="944563"/>
          <a:ext cx="6692900" cy="4822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2565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B2CC6C-CFCE-4F1F-81AD-1BBB92013A12}" type="slidenum">
              <a:rPr lang="en-US" smtClean="0"/>
              <a:t>4</a:t>
            </a:fld>
            <a:endParaRPr lang="en-US"/>
          </a:p>
        </p:txBody>
      </p:sp>
      <p:sp>
        <p:nvSpPr>
          <p:cNvPr id="2" name="Title 1"/>
          <p:cNvSpPr>
            <a:spLocks noGrp="1"/>
          </p:cNvSpPr>
          <p:nvPr>
            <p:ph type="title" idx="4294967295"/>
          </p:nvPr>
        </p:nvSpPr>
        <p:spPr>
          <a:xfrm>
            <a:off x="678493" y="704698"/>
            <a:ext cx="9078913" cy="1754188"/>
          </a:xfrm>
        </p:spPr>
        <p:txBody>
          <a:bodyPr>
            <a:noAutofit/>
          </a:bodyPr>
          <a:lstStyle/>
          <a:p>
            <a:r>
              <a:rPr lang="en-US" sz="4000" b="1" dirty="0">
                <a:solidFill>
                  <a:schemeClr val="accent1">
                    <a:lumMod val="75000"/>
                  </a:schemeClr>
                </a:solidFill>
                <a:latin typeface="Arial" panose="020B0604020202020204" pitchFamily="34" charset="0"/>
                <a:cs typeface="Arial" panose="020B0604020202020204" pitchFamily="34" charset="0"/>
              </a:rPr>
              <a:t>When Do Counties Administer the Surveys and Submit Data to UCLA?</a:t>
            </a:r>
            <a:endParaRPr lang="en-US" sz="4000"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92545027"/>
              </p:ext>
            </p:extLst>
          </p:nvPr>
        </p:nvGraphicFramePr>
        <p:xfrm>
          <a:off x="678493" y="2661780"/>
          <a:ext cx="8869535" cy="1735095"/>
        </p:xfrm>
        <a:graphic>
          <a:graphicData uri="http://schemas.openxmlformats.org/drawingml/2006/table">
            <a:tbl>
              <a:tblPr firstRow="1" bandRow="1">
                <a:tableStyleId>{72833802-FEF1-4C79-8D5D-14CF1EAF98D9}</a:tableStyleId>
              </a:tblPr>
              <a:tblGrid>
                <a:gridCol w="965952">
                  <a:extLst>
                    <a:ext uri="{9D8B030D-6E8A-4147-A177-3AD203B41FA5}">
                      <a16:colId xmlns:a16="http://schemas.microsoft.com/office/drawing/2014/main" val="2448768384"/>
                    </a:ext>
                  </a:extLst>
                </a:gridCol>
                <a:gridCol w="2381041">
                  <a:extLst>
                    <a:ext uri="{9D8B030D-6E8A-4147-A177-3AD203B41FA5}">
                      <a16:colId xmlns:a16="http://schemas.microsoft.com/office/drawing/2014/main" val="223363215"/>
                    </a:ext>
                  </a:extLst>
                </a:gridCol>
                <a:gridCol w="2593921">
                  <a:extLst>
                    <a:ext uri="{9D8B030D-6E8A-4147-A177-3AD203B41FA5}">
                      <a16:colId xmlns:a16="http://schemas.microsoft.com/office/drawing/2014/main" val="1278857152"/>
                    </a:ext>
                  </a:extLst>
                </a:gridCol>
                <a:gridCol w="2928621">
                  <a:extLst>
                    <a:ext uri="{9D8B030D-6E8A-4147-A177-3AD203B41FA5}">
                      <a16:colId xmlns:a16="http://schemas.microsoft.com/office/drawing/2014/main" val="451434073"/>
                    </a:ext>
                  </a:extLst>
                </a:gridCol>
              </a:tblGrid>
              <a:tr h="1024754">
                <a:tc>
                  <a:txBody>
                    <a:bodyPr/>
                    <a:lstStyle/>
                    <a:p>
                      <a:pPr algn="ctr"/>
                      <a:endParaRPr lang="en-US" dirty="0"/>
                    </a:p>
                    <a:p>
                      <a:pPr lvl="0" algn="ctr">
                        <a:buNone/>
                      </a:pPr>
                      <a:r>
                        <a:rPr lang="en-US" dirty="0"/>
                        <a:t> Year</a:t>
                      </a:r>
                    </a:p>
                  </a:txBody>
                  <a:tcPr/>
                </a:tc>
                <a:tc>
                  <a:txBody>
                    <a:bodyPr/>
                    <a:lstStyle/>
                    <a:p>
                      <a:pPr algn="ctr"/>
                      <a:endParaRPr lang="en-US" dirty="0"/>
                    </a:p>
                    <a:p>
                      <a:pPr lvl="0" algn="ctr">
                        <a:buNone/>
                      </a:pPr>
                      <a:r>
                        <a:rPr lang="en-US" dirty="0"/>
                        <a:t>Survey</a:t>
                      </a:r>
                      <a:r>
                        <a:rPr lang="en-US" baseline="0" dirty="0"/>
                        <a:t> Period Dates</a:t>
                      </a:r>
                      <a:endParaRPr lang="en-US" dirty="0"/>
                    </a:p>
                  </a:txBody>
                  <a:tcPr/>
                </a:tc>
                <a:tc>
                  <a:txBody>
                    <a:bodyPr/>
                    <a:lstStyle/>
                    <a:p>
                      <a:pPr algn="ctr"/>
                      <a:r>
                        <a:rPr lang="en-US" dirty="0"/>
                        <a:t>Deadline Dates</a:t>
                      </a:r>
                      <a:r>
                        <a:rPr lang="en-US" baseline="0" dirty="0"/>
                        <a:t> for Sending Paper Forms to UCLA</a:t>
                      </a:r>
                      <a:endParaRPr lang="en-US" dirty="0"/>
                    </a:p>
                  </a:txBody>
                  <a:tcPr/>
                </a:tc>
                <a:tc>
                  <a:txBody>
                    <a:bodyPr/>
                    <a:lstStyle/>
                    <a:p>
                      <a:pPr algn="ctr"/>
                      <a:r>
                        <a:rPr lang="en-US" dirty="0"/>
                        <a:t>Deadline Dates</a:t>
                      </a:r>
                      <a:r>
                        <a:rPr lang="en-US" baseline="0" dirty="0"/>
                        <a:t> for Submitting Electronic Data Files to UCLA</a:t>
                      </a:r>
                      <a:endParaRPr lang="en-US" dirty="0"/>
                    </a:p>
                  </a:txBody>
                  <a:tcPr/>
                </a:tc>
                <a:extLst>
                  <a:ext uri="{0D108BD9-81ED-4DB2-BD59-A6C34878D82A}">
                    <a16:rowId xmlns:a16="http://schemas.microsoft.com/office/drawing/2014/main" val="3618689955"/>
                  </a:ext>
                </a:extLst>
              </a:tr>
              <a:tr h="710341">
                <a:tc>
                  <a:txBody>
                    <a:bodyPr/>
                    <a:lstStyle/>
                    <a:p>
                      <a:pPr algn="ctr"/>
                      <a:endParaRPr lang="en-US" dirty="0"/>
                    </a:p>
                    <a:p>
                      <a:pPr lvl="0" algn="ctr">
                        <a:buNone/>
                      </a:pPr>
                      <a:r>
                        <a:rPr lang="en-US" dirty="0"/>
                        <a:t>2024</a:t>
                      </a:r>
                    </a:p>
                  </a:txBody>
                  <a:tcPr/>
                </a:tc>
                <a:tc>
                  <a:txBody>
                    <a:bodyPr/>
                    <a:lstStyle/>
                    <a:p>
                      <a:pPr algn="ctr"/>
                      <a:endParaRPr lang="en-US" sz="1800" dirty="0"/>
                    </a:p>
                    <a:p>
                      <a:pPr lvl="0" algn="ctr">
                        <a:buNone/>
                      </a:pPr>
                      <a:r>
                        <a:rPr lang="en-US" sz="1800" dirty="0"/>
                        <a:t>October 21-25 </a:t>
                      </a:r>
                      <a:endParaRPr lang="en-US" dirty="0"/>
                    </a:p>
                  </a:txBody>
                  <a:tcPr/>
                </a:tc>
                <a:tc>
                  <a:txBody>
                    <a:bodyPr/>
                    <a:lstStyle/>
                    <a:p>
                      <a:pPr algn="ctr"/>
                      <a:endParaRPr lang="en-US" sz="1800" dirty="0"/>
                    </a:p>
                    <a:p>
                      <a:pPr lvl="0" algn="ctr">
                        <a:buNone/>
                      </a:pPr>
                      <a:r>
                        <a:rPr lang="en-US" sz="1800" dirty="0"/>
                        <a:t>November 15</a:t>
                      </a:r>
                      <a:endParaRPr lang="en-US" dirty="0"/>
                    </a:p>
                  </a:txBody>
                  <a:tcPr/>
                </a:tc>
                <a:tc>
                  <a:txBody>
                    <a:bodyPr/>
                    <a:lstStyle/>
                    <a:p>
                      <a:pPr algn="ctr"/>
                      <a:endParaRPr lang="en-US" dirty="0"/>
                    </a:p>
                    <a:p>
                      <a:pPr lvl="0" algn="ctr">
                        <a:buNone/>
                      </a:pPr>
                      <a:r>
                        <a:rPr lang="en-US" dirty="0"/>
                        <a:t>December</a:t>
                      </a:r>
                      <a:r>
                        <a:rPr lang="en-US" baseline="0" dirty="0"/>
                        <a:t> 6</a:t>
                      </a:r>
                      <a:endParaRPr lang="en-US" dirty="0"/>
                    </a:p>
                  </a:txBody>
                  <a:tcPr/>
                </a:tc>
                <a:extLst>
                  <a:ext uri="{0D108BD9-81ED-4DB2-BD59-A6C34878D82A}">
                    <a16:rowId xmlns:a16="http://schemas.microsoft.com/office/drawing/2014/main" val="3365132884"/>
                  </a:ext>
                </a:extLst>
              </a:tr>
            </a:tbl>
          </a:graphicData>
        </a:graphic>
      </p:graphicFrame>
      <p:pic>
        <p:nvPicPr>
          <p:cNvPr id="7" name="Content Placeholder 5"/>
          <p:cNvPicPr>
            <a:picLocks noChangeAspect="1"/>
          </p:cNvPicPr>
          <p:nvPr/>
        </p:nvPicPr>
        <p:blipFill>
          <a:blip r:embed="rId3"/>
          <a:stretch>
            <a:fillRect/>
          </a:stretch>
        </p:blipFill>
        <p:spPr>
          <a:xfrm>
            <a:off x="4168053" y="4505644"/>
            <a:ext cx="1780613" cy="1542011"/>
          </a:xfrm>
          <a:prstGeom prst="rect">
            <a:avLst/>
          </a:prstGeom>
        </p:spPr>
      </p:pic>
    </p:spTree>
    <p:extLst>
      <p:ext uri="{BB962C8B-B14F-4D97-AF65-F5344CB8AC3E}">
        <p14:creationId xmlns:p14="http://schemas.microsoft.com/office/powerpoint/2010/main" val="58711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3665" y="77417"/>
            <a:ext cx="8145238" cy="1320800"/>
          </a:xfrm>
        </p:spPr>
        <p:txBody>
          <a:bodyPr anchor="ctr">
            <a:normAutofit/>
          </a:bodyPr>
          <a:lstStyle/>
          <a:p>
            <a:r>
              <a:rPr lang="en-US" sz="4000" b="1" dirty="0">
                <a:solidFill>
                  <a:schemeClr val="accent1">
                    <a:lumMod val="75000"/>
                  </a:schemeClr>
                </a:solidFill>
                <a:latin typeface="Arial" panose="020B0604020202020204" pitchFamily="34" charset="0"/>
                <a:cs typeface="Arial" panose="020B0604020202020204" pitchFamily="34" charset="0"/>
              </a:rPr>
              <a:t>Who Should be Surveyed?</a:t>
            </a:r>
            <a:endParaRPr lang="en-US" sz="4000" dirty="0">
              <a:solidFill>
                <a:schemeClr val="accent1">
                  <a:lumMod val="7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364" y="3884369"/>
            <a:ext cx="4362325" cy="2977287"/>
          </a:xfrm>
          <a:prstGeom prst="rect">
            <a:avLst/>
          </a:prstGeom>
        </p:spPr>
      </p:pic>
      <p:sp>
        <p:nvSpPr>
          <p:cNvPr id="3" name="Content Placeholder 2"/>
          <p:cNvSpPr>
            <a:spLocks noGrp="1"/>
          </p:cNvSpPr>
          <p:nvPr>
            <p:ph idx="1"/>
          </p:nvPr>
        </p:nvSpPr>
        <p:spPr>
          <a:xfrm>
            <a:off x="903665" y="1303118"/>
            <a:ext cx="9293724" cy="3739698"/>
          </a:xfrm>
        </p:spPr>
        <p:txBody>
          <a:bodyPr vert="horz" lIns="91440" tIns="45720" rIns="91440" bIns="45720" rtlCol="0">
            <a:normAutofit/>
          </a:bodyPr>
          <a:lstStyle/>
          <a:p>
            <a:pPr>
              <a:lnSpc>
                <a:spcPct val="9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Youth (12 -17 years old) and adult (18 years old and older) clients who receive services in person, by phone or video </a:t>
            </a:r>
            <a:r>
              <a:rPr lang="en-US" sz="2000" u="sng" dirty="0">
                <a:latin typeface="Arial" panose="020B0604020202020204" pitchFamily="34" charset="0"/>
                <a:cs typeface="Arial" panose="020B0604020202020204" pitchFamily="34" charset="0"/>
              </a:rPr>
              <a:t>during the survey period</a:t>
            </a:r>
          </a:p>
          <a:p>
            <a:pPr lvl="1">
              <a:lnSpc>
                <a:spcPct val="90000"/>
              </a:lnSpc>
              <a:buFont typeface="Wingdings" panose="05000000000000000000" pitchFamily="2" charset="2"/>
              <a:buChar char="§"/>
            </a:pPr>
            <a:r>
              <a:rPr lang="en-US" dirty="0">
                <a:latin typeface="Arial" panose="020B0604020202020204" pitchFamily="34" charset="0"/>
                <a:cs typeface="Arial" panose="020B0604020202020204" pitchFamily="34" charset="0"/>
              </a:rPr>
              <a:t>Treatment settings: OP/IOP, Residential, OTP/NTP, Detox/WM (standalone), partial hospitalization</a:t>
            </a:r>
          </a:p>
          <a:p>
            <a:pPr lvl="1">
              <a:lnSpc>
                <a:spcPct val="90000"/>
              </a:lnSpc>
              <a:buFont typeface="Wingdings" panose="05000000000000000000" pitchFamily="2" charset="2"/>
              <a:buChar char="§"/>
            </a:pPr>
            <a:r>
              <a:rPr lang="en-US" dirty="0">
                <a:latin typeface="Arial" panose="020B0604020202020204" pitchFamily="34" charset="0"/>
                <a:cs typeface="Arial" panose="020B0604020202020204" pitchFamily="34" charset="0"/>
              </a:rPr>
              <a:t>Includes clients receiving face-to-face services outside the office (e.g., field-based settings) </a:t>
            </a:r>
          </a:p>
          <a:p>
            <a:pPr lvl="1">
              <a:lnSpc>
                <a:spcPct val="90000"/>
              </a:lnSpc>
              <a:buFont typeface="Wingdings" panose="05000000000000000000" pitchFamily="2" charset="2"/>
              <a:buChar char="§"/>
            </a:pPr>
            <a:r>
              <a:rPr lang="en-US" dirty="0">
                <a:latin typeface="Arial" panose="020B0604020202020204" pitchFamily="34" charset="0"/>
                <a:cs typeface="Arial" panose="020B0604020202020204" pitchFamily="34" charset="0"/>
              </a:rPr>
              <a:t>Clients need complete the survey once (per facility/provider) during the survey period</a:t>
            </a:r>
          </a:p>
          <a:p>
            <a:pPr lvl="1">
              <a:lnSpc>
                <a:spcPct val="90000"/>
              </a:lnSpc>
              <a:buFont typeface="Wingdings" panose="05000000000000000000" pitchFamily="2" charset="2"/>
              <a:buChar char="§"/>
            </a:pPr>
            <a:r>
              <a:rPr lang="en-US" dirty="0">
                <a:latin typeface="Arial" panose="020B0604020202020204" pitchFamily="34" charset="0"/>
                <a:cs typeface="Arial" panose="020B0604020202020204" pitchFamily="34" charset="0"/>
              </a:rPr>
              <a:t>Whether the client participates in the survey or not, it will in no way adversely affect the services they receive </a:t>
            </a:r>
          </a:p>
          <a:p>
            <a:pPr lvl="1">
              <a:lnSpc>
                <a:spcPct val="90000"/>
              </a:lnSpc>
            </a:pPr>
            <a:endParaRPr lang="en-US" sz="1500" dirty="0"/>
          </a:p>
        </p:txBody>
      </p:sp>
      <p:sp>
        <p:nvSpPr>
          <p:cNvPr id="4" name="Slide Number Placeholder 3"/>
          <p:cNvSpPr>
            <a:spLocks noGrp="1"/>
          </p:cNvSpPr>
          <p:nvPr>
            <p:ph type="sldNum" sz="quarter" idx="12"/>
          </p:nvPr>
        </p:nvSpPr>
        <p:spPr>
          <a:xfrm>
            <a:off x="8590663" y="6041362"/>
            <a:ext cx="683339" cy="365125"/>
          </a:xfrm>
        </p:spPr>
        <p:txBody>
          <a:bodyPr>
            <a:normAutofit/>
          </a:bodyPr>
          <a:lstStyle/>
          <a:p>
            <a:pPr>
              <a:spcAft>
                <a:spcPts val="600"/>
              </a:spcAft>
            </a:pPr>
            <a:fld id="{60B2CC6C-CFCE-4F1F-81AD-1BBB92013A12}" type="slidenum">
              <a:rPr lang="en-US" smtClean="0"/>
              <a:pPr>
                <a:spcAft>
                  <a:spcPts val="600"/>
                </a:spcAft>
              </a:pPr>
              <a:t>5</a:t>
            </a:fld>
            <a:endParaRPr lang="en-US"/>
          </a:p>
        </p:txBody>
      </p:sp>
    </p:spTree>
    <p:extLst>
      <p:ext uri="{BB962C8B-B14F-4D97-AF65-F5344CB8AC3E}">
        <p14:creationId xmlns:p14="http://schemas.microsoft.com/office/powerpoint/2010/main" val="202454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04698"/>
            <a:ext cx="8596668" cy="1111135"/>
          </a:xfrm>
        </p:spPr>
        <p:txBody>
          <a:bodyPr>
            <a:normAutofit/>
          </a:bodyPr>
          <a:lstStyle/>
          <a:p>
            <a:r>
              <a:rPr lang="en-US" sz="4000" b="1" dirty="0">
                <a:solidFill>
                  <a:schemeClr val="accent1">
                    <a:lumMod val="75000"/>
                  </a:schemeClr>
                </a:solidFill>
                <a:latin typeface="Arial" panose="020B0604020202020204" pitchFamily="34" charset="0"/>
                <a:cs typeface="Arial" panose="020B0604020202020204" pitchFamily="34" charset="0"/>
              </a:rPr>
              <a:t>Who Should </a:t>
            </a:r>
            <a:r>
              <a:rPr lang="en-US" sz="4000" b="1" u="sng" dirty="0">
                <a:solidFill>
                  <a:schemeClr val="accent1">
                    <a:lumMod val="75000"/>
                  </a:schemeClr>
                </a:solidFill>
                <a:latin typeface="Arial" panose="020B0604020202020204" pitchFamily="34" charset="0"/>
                <a:cs typeface="Arial" panose="020B0604020202020204" pitchFamily="34" charset="0"/>
              </a:rPr>
              <a:t>Not</a:t>
            </a:r>
            <a:r>
              <a:rPr lang="en-US" sz="4000" b="1" dirty="0">
                <a:solidFill>
                  <a:schemeClr val="accent1">
                    <a:lumMod val="75000"/>
                  </a:schemeClr>
                </a:solidFill>
                <a:latin typeface="Arial" panose="020B0604020202020204" pitchFamily="34" charset="0"/>
                <a:cs typeface="Arial" panose="020B0604020202020204" pitchFamily="34" charset="0"/>
              </a:rPr>
              <a:t> be Surveyed?</a:t>
            </a:r>
          </a:p>
        </p:txBody>
      </p:sp>
      <p:graphicFrame>
        <p:nvGraphicFramePr>
          <p:cNvPr id="6" name="Content Placeholder 2">
            <a:extLst>
              <a:ext uri="{FF2B5EF4-FFF2-40B4-BE49-F238E27FC236}">
                <a16:creationId xmlns:a16="http://schemas.microsoft.com/office/drawing/2014/main" id="{722764E1-C52C-FBDA-80E2-4ED167AD1E53}"/>
              </a:ext>
            </a:extLst>
          </p:cNvPr>
          <p:cNvGraphicFramePr>
            <a:graphicFrameLocks noGrp="1"/>
          </p:cNvGraphicFramePr>
          <p:nvPr>
            <p:ph idx="1"/>
            <p:extLst>
              <p:ext uri="{D42A27DB-BD31-4B8C-83A1-F6EECF244321}">
                <p14:modId xmlns:p14="http://schemas.microsoft.com/office/powerpoint/2010/main" val="3178965045"/>
              </p:ext>
            </p:extLst>
          </p:nvPr>
        </p:nvGraphicFramePr>
        <p:xfrm>
          <a:off x="626127" y="1871058"/>
          <a:ext cx="9106746" cy="3804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0B2CC6C-CFCE-4F1F-81AD-1BBB92013A12}" type="slidenum">
              <a:rPr lang="en-US" smtClean="0"/>
              <a:t>6</a:t>
            </a:fld>
            <a:endParaRPr lang="en-US"/>
          </a:p>
        </p:txBody>
      </p:sp>
    </p:spTree>
    <p:extLst>
      <p:ext uri="{BB962C8B-B14F-4D97-AF65-F5344CB8AC3E}">
        <p14:creationId xmlns:p14="http://schemas.microsoft.com/office/powerpoint/2010/main" val="1819653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3" name="Straight Connector 12">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title"/>
          </p:nvPr>
        </p:nvSpPr>
        <p:spPr>
          <a:xfrm>
            <a:off x="397490" y="1378252"/>
            <a:ext cx="3547581" cy="4093028"/>
          </a:xfrm>
        </p:spPr>
        <p:txBody>
          <a:bodyPr anchor="ctr">
            <a:normAutofit/>
          </a:bodyPr>
          <a:lstStyle/>
          <a:p>
            <a:pPr>
              <a:lnSpc>
                <a:spcPct val="90000"/>
              </a:lnSpc>
            </a:pPr>
            <a:r>
              <a:rPr lang="en-US" b="1" dirty="0">
                <a:solidFill>
                  <a:schemeClr val="accent1">
                    <a:lumMod val="75000"/>
                  </a:schemeClr>
                </a:solidFill>
                <a:latin typeface="Arial" panose="020B0604020202020204" pitchFamily="34" charset="0"/>
                <a:cs typeface="Arial" panose="020B0604020202020204" pitchFamily="34" charset="0"/>
              </a:rPr>
              <a:t>2024 TPS Data Collection Options for Adults and Youth</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0529090" y="6041362"/>
            <a:ext cx="683339" cy="365125"/>
          </a:xfrm>
        </p:spPr>
        <p:txBody>
          <a:bodyPr>
            <a:normAutofit/>
          </a:bodyPr>
          <a:lstStyle/>
          <a:p>
            <a:pPr>
              <a:spcAft>
                <a:spcPts val="600"/>
              </a:spcAft>
            </a:pPr>
            <a:fld id="{60B2CC6C-CFCE-4F1F-81AD-1BBB92013A12}" type="slidenum">
              <a:rPr lang="en-US">
                <a:solidFill>
                  <a:srgbClr val="FFFFFF"/>
                </a:solidFill>
              </a:rPr>
              <a:pPr>
                <a:spcAft>
                  <a:spcPts val="600"/>
                </a:spcAft>
              </a:pPr>
              <a:t>7</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4BD54593-65F5-9E24-76BC-90B3971B9145}"/>
              </a:ext>
            </a:extLst>
          </p:cNvPr>
          <p:cNvGraphicFramePr>
            <a:graphicFrameLocks noGrp="1"/>
          </p:cNvGraphicFramePr>
          <p:nvPr>
            <p:ph idx="1"/>
            <p:extLst>
              <p:ext uri="{D42A27DB-BD31-4B8C-83A1-F6EECF244321}">
                <p14:modId xmlns:p14="http://schemas.microsoft.com/office/powerpoint/2010/main" val="1286350487"/>
              </p:ext>
            </p:extLst>
          </p:nvPr>
        </p:nvGraphicFramePr>
        <p:xfrm>
          <a:off x="4852542" y="680314"/>
          <a:ext cx="7071233" cy="5087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9554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lumMod val="75000"/>
                  </a:schemeClr>
                </a:solidFill>
                <a:latin typeface="Arial" panose="020B0604020202020204" pitchFamily="34" charset="0"/>
                <a:cs typeface="Arial" panose="020B0604020202020204" pitchFamily="34" charset="0"/>
              </a:rPr>
              <a:t>Sample Provider Spreadsheet</a:t>
            </a:r>
          </a:p>
        </p:txBody>
      </p:sp>
      <p:sp>
        <p:nvSpPr>
          <p:cNvPr id="8" name="Content Placeholder 7">
            <a:extLst>
              <a:ext uri="{FF2B5EF4-FFF2-40B4-BE49-F238E27FC236}">
                <a16:creationId xmlns:a16="http://schemas.microsoft.com/office/drawing/2014/main" id="{A31E2021-BDA4-8374-6427-FA3861BF4972}"/>
              </a:ext>
            </a:extLst>
          </p:cNvPr>
          <p:cNvSpPr>
            <a:spLocks noGrp="1"/>
          </p:cNvSpPr>
          <p:nvPr>
            <p:ph idx="1"/>
          </p:nvPr>
        </p:nvSpPr>
        <p:spPr/>
        <p:txBody>
          <a:bodyPr/>
          <a:lstStyle/>
          <a:p>
            <a:r>
              <a:rPr lang="en-US" sz="2000" dirty="0">
                <a:latin typeface="Arial" panose="020B0604020202020204" pitchFamily="34" charset="0"/>
                <a:cs typeface="Arial" panose="020B0604020202020204" pitchFamily="34" charset="0"/>
              </a:rPr>
              <a:t>Provider Name/Address can be entered in “note”</a:t>
            </a:r>
          </a:p>
          <a:p>
            <a:r>
              <a:rPr lang="en-US" sz="2000" dirty="0">
                <a:latin typeface="Arial" panose="020B0604020202020204" pitchFamily="34" charset="0"/>
                <a:cs typeface="Arial" panose="020B0604020202020204" pitchFamily="34" charset="0"/>
              </a:rPr>
              <a:t>County Coordinator will complete first 7 columns</a:t>
            </a:r>
          </a:p>
          <a:p>
            <a:r>
              <a:rPr lang="en-US" sz="2000" dirty="0">
                <a:latin typeface="Arial" panose="020B0604020202020204" pitchFamily="34" charset="0"/>
                <a:cs typeface="Arial" panose="020B0604020202020204" pitchFamily="34" charset="0"/>
              </a:rPr>
              <a:t>UCLA will finalize the list by providing Link and QR Code</a:t>
            </a:r>
          </a:p>
          <a:p>
            <a:endParaRPr lang="en-US" dirty="0"/>
          </a:p>
        </p:txBody>
      </p:sp>
      <p:sp>
        <p:nvSpPr>
          <p:cNvPr id="4" name="Slide Number Placeholder 3"/>
          <p:cNvSpPr>
            <a:spLocks noGrp="1"/>
          </p:cNvSpPr>
          <p:nvPr>
            <p:ph type="sldNum" sz="quarter" idx="12"/>
          </p:nvPr>
        </p:nvSpPr>
        <p:spPr/>
        <p:txBody>
          <a:bodyPr/>
          <a:lstStyle/>
          <a:p>
            <a:fld id="{60B2CC6C-CFCE-4F1F-81AD-1BBB92013A12}" type="slidenum">
              <a:rPr lang="en-US" smtClean="0"/>
              <a:t>8</a:t>
            </a:fld>
            <a:endParaRPr lang="en-US"/>
          </a:p>
        </p:txBody>
      </p:sp>
      <p:pic>
        <p:nvPicPr>
          <p:cNvPr id="10" name="Picture 9">
            <a:extLst>
              <a:ext uri="{FF2B5EF4-FFF2-40B4-BE49-F238E27FC236}">
                <a16:creationId xmlns:a16="http://schemas.microsoft.com/office/drawing/2014/main" id="{0951F587-E751-6FE8-8CC8-7955030F4B70}"/>
              </a:ext>
            </a:extLst>
          </p:cNvPr>
          <p:cNvPicPr>
            <a:picLocks noChangeAspect="1"/>
          </p:cNvPicPr>
          <p:nvPr/>
        </p:nvPicPr>
        <p:blipFill>
          <a:blip r:embed="rId3"/>
          <a:stretch>
            <a:fillRect/>
          </a:stretch>
        </p:blipFill>
        <p:spPr>
          <a:xfrm>
            <a:off x="570851" y="3505200"/>
            <a:ext cx="8809634" cy="2156768"/>
          </a:xfrm>
          <a:prstGeom prst="rect">
            <a:avLst/>
          </a:prstGeom>
        </p:spPr>
      </p:pic>
    </p:spTree>
    <p:extLst>
      <p:ext uri="{BB962C8B-B14F-4D97-AF65-F5344CB8AC3E}">
        <p14:creationId xmlns:p14="http://schemas.microsoft.com/office/powerpoint/2010/main" val="3283513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anchor="ctr">
            <a:normAutofit/>
          </a:bodyPr>
          <a:lstStyle/>
          <a:p>
            <a:r>
              <a:rPr lang="en-US" b="1" dirty="0">
                <a:solidFill>
                  <a:schemeClr val="accent1">
                    <a:lumMod val="75000"/>
                  </a:schemeClr>
                </a:solidFill>
                <a:latin typeface="Arial" panose="020B0604020202020204" pitchFamily="34" charset="0"/>
                <a:cs typeface="Arial" panose="020B0604020202020204" pitchFamily="34" charset="0"/>
              </a:rPr>
              <a:t>What is Important to Know About the Online Survey?</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590663" y="6041362"/>
            <a:ext cx="683339" cy="365125"/>
          </a:xfrm>
        </p:spPr>
        <p:txBody>
          <a:bodyPr>
            <a:normAutofit/>
          </a:bodyPr>
          <a:lstStyle/>
          <a:p>
            <a:pPr>
              <a:spcAft>
                <a:spcPts val="600"/>
              </a:spcAft>
            </a:pPr>
            <a:fld id="{60B2CC6C-CFCE-4F1F-81AD-1BBB92013A12}" type="slidenum">
              <a:rPr lang="en-US" smtClean="0"/>
              <a:pPr>
                <a:spcAft>
                  <a:spcPts val="600"/>
                </a:spcAft>
              </a:pPr>
              <a:t>9</a:t>
            </a:fld>
            <a:endParaRPr lang="en-US"/>
          </a:p>
        </p:txBody>
      </p:sp>
      <p:sp>
        <p:nvSpPr>
          <p:cNvPr id="3" name="Content Placeholder 2"/>
          <p:cNvSpPr>
            <a:spLocks noGrp="1"/>
          </p:cNvSpPr>
          <p:nvPr>
            <p:ph idx="1"/>
          </p:nvPr>
        </p:nvSpPr>
        <p:spPr>
          <a:xfrm>
            <a:off x="4654294" y="816638"/>
            <a:ext cx="5104175" cy="5224724"/>
          </a:xfrm>
        </p:spPr>
        <p:txBody>
          <a:bodyPr anchor="ctr">
            <a:normAutofit/>
          </a:bodyPr>
          <a:lstStyle/>
          <a:p>
            <a:pPr lvl="0"/>
            <a:r>
              <a:rPr lang="en-US" dirty="0">
                <a:latin typeface="Arial" panose="020B0604020202020204" pitchFamily="34" charset="0"/>
                <a:cs typeface="Arial" panose="020B0604020202020204" pitchFamily="34" charset="0"/>
              </a:rPr>
              <a:t>Secure and anonymous (no client identifiers collected)</a:t>
            </a:r>
          </a:p>
          <a:p>
            <a:pPr lvl="0"/>
            <a:r>
              <a:rPr lang="en-US" dirty="0">
                <a:latin typeface="Arial" panose="020B0604020202020204" pitchFamily="34" charset="0"/>
                <a:cs typeface="Arial" panose="020B0604020202020204" pitchFamily="34" charset="0"/>
              </a:rPr>
              <a:t>Adult and Youth versions</a:t>
            </a:r>
          </a:p>
          <a:p>
            <a:pPr lvl="0"/>
            <a:r>
              <a:rPr lang="en-US" dirty="0">
                <a:latin typeface="Arial" panose="020B0604020202020204" pitchFamily="34" charset="0"/>
                <a:cs typeface="Arial" panose="020B0604020202020204" pitchFamily="34" charset="0"/>
              </a:rPr>
              <a:t>Available in English and 12 threshold languages (Spanish, Arabic, Eastern and Western Armenian, Cambodian, Chinese, Farsi, Hmong, Korean, Tagalog, Russian, and Vietnamese)</a:t>
            </a:r>
          </a:p>
          <a:p>
            <a:pPr lvl="0"/>
            <a:r>
              <a:rPr lang="en-US" dirty="0">
                <a:latin typeface="Arial" panose="020B0604020202020204" pitchFamily="34" charset="0"/>
                <a:cs typeface="Arial" panose="020B0604020202020204" pitchFamily="34" charset="0"/>
              </a:rPr>
              <a:t>Data collected using the online surveys are sent directly to UCLA</a:t>
            </a:r>
          </a:p>
          <a:p>
            <a:pPr lvl="0"/>
            <a:r>
              <a:rPr lang="en-US" dirty="0">
                <a:latin typeface="Arial" panose="020B0604020202020204" pitchFamily="34" charset="0"/>
                <a:cs typeface="Arial" panose="020B0604020202020204" pitchFamily="34" charset="0"/>
              </a:rPr>
              <a:t>Daily counts (cumulative) will be sent to the county coordinator during the survey period</a:t>
            </a:r>
          </a:p>
        </p:txBody>
      </p:sp>
    </p:spTree>
    <p:extLst>
      <p:ext uri="{BB962C8B-B14F-4D97-AF65-F5344CB8AC3E}">
        <p14:creationId xmlns:p14="http://schemas.microsoft.com/office/powerpoint/2010/main" val="366706277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25717</TotalTime>
  <Words>2904</Words>
  <Application>Microsoft Office PowerPoint</Application>
  <PresentationFormat>Widescreen</PresentationFormat>
  <Paragraphs>252</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Trebuchet MS</vt:lpstr>
      <vt:lpstr>Wingdings</vt:lpstr>
      <vt:lpstr>Wingdings 3</vt:lpstr>
      <vt:lpstr>Facet</vt:lpstr>
      <vt:lpstr>Treatment Perceptions Survey (TPS)  DMC-ODS  Survey Period:  October 21-25, 2024</vt:lpstr>
      <vt:lpstr>Why Are Counties/Providers Administering the TPS?</vt:lpstr>
      <vt:lpstr>How Was the TPS Developed?</vt:lpstr>
      <vt:lpstr>When Do Counties Administer the Surveys and Submit Data to UCLA?</vt:lpstr>
      <vt:lpstr>Who Should be Surveyed?</vt:lpstr>
      <vt:lpstr>Who Should Not be Surveyed?</vt:lpstr>
      <vt:lpstr>2024 TPS Data Collection Options for Adults and Youth</vt:lpstr>
      <vt:lpstr>Sample Provider Spreadsheet</vt:lpstr>
      <vt:lpstr>What is Important to Know About the Online Survey? </vt:lpstr>
      <vt:lpstr>How Are the Online Surveys Accessed?</vt:lpstr>
      <vt:lpstr>TPS Paper Survey Forms                (V10 - 6/29/23)</vt:lpstr>
      <vt:lpstr>PowerPoint Presentation</vt:lpstr>
      <vt:lpstr>PowerPoint Presentation</vt:lpstr>
      <vt:lpstr>What Information Should Be Pre-filled?</vt:lpstr>
      <vt:lpstr>How Should the Forms be Printed?</vt:lpstr>
      <vt:lpstr>How Should the Paper Survey  Forms Be Administered?</vt:lpstr>
      <vt:lpstr>What About Client Confidentiality?  </vt:lpstr>
      <vt:lpstr>Client Confidentiality – Paper Forms</vt:lpstr>
      <vt:lpstr>Special Note: Client Comments</vt:lpstr>
      <vt:lpstr>How Should the County Submit Paper TPS Forms to UCLA for Scanning?</vt:lpstr>
      <vt:lpstr>Shipment  Form</vt:lpstr>
      <vt:lpstr>Cover Sheet</vt:lpstr>
      <vt:lpstr>How Should the County Prepare and Submit Electronic TPS Data Files to UCLA?</vt:lpstr>
      <vt:lpstr>What Are the County-Specific TPS Procedures?</vt:lpstr>
      <vt:lpstr>UCLA Will Conduct TPS Data Analysis and Reporting</vt:lpstr>
      <vt:lpstr>What is the UCLA  Health Sciences Box?</vt:lpstr>
      <vt:lpstr>What’s Posted on the TPS Website? https://www.uclaisap.org/dmc-ods-eval/html/client-treatment-perceptions-survey.html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Kendall A. Darfler</dc:creator>
  <cp:lastModifiedBy>Gilbert, Marylou</cp:lastModifiedBy>
  <cp:revision>411</cp:revision>
  <cp:lastPrinted>2024-07-29T15:41:28Z</cp:lastPrinted>
  <dcterms:created xsi:type="dcterms:W3CDTF">2018-04-05T19:19:07Z</dcterms:created>
  <dcterms:modified xsi:type="dcterms:W3CDTF">2024-09-18T20:11:18Z</dcterms:modified>
</cp:coreProperties>
</file>