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9.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xml" ContentType="application/vnd.openxmlformats-officedocument.presentationml.tags+xml"/>
  <Override PartName="/ppt/notesSlides/notesSlide63.xml" ContentType="application/vnd.openxmlformats-officedocument.presentationml.notesSlide+xml"/>
  <Override PartName="/ppt/tags/tag3.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1.xml" ContentType="application/vnd.openxmlformats-officedocument.drawingml.chart+xml"/>
  <Override PartName="/ppt/notesSlides/notesSlide84.xml" ContentType="application/vnd.openxmlformats-officedocument.presentationml.notesSlide+xml"/>
  <Override PartName="/ppt/charts/chart2.xml" ContentType="application/vnd.openxmlformats-officedocument.drawingml.chart+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4.xml" ContentType="application/vnd.openxmlformats-officedocument.presentationml.tags+xml"/>
  <Override PartName="/ppt/notesSlides/notesSlide93.xml" ContentType="application/vnd.openxmlformats-officedocument.presentationml.notesSlide+xml"/>
  <Override PartName="/ppt/theme/themeOverride10.xml" ContentType="application/vnd.openxmlformats-officedocument.themeOverride+xml"/>
  <Override PartName="/ppt/notesSlides/notesSlide94.xml" ContentType="application/vnd.openxmlformats-officedocument.presentationml.notesSlide+xml"/>
  <Override PartName="/ppt/theme/themeOverride11.xml" ContentType="application/vnd.openxmlformats-officedocument.themeOverride+xml"/>
  <Override PartName="/ppt/notesSlides/notesSlide95.xml" ContentType="application/vnd.openxmlformats-officedocument.presentationml.notesSlide+xml"/>
  <Override PartName="/ppt/theme/themeOverride12.xml" ContentType="application/vnd.openxmlformats-officedocument.themeOverride+xml"/>
  <Override PartName="/ppt/notesSlides/notesSlide96.xml" ContentType="application/vnd.openxmlformats-officedocument.presentationml.notesSlide+xml"/>
  <Override PartName="/ppt/theme/themeOverride13.xml" ContentType="application/vnd.openxmlformats-officedocument.themeOverride+xml"/>
  <Override PartName="/ppt/notesSlides/notesSlide97.xml" ContentType="application/vnd.openxmlformats-officedocument.presentationml.notesSlide+xml"/>
  <Override PartName="/ppt/theme/themeOverride14.xml" ContentType="application/vnd.openxmlformats-officedocument.themeOverride+xml"/>
  <Override PartName="/ppt/notesSlides/notesSlide98.xml" ContentType="application/vnd.openxmlformats-officedocument.presentationml.notesSlide+xml"/>
  <Override PartName="/ppt/theme/themeOverride15.xml" ContentType="application/vnd.openxmlformats-officedocument.themeOverride+xml"/>
  <Override PartName="/ppt/notesSlides/notesSlide99.xml" ContentType="application/vnd.openxmlformats-officedocument.presentationml.notesSlide+xml"/>
  <Override PartName="/ppt/theme/themeOverride16.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5.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17.xml" ContentType="application/vnd.openxmlformats-officedocument.themeOverride+xml"/>
  <Override PartName="/ppt/notesSlides/notesSlide121.xml" ContentType="application/vnd.openxmlformats-officedocument.presentationml.notesSlide+xml"/>
  <Override PartName="/ppt/theme/themeOverride18.xml" ContentType="application/vnd.openxmlformats-officedocument.themeOverride+xml"/>
  <Override PartName="/ppt/notesSlides/notesSlide122.xml" ContentType="application/vnd.openxmlformats-officedocument.presentationml.notesSlide+xml"/>
  <Override PartName="/ppt/theme/themeOverride19.xml" ContentType="application/vnd.openxmlformats-officedocument.themeOverride+xml"/>
  <Override PartName="/ppt/notesSlides/notesSlide123.xml" ContentType="application/vnd.openxmlformats-officedocument.presentationml.notesSlide+xml"/>
  <Override PartName="/ppt/theme/themeOverride20.xml" ContentType="application/vnd.openxmlformats-officedocument.themeOverride+xml"/>
  <Override PartName="/ppt/notesSlides/notesSlide124.xml" ContentType="application/vnd.openxmlformats-officedocument.presentationml.notesSlide+xml"/>
  <Override PartName="/ppt/theme/themeOverride21.xml" ContentType="application/vnd.openxmlformats-officedocument.themeOverride+xml"/>
  <Override PartName="/ppt/notesSlides/notesSlide125.xml" ContentType="application/vnd.openxmlformats-officedocument.presentationml.notesSlide+xml"/>
  <Override PartName="/ppt/theme/themeOverride22.xml" ContentType="application/vnd.openxmlformats-officedocument.themeOverride+xml"/>
  <Override PartName="/ppt/notesSlides/notesSlide126.xml" ContentType="application/vnd.openxmlformats-officedocument.presentationml.notesSlide+xml"/>
  <Override PartName="/ppt/theme/themeOverride23.xml" ContentType="application/vnd.openxmlformats-officedocument.themeOverride+xml"/>
  <Override PartName="/ppt/notesSlides/notesSlide127.xml" ContentType="application/vnd.openxmlformats-officedocument.presentationml.notesSlide+xml"/>
  <Override PartName="/ppt/theme/themeOverride24.xml" ContentType="application/vnd.openxmlformats-officedocument.themeOverride+xml"/>
  <Override PartName="/ppt/notesSlides/notesSlide128.xml" ContentType="application/vnd.openxmlformats-officedocument.presentationml.notesSlide+xml"/>
  <Override PartName="/ppt/theme/themeOverride25.xml" ContentType="application/vnd.openxmlformats-officedocument.themeOverride+xml"/>
  <Override PartName="/ppt/notesSlides/notesSlide129.xml" ContentType="application/vnd.openxmlformats-officedocument.presentationml.notesSlide+xml"/>
  <Override PartName="/ppt/theme/themeOverride26.xml" ContentType="application/vnd.openxmlformats-officedocument.themeOverride+xml"/>
  <Override PartName="/ppt/notesSlides/notesSlide130.xml" ContentType="application/vnd.openxmlformats-officedocument.presentationml.notesSlide+xml"/>
  <Override PartName="/ppt/theme/themeOverride27.xml" ContentType="application/vnd.openxmlformats-officedocument.themeOverride+xml"/>
  <Override PartName="/ppt/notesSlides/notesSlide13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8.xml" ContentType="application/vnd.openxmlformats-officedocument.themeOverride+xml"/>
  <Override PartName="/ppt/notesSlides/notesSlide132.xml" ContentType="application/vnd.openxmlformats-officedocument.presentationml.notesSlide+xml"/>
  <Override PartName="/ppt/theme/themeOverride29.xml" ContentType="application/vnd.openxmlformats-officedocument.themeOverride+xml"/>
  <Override PartName="/ppt/notesSlides/notesSlide133.xml" ContentType="application/vnd.openxmlformats-officedocument.presentationml.notesSlide+xml"/>
  <Override PartName="/ppt/theme/themeOverride30.xml" ContentType="application/vnd.openxmlformats-officedocument.themeOverride+xml"/>
  <Override PartName="/ppt/notesSlides/notesSlide134.xml" ContentType="application/vnd.openxmlformats-officedocument.presentationml.notesSlide+xml"/>
  <Override PartName="/ppt/theme/themeOverride31.xml" ContentType="application/vnd.openxmlformats-officedocument.themeOverride+xml"/>
  <Override PartName="/ppt/notesSlides/notesSlide135.xml" ContentType="application/vnd.openxmlformats-officedocument.presentationml.notesSlide+xml"/>
  <Override PartName="/ppt/theme/themeOverride32.xml" ContentType="application/vnd.openxmlformats-officedocument.themeOverride+xml"/>
  <Override PartName="/ppt/notesSlides/notesSlide136.xml" ContentType="application/vnd.openxmlformats-officedocument.presentationml.notesSlide+xml"/>
  <Override PartName="/ppt/theme/themeOverride33.xml" ContentType="application/vnd.openxmlformats-officedocument.themeOverride+xml"/>
  <Override PartName="/ppt/notesSlides/notesSlide137.xml" ContentType="application/vnd.openxmlformats-officedocument.presentationml.notesSlide+xml"/>
  <Override PartName="/ppt/theme/themeOverride34.xml" ContentType="application/vnd.openxmlformats-officedocument.themeOverride+xml"/>
  <Override PartName="/ppt/notesSlides/notesSlide138.xml" ContentType="application/vnd.openxmlformats-officedocument.presentationml.notesSlide+xml"/>
  <Override PartName="/ppt/theme/themeOverride35.xml" ContentType="application/vnd.openxmlformats-officedocument.themeOverride+xml"/>
  <Override PartName="/ppt/notesSlides/notesSlide139.xml" ContentType="application/vnd.openxmlformats-officedocument.presentationml.notesSlide+xml"/>
  <Override PartName="/ppt/theme/themeOverride36.xml" ContentType="application/vnd.openxmlformats-officedocument.themeOverride+xml"/>
  <Override PartName="/ppt/notesSlides/notesSlide140.xml" ContentType="application/vnd.openxmlformats-officedocument.presentationml.notesSlide+xml"/>
  <Override PartName="/ppt/theme/themeOverride37.xml" ContentType="application/vnd.openxmlformats-officedocument.themeOverride+xml"/>
  <Override PartName="/ppt/notesSlides/notesSlide141.xml" ContentType="application/vnd.openxmlformats-officedocument.presentationml.notesSlide+xml"/>
  <Override PartName="/ppt/theme/themeOverride38.xml" ContentType="application/vnd.openxmlformats-officedocument.themeOverride+xml"/>
  <Override PartName="/ppt/notesSlides/notesSlide142.xml" ContentType="application/vnd.openxmlformats-officedocument.presentationml.notesSlide+xml"/>
  <Override PartName="/ppt/theme/themeOverride39.xml" ContentType="application/vnd.openxmlformats-officedocument.themeOverride+xml"/>
  <Override PartName="/ppt/notesSlides/notesSlide143.xml" ContentType="application/vnd.openxmlformats-officedocument.presentationml.notesSlide+xml"/>
  <Override PartName="/ppt/theme/themeOverride40.xml" ContentType="application/vnd.openxmlformats-officedocument.themeOverride+xml"/>
  <Override PartName="/ppt/notesSlides/notesSlide144.xml" ContentType="application/vnd.openxmlformats-officedocument.presentationml.notesSlide+xml"/>
  <Override PartName="/ppt/theme/themeOverride41.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42.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theme/themeOverride43.xml" ContentType="application/vnd.openxmlformats-officedocument.themeOverride+xml"/>
  <Override PartName="/ppt/notesSlides/notesSlide167.xml" ContentType="application/vnd.openxmlformats-officedocument.presentationml.notesSlide+xml"/>
  <Override PartName="/ppt/theme/themeOverride44.xml" ContentType="application/vnd.openxmlformats-officedocument.themeOverride+xml"/>
  <Override PartName="/ppt/notesSlides/notesSlide168.xml" ContentType="application/vnd.openxmlformats-officedocument.presentationml.notesSlide+xml"/>
  <Override PartName="/ppt/theme/themeOverride45.xml" ContentType="application/vnd.openxmlformats-officedocument.themeOverride+xml"/>
  <Override PartName="/ppt/notesSlides/notesSlide169.xml" ContentType="application/vnd.openxmlformats-officedocument.presentationml.notesSlide+xml"/>
  <Override PartName="/ppt/theme/themeOverride46.xml" ContentType="application/vnd.openxmlformats-officedocument.themeOverride+xml"/>
  <Override PartName="/ppt/notesSlides/notesSlide170.xml" ContentType="application/vnd.openxmlformats-officedocument.presentationml.notesSlide+xml"/>
  <Override PartName="/ppt/theme/themeOverride47.xml" ContentType="application/vnd.openxmlformats-officedocument.themeOverride+xml"/>
  <Override PartName="/ppt/notesSlides/notesSlide171.xml" ContentType="application/vnd.openxmlformats-officedocument.presentationml.notesSlide+xml"/>
  <Override PartName="/ppt/theme/themeOverride48.xml" ContentType="application/vnd.openxmlformats-officedocument.themeOverride+xml"/>
  <Override PartName="/ppt/notesSlides/notesSlide172.xml" ContentType="application/vnd.openxmlformats-officedocument.presentationml.notesSlide+xml"/>
  <Override PartName="/ppt/theme/themeOverride49.xml" ContentType="application/vnd.openxmlformats-officedocument.themeOverride+xml"/>
  <Override PartName="/ppt/notesSlides/notesSlide173.xml" ContentType="application/vnd.openxmlformats-officedocument.presentationml.notesSlide+xml"/>
  <Override PartName="/ppt/theme/themeOverride50.xml" ContentType="application/vnd.openxmlformats-officedocument.themeOverride+xml"/>
  <Override PartName="/ppt/tags/tag5.xml" ContentType="application/vnd.openxmlformats-officedocument.presentationml.tags+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9" r:id="rId2"/>
  </p:sldMasterIdLst>
  <p:notesMasterIdLst>
    <p:notesMasterId r:id="rId177"/>
  </p:notesMasterIdLst>
  <p:handoutMasterIdLst>
    <p:handoutMasterId r:id="rId178"/>
  </p:handoutMasterIdLst>
  <p:sldIdLst>
    <p:sldId id="257" r:id="rId3"/>
    <p:sldId id="366" r:id="rId4"/>
    <p:sldId id="367" r:id="rId5"/>
    <p:sldId id="400" r:id="rId6"/>
    <p:sldId id="401" r:id="rId7"/>
    <p:sldId id="402" r:id="rId8"/>
    <p:sldId id="403" r:id="rId9"/>
    <p:sldId id="404" r:id="rId10"/>
    <p:sldId id="464" r:id="rId11"/>
    <p:sldId id="465" r:id="rId12"/>
    <p:sldId id="466" r:id="rId13"/>
    <p:sldId id="467" r:id="rId14"/>
    <p:sldId id="468" r:id="rId15"/>
    <p:sldId id="258" r:id="rId16"/>
    <p:sldId id="399" r:id="rId17"/>
    <p:sldId id="259" r:id="rId18"/>
    <p:sldId id="261" r:id="rId19"/>
    <p:sldId id="262" r:id="rId20"/>
    <p:sldId id="263" r:id="rId21"/>
    <p:sldId id="260" r:id="rId22"/>
    <p:sldId id="264" r:id="rId23"/>
    <p:sldId id="265" r:id="rId24"/>
    <p:sldId id="266" r:id="rId25"/>
    <p:sldId id="268" r:id="rId26"/>
    <p:sldId id="269" r:id="rId27"/>
    <p:sldId id="270" r:id="rId28"/>
    <p:sldId id="271" r:id="rId29"/>
    <p:sldId id="272" r:id="rId30"/>
    <p:sldId id="273" r:id="rId31"/>
    <p:sldId id="274" r:id="rId32"/>
    <p:sldId id="275" r:id="rId33"/>
    <p:sldId id="277" r:id="rId34"/>
    <p:sldId id="278" r:id="rId35"/>
    <p:sldId id="279" r:id="rId36"/>
    <p:sldId id="280" r:id="rId37"/>
    <p:sldId id="281" r:id="rId38"/>
    <p:sldId id="283" r:id="rId39"/>
    <p:sldId id="284" r:id="rId40"/>
    <p:sldId id="288" r:id="rId41"/>
    <p:sldId id="290" r:id="rId42"/>
    <p:sldId id="291" r:id="rId43"/>
    <p:sldId id="292" r:id="rId44"/>
    <p:sldId id="293" r:id="rId45"/>
    <p:sldId id="435" r:id="rId46"/>
    <p:sldId id="436" r:id="rId47"/>
    <p:sldId id="294" r:id="rId48"/>
    <p:sldId id="437" r:id="rId49"/>
    <p:sldId id="295" r:id="rId50"/>
    <p:sldId id="296" r:id="rId51"/>
    <p:sldId id="303" r:id="rId52"/>
    <p:sldId id="297" r:id="rId53"/>
    <p:sldId id="463" r:id="rId54"/>
    <p:sldId id="477" r:id="rId55"/>
    <p:sldId id="478" r:id="rId56"/>
    <p:sldId id="479" r:id="rId57"/>
    <p:sldId id="416" r:id="rId58"/>
    <p:sldId id="417" r:id="rId59"/>
    <p:sldId id="418" r:id="rId60"/>
    <p:sldId id="420" r:id="rId61"/>
    <p:sldId id="427" r:id="rId62"/>
    <p:sldId id="429" r:id="rId63"/>
    <p:sldId id="430" r:id="rId64"/>
    <p:sldId id="431" r:id="rId65"/>
    <p:sldId id="432" r:id="rId66"/>
    <p:sldId id="433" r:id="rId67"/>
    <p:sldId id="434" r:id="rId68"/>
    <p:sldId id="447" r:id="rId69"/>
    <p:sldId id="448" r:id="rId70"/>
    <p:sldId id="449" r:id="rId71"/>
    <p:sldId id="450" r:id="rId72"/>
    <p:sldId id="451" r:id="rId73"/>
    <p:sldId id="305" r:id="rId74"/>
    <p:sldId id="306" r:id="rId75"/>
    <p:sldId id="308" r:id="rId76"/>
    <p:sldId id="309" r:id="rId77"/>
    <p:sldId id="310" r:id="rId78"/>
    <p:sldId id="311" r:id="rId79"/>
    <p:sldId id="426" r:id="rId80"/>
    <p:sldId id="452" r:id="rId81"/>
    <p:sldId id="453" r:id="rId82"/>
    <p:sldId id="454" r:id="rId83"/>
    <p:sldId id="455" r:id="rId84"/>
    <p:sldId id="456" r:id="rId85"/>
    <p:sldId id="457" r:id="rId86"/>
    <p:sldId id="458" r:id="rId87"/>
    <p:sldId id="459" r:id="rId88"/>
    <p:sldId id="462" r:id="rId89"/>
    <p:sldId id="438" r:id="rId90"/>
    <p:sldId id="312" r:id="rId91"/>
    <p:sldId id="313" r:id="rId92"/>
    <p:sldId id="314" r:id="rId93"/>
    <p:sldId id="315" r:id="rId94"/>
    <p:sldId id="316" r:id="rId95"/>
    <p:sldId id="317" r:id="rId96"/>
    <p:sldId id="318" r:id="rId97"/>
    <p:sldId id="321" r:id="rId98"/>
    <p:sldId id="322" r:id="rId99"/>
    <p:sldId id="323" r:id="rId100"/>
    <p:sldId id="324" r:id="rId101"/>
    <p:sldId id="325" r:id="rId102"/>
    <p:sldId id="326" r:id="rId103"/>
    <p:sldId id="327" r:id="rId104"/>
    <p:sldId id="328" r:id="rId105"/>
    <p:sldId id="357" r:id="rId106"/>
    <p:sldId id="358" r:id="rId107"/>
    <p:sldId id="359" r:id="rId108"/>
    <p:sldId id="360" r:id="rId109"/>
    <p:sldId id="361" r:id="rId110"/>
    <p:sldId id="362" r:id="rId111"/>
    <p:sldId id="363" r:id="rId112"/>
    <p:sldId id="460" r:id="rId113"/>
    <p:sldId id="415" r:id="rId114"/>
    <p:sldId id="385" r:id="rId115"/>
    <p:sldId id="386" r:id="rId116"/>
    <p:sldId id="387" r:id="rId117"/>
    <p:sldId id="388" r:id="rId118"/>
    <p:sldId id="411" r:id="rId119"/>
    <p:sldId id="412" r:id="rId120"/>
    <p:sldId id="413" r:id="rId121"/>
    <p:sldId id="414" r:id="rId122"/>
    <p:sldId id="389" r:id="rId123"/>
    <p:sldId id="461" r:id="rId124"/>
    <p:sldId id="340" r:id="rId125"/>
    <p:sldId id="341" r:id="rId126"/>
    <p:sldId id="346" r:id="rId127"/>
    <p:sldId id="342" r:id="rId128"/>
    <p:sldId id="343" r:id="rId129"/>
    <p:sldId id="344" r:id="rId130"/>
    <p:sldId id="356" r:id="rId131"/>
    <p:sldId id="345" r:id="rId132"/>
    <p:sldId id="347" r:id="rId133"/>
    <p:sldId id="353" r:id="rId134"/>
    <p:sldId id="354" r:id="rId135"/>
    <p:sldId id="348" r:id="rId136"/>
    <p:sldId id="349" r:id="rId137"/>
    <p:sldId id="350" r:id="rId138"/>
    <p:sldId id="351" r:id="rId139"/>
    <p:sldId id="352" r:id="rId140"/>
    <p:sldId id="329" r:id="rId141"/>
    <p:sldId id="330" r:id="rId142"/>
    <p:sldId id="331" r:id="rId143"/>
    <p:sldId id="332" r:id="rId144"/>
    <p:sldId id="333" r:id="rId145"/>
    <p:sldId id="334" r:id="rId146"/>
    <p:sldId id="335" r:id="rId147"/>
    <p:sldId id="336" r:id="rId148"/>
    <p:sldId id="337" r:id="rId149"/>
    <p:sldId id="338" r:id="rId150"/>
    <p:sldId id="339" r:id="rId151"/>
    <p:sldId id="439" r:id="rId152"/>
    <p:sldId id="355" r:id="rId153"/>
    <p:sldId id="369" r:id="rId154"/>
    <p:sldId id="365" r:id="rId155"/>
    <p:sldId id="378" r:id="rId156"/>
    <p:sldId id="384" r:id="rId157"/>
    <p:sldId id="421" r:id="rId158"/>
    <p:sldId id="422" r:id="rId159"/>
    <p:sldId id="423" r:id="rId160"/>
    <p:sldId id="424" r:id="rId161"/>
    <p:sldId id="425" r:id="rId162"/>
    <p:sldId id="394" r:id="rId163"/>
    <p:sldId id="395" r:id="rId164"/>
    <p:sldId id="410" r:id="rId165"/>
    <p:sldId id="405" r:id="rId166"/>
    <p:sldId id="406" r:id="rId167"/>
    <p:sldId id="407" r:id="rId168"/>
    <p:sldId id="408" r:id="rId169"/>
    <p:sldId id="409" r:id="rId170"/>
    <p:sldId id="469" r:id="rId171"/>
    <p:sldId id="470" r:id="rId172"/>
    <p:sldId id="471" r:id="rId173"/>
    <p:sldId id="472" r:id="rId174"/>
    <p:sldId id="473" r:id="rId175"/>
    <p:sldId id="398" r:id="rId17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71600" autoAdjust="0"/>
  </p:normalViewPr>
  <p:slideViewPr>
    <p:cSldViewPr snapToGrid="0">
      <p:cViewPr varScale="1">
        <p:scale>
          <a:sx n="48" d="100"/>
          <a:sy n="48" d="100"/>
        </p:scale>
        <p:origin x="1848" y="42"/>
      </p:cViewPr>
      <p:guideLst/>
    </p:cSldViewPr>
  </p:slideViewPr>
  <p:outlineViewPr>
    <p:cViewPr>
      <p:scale>
        <a:sx n="33" d="100"/>
        <a:sy n="33" d="100"/>
      </p:scale>
      <p:origin x="0" y="-92586"/>
    </p:cViewPr>
  </p:outlineViewPr>
  <p:notesTextViewPr>
    <p:cViewPr>
      <p:scale>
        <a:sx n="150" d="100"/>
        <a:sy n="150" d="100"/>
      </p:scale>
      <p:origin x="0" y="0"/>
    </p:cViewPr>
  </p:notesTextViewPr>
  <p:sorterViewPr>
    <p:cViewPr varScale="1">
      <p:scale>
        <a:sx n="1" d="1"/>
        <a:sy n="1" d="1"/>
      </p:scale>
      <p:origin x="0" y="-89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Percent</c:v>
                </c:pt>
              </c:strCache>
            </c:strRef>
          </c:tx>
          <c:invertIfNegative val="0"/>
          <c:dPt>
            <c:idx val="3"/>
            <c:invertIfNegative val="0"/>
            <c:bubble3D val="0"/>
            <c:spPr>
              <a:solidFill>
                <a:srgbClr val="FFC000"/>
              </a:solidFill>
            </c:spPr>
            <c:extLst>
              <c:ext xmlns:c16="http://schemas.microsoft.com/office/drawing/2014/chart" uri="{C3380CC4-5D6E-409C-BE32-E72D297353CC}">
                <c16:uniqueId val="{00000001-1B67-4C32-9AE9-E30DF6B96D3C}"/>
              </c:ext>
            </c:extLst>
          </c:dPt>
          <c:dPt>
            <c:idx val="4"/>
            <c:invertIfNegative val="0"/>
            <c:bubble3D val="0"/>
            <c:spPr>
              <a:solidFill>
                <a:srgbClr val="FFC000"/>
              </a:solidFill>
            </c:spPr>
            <c:extLst>
              <c:ext xmlns:c16="http://schemas.microsoft.com/office/drawing/2014/chart" uri="{C3380CC4-5D6E-409C-BE32-E72D297353CC}">
                <c16:uniqueId val="{00000003-1B67-4C32-9AE9-E30DF6B96D3C}"/>
              </c:ext>
            </c:extLst>
          </c:dPt>
          <c:dPt>
            <c:idx val="5"/>
            <c:invertIfNegative val="0"/>
            <c:bubble3D val="0"/>
            <c:spPr>
              <a:solidFill>
                <a:srgbClr val="FFC000"/>
              </a:solidFill>
            </c:spPr>
            <c:extLst>
              <c:ext xmlns:c16="http://schemas.microsoft.com/office/drawing/2014/chart" uri="{C3380CC4-5D6E-409C-BE32-E72D297353CC}">
                <c16:uniqueId val="{00000005-1B67-4C32-9AE9-E30DF6B96D3C}"/>
              </c:ext>
            </c:extLst>
          </c:dPt>
          <c:dPt>
            <c:idx val="6"/>
            <c:invertIfNegative val="0"/>
            <c:bubble3D val="0"/>
            <c:spPr>
              <a:solidFill>
                <a:srgbClr val="FFC000"/>
              </a:solidFill>
            </c:spPr>
            <c:extLst>
              <c:ext xmlns:c16="http://schemas.microsoft.com/office/drawing/2014/chart" uri="{C3380CC4-5D6E-409C-BE32-E72D297353CC}">
                <c16:uniqueId val="{00000007-1B67-4C32-9AE9-E30DF6B96D3C}"/>
              </c:ext>
            </c:extLst>
          </c:dPt>
          <c:dPt>
            <c:idx val="7"/>
            <c:invertIfNegative val="0"/>
            <c:bubble3D val="0"/>
            <c:spPr>
              <a:solidFill>
                <a:srgbClr val="FFC000"/>
              </a:solidFill>
            </c:spPr>
            <c:extLst>
              <c:ext xmlns:c16="http://schemas.microsoft.com/office/drawing/2014/chart" uri="{C3380CC4-5D6E-409C-BE32-E72D297353CC}">
                <c16:uniqueId val="{00000009-1B67-4C32-9AE9-E30DF6B96D3C}"/>
              </c:ext>
            </c:extLst>
          </c:dPt>
          <c:cat>
            <c:strRef>
              <c:f>Sheet1!$A$2:$A$9</c:f>
              <c:strCache>
                <c:ptCount val="8"/>
                <c:pt idx="0">
                  <c:v>Physical Abuse</c:v>
                </c:pt>
                <c:pt idx="1">
                  <c:v>Emotional Abuse</c:v>
                </c:pt>
                <c:pt idx="2">
                  <c:v>Sexual Abuse</c:v>
                </c:pt>
                <c:pt idx="3">
                  <c:v>Prison</c:v>
                </c:pt>
                <c:pt idx="4">
                  <c:v>Mental Illness</c:v>
                </c:pt>
                <c:pt idx="5">
                  <c:v>Violence towards mother</c:v>
                </c:pt>
                <c:pt idx="6">
                  <c:v>Parents not present</c:v>
                </c:pt>
                <c:pt idx="7">
                  <c:v>Substance abuse</c:v>
                </c:pt>
              </c:strCache>
            </c:strRef>
          </c:cat>
          <c:val>
            <c:numRef>
              <c:f>Sheet1!$B$2:$B$9</c:f>
              <c:numCache>
                <c:formatCode>0%</c:formatCode>
                <c:ptCount val="8"/>
                <c:pt idx="0">
                  <c:v>0.11</c:v>
                </c:pt>
                <c:pt idx="1">
                  <c:v>0.11</c:v>
                </c:pt>
                <c:pt idx="2">
                  <c:v>0.22</c:v>
                </c:pt>
                <c:pt idx="3">
                  <c:v>3.0000000000000002E-2</c:v>
                </c:pt>
                <c:pt idx="4">
                  <c:v>0.19</c:v>
                </c:pt>
                <c:pt idx="5">
                  <c:v>0.12000000000000002</c:v>
                </c:pt>
                <c:pt idx="6">
                  <c:v>0.22</c:v>
                </c:pt>
                <c:pt idx="7">
                  <c:v>0.25</c:v>
                </c:pt>
              </c:numCache>
            </c:numRef>
          </c:val>
          <c:extLst>
            <c:ext xmlns:c16="http://schemas.microsoft.com/office/drawing/2014/chart" uri="{C3380CC4-5D6E-409C-BE32-E72D297353CC}">
              <c16:uniqueId val="{0000000A-1B67-4C32-9AE9-E30DF6B96D3C}"/>
            </c:ext>
          </c:extLst>
        </c:ser>
        <c:dLbls>
          <c:showLegendKey val="0"/>
          <c:showVal val="0"/>
          <c:showCatName val="0"/>
          <c:showSerName val="0"/>
          <c:showPercent val="0"/>
          <c:showBubbleSize val="0"/>
        </c:dLbls>
        <c:gapWidth val="150"/>
        <c:axId val="65782528"/>
        <c:axId val="65784064"/>
      </c:barChart>
      <c:catAx>
        <c:axId val="65782528"/>
        <c:scaling>
          <c:orientation val="minMax"/>
        </c:scaling>
        <c:delete val="0"/>
        <c:axPos val="b"/>
        <c:numFmt formatCode="General" sourceLinked="0"/>
        <c:majorTickMark val="out"/>
        <c:minorTickMark val="none"/>
        <c:tickLblPos val="nextTo"/>
        <c:txPr>
          <a:bodyPr/>
          <a:lstStyle/>
          <a:p>
            <a:pPr>
              <a:defRPr sz="1500" baseline="0"/>
            </a:pPr>
            <a:endParaRPr lang="en-US"/>
          </a:p>
        </c:txPr>
        <c:crossAx val="65784064"/>
        <c:crosses val="autoZero"/>
        <c:auto val="1"/>
        <c:lblAlgn val="ctr"/>
        <c:lblOffset val="100"/>
        <c:noMultiLvlLbl val="0"/>
      </c:catAx>
      <c:valAx>
        <c:axId val="65784064"/>
        <c:scaling>
          <c:orientation val="minMax"/>
        </c:scaling>
        <c:delete val="0"/>
        <c:axPos val="l"/>
        <c:majorGridlines>
          <c:spPr>
            <a:ln>
              <a:solidFill>
                <a:srgbClr val="2DA2BF">
                  <a:alpha val="0"/>
                </a:srgbClr>
              </a:solidFill>
            </a:ln>
          </c:spPr>
        </c:majorGridlines>
        <c:numFmt formatCode="0%" sourceLinked="1"/>
        <c:majorTickMark val="out"/>
        <c:minorTickMark val="none"/>
        <c:tickLblPos val="nextTo"/>
        <c:crossAx val="657825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lumMod val="75000"/>
                </a:schemeClr>
              </a:solidFill>
            </c:spPr>
            <c:extLst>
              <c:ext xmlns:c16="http://schemas.microsoft.com/office/drawing/2014/chart" uri="{C3380CC4-5D6E-409C-BE32-E72D297353CC}">
                <c16:uniqueId val="{00000001-A5FA-4588-957C-2044DE4F6201}"/>
              </c:ext>
            </c:extLst>
          </c:dPt>
          <c:dPt>
            <c:idx val="1"/>
            <c:bubble3D val="0"/>
            <c:spPr>
              <a:solidFill>
                <a:schemeClr val="tx1"/>
              </a:solidFill>
            </c:spPr>
            <c:extLst>
              <c:ext xmlns:c16="http://schemas.microsoft.com/office/drawing/2014/chart" uri="{C3380CC4-5D6E-409C-BE32-E72D297353CC}">
                <c16:uniqueId val="{00000003-A5FA-4588-957C-2044DE4F6201}"/>
              </c:ext>
            </c:extLst>
          </c:dPt>
          <c:cat>
            <c:numRef>
              <c:f>Sheet1!$A$2:$A$3</c:f>
              <c:numCache>
                <c:formatCode>General</c:formatCode>
                <c:ptCount val="2"/>
              </c:numCache>
            </c:numRef>
          </c:cat>
          <c:val>
            <c:numRef>
              <c:f>Sheet1!$B$2:$B$3</c:f>
              <c:numCache>
                <c:formatCode>General</c:formatCode>
                <c:ptCount val="2"/>
                <c:pt idx="0">
                  <c:v>66</c:v>
                </c:pt>
                <c:pt idx="1">
                  <c:v>33</c:v>
                </c:pt>
              </c:numCache>
            </c:numRef>
          </c:val>
          <c:extLst>
            <c:ext xmlns:c16="http://schemas.microsoft.com/office/drawing/2014/chart" uri="{C3380CC4-5D6E-409C-BE32-E72D297353CC}">
              <c16:uniqueId val="{00000004-A5FA-4588-957C-2044DE4F6201}"/>
            </c:ext>
          </c:extLst>
        </c:ser>
        <c:dLbls>
          <c:showLegendKey val="0"/>
          <c:showVal val="0"/>
          <c:showCatName val="0"/>
          <c:showSerName val="0"/>
          <c:showPercent val="0"/>
          <c:showBubbleSize val="0"/>
          <c:showLeaderLines val="1"/>
        </c:dLbls>
        <c:firstSliceAng val="0"/>
        <c:holeSize val="65"/>
      </c:doughnutChart>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Substances Used </c:v>
                </c:pt>
              </c:strCache>
            </c:strRef>
          </c:tx>
          <c:spPr>
            <a:solidFill>
              <a:srgbClr val="FFC000"/>
            </a:soli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B9B-4004-BEB5-96CDD0AFE1F8}"/>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B9B-4004-BEB5-96CDD0AFE1F8}"/>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B9B-4004-BEB5-96CDD0AFE1F8}"/>
                </c:ext>
              </c:extLst>
            </c:dLbl>
            <c:dLbl>
              <c:idx val="3"/>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B9B-4004-BEB5-96CDD0AFE1F8}"/>
                </c:ext>
              </c:extLst>
            </c:dLbl>
            <c:dLbl>
              <c:idx val="4"/>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B9B-4004-BEB5-96CDD0AFE1F8}"/>
                </c:ext>
              </c:extLst>
            </c:dLbl>
            <c:dLbl>
              <c:idx val="5"/>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B9B-4004-BEB5-96CDD0AFE1F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All Substances</c:v>
                </c:pt>
                <c:pt idx="1">
                  <c:v>Marijuana</c:v>
                </c:pt>
                <c:pt idx="2">
                  <c:v>Alcohol </c:v>
                </c:pt>
                <c:pt idx="3">
                  <c:v>Methamphetamine</c:v>
                </c:pt>
                <c:pt idx="4">
                  <c:v>Cocaine</c:v>
                </c:pt>
                <c:pt idx="5">
                  <c:v>Opioids</c:v>
                </c:pt>
              </c:strCache>
            </c:strRef>
          </c:cat>
          <c:val>
            <c:numRef>
              <c:f>Sheet1!$B$2:$B$7</c:f>
              <c:numCache>
                <c:formatCode>0%</c:formatCode>
                <c:ptCount val="6"/>
                <c:pt idx="0">
                  <c:v>0.48</c:v>
                </c:pt>
                <c:pt idx="1">
                  <c:v>0.31</c:v>
                </c:pt>
                <c:pt idx="2">
                  <c:v>0.19</c:v>
                </c:pt>
                <c:pt idx="3">
                  <c:v>0.13</c:v>
                </c:pt>
                <c:pt idx="4">
                  <c:v>0.11</c:v>
                </c:pt>
                <c:pt idx="5">
                  <c:v>0.04</c:v>
                </c:pt>
              </c:numCache>
            </c:numRef>
          </c:val>
          <c:extLst>
            <c:ext xmlns:c16="http://schemas.microsoft.com/office/drawing/2014/chart" uri="{C3380CC4-5D6E-409C-BE32-E72D297353CC}">
              <c16:uniqueId val="{00000000-DB9B-4004-BEB5-96CDD0AFE1F8}"/>
            </c:ext>
          </c:extLst>
        </c:ser>
        <c:dLbls>
          <c:showLegendKey val="0"/>
          <c:showVal val="0"/>
          <c:showCatName val="0"/>
          <c:showSerName val="0"/>
          <c:showPercent val="0"/>
          <c:showBubbleSize val="0"/>
        </c:dLbls>
        <c:gapWidth val="219"/>
        <c:overlap val="-27"/>
        <c:axId val="499751584"/>
        <c:axId val="499749616"/>
      </c:barChart>
      <c:catAx>
        <c:axId val="49975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749616"/>
        <c:crosses val="autoZero"/>
        <c:auto val="1"/>
        <c:lblAlgn val="ctr"/>
        <c:lblOffset val="100"/>
        <c:noMultiLvlLbl val="0"/>
      </c:catAx>
      <c:valAx>
        <c:axId val="499749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7515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Race/Ethnicity</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Caucasian</c:v>
                </c:pt>
                <c:pt idx="1">
                  <c:v>Hispanic</c:v>
                </c:pt>
                <c:pt idx="2">
                  <c:v>African-American</c:v>
                </c:pt>
              </c:strCache>
            </c:strRef>
          </c:cat>
          <c:val>
            <c:numRef>
              <c:f>Sheet1!$B$2:$B$4</c:f>
              <c:numCache>
                <c:formatCode>0%</c:formatCode>
                <c:ptCount val="3"/>
                <c:pt idx="0">
                  <c:v>0.54</c:v>
                </c:pt>
                <c:pt idx="1">
                  <c:v>0.48</c:v>
                </c:pt>
                <c:pt idx="2">
                  <c:v>0.39</c:v>
                </c:pt>
              </c:numCache>
            </c:numRef>
          </c:val>
          <c:extLst>
            <c:ext xmlns:c16="http://schemas.microsoft.com/office/drawing/2014/chart" uri="{C3380CC4-5D6E-409C-BE32-E72D297353CC}">
              <c16:uniqueId val="{00000000-AAB0-4220-9C99-8C2FF2BB356E}"/>
            </c:ext>
          </c:extLst>
        </c:ser>
        <c:dLbls>
          <c:dLblPos val="outEnd"/>
          <c:showLegendKey val="0"/>
          <c:showVal val="1"/>
          <c:showCatName val="0"/>
          <c:showSerName val="0"/>
          <c:showPercent val="0"/>
          <c:showBubbleSize val="0"/>
        </c:dLbls>
        <c:gapWidth val="219"/>
        <c:overlap val="-27"/>
        <c:axId val="583419800"/>
        <c:axId val="583424392"/>
      </c:barChart>
      <c:catAx>
        <c:axId val="583419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3424392"/>
        <c:crosses val="autoZero"/>
        <c:auto val="1"/>
        <c:lblAlgn val="ctr"/>
        <c:lblOffset val="100"/>
        <c:noMultiLvlLbl val="0"/>
      </c:catAx>
      <c:valAx>
        <c:axId val="583424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3419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200" dirty="0" smtClean="0">
                <a:latin typeface="Calibri" panose="020F0502020204030204" pitchFamily="34" charset="0"/>
                <a:cs typeface="Calibri" panose="020F0502020204030204" pitchFamily="34" charset="0"/>
              </a:rPr>
              <a:t>Black Transgender </a:t>
            </a:r>
            <a:r>
              <a:rPr lang="en-US" sz="3200" dirty="0">
                <a:latin typeface="Calibri" panose="020F0502020204030204" pitchFamily="34" charset="0"/>
                <a:cs typeface="Calibri" panose="020F0502020204030204" pitchFamily="34" charset="0"/>
              </a:rPr>
              <a:t>Women Living with HIV</a:t>
            </a:r>
          </a:p>
        </c:rich>
      </c:tx>
      <c:layout>
        <c:manualLayout>
          <c:xMode val="edge"/>
          <c:yMode val="edge"/>
          <c:x val="0.12621522309711286"/>
          <c:y val="4.4563287675847343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Transgender Women Living with HIV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E6-43D4-8061-D5B4F9F89F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E6-43D4-8061-D5B4F9F89F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EE6-43D4-8061-D5B4F9F89F0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EE6-43D4-8061-D5B4F9F89F0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EE6-43D4-8061-D5B4F9F89F06}"/>
              </c:ext>
            </c:extLst>
          </c:dPt>
          <c:cat>
            <c:strRef>
              <c:f>Sheet1!$A$2:$A$7</c:f>
              <c:strCache>
                <c:ptCount val="5"/>
                <c:pt idx="0">
                  <c:v>HIV-related stigma</c:v>
                </c:pt>
                <c:pt idx="1">
                  <c:v>Transphobia</c:v>
                </c:pt>
                <c:pt idx="2">
                  <c:v>Sexism</c:v>
                </c:pt>
                <c:pt idx="3">
                  <c:v>Racism</c:v>
                </c:pt>
                <c:pt idx="4">
                  <c:v>Substance Use Stigma</c:v>
                </c:pt>
              </c:strCache>
            </c:strRef>
          </c:cat>
          <c:val>
            <c:numRef>
              <c:f>Sheet1!$B$2:$B$7</c:f>
              <c:numCache>
                <c:formatCode>General</c:formatCode>
                <c:ptCount val="5"/>
                <c:pt idx="0">
                  <c:v>1.3</c:v>
                </c:pt>
                <c:pt idx="1">
                  <c:v>1.3</c:v>
                </c:pt>
                <c:pt idx="2">
                  <c:v>1.3</c:v>
                </c:pt>
                <c:pt idx="3">
                  <c:v>1.3</c:v>
                </c:pt>
                <c:pt idx="4">
                  <c:v>1.3</c:v>
                </c:pt>
              </c:numCache>
            </c:numRef>
          </c:val>
          <c:extLst>
            <c:ext xmlns:c16="http://schemas.microsoft.com/office/drawing/2014/chart" uri="{C3380CC4-5D6E-409C-BE32-E72D297353CC}">
              <c16:uniqueId val="{00000000-2375-46B4-BB85-258133F6BF2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D670FAB-6075-435B-A8D7-DD698D2731D6}" type="datetimeFigureOut">
              <a:rPr lang="en-US" smtClean="0"/>
              <a:t>7/17/2018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61488A0-D59A-4CC7-A61F-6C1859990137}" type="slidenum">
              <a:rPr lang="en-US" smtClean="0"/>
              <a:t>‹#›</a:t>
            </a:fld>
            <a:endParaRPr lang="en-US"/>
          </a:p>
        </p:txBody>
      </p:sp>
    </p:spTree>
    <p:extLst>
      <p:ext uri="{BB962C8B-B14F-4D97-AF65-F5344CB8AC3E}">
        <p14:creationId xmlns:p14="http://schemas.microsoft.com/office/powerpoint/2010/main" val="3550085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D8D307E-1F6F-4783-B273-F91C3D5F6EF7}" type="datetimeFigureOut">
              <a:rPr lang="en-US" smtClean="0"/>
              <a:t>7/17/2018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01EE8F-ED6D-467A-AD05-668891929812}" type="slidenum">
              <a:rPr lang="en-US" smtClean="0"/>
              <a:t>‹#›</a:t>
            </a:fld>
            <a:endParaRPr lang="en-US"/>
          </a:p>
        </p:txBody>
      </p:sp>
    </p:spTree>
    <p:extLst>
      <p:ext uri="{BB962C8B-B14F-4D97-AF65-F5344CB8AC3E}">
        <p14:creationId xmlns:p14="http://schemas.microsoft.com/office/powerpoint/2010/main" val="61918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www.americanprogress.org/issues/lgbt/report/2012/03/09/11228/why-the-gay-and-transgender-population-experiences-higher-rates-of-substance-use/"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www.americanprogress.org/issues/lgbt/report/2012/03/09/11228/why-the-gay-and-transgender-population-experiences-higher-rates-of-substance-use/"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www.glaad.org/news/gay-good-coming-out-improves-mental-health-say-researchers" TargetMode="External"/><Relationship Id="rId2" Type="http://schemas.openxmlformats.org/officeDocument/2006/relationships/slide" Target="../slides/slide147.xml"/><Relationship Id="rId1" Type="http://schemas.openxmlformats.org/officeDocument/2006/relationships/notesMaster" Target="../notesMasters/notesMaster1.xml"/><Relationship Id="rId5" Type="http://schemas.openxmlformats.org/officeDocument/2006/relationships/hyperlink" Target="http://www.humanstress.ca/study-demonstrates-health-benefits-of-coming-out-of-the-closet.html" TargetMode="External"/><Relationship Id="rId4" Type="http://schemas.openxmlformats.org/officeDocument/2006/relationships/hyperlink" Target="http://www.psychosomaticmedicine.org/content/early/2013/01/18/PSY.0b013e3182826881.abstract" TargetMode="Externa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drugabuse.gov/sites/default/files/addictionscience.pp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drugabuse.gov/sites/default/files/addictionscience.pp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drugabuse.gov/sites/default/files/addictionscience.pp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drugabuse.gov/sites/default/files/addictionscience.ppt"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drugabuse.gov/sites/default/files/addictionscience.pp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drugabuse.gov/sites/default/files/addictionscience.pp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327C49B4-96A9-4EF7-9A69-E942AAEE2469}" type="slidenum">
              <a:rPr lang="en-US">
                <a:solidFill>
                  <a:prstClr val="black"/>
                </a:solidFill>
                <a:latin typeface="Calibri"/>
              </a:rPr>
              <a:pPr defTabSz="931774">
                <a:defRPr/>
              </a:pPr>
              <a:t>1</a:t>
            </a:fld>
            <a:endParaRPr lang="en-US" dirty="0">
              <a:solidFill>
                <a:prstClr val="black"/>
              </a:solidFill>
              <a:latin typeface="Calibri"/>
            </a:endParaRPr>
          </a:p>
        </p:txBody>
      </p:sp>
      <p:sp>
        <p:nvSpPr>
          <p:cNvPr id="202754" name="Rectangle 2"/>
          <p:cNvSpPr>
            <a:spLocks noGrp="1" noRot="1" noChangeAspect="1" noChangeArrowheads="1" noTextEdit="1"/>
          </p:cNvSpPr>
          <p:nvPr>
            <p:ph type="sldImg"/>
          </p:nvPr>
        </p:nvSpPr>
        <p:spPr>
          <a:xfrm>
            <a:off x="1181100" y="696913"/>
            <a:ext cx="4648200" cy="3486150"/>
          </a:xfrm>
          <a:ln/>
        </p:spPr>
      </p:sp>
      <p:sp>
        <p:nvSpPr>
          <p:cNvPr id="202755" name="Rectangle 3"/>
          <p:cNvSpPr>
            <a:spLocks noGrp="1" noChangeArrowheads="1"/>
          </p:cNvSpPr>
          <p:nvPr>
            <p:ph type="body" idx="1"/>
          </p:nvPr>
        </p:nvSpPr>
        <p:spPr/>
        <p:txBody>
          <a:bodyPr/>
          <a:lstStyle/>
          <a:p>
            <a:r>
              <a:rPr lang="en-US" sz="1200" b="1" i="1" kern="1200" dirty="0" smtClean="0">
                <a:solidFill>
                  <a:schemeClr val="tx1"/>
                </a:solidFill>
                <a:effectLst/>
                <a:latin typeface="+mn-lt"/>
                <a:ea typeface="+mn-ea"/>
                <a:cs typeface="+mn-cs"/>
              </a:rPr>
              <a:t>The purpose of this introductory training is to provide HIV clinicians (including, but not limited to physicians, dentists, nurses, and other allied medical staff, therapists and social workers, and counselors, specialists, and case managers) with a detailed overview of the neurobiology of addiction, the impact</a:t>
            </a:r>
            <a:r>
              <a:rPr lang="en-US" sz="1200" b="1" i="1" kern="1200" baseline="0" dirty="0" smtClean="0">
                <a:solidFill>
                  <a:schemeClr val="tx1"/>
                </a:solidFill>
                <a:effectLst/>
                <a:latin typeface="+mn-lt"/>
                <a:ea typeface="+mn-ea"/>
                <a:cs typeface="+mn-cs"/>
              </a:rPr>
              <a:t> of HIV on the brain and central nervous system (CNS), and the detrimental impact of the intersectionality of multiple stigmatized identities</a:t>
            </a:r>
            <a:r>
              <a:rPr lang="en-US" sz="1200" b="1" i="1" kern="1200" dirty="0" smtClean="0">
                <a:solidFill>
                  <a:schemeClr val="tx1"/>
                </a:solidFill>
                <a:effectLst/>
                <a:latin typeface="+mn-lt"/>
                <a:ea typeface="+mn-ea"/>
                <a:cs typeface="+mn-cs"/>
              </a:rPr>
              <a:t>. The training includes a 174-slide PowerPoint presentation, Trainer Guide, and a companion 2-page fact sheet. The duration of the training is approximately 2 ½-3 hours, depending on</a:t>
            </a:r>
            <a:r>
              <a:rPr lang="en-US" sz="1200" b="1" i="1" kern="1200" baseline="0" dirty="0" smtClean="0">
                <a:solidFill>
                  <a:schemeClr val="tx1"/>
                </a:solidFill>
                <a:effectLst/>
                <a:latin typeface="+mn-lt"/>
                <a:ea typeface="+mn-ea"/>
                <a:cs typeface="+mn-cs"/>
              </a:rPr>
              <a:t> the level of participation and discussion by the training participants</a:t>
            </a:r>
            <a:r>
              <a:rPr lang="en-US" sz="1200" b="1" i="1" kern="1200" dirty="0" smtClean="0">
                <a:solidFill>
                  <a:schemeClr val="tx1"/>
                </a:solidFill>
                <a:effectLst/>
                <a:latin typeface="+mn-lt"/>
                <a:ea typeface="+mn-ea"/>
                <a:cs typeface="+mn-cs"/>
              </a:rPr>
              <a:t>.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This title slide should be customized to each training with the name of the trainer(s),</a:t>
            </a:r>
            <a:r>
              <a:rPr lang="en-US" sz="1200" b="1" i="1" kern="1200" baseline="0" dirty="0" smtClean="0">
                <a:solidFill>
                  <a:schemeClr val="tx1"/>
                </a:solidFill>
                <a:effectLst/>
                <a:latin typeface="+mn-lt"/>
                <a:ea typeface="+mn-ea"/>
                <a:cs typeface="+mn-cs"/>
              </a:rPr>
              <a:t> training date, and training location. </a:t>
            </a:r>
            <a:endParaRPr lang="en-US" sz="1200" b="1" i="1"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“Test Your Knowledge” questions have been inserted at the beginning and end of the presentation to assess a change in the audience’s level of knowledge after the key content has been presented. An answer key is provided in the Trainer’s notes for slides 4-13 and slides 164-173.</a:t>
            </a:r>
          </a:p>
          <a:p>
            <a:endParaRPr lang="en-US" b="1" i="1" dirty="0"/>
          </a:p>
        </p:txBody>
      </p:sp>
    </p:spTree>
    <p:extLst>
      <p:ext uri="{BB962C8B-B14F-4D97-AF65-F5344CB8AC3E}">
        <p14:creationId xmlns:p14="http://schemas.microsoft.com/office/powerpoint/2010/main" val="1547127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b="1" i="1" dirty="0" smtClean="0"/>
          </a:p>
          <a:p>
            <a:r>
              <a:rPr lang="en-US" b="1" i="1" dirty="0" smtClean="0"/>
              <a:t>Answer:</a:t>
            </a:r>
            <a:r>
              <a:rPr lang="en-US" b="1" i="1" baseline="0" dirty="0" smtClean="0"/>
              <a:t> e) All of the above</a:t>
            </a:r>
            <a:endParaRPr lang="en-US" b="1" i="1"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10</a:t>
            </a:fld>
            <a:endParaRPr lang="en-US"/>
          </a:p>
        </p:txBody>
      </p:sp>
    </p:spTree>
    <p:extLst>
      <p:ext uri="{BB962C8B-B14F-4D97-AF65-F5344CB8AC3E}">
        <p14:creationId xmlns:p14="http://schemas.microsoft.com/office/powerpoint/2010/main" val="22819060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743DA25F-B396-496E-B33C-B5898E156DAF}" type="slidenum">
              <a:rPr lang="en-US" sz="1100">
                <a:solidFill>
                  <a:prstClr val="black"/>
                </a:solidFill>
              </a:rPr>
              <a:pPr defTabSz="931774" eaLnBrk="1" hangingPunct="1">
                <a:defRPr/>
              </a:pPr>
              <a:t>100</a:t>
            </a:fld>
            <a:endParaRPr lang="en-US" sz="1100">
              <a:solidFill>
                <a:prstClr val="black"/>
              </a:solidFill>
            </a:endParaRPr>
          </a:p>
        </p:txBody>
      </p:sp>
      <p:sp>
        <p:nvSpPr>
          <p:cNvPr id="136195" name="Rectangle 2"/>
          <p:cNvSpPr>
            <a:spLocks noGrp="1" noRot="1" noChangeAspect="1" noChangeArrowheads="1" noTextEdit="1"/>
          </p:cNvSpPr>
          <p:nvPr>
            <p:ph type="sldImg"/>
          </p:nvPr>
        </p:nvSpPr>
        <p:spPr>
          <a:xfrm>
            <a:off x="1181100" y="696913"/>
            <a:ext cx="4648200" cy="3486150"/>
          </a:xfrm>
          <a:ln/>
        </p:spPr>
      </p:sp>
      <p:sp>
        <p:nvSpPr>
          <p:cNvPr id="136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slide summarizes</a:t>
            </a:r>
            <a:r>
              <a:rPr lang="en-US" altLang="en-US" baseline="0" dirty="0" smtClean="0"/>
              <a:t> the points that have been made on the previous 11 slides. </a:t>
            </a:r>
            <a:endParaRPr lang="en-US" altLang="en-US" dirty="0" smtClean="0"/>
          </a:p>
        </p:txBody>
      </p:sp>
    </p:spTree>
    <p:extLst>
      <p:ext uri="{BB962C8B-B14F-4D97-AF65-F5344CB8AC3E}">
        <p14:creationId xmlns:p14="http://schemas.microsoft.com/office/powerpoint/2010/main" val="33259862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smtClean="0"/>
              <a:t>begins a new section on some</a:t>
            </a:r>
            <a:r>
              <a:rPr lang="en-US" baseline="0" dirty="0" smtClean="0"/>
              <a:t> of the impacts of HIV on the brain and central nervous system.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101</a:t>
            </a:fld>
            <a:endParaRPr lang="en-US"/>
          </a:p>
        </p:txBody>
      </p:sp>
    </p:spTree>
    <p:extLst>
      <p:ext uri="{BB962C8B-B14F-4D97-AF65-F5344CB8AC3E}">
        <p14:creationId xmlns:p14="http://schemas.microsoft.com/office/powerpoint/2010/main" val="15455840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Make</a:t>
            </a:r>
            <a:r>
              <a:rPr lang="en-US" b="1" i="1" baseline="0" dirty="0" smtClean="0"/>
              <a:t> the points that: HIV crosses the blood-brain barrier soon after acute infection; it appears to produce a reservoir in the central nervous system that can replicate and that can rebound if antiretroviral treatment is interrupted. </a:t>
            </a:r>
            <a:endParaRPr lang="en-US" b="1" i="1" dirty="0" smtClean="0"/>
          </a:p>
          <a:p>
            <a:endParaRPr lang="en-US" dirty="0" smtClean="0"/>
          </a:p>
          <a:p>
            <a:r>
              <a:rPr lang="en-US" b="1" dirty="0" smtClean="0"/>
              <a:t>References</a:t>
            </a:r>
            <a:r>
              <a:rPr lang="en-US" dirty="0" smtClean="0"/>
              <a:t>: Joseph.,</a:t>
            </a:r>
            <a:r>
              <a:rPr lang="en-US" baseline="0" dirty="0" smtClean="0"/>
              <a:t> S., </a:t>
            </a:r>
            <a:r>
              <a:rPr lang="en-US" baseline="0" dirty="0" err="1" smtClean="0"/>
              <a:t>Arrildt</a:t>
            </a:r>
            <a:r>
              <a:rPr lang="en-US" baseline="0" dirty="0" smtClean="0"/>
              <a:t> K., </a:t>
            </a:r>
            <a:r>
              <a:rPr lang="en-US" baseline="0" dirty="0" err="1" smtClean="0"/>
              <a:t>Sturdevant</a:t>
            </a:r>
            <a:r>
              <a:rPr lang="en-US" baseline="0" dirty="0" smtClean="0"/>
              <a:t> C., &amp; </a:t>
            </a:r>
            <a:r>
              <a:rPr lang="en-US" baseline="0" dirty="0" err="1" smtClean="0"/>
              <a:t>Swanstrom</a:t>
            </a:r>
            <a:r>
              <a:rPr lang="en-US" baseline="0" dirty="0" smtClean="0"/>
              <a:t>., R. (2015). HIV-1 target cells in the CNS. </a:t>
            </a:r>
            <a:r>
              <a:rPr lang="en-US" i="1" baseline="0" dirty="0" smtClean="0"/>
              <a:t>Journal of </a:t>
            </a:r>
            <a:r>
              <a:rPr lang="en-US" i="1" baseline="0" dirty="0" err="1" smtClean="0"/>
              <a:t>Neurovirology</a:t>
            </a:r>
            <a:r>
              <a:rPr lang="en-US" i="1" baseline="0" dirty="0" smtClean="0"/>
              <a:t>, 21, </a:t>
            </a:r>
            <a:r>
              <a:rPr lang="en-US" baseline="0" dirty="0" smtClean="0"/>
              <a:t>276-289.</a:t>
            </a:r>
          </a:p>
          <a:p>
            <a:endParaRPr lang="en-US" baseline="0" dirty="0" smtClean="0"/>
          </a:p>
          <a:p>
            <a:r>
              <a:rPr lang="en-US" baseline="0" dirty="0" smtClean="0"/>
              <a:t>Gianella, S., </a:t>
            </a:r>
            <a:r>
              <a:rPr lang="en-US" baseline="0" dirty="0" err="1" smtClean="0"/>
              <a:t>Kosakovsky</a:t>
            </a:r>
            <a:r>
              <a:rPr lang="en-US" baseline="0" dirty="0" smtClean="0"/>
              <a:t>-Pond, S., Oliveira, M., </a:t>
            </a:r>
            <a:r>
              <a:rPr lang="en-US" baseline="0" dirty="0" err="1" smtClean="0"/>
              <a:t>Scheffler</a:t>
            </a:r>
            <a:r>
              <a:rPr lang="en-US" baseline="0" dirty="0" smtClean="0"/>
              <a:t>, K., Strain, M.C.,…Ellis, R.J. (2016). Compartmentalized HIV rebound in the central nervous system after interruption of antiretroviral therapy. </a:t>
            </a:r>
            <a:r>
              <a:rPr lang="en-US" i="1" baseline="0" dirty="0" smtClean="0"/>
              <a:t>Virus Evolution, 2</a:t>
            </a:r>
            <a:r>
              <a:rPr lang="en-US" i="0" baseline="0" dirty="0" smtClean="0"/>
              <a:t>(2), </a:t>
            </a:r>
            <a:r>
              <a:rPr lang="en-US" baseline="0" dirty="0" smtClean="0"/>
              <a:t>vew020.</a:t>
            </a:r>
          </a:p>
        </p:txBody>
      </p:sp>
      <p:sp>
        <p:nvSpPr>
          <p:cNvPr id="4" name="Slide Number Placeholder 3"/>
          <p:cNvSpPr>
            <a:spLocks noGrp="1"/>
          </p:cNvSpPr>
          <p:nvPr>
            <p:ph type="sldNum" sz="quarter" idx="10"/>
          </p:nvPr>
        </p:nvSpPr>
        <p:spPr/>
        <p:txBody>
          <a:bodyPr/>
          <a:lstStyle/>
          <a:p>
            <a:fld id="{5F01EE8F-ED6D-467A-AD05-668891929812}" type="slidenum">
              <a:rPr lang="en-US" smtClean="0"/>
              <a:t>102</a:t>
            </a:fld>
            <a:endParaRPr lang="en-US"/>
          </a:p>
        </p:txBody>
      </p:sp>
    </p:spTree>
    <p:extLst>
      <p:ext uri="{BB962C8B-B14F-4D97-AF65-F5344CB8AC3E}">
        <p14:creationId xmlns:p14="http://schemas.microsoft.com/office/powerpoint/2010/main" val="6120702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a:t>
            </a:r>
            <a:r>
              <a:rPr lang="en-US" baseline="0" dirty="0" smtClean="0"/>
              <a:t> half of HIV-positive individuals will have some degree of neurocognitive impairment. These are classified as HIV-Associated Dementia (HAD), HIV-Associated Neurocognitive Disorders (HAND), or Asymptomatic Neurocognitive Impairment (ANI). Explain that asymptomatic neurocognitive impairment can be detected by neuropsychological testing even if there is no noticeable daily functional impairment, and tends to progress to HAND. </a:t>
            </a:r>
            <a:endParaRPr lang="en-US" dirty="0" smtClean="0"/>
          </a:p>
          <a:p>
            <a:endParaRPr lang="en-US" dirty="0" smtClean="0"/>
          </a:p>
          <a:p>
            <a:r>
              <a:rPr lang="en-US" b="1" dirty="0" smtClean="0"/>
              <a:t>Reference</a:t>
            </a:r>
            <a:r>
              <a:rPr lang="en-US" dirty="0" smtClean="0"/>
              <a:t>:</a:t>
            </a:r>
          </a:p>
          <a:p>
            <a:r>
              <a:rPr lang="en-US" dirty="0" smtClean="0"/>
              <a:t>Heaton, R., Clifford, D.</a:t>
            </a:r>
            <a:r>
              <a:rPr lang="en-US" baseline="0" dirty="0" smtClean="0"/>
              <a:t>, Franklin, D., Woods, S., Ake, C., </a:t>
            </a:r>
            <a:r>
              <a:rPr lang="en-US" baseline="0" dirty="0" err="1" smtClean="0"/>
              <a:t>Vaida</a:t>
            </a:r>
            <a:r>
              <a:rPr lang="en-US" baseline="0" dirty="0" smtClean="0"/>
              <a:t>, F.,…CHARTER Group. (2010). HIV-associated neurocognitive disorders persist in the era of potent antiretroviral therapy: CHARTER Study. </a:t>
            </a:r>
            <a:r>
              <a:rPr lang="en-US" i="1" baseline="0" dirty="0" smtClean="0"/>
              <a:t>Neurology, 75, </a:t>
            </a:r>
            <a:r>
              <a:rPr lang="en-US" baseline="0" dirty="0" smtClean="0"/>
              <a:t>2087-2096.</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103</a:t>
            </a:fld>
            <a:endParaRPr lang="en-US"/>
          </a:p>
        </p:txBody>
      </p:sp>
    </p:spTree>
    <p:extLst>
      <p:ext uri="{BB962C8B-B14F-4D97-AF65-F5344CB8AC3E}">
        <p14:creationId xmlns:p14="http://schemas.microsoft.com/office/powerpoint/2010/main" val="13680160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the point that while the proportion</a:t>
            </a:r>
            <a:r>
              <a:rPr lang="en-US" baseline="0" dirty="0" smtClean="0"/>
              <a:t> of PLWH experiencing some degree of cognitive impairment has not changed since the initiation of combination antiretroviral treatment, the proportion of HIV-associated dementia has decreased significantly, and asymptomatic neurocognitive impairment now accounts for most of the total neurocognitive impairment (in other words, this is a significant improvement). </a:t>
            </a:r>
            <a:endParaRPr lang="en-US" dirty="0" smtClean="0"/>
          </a:p>
          <a:p>
            <a:endParaRPr lang="en-US" dirty="0" smtClean="0"/>
          </a:p>
          <a:p>
            <a:r>
              <a:rPr lang="en-US" b="1" dirty="0" smtClean="0"/>
              <a:t>References</a:t>
            </a:r>
            <a:r>
              <a:rPr lang="en-US" dirty="0" smtClean="0"/>
              <a:t>: Heaton, R., Clifford, D.</a:t>
            </a:r>
            <a:r>
              <a:rPr lang="en-US" baseline="0" dirty="0" smtClean="0"/>
              <a:t>, Franklin, D., Woods, S., Ake, C., </a:t>
            </a:r>
            <a:r>
              <a:rPr lang="en-US" baseline="0" dirty="0" err="1" smtClean="0"/>
              <a:t>Vaida</a:t>
            </a:r>
            <a:r>
              <a:rPr lang="en-US" baseline="0" dirty="0" smtClean="0"/>
              <a:t>, F.,…CHARTER Group. (2010). HIV-associated neurocognitive disorders persist in the era of potent antiretroviral therapy: CHARTER Study. </a:t>
            </a:r>
            <a:r>
              <a:rPr lang="en-US" i="1" baseline="0" dirty="0" smtClean="0"/>
              <a:t>Neurology, 75, </a:t>
            </a:r>
            <a:r>
              <a:rPr lang="en-US" baseline="0" dirty="0" smtClean="0"/>
              <a:t>2087-2096.</a:t>
            </a:r>
            <a:endParaRPr lang="en-US" dirty="0" smtClean="0"/>
          </a:p>
          <a:p>
            <a:endParaRPr lang="en-US" dirty="0" smtClean="0"/>
          </a:p>
          <a:p>
            <a:r>
              <a:rPr lang="en-US" dirty="0" smtClean="0"/>
              <a:t>McArthur,</a:t>
            </a:r>
            <a:r>
              <a:rPr lang="en-US" baseline="0" dirty="0" smtClean="0"/>
              <a:t> J., Steiner, J., </a:t>
            </a:r>
            <a:r>
              <a:rPr lang="en-US" baseline="0" dirty="0" err="1" smtClean="0"/>
              <a:t>Sacktor</a:t>
            </a:r>
            <a:r>
              <a:rPr lang="en-US" baseline="0" dirty="0" smtClean="0"/>
              <a:t>, N., &amp; </a:t>
            </a:r>
            <a:r>
              <a:rPr lang="en-US" baseline="0" dirty="0" err="1" smtClean="0"/>
              <a:t>Nath</a:t>
            </a:r>
            <a:r>
              <a:rPr lang="en-US" baseline="0" dirty="0" smtClean="0"/>
              <a:t>, A. (2010). Human immunodeficiency virus-associated neurocognitive disorders: mind the gap. </a:t>
            </a:r>
            <a:r>
              <a:rPr lang="en-US" i="1" baseline="0" dirty="0" smtClean="0"/>
              <a:t>Annals of Neurology, 67, </a:t>
            </a:r>
            <a:r>
              <a:rPr lang="en-US" baseline="0" dirty="0" smtClean="0"/>
              <a:t>699-714.</a:t>
            </a:r>
          </a:p>
        </p:txBody>
      </p:sp>
      <p:sp>
        <p:nvSpPr>
          <p:cNvPr id="4" name="Slide Number Placeholder 3"/>
          <p:cNvSpPr>
            <a:spLocks noGrp="1"/>
          </p:cNvSpPr>
          <p:nvPr>
            <p:ph type="sldNum" sz="quarter" idx="10"/>
          </p:nvPr>
        </p:nvSpPr>
        <p:spPr/>
        <p:txBody>
          <a:bodyPr/>
          <a:lstStyle/>
          <a:p>
            <a:fld id="{5F01EE8F-ED6D-467A-AD05-668891929812}" type="slidenum">
              <a:rPr lang="en-US" smtClean="0"/>
              <a:t>104</a:t>
            </a:fld>
            <a:endParaRPr lang="en-US"/>
          </a:p>
        </p:txBody>
      </p:sp>
    </p:spTree>
    <p:extLst>
      <p:ext uri="{BB962C8B-B14F-4D97-AF65-F5344CB8AC3E}">
        <p14:creationId xmlns:p14="http://schemas.microsoft.com/office/powerpoint/2010/main" val="13512050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A very recent study has shown that beginning antiretroviral treatment soon after infection reduces virus in cerebrospinal fluid (and therefore in the brain) just as it does in blood plasma, but that doesn’t seem to eliminate milder forms of neurocognitive impairment. This may be due to ongoing low-grade viral replication and/or inflammation in the central nervous system. It may also be due to the cumulative exposure to and possible long-term toxicity of antiretroviral medications themselves.  </a:t>
            </a:r>
          </a:p>
          <a:p>
            <a:pPr defTabSz="931774">
              <a:defRPr/>
            </a:pPr>
            <a:endParaRPr lang="en-US" baseline="0" dirty="0" smtClean="0"/>
          </a:p>
          <a:p>
            <a:pPr defTabSz="931774">
              <a:defRPr/>
            </a:pPr>
            <a:r>
              <a:rPr lang="en-US" b="1" baseline="0" dirty="0" smtClean="0"/>
              <a:t>Reference</a:t>
            </a:r>
            <a:r>
              <a:rPr lang="en-US" baseline="0" dirty="0" smtClean="0"/>
              <a:t>: </a:t>
            </a:r>
            <a:r>
              <a:rPr lang="en-US" baseline="0" dirty="0" err="1" smtClean="0"/>
              <a:t>Ene</a:t>
            </a:r>
            <a:r>
              <a:rPr lang="en-US" baseline="0" dirty="0" smtClean="0"/>
              <a:t>, L. (2018). Human immunodeficiency virus in the brain – culprit or facilitator? </a:t>
            </a:r>
            <a:r>
              <a:rPr lang="en-US" i="1" baseline="0" dirty="0" smtClean="0"/>
              <a:t>Infectious Diseases: Research and Treatment, 11, </a:t>
            </a:r>
            <a:r>
              <a:rPr lang="en-US" baseline="0" dirty="0" smtClean="0"/>
              <a:t>1-9.</a:t>
            </a: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105</a:t>
            </a:fld>
            <a:endParaRPr lang="en-US"/>
          </a:p>
        </p:txBody>
      </p:sp>
    </p:spTree>
    <p:extLst>
      <p:ext uri="{BB962C8B-B14F-4D97-AF65-F5344CB8AC3E}">
        <p14:creationId xmlns:p14="http://schemas.microsoft.com/office/powerpoint/2010/main" val="15456558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Activation</a:t>
            </a:r>
            <a:r>
              <a:rPr lang="en-US" baseline="0" dirty="0" smtClean="0"/>
              <a:t> of the central nervous system part of the immune system escalates after acute infection, then decreases with antiretroviral treatment. However, it is not completely suppressed. That persistent immune activation and inflammation appears to be one of the causes of neurocognitive impairment. </a:t>
            </a:r>
            <a:endParaRPr lang="en-US" dirty="0" smtClean="0"/>
          </a:p>
          <a:p>
            <a:endParaRPr lang="en-US" dirty="0" smtClean="0"/>
          </a:p>
          <a:p>
            <a:r>
              <a:rPr lang="en-US" b="1" dirty="0" smtClean="0"/>
              <a:t>References</a:t>
            </a:r>
            <a:r>
              <a:rPr lang="en-US" dirty="0" smtClean="0"/>
              <a:t>: Dahl. V., Peterson,</a:t>
            </a:r>
            <a:r>
              <a:rPr lang="en-US" baseline="0" dirty="0" smtClean="0"/>
              <a:t> J., Fuchs, D., </a:t>
            </a:r>
            <a:r>
              <a:rPr lang="en-US" baseline="0" dirty="0" err="1" smtClean="0"/>
              <a:t>Gisslen</a:t>
            </a:r>
            <a:r>
              <a:rPr lang="en-US" baseline="0" dirty="0" smtClean="0"/>
              <a:t>, M., Palmer, S., &amp; Price, R. (2014). Low levels of HIV-1 RNA detected in the cerebrospinal fluid after up to 10 years of suppressive therapy are associated with local immune activation. </a:t>
            </a:r>
            <a:r>
              <a:rPr lang="en-US" i="1" baseline="0" dirty="0" smtClean="0"/>
              <a:t>AIDS, 28, </a:t>
            </a:r>
            <a:r>
              <a:rPr lang="en-US" baseline="0" dirty="0" smtClean="0"/>
              <a:t>2251-2258.</a:t>
            </a:r>
          </a:p>
          <a:p>
            <a:endParaRPr lang="en-US" baseline="0" dirty="0" smtClean="0"/>
          </a:p>
          <a:p>
            <a:r>
              <a:rPr lang="en-US" baseline="0" dirty="0" smtClean="0"/>
              <a:t>Ene, L. (2018). Human immunodeficiency virus in the brain – culprit or facilitator? </a:t>
            </a:r>
            <a:r>
              <a:rPr lang="en-US" i="1" baseline="0" dirty="0" smtClean="0"/>
              <a:t>Infectious Diseases: Research and Treatment, 11, </a:t>
            </a:r>
            <a:r>
              <a:rPr lang="en-US" baseline="0" dirty="0" smtClean="0"/>
              <a:t>1-9.</a:t>
            </a:r>
          </a:p>
        </p:txBody>
      </p:sp>
      <p:sp>
        <p:nvSpPr>
          <p:cNvPr id="4" name="Slide Number Placeholder 3"/>
          <p:cNvSpPr>
            <a:spLocks noGrp="1"/>
          </p:cNvSpPr>
          <p:nvPr>
            <p:ph type="sldNum" sz="quarter" idx="10"/>
          </p:nvPr>
        </p:nvSpPr>
        <p:spPr/>
        <p:txBody>
          <a:bodyPr/>
          <a:lstStyle/>
          <a:p>
            <a:fld id="{5F01EE8F-ED6D-467A-AD05-668891929812}" type="slidenum">
              <a:rPr lang="en-US" smtClean="0"/>
              <a:t>106</a:t>
            </a:fld>
            <a:endParaRPr lang="en-US"/>
          </a:p>
        </p:txBody>
      </p:sp>
    </p:spTree>
    <p:extLst>
      <p:ext uri="{BB962C8B-B14F-4D97-AF65-F5344CB8AC3E}">
        <p14:creationId xmlns:p14="http://schemas.microsoft.com/office/powerpoint/2010/main" val="33849189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HIV virus is sometimes detected</a:t>
            </a:r>
            <a:r>
              <a:rPr lang="en-US" baseline="0" dirty="0" smtClean="0"/>
              <a:t> in the cerebrospinal fluid (and thus the brain) even when patients are stabilized on antiretroviral treatment and have an undetectable plasma viral load. This persistence of virus in the brain is associated with increased risk for depression.  </a:t>
            </a:r>
            <a:endParaRPr lang="en-US" dirty="0" smtClean="0"/>
          </a:p>
          <a:p>
            <a:endParaRPr lang="en-US" dirty="0" smtClean="0"/>
          </a:p>
          <a:p>
            <a:r>
              <a:rPr lang="en-US" b="1" dirty="0" smtClean="0"/>
              <a:t>Reference</a:t>
            </a:r>
            <a:r>
              <a:rPr lang="en-US" dirty="0" smtClean="0"/>
              <a:t>: Hammond, E., Crum, R., </a:t>
            </a:r>
            <a:r>
              <a:rPr lang="en-US" dirty="0" err="1" smtClean="0"/>
              <a:t>Treisman</a:t>
            </a:r>
            <a:r>
              <a:rPr lang="en-US" dirty="0" smtClean="0"/>
              <a:t>, G.,</a:t>
            </a:r>
            <a:r>
              <a:rPr lang="en-US" baseline="0" dirty="0" smtClean="0"/>
              <a:t> </a:t>
            </a:r>
            <a:r>
              <a:rPr lang="en-US" sz="1200" b="0" i="0" kern="1200" dirty="0" smtClean="0">
                <a:solidFill>
                  <a:schemeClr val="tx1"/>
                </a:solidFill>
                <a:effectLst/>
                <a:latin typeface="+mn-lt"/>
                <a:ea typeface="+mn-ea"/>
                <a:cs typeface="+mn-cs"/>
              </a:rPr>
              <a:t>Mehta S., Clifford D., Ellis R.,..</a:t>
            </a:r>
            <a:r>
              <a:rPr lang="en-US" dirty="0" smtClean="0"/>
              <a:t>.CHARTER Group. (2016). Persistent CSF but not plasma HIV RNA is associated with increased</a:t>
            </a:r>
            <a:r>
              <a:rPr lang="en-US" baseline="0" dirty="0" smtClean="0"/>
              <a:t> risk of new-onset moderate-to-severe depressive symptoms; a prospective cohort study. </a:t>
            </a:r>
            <a:r>
              <a:rPr lang="en-US" i="1" baseline="0" dirty="0" smtClean="0"/>
              <a:t>Journal of </a:t>
            </a:r>
            <a:r>
              <a:rPr lang="en-US" i="1" baseline="0" dirty="0" err="1" smtClean="0"/>
              <a:t>Neurovirology</a:t>
            </a:r>
            <a:r>
              <a:rPr lang="en-US" i="1" baseline="0" dirty="0" smtClean="0"/>
              <a:t>, 22, </a:t>
            </a:r>
            <a:r>
              <a:rPr lang="en-US" baseline="0" dirty="0" smtClean="0"/>
              <a:t>479-487.</a:t>
            </a:r>
          </a:p>
        </p:txBody>
      </p:sp>
      <p:sp>
        <p:nvSpPr>
          <p:cNvPr id="4" name="Slide Number Placeholder 3"/>
          <p:cNvSpPr>
            <a:spLocks noGrp="1"/>
          </p:cNvSpPr>
          <p:nvPr>
            <p:ph type="sldNum" sz="quarter" idx="10"/>
          </p:nvPr>
        </p:nvSpPr>
        <p:spPr/>
        <p:txBody>
          <a:bodyPr/>
          <a:lstStyle/>
          <a:p>
            <a:fld id="{5F01EE8F-ED6D-467A-AD05-668891929812}" type="slidenum">
              <a:rPr lang="en-US" smtClean="0"/>
              <a:t>107</a:t>
            </a:fld>
            <a:endParaRPr lang="en-US"/>
          </a:p>
        </p:txBody>
      </p:sp>
    </p:spTree>
    <p:extLst>
      <p:ext uri="{BB962C8B-B14F-4D97-AF65-F5344CB8AC3E}">
        <p14:creationId xmlns:p14="http://schemas.microsoft.com/office/powerpoint/2010/main" val="20185800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“HIV cerebrospinal</a:t>
            </a:r>
            <a:r>
              <a:rPr lang="en-US" baseline="0" dirty="0" smtClean="0"/>
              <a:t> fluid escape” demonstrates the ability of the virus to independently exist in the central nervous system despite antiretroviral treatment. It will thus be important for new medication development to target that reservoir of virus in the CNS. </a:t>
            </a:r>
            <a:endParaRPr lang="en-US" dirty="0" smtClean="0"/>
          </a:p>
          <a:p>
            <a:endParaRPr lang="en-US" dirty="0" smtClean="0"/>
          </a:p>
          <a:p>
            <a:r>
              <a:rPr lang="en-US" b="1" dirty="0" smtClean="0"/>
              <a:t>Reference</a:t>
            </a:r>
            <a:r>
              <a:rPr lang="en-US" dirty="0" smtClean="0"/>
              <a:t>: Joseph, J.,</a:t>
            </a:r>
            <a:r>
              <a:rPr lang="en-US" baseline="0" dirty="0" smtClean="0"/>
              <a:t> Cinque, P., </a:t>
            </a:r>
            <a:r>
              <a:rPr lang="en-US" baseline="0" dirty="0" err="1" smtClean="0"/>
              <a:t>Colosi</a:t>
            </a:r>
            <a:r>
              <a:rPr lang="en-US" baseline="0" dirty="0" smtClean="0"/>
              <a:t>, D., </a:t>
            </a:r>
            <a:r>
              <a:rPr lang="en-US" baseline="0" dirty="0" err="1" smtClean="0"/>
              <a:t>Dravid</a:t>
            </a:r>
            <a:r>
              <a:rPr lang="en-US" baseline="0" dirty="0" smtClean="0"/>
              <a:t>, A., </a:t>
            </a:r>
            <a:r>
              <a:rPr lang="en-US" baseline="0" dirty="0" err="1" smtClean="0"/>
              <a:t>Ene</a:t>
            </a:r>
            <a:r>
              <a:rPr lang="en-US" baseline="0" dirty="0" smtClean="0"/>
              <a:t>, L., Fox, H., …Spudich, S. (2016) Highlights of the Global HIV-1 CSF Escape Consortium Meeting. </a:t>
            </a:r>
            <a:r>
              <a:rPr lang="en-US" i="1" baseline="0" dirty="0" smtClean="0"/>
              <a:t>Journal of Virus Eradication, 2(4), </a:t>
            </a:r>
            <a:r>
              <a:rPr lang="en-US" baseline="0" dirty="0" smtClean="0"/>
              <a:t>243-250.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108</a:t>
            </a:fld>
            <a:endParaRPr lang="en-US"/>
          </a:p>
        </p:txBody>
      </p:sp>
    </p:spTree>
    <p:extLst>
      <p:ext uri="{BB962C8B-B14F-4D97-AF65-F5344CB8AC3E}">
        <p14:creationId xmlns:p14="http://schemas.microsoft.com/office/powerpoint/2010/main" val="40059819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HIV-1 TAT protein is one of the primary proteins involved in viral replication. From studies in mice, it appears that expression of that protein is associated with depression symptoms (anhedonia) and increased sensitivity to methamphetamine effects in the brain. This suggests that even individuals with an undetectable viral load may be vulnerable to depression. It also suggests that PLWH are more vulnerable to developing dependence on methamphetamine than non-PLWH. </a:t>
            </a:r>
          </a:p>
          <a:p>
            <a:endParaRPr lang="en-US" dirty="0" smtClean="0"/>
          </a:p>
          <a:p>
            <a:r>
              <a:rPr lang="en-US" b="1" dirty="0" smtClean="0"/>
              <a:t>Reference</a:t>
            </a:r>
            <a:r>
              <a:rPr lang="en-US" dirty="0" smtClean="0"/>
              <a:t>: </a:t>
            </a:r>
            <a:r>
              <a:rPr lang="en-US" dirty="0" err="1" smtClean="0"/>
              <a:t>Kesby</a:t>
            </a:r>
            <a:r>
              <a:rPr lang="en-US" dirty="0" smtClean="0"/>
              <a:t>, J., </a:t>
            </a:r>
            <a:r>
              <a:rPr lang="en-US" dirty="0" err="1" smtClean="0"/>
              <a:t>Markou</a:t>
            </a:r>
            <a:r>
              <a:rPr lang="en-US" dirty="0" smtClean="0"/>
              <a:t>,</a:t>
            </a:r>
            <a:r>
              <a:rPr lang="en-US" baseline="0" dirty="0" smtClean="0"/>
              <a:t> A., &amp; </a:t>
            </a:r>
            <a:r>
              <a:rPr lang="en-US" baseline="0" dirty="0" err="1" smtClean="0"/>
              <a:t>Semenova</a:t>
            </a:r>
            <a:r>
              <a:rPr lang="en-US" baseline="0" dirty="0" smtClean="0"/>
              <a:t>, S. (2016). The effects of HIV-1 regulatory TAT protein expression on brain reward function, response to psychostimulants, and delay-dependent memory in mice. </a:t>
            </a:r>
            <a:r>
              <a:rPr lang="en-US" i="1" baseline="0" dirty="0" smtClean="0"/>
              <a:t>Neuropharmacology, 109, </a:t>
            </a:r>
            <a:r>
              <a:rPr lang="en-US" baseline="0" dirty="0" smtClean="0"/>
              <a:t>205-215.</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109</a:t>
            </a:fld>
            <a:endParaRPr lang="en-US"/>
          </a:p>
        </p:txBody>
      </p:sp>
    </p:spTree>
    <p:extLst>
      <p:ext uri="{BB962C8B-B14F-4D97-AF65-F5344CB8AC3E}">
        <p14:creationId xmlns:p14="http://schemas.microsoft.com/office/powerpoint/2010/main" val="1203178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b="1" i="1" dirty="0" smtClean="0"/>
          </a:p>
          <a:p>
            <a:r>
              <a:rPr lang="en-US" b="1" i="1" dirty="0" smtClean="0"/>
              <a:t>Answer:</a:t>
            </a:r>
            <a:r>
              <a:rPr lang="en-US" b="1" i="1" baseline="0" dirty="0" smtClean="0"/>
              <a:t> a) True</a:t>
            </a:r>
            <a:endParaRPr lang="en-US" b="1" i="1"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11</a:t>
            </a:fld>
            <a:endParaRPr lang="en-US"/>
          </a:p>
        </p:txBody>
      </p:sp>
    </p:spTree>
    <p:extLst>
      <p:ext uri="{BB962C8B-B14F-4D97-AF65-F5344CB8AC3E}">
        <p14:creationId xmlns:p14="http://schemas.microsoft.com/office/powerpoint/2010/main" val="13157124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being on antiretroviral</a:t>
            </a:r>
            <a:r>
              <a:rPr lang="en-US" baseline="0" dirty="0" smtClean="0"/>
              <a:t> medications, PLWH still show various kinds of brain damage and systemic immune activation. However, the findings suggest that these are the lingering effects of HIV before it was treated, rather than while on antiretroviral treatment. This damage to brain tissue may not manifest in any sort of observable way to the individual. It also emphasizes the importance of starting medications as soon as possible after infection. </a:t>
            </a:r>
            <a:endParaRPr lang="en-US" dirty="0" smtClean="0"/>
          </a:p>
          <a:p>
            <a:endParaRPr lang="en-US" dirty="0" smtClean="0"/>
          </a:p>
          <a:p>
            <a:r>
              <a:rPr lang="en-US" b="1" dirty="0" smtClean="0"/>
              <a:t>Reference</a:t>
            </a:r>
            <a:r>
              <a:rPr lang="en-US" dirty="0" smtClean="0"/>
              <a:t>: Van </a:t>
            </a:r>
            <a:r>
              <a:rPr lang="en-US" dirty="0" err="1" smtClean="0"/>
              <a:t>Zoest</a:t>
            </a:r>
            <a:r>
              <a:rPr lang="en-US" dirty="0" smtClean="0"/>
              <a:t>, R., Underwood, J., De Francesco, D.,</a:t>
            </a:r>
            <a:r>
              <a:rPr lang="en-US" baseline="0" dirty="0" smtClean="0"/>
              <a:t> Sabin, C., Cole, J., Wit, F.,…COBRA Collaboration. (2018). Structural brain abnormalities in successfully treated HIV infection: associations with disease and cerebrospinal fluid biomarkers. </a:t>
            </a:r>
            <a:r>
              <a:rPr lang="en-US" i="1" baseline="0" dirty="0" smtClean="0"/>
              <a:t>Journal of Infectious Diseases, 217, </a:t>
            </a:r>
            <a:r>
              <a:rPr lang="en-US" baseline="0" dirty="0" smtClean="0"/>
              <a:t>69-81.</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110</a:t>
            </a:fld>
            <a:endParaRPr lang="en-US"/>
          </a:p>
        </p:txBody>
      </p:sp>
    </p:spTree>
    <p:extLst>
      <p:ext uri="{BB962C8B-B14F-4D97-AF65-F5344CB8AC3E}">
        <p14:creationId xmlns:p14="http://schemas.microsoft.com/office/powerpoint/2010/main" val="32593920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Summarize</a:t>
            </a:r>
            <a:r>
              <a:rPr lang="en-US" b="1" i="1" baseline="0" dirty="0" smtClean="0"/>
              <a:t> this section by emphasizing that even with an undetectable viral load, HIV can still be impacting the brain in ways that increase susceptibility to depression and substance dependence. </a:t>
            </a:r>
            <a:endParaRPr lang="en-US" b="1" i="1" dirty="0" smtClean="0"/>
          </a:p>
          <a:p>
            <a:endParaRPr lang="en-US" dirty="0" smtClean="0"/>
          </a:p>
          <a:p>
            <a:r>
              <a:rPr lang="en-US" b="1" dirty="0" smtClean="0"/>
              <a:t>Reference</a:t>
            </a:r>
            <a:r>
              <a:rPr lang="en-US" dirty="0" smtClean="0"/>
              <a:t>: Kesby, J., </a:t>
            </a:r>
            <a:r>
              <a:rPr lang="en-US" dirty="0" err="1" smtClean="0"/>
              <a:t>Markou</a:t>
            </a:r>
            <a:r>
              <a:rPr lang="en-US" dirty="0" smtClean="0"/>
              <a:t>,</a:t>
            </a:r>
            <a:r>
              <a:rPr lang="en-US" baseline="0" dirty="0" smtClean="0"/>
              <a:t> A., &amp; </a:t>
            </a:r>
            <a:r>
              <a:rPr lang="en-US" baseline="0" dirty="0" err="1" smtClean="0"/>
              <a:t>Semenova</a:t>
            </a:r>
            <a:r>
              <a:rPr lang="en-US" baseline="0" dirty="0" smtClean="0"/>
              <a:t>, S. (2016). The effects of HIV-1 regulatory TAT protein expression on brain reward function, response to psychostimulants, and delay-dependent memory in mice. </a:t>
            </a:r>
            <a:r>
              <a:rPr lang="en-US" i="1" baseline="0" dirty="0" smtClean="0"/>
              <a:t>Neuropharmacology, 109, </a:t>
            </a:r>
            <a:r>
              <a:rPr lang="en-US" baseline="0" dirty="0" smtClean="0"/>
              <a:t>205-215.</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111</a:t>
            </a:fld>
            <a:endParaRPr lang="en-US"/>
          </a:p>
        </p:txBody>
      </p:sp>
    </p:spTree>
    <p:extLst>
      <p:ext uri="{BB962C8B-B14F-4D97-AF65-F5344CB8AC3E}">
        <p14:creationId xmlns:p14="http://schemas.microsoft.com/office/powerpoint/2010/main" val="14556831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Having discussed HIV and the brain, t</a:t>
            </a:r>
            <a:r>
              <a:rPr lang="en-US" dirty="0" smtClean="0"/>
              <a:t>his slide is</a:t>
            </a:r>
            <a:r>
              <a:rPr lang="en-US" baseline="0" dirty="0" smtClean="0"/>
              <a:t> a transition to a section on HIV and substance use, particularly methamphetamine. Methamphetamine is the drug on which most of the research with HIV has been conducted.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112</a:t>
            </a:fld>
            <a:endParaRPr lang="en-US"/>
          </a:p>
        </p:txBody>
      </p:sp>
    </p:spTree>
    <p:extLst>
      <p:ext uri="{BB962C8B-B14F-4D97-AF65-F5344CB8AC3E}">
        <p14:creationId xmlns:p14="http://schemas.microsoft.com/office/powerpoint/2010/main" val="25694279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smtClean="0"/>
              <a:t>Make the</a:t>
            </a:r>
            <a:r>
              <a:rPr lang="en-US" b="1" i="1" baseline="0" dirty="0" smtClean="0"/>
              <a:t> point that in a recent study looking at over 10,000 people in HIV care nationally, almost half of them met criteria for a substance use disorder. Younger age and male gender predicted having a substance use disorder. Approximately 20% met criteria for a SUD for multiple substances. </a:t>
            </a:r>
            <a:endParaRPr lang="en-US" b="1" i="1" dirty="0" smtClean="0"/>
          </a:p>
          <a:p>
            <a:pPr defTabSz="931774">
              <a:defRPr/>
            </a:pPr>
            <a:endParaRPr lang="en-US" b="1" i="1" dirty="0" smtClean="0"/>
          </a:p>
          <a:p>
            <a:pPr defTabSz="931774">
              <a:defRPr/>
            </a:pPr>
            <a:r>
              <a:rPr lang="en-US" b="1" dirty="0" smtClean="0"/>
              <a:t>Reference</a:t>
            </a:r>
            <a:r>
              <a:rPr lang="en-US" dirty="0" smtClean="0"/>
              <a:t>: Hartzler, B.,</a:t>
            </a:r>
            <a:r>
              <a:rPr lang="en-US" baseline="0" dirty="0" smtClean="0"/>
              <a:t> </a:t>
            </a:r>
            <a:r>
              <a:rPr lang="en-US" baseline="0" dirty="0" err="1" smtClean="0"/>
              <a:t>Dombrowski</a:t>
            </a:r>
            <a:r>
              <a:rPr lang="en-US" baseline="0" dirty="0" smtClean="0"/>
              <a:t>, J.C., Crane, H.M., </a:t>
            </a:r>
            <a:r>
              <a:rPr lang="en-US" baseline="0" dirty="0" err="1" smtClean="0"/>
              <a:t>Eron</a:t>
            </a:r>
            <a:r>
              <a:rPr lang="en-US" baseline="0" dirty="0" smtClean="0"/>
              <a:t>, J.J., </a:t>
            </a:r>
            <a:r>
              <a:rPr lang="en-US" baseline="0" dirty="0" err="1" smtClean="0"/>
              <a:t>Geng</a:t>
            </a:r>
            <a:r>
              <a:rPr lang="en-US" baseline="0" dirty="0" smtClean="0"/>
              <a:t>, E.H.,</a:t>
            </a:r>
            <a:r>
              <a:rPr lang="en-US" u="none" dirty="0" smtClean="0">
                <a:solidFill>
                  <a:schemeClr val="bg1"/>
                </a:solidFill>
              </a:rPr>
              <a:t> </a:t>
            </a:r>
            <a:r>
              <a:rPr lang="en-US" u="none" baseline="0" dirty="0" smtClean="0">
                <a:solidFill>
                  <a:schemeClr val="bg1"/>
                </a:solidFill>
              </a:rPr>
              <a:t>Mathews, W.C.,…Donovan, D.M. </a:t>
            </a:r>
            <a:r>
              <a:rPr lang="en-US" u="none" dirty="0" smtClean="0"/>
              <a:t>(2017</a:t>
            </a:r>
            <a:r>
              <a:rPr lang="en-US" u="none" dirty="0"/>
              <a:t>).</a:t>
            </a:r>
            <a:r>
              <a:rPr lang="en-US" u="none" dirty="0" smtClean="0"/>
              <a:t>  </a:t>
            </a:r>
            <a:r>
              <a:rPr lang="en-US" dirty="0"/>
              <a:t>Prevalence and </a:t>
            </a:r>
            <a:r>
              <a:rPr lang="en-US" dirty="0" smtClean="0"/>
              <a:t>predictors </a:t>
            </a:r>
            <a:r>
              <a:rPr lang="en-US" dirty="0"/>
              <a:t>of </a:t>
            </a:r>
            <a:r>
              <a:rPr lang="en-US" dirty="0" smtClean="0"/>
              <a:t>substance use disorders among </a:t>
            </a:r>
            <a:r>
              <a:rPr lang="en-US" dirty="0"/>
              <a:t>HIV </a:t>
            </a:r>
            <a:r>
              <a:rPr lang="en-US" dirty="0" smtClean="0"/>
              <a:t>care enrollees </a:t>
            </a:r>
            <a:r>
              <a:rPr lang="en-US" dirty="0"/>
              <a:t>in the United States. </a:t>
            </a:r>
            <a:r>
              <a:rPr lang="en-US" i="1" dirty="0"/>
              <a:t>AIDS &amp; </a:t>
            </a:r>
            <a:r>
              <a:rPr lang="en-US" i="1" dirty="0" smtClean="0"/>
              <a:t>Behavior, </a:t>
            </a:r>
            <a:r>
              <a:rPr lang="en-US" i="1" dirty="0"/>
              <a:t>21</a:t>
            </a:r>
            <a:r>
              <a:rPr lang="en-US" i="0" dirty="0"/>
              <a:t>(4</a:t>
            </a:r>
            <a:r>
              <a:rPr lang="en-US" i="0" dirty="0" smtClean="0"/>
              <a:t>), 1138-1148</a:t>
            </a:r>
            <a:r>
              <a:rPr lang="en-US" dirty="0"/>
              <a:t>. </a:t>
            </a:r>
          </a:p>
        </p:txBody>
      </p:sp>
      <p:sp>
        <p:nvSpPr>
          <p:cNvPr id="4" name="Slide Number Placeholder 3"/>
          <p:cNvSpPr>
            <a:spLocks noGrp="1"/>
          </p:cNvSpPr>
          <p:nvPr>
            <p:ph type="sldNum" sz="quarter" idx="10"/>
          </p:nvPr>
        </p:nvSpPr>
        <p:spPr/>
        <p:txBody>
          <a:bodyPr/>
          <a:lstStyle/>
          <a:p>
            <a:fld id="{7C63AE47-9C68-4947-8952-E88F22A8D3AE}" type="slidenum">
              <a:rPr lang="en-US" smtClean="0"/>
              <a:pPr/>
              <a:t>113</a:t>
            </a:fld>
            <a:endParaRPr lang="en-US"/>
          </a:p>
        </p:txBody>
      </p:sp>
    </p:spTree>
    <p:extLst>
      <p:ext uri="{BB962C8B-B14F-4D97-AF65-F5344CB8AC3E}">
        <p14:creationId xmlns:p14="http://schemas.microsoft.com/office/powerpoint/2010/main" val="40886114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study mentioned on the previous slide, marijuana was the most frequently used substance, followed by alcohol, methamphetamine, cocaine, and non-prescription opioids. Make the point that if prescription opioids had been included, the opioids number might well have been higher. </a:t>
            </a:r>
            <a:endParaRPr lang="en-US" dirty="0" smtClean="0"/>
          </a:p>
          <a:p>
            <a:endParaRPr lang="en-US" dirty="0" smtClean="0"/>
          </a:p>
          <a:p>
            <a:pPr defTabSz="931774">
              <a:defRPr/>
            </a:pPr>
            <a:r>
              <a:rPr lang="en-US" b="1" dirty="0" smtClean="0"/>
              <a:t>Reference</a:t>
            </a:r>
            <a:r>
              <a:rPr lang="en-US" dirty="0" smtClean="0"/>
              <a:t>: Hartzler, B.,</a:t>
            </a:r>
            <a:r>
              <a:rPr lang="en-US" baseline="0" dirty="0" smtClean="0"/>
              <a:t> </a:t>
            </a:r>
            <a:r>
              <a:rPr lang="en-US" baseline="0" dirty="0" err="1" smtClean="0"/>
              <a:t>Dombrowski</a:t>
            </a:r>
            <a:r>
              <a:rPr lang="en-US" baseline="0" dirty="0" smtClean="0"/>
              <a:t>, J.C., Crane, H.M., </a:t>
            </a:r>
            <a:r>
              <a:rPr lang="en-US" baseline="0" dirty="0" err="1" smtClean="0"/>
              <a:t>Eron</a:t>
            </a:r>
            <a:r>
              <a:rPr lang="en-US" baseline="0" dirty="0" smtClean="0"/>
              <a:t>, J.J., </a:t>
            </a:r>
            <a:r>
              <a:rPr lang="en-US" baseline="0" dirty="0" err="1" smtClean="0"/>
              <a:t>Geng</a:t>
            </a:r>
            <a:r>
              <a:rPr lang="en-US" baseline="0" dirty="0" smtClean="0"/>
              <a:t>, E.H.,</a:t>
            </a:r>
            <a:r>
              <a:rPr lang="en-US" u="none" dirty="0" smtClean="0">
                <a:solidFill>
                  <a:schemeClr val="bg1"/>
                </a:solidFill>
              </a:rPr>
              <a:t> </a:t>
            </a:r>
            <a:r>
              <a:rPr lang="en-US" u="none" baseline="0" dirty="0" smtClean="0">
                <a:solidFill>
                  <a:schemeClr val="bg1"/>
                </a:solidFill>
              </a:rPr>
              <a:t>Mathews, W.C.,…Donovan, D.M. </a:t>
            </a:r>
            <a:r>
              <a:rPr lang="en-US" u="none" dirty="0" smtClean="0"/>
              <a:t>(2017). </a:t>
            </a:r>
            <a:r>
              <a:rPr lang="en-US" dirty="0" smtClean="0"/>
              <a:t>Prevalence </a:t>
            </a:r>
            <a:r>
              <a:rPr lang="en-US" dirty="0" smtClean="0"/>
              <a:t>and predictors of substance use disorders among HIV care enrollees in the United States. </a:t>
            </a:r>
            <a:r>
              <a:rPr lang="en-US" i="1" dirty="0" smtClean="0"/>
              <a:t>AIDS &amp; Behavior, 21</a:t>
            </a:r>
            <a:r>
              <a:rPr lang="en-US" i="0" dirty="0" smtClean="0"/>
              <a:t>(4), 1138-1148</a:t>
            </a:r>
            <a:r>
              <a:rPr lang="en-US" dirty="0" smtClean="0"/>
              <a:t>. </a:t>
            </a:r>
            <a:endParaRPr lang="en-US" dirty="0"/>
          </a:p>
        </p:txBody>
      </p:sp>
      <p:sp>
        <p:nvSpPr>
          <p:cNvPr id="4" name="Slide Number Placeholder 3"/>
          <p:cNvSpPr>
            <a:spLocks noGrp="1"/>
          </p:cNvSpPr>
          <p:nvPr>
            <p:ph type="sldNum" sz="quarter" idx="10"/>
          </p:nvPr>
        </p:nvSpPr>
        <p:spPr/>
        <p:txBody>
          <a:bodyPr/>
          <a:lstStyle/>
          <a:p>
            <a:fld id="{7C63AE47-9C68-4947-8952-E88F22A8D3AE}" type="slidenum">
              <a:rPr lang="en-US" smtClean="0"/>
              <a:pPr/>
              <a:t>114</a:t>
            </a:fld>
            <a:endParaRPr lang="en-US"/>
          </a:p>
        </p:txBody>
      </p:sp>
    </p:spTree>
    <p:extLst>
      <p:ext uri="{BB962C8B-B14F-4D97-AF65-F5344CB8AC3E}">
        <p14:creationId xmlns:p14="http://schemas.microsoft.com/office/powerpoint/2010/main" val="32007103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same study, significantly fewer African-Americans met criteria for a substance use disorder than Caucasians or Hispanics. </a:t>
            </a:r>
            <a:endParaRPr lang="en-US" dirty="0" smtClean="0"/>
          </a:p>
          <a:p>
            <a:endParaRPr lang="en-US" dirty="0" smtClean="0"/>
          </a:p>
          <a:p>
            <a:pPr defTabSz="931774">
              <a:defRPr/>
            </a:pPr>
            <a:r>
              <a:rPr lang="en-US" b="1" dirty="0" smtClean="0"/>
              <a:t>Reference</a:t>
            </a:r>
            <a:r>
              <a:rPr lang="en-US" dirty="0" smtClean="0"/>
              <a:t>: Hartzler, B.,</a:t>
            </a:r>
            <a:r>
              <a:rPr lang="en-US" baseline="0" dirty="0" smtClean="0"/>
              <a:t> </a:t>
            </a:r>
            <a:r>
              <a:rPr lang="en-US" baseline="0" dirty="0" err="1" smtClean="0"/>
              <a:t>Dombrowski</a:t>
            </a:r>
            <a:r>
              <a:rPr lang="en-US" baseline="0" dirty="0" smtClean="0"/>
              <a:t>, J.C., Crane, H.M., </a:t>
            </a:r>
            <a:r>
              <a:rPr lang="en-US" baseline="0" dirty="0" err="1" smtClean="0"/>
              <a:t>Eron</a:t>
            </a:r>
            <a:r>
              <a:rPr lang="en-US" baseline="0" dirty="0" smtClean="0"/>
              <a:t>, J.J., </a:t>
            </a:r>
            <a:r>
              <a:rPr lang="en-US" baseline="0" dirty="0" err="1" smtClean="0"/>
              <a:t>Geng</a:t>
            </a:r>
            <a:r>
              <a:rPr lang="en-US" baseline="0" dirty="0" smtClean="0"/>
              <a:t>, E.H.,</a:t>
            </a:r>
            <a:r>
              <a:rPr lang="en-US" u="none" dirty="0" smtClean="0">
                <a:solidFill>
                  <a:schemeClr val="bg1"/>
                </a:solidFill>
              </a:rPr>
              <a:t> </a:t>
            </a:r>
            <a:r>
              <a:rPr lang="en-US" u="none" baseline="0" dirty="0" smtClean="0">
                <a:solidFill>
                  <a:schemeClr val="bg1"/>
                </a:solidFill>
              </a:rPr>
              <a:t>Mathews, W.C.,…Donovan, D.M. </a:t>
            </a:r>
            <a:r>
              <a:rPr lang="en-US" u="none" dirty="0" smtClean="0"/>
              <a:t>(2017).  </a:t>
            </a:r>
            <a:r>
              <a:rPr lang="en-US" dirty="0" smtClean="0"/>
              <a:t>Prevalence and predictors of substance use disorders among HIV care enrollees in the United States. </a:t>
            </a:r>
            <a:r>
              <a:rPr lang="en-US" i="1" dirty="0" smtClean="0"/>
              <a:t>AIDS &amp; Behavior, 21</a:t>
            </a:r>
            <a:r>
              <a:rPr lang="en-US" i="0" dirty="0" smtClean="0"/>
              <a:t>(4), 1138-1148</a:t>
            </a:r>
            <a:r>
              <a:rPr lang="en-US" dirty="0" smtClean="0"/>
              <a:t>.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115</a:t>
            </a:fld>
            <a:endParaRPr lang="en-US"/>
          </a:p>
        </p:txBody>
      </p:sp>
    </p:spTree>
    <p:extLst>
      <p:ext uri="{BB962C8B-B14F-4D97-AF65-F5344CB8AC3E}">
        <p14:creationId xmlns:p14="http://schemas.microsoft.com/office/powerpoint/2010/main" val="32436165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Make</a:t>
            </a:r>
            <a:r>
              <a:rPr lang="en-US" b="1" i="1" baseline="0" dirty="0" smtClean="0"/>
              <a:t> the point that substance use disorders among PLWH increase risk of HIV transmission due to the listed factors. So not only is HIV a risk factor for substance use, substance use is a risk factor for HIV transmission.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defTabSz="931774">
              <a:defRPr/>
            </a:pPr>
            <a:r>
              <a:rPr lang="en-US" b="1" dirty="0" smtClean="0"/>
              <a:t>Reference</a:t>
            </a:r>
            <a:r>
              <a:rPr lang="en-US" dirty="0" smtClean="0"/>
              <a:t>: Hartzler, B.,</a:t>
            </a:r>
            <a:r>
              <a:rPr lang="en-US" baseline="0" dirty="0" smtClean="0"/>
              <a:t> </a:t>
            </a:r>
            <a:r>
              <a:rPr lang="en-US" baseline="0" dirty="0" err="1" smtClean="0"/>
              <a:t>Dombrowski</a:t>
            </a:r>
            <a:r>
              <a:rPr lang="en-US" baseline="0" dirty="0" smtClean="0"/>
              <a:t>, J.C., Crane, H.M., </a:t>
            </a:r>
            <a:r>
              <a:rPr lang="en-US" baseline="0" dirty="0" err="1" smtClean="0"/>
              <a:t>Eron</a:t>
            </a:r>
            <a:r>
              <a:rPr lang="en-US" baseline="0" dirty="0" smtClean="0"/>
              <a:t>, J.J., </a:t>
            </a:r>
            <a:r>
              <a:rPr lang="en-US" baseline="0" dirty="0" err="1" smtClean="0"/>
              <a:t>Geng</a:t>
            </a:r>
            <a:r>
              <a:rPr lang="en-US" baseline="0" dirty="0" smtClean="0"/>
              <a:t>, E.H.,</a:t>
            </a:r>
            <a:r>
              <a:rPr lang="en-US" u="none" dirty="0" smtClean="0">
                <a:solidFill>
                  <a:schemeClr val="bg1"/>
                </a:solidFill>
              </a:rPr>
              <a:t> </a:t>
            </a:r>
            <a:r>
              <a:rPr lang="en-US" u="none" baseline="0" dirty="0" smtClean="0">
                <a:solidFill>
                  <a:schemeClr val="bg1"/>
                </a:solidFill>
              </a:rPr>
              <a:t>Mathews, W.C.,…Donovan, D.M. </a:t>
            </a:r>
            <a:r>
              <a:rPr lang="en-US" u="none" dirty="0" smtClean="0"/>
              <a:t>(2017).</a:t>
            </a:r>
            <a:r>
              <a:rPr lang="en-US" dirty="0" smtClean="0"/>
              <a:t>  Prevalence and Predictors of Substance Use Disorders Among HIV Care Enrollees in the United States. </a:t>
            </a:r>
            <a:r>
              <a:rPr lang="en-US" i="1" dirty="0" smtClean="0"/>
              <a:t>AIDS &amp; Behavior 21(4):</a:t>
            </a:r>
            <a:r>
              <a:rPr lang="en-US" dirty="0" smtClean="0"/>
              <a:t> 1138-1148. </a:t>
            </a: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116</a:t>
            </a:fld>
            <a:endParaRPr lang="en-US"/>
          </a:p>
        </p:txBody>
      </p:sp>
    </p:spTree>
    <p:extLst>
      <p:ext uri="{BB962C8B-B14F-4D97-AF65-F5344CB8AC3E}">
        <p14:creationId xmlns:p14="http://schemas.microsoft.com/office/powerpoint/2010/main" val="37781307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connection between crystal meth use and HIV transmission has been well established by researchers. Individuals who use methamphetamine are more likely to become infected with HIV and transmit the virus to others. Studies have also documented more substantial brain damage and cognitive impairment </a:t>
            </a:r>
            <a:r>
              <a:rPr lang="en-US" dirty="0" smtClean="0"/>
              <a:t>in people </a:t>
            </a:r>
            <a:r>
              <a:rPr lang="en-US" dirty="0"/>
              <a:t>who use meth and are infected with HIV, as compared to people living with HIV who do not use meth.</a:t>
            </a:r>
          </a:p>
          <a:p>
            <a:endParaRPr lang="en-US" baseline="0" dirty="0"/>
          </a:p>
          <a:p>
            <a:r>
              <a:rPr lang="en-US" b="1" baseline="0" dirty="0" smtClean="0"/>
              <a:t>Reference: </a:t>
            </a:r>
            <a:r>
              <a:rPr lang="en-US" dirty="0" err="1" smtClean="0"/>
              <a:t>Yeon</a:t>
            </a:r>
            <a:r>
              <a:rPr lang="en-US" dirty="0"/>
              <a:t>, P.A., &amp; Albrecht, H. (2007). Crystal meth and HIV/AIDS: The perfect storm? </a:t>
            </a:r>
            <a:r>
              <a:rPr lang="en-US" i="1" dirty="0"/>
              <a:t>NEJM Journal Watch</a:t>
            </a:r>
            <a:r>
              <a:rPr lang="en-US" dirty="0"/>
              <a:t>, December 3, 2007.</a:t>
            </a: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117</a:t>
            </a:fld>
            <a:endParaRPr lang="en-US" altLang="en-US"/>
          </a:p>
        </p:txBody>
      </p:sp>
    </p:spTree>
    <p:extLst>
      <p:ext uri="{BB962C8B-B14F-4D97-AF65-F5344CB8AC3E}">
        <p14:creationId xmlns:p14="http://schemas.microsoft.com/office/powerpoint/2010/main" val="32288569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According</a:t>
            </a:r>
            <a:r>
              <a:rPr lang="en-US" b="0" baseline="0" dirty="0" smtClean="0"/>
              <a:t> to a paper published by </a:t>
            </a:r>
            <a:r>
              <a:rPr lang="en-US" b="0" baseline="0" dirty="0" err="1" smtClean="0"/>
              <a:t>Toussi</a:t>
            </a:r>
            <a:r>
              <a:rPr lang="en-US" b="0" baseline="0" dirty="0" smtClean="0"/>
              <a:t> and colleagues in 2009, methamphetamine speeds up HIV replication in both test tube and animal studies. This slide details the key findings from the test tube studies and mouse model studies.</a:t>
            </a:r>
            <a:endParaRPr lang="en-US" b="0" dirty="0"/>
          </a:p>
          <a:p>
            <a:endParaRPr lang="en-US" dirty="0" smtClean="0"/>
          </a:p>
          <a:p>
            <a:r>
              <a:rPr lang="en-US" b="1" dirty="0" smtClean="0"/>
              <a:t>Reference: </a:t>
            </a:r>
            <a:r>
              <a:rPr lang="en-US" dirty="0" err="1" smtClean="0"/>
              <a:t>Toussi</a:t>
            </a:r>
            <a:r>
              <a:rPr lang="en-US" dirty="0" smtClean="0"/>
              <a:t>, S.S.,</a:t>
            </a:r>
            <a:r>
              <a:rPr lang="en-US" baseline="0" dirty="0" smtClean="0"/>
              <a:t> Joseph, A., Zheng, J.H., Dutta, M., </a:t>
            </a:r>
            <a:r>
              <a:rPr lang="en-US" baseline="0" dirty="0" err="1" smtClean="0"/>
              <a:t>Santambrogio</a:t>
            </a:r>
            <a:r>
              <a:rPr lang="en-US" baseline="0" dirty="0" smtClean="0"/>
              <a:t>, L., &amp; Goldstein, H. (2009). Short communication: Methamphetamine treatment increases in vitro and in vivo HIV replication. </a:t>
            </a:r>
            <a:r>
              <a:rPr lang="en-US" i="1" baseline="0" dirty="0" smtClean="0"/>
              <a:t>AIDS Research and Human Retroviruses, 25</a:t>
            </a:r>
            <a:r>
              <a:rPr lang="en-US" i="0" baseline="0" dirty="0" smtClean="0"/>
              <a:t>(17), 1117-1121.</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118</a:t>
            </a:fld>
            <a:endParaRPr lang="en-US" altLang="en-US"/>
          </a:p>
        </p:txBody>
      </p:sp>
    </p:spTree>
    <p:extLst>
      <p:ext uri="{BB962C8B-B14F-4D97-AF65-F5344CB8AC3E}">
        <p14:creationId xmlns:p14="http://schemas.microsoft.com/office/powerpoint/2010/main" val="17381094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smtClean="0"/>
              <a:t>Cherner</a:t>
            </a:r>
            <a:r>
              <a:rPr lang="en-US" b="0" dirty="0" smtClean="0"/>
              <a:t> published an</a:t>
            </a:r>
            <a:r>
              <a:rPr lang="en-US" b="0" baseline="0" dirty="0" smtClean="0"/>
              <a:t> article </a:t>
            </a:r>
            <a:r>
              <a:rPr lang="en-US" b="0" dirty="0" smtClean="0"/>
              <a:t>in the </a:t>
            </a:r>
            <a:r>
              <a:rPr lang="en-US" b="0" i="1" dirty="0" smtClean="0"/>
              <a:t>APA Psychology and AIDS Exchange Newsletter </a:t>
            </a:r>
            <a:r>
              <a:rPr lang="en-US" b="0" dirty="0" smtClean="0"/>
              <a:t>in 2013</a:t>
            </a:r>
            <a:r>
              <a:rPr lang="en-US" b="0" baseline="0" dirty="0" smtClean="0"/>
              <a:t> about the effects of methamphetamine on the brain of a person infected with HIV. This slide details the key findings.</a:t>
            </a:r>
            <a:endParaRPr lang="en-US" b="0" dirty="0"/>
          </a:p>
          <a:p>
            <a:endParaRPr lang="en-US" dirty="0"/>
          </a:p>
          <a:p>
            <a:r>
              <a:rPr lang="en-US" b="1" dirty="0" smtClean="0"/>
              <a:t>Reference: </a:t>
            </a:r>
            <a:r>
              <a:rPr lang="en-US" dirty="0" err="1" smtClean="0"/>
              <a:t>Cherner</a:t>
            </a:r>
            <a:r>
              <a:rPr lang="en-US" dirty="0"/>
              <a:t>, M. (2013). The HIV+ brain on drugs: Focus on methamphetamine. </a:t>
            </a:r>
            <a:r>
              <a:rPr lang="en-US" i="1" dirty="0"/>
              <a:t>American Psychological Association,</a:t>
            </a:r>
            <a:r>
              <a:rPr lang="en-US" i="1" baseline="0" dirty="0"/>
              <a:t> </a:t>
            </a:r>
            <a:r>
              <a:rPr lang="en-US" i="1" dirty="0"/>
              <a:t>Psychology</a:t>
            </a:r>
            <a:r>
              <a:rPr lang="en-US" i="1" baseline="0" dirty="0"/>
              <a:t> and AIDS Exchange Newsletter.</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119</a:t>
            </a:fld>
            <a:endParaRPr lang="en-US" altLang="en-US"/>
          </a:p>
        </p:txBody>
      </p:sp>
    </p:spTree>
    <p:extLst>
      <p:ext uri="{BB962C8B-B14F-4D97-AF65-F5344CB8AC3E}">
        <p14:creationId xmlns:p14="http://schemas.microsoft.com/office/powerpoint/2010/main" val="16642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b="1" i="1" dirty="0" smtClean="0"/>
          </a:p>
          <a:p>
            <a:r>
              <a:rPr lang="en-US" b="1" i="1" dirty="0" smtClean="0"/>
              <a:t>Answer:</a:t>
            </a:r>
            <a:r>
              <a:rPr lang="en-US" b="1" i="1" baseline="0" dirty="0" smtClean="0"/>
              <a:t> b) Depression</a:t>
            </a:r>
            <a:endParaRPr lang="en-US" b="1" i="1"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12</a:t>
            </a:fld>
            <a:endParaRPr lang="en-US"/>
          </a:p>
        </p:txBody>
      </p:sp>
    </p:spTree>
    <p:extLst>
      <p:ext uri="{BB962C8B-B14F-4D97-AF65-F5344CB8AC3E}">
        <p14:creationId xmlns:p14="http://schemas.microsoft.com/office/powerpoint/2010/main" val="33824391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Blackstone</a:t>
            </a:r>
            <a:r>
              <a:rPr lang="en-US" baseline="0" dirty="0" smtClean="0"/>
              <a:t> </a:t>
            </a:r>
            <a:r>
              <a:rPr lang="en-US" dirty="0"/>
              <a:t>and colleagues from the University</a:t>
            </a:r>
            <a:r>
              <a:rPr lang="en-US" baseline="0" dirty="0"/>
              <a:t> of </a:t>
            </a:r>
            <a:r>
              <a:rPr lang="en-US" baseline="0" dirty="0" smtClean="0"/>
              <a:t>California, San Diego </a:t>
            </a:r>
            <a:r>
              <a:rPr lang="en-US" baseline="0" dirty="0"/>
              <a:t>Translational Methamphetamine AIDS Research Center conducted a study to assess daily functioning among nearly 800 individuals who are HIV positive and use methamphetamine</a:t>
            </a:r>
            <a:r>
              <a:rPr lang="en-US" baseline="0" dirty="0" smtClean="0"/>
              <a:t>. They found impairment in daily functioning in four key areas – everyday cognitive symptoms, instrumental (skilled) activities of daily living, basic activities of daily living, and employment. </a:t>
            </a:r>
          </a:p>
          <a:p>
            <a:endParaRPr lang="en-US" baseline="0" dirty="0"/>
          </a:p>
          <a:p>
            <a:r>
              <a:rPr lang="en-US" b="1" baseline="0" dirty="0" smtClean="0"/>
              <a:t>Reference: </a:t>
            </a:r>
            <a:r>
              <a:rPr lang="en-US" baseline="0" dirty="0" smtClean="0"/>
              <a:t>Blackstone</a:t>
            </a:r>
            <a:r>
              <a:rPr lang="en-US" baseline="0" dirty="0"/>
              <a:t>, K., </a:t>
            </a:r>
            <a:r>
              <a:rPr lang="en-US" baseline="0" dirty="0" err="1"/>
              <a:t>Iudicello</a:t>
            </a:r>
            <a:r>
              <a:rPr lang="en-US" baseline="0" dirty="0"/>
              <a:t>, J.E., Morgan, E.E., Weber, E., Moore, D.J., Franklin, D.R</a:t>
            </a:r>
            <a:r>
              <a:rPr lang="en-US" baseline="0" dirty="0" smtClean="0"/>
              <a:t>.,…TMARC </a:t>
            </a:r>
            <a:r>
              <a:rPr lang="en-US" baseline="0" dirty="0"/>
              <a:t>Group. (2013). HIV infection heightens concurrent risk of functional dependence in persons with chronic methamphetamine use. </a:t>
            </a:r>
            <a:r>
              <a:rPr lang="en-US" i="1" baseline="0" dirty="0"/>
              <a:t>Journal of Addiction Medicine, 7</a:t>
            </a:r>
            <a:r>
              <a:rPr lang="en-US" i="0" baseline="0" dirty="0"/>
              <a:t>(4), 255-263.</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120</a:t>
            </a:fld>
            <a:endParaRPr lang="en-US" altLang="en-US"/>
          </a:p>
        </p:txBody>
      </p:sp>
    </p:spTree>
    <p:extLst>
      <p:ext uri="{BB962C8B-B14F-4D97-AF65-F5344CB8AC3E}">
        <p14:creationId xmlns:p14="http://schemas.microsoft.com/office/powerpoint/2010/main" val="275085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recent findings</a:t>
            </a:r>
            <a:r>
              <a:rPr lang="en-US" baseline="0" dirty="0" smtClean="0"/>
              <a:t> indicate that the combination of HIV and methamphetamine increases the likelihood of damage to the central nervous system. Among men who have sex with men (MSM), a history of childhood abuse predicts depression, risky sexual behavior, and methamphetamine use. </a:t>
            </a:r>
            <a:endParaRPr lang="en-US" dirty="0" smtClean="0"/>
          </a:p>
          <a:p>
            <a:endParaRPr lang="en-US" dirty="0" smtClean="0"/>
          </a:p>
          <a:p>
            <a:pPr defTabSz="931774">
              <a:defRPr/>
            </a:pPr>
            <a:r>
              <a:rPr lang="en-US" b="1" dirty="0" smtClean="0"/>
              <a:t>References: </a:t>
            </a:r>
            <a:r>
              <a:rPr lang="en-US" dirty="0" err="1" smtClean="0"/>
              <a:t>Soontornniyomkij</a:t>
            </a:r>
            <a:r>
              <a:rPr lang="en-US" dirty="0" smtClean="0"/>
              <a:t>,</a:t>
            </a:r>
            <a:r>
              <a:rPr lang="en-US" baseline="0" dirty="0" smtClean="0"/>
              <a:t> V., Kesby, J.P., Morgan, E.E., Bischoff-</a:t>
            </a:r>
            <a:r>
              <a:rPr lang="en-US" baseline="0" dirty="0" err="1" smtClean="0"/>
              <a:t>Grethe</a:t>
            </a:r>
            <a:r>
              <a:rPr lang="en-US" baseline="0" dirty="0" smtClean="0"/>
              <a:t>, A., </a:t>
            </a:r>
            <a:r>
              <a:rPr lang="en-US" baseline="0" dirty="0" err="1" smtClean="0"/>
              <a:t>Minassian</a:t>
            </a:r>
            <a:r>
              <a:rPr lang="en-US" baseline="0" dirty="0" smtClean="0"/>
              <a:t>, A., Brown, G.G., Grant, I., &amp; Translational Methamphetamine AIDS Research Group. (2016).</a:t>
            </a:r>
            <a:r>
              <a:rPr lang="en-US" dirty="0" smtClean="0"/>
              <a:t> </a:t>
            </a:r>
            <a:r>
              <a:rPr lang="en-US" dirty="0"/>
              <a:t>Effects of HIV and </a:t>
            </a:r>
            <a:r>
              <a:rPr lang="en-US" dirty="0" smtClean="0"/>
              <a:t>methamphetamine </a:t>
            </a:r>
            <a:r>
              <a:rPr lang="en-US" dirty="0"/>
              <a:t>on </a:t>
            </a:r>
            <a:r>
              <a:rPr lang="en-US" dirty="0" smtClean="0"/>
              <a:t>brain </a:t>
            </a:r>
            <a:r>
              <a:rPr lang="en-US" dirty="0"/>
              <a:t>and </a:t>
            </a:r>
            <a:r>
              <a:rPr lang="en-US" dirty="0" smtClean="0"/>
              <a:t>behavior</a:t>
            </a:r>
            <a:r>
              <a:rPr lang="en-US" dirty="0"/>
              <a:t>: Evidence from </a:t>
            </a:r>
            <a:r>
              <a:rPr lang="en-US" dirty="0" smtClean="0"/>
              <a:t>human studies </a:t>
            </a:r>
            <a:r>
              <a:rPr lang="en-US" dirty="0"/>
              <a:t>and </a:t>
            </a:r>
            <a:r>
              <a:rPr lang="en-US" dirty="0" smtClean="0"/>
              <a:t>animal models</a:t>
            </a:r>
            <a:r>
              <a:rPr lang="en-US" dirty="0"/>
              <a:t>. </a:t>
            </a:r>
            <a:r>
              <a:rPr lang="en-US" i="1" dirty="0"/>
              <a:t>Journal of </a:t>
            </a:r>
            <a:r>
              <a:rPr lang="en-US" i="1" dirty="0" err="1"/>
              <a:t>Neuroimmune</a:t>
            </a:r>
            <a:r>
              <a:rPr lang="en-US" i="1" dirty="0"/>
              <a:t> </a:t>
            </a:r>
            <a:r>
              <a:rPr lang="en-US" i="1" dirty="0" smtClean="0"/>
              <a:t>Pharmacology, </a:t>
            </a:r>
            <a:r>
              <a:rPr lang="en-US" i="1" dirty="0"/>
              <a:t>11</a:t>
            </a:r>
            <a:r>
              <a:rPr lang="en-US" i="0" dirty="0"/>
              <a:t>(3</a:t>
            </a:r>
            <a:r>
              <a:rPr lang="en-US" i="0" dirty="0" smtClean="0"/>
              <a:t>), 495-510</a:t>
            </a:r>
            <a:r>
              <a:rPr lang="en-US" dirty="0"/>
              <a:t>.</a:t>
            </a:r>
          </a:p>
          <a:p>
            <a:pPr defTabSz="931774">
              <a:defRPr/>
            </a:pPr>
            <a:endParaRPr lang="en-US" dirty="0"/>
          </a:p>
          <a:p>
            <a:pPr defTabSz="931774">
              <a:defRPr/>
            </a:pPr>
            <a:r>
              <a:rPr lang="en-US" dirty="0"/>
              <a:t>Lopez-Patton, M., Kumar, M., Jones, D., Fonseca, M., Kumar, A.M., &amp; </a:t>
            </a:r>
            <a:r>
              <a:rPr lang="en-US" dirty="0" err="1"/>
              <a:t>Nemeroff</a:t>
            </a:r>
            <a:r>
              <a:rPr lang="en-US" dirty="0"/>
              <a:t>, C.B. (2016). Childhood trauma and meth abuse among men who have sex with men: Implications for intervention. </a:t>
            </a:r>
            <a:r>
              <a:rPr lang="en-US" i="1" dirty="0"/>
              <a:t>Journal of Psychiatry </a:t>
            </a:r>
            <a:r>
              <a:rPr lang="en-US" i="1" dirty="0" smtClean="0"/>
              <a:t>Research, 72, </a:t>
            </a:r>
            <a:r>
              <a:rPr lang="en-US" dirty="0" smtClean="0"/>
              <a:t>1-5</a:t>
            </a:r>
            <a:r>
              <a:rPr lang="en-US" dirty="0"/>
              <a:t>. </a:t>
            </a: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121</a:t>
            </a:fld>
            <a:endParaRPr lang="en-US"/>
          </a:p>
        </p:txBody>
      </p:sp>
    </p:spTree>
    <p:extLst>
      <p:ext uri="{BB962C8B-B14F-4D97-AF65-F5344CB8AC3E}">
        <p14:creationId xmlns:p14="http://schemas.microsoft.com/office/powerpoint/2010/main" val="7446612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smtClean="0"/>
              <a:t>This is a summary</a:t>
            </a:r>
            <a:r>
              <a:rPr lang="en-US" altLang="en-US" b="0" baseline="0" dirty="0" smtClean="0"/>
              <a:t> slide for the past 9 slides.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122</a:t>
            </a:fld>
            <a:endParaRPr lang="en-US"/>
          </a:p>
        </p:txBody>
      </p:sp>
    </p:spTree>
    <p:extLst>
      <p:ext uri="{BB962C8B-B14F-4D97-AF65-F5344CB8AC3E}">
        <p14:creationId xmlns:p14="http://schemas.microsoft.com/office/powerpoint/2010/main" val="1156270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transition</a:t>
            </a:r>
            <a:r>
              <a:rPr lang="en-US" baseline="0" dirty="0" smtClean="0"/>
              <a:t> slide to the intersectionality section of the training.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123</a:t>
            </a:fld>
            <a:endParaRPr lang="en-US"/>
          </a:p>
        </p:txBody>
      </p:sp>
    </p:spTree>
    <p:extLst>
      <p:ext uri="{BB962C8B-B14F-4D97-AF65-F5344CB8AC3E}">
        <p14:creationId xmlns:p14="http://schemas.microsoft.com/office/powerpoint/2010/main" val="29521987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Explain</a:t>
            </a:r>
            <a:r>
              <a:rPr lang="en-US" b="1" i="1" baseline="0" dirty="0" smtClean="0"/>
              <a:t> the concept of intersectionality as defined in the quote. </a:t>
            </a:r>
            <a:endParaRPr lang="en-US" b="1" i="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Bowleg, L. (2012). The problem with the phrase </a:t>
            </a:r>
            <a:r>
              <a:rPr lang="en-US" i="1" baseline="0" dirty="0" smtClean="0"/>
              <a:t>Women and Minorities</a:t>
            </a:r>
            <a:r>
              <a:rPr lang="en-US" baseline="0" dirty="0" smtClean="0"/>
              <a:t>: Intersectionality – an important theoretical framework for public health. </a:t>
            </a:r>
            <a:r>
              <a:rPr lang="en-US" i="1" baseline="0" dirty="0" smtClean="0"/>
              <a:t>American Journal of Public Health, 102</a:t>
            </a:r>
            <a:r>
              <a:rPr lang="en-US" i="0" baseline="0" dirty="0" smtClean="0"/>
              <a:t>(7), 1267-1273</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124</a:t>
            </a:fld>
            <a:endParaRPr lang="en-US"/>
          </a:p>
        </p:txBody>
      </p:sp>
    </p:spTree>
    <p:extLst>
      <p:ext uri="{BB962C8B-B14F-4D97-AF65-F5344CB8AC3E}">
        <p14:creationId xmlns:p14="http://schemas.microsoft.com/office/powerpoint/2010/main" val="24989759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Explain the concept of intersectionality.</a:t>
            </a:r>
            <a:r>
              <a:rPr lang="en-US" b="1" i="1" baseline="0" dirty="0" smtClean="0"/>
              <a:t> Make the point that we’re talking about health disparities among historically oppressed groups and some of the factors that drive them. </a:t>
            </a:r>
            <a:endParaRPr lang="en-US" b="1" i="1" dirty="0" smtClean="0"/>
          </a:p>
          <a:p>
            <a:endParaRPr lang="en-US" dirty="0" smtClean="0"/>
          </a:p>
          <a:p>
            <a:r>
              <a:rPr lang="en-US" b="1" dirty="0" smtClean="0"/>
              <a:t>Reference:</a:t>
            </a:r>
            <a:r>
              <a:rPr lang="en-US" baseline="0" dirty="0" smtClean="0"/>
              <a:t> Bowleg, L. (2012). The problem with the phrase </a:t>
            </a:r>
            <a:r>
              <a:rPr lang="en-US" i="1" baseline="0" dirty="0" smtClean="0"/>
              <a:t>Women and Minorities</a:t>
            </a:r>
            <a:r>
              <a:rPr lang="en-US" baseline="0" dirty="0" smtClean="0"/>
              <a:t>: Intersectionality – an important theoretical framework for public health. </a:t>
            </a:r>
            <a:r>
              <a:rPr lang="en-US" i="1" baseline="0" dirty="0" smtClean="0"/>
              <a:t>American Journal of Public Health, 102</a:t>
            </a:r>
            <a:r>
              <a:rPr lang="en-US" i="0" baseline="0" dirty="0" smtClean="0"/>
              <a:t>(7), </a:t>
            </a:r>
            <a:r>
              <a:rPr lang="en-US" baseline="0" dirty="0" smtClean="0"/>
              <a:t>1267-1273.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125</a:t>
            </a:fld>
            <a:endParaRPr lang="en-US"/>
          </a:p>
        </p:txBody>
      </p:sp>
    </p:spTree>
    <p:extLst>
      <p:ext uri="{BB962C8B-B14F-4D97-AF65-F5344CB8AC3E}">
        <p14:creationId xmlns:p14="http://schemas.microsoft.com/office/powerpoint/2010/main" val="14426326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This</a:t>
            </a:r>
            <a:r>
              <a:rPr lang="en-US" b="1" i="1" baseline="0" dirty="0" smtClean="0"/>
              <a:t> slide explains the historical origin of intersectionality. Make the point that treating race and gender as two distinct entities isn’t adequate enough to explain the health disparities experienced by Black women. </a:t>
            </a:r>
            <a:endParaRPr lang="en-US" b="1" i="1" dirty="0" smtClean="0"/>
          </a:p>
          <a:p>
            <a:endParaRPr lang="en-US" dirty="0" smtClean="0"/>
          </a:p>
          <a:p>
            <a:r>
              <a:rPr lang="en-US" b="1" dirty="0" smtClean="0"/>
              <a:t>Reference:</a:t>
            </a:r>
            <a:r>
              <a:rPr lang="en-US" baseline="0" dirty="0" smtClean="0"/>
              <a:t> </a:t>
            </a:r>
            <a:r>
              <a:rPr lang="en-US" baseline="0" dirty="0" err="1" smtClean="0"/>
              <a:t>Gkiouleka</a:t>
            </a:r>
            <a:r>
              <a:rPr lang="en-US" baseline="0" dirty="0" smtClean="0"/>
              <a:t>, A., </a:t>
            </a:r>
            <a:r>
              <a:rPr lang="en-US" baseline="0" dirty="0" err="1" smtClean="0"/>
              <a:t>Huijts</a:t>
            </a:r>
            <a:r>
              <a:rPr lang="en-US" baseline="0" dirty="0" smtClean="0"/>
              <a:t>, T., </a:t>
            </a:r>
            <a:r>
              <a:rPr lang="en-US" baseline="0" dirty="0" err="1" smtClean="0"/>
              <a:t>Beckfield</a:t>
            </a:r>
            <a:r>
              <a:rPr lang="en-US" baseline="0" dirty="0" smtClean="0"/>
              <a:t>, J., &amp; </a:t>
            </a:r>
            <a:r>
              <a:rPr lang="en-US" baseline="0" dirty="0" err="1" smtClean="0"/>
              <a:t>Bambra</a:t>
            </a:r>
            <a:r>
              <a:rPr lang="en-US" baseline="0" dirty="0" smtClean="0"/>
              <a:t>, C. (2018). Understanding the micro and macro politics of health: inequalities, intersectionality, and institutions – a research agenda. </a:t>
            </a:r>
            <a:r>
              <a:rPr lang="en-US" i="1" baseline="0" dirty="0" smtClean="0"/>
              <a:t>Social Science &amp; Medicine, 200, </a:t>
            </a:r>
            <a:r>
              <a:rPr lang="en-US" baseline="0" dirty="0" smtClean="0"/>
              <a:t>92-98.</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126</a:t>
            </a:fld>
            <a:endParaRPr lang="en-US"/>
          </a:p>
        </p:txBody>
      </p:sp>
    </p:spTree>
    <p:extLst>
      <p:ext uri="{BB962C8B-B14F-4D97-AF65-F5344CB8AC3E}">
        <p14:creationId xmlns:p14="http://schemas.microsoft.com/office/powerpoint/2010/main" val="108868860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Make the point that intersectionality</a:t>
            </a:r>
            <a:r>
              <a:rPr lang="en-US" b="1" i="1" baseline="0" dirty="0" smtClean="0"/>
              <a:t> includes more than race or gender, like immigration status, HIV status, or substance user, and the point that the combination of multiple disadvantaged statuses has an interactive effect on health that is greater than the additive effect of that combination. </a:t>
            </a:r>
            <a:endParaRPr lang="en-US" b="1" i="1"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baseline="0" dirty="0" err="1" smtClean="0"/>
              <a:t>Gkiouleka</a:t>
            </a:r>
            <a:r>
              <a:rPr lang="en-US" baseline="0" dirty="0" smtClean="0"/>
              <a:t>, A., </a:t>
            </a:r>
            <a:r>
              <a:rPr lang="en-US" baseline="0" dirty="0" err="1" smtClean="0"/>
              <a:t>Huijts</a:t>
            </a:r>
            <a:r>
              <a:rPr lang="en-US" baseline="0" dirty="0" smtClean="0"/>
              <a:t>, T., </a:t>
            </a:r>
            <a:r>
              <a:rPr lang="en-US" baseline="0" dirty="0" err="1" smtClean="0"/>
              <a:t>Beckfield</a:t>
            </a:r>
            <a:r>
              <a:rPr lang="en-US" baseline="0" dirty="0" smtClean="0"/>
              <a:t>, J., &amp; </a:t>
            </a:r>
            <a:r>
              <a:rPr lang="en-US" baseline="0" dirty="0" err="1" smtClean="0"/>
              <a:t>Bambra</a:t>
            </a:r>
            <a:r>
              <a:rPr lang="en-US" baseline="0" dirty="0" smtClean="0"/>
              <a:t>, C. (2018). Understanding the micro and macro politics of health: Inequalities, intersectionality, and institutions – a research agenda. </a:t>
            </a:r>
            <a:r>
              <a:rPr lang="en-US" i="1" baseline="0" dirty="0" smtClean="0"/>
              <a:t>Social Science &amp; Medicine, 200, </a:t>
            </a:r>
            <a:r>
              <a:rPr lang="en-US" baseline="0" dirty="0" smtClean="0"/>
              <a:t>92-98.</a:t>
            </a:r>
          </a:p>
        </p:txBody>
      </p:sp>
      <p:sp>
        <p:nvSpPr>
          <p:cNvPr id="4" name="Slide Number Placeholder 3"/>
          <p:cNvSpPr>
            <a:spLocks noGrp="1"/>
          </p:cNvSpPr>
          <p:nvPr>
            <p:ph type="sldNum" sz="quarter" idx="10"/>
          </p:nvPr>
        </p:nvSpPr>
        <p:spPr/>
        <p:txBody>
          <a:bodyPr/>
          <a:lstStyle/>
          <a:p>
            <a:fld id="{5F01EE8F-ED6D-467A-AD05-668891929812}" type="slidenum">
              <a:rPr lang="en-US" smtClean="0"/>
              <a:t>127</a:t>
            </a:fld>
            <a:endParaRPr lang="en-US"/>
          </a:p>
        </p:txBody>
      </p:sp>
    </p:spTree>
    <p:extLst>
      <p:ext uri="{BB962C8B-B14F-4D97-AF65-F5344CB8AC3E}">
        <p14:creationId xmlns:p14="http://schemas.microsoft.com/office/powerpoint/2010/main" val="34138692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Individuals with internalized substance use stigma have worse mental health and less engagement in substance abuse treatment. In addition, internalized substance use stigma and internalized HIV stigma have an additive effect on depression symptoms, i.e. those with both types of internalized stigma have a greater likelihood of depression than those with one type of stigma. </a:t>
            </a:r>
            <a:endParaRPr lang="en-US" dirty="0" smtClean="0"/>
          </a:p>
          <a:p>
            <a:endParaRPr lang="en-US" dirty="0" smtClean="0"/>
          </a:p>
          <a:p>
            <a:r>
              <a:rPr lang="en-US" b="1" dirty="0" smtClean="0"/>
              <a:t>References: </a:t>
            </a:r>
            <a:r>
              <a:rPr lang="en-US" dirty="0" err="1" smtClean="0"/>
              <a:t>Luoma</a:t>
            </a:r>
            <a:r>
              <a:rPr lang="en-US" dirty="0" smtClean="0"/>
              <a:t>,</a:t>
            </a:r>
            <a:r>
              <a:rPr lang="en-US" baseline="0" dirty="0" smtClean="0"/>
              <a:t> J.B., </a:t>
            </a:r>
            <a:r>
              <a:rPr lang="en-US" baseline="0" dirty="0" err="1" smtClean="0"/>
              <a:t>Twohig</a:t>
            </a:r>
            <a:r>
              <a:rPr lang="en-US" baseline="0" dirty="0" smtClean="0"/>
              <a:t>, M.P., Waltz, T., Hayes, S.C., Roget, N., Padilla, M., &amp; Fisher, G. (2007). An investigation of stigma in individuals receiving treatment for substance abuse. </a:t>
            </a:r>
            <a:r>
              <a:rPr lang="en-US" i="1" baseline="0" dirty="0" smtClean="0"/>
              <a:t>Addictive Behavior, 32(7</a:t>
            </a:r>
            <a:r>
              <a:rPr lang="en-US" baseline="0" dirty="0" smtClean="0"/>
              <a:t>), 1331-1346.</a:t>
            </a:r>
          </a:p>
          <a:p>
            <a:endParaRPr lang="en-US" dirty="0" smtClean="0"/>
          </a:p>
          <a:p>
            <a:r>
              <a:rPr lang="en-US" dirty="0" err="1" smtClean="0"/>
              <a:t>Earnshaw</a:t>
            </a:r>
            <a:r>
              <a:rPr lang="en-US" dirty="0" smtClean="0"/>
              <a:t>,</a:t>
            </a:r>
            <a:r>
              <a:rPr lang="en-US" baseline="0" dirty="0" smtClean="0"/>
              <a:t> V.A., Smith, L.R., Cunningham, C.O., &amp; </a:t>
            </a:r>
            <a:r>
              <a:rPr lang="en-US" baseline="0" dirty="0" err="1" smtClean="0"/>
              <a:t>Copenhaver</a:t>
            </a:r>
            <a:r>
              <a:rPr lang="en-US" baseline="0" dirty="0" smtClean="0"/>
              <a:t>, M.M. (2015). Intersectionality of internalized HIV stigma and internalized substance use stigma: Implications for depressive symptoms. </a:t>
            </a:r>
            <a:r>
              <a:rPr lang="en-US" i="1" baseline="0" dirty="0" smtClean="0"/>
              <a:t>Journal of Health Psychology, 20(8), </a:t>
            </a:r>
            <a:r>
              <a:rPr lang="en-US" baseline="0" dirty="0" smtClean="0"/>
              <a:t>1083-1089.</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128</a:t>
            </a:fld>
            <a:endParaRPr lang="en-US"/>
          </a:p>
        </p:txBody>
      </p:sp>
    </p:spTree>
    <p:extLst>
      <p:ext uri="{BB962C8B-B14F-4D97-AF65-F5344CB8AC3E}">
        <p14:creationId xmlns:p14="http://schemas.microsoft.com/office/powerpoint/2010/main" val="312514805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when working with clients/patients to take into consideration the effects of multiple intersecting stigmatized identities, such as Black and Latina sexual minority women. </a:t>
            </a:r>
            <a:endParaRPr lang="en-US" dirty="0" smtClean="0"/>
          </a:p>
          <a:p>
            <a:endParaRPr lang="en-US" dirty="0" smtClean="0"/>
          </a:p>
          <a:p>
            <a:r>
              <a:rPr lang="en-US" b="1" dirty="0" smtClean="0"/>
              <a:t>Reference:</a:t>
            </a:r>
            <a:r>
              <a:rPr lang="en-US" dirty="0" smtClean="0"/>
              <a:t> </a:t>
            </a:r>
            <a:r>
              <a:rPr lang="en-US" dirty="0" err="1" smtClean="0"/>
              <a:t>Mereish</a:t>
            </a:r>
            <a:r>
              <a:rPr lang="en-US" dirty="0" smtClean="0"/>
              <a:t>, E.</a:t>
            </a:r>
            <a:r>
              <a:rPr lang="en-US" baseline="0" dirty="0" smtClean="0"/>
              <a:t> &amp; Bradford, J. (2014). Intersecting identities and substance use problems: sexual orientation, gender, race, and lifetime substance use problems. </a:t>
            </a:r>
            <a:r>
              <a:rPr lang="en-US" i="1" baseline="0" dirty="0" smtClean="0"/>
              <a:t>Journal of Studies on Alcohol and Drugs, 75, </a:t>
            </a:r>
            <a:r>
              <a:rPr lang="en-US" baseline="0" dirty="0" smtClean="0"/>
              <a:t>179-188.</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129</a:t>
            </a:fld>
            <a:endParaRPr lang="en-US"/>
          </a:p>
        </p:txBody>
      </p:sp>
    </p:spTree>
    <p:extLst>
      <p:ext uri="{BB962C8B-B14F-4D97-AF65-F5344CB8AC3E}">
        <p14:creationId xmlns:p14="http://schemas.microsoft.com/office/powerpoint/2010/main" val="181953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b="1" i="1" dirty="0" smtClean="0"/>
          </a:p>
          <a:p>
            <a:r>
              <a:rPr lang="en-US" b="1" i="1" dirty="0" smtClean="0"/>
              <a:t>Answer:</a:t>
            </a:r>
            <a:r>
              <a:rPr lang="en-US" b="1" i="1" baseline="0" dirty="0" smtClean="0"/>
              <a:t> a) True</a:t>
            </a:r>
            <a:endParaRPr lang="en-US" b="1" i="1"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13</a:t>
            </a:fld>
            <a:endParaRPr lang="en-US"/>
          </a:p>
        </p:txBody>
      </p:sp>
    </p:spTree>
    <p:extLst>
      <p:ext uri="{BB962C8B-B14F-4D97-AF65-F5344CB8AC3E}">
        <p14:creationId xmlns:p14="http://schemas.microsoft.com/office/powerpoint/2010/main" val="10076665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good example of how multiple stigmatized identities interact is with African-American men who have sex with men living with HIV. They may be stigmatized in White communities due to their race, in Black communities due to their sexual orientation, and in both Black and gay communities due to their HIV </a:t>
            </a:r>
            <a:r>
              <a:rPr lang="en-US" baseline="0" dirty="0" err="1" smtClean="0"/>
              <a:t>serostatus</a:t>
            </a:r>
            <a:r>
              <a:rPr lang="en-US" baseline="0" dirty="0" smtClean="0"/>
              <a:t>.</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a:t>
            </a:r>
            <a:r>
              <a:rPr lang="en-US" dirty="0" err="1" smtClean="0"/>
              <a:t>Bluthenthal</a:t>
            </a:r>
            <a:r>
              <a:rPr lang="en-US" dirty="0" smtClean="0"/>
              <a:t>,</a:t>
            </a:r>
            <a:r>
              <a:rPr lang="en-US" baseline="0" dirty="0" smtClean="0"/>
              <a:t> R.N., </a:t>
            </a:r>
            <a:r>
              <a:rPr lang="en-US" baseline="0" dirty="0" err="1" smtClean="0"/>
              <a:t>Palar</a:t>
            </a:r>
            <a:r>
              <a:rPr lang="en-US" baseline="0" dirty="0" smtClean="0"/>
              <a:t>, K., Mendel, P., </a:t>
            </a:r>
            <a:r>
              <a:rPr lang="en-US" baseline="0" dirty="0" err="1" smtClean="0"/>
              <a:t>Kanouse</a:t>
            </a:r>
            <a:r>
              <a:rPr lang="en-US" baseline="0" dirty="0" smtClean="0"/>
              <a:t>, D.E., Corbin, D.E., &amp; </a:t>
            </a:r>
            <a:r>
              <a:rPr lang="en-US" baseline="0" dirty="0" err="1" smtClean="0"/>
              <a:t>Derose</a:t>
            </a:r>
            <a:r>
              <a:rPr lang="en-US" baseline="0" dirty="0" smtClean="0"/>
              <a:t>, K.P. (2012). </a:t>
            </a:r>
            <a:r>
              <a:rPr lang="en-US" sz="1200" b="0" i="0" kern="1200" dirty="0" smtClean="0">
                <a:solidFill>
                  <a:schemeClr val="tx1"/>
                </a:solidFill>
                <a:effectLst/>
                <a:latin typeface="+mn-lt"/>
                <a:ea typeface="+mn-ea"/>
                <a:cs typeface="+mn-cs"/>
              </a:rPr>
              <a:t>Attitudes </a:t>
            </a:r>
            <a:r>
              <a:rPr lang="en-US" sz="1200" b="0" i="0" kern="1200" dirty="0" smtClean="0">
                <a:solidFill>
                  <a:schemeClr val="tx1"/>
                </a:solidFill>
                <a:effectLst/>
                <a:latin typeface="+mn-lt"/>
                <a:ea typeface="+mn-ea"/>
                <a:cs typeface="+mn-cs"/>
              </a:rPr>
              <a:t>and beliefs related to HIV/AIDS in urban religious congregations: Barriers and opportunities for HIV-related interventions. </a:t>
            </a:r>
            <a:r>
              <a:rPr lang="en-US" sz="1200" b="0" i="1" kern="1200" dirty="0" smtClean="0">
                <a:solidFill>
                  <a:schemeClr val="tx1"/>
                </a:solidFill>
                <a:effectLst/>
                <a:latin typeface="+mn-lt"/>
                <a:ea typeface="+mn-ea"/>
                <a:cs typeface="+mn-cs"/>
              </a:rPr>
              <a:t>Social</a:t>
            </a:r>
            <a:r>
              <a:rPr lang="en-US" sz="1200" b="0" i="1" kern="1200" baseline="0" dirty="0" smtClean="0">
                <a:solidFill>
                  <a:schemeClr val="tx1"/>
                </a:solidFill>
                <a:effectLst/>
                <a:latin typeface="+mn-lt"/>
                <a:ea typeface="+mn-ea"/>
                <a:cs typeface="+mn-cs"/>
              </a:rPr>
              <a:t> Science &amp; Medicine, 74(10), </a:t>
            </a:r>
            <a:r>
              <a:rPr lang="en-US" sz="1200" b="0" i="0" kern="1200" baseline="0" dirty="0" smtClean="0">
                <a:solidFill>
                  <a:schemeClr val="tx1"/>
                </a:solidFill>
                <a:effectLst/>
                <a:latin typeface="+mn-lt"/>
                <a:ea typeface="+mn-ea"/>
                <a:cs typeface="+mn-cs"/>
              </a:rPr>
              <a:t>1520-1527.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130</a:t>
            </a:fld>
            <a:endParaRPr lang="en-US"/>
          </a:p>
        </p:txBody>
      </p:sp>
    </p:spTree>
    <p:extLst>
      <p:ext uri="{BB962C8B-B14F-4D97-AF65-F5344CB8AC3E}">
        <p14:creationId xmlns:p14="http://schemas.microsoft.com/office/powerpoint/2010/main" val="70025921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Make</a:t>
            </a:r>
            <a:r>
              <a:rPr lang="en-US" b="1" i="1" baseline="0" dirty="0" smtClean="0"/>
              <a:t> the point that the chart shows the intersecting systems of oppression of Black transgender women living with HIV that reduce access to healthcare, including HIV-related stigma, transphobia, sexism, racism, and substance use stigma. </a:t>
            </a:r>
            <a:endParaRPr lang="en-US" b="1" i="1" dirty="0" smtClean="0"/>
          </a:p>
          <a:p>
            <a:endParaRPr lang="en-US" dirty="0" smtClean="0"/>
          </a:p>
          <a:p>
            <a:r>
              <a:rPr lang="en-US" b="1" dirty="0" smtClean="0"/>
              <a:t>Reference:</a:t>
            </a:r>
            <a:r>
              <a:rPr lang="en-US" dirty="0" smtClean="0"/>
              <a:t> Lacombe-Duncan,</a:t>
            </a:r>
            <a:r>
              <a:rPr lang="en-US" baseline="0" dirty="0" smtClean="0"/>
              <a:t> A. (2016). An intersectional perspective on access to HIV-related healthcare for transgender women. </a:t>
            </a:r>
            <a:r>
              <a:rPr lang="en-US" i="1" baseline="0" dirty="0" smtClean="0"/>
              <a:t>Transgender Health, 1</a:t>
            </a:r>
            <a:r>
              <a:rPr lang="en-US" i="0" baseline="0" dirty="0" smtClean="0"/>
              <a:t>(1), </a:t>
            </a:r>
            <a:r>
              <a:rPr lang="en-US" baseline="0" dirty="0" smtClean="0"/>
              <a:t>137-141.</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131</a:t>
            </a:fld>
            <a:endParaRPr lang="en-US"/>
          </a:p>
        </p:txBody>
      </p:sp>
    </p:spTree>
    <p:extLst>
      <p:ext uri="{BB962C8B-B14F-4D97-AF65-F5344CB8AC3E}">
        <p14:creationId xmlns:p14="http://schemas.microsoft.com/office/powerpoint/2010/main" val="239565374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smtClean="0"/>
              <a:t>Read </a:t>
            </a:r>
            <a:r>
              <a:rPr lang="en-US" b="1" i="1" dirty="0" smtClean="0"/>
              <a:t>the instructions</a:t>
            </a:r>
            <a:r>
              <a:rPr lang="en-US" b="1" i="1" baseline="0" dirty="0" smtClean="0"/>
              <a:t> on the slide, then give the participants a minute or two to think of an experience.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a:t>
            </a:r>
            <a:r>
              <a:rPr lang="en-US" baseline="0" dirty="0" smtClean="0"/>
              <a:t> </a:t>
            </a:r>
            <a:r>
              <a:rPr lang="en-US" dirty="0" smtClean="0"/>
              <a:t>Kidd R., S. Clay, M. Stockton, L. </a:t>
            </a:r>
            <a:r>
              <a:rPr lang="en-US" dirty="0" err="1" smtClean="0"/>
              <a:t>Nyblade</a:t>
            </a:r>
            <a:r>
              <a:rPr lang="en-US" dirty="0" smtClean="0"/>
              <a:t>. (2015). </a:t>
            </a:r>
            <a:r>
              <a:rPr lang="en-US" i="1" dirty="0" smtClean="0"/>
              <a:t>Facilitator’s Training Guide For A Stigma-Free Health Facility</a:t>
            </a:r>
            <a:r>
              <a:rPr lang="en-US" dirty="0" smtClean="0"/>
              <a:t>. Washington, DC: </a:t>
            </a:r>
            <a:r>
              <a:rPr lang="en-US" i="0" dirty="0" smtClean="0"/>
              <a:t>Futures Group, Health Policy Project. </a:t>
            </a:r>
          </a:p>
        </p:txBody>
      </p:sp>
      <p:sp>
        <p:nvSpPr>
          <p:cNvPr id="4" name="Slide Number Placeholder 3"/>
          <p:cNvSpPr>
            <a:spLocks noGrp="1"/>
          </p:cNvSpPr>
          <p:nvPr>
            <p:ph type="sldNum" sz="quarter" idx="10"/>
          </p:nvPr>
        </p:nvSpPr>
        <p:spPr/>
        <p:txBody>
          <a:bodyPr/>
          <a:lstStyle/>
          <a:p>
            <a:fld id="{5F01EE8F-ED6D-467A-AD05-668891929812}" type="slidenum">
              <a:rPr lang="en-US" smtClean="0"/>
              <a:t>132</a:t>
            </a:fld>
            <a:endParaRPr lang="en-US"/>
          </a:p>
        </p:txBody>
      </p:sp>
    </p:spTree>
    <p:extLst>
      <p:ext uri="{BB962C8B-B14F-4D97-AF65-F5344CB8AC3E}">
        <p14:creationId xmlns:p14="http://schemas.microsoft.com/office/powerpoint/2010/main" val="7144901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Debrief</a:t>
            </a:r>
            <a:r>
              <a:rPr lang="en-US" b="1" i="1" baseline="0" dirty="0" smtClean="0"/>
              <a:t> with the whole group, ask for volunteers to share their experience. </a:t>
            </a:r>
          </a:p>
          <a:p>
            <a:endParaRPr lang="en-US" baseline="0" dirty="0" smtClean="0"/>
          </a:p>
          <a:p>
            <a:r>
              <a:rPr lang="en-US" b="1" i="1" baseline="0" dirty="0" smtClean="0"/>
              <a:t>At the end, summarize what the volunteers have shared and add: “this experience helps us get an inside understanding of how it feels to be stigmatized, i.e. shamed and/or rejected. It helps put us in the shoes of PLWH or other marginalized groups. </a:t>
            </a:r>
          </a:p>
          <a:p>
            <a:endParaRPr lang="en-US" baseline="0" dirty="0" smtClean="0"/>
          </a:p>
          <a:p>
            <a:r>
              <a:rPr lang="en-US" b="1" baseline="0" dirty="0" smtClean="0"/>
              <a:t>Reference:</a:t>
            </a:r>
            <a:r>
              <a:rPr lang="en-US" baseline="0" dirty="0" smtClean="0"/>
              <a:t> </a:t>
            </a:r>
            <a:r>
              <a:rPr lang="en-US" dirty="0" smtClean="0"/>
              <a:t>Kidd R., S. Clay, M. Stockton, L. </a:t>
            </a:r>
            <a:r>
              <a:rPr lang="en-US" dirty="0" err="1" smtClean="0"/>
              <a:t>Nyblade</a:t>
            </a:r>
            <a:r>
              <a:rPr lang="en-US" dirty="0" smtClean="0"/>
              <a:t>. (2015). </a:t>
            </a:r>
            <a:r>
              <a:rPr lang="en-US" i="1" dirty="0" smtClean="0"/>
              <a:t>Facilitator’s Training Guide For A Stigma-Free Health Facility</a:t>
            </a:r>
            <a:r>
              <a:rPr lang="en-US" dirty="0" smtClean="0"/>
              <a:t>. Washington, DC: </a:t>
            </a:r>
            <a:r>
              <a:rPr lang="en-US" i="0" dirty="0" smtClean="0"/>
              <a:t>Futures Group, Health Policy Project</a:t>
            </a:r>
            <a:r>
              <a:rPr lang="en-US" dirty="0" smtClean="0"/>
              <a:t>.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133</a:t>
            </a:fld>
            <a:endParaRPr lang="en-US"/>
          </a:p>
        </p:txBody>
      </p:sp>
    </p:spTree>
    <p:extLst>
      <p:ext uri="{BB962C8B-B14F-4D97-AF65-F5344CB8AC3E}">
        <p14:creationId xmlns:p14="http://schemas.microsoft.com/office/powerpoint/2010/main" val="3597290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Make the point that HIV-related</a:t>
            </a:r>
            <a:r>
              <a:rPr lang="en-US" b="1" i="1" baseline="0" dirty="0" smtClean="0"/>
              <a:t> stigma has been a significant barrier to HIV prevention and treatment efforts since the beginning of the epidemic. Even though progress has been made over the last 30 years, it continues to be a significant barrier.</a:t>
            </a:r>
            <a:endParaRPr lang="en-US" b="1" i="1" dirty="0" smtClean="0"/>
          </a:p>
          <a:p>
            <a:endParaRPr lang="en-US" dirty="0" smtClean="0"/>
          </a:p>
          <a:p>
            <a:r>
              <a:rPr lang="en-US" b="1" dirty="0" smtClean="0"/>
              <a:t>REFERENCE:</a:t>
            </a:r>
            <a:r>
              <a:rPr lang="en-US" dirty="0" smtClean="0"/>
              <a:t> </a:t>
            </a:r>
            <a:r>
              <a:rPr lang="en-US" dirty="0" err="1" smtClean="0"/>
              <a:t>Earnshaw</a:t>
            </a:r>
            <a:r>
              <a:rPr lang="en-US" dirty="0" smtClean="0"/>
              <a:t>,</a:t>
            </a:r>
            <a:r>
              <a:rPr lang="en-US" baseline="0" dirty="0" smtClean="0"/>
              <a:t> V.A. &amp; </a:t>
            </a:r>
            <a:r>
              <a:rPr lang="en-US" baseline="0" dirty="0" err="1" smtClean="0"/>
              <a:t>Chaudoir</a:t>
            </a:r>
            <a:r>
              <a:rPr lang="en-US" baseline="0" dirty="0" smtClean="0"/>
              <a:t>, S.R. (2009). From conceptualizing to measuring HIV stigma: a review of HIV stigma mechanism measures. </a:t>
            </a:r>
            <a:r>
              <a:rPr lang="en-US" i="1" baseline="0" dirty="0" smtClean="0"/>
              <a:t>AIDS &amp; Behavior, 13</a:t>
            </a:r>
            <a:r>
              <a:rPr lang="en-US" i="0" baseline="0" dirty="0" smtClean="0"/>
              <a:t>(6), </a:t>
            </a:r>
            <a:r>
              <a:rPr lang="en-US" baseline="0" dirty="0" smtClean="0"/>
              <a:t>1160-1177.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134</a:t>
            </a:fld>
            <a:endParaRPr lang="en-US"/>
          </a:p>
        </p:txBody>
      </p:sp>
    </p:spTree>
    <p:extLst>
      <p:ext uri="{BB962C8B-B14F-4D97-AF65-F5344CB8AC3E}">
        <p14:creationId xmlns:p14="http://schemas.microsoft.com/office/powerpoint/2010/main" val="16908085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Explain</a:t>
            </a:r>
            <a:r>
              <a:rPr lang="en-US" b="1" i="1" baseline="0" dirty="0" smtClean="0"/>
              <a:t> the 3 stigma mechanisms: enacted stigma, anticipated stigma, and internalized stigma. </a:t>
            </a:r>
            <a:endParaRPr lang="en-US" b="1" i="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a:t>
            </a:r>
            <a:r>
              <a:rPr lang="en-US" dirty="0" err="1" smtClean="0"/>
              <a:t>Earnshaw</a:t>
            </a:r>
            <a:r>
              <a:rPr lang="en-US" dirty="0" smtClean="0"/>
              <a:t>,</a:t>
            </a:r>
            <a:r>
              <a:rPr lang="en-US" baseline="0" dirty="0" smtClean="0"/>
              <a:t> V.A. &amp; </a:t>
            </a:r>
            <a:r>
              <a:rPr lang="en-US" baseline="0" dirty="0" err="1" smtClean="0"/>
              <a:t>Chaudoir</a:t>
            </a:r>
            <a:r>
              <a:rPr lang="en-US" baseline="0" dirty="0" smtClean="0"/>
              <a:t>, S.R. (2009). From conceptualizing to measuring HIV stigma: a review of HIV stigma mechanism measures. </a:t>
            </a:r>
            <a:r>
              <a:rPr lang="en-US" i="1" baseline="0" dirty="0" smtClean="0"/>
              <a:t>AIDS &amp; Behavior, 13</a:t>
            </a:r>
            <a:r>
              <a:rPr lang="en-US" i="0" baseline="0" dirty="0" smtClean="0"/>
              <a:t>(6), 1160-1177</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135</a:t>
            </a:fld>
            <a:endParaRPr lang="en-US"/>
          </a:p>
        </p:txBody>
      </p:sp>
    </p:spTree>
    <p:extLst>
      <p:ext uri="{BB962C8B-B14F-4D97-AF65-F5344CB8AC3E}">
        <p14:creationId xmlns:p14="http://schemas.microsoft.com/office/powerpoint/2010/main" val="33788707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Pose</a:t>
            </a:r>
            <a:r>
              <a:rPr lang="en-US" b="1" i="1" baseline="0" dirty="0" smtClean="0"/>
              <a:t> the question to the audience and then read the 2</a:t>
            </a:r>
            <a:r>
              <a:rPr lang="en-US" b="1" i="1" baseline="30000" dirty="0" smtClean="0"/>
              <a:t>nd</a:t>
            </a:r>
            <a:r>
              <a:rPr lang="en-US" b="1" i="1" baseline="0" dirty="0" smtClean="0"/>
              <a:t> bullet point.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a:t>
            </a:r>
            <a:r>
              <a:rPr lang="en-US" dirty="0" err="1" smtClean="0"/>
              <a:t>Earnshaw</a:t>
            </a:r>
            <a:r>
              <a:rPr lang="en-US" dirty="0" smtClean="0"/>
              <a:t>,</a:t>
            </a:r>
            <a:r>
              <a:rPr lang="en-US" baseline="0" dirty="0" smtClean="0"/>
              <a:t> V.A. &amp; </a:t>
            </a:r>
            <a:r>
              <a:rPr lang="en-US" baseline="0" dirty="0" err="1" smtClean="0"/>
              <a:t>Chaudoir</a:t>
            </a:r>
            <a:r>
              <a:rPr lang="en-US" baseline="0" dirty="0" smtClean="0"/>
              <a:t>, S.R. (2009). From conceptualizing to measuring HIV stigma: a review of HIV stigma mechanism measures. </a:t>
            </a:r>
            <a:r>
              <a:rPr lang="en-US" i="1" baseline="0" dirty="0" smtClean="0"/>
              <a:t>AIDS &amp; Behavior, 13</a:t>
            </a:r>
            <a:r>
              <a:rPr lang="en-US" i="0" baseline="0" dirty="0" smtClean="0"/>
              <a:t>(6), </a:t>
            </a:r>
            <a:r>
              <a:rPr lang="en-US" baseline="0" dirty="0" smtClean="0"/>
              <a:t>1160-1177. </a:t>
            </a:r>
            <a:endParaRPr lang="en-US" dirty="0" smtClean="0"/>
          </a:p>
        </p:txBody>
      </p:sp>
      <p:sp>
        <p:nvSpPr>
          <p:cNvPr id="4" name="Slide Number Placeholder 3"/>
          <p:cNvSpPr>
            <a:spLocks noGrp="1"/>
          </p:cNvSpPr>
          <p:nvPr>
            <p:ph type="sldNum" sz="quarter" idx="10"/>
          </p:nvPr>
        </p:nvSpPr>
        <p:spPr/>
        <p:txBody>
          <a:bodyPr/>
          <a:lstStyle/>
          <a:p>
            <a:fld id="{5F01EE8F-ED6D-467A-AD05-668891929812}" type="slidenum">
              <a:rPr lang="en-US" smtClean="0"/>
              <a:t>136</a:t>
            </a:fld>
            <a:endParaRPr lang="en-US"/>
          </a:p>
        </p:txBody>
      </p:sp>
    </p:spTree>
    <p:extLst>
      <p:ext uri="{BB962C8B-B14F-4D97-AF65-F5344CB8AC3E}">
        <p14:creationId xmlns:p14="http://schemas.microsoft.com/office/powerpoint/2010/main" val="55931965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Explain</a:t>
            </a:r>
            <a:r>
              <a:rPr lang="en-US" b="1" i="1" baseline="0" dirty="0" smtClean="0"/>
              <a:t> the listed potential effects of internalized and enacted stigma. </a:t>
            </a:r>
            <a:endParaRPr lang="en-US" b="1" i="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a:t>
            </a:r>
            <a:r>
              <a:rPr lang="en-US" dirty="0" err="1" smtClean="0"/>
              <a:t>Earnshaw</a:t>
            </a:r>
            <a:r>
              <a:rPr lang="en-US" dirty="0" smtClean="0"/>
              <a:t>,</a:t>
            </a:r>
            <a:r>
              <a:rPr lang="en-US" baseline="0" dirty="0" smtClean="0"/>
              <a:t> V.A. &amp; </a:t>
            </a:r>
            <a:r>
              <a:rPr lang="en-US" baseline="0" dirty="0" err="1" smtClean="0"/>
              <a:t>Chaudoir</a:t>
            </a:r>
            <a:r>
              <a:rPr lang="en-US" baseline="0" dirty="0" smtClean="0"/>
              <a:t>, S.R. (2009). From conceptualizing to measuring HIV stigma: a review of HIV stigma mechanism measures. </a:t>
            </a:r>
            <a:r>
              <a:rPr lang="en-US" i="1" baseline="0" dirty="0" smtClean="0"/>
              <a:t>AIDS &amp; Behavior, 13(6), </a:t>
            </a:r>
            <a:r>
              <a:rPr lang="en-US" baseline="0" dirty="0" smtClean="0"/>
              <a:t>1160-1177. </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137</a:t>
            </a:fld>
            <a:endParaRPr lang="en-US"/>
          </a:p>
        </p:txBody>
      </p:sp>
    </p:spTree>
    <p:extLst>
      <p:ext uri="{BB962C8B-B14F-4D97-AF65-F5344CB8AC3E}">
        <p14:creationId xmlns:p14="http://schemas.microsoft.com/office/powerpoint/2010/main" val="17182679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Read the bullet points about effects of stigma. </a:t>
            </a:r>
            <a:endParaRPr lang="en-US" b="1" i="1" dirty="0" smtClean="0"/>
          </a:p>
          <a:p>
            <a:endParaRPr lang="en-US" dirty="0" smtClean="0"/>
          </a:p>
          <a:p>
            <a:r>
              <a:rPr lang="en-US" b="1" dirty="0" smtClean="0"/>
              <a:t>Reference:</a:t>
            </a:r>
            <a:r>
              <a:rPr lang="en-US" baseline="0" dirty="0" smtClean="0"/>
              <a:t> </a:t>
            </a:r>
            <a:r>
              <a:rPr lang="en-US" dirty="0" err="1" smtClean="0"/>
              <a:t>Hatzenbuehler</a:t>
            </a:r>
            <a:r>
              <a:rPr lang="en-US" dirty="0" smtClean="0"/>
              <a:t>, M.L.,</a:t>
            </a:r>
            <a:r>
              <a:rPr lang="en-US" baseline="0" dirty="0" smtClean="0"/>
              <a:t> Nolen-</a:t>
            </a:r>
            <a:r>
              <a:rPr lang="en-US" baseline="0" dirty="0" err="1" smtClean="0"/>
              <a:t>Hoeksema</a:t>
            </a:r>
            <a:r>
              <a:rPr lang="en-US" baseline="0" dirty="0" smtClean="0"/>
              <a:t>, S., &amp; Erickson, J. (2008). Minority stress predictors of HIV risk behavior, substance use, and depressive symptoms: results from a prospective study of bereaved gay men. </a:t>
            </a:r>
            <a:r>
              <a:rPr lang="en-US" i="1" baseline="0" dirty="0" smtClean="0"/>
              <a:t>Health Psychology, 27, </a:t>
            </a:r>
            <a:r>
              <a:rPr lang="en-US" baseline="0" dirty="0" smtClean="0"/>
              <a:t>455-462.</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138</a:t>
            </a:fld>
            <a:endParaRPr lang="en-US"/>
          </a:p>
        </p:txBody>
      </p:sp>
    </p:spTree>
    <p:extLst>
      <p:ext uri="{BB962C8B-B14F-4D97-AF65-F5344CB8AC3E}">
        <p14:creationId xmlns:p14="http://schemas.microsoft.com/office/powerpoint/2010/main" val="382482828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a:t>purpose of this section is to provide an overview of </a:t>
            </a:r>
            <a:r>
              <a:rPr lang="en-US" dirty="0" smtClean="0"/>
              <a:t>LGBT stigma </a:t>
            </a:r>
            <a:r>
              <a:rPr lang="en-US" dirty="0"/>
              <a:t>and stress, and the negative effects both have on LGBT individuals, which can lead </a:t>
            </a:r>
            <a:r>
              <a:rPr lang="en-US" dirty="0" smtClean="0"/>
              <a:t>to</a:t>
            </a:r>
            <a:r>
              <a:rPr lang="en-US" baseline="0" dirty="0" smtClean="0"/>
              <a:t> u</a:t>
            </a:r>
            <a:r>
              <a:rPr lang="en-US" dirty="0" smtClean="0"/>
              <a:t>nhealthy </a:t>
            </a:r>
            <a:r>
              <a:rPr lang="en-US" dirty="0"/>
              <a:t>coping </a:t>
            </a:r>
            <a:r>
              <a:rPr lang="en-US" dirty="0" smtClean="0"/>
              <a:t>behaviors like substance</a:t>
            </a:r>
            <a:r>
              <a:rPr lang="en-US" baseline="0" dirty="0" smtClean="0"/>
              <a:t> use</a:t>
            </a:r>
            <a:r>
              <a:rPr lang="en-US" dirty="0" smtClean="0"/>
              <a: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 </a:t>
            </a:r>
            <a:r>
              <a:rPr lang="en-US" sz="1200" i="1" kern="1200" dirty="0" smtClean="0">
                <a:solidFill>
                  <a:schemeClr val="tx1"/>
                </a:solidFill>
                <a:effectLst/>
                <a:latin typeface="+mn-lt"/>
                <a:ea typeface="+mn-ea"/>
                <a:cs typeface="+mn-cs"/>
              </a:rPr>
              <a:t>A Provider’s Introduction to Substance Abuse Treatment for Lesbian, Gay, Bisexual, and Transgender Individuals, Second Edition</a:t>
            </a:r>
            <a:r>
              <a:rPr lang="en-US" sz="1200" kern="1200" dirty="0" smtClean="0">
                <a:solidFill>
                  <a:schemeClr val="tx1"/>
                </a:solidFill>
                <a:effectLst/>
                <a:latin typeface="+mn-lt"/>
                <a:ea typeface="+mn-ea"/>
                <a:cs typeface="+mn-cs"/>
              </a:rPr>
              <a:t>. Rockville, MD: Substance Abuse and</a:t>
            </a:r>
            <a:r>
              <a:rPr lang="en-US" sz="1200" kern="1200" baseline="0" dirty="0" smtClean="0">
                <a:solidFill>
                  <a:schemeClr val="tx1"/>
                </a:solidFill>
                <a:effectLst/>
                <a:latin typeface="+mn-lt"/>
                <a:ea typeface="+mn-ea"/>
                <a:cs typeface="+mn-cs"/>
              </a:rPr>
              <a:t> Mental Health Services Administration.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Image credit:</a:t>
            </a:r>
            <a:r>
              <a:rPr lang="en-US" sz="1200" b="1"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908DB2-1DA7-4815-9638-69D73E293F4B}" type="slidenum">
              <a:rPr lang="en-US" smtClean="0"/>
              <a:pPr/>
              <a:t>139</a:t>
            </a:fld>
            <a:endParaRPr lang="en-US"/>
          </a:p>
        </p:txBody>
      </p:sp>
    </p:spTree>
    <p:extLst>
      <p:ext uri="{BB962C8B-B14F-4D97-AF65-F5344CB8AC3E}">
        <p14:creationId xmlns:p14="http://schemas.microsoft.com/office/powerpoint/2010/main" val="4084470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1" dirty="0" smtClean="0"/>
              <a:t>Briefly review each of the educational objectives with the audience.</a:t>
            </a: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14</a:t>
            </a:fld>
            <a:endParaRPr lang="en-US"/>
          </a:p>
        </p:txBody>
      </p:sp>
    </p:spTree>
    <p:extLst>
      <p:ext uri="{BB962C8B-B14F-4D97-AF65-F5344CB8AC3E}">
        <p14:creationId xmlns:p14="http://schemas.microsoft.com/office/powerpoint/2010/main" val="8381649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smtClean="0"/>
              <a:t>Minority </a:t>
            </a:r>
            <a:r>
              <a:rPr lang="en-US" dirty="0"/>
              <a:t>stress  results from daily and on-going negative social conditions experienced by  LGBT individuals. This stress is perpetuated by general social prejudices against LGBT individuals and communities, as well as discriminatory systems and laws.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 </a:t>
            </a:r>
            <a:r>
              <a:rPr lang="en-US" sz="1200" i="1" kern="1200" dirty="0" smtClean="0">
                <a:solidFill>
                  <a:schemeClr val="tx1"/>
                </a:solidFill>
                <a:effectLst/>
                <a:latin typeface="+mn-lt"/>
                <a:ea typeface="+mn-ea"/>
                <a:cs typeface="+mn-cs"/>
              </a:rPr>
              <a:t>A Provider’s Introduction to Substance Abuse Treatment for Lesbian, Gay, Bisexual, and Transgender Individuals, Second Edition</a:t>
            </a:r>
            <a:r>
              <a:rPr lang="en-US" sz="1200" kern="1200" dirty="0" smtClean="0">
                <a:solidFill>
                  <a:schemeClr val="tx1"/>
                </a:solidFill>
                <a:effectLst/>
                <a:latin typeface="+mn-lt"/>
                <a:ea typeface="+mn-ea"/>
                <a:cs typeface="+mn-cs"/>
              </a:rPr>
              <a:t>. Rockville, MD: Substance Abuse and Mental Health Services Administration.</a:t>
            </a:r>
          </a:p>
          <a:p>
            <a:endParaRPr lang="en-US" sz="1200" i="1" kern="1200" dirty="0" smtClean="0">
              <a:solidFill>
                <a:schemeClr val="tx1"/>
              </a:solidFill>
              <a:effectLst/>
              <a:latin typeface="+mn-lt"/>
              <a:ea typeface="+mn-ea"/>
              <a:cs typeface="+mn-cs"/>
            </a:endParaRPr>
          </a:p>
          <a:p>
            <a:r>
              <a:rPr lang="en-US" b="1" dirty="0" smtClean="0"/>
              <a:t>Additional </a:t>
            </a:r>
            <a:r>
              <a:rPr lang="en-US" b="1" dirty="0"/>
              <a:t>Resource</a:t>
            </a:r>
            <a:r>
              <a:rPr lang="en-US" b="1" dirty="0" smtClean="0"/>
              <a:t>: </a:t>
            </a:r>
            <a:r>
              <a:rPr lang="en-US" u="sng" dirty="0" smtClean="0">
                <a:hlinkClick r:id="rId3"/>
              </a:rPr>
              <a:t>https</a:t>
            </a:r>
            <a:r>
              <a:rPr lang="en-US" u="sng" dirty="0">
                <a:hlinkClick r:id="rId3"/>
              </a:rPr>
              <a:t>://www.americanprogress.org/issues/lgbt/report/2012/03/09/11228/why-the-gay-and-transgender-population-experiences-higher-rates-of-substance-use</a:t>
            </a:r>
            <a:r>
              <a:rPr lang="en-US" u="sng" dirty="0" smtClean="0">
                <a:hlinkClick r:id="rId3"/>
              </a:rPr>
              <a:t>/</a:t>
            </a:r>
            <a:r>
              <a:rPr lang="en-US" u="none" dirty="0" smtClean="0"/>
              <a:t>.</a:t>
            </a:r>
            <a:r>
              <a:rPr lang="en-US" dirty="0" smtClean="0"/>
              <a:t> </a:t>
            </a:r>
            <a:endParaRPr lang="en-US" dirty="0"/>
          </a:p>
        </p:txBody>
      </p:sp>
      <p:sp>
        <p:nvSpPr>
          <p:cNvPr id="4" name="Slide Number Placeholder 3"/>
          <p:cNvSpPr>
            <a:spLocks noGrp="1"/>
          </p:cNvSpPr>
          <p:nvPr>
            <p:ph type="sldNum" sz="quarter" idx="10"/>
          </p:nvPr>
        </p:nvSpPr>
        <p:spPr/>
        <p:txBody>
          <a:bodyPr/>
          <a:lstStyle/>
          <a:p>
            <a:fld id="{21908DB2-1DA7-4815-9638-69D73E293F4B}" type="slidenum">
              <a:rPr lang="en-US" smtClean="0"/>
              <a:pPr/>
              <a:t>140</a:t>
            </a:fld>
            <a:endParaRPr lang="en-US"/>
          </a:p>
        </p:txBody>
      </p:sp>
    </p:spTree>
    <p:extLst>
      <p:ext uri="{BB962C8B-B14F-4D97-AF65-F5344CB8AC3E}">
        <p14:creationId xmlns:p14="http://schemas.microsoft.com/office/powerpoint/2010/main" val="408085130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Homophobic</a:t>
            </a:r>
            <a:r>
              <a:rPr lang="en-US" dirty="0"/>
              <a:t>, </a:t>
            </a:r>
            <a:r>
              <a:rPr lang="en-US" dirty="0" err="1" smtClean="0"/>
              <a:t>biphobic</a:t>
            </a:r>
            <a:r>
              <a:rPr lang="en-US" dirty="0" smtClean="0"/>
              <a:t>, </a:t>
            </a:r>
            <a:r>
              <a:rPr lang="en-US" dirty="0"/>
              <a:t>and transphobic prejudices often stem from the belief that being LGBT is bad or wrong.</a:t>
            </a:r>
          </a:p>
          <a:p>
            <a:endParaRPr lang="en-US" dirty="0"/>
          </a:p>
          <a:p>
            <a:r>
              <a:rPr lang="en-US" dirty="0"/>
              <a:t>Examples of how these beliefs are expressed include:</a:t>
            </a:r>
          </a:p>
          <a:p>
            <a:pPr marL="232943" indent="-232943">
              <a:buAutoNum type="arabicParenR"/>
            </a:pPr>
            <a:r>
              <a:rPr lang="en-US" dirty="0"/>
              <a:t>A person asking a gay male couple with a child which man is the "real” parent.</a:t>
            </a:r>
          </a:p>
          <a:p>
            <a:pPr marL="232943" indent="-232943">
              <a:buAutoNum type="arabicParenR"/>
            </a:pPr>
            <a:r>
              <a:rPr lang="en-US" dirty="0"/>
              <a:t>Two women embracing in public getting taunted with homophobic remarks.</a:t>
            </a:r>
          </a:p>
          <a:p>
            <a:pPr marL="232943" indent="-232943">
              <a:buAutoNum type="arabicParenR"/>
            </a:pPr>
            <a:r>
              <a:rPr lang="en-US" dirty="0"/>
              <a:t>Transgender person being asked about their anatomy and other invasive questions</a:t>
            </a:r>
            <a:r>
              <a:rPr lang="en-US" dirty="0" smtClean="0"/>
              <a:t>.</a:t>
            </a:r>
          </a:p>
          <a:p>
            <a:pPr marL="232943" indent="-232943">
              <a:buAutoNum type="arabicParen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sz="1200" kern="1200" dirty="0" smtClean="0">
                <a:solidFill>
                  <a:schemeClr val="tx1"/>
                </a:solidFill>
                <a:effectLst/>
                <a:latin typeface="+mn-lt"/>
                <a:ea typeface="+mn-ea"/>
                <a:cs typeface="+mn-cs"/>
              </a:rPr>
              <a:t>A Provider’s Introduction to Substance Abuse Treatment for Lesbian, Gay, Bisexual, and Transgender Individuals, Second Edition. (2016). </a:t>
            </a:r>
            <a:r>
              <a:rPr lang="en-US" sz="1200" i="1"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lumMod val="50000"/>
                    <a:lumOff val="50000"/>
                  </a:schemeClr>
                </a:solidFill>
              </a:rPr>
              <a:t> </a:t>
            </a:r>
            <a:endParaRPr lang="en-US" dirty="0"/>
          </a:p>
          <a:p>
            <a:r>
              <a:rPr lang="en-US" b="1" dirty="0" smtClean="0"/>
              <a:t>Additional </a:t>
            </a:r>
            <a:r>
              <a:rPr lang="en-US" b="1" dirty="0"/>
              <a:t>Resource:</a:t>
            </a:r>
          </a:p>
          <a:p>
            <a:pPr lvl="0"/>
            <a:r>
              <a:rPr lang="en-US" u="sng" dirty="0">
                <a:hlinkClick r:id="rId3"/>
              </a:rPr>
              <a:t>https://www.americanprogress.org/issues/lgbt/report/2012/03/09/11228/why-the-gay-and-transgender-population-experiences-higher-rates-of-substance-use/</a:t>
            </a:r>
            <a:r>
              <a:rPr lang="en-US" dirty="0"/>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credit: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Provider’s Introduction to Substance Abuse Treatment for Lesbian, Gay, Bisexual, and Transgender Individuals, Second Edition. (2016). </a:t>
            </a:r>
            <a:r>
              <a:rPr lang="en-US" sz="1200" i="1"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908DB2-1DA7-4815-9638-69D73E293F4B}" type="slidenum">
              <a:rPr lang="en-US" smtClean="0"/>
              <a:pPr/>
              <a:t>141</a:t>
            </a:fld>
            <a:endParaRPr lang="en-US"/>
          </a:p>
        </p:txBody>
      </p:sp>
    </p:spTree>
    <p:extLst>
      <p:ext uri="{BB962C8B-B14F-4D97-AF65-F5344CB8AC3E}">
        <p14:creationId xmlns:p14="http://schemas.microsoft.com/office/powerpoint/2010/main" val="31301730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Additional </a:t>
            </a:r>
            <a:r>
              <a:rPr lang="en-US" dirty="0"/>
              <a:t>examples of minority stress in literature and research:</a:t>
            </a:r>
          </a:p>
          <a:p>
            <a:pPr lvl="0"/>
            <a:endParaRPr lang="en-US" dirty="0"/>
          </a:p>
          <a:p>
            <a:pPr lvl="0"/>
            <a:r>
              <a:rPr lang="en-US" dirty="0"/>
              <a:t>Same-sex individuals </a:t>
            </a:r>
            <a:r>
              <a:rPr lang="en-US" dirty="0" smtClean="0"/>
              <a:t>are </a:t>
            </a:r>
            <a:r>
              <a:rPr lang="en-US" dirty="0"/>
              <a:t>twice as likely </a:t>
            </a:r>
            <a:r>
              <a:rPr lang="en-US" dirty="0" smtClean="0"/>
              <a:t>as </a:t>
            </a:r>
            <a:r>
              <a:rPr lang="en-US" dirty="0"/>
              <a:t>heterosexuals to have experienced discrimination in their lifetime</a:t>
            </a:r>
            <a:r>
              <a:rPr lang="en-US" dirty="0" smtClean="0"/>
              <a:t>. They are five </a:t>
            </a:r>
            <a:r>
              <a:rPr lang="en-US" dirty="0"/>
              <a:t>times more likely to indicate that discrimination </a:t>
            </a:r>
            <a:r>
              <a:rPr lang="en-US" dirty="0" smtClean="0"/>
              <a:t>has </a:t>
            </a:r>
            <a:r>
              <a:rPr lang="en-US" dirty="0"/>
              <a:t>interfered with having a full and productive life</a:t>
            </a:r>
            <a:r>
              <a:rPr lang="en-US" dirty="0" smtClean="0"/>
              <a:t>. And perceived </a:t>
            </a:r>
            <a:r>
              <a:rPr lang="en-US" dirty="0"/>
              <a:t>discrimination correlated with mental disorders including substance use </a:t>
            </a:r>
            <a:r>
              <a:rPr lang="en-US" dirty="0" smtClean="0"/>
              <a:t>disorders.</a:t>
            </a:r>
            <a:endParaRPr lang="en-US" dirty="0"/>
          </a:p>
          <a:p>
            <a:pPr lvl="0"/>
            <a:endParaRPr lang="en-US" dirty="0" smtClean="0"/>
          </a:p>
          <a:p>
            <a:r>
              <a:rPr lang="en-US" b="1" dirty="0" smtClean="0"/>
              <a:t>Reference:</a:t>
            </a:r>
            <a:r>
              <a:rPr lang="en-US" baseline="0" dirty="0" smtClean="0"/>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 </a:t>
            </a:r>
            <a:r>
              <a:rPr lang="en-US" sz="1200" i="1" kern="1200" dirty="0" smtClean="0">
                <a:solidFill>
                  <a:schemeClr val="tx1"/>
                </a:solidFill>
                <a:effectLst/>
                <a:latin typeface="+mn-lt"/>
                <a:ea typeface="+mn-ea"/>
                <a:cs typeface="+mn-cs"/>
              </a:rPr>
              <a:t>A Provider’s Introduction to Substance Abuse Treatment for Lesbian, Gay, Bisexual, and Transgender Individuals, Second Edition</a:t>
            </a:r>
            <a:r>
              <a:rPr lang="en-US" sz="1200" kern="1200" dirty="0" smtClean="0">
                <a:solidFill>
                  <a:schemeClr val="tx1"/>
                </a:solidFill>
                <a:effectLst/>
                <a:latin typeface="+mn-lt"/>
                <a:ea typeface="+mn-ea"/>
                <a:cs typeface="+mn-cs"/>
              </a:rPr>
              <a:t>. Rockville, MD: Substance Abuse and Mental Health Services Administration.</a:t>
            </a:r>
            <a:endParaRPr lang="en-US" dirty="0"/>
          </a:p>
          <a:p>
            <a:endParaRPr lang="en-US" dirty="0"/>
          </a:p>
        </p:txBody>
      </p:sp>
      <p:sp>
        <p:nvSpPr>
          <p:cNvPr id="4" name="Slide Number Placeholder 3"/>
          <p:cNvSpPr>
            <a:spLocks noGrp="1"/>
          </p:cNvSpPr>
          <p:nvPr>
            <p:ph type="sldNum" sz="quarter" idx="10"/>
          </p:nvPr>
        </p:nvSpPr>
        <p:spPr/>
        <p:txBody>
          <a:bodyPr/>
          <a:lstStyle/>
          <a:p>
            <a:fld id="{21908DB2-1DA7-4815-9638-69D73E293F4B}" type="slidenum">
              <a:rPr lang="en-US" smtClean="0"/>
              <a:pPr/>
              <a:t>142</a:t>
            </a:fld>
            <a:endParaRPr lang="en-US"/>
          </a:p>
        </p:txBody>
      </p:sp>
    </p:spTree>
    <p:extLst>
      <p:ext uri="{BB962C8B-B14F-4D97-AF65-F5344CB8AC3E}">
        <p14:creationId xmlns:p14="http://schemas.microsoft.com/office/powerpoint/2010/main" val="12769451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Perceived </a:t>
            </a:r>
            <a:r>
              <a:rPr lang="en-US" dirty="0"/>
              <a:t>or actual discrimination, shame and stigma from behavioral health providers directed towards LGBT people can cause an avoidance or delay in screening and care, which can exacerbate problems and create more harm.</a:t>
            </a:r>
          </a:p>
          <a:p>
            <a:pPr lvl="0"/>
            <a:endParaRPr lang="en-US" dirty="0"/>
          </a:p>
          <a:p>
            <a:pPr lvl="0"/>
            <a:r>
              <a:rPr lang="en-US" dirty="0"/>
              <a:t>For example, the connections between minority stress, depression, weight gain and obesity, diabetes, smoking, cortisol levels and inflammation among a lesbian individual – who avoids healthcare services because she perceives “all healthcare providers to be homophobic” exacerbates her health problems and her symptoms become worse. </a:t>
            </a:r>
            <a:endParaRPr lang="en-US" dirty="0" smtClean="0"/>
          </a:p>
          <a:p>
            <a:pPr lvl="0"/>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 </a:t>
            </a:r>
            <a:r>
              <a:rPr lang="en-US" sz="1200" i="1" kern="1200" dirty="0" smtClean="0">
                <a:solidFill>
                  <a:schemeClr val="tx1"/>
                </a:solidFill>
                <a:effectLst/>
                <a:latin typeface="+mn-lt"/>
                <a:ea typeface="+mn-ea"/>
                <a:cs typeface="+mn-cs"/>
              </a:rPr>
              <a:t>A Provider’s Introduction to Substance Abuse Treatment for Lesbian, Gay, Bisexual, and Transgender Individuals, Second Edition</a:t>
            </a:r>
            <a:r>
              <a:rPr lang="en-US" sz="1200" kern="1200" dirty="0" smtClean="0">
                <a:solidFill>
                  <a:schemeClr val="tx1"/>
                </a:solidFill>
                <a:effectLst/>
                <a:latin typeface="+mn-lt"/>
                <a:ea typeface="+mn-ea"/>
                <a:cs typeface="+mn-cs"/>
              </a:rPr>
              <a:t>. Rockville, MD: Substance Abuse and Mental Health Services Administration.</a:t>
            </a:r>
            <a:endParaRPr lang="en-US" dirty="0"/>
          </a:p>
          <a:p>
            <a:endParaRPr lang="en-US" dirty="0"/>
          </a:p>
        </p:txBody>
      </p:sp>
      <p:sp>
        <p:nvSpPr>
          <p:cNvPr id="4" name="Slide Number Placeholder 3"/>
          <p:cNvSpPr>
            <a:spLocks noGrp="1"/>
          </p:cNvSpPr>
          <p:nvPr>
            <p:ph type="sldNum" sz="quarter" idx="10"/>
          </p:nvPr>
        </p:nvSpPr>
        <p:spPr/>
        <p:txBody>
          <a:bodyPr/>
          <a:lstStyle/>
          <a:p>
            <a:fld id="{21908DB2-1DA7-4815-9638-69D73E293F4B}" type="slidenum">
              <a:rPr lang="en-US" smtClean="0"/>
              <a:pPr/>
              <a:t>143</a:t>
            </a:fld>
            <a:endParaRPr lang="en-US"/>
          </a:p>
        </p:txBody>
      </p:sp>
    </p:spTree>
    <p:extLst>
      <p:ext uri="{BB962C8B-B14F-4D97-AF65-F5344CB8AC3E}">
        <p14:creationId xmlns:p14="http://schemas.microsoft.com/office/powerpoint/2010/main" val="179988629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a:t>
            </a:r>
            <a:r>
              <a:rPr lang="en-US" dirty="0"/>
              <a:t>theme throughout this </a:t>
            </a:r>
            <a:r>
              <a:rPr lang="en-US" dirty="0" smtClean="0"/>
              <a:t>section </a:t>
            </a:r>
            <a:r>
              <a:rPr lang="en-US" dirty="0"/>
              <a:t>is the need for improved behavioral health care systems to meet the needs of LGBT people</a:t>
            </a:r>
            <a:r>
              <a:rPr lang="en-US" dirty="0" smtClean="0"/>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1" baseline="0" dirty="0" smtClean="0"/>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 </a:t>
            </a:r>
            <a:r>
              <a:rPr lang="en-US" sz="1200" i="1" kern="1200" dirty="0" smtClean="0">
                <a:solidFill>
                  <a:schemeClr val="tx1"/>
                </a:solidFill>
                <a:effectLst/>
                <a:latin typeface="+mn-lt"/>
                <a:ea typeface="+mn-ea"/>
                <a:cs typeface="+mn-cs"/>
              </a:rPr>
              <a:t>A Provider’s Introduction to Substance Abuse Treatment for Lesbian, Gay, Bisexual, and Transgender Individuals, Second Edition</a:t>
            </a:r>
            <a:r>
              <a:rPr lang="en-US" sz="1200" kern="1200" dirty="0" smtClean="0">
                <a:solidFill>
                  <a:schemeClr val="tx1"/>
                </a:solidFill>
                <a:effectLst/>
                <a:latin typeface="+mn-lt"/>
                <a:ea typeface="+mn-ea"/>
                <a:cs typeface="+mn-cs"/>
              </a:rPr>
              <a:t>. Rockville, MD: Substance Abuse and Mental Health Services Administration.</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Image credit:</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a:t>
            </a:r>
            <a:endParaRPr lang="en-US" dirty="0"/>
          </a:p>
        </p:txBody>
      </p:sp>
      <p:sp>
        <p:nvSpPr>
          <p:cNvPr id="4" name="Slide Number Placeholder 3"/>
          <p:cNvSpPr>
            <a:spLocks noGrp="1"/>
          </p:cNvSpPr>
          <p:nvPr>
            <p:ph type="sldNum" sz="quarter" idx="10"/>
          </p:nvPr>
        </p:nvSpPr>
        <p:spPr/>
        <p:txBody>
          <a:bodyPr/>
          <a:lstStyle/>
          <a:p>
            <a:fld id="{21908DB2-1DA7-4815-9638-69D73E293F4B}" type="slidenum">
              <a:rPr lang="en-US" smtClean="0"/>
              <a:pPr/>
              <a:t>144</a:t>
            </a:fld>
            <a:endParaRPr lang="en-US"/>
          </a:p>
        </p:txBody>
      </p:sp>
    </p:spTree>
    <p:extLst>
      <p:ext uri="{BB962C8B-B14F-4D97-AF65-F5344CB8AC3E}">
        <p14:creationId xmlns:p14="http://schemas.microsoft.com/office/powerpoint/2010/main" val="23695931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a:t>
            </a:r>
            <a:r>
              <a:rPr lang="en-US" dirty="0"/>
              <a:t>of unconscious bias about sexual orientation and gender </a:t>
            </a:r>
            <a:r>
              <a:rPr lang="en-US" dirty="0" smtClean="0"/>
              <a:t>identity:</a:t>
            </a:r>
            <a:endParaRPr lang="en-US" dirty="0"/>
          </a:p>
          <a:p>
            <a:pPr marL="232943" indent="-232943">
              <a:buAutoNum type="arabicParenR"/>
            </a:pPr>
            <a:r>
              <a:rPr lang="en-US" dirty="0"/>
              <a:t>When asking a man if married, responding “What does your wife do ?”  To a </a:t>
            </a:r>
            <a:r>
              <a:rPr lang="en-US" dirty="0" smtClean="0"/>
              <a:t>woman: </a:t>
            </a:r>
            <a:r>
              <a:rPr lang="en-US" dirty="0"/>
              <a:t>What does your husband do? </a:t>
            </a:r>
          </a:p>
          <a:p>
            <a:pPr marL="232943" indent="-232943">
              <a:buAutoNum type="arabicParenR"/>
            </a:pPr>
            <a:endParaRPr lang="en-US" dirty="0"/>
          </a:p>
          <a:p>
            <a:pPr marL="232943" indent="-232943">
              <a:buAutoNum type="arabicParenR"/>
            </a:pPr>
            <a:r>
              <a:rPr lang="en-US" dirty="0"/>
              <a:t>Asking a man if he has a girlfriend ? Asking a woman if she has a boyfriend?</a:t>
            </a:r>
          </a:p>
          <a:p>
            <a:pPr marL="232943" indent="-232943">
              <a:buAutoNum type="arabicParenR"/>
            </a:pPr>
            <a:endParaRPr lang="en-US" dirty="0"/>
          </a:p>
          <a:p>
            <a:pPr marL="232943" indent="-232943">
              <a:buAutoNum type="arabicParenR"/>
            </a:pPr>
            <a:r>
              <a:rPr lang="en-US" dirty="0"/>
              <a:t>Asking an openly identified transgender person upon meeting them personal questions about surgeries or when they changed their sex, questions that within most social conventions are deemed too personal to ask when  first meeting</a:t>
            </a:r>
            <a:r>
              <a:rPr lang="en-US" dirty="0" smtClean="0"/>
              <a:t>.</a:t>
            </a:r>
          </a:p>
          <a:p>
            <a:pPr marL="232943" indent="-232943">
              <a:buAutoNum type="arabicParenR"/>
            </a:pPr>
            <a:endParaRPr lang="en-US" dirty="0" smtClean="0"/>
          </a:p>
          <a:p>
            <a:r>
              <a:rPr lang="en-US" b="1" dirty="0" smtClean="0"/>
              <a:t>Reference:</a:t>
            </a:r>
            <a:r>
              <a:rPr lang="en-US" baseline="0" dirty="0" smtClean="0"/>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 </a:t>
            </a:r>
            <a:r>
              <a:rPr lang="en-US" sz="1200" i="1" kern="1200" dirty="0" smtClean="0">
                <a:solidFill>
                  <a:schemeClr val="tx1"/>
                </a:solidFill>
                <a:effectLst/>
                <a:latin typeface="+mn-lt"/>
                <a:ea typeface="+mn-ea"/>
                <a:cs typeface="+mn-cs"/>
              </a:rPr>
              <a:t>A Provider’s Introduction to Substance Abuse Treatment for Lesbian, Gay, Bisexual, and Transgender Individuals, Second Edition</a:t>
            </a:r>
            <a:r>
              <a:rPr lang="en-US" sz="1200" kern="1200" dirty="0" smtClean="0">
                <a:solidFill>
                  <a:schemeClr val="tx1"/>
                </a:solidFill>
                <a:effectLst/>
                <a:latin typeface="+mn-lt"/>
                <a:ea typeface="+mn-ea"/>
                <a:cs typeface="+mn-cs"/>
              </a:rPr>
              <a:t>. Rockville, MD: Substance Abuse and Mental Health Services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Image credit:</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a:t>
            </a:r>
            <a:endParaRPr lang="en-US" dirty="0"/>
          </a:p>
        </p:txBody>
      </p:sp>
      <p:sp>
        <p:nvSpPr>
          <p:cNvPr id="4" name="Slide Number Placeholder 3"/>
          <p:cNvSpPr>
            <a:spLocks noGrp="1"/>
          </p:cNvSpPr>
          <p:nvPr>
            <p:ph type="sldNum" sz="quarter" idx="10"/>
          </p:nvPr>
        </p:nvSpPr>
        <p:spPr/>
        <p:txBody>
          <a:bodyPr/>
          <a:lstStyle/>
          <a:p>
            <a:fld id="{21908DB2-1DA7-4815-9638-69D73E293F4B}" type="slidenum">
              <a:rPr lang="en-US" smtClean="0"/>
              <a:pPr/>
              <a:t>145</a:t>
            </a:fld>
            <a:endParaRPr lang="en-US"/>
          </a:p>
        </p:txBody>
      </p:sp>
    </p:spTree>
    <p:extLst>
      <p:ext uri="{BB962C8B-B14F-4D97-AF65-F5344CB8AC3E}">
        <p14:creationId xmlns:p14="http://schemas.microsoft.com/office/powerpoint/2010/main" val="15523829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t>
            </a:r>
            <a:r>
              <a:rPr lang="en-US" dirty="0"/>
              <a:t>is an example of how </a:t>
            </a:r>
            <a:r>
              <a:rPr lang="en-US" dirty="0" smtClean="0"/>
              <a:t>LGBT </a:t>
            </a:r>
            <a:r>
              <a:rPr lang="en-US" dirty="0"/>
              <a:t>clients might experience additional trauma: </a:t>
            </a:r>
          </a:p>
          <a:p>
            <a:endParaRPr lang="en-US" dirty="0"/>
          </a:p>
          <a:p>
            <a:r>
              <a:rPr lang="en-US" i="1" dirty="0"/>
              <a:t>A bisexual woman is currently in an abusive, </a:t>
            </a:r>
            <a:r>
              <a:rPr lang="en-US" i="1" dirty="0" smtClean="0"/>
              <a:t>same-sex </a:t>
            </a:r>
            <a:r>
              <a:rPr lang="en-US" i="1" dirty="0"/>
              <a:t>romantic relationship</a:t>
            </a:r>
            <a:r>
              <a:rPr lang="en-US" i="1" dirty="0" smtClean="0"/>
              <a:t>. The </a:t>
            </a:r>
            <a:r>
              <a:rPr lang="en-US" i="1" dirty="0"/>
              <a:t>woman does not access </a:t>
            </a:r>
            <a:r>
              <a:rPr lang="en-US" i="1" dirty="0" smtClean="0"/>
              <a:t>supportive </a:t>
            </a:r>
            <a:r>
              <a:rPr lang="en-US" i="1" dirty="0"/>
              <a:t>services for the domestic violence because she feels counseling programs would not understand her relationship with another woman. This perception is based on her experiences with her family and </a:t>
            </a:r>
            <a:r>
              <a:rPr lang="en-US" i="1" dirty="0" smtClean="0"/>
              <a:t>friends, </a:t>
            </a:r>
            <a:r>
              <a:rPr lang="en-US" i="1" dirty="0"/>
              <a:t>who have a hard time understanding </a:t>
            </a:r>
            <a:r>
              <a:rPr lang="en-US" i="1" dirty="0" smtClean="0"/>
              <a:t>and </a:t>
            </a:r>
            <a:r>
              <a:rPr lang="en-US" i="1" dirty="0"/>
              <a:t>accepting it</a:t>
            </a:r>
            <a:r>
              <a:rPr lang="en-US" i="1" dirty="0" smtClean="0"/>
              <a:t>. There </a:t>
            </a:r>
            <a:r>
              <a:rPr lang="en-US" i="1" dirty="0"/>
              <a:t>were a few times she sought support from her family after she was badly beaten. The family blamed her for being in a same-gender relationship and cited her same-sex relationship as the root cause of the abuse. </a:t>
            </a:r>
            <a:r>
              <a:rPr lang="en-US" i="1" dirty="0" smtClean="0"/>
              <a:t>They </a:t>
            </a:r>
            <a:r>
              <a:rPr lang="en-US" i="1" dirty="0"/>
              <a:t>continuously pressure her to get back together with her ex-boyfriend, because she would be much happier, safer, and sexually satisfied</a:t>
            </a:r>
            <a:r>
              <a:rPr lang="en-US" i="1" dirty="0" smtClean="0"/>
              <a:t>.</a:t>
            </a:r>
          </a:p>
          <a:p>
            <a:endParaRPr lang="en-US" dirty="0" smtClean="0"/>
          </a:p>
          <a:p>
            <a:r>
              <a:rPr lang="en-US" b="1" dirty="0" smtClean="0"/>
              <a:t>Reference:</a:t>
            </a:r>
            <a:r>
              <a:rPr lang="en-US" baseline="0" dirty="0" smtClean="0"/>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 </a:t>
            </a:r>
            <a:r>
              <a:rPr lang="en-US" sz="1200" i="1" kern="1200" dirty="0" smtClean="0">
                <a:solidFill>
                  <a:schemeClr val="tx1"/>
                </a:solidFill>
                <a:effectLst/>
                <a:latin typeface="+mn-lt"/>
                <a:ea typeface="+mn-ea"/>
                <a:cs typeface="+mn-cs"/>
              </a:rPr>
              <a:t>A Provider’s Introduction to Substance Abuse Treatment for Lesbian, Gay, Bisexual, and Transgender Individuals, Second Edition</a:t>
            </a:r>
            <a:r>
              <a:rPr lang="en-US" sz="1200" kern="1200" dirty="0" smtClean="0">
                <a:solidFill>
                  <a:schemeClr val="tx1"/>
                </a:solidFill>
                <a:effectLst/>
                <a:latin typeface="+mn-lt"/>
                <a:ea typeface="+mn-ea"/>
                <a:cs typeface="+mn-cs"/>
              </a:rPr>
              <a:t>. Rockville, MD: Substance Abuse and Mental Health Services Administration.</a:t>
            </a:r>
            <a:endParaRPr lang="en-US" dirty="0"/>
          </a:p>
        </p:txBody>
      </p:sp>
      <p:sp>
        <p:nvSpPr>
          <p:cNvPr id="4" name="Slide Number Placeholder 3"/>
          <p:cNvSpPr>
            <a:spLocks noGrp="1"/>
          </p:cNvSpPr>
          <p:nvPr>
            <p:ph type="sldNum" sz="quarter" idx="10"/>
          </p:nvPr>
        </p:nvSpPr>
        <p:spPr/>
        <p:txBody>
          <a:bodyPr/>
          <a:lstStyle/>
          <a:p>
            <a:fld id="{21908DB2-1DA7-4815-9638-69D73E293F4B}" type="slidenum">
              <a:rPr lang="en-US" smtClean="0"/>
              <a:pPr/>
              <a:t>146</a:t>
            </a:fld>
            <a:endParaRPr lang="en-US"/>
          </a:p>
        </p:txBody>
      </p:sp>
    </p:spTree>
    <p:extLst>
      <p:ext uri="{BB962C8B-B14F-4D97-AF65-F5344CB8AC3E}">
        <p14:creationId xmlns:p14="http://schemas.microsoft.com/office/powerpoint/2010/main" val="402163887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a:t>
            </a:r>
            <a:r>
              <a:rPr lang="en-US" dirty="0"/>
              <a:t>Coming out” can be good for one’s health. Measures of psychiatric symptoms, hormone levels throughout the day, and a battery of over twenty biological markers found lesbians, gay men, and bisexuals who were out to family and friends had lower levels of psychiatric symptoms </a:t>
            </a:r>
            <a:r>
              <a:rPr lang="en-US" dirty="0" smtClean="0"/>
              <a:t>including anxiety</a:t>
            </a:r>
            <a:r>
              <a:rPr lang="en-US" dirty="0"/>
              <a:t>, depression and burnout</a:t>
            </a:r>
            <a:r>
              <a:rPr lang="en-US" dirty="0" smtClean="0"/>
              <a:t>. However</a:t>
            </a:r>
            <a:r>
              <a:rPr lang="en-US" dirty="0"/>
              <a:t>, it is important to note the opposite may be true if people come out in </a:t>
            </a:r>
            <a:r>
              <a:rPr lang="en-US" dirty="0" smtClean="0"/>
              <a:t>a hostile </a:t>
            </a:r>
            <a:r>
              <a:rPr lang="en-US" dirty="0"/>
              <a:t>or dangerous environment. </a:t>
            </a:r>
          </a:p>
          <a:p>
            <a:endParaRPr lang="en-US" dirty="0" smtClean="0"/>
          </a:p>
          <a:p>
            <a:r>
              <a:rPr lang="en-US" b="1" dirty="0" smtClean="0"/>
              <a:t>Reference:</a:t>
            </a:r>
            <a:r>
              <a:rPr lang="en-US" baseline="0" dirty="0" smtClean="0"/>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 </a:t>
            </a:r>
            <a:r>
              <a:rPr lang="en-US" sz="1200" i="1" kern="1200" dirty="0" smtClean="0">
                <a:solidFill>
                  <a:schemeClr val="tx1"/>
                </a:solidFill>
                <a:effectLst/>
                <a:latin typeface="+mn-lt"/>
                <a:ea typeface="+mn-ea"/>
                <a:cs typeface="+mn-cs"/>
              </a:rPr>
              <a:t>A Provider’s Introduction to Substance Abuse Treatment for Lesbian, Gay, Bisexual, and Transgender Individuals, Second Edition</a:t>
            </a:r>
            <a:r>
              <a:rPr lang="en-US" sz="1200" kern="1200" dirty="0" smtClean="0">
                <a:solidFill>
                  <a:schemeClr val="tx1"/>
                </a:solidFill>
                <a:effectLst/>
                <a:latin typeface="+mn-lt"/>
                <a:ea typeface="+mn-ea"/>
                <a:cs typeface="+mn-cs"/>
              </a:rPr>
              <a:t>. Rockville, MD: Substance Abuse and Mental Health Services Administration.</a:t>
            </a:r>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Image credit:</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a:t>
            </a:r>
            <a:endParaRPr lang="en-US" dirty="0"/>
          </a:p>
          <a:p>
            <a:endParaRPr lang="en-US" dirty="0" smtClean="0"/>
          </a:p>
          <a:p>
            <a:r>
              <a:rPr lang="en-US" b="1" dirty="0" smtClean="0"/>
              <a:t>Additional </a:t>
            </a:r>
            <a:r>
              <a:rPr lang="en-US" b="1" dirty="0"/>
              <a:t>Resources:</a:t>
            </a:r>
          </a:p>
          <a:p>
            <a:pPr lvl="0"/>
            <a:r>
              <a:rPr lang="en-US" u="sng" dirty="0">
                <a:hlinkClick r:id="rId3"/>
              </a:rPr>
              <a:t>www.glaad.org/news/gay-good-coming-out-improves-mental-health-say-researchers</a:t>
            </a:r>
            <a:r>
              <a:rPr lang="en-US" dirty="0"/>
              <a:t> </a:t>
            </a:r>
          </a:p>
          <a:p>
            <a:pPr lvl="0"/>
            <a:r>
              <a:rPr lang="en-US" u="sng" dirty="0">
                <a:hlinkClick r:id="rId4"/>
              </a:rPr>
              <a:t>www.psychosomaticmedicine.org/content/early/2013/01/18/PSY.0b013e3182826881.abstract</a:t>
            </a:r>
            <a:r>
              <a:rPr lang="en-US" dirty="0"/>
              <a:t> </a:t>
            </a:r>
          </a:p>
          <a:p>
            <a:pPr lvl="0"/>
            <a:r>
              <a:rPr lang="en-US" u="sng" dirty="0" smtClean="0">
                <a:hlinkClick r:id="rId5"/>
              </a:rPr>
              <a:t>www.humanstress.ca/study-demonstrates-health-benefits-of-coming-out-of-the-closet.html</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21908DB2-1DA7-4815-9638-69D73E293F4B}" type="slidenum">
              <a:rPr lang="en-US" smtClean="0"/>
              <a:pPr/>
              <a:t>147</a:t>
            </a:fld>
            <a:endParaRPr lang="en-US"/>
          </a:p>
        </p:txBody>
      </p:sp>
    </p:spTree>
    <p:extLst>
      <p:ext uri="{BB962C8B-B14F-4D97-AF65-F5344CB8AC3E}">
        <p14:creationId xmlns:p14="http://schemas.microsoft.com/office/powerpoint/2010/main" val="50085900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sym typeface="Calibri"/>
              </a:rPr>
              <a:t>Additional </a:t>
            </a:r>
            <a:r>
              <a:rPr lang="en-US" dirty="0">
                <a:sym typeface="Calibri"/>
              </a:rPr>
              <a:t>examples of </a:t>
            </a:r>
            <a:r>
              <a:rPr lang="en-US" dirty="0" smtClean="0">
                <a:sym typeface="Calibri"/>
              </a:rPr>
              <a:t>LGBT-related traumas include the following:</a:t>
            </a:r>
            <a:endParaRPr lang="en-US" dirty="0">
              <a:sym typeface="Calibri"/>
            </a:endParaRPr>
          </a:p>
          <a:p>
            <a:pPr marL="171450" lvl="0" indent="-171450">
              <a:buFont typeface="Arial" panose="020B0604020202020204" pitchFamily="34" charset="0"/>
              <a:buChar char="•"/>
            </a:pPr>
            <a:r>
              <a:rPr lang="en-US" dirty="0">
                <a:sym typeface="Calibri"/>
              </a:rPr>
              <a:t>Institutions that stigmatize LGBT individuals and identities</a:t>
            </a:r>
            <a:r>
              <a:rPr lang="en-US" baseline="0" dirty="0">
                <a:sym typeface="Calibri"/>
              </a:rPr>
              <a:t> such as </a:t>
            </a:r>
            <a:r>
              <a:rPr lang="en-US" dirty="0">
                <a:sym typeface="Calibri"/>
              </a:rPr>
              <a:t>some religious or faith-based communities, </a:t>
            </a:r>
            <a:r>
              <a:rPr lang="en-US" dirty="0" smtClean="0">
                <a:sym typeface="Calibri"/>
              </a:rPr>
              <a:t>military</a:t>
            </a:r>
            <a:r>
              <a:rPr lang="en-US" dirty="0" smtClean="0">
                <a:sym typeface="Calibri"/>
              </a:rPr>
              <a:t>, </a:t>
            </a:r>
            <a:r>
              <a:rPr lang="en-US" dirty="0">
                <a:sym typeface="Calibri"/>
              </a:rPr>
              <a:t>and/or educational </a:t>
            </a:r>
            <a:r>
              <a:rPr lang="en-US" dirty="0" smtClean="0">
                <a:sym typeface="Calibri"/>
              </a:rPr>
              <a:t>settings.</a:t>
            </a:r>
          </a:p>
          <a:p>
            <a:pPr marL="171450" lvl="0" indent="-171450">
              <a:buFont typeface="Arial" panose="020B0604020202020204" pitchFamily="34" charset="0"/>
              <a:buChar char="•"/>
            </a:pPr>
            <a:r>
              <a:rPr lang="en-US" dirty="0" smtClean="0">
                <a:sym typeface="Calibri"/>
              </a:rPr>
              <a:t>Dealing </a:t>
            </a:r>
            <a:r>
              <a:rPr lang="en-US" dirty="0">
                <a:sym typeface="Calibri"/>
              </a:rPr>
              <a:t>with misconceptions and invalidation from a wide range of service providers</a:t>
            </a:r>
            <a:r>
              <a:rPr lang="en-US" baseline="0" dirty="0">
                <a:sym typeface="Calibri"/>
              </a:rPr>
              <a:t> </a:t>
            </a:r>
            <a:r>
              <a:rPr lang="en-US" baseline="0" dirty="0" smtClean="0">
                <a:sym typeface="Calibri"/>
              </a:rPr>
              <a:t>including </a:t>
            </a:r>
            <a:r>
              <a:rPr lang="en-US" dirty="0">
                <a:sym typeface="Calibri"/>
              </a:rPr>
              <a:t>social service, behavioral health and medical providers.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 </a:t>
            </a:r>
            <a:r>
              <a:rPr lang="en-US" sz="1200" i="1" kern="1200" dirty="0" smtClean="0">
                <a:solidFill>
                  <a:schemeClr val="tx1"/>
                </a:solidFill>
                <a:effectLst/>
                <a:latin typeface="+mn-lt"/>
                <a:ea typeface="+mn-ea"/>
                <a:cs typeface="+mn-cs"/>
              </a:rPr>
              <a:t>A Provider’s Introduction to Substance Abuse Treatment for Lesbian, Gay, Bisexual, and Transgender Individuals, Second Edition</a:t>
            </a:r>
            <a:r>
              <a:rPr lang="en-US" sz="1200" kern="1200" dirty="0" smtClean="0">
                <a:solidFill>
                  <a:schemeClr val="tx1"/>
                </a:solidFill>
                <a:effectLst/>
                <a:latin typeface="+mn-lt"/>
                <a:ea typeface="+mn-ea"/>
                <a:cs typeface="+mn-cs"/>
              </a:rPr>
              <a:t>. Rockville, MD: Substance Abuse and Mental Health Services Administration.</a:t>
            </a:r>
            <a:endParaRPr lang="en-US" sz="1200" i="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908DB2-1DA7-4815-9638-69D73E293F4B}" type="slidenum">
              <a:rPr lang="en-US" smtClean="0"/>
              <a:pPr/>
              <a:t>148</a:t>
            </a:fld>
            <a:endParaRPr lang="en-US"/>
          </a:p>
        </p:txBody>
      </p:sp>
    </p:spTree>
    <p:extLst>
      <p:ext uri="{BB962C8B-B14F-4D97-AF65-F5344CB8AC3E}">
        <p14:creationId xmlns:p14="http://schemas.microsoft.com/office/powerpoint/2010/main" val="26973219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The </a:t>
            </a:r>
            <a:r>
              <a:rPr lang="en-US" b="1" i="1" dirty="0"/>
              <a:t>purpose of this graphic is to illustrate the impact of minority stress, unconscious bias and trauma for an LGBT </a:t>
            </a:r>
            <a:r>
              <a:rPr lang="en-US" b="1" i="1" dirty="0" smtClean="0"/>
              <a:t>individual. Make the point</a:t>
            </a:r>
            <a:r>
              <a:rPr lang="en-US" b="1" i="1" baseline="0" dirty="0" smtClean="0"/>
              <a:t> that healthy or unhealthy coping strategies and available resources can determine whether an LGBT individual develops mental health, substance use, or medical problems. </a:t>
            </a:r>
            <a:endParaRPr lang="en-US" b="1" i="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sz="1200" kern="1200" dirty="0" smtClean="0">
                <a:solidFill>
                  <a:schemeClr val="tx1"/>
                </a:solidFill>
                <a:effectLst/>
                <a:latin typeface="+mn-lt"/>
                <a:ea typeface="+mn-ea"/>
                <a:cs typeface="+mn-cs"/>
              </a:rPr>
              <a:t>Center of Excellence for Racial/ethnic Minority Young Men Who Have Sex with Men and other Lesbian, Gay, Bisexual, and Transgender populations (YMSM+LGBT COE). (2016). </a:t>
            </a:r>
            <a:r>
              <a:rPr lang="en-US" sz="1200" i="1" kern="1200" dirty="0" smtClean="0">
                <a:solidFill>
                  <a:schemeClr val="tx1"/>
                </a:solidFill>
                <a:effectLst/>
                <a:latin typeface="+mn-lt"/>
                <a:ea typeface="+mn-ea"/>
                <a:cs typeface="+mn-cs"/>
              </a:rPr>
              <a:t>A Provider’s Introduction to Substance Abuse Treatment for Lesbian, Gay, Bisexual, and Transgender Individuals, Second Edition</a:t>
            </a:r>
            <a:r>
              <a:rPr lang="en-US" sz="1200" kern="1200" dirty="0" smtClean="0">
                <a:solidFill>
                  <a:schemeClr val="tx1"/>
                </a:solidFill>
                <a:effectLst/>
                <a:latin typeface="+mn-lt"/>
                <a:ea typeface="+mn-ea"/>
                <a:cs typeface="+mn-cs"/>
              </a:rPr>
              <a:t>. Rockville, MD: Substance Abuse and Mental Health Services Administration.</a:t>
            </a:r>
            <a:r>
              <a:rPr lang="en-US" sz="1200" b="0" baseline="0" dirty="0" smtClean="0">
                <a:solidFill>
                  <a:schemeClr val="tx1">
                    <a:lumMod val="50000"/>
                    <a:lumOff val="50000"/>
                  </a:schemeClr>
                </a:solidFill>
              </a:rPr>
              <a:t> </a:t>
            </a:r>
            <a:endParaRPr lang="en-US" sz="1200" b="0" dirty="0" smtClean="0">
              <a:solidFill>
                <a:schemeClr val="tx1">
                  <a:lumMod val="50000"/>
                  <a:lumOff val="50000"/>
                </a:schemeClr>
              </a:solidFill>
            </a:endParaRPr>
          </a:p>
          <a:p>
            <a:endParaRPr lang="en-US" dirty="0"/>
          </a:p>
        </p:txBody>
      </p:sp>
      <p:sp>
        <p:nvSpPr>
          <p:cNvPr id="4" name="Slide Number Placeholder 3"/>
          <p:cNvSpPr>
            <a:spLocks noGrp="1"/>
          </p:cNvSpPr>
          <p:nvPr>
            <p:ph type="sldNum" sz="quarter" idx="10"/>
          </p:nvPr>
        </p:nvSpPr>
        <p:spPr/>
        <p:txBody>
          <a:bodyPr/>
          <a:lstStyle/>
          <a:p>
            <a:fld id="{21908DB2-1DA7-4815-9638-69D73E293F4B}"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4046178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INSTRUCTIONS:</a:t>
            </a:r>
          </a:p>
          <a:p>
            <a:r>
              <a:rPr lang="en-US" dirty="0" smtClean="0"/>
              <a:t>Have</a:t>
            </a:r>
            <a:r>
              <a:rPr lang="en-US" baseline="0" dirty="0" smtClean="0"/>
              <a:t> the audience follow the instructions on the slide. Give them 10-15 minutes to work in groups. Have several groups read out the definition they settled on. Ask how they arrived at that definition. Reflect the important aspects of addiction that they identify back to the entire room.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15</a:t>
            </a:fld>
            <a:endParaRPr lang="en-US"/>
          </a:p>
        </p:txBody>
      </p:sp>
    </p:spTree>
    <p:extLst>
      <p:ext uri="{BB962C8B-B14F-4D97-AF65-F5344CB8AC3E}">
        <p14:creationId xmlns:p14="http://schemas.microsoft.com/office/powerpoint/2010/main" val="240389323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This </a:t>
            </a:r>
            <a:r>
              <a:rPr lang="en-US" b="1" i="1" dirty="0" smtClean="0"/>
              <a:t>is a summary of</a:t>
            </a:r>
            <a:r>
              <a:rPr lang="en-US" b="1" i="1" baseline="0" dirty="0" smtClean="0"/>
              <a:t> the stigma section of the training. Make the points that multiple stigmatized identities intersect to produce greater health disparities than individual identities, and that as providers we need to be mindful of not further stigmatizing our patients/clients by how we treat them.  </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150</a:t>
            </a:fld>
            <a:endParaRPr lang="en-US"/>
          </a:p>
        </p:txBody>
      </p:sp>
    </p:spTree>
    <p:extLst>
      <p:ext uri="{BB962C8B-B14F-4D97-AF65-F5344CB8AC3E}">
        <p14:creationId xmlns:p14="http://schemas.microsoft.com/office/powerpoint/2010/main" val="33760570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a:t>
            </a:r>
            <a:r>
              <a:rPr lang="en-US" baseline="0" dirty="0" smtClean="0"/>
              <a:t>is a transition slide to the final section of the training, which is a brief introduction to the concept of recovery.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151</a:t>
            </a:fld>
            <a:endParaRPr lang="en-US"/>
          </a:p>
        </p:txBody>
      </p:sp>
    </p:spTree>
    <p:extLst>
      <p:ext uri="{BB962C8B-B14F-4D97-AF65-F5344CB8AC3E}">
        <p14:creationId xmlns:p14="http://schemas.microsoft.com/office/powerpoint/2010/main" val="299283013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Read </a:t>
            </a:r>
            <a:r>
              <a:rPr lang="en-US" b="1" i="1" dirty="0" smtClean="0"/>
              <a:t>the definition,</a:t>
            </a:r>
            <a:r>
              <a:rPr lang="en-US" b="1" i="1" baseline="0" dirty="0" smtClean="0"/>
              <a:t> then </a:t>
            </a:r>
            <a:r>
              <a:rPr lang="en-US" b="1" i="1" dirty="0" smtClean="0"/>
              <a:t>ask the question “what aspects</a:t>
            </a:r>
            <a:r>
              <a:rPr lang="en-US" b="1" i="1" baseline="0" dirty="0" smtClean="0"/>
              <a:t> of this definition strike you as being important?” Reflect their responses and use them to discuss what those terms mean.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 </a:t>
            </a:r>
            <a:r>
              <a:rPr lang="en-US" baseline="0" dirty="0" smtClean="0"/>
              <a:t>White, W.L. (2007). </a:t>
            </a:r>
            <a:r>
              <a:rPr lang="en-US" sz="1200" b="0" i="0" kern="1200" dirty="0" smtClean="0">
                <a:solidFill>
                  <a:schemeClr val="tx1"/>
                </a:solidFill>
                <a:effectLst/>
                <a:latin typeface="+mn-lt"/>
                <a:ea typeface="+mn-ea"/>
                <a:cs typeface="+mn-cs"/>
              </a:rPr>
              <a:t>Addiction recovery: </a:t>
            </a:r>
            <a:r>
              <a:rPr lang="en-US" sz="1200" b="0" i="0" kern="1200" dirty="0" smtClean="0">
                <a:solidFill>
                  <a:schemeClr val="tx1"/>
                </a:solidFill>
                <a:effectLst/>
                <a:latin typeface="+mn-lt"/>
                <a:ea typeface="+mn-ea"/>
                <a:cs typeface="+mn-cs"/>
              </a:rPr>
              <a:t>Its </a:t>
            </a:r>
            <a:r>
              <a:rPr lang="en-US" sz="1200" b="0" i="0" kern="1200" dirty="0" smtClean="0">
                <a:solidFill>
                  <a:schemeClr val="tx1"/>
                </a:solidFill>
                <a:effectLst/>
                <a:latin typeface="+mn-lt"/>
                <a:ea typeface="+mn-ea"/>
                <a:cs typeface="+mn-cs"/>
              </a:rPr>
              <a:t>definition and conceptual boundaries. </a:t>
            </a:r>
            <a:r>
              <a:rPr lang="en-US" sz="1200" b="0" i="1" kern="1200" dirty="0" smtClean="0">
                <a:solidFill>
                  <a:schemeClr val="tx1"/>
                </a:solidFill>
                <a:effectLst/>
                <a:latin typeface="+mn-lt"/>
                <a:ea typeface="+mn-ea"/>
                <a:cs typeface="+mn-cs"/>
              </a:rPr>
              <a:t>Journal of Substance</a:t>
            </a:r>
            <a:r>
              <a:rPr lang="en-US" sz="1200" b="0" i="1" kern="1200" baseline="0" dirty="0" smtClean="0">
                <a:solidFill>
                  <a:schemeClr val="tx1"/>
                </a:solidFill>
                <a:effectLst/>
                <a:latin typeface="+mn-lt"/>
                <a:ea typeface="+mn-ea"/>
                <a:cs typeface="+mn-cs"/>
              </a:rPr>
              <a:t> Abuse </a:t>
            </a:r>
            <a:r>
              <a:rPr lang="en-US" sz="1200" b="0" i="1" kern="1200" baseline="0" dirty="0" smtClean="0">
                <a:solidFill>
                  <a:schemeClr val="tx1"/>
                </a:solidFill>
                <a:effectLst/>
                <a:latin typeface="+mn-lt"/>
                <a:ea typeface="+mn-ea"/>
                <a:cs typeface="+mn-cs"/>
              </a:rPr>
              <a:t>Treatment, </a:t>
            </a:r>
            <a:r>
              <a:rPr lang="en-US" sz="1200" b="0" i="1" kern="1200" baseline="0" dirty="0" smtClean="0">
                <a:solidFill>
                  <a:schemeClr val="tx1"/>
                </a:solidFill>
                <a:effectLst/>
                <a:latin typeface="+mn-lt"/>
                <a:ea typeface="+mn-ea"/>
                <a:cs typeface="+mn-cs"/>
              </a:rPr>
              <a:t>33</a:t>
            </a:r>
            <a:r>
              <a:rPr lang="en-US" sz="1200" b="0" i="0" kern="1200" baseline="0" dirty="0" smtClean="0">
                <a:solidFill>
                  <a:schemeClr val="tx1"/>
                </a:solidFill>
                <a:effectLst/>
                <a:latin typeface="+mn-lt"/>
                <a:ea typeface="+mn-ea"/>
                <a:cs typeface="+mn-cs"/>
              </a:rPr>
              <a:t>(3</a:t>
            </a:r>
            <a:r>
              <a:rPr lang="en-US" sz="1200" b="0"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229-241.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01EE8F-ED6D-467A-AD05-668891929812}" type="slidenum">
              <a:rPr lang="en-US" smtClean="0"/>
              <a:t>152</a:t>
            </a:fld>
            <a:endParaRPr lang="en-US"/>
          </a:p>
        </p:txBody>
      </p:sp>
    </p:spTree>
    <p:extLst>
      <p:ext uri="{BB962C8B-B14F-4D97-AF65-F5344CB8AC3E}">
        <p14:creationId xmlns:p14="http://schemas.microsoft.com/office/powerpoint/2010/main" val="36543508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Use </a:t>
            </a:r>
            <a:r>
              <a:rPr lang="en-US" b="1" i="1" baseline="0" dirty="0" smtClean="0"/>
              <a:t>this graphic to introduce SAMHSA’s 10 guiding principles of recovery. </a:t>
            </a:r>
            <a:endParaRPr lang="en-US" b="1" i="1" dirty="0" smtClean="0"/>
          </a:p>
          <a:p>
            <a:endParaRPr lang="en-US" dirty="0" smtClean="0"/>
          </a:p>
          <a:p>
            <a:r>
              <a:rPr lang="en-US" b="1" dirty="0" smtClean="0"/>
              <a:t>Reference: </a:t>
            </a:r>
            <a:r>
              <a:rPr lang="en-US" dirty="0" smtClean="0"/>
              <a:t>Substance </a:t>
            </a:r>
            <a:r>
              <a:rPr lang="en-US" dirty="0" smtClean="0"/>
              <a:t>Abuse and Mental Health Services Administration (SAMHSA).</a:t>
            </a:r>
            <a:r>
              <a:rPr lang="en-US" baseline="0" dirty="0" smtClean="0"/>
              <a:t> (2012). </a:t>
            </a:r>
            <a:r>
              <a:rPr lang="en-US" i="1" baseline="0" dirty="0" smtClean="0"/>
              <a:t>SAMHSA’s Working Definition of Recovery: 10 Guiding Principles of Recovery.</a:t>
            </a:r>
            <a:r>
              <a:rPr lang="en-US" baseline="0" dirty="0" smtClean="0"/>
              <a:t> Retrieved from: </a:t>
            </a:r>
            <a:r>
              <a:rPr lang="en-US" dirty="0" smtClean="0"/>
              <a:t>https://store.samhsa.gov/shin/content/PEP12-RECDEF/PEP12-RECDEF.pdf.</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5F01EE8F-ED6D-467A-AD05-668891929812}" type="slidenum">
              <a:rPr lang="en-US" smtClean="0"/>
              <a:t>153</a:t>
            </a:fld>
            <a:endParaRPr lang="en-US"/>
          </a:p>
        </p:txBody>
      </p:sp>
    </p:spTree>
    <p:extLst>
      <p:ext uri="{BB962C8B-B14F-4D97-AF65-F5344CB8AC3E}">
        <p14:creationId xmlns:p14="http://schemas.microsoft.com/office/powerpoint/2010/main" val="10720591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Discuss</a:t>
            </a:r>
            <a:r>
              <a:rPr lang="en-US" b="1" i="1" baseline="0" dirty="0" smtClean="0"/>
              <a:t> </a:t>
            </a:r>
            <a:r>
              <a:rPr lang="en-US" b="1" i="1" baseline="0" dirty="0" smtClean="0"/>
              <a:t>each bullet point. See the SAMHSA reference below for more detailed descriptions of each principle. </a:t>
            </a:r>
            <a:endParaRPr lang="en-US" b="1" i="1" dirty="0" smtClean="0"/>
          </a:p>
          <a:p>
            <a:endParaRPr lang="en-US" dirty="0" smtClean="0"/>
          </a:p>
          <a:p>
            <a:r>
              <a:rPr lang="en-US" b="1" dirty="0" smtClean="0"/>
              <a:t>Reference: </a:t>
            </a:r>
            <a:r>
              <a:rPr lang="en-US" dirty="0" smtClean="0"/>
              <a:t>SAMHSA</a:t>
            </a:r>
            <a:r>
              <a:rPr lang="en-US" dirty="0" smtClean="0"/>
              <a:t>.</a:t>
            </a:r>
            <a:r>
              <a:rPr lang="en-US" baseline="0" dirty="0" smtClean="0"/>
              <a:t> (2012). </a:t>
            </a:r>
            <a:r>
              <a:rPr lang="en-US" i="1" baseline="0" dirty="0" smtClean="0"/>
              <a:t>SAMHSA’s Working Definition of Recovery: 10 Guiding Principles of Recovery</a:t>
            </a:r>
            <a:r>
              <a:rPr lang="en-US" baseline="0" dirty="0" smtClean="0"/>
              <a:t>. Retrieved from: </a:t>
            </a:r>
            <a:r>
              <a:rPr lang="en-US" dirty="0" smtClean="0"/>
              <a:t>https://store.samhsa.gov/shin/content/PEP12-RECDEF/PEP12-RECDEF.pdf.</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5F01EE8F-ED6D-467A-AD05-668891929812}" type="slidenum">
              <a:rPr lang="en-US" smtClean="0"/>
              <a:t>154</a:t>
            </a:fld>
            <a:endParaRPr lang="en-US"/>
          </a:p>
        </p:txBody>
      </p:sp>
    </p:spTree>
    <p:extLst>
      <p:ext uri="{BB962C8B-B14F-4D97-AF65-F5344CB8AC3E}">
        <p14:creationId xmlns:p14="http://schemas.microsoft.com/office/powerpoint/2010/main" val="358495887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Read</a:t>
            </a:r>
            <a:r>
              <a:rPr lang="en-US" b="1" i="1" baseline="0" dirty="0" smtClean="0"/>
              <a:t> </a:t>
            </a:r>
            <a:r>
              <a:rPr lang="en-US" b="1" i="1" baseline="0" dirty="0" smtClean="0"/>
              <a:t>the bullet points. </a:t>
            </a:r>
            <a:endParaRPr lang="en-US" b="1" i="1" dirty="0" smtClean="0"/>
          </a:p>
          <a:p>
            <a:endParaRPr lang="en-US" dirty="0" smtClean="0"/>
          </a:p>
          <a:p>
            <a:r>
              <a:rPr lang="en-US" b="1" dirty="0" smtClean="0"/>
              <a:t>Reference: </a:t>
            </a:r>
            <a:r>
              <a:rPr lang="en-US" dirty="0" smtClean="0"/>
              <a:t>SAMHSA</a:t>
            </a:r>
            <a:r>
              <a:rPr lang="en-US" dirty="0" smtClean="0"/>
              <a:t>.</a:t>
            </a:r>
            <a:r>
              <a:rPr lang="en-US" baseline="0" dirty="0" smtClean="0"/>
              <a:t> (2012). </a:t>
            </a:r>
            <a:r>
              <a:rPr lang="en-US" i="1" baseline="0" dirty="0" smtClean="0"/>
              <a:t>SAMHSA’s Working Definition of Recovery: 10 Guiding Principles of Recovery.</a:t>
            </a:r>
            <a:r>
              <a:rPr lang="en-US" baseline="0" dirty="0" smtClean="0"/>
              <a:t> Retrieved from: </a:t>
            </a:r>
            <a:r>
              <a:rPr lang="en-US" dirty="0" smtClean="0"/>
              <a:t>https://store.samhsa.gov/shin/content/PEP12-RECDEF/PEP12-RECDEF.pdf.</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155</a:t>
            </a:fld>
            <a:endParaRPr lang="en-US"/>
          </a:p>
        </p:txBody>
      </p:sp>
    </p:spTree>
    <p:extLst>
      <p:ext uri="{BB962C8B-B14F-4D97-AF65-F5344CB8AC3E}">
        <p14:creationId xmlns:p14="http://schemas.microsoft.com/office/powerpoint/2010/main" val="106816055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t>
            </a:r>
            <a:r>
              <a:rPr lang="en-US" baseline="0" dirty="0" smtClean="0"/>
              <a:t>data are from a nationally representative sample of people who endorsed having had a problem with alcohol or drugs but don’t currently, i.e. they have “</a:t>
            </a:r>
            <a:r>
              <a:rPr lang="en-US" baseline="0" dirty="0" smtClean="0"/>
              <a:t>recovered.” </a:t>
            </a:r>
          </a:p>
          <a:p>
            <a:endParaRPr lang="en-US" baseline="0" dirty="0" smtClean="0"/>
          </a:p>
          <a:p>
            <a:r>
              <a:rPr lang="en-US" b="1" i="1" baseline="0" dirty="0" smtClean="0"/>
              <a:t>Read </a:t>
            </a:r>
            <a:r>
              <a:rPr lang="en-US" b="1" i="1" baseline="0" dirty="0" smtClean="0"/>
              <a:t>the bullet points on the demographics of this group, and then make the point that only 46% self-identify as being in recovery. The authors speculate that one of the reasons for this may be the stigma attached to the term “in </a:t>
            </a:r>
            <a:r>
              <a:rPr lang="en-US" b="1" i="1" baseline="0" dirty="0" smtClean="0"/>
              <a:t>recovery.”</a:t>
            </a:r>
            <a:endParaRPr lang="en-US" b="1" i="1" dirty="0" smtClean="0"/>
          </a:p>
          <a:p>
            <a:endParaRPr lang="en-US" dirty="0" smtClean="0"/>
          </a:p>
          <a:p>
            <a:r>
              <a:rPr lang="en-US" b="1" dirty="0" smtClean="0"/>
              <a:t>Reference:</a:t>
            </a:r>
            <a:r>
              <a:rPr lang="en-US" dirty="0" smtClean="0"/>
              <a:t> </a:t>
            </a:r>
            <a:r>
              <a:rPr lang="en-US" dirty="0" smtClean="0"/>
              <a:t>Kelly, J.F., Bergman,</a:t>
            </a:r>
            <a:r>
              <a:rPr lang="en-US" baseline="0" dirty="0" smtClean="0"/>
              <a:t> B., </a:t>
            </a:r>
            <a:r>
              <a:rPr lang="en-US" baseline="0" dirty="0" err="1" smtClean="0"/>
              <a:t>Hoeppner</a:t>
            </a:r>
            <a:r>
              <a:rPr lang="en-US" baseline="0" dirty="0" smtClean="0"/>
              <a:t>, B.B., </a:t>
            </a:r>
            <a:r>
              <a:rPr lang="en-US" baseline="0" dirty="0" err="1" smtClean="0"/>
              <a:t>Vilsaint</a:t>
            </a:r>
            <a:r>
              <a:rPr lang="en-US" baseline="0" dirty="0" smtClean="0"/>
              <a:t>, C., &amp; White, W.L. (2017). Prevalence and pathways of recovery from drug and alcohol problems in the United States population: Implications for practice, research, and policy. </a:t>
            </a:r>
            <a:r>
              <a:rPr lang="en-US" i="1" baseline="0" dirty="0" smtClean="0"/>
              <a:t>Drug and Alcohol </a:t>
            </a:r>
            <a:r>
              <a:rPr lang="en-US" i="1" baseline="0" dirty="0" smtClean="0"/>
              <a:t>Dependence, 181,</a:t>
            </a:r>
            <a:r>
              <a:rPr lang="en-US" baseline="0" dirty="0" smtClean="0"/>
              <a:t>162-169</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156</a:t>
            </a:fld>
            <a:endParaRPr lang="en-US"/>
          </a:p>
        </p:txBody>
      </p:sp>
    </p:spTree>
    <p:extLst>
      <p:ext uri="{BB962C8B-B14F-4D97-AF65-F5344CB8AC3E}">
        <p14:creationId xmlns:p14="http://schemas.microsoft.com/office/powerpoint/2010/main" val="22984875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solidFill>
                  <a:prstClr val="black"/>
                </a:solidFill>
              </a:rPr>
              <a:t>Among </a:t>
            </a:r>
            <a:r>
              <a:rPr lang="en-US" baseline="0" dirty="0" smtClean="0">
                <a:solidFill>
                  <a:prstClr val="black"/>
                </a:solidFill>
              </a:rPr>
              <a:t>those who have “recovered”, the most common substances were alcohol, cannabis, and cocaine. About half the sample reported signs of severe substance use disorders, such as beginning substance use prior to age 15, using at least 3 different substances, and having a history of arrest.   </a:t>
            </a:r>
            <a:endParaRPr lang="en-US" dirty="0">
              <a:solidFill>
                <a:prstClr val="black"/>
              </a:solidFill>
            </a:endParaRPr>
          </a:p>
          <a:p>
            <a:pPr defTabSz="931774">
              <a:defRPr/>
            </a:pPr>
            <a:endParaRPr lang="en-US" dirty="0">
              <a:solidFill>
                <a:prstClr val="black"/>
              </a:solidFill>
            </a:endParaRPr>
          </a:p>
          <a:p>
            <a:pPr defTabSz="931774">
              <a:defRPr/>
            </a:pPr>
            <a:r>
              <a:rPr lang="en-US" b="1" dirty="0" smtClean="0">
                <a:solidFill>
                  <a:prstClr val="black"/>
                </a:solidFill>
              </a:rPr>
              <a:t>Reference:</a:t>
            </a:r>
            <a:r>
              <a:rPr lang="en-US" dirty="0" smtClean="0">
                <a:solidFill>
                  <a:prstClr val="black"/>
                </a:solidFill>
              </a:rPr>
              <a:t> </a:t>
            </a:r>
            <a:r>
              <a:rPr lang="en-US" dirty="0">
                <a:solidFill>
                  <a:prstClr val="black"/>
                </a:solidFill>
              </a:rPr>
              <a:t>Kelly, J.F., Bergman, B., </a:t>
            </a:r>
            <a:r>
              <a:rPr lang="en-US" dirty="0" err="1">
                <a:solidFill>
                  <a:prstClr val="black"/>
                </a:solidFill>
              </a:rPr>
              <a:t>Hoeppner</a:t>
            </a:r>
            <a:r>
              <a:rPr lang="en-US" dirty="0">
                <a:solidFill>
                  <a:prstClr val="black"/>
                </a:solidFill>
              </a:rPr>
              <a:t>, B.B., </a:t>
            </a:r>
            <a:r>
              <a:rPr lang="en-US" dirty="0" err="1">
                <a:solidFill>
                  <a:prstClr val="black"/>
                </a:solidFill>
              </a:rPr>
              <a:t>Vilsaint</a:t>
            </a:r>
            <a:r>
              <a:rPr lang="en-US" dirty="0">
                <a:solidFill>
                  <a:prstClr val="black"/>
                </a:solidFill>
              </a:rPr>
              <a:t>, C., &amp; White, W.L. (2017). Prevalence and pathways of recovery from drug and alcohol problems in the United States population: Implications for practice, research, and policy. </a:t>
            </a:r>
            <a:r>
              <a:rPr lang="en-US" i="1" dirty="0">
                <a:solidFill>
                  <a:prstClr val="black"/>
                </a:solidFill>
              </a:rPr>
              <a:t>Drug and Alcohol </a:t>
            </a:r>
            <a:r>
              <a:rPr lang="en-US" i="1" dirty="0" smtClean="0">
                <a:solidFill>
                  <a:prstClr val="black"/>
                </a:solidFill>
              </a:rPr>
              <a:t>Dependence, 181, </a:t>
            </a:r>
            <a:r>
              <a:rPr lang="en-US" dirty="0" smtClean="0">
                <a:solidFill>
                  <a:prstClr val="black"/>
                </a:solidFill>
              </a:rPr>
              <a:t>162-169</a:t>
            </a:r>
            <a:r>
              <a:rPr lang="en-US" dirty="0">
                <a:solidFill>
                  <a:prstClr val="black"/>
                </a:solidFill>
              </a:rPr>
              <a:t>.</a:t>
            </a: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157</a:t>
            </a:fld>
            <a:endParaRPr lang="en-US"/>
          </a:p>
        </p:txBody>
      </p:sp>
    </p:spTree>
    <p:extLst>
      <p:ext uri="{BB962C8B-B14F-4D97-AF65-F5344CB8AC3E}">
        <p14:creationId xmlns:p14="http://schemas.microsoft.com/office/powerpoint/2010/main" val="302463096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prstClr val="black"/>
                </a:solidFill>
              </a:rPr>
              <a:t>Approximately</a:t>
            </a:r>
            <a:r>
              <a:rPr lang="en-US" baseline="0" dirty="0" smtClean="0">
                <a:solidFill>
                  <a:prstClr val="black"/>
                </a:solidFill>
              </a:rPr>
              <a:t> </a:t>
            </a:r>
            <a:r>
              <a:rPr lang="en-US" baseline="0" dirty="0" smtClean="0">
                <a:solidFill>
                  <a:prstClr val="black"/>
                </a:solidFill>
              </a:rPr>
              <a:t>half the sample recovered on their own, and the other half had some type of assistance. Of those who had some type of assistance, the most common was 12-Step groups, followed by professional treatment of some kind, and recovery support services. </a:t>
            </a:r>
            <a:endParaRPr lang="en-US" dirty="0">
              <a:solidFill>
                <a:prstClr val="black"/>
              </a:solidFill>
            </a:endParaRPr>
          </a:p>
          <a:p>
            <a:pPr defTabSz="931774">
              <a:defRPr/>
            </a:pPr>
            <a:endParaRPr lang="en-US" dirty="0">
              <a:solidFill>
                <a:prstClr val="black"/>
              </a:solidFill>
            </a:endParaRPr>
          </a:p>
          <a:p>
            <a:pPr defTabSz="931774">
              <a:defRPr/>
            </a:pPr>
            <a:r>
              <a:rPr lang="en-US" b="1" dirty="0" smtClean="0">
                <a:solidFill>
                  <a:prstClr val="black"/>
                </a:solidFill>
              </a:rPr>
              <a:t>Reference:</a:t>
            </a:r>
            <a:r>
              <a:rPr lang="en-US" dirty="0" smtClean="0">
                <a:solidFill>
                  <a:prstClr val="black"/>
                </a:solidFill>
              </a:rPr>
              <a:t> </a:t>
            </a:r>
            <a:r>
              <a:rPr lang="en-US" dirty="0">
                <a:solidFill>
                  <a:prstClr val="black"/>
                </a:solidFill>
              </a:rPr>
              <a:t>Kelly, J.F., Bergman, B., </a:t>
            </a:r>
            <a:r>
              <a:rPr lang="en-US" dirty="0" err="1">
                <a:solidFill>
                  <a:prstClr val="black"/>
                </a:solidFill>
              </a:rPr>
              <a:t>Hoeppner</a:t>
            </a:r>
            <a:r>
              <a:rPr lang="en-US" dirty="0">
                <a:solidFill>
                  <a:prstClr val="black"/>
                </a:solidFill>
              </a:rPr>
              <a:t>, B.B., </a:t>
            </a:r>
            <a:r>
              <a:rPr lang="en-US" dirty="0" err="1">
                <a:solidFill>
                  <a:prstClr val="black"/>
                </a:solidFill>
              </a:rPr>
              <a:t>Vilsaint</a:t>
            </a:r>
            <a:r>
              <a:rPr lang="en-US" dirty="0">
                <a:solidFill>
                  <a:prstClr val="black"/>
                </a:solidFill>
              </a:rPr>
              <a:t>, C., &amp; White, W.L. (2017). Prevalence and pathways of recovery from drug and alcohol problems in the United States population: Implications for practice, research, and policy. </a:t>
            </a:r>
            <a:r>
              <a:rPr lang="en-US" i="1" dirty="0">
                <a:solidFill>
                  <a:prstClr val="black"/>
                </a:solidFill>
              </a:rPr>
              <a:t>Drug and Alcohol </a:t>
            </a:r>
            <a:r>
              <a:rPr lang="en-US" i="1" dirty="0" smtClean="0">
                <a:solidFill>
                  <a:prstClr val="black"/>
                </a:solidFill>
              </a:rPr>
              <a:t>Dependence, 181, </a:t>
            </a:r>
            <a:r>
              <a:rPr lang="en-US" dirty="0" smtClean="0">
                <a:solidFill>
                  <a:prstClr val="black"/>
                </a:solidFill>
              </a:rPr>
              <a:t>162-169</a:t>
            </a:r>
            <a:r>
              <a:rPr lang="en-US" dirty="0">
                <a:solidFill>
                  <a:prstClr val="black"/>
                </a:solidFill>
              </a:rPr>
              <a:t>.</a:t>
            </a: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158</a:t>
            </a:fld>
            <a:endParaRPr lang="en-US"/>
          </a:p>
        </p:txBody>
      </p:sp>
    </p:spTree>
    <p:extLst>
      <p:ext uri="{BB962C8B-B14F-4D97-AF65-F5344CB8AC3E}">
        <p14:creationId xmlns:p14="http://schemas.microsoft.com/office/powerpoint/2010/main" val="40565209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prstClr val="black"/>
                </a:solidFill>
              </a:rPr>
              <a:t>People </a:t>
            </a:r>
            <a:r>
              <a:rPr lang="en-US" dirty="0" smtClean="0">
                <a:solidFill>
                  <a:prstClr val="black"/>
                </a:solidFill>
              </a:rPr>
              <a:t>who used</a:t>
            </a:r>
            <a:r>
              <a:rPr lang="en-US" baseline="0" dirty="0" smtClean="0">
                <a:solidFill>
                  <a:prstClr val="black"/>
                </a:solidFill>
              </a:rPr>
              <a:t> some type of assistance to recover tended to have more severe substance use disorders, be addicted to opioids and/or stimulants, have a mental health diagnosis, and have a history of being arrested. The use of opioids and/or stimulants is not surprising, as they are the most physiologically addicting substances and are very difficult to abstain from without some type of medication or behavioral therapy.</a:t>
            </a:r>
            <a:endParaRPr lang="en-US" dirty="0">
              <a:solidFill>
                <a:prstClr val="black"/>
              </a:solidFill>
            </a:endParaRPr>
          </a:p>
          <a:p>
            <a:pPr defTabSz="931774">
              <a:defRPr/>
            </a:pPr>
            <a:endParaRPr lang="en-US" dirty="0">
              <a:solidFill>
                <a:prstClr val="black"/>
              </a:solidFill>
            </a:endParaRPr>
          </a:p>
          <a:p>
            <a:pPr defTabSz="931774">
              <a:defRPr/>
            </a:pPr>
            <a:r>
              <a:rPr lang="en-US" b="1" dirty="0" smtClean="0">
                <a:solidFill>
                  <a:prstClr val="black"/>
                </a:solidFill>
              </a:rPr>
              <a:t>Reference:</a:t>
            </a:r>
            <a:r>
              <a:rPr lang="en-US" dirty="0" smtClean="0">
                <a:solidFill>
                  <a:prstClr val="black"/>
                </a:solidFill>
              </a:rPr>
              <a:t> </a:t>
            </a:r>
            <a:r>
              <a:rPr lang="en-US" dirty="0">
                <a:solidFill>
                  <a:prstClr val="black"/>
                </a:solidFill>
              </a:rPr>
              <a:t>Kelly, J.F., Bergman, B., </a:t>
            </a:r>
            <a:r>
              <a:rPr lang="en-US" dirty="0" err="1">
                <a:solidFill>
                  <a:prstClr val="black"/>
                </a:solidFill>
              </a:rPr>
              <a:t>Hoeppner</a:t>
            </a:r>
            <a:r>
              <a:rPr lang="en-US" dirty="0">
                <a:solidFill>
                  <a:prstClr val="black"/>
                </a:solidFill>
              </a:rPr>
              <a:t>, B.B., </a:t>
            </a:r>
            <a:r>
              <a:rPr lang="en-US" dirty="0" err="1">
                <a:solidFill>
                  <a:prstClr val="black"/>
                </a:solidFill>
              </a:rPr>
              <a:t>Vilsaint</a:t>
            </a:r>
            <a:r>
              <a:rPr lang="en-US" dirty="0">
                <a:solidFill>
                  <a:prstClr val="black"/>
                </a:solidFill>
              </a:rPr>
              <a:t>, C., &amp; White, W.L. (2017). Prevalence and pathways of recovery from drug and alcohol problems in the United States population: Implications for practice, research, and policy. </a:t>
            </a:r>
            <a:r>
              <a:rPr lang="en-US" i="1" dirty="0">
                <a:solidFill>
                  <a:prstClr val="black"/>
                </a:solidFill>
              </a:rPr>
              <a:t>Drug and Alcohol </a:t>
            </a:r>
            <a:r>
              <a:rPr lang="en-US" i="1" dirty="0" smtClean="0">
                <a:solidFill>
                  <a:prstClr val="black"/>
                </a:solidFill>
              </a:rPr>
              <a:t>Dependence, 181, </a:t>
            </a:r>
            <a:r>
              <a:rPr lang="en-US" dirty="0" smtClean="0">
                <a:solidFill>
                  <a:prstClr val="black"/>
                </a:solidFill>
              </a:rPr>
              <a:t>162-169</a:t>
            </a:r>
            <a:r>
              <a:rPr lang="en-US" dirty="0">
                <a:solidFill>
                  <a:prstClr val="black"/>
                </a:solidFill>
              </a:rPr>
              <a:t>.</a:t>
            </a: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159</a:t>
            </a:fld>
            <a:endParaRPr lang="en-US"/>
          </a:p>
        </p:txBody>
      </p:sp>
    </p:spTree>
    <p:extLst>
      <p:ext uri="{BB962C8B-B14F-4D97-AF65-F5344CB8AC3E}">
        <p14:creationId xmlns:p14="http://schemas.microsoft.com/office/powerpoint/2010/main" val="133272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DSM-5 eliminates the term “addiction” as a diagnostic term because of its uncertain definition and its potentially negative connotation. We generally now refer diagnostically to “Substance Use Disorder”, reserving “Addiction” for the most severe substance use disorders.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Reference:</a:t>
            </a:r>
            <a:r>
              <a:rPr lang="en-US" sz="1200" b="0" i="0" kern="1200" dirty="0" smtClean="0">
                <a:solidFill>
                  <a:schemeClr val="tx1"/>
                </a:solidFill>
                <a:effectLst/>
                <a:latin typeface="+mn-lt"/>
                <a:ea typeface="+mn-ea"/>
                <a:cs typeface="+mn-cs"/>
              </a:rPr>
              <a:t> Substance Abuse and Mental Health Services Administration (US); Office of the Surgeon General (US). (2016). </a:t>
            </a:r>
            <a:r>
              <a:rPr lang="en-US" sz="1200" b="0" i="1" kern="1200" dirty="0" smtClean="0">
                <a:solidFill>
                  <a:schemeClr val="tx1"/>
                </a:solidFill>
                <a:effectLst/>
                <a:latin typeface="+mn-lt"/>
                <a:ea typeface="+mn-ea"/>
                <a:cs typeface="+mn-cs"/>
              </a:rPr>
              <a:t>Facing Addiction in America: The Surgeon General's Report on Alcohol, Drugs, and Health. </a:t>
            </a:r>
            <a:r>
              <a:rPr lang="en-US" sz="1200" b="0" i="0" kern="1200" dirty="0" smtClean="0">
                <a:solidFill>
                  <a:schemeClr val="tx1"/>
                </a:solidFill>
                <a:effectLst/>
                <a:latin typeface="+mn-lt"/>
                <a:ea typeface="+mn-ea"/>
                <a:cs typeface="+mn-cs"/>
              </a:rPr>
              <a:t>Washington (DC): U.S. Department of Health and Human Services.</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16</a:t>
            </a:fld>
            <a:endParaRPr lang="en-US"/>
          </a:p>
        </p:txBody>
      </p:sp>
    </p:spTree>
    <p:extLst>
      <p:ext uri="{BB962C8B-B14F-4D97-AF65-F5344CB8AC3E}">
        <p14:creationId xmlns:p14="http://schemas.microsoft.com/office/powerpoint/2010/main" val="387520537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t>conclusion</a:t>
            </a:r>
            <a:r>
              <a:rPr lang="en-US" baseline="0" dirty="0" smtClean="0"/>
              <a:t>s of this study are that despite the common misperception that “addicts are hopeless” and don’t recover, there are many people who do successfully resolve a substance use disorder, either on their own or with some type of formal or informal assistance. </a:t>
            </a:r>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prstClr val="black"/>
                </a:solidFill>
              </a:rPr>
              <a:t>Reference:</a:t>
            </a:r>
            <a:r>
              <a:rPr lang="en-US" dirty="0" smtClean="0">
                <a:solidFill>
                  <a:prstClr val="black"/>
                </a:solidFill>
              </a:rPr>
              <a:t> </a:t>
            </a:r>
            <a:r>
              <a:rPr lang="en-US" dirty="0" smtClean="0">
                <a:solidFill>
                  <a:prstClr val="black"/>
                </a:solidFill>
              </a:rPr>
              <a:t>Kelly, J.F., Bergman, B., </a:t>
            </a:r>
            <a:r>
              <a:rPr lang="en-US" dirty="0" err="1" smtClean="0">
                <a:solidFill>
                  <a:prstClr val="black"/>
                </a:solidFill>
              </a:rPr>
              <a:t>Hoeppner</a:t>
            </a:r>
            <a:r>
              <a:rPr lang="en-US" dirty="0" smtClean="0">
                <a:solidFill>
                  <a:prstClr val="black"/>
                </a:solidFill>
              </a:rPr>
              <a:t>, B.B., </a:t>
            </a:r>
            <a:r>
              <a:rPr lang="en-US" dirty="0" err="1" smtClean="0">
                <a:solidFill>
                  <a:prstClr val="black"/>
                </a:solidFill>
              </a:rPr>
              <a:t>Vilsaint</a:t>
            </a:r>
            <a:r>
              <a:rPr lang="en-US" dirty="0" smtClean="0">
                <a:solidFill>
                  <a:prstClr val="black"/>
                </a:solidFill>
              </a:rPr>
              <a:t>, C., &amp; White, W.L. (2017). Prevalence and pathways of recovery from drug and alcohol problems in the United States population: Implications for practice, research, and policy. </a:t>
            </a:r>
            <a:r>
              <a:rPr lang="en-US" i="1" dirty="0" smtClean="0">
                <a:solidFill>
                  <a:prstClr val="black"/>
                </a:solidFill>
              </a:rPr>
              <a:t>Drug and Alcohol </a:t>
            </a:r>
            <a:r>
              <a:rPr lang="en-US" i="1" dirty="0" smtClean="0">
                <a:solidFill>
                  <a:prstClr val="black"/>
                </a:solidFill>
              </a:rPr>
              <a:t>Dependence, 181, </a:t>
            </a:r>
            <a:r>
              <a:rPr lang="en-US" dirty="0" smtClean="0">
                <a:solidFill>
                  <a:prstClr val="black"/>
                </a:solidFill>
              </a:rPr>
              <a:t>162-169</a:t>
            </a:r>
            <a:r>
              <a:rPr lang="en-US" dirty="0" smtClean="0">
                <a:solidFill>
                  <a:prstClr val="black"/>
                </a:solidFill>
              </a:rPr>
              <a:t>.</a:t>
            </a:r>
          </a:p>
        </p:txBody>
      </p:sp>
      <p:sp>
        <p:nvSpPr>
          <p:cNvPr id="4" name="Slide Number Placeholder 3"/>
          <p:cNvSpPr>
            <a:spLocks noGrp="1"/>
          </p:cNvSpPr>
          <p:nvPr>
            <p:ph type="sldNum" sz="quarter" idx="10"/>
          </p:nvPr>
        </p:nvSpPr>
        <p:spPr/>
        <p:txBody>
          <a:bodyPr/>
          <a:lstStyle/>
          <a:p>
            <a:fld id="{5F01EE8F-ED6D-467A-AD05-668891929812}" type="slidenum">
              <a:rPr lang="en-US" smtClean="0"/>
              <a:t>160</a:t>
            </a:fld>
            <a:endParaRPr lang="en-US"/>
          </a:p>
        </p:txBody>
      </p:sp>
    </p:spTree>
    <p:extLst>
      <p:ext uri="{BB962C8B-B14F-4D97-AF65-F5344CB8AC3E}">
        <p14:creationId xmlns:p14="http://schemas.microsoft.com/office/powerpoint/2010/main" val="337750699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p:spPr>
        <p:txBody>
          <a:bodyPr/>
          <a:lstStyle/>
          <a:p>
            <a:r>
              <a:rPr lang="en-US" b="1" i="1" dirty="0" smtClean="0"/>
              <a:t>Read</a:t>
            </a:r>
            <a:r>
              <a:rPr lang="en-US" b="1" i="1" baseline="0" dirty="0" smtClean="0"/>
              <a:t> </a:t>
            </a:r>
            <a:r>
              <a:rPr lang="en-US" b="1" i="1" baseline="0" dirty="0" smtClean="0"/>
              <a:t>the bullet points. </a:t>
            </a:r>
            <a:r>
              <a:rPr lang="en-US" b="1" i="1" dirty="0" smtClean="0"/>
              <a:t>These</a:t>
            </a:r>
            <a:r>
              <a:rPr lang="en-US" b="1" i="1" baseline="0" dirty="0" smtClean="0"/>
              <a:t> are the generally accepted best treatment approaches for each type of substance.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a:t>
            </a:r>
            <a:r>
              <a:rPr lang="en-US" i="1" baseline="0" dirty="0" smtClean="0"/>
              <a:t>Substance Abuse Treatment</a:t>
            </a:r>
            <a:r>
              <a:rPr lang="en-US" i="1" baseline="0" dirty="0" smtClean="0"/>
              <a:t>, 5</a:t>
            </a:r>
            <a:r>
              <a:rPr lang="en-US" i="1" baseline="30000" dirty="0" smtClean="0"/>
              <a:t>th</a:t>
            </a:r>
            <a:r>
              <a:rPr lang="en-US" i="1" baseline="0" dirty="0" smtClean="0"/>
              <a:t> Ed. </a:t>
            </a:r>
            <a:r>
              <a:rPr lang="en-US" baseline="0" dirty="0" smtClean="0"/>
              <a:t>Arlington, VA: American Psychiatric Publishing. </a:t>
            </a:r>
            <a:endParaRPr lang="en-US" dirty="0" smtClean="0"/>
          </a:p>
          <a:p>
            <a:endParaRPr lang="en-US" dirty="0" smtClean="0"/>
          </a:p>
        </p:txBody>
      </p:sp>
    </p:spTree>
    <p:extLst>
      <p:ext uri="{BB962C8B-B14F-4D97-AF65-F5344CB8AC3E}">
        <p14:creationId xmlns:p14="http://schemas.microsoft.com/office/powerpoint/2010/main" val="124703521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t>
            </a:r>
            <a:r>
              <a:rPr lang="en-US" baseline="0" dirty="0" smtClean="0"/>
              <a:t>are the primary evidence-based treatment approaches for substance use disorders, divided into two major categories; medications and behavioral approaches.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a:t>
            </a:r>
            <a:r>
              <a:rPr lang="en-US" i="1" baseline="0" dirty="0" smtClean="0"/>
              <a:t>Substance Abuse Treatment</a:t>
            </a:r>
            <a:r>
              <a:rPr lang="en-US" i="1" baseline="0" dirty="0" smtClean="0"/>
              <a:t>, 5</a:t>
            </a:r>
            <a:r>
              <a:rPr lang="en-US" i="1" baseline="30000" dirty="0" smtClean="0"/>
              <a:t>th</a:t>
            </a:r>
            <a:r>
              <a:rPr lang="en-US" i="1" baseline="0" dirty="0" smtClean="0"/>
              <a:t> Ed. </a:t>
            </a:r>
            <a:r>
              <a:rPr lang="en-US" baseline="0" dirty="0" smtClean="0"/>
              <a:t>Arlington, VA: American Psychiatric Publishing. </a:t>
            </a:r>
            <a:endParaRPr lang="en-US" dirty="0" smtClean="0"/>
          </a:p>
        </p:txBody>
      </p:sp>
      <p:sp>
        <p:nvSpPr>
          <p:cNvPr id="4" name="Slide Number Placeholder 3"/>
          <p:cNvSpPr>
            <a:spLocks noGrp="1"/>
          </p:cNvSpPr>
          <p:nvPr>
            <p:ph type="sldNum" sz="quarter" idx="10"/>
          </p:nvPr>
        </p:nvSpPr>
        <p:spPr/>
        <p:txBody>
          <a:bodyPr/>
          <a:lstStyle/>
          <a:p>
            <a:fld id="{5F01EE8F-ED6D-467A-AD05-668891929812}" type="slidenum">
              <a:rPr lang="en-US" smtClean="0"/>
              <a:t>162</a:t>
            </a:fld>
            <a:endParaRPr lang="en-US"/>
          </a:p>
        </p:txBody>
      </p:sp>
    </p:spTree>
    <p:extLst>
      <p:ext uri="{BB962C8B-B14F-4D97-AF65-F5344CB8AC3E}">
        <p14:creationId xmlns:p14="http://schemas.microsoft.com/office/powerpoint/2010/main" val="210616304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876" indent="-232876">
              <a:defRPr/>
            </a:pPr>
            <a:r>
              <a:rPr lang="en-US" sz="1400" dirty="0" smtClean="0"/>
              <a:t>The </a:t>
            </a:r>
            <a:r>
              <a:rPr lang="en-US" sz="1400" dirty="0"/>
              <a:t>purpose of the following </a:t>
            </a:r>
            <a:r>
              <a:rPr lang="en-US" sz="1400" dirty="0" smtClean="0"/>
              <a:t>10 </a:t>
            </a:r>
            <a:r>
              <a:rPr lang="en-US" sz="1400" dirty="0"/>
              <a:t>post-test questions is to test the change in </a:t>
            </a:r>
            <a:r>
              <a:rPr lang="en-US" sz="1400" dirty="0" smtClean="0"/>
              <a:t>addiction and HIV </a:t>
            </a:r>
            <a:r>
              <a:rPr lang="en-US" sz="1400" dirty="0" smtClean="0"/>
              <a:t>knowledge </a:t>
            </a:r>
          </a:p>
          <a:p>
            <a:pPr marL="232876" indent="-232876">
              <a:defRPr/>
            </a:pPr>
            <a:r>
              <a:rPr lang="en-US" sz="1400" dirty="0" smtClean="0"/>
              <a:t>among </a:t>
            </a:r>
            <a:r>
              <a:rPr lang="en-US" sz="1400" dirty="0"/>
              <a:t>training participants. The </a:t>
            </a:r>
            <a:r>
              <a:rPr lang="en-US" sz="1400" dirty="0" smtClean="0"/>
              <a:t>questions </a:t>
            </a:r>
            <a:r>
              <a:rPr lang="en-US" sz="1400" dirty="0"/>
              <a:t>are identical to the pre-test questions. Read each question </a:t>
            </a:r>
            <a:endParaRPr lang="en-US" sz="1400" dirty="0" smtClean="0"/>
          </a:p>
          <a:p>
            <a:pPr marL="232876" indent="-232876">
              <a:defRPr/>
            </a:pPr>
            <a:r>
              <a:rPr lang="en-US" sz="1400" dirty="0" smtClean="0"/>
              <a:t>and </a:t>
            </a:r>
            <a:r>
              <a:rPr lang="en-US" sz="1400" dirty="0"/>
              <a:t>possible responses aloud, and give training participants adequate time to jot down each response </a:t>
            </a:r>
            <a:endParaRPr lang="en-US" sz="1400" dirty="0" smtClean="0"/>
          </a:p>
          <a:p>
            <a:pPr marL="232876" indent="-232876">
              <a:defRPr/>
            </a:pPr>
            <a:r>
              <a:rPr lang="en-US" sz="1400" dirty="0" smtClean="0"/>
              <a:t>before </a:t>
            </a:r>
            <a:r>
              <a:rPr lang="en-US" sz="1400" dirty="0"/>
              <a:t>moving onto the next question. Reveal the answer before moving on to the next question. </a:t>
            </a:r>
          </a:p>
        </p:txBody>
      </p:sp>
      <p:sp>
        <p:nvSpPr>
          <p:cNvPr id="4" name="Slide Number Placeholder 3"/>
          <p:cNvSpPr>
            <a:spLocks noGrp="1"/>
          </p:cNvSpPr>
          <p:nvPr>
            <p:ph type="sldNum" sz="quarter" idx="10"/>
          </p:nvPr>
        </p:nvSpPr>
        <p:spPr/>
        <p:txBody>
          <a:bodyPr/>
          <a:lstStyle/>
          <a:p>
            <a:fld id="{D428D147-A619-4BE7-B1D0-117B7DB1A985}" type="slidenum">
              <a:rPr lang="en-US" smtClean="0"/>
              <a:t>163</a:t>
            </a:fld>
            <a:endParaRPr lang="en-US"/>
          </a:p>
        </p:txBody>
      </p:sp>
    </p:spTree>
    <p:extLst>
      <p:ext uri="{BB962C8B-B14F-4D97-AF65-F5344CB8AC3E}">
        <p14:creationId xmlns:p14="http://schemas.microsoft.com/office/powerpoint/2010/main" val="434096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Read </a:t>
            </a:r>
            <a:r>
              <a:rPr lang="en-US" sz="1200" b="1" i="1" kern="1200" dirty="0" smtClean="0">
                <a:solidFill>
                  <a:schemeClr val="tx1"/>
                </a:solidFill>
                <a:latin typeface="+mn-lt"/>
                <a:ea typeface="+mn-ea"/>
                <a:cs typeface="+mn-cs"/>
              </a:rPr>
              <a:t>the question</a:t>
            </a:r>
            <a:r>
              <a:rPr lang="en-US" sz="1200" b="1" i="1" kern="1200" baseline="0" dirty="0" smtClean="0">
                <a:solidFill>
                  <a:schemeClr val="tx1"/>
                </a:solidFill>
                <a:latin typeface="+mn-lt"/>
                <a:ea typeface="+mn-ea"/>
                <a:cs typeface="+mn-cs"/>
              </a:rPr>
              <a:t> and choices, and review audience responses out loud.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r>
              <a:rPr lang="en-US" dirty="0" smtClean="0"/>
              <a:t>Answer: d)</a:t>
            </a:r>
            <a:r>
              <a:rPr lang="en-US" baseline="0" dirty="0" smtClean="0"/>
              <a:t> all of the above </a:t>
            </a:r>
            <a:endParaRPr lang="en-US" dirty="0"/>
          </a:p>
        </p:txBody>
      </p:sp>
      <p:sp>
        <p:nvSpPr>
          <p:cNvPr id="4" name="Slide Number Placeholder 3"/>
          <p:cNvSpPr>
            <a:spLocks noGrp="1"/>
          </p:cNvSpPr>
          <p:nvPr>
            <p:ph type="sldNum" sz="quarter" idx="10"/>
          </p:nvPr>
        </p:nvSpPr>
        <p:spPr/>
        <p:txBody>
          <a:bodyPr/>
          <a:lstStyle/>
          <a:p>
            <a:pPr defTabSz="931774">
              <a:defRPr/>
            </a:pPr>
            <a:fld id="{5F01EE8F-ED6D-467A-AD05-668891929812}" type="slidenum">
              <a:rPr lang="en-US">
                <a:solidFill>
                  <a:prstClr val="black"/>
                </a:solidFill>
                <a:latin typeface="Calibri" panose="020F0502020204030204"/>
              </a:rPr>
              <a:pPr defTabSz="931774">
                <a:defRPr/>
              </a:pPr>
              <a:t>164</a:t>
            </a:fld>
            <a:endParaRPr lang="en-US">
              <a:solidFill>
                <a:prstClr val="black"/>
              </a:solidFill>
              <a:latin typeface="Calibri" panose="020F0502020204030204"/>
            </a:endParaRPr>
          </a:p>
        </p:txBody>
      </p:sp>
    </p:spTree>
    <p:extLst>
      <p:ext uri="{BB962C8B-B14F-4D97-AF65-F5344CB8AC3E}">
        <p14:creationId xmlns:p14="http://schemas.microsoft.com/office/powerpoint/2010/main" val="119272155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Read </a:t>
            </a:r>
            <a:r>
              <a:rPr lang="en-US" sz="1200" b="1" i="1" kern="1200" dirty="0" smtClean="0">
                <a:solidFill>
                  <a:schemeClr val="tx1"/>
                </a:solidFill>
                <a:latin typeface="+mn-lt"/>
                <a:ea typeface="+mn-ea"/>
                <a:cs typeface="+mn-cs"/>
              </a:rPr>
              <a:t>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dirty="0" smtClean="0"/>
          </a:p>
          <a:p>
            <a:r>
              <a:rPr lang="en-US" dirty="0" smtClean="0"/>
              <a:t>Answer: c) two years </a:t>
            </a:r>
            <a:endParaRPr lang="en-US" dirty="0"/>
          </a:p>
        </p:txBody>
      </p:sp>
      <p:sp>
        <p:nvSpPr>
          <p:cNvPr id="4" name="Slide Number Placeholder 3"/>
          <p:cNvSpPr>
            <a:spLocks noGrp="1"/>
          </p:cNvSpPr>
          <p:nvPr>
            <p:ph type="sldNum" sz="quarter" idx="10"/>
          </p:nvPr>
        </p:nvSpPr>
        <p:spPr/>
        <p:txBody>
          <a:bodyPr/>
          <a:lstStyle/>
          <a:p>
            <a:pPr defTabSz="931774">
              <a:defRPr/>
            </a:pPr>
            <a:fld id="{5F01EE8F-ED6D-467A-AD05-668891929812}" type="slidenum">
              <a:rPr lang="en-US">
                <a:solidFill>
                  <a:prstClr val="black"/>
                </a:solidFill>
                <a:latin typeface="Calibri" panose="020F0502020204030204"/>
              </a:rPr>
              <a:pPr defTabSz="931774">
                <a:defRPr/>
              </a:pPr>
              <a:t>165</a:t>
            </a:fld>
            <a:endParaRPr lang="en-US">
              <a:solidFill>
                <a:prstClr val="black"/>
              </a:solidFill>
              <a:latin typeface="Calibri" panose="020F0502020204030204"/>
            </a:endParaRPr>
          </a:p>
        </p:txBody>
      </p:sp>
    </p:spTree>
    <p:extLst>
      <p:ext uri="{BB962C8B-B14F-4D97-AF65-F5344CB8AC3E}">
        <p14:creationId xmlns:p14="http://schemas.microsoft.com/office/powerpoint/2010/main" val="374346856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Read </a:t>
            </a:r>
            <a:r>
              <a:rPr lang="en-US" sz="1200" b="1" i="1" kern="1200" dirty="0" smtClean="0">
                <a:solidFill>
                  <a:schemeClr val="tx1"/>
                </a:solidFill>
                <a:latin typeface="+mn-lt"/>
                <a:ea typeface="+mn-ea"/>
                <a:cs typeface="+mn-cs"/>
              </a:rPr>
              <a:t>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dirty="0" smtClean="0"/>
          </a:p>
          <a:p>
            <a:r>
              <a:rPr lang="en-US" dirty="0" smtClean="0"/>
              <a:t>Answer: a)</a:t>
            </a:r>
            <a:r>
              <a:rPr lang="en-US" baseline="0" dirty="0" smtClean="0"/>
              <a:t> True </a:t>
            </a:r>
            <a:endParaRPr lang="en-US" dirty="0"/>
          </a:p>
        </p:txBody>
      </p:sp>
      <p:sp>
        <p:nvSpPr>
          <p:cNvPr id="4" name="Slide Number Placeholder 3"/>
          <p:cNvSpPr>
            <a:spLocks noGrp="1"/>
          </p:cNvSpPr>
          <p:nvPr>
            <p:ph type="sldNum" sz="quarter" idx="10"/>
          </p:nvPr>
        </p:nvSpPr>
        <p:spPr/>
        <p:txBody>
          <a:bodyPr/>
          <a:lstStyle/>
          <a:p>
            <a:pPr defTabSz="931774">
              <a:defRPr/>
            </a:pPr>
            <a:fld id="{5F01EE8F-ED6D-467A-AD05-668891929812}" type="slidenum">
              <a:rPr lang="en-US">
                <a:solidFill>
                  <a:prstClr val="black"/>
                </a:solidFill>
                <a:latin typeface="Calibri" panose="020F0502020204030204"/>
              </a:rPr>
              <a:pPr defTabSz="931774">
                <a:defRPr/>
              </a:pPr>
              <a:t>166</a:t>
            </a:fld>
            <a:endParaRPr lang="en-US">
              <a:solidFill>
                <a:prstClr val="black"/>
              </a:solidFill>
              <a:latin typeface="Calibri" panose="020F0502020204030204"/>
            </a:endParaRPr>
          </a:p>
        </p:txBody>
      </p:sp>
    </p:spTree>
    <p:extLst>
      <p:ext uri="{BB962C8B-B14F-4D97-AF65-F5344CB8AC3E}">
        <p14:creationId xmlns:p14="http://schemas.microsoft.com/office/powerpoint/2010/main" val="414256105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Read </a:t>
            </a:r>
            <a:r>
              <a:rPr lang="en-US" sz="1200" b="1" i="1" kern="1200" dirty="0" smtClean="0">
                <a:solidFill>
                  <a:schemeClr val="tx1"/>
                </a:solidFill>
                <a:latin typeface="+mn-lt"/>
                <a:ea typeface="+mn-ea"/>
                <a:cs typeface="+mn-cs"/>
              </a:rPr>
              <a:t>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dirty="0" smtClean="0"/>
          </a:p>
          <a:p>
            <a:r>
              <a:rPr lang="en-US" dirty="0" smtClean="0"/>
              <a:t>Answer: d) all of the above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defTabSz="931774">
              <a:defRPr/>
            </a:pPr>
            <a:fld id="{5F01EE8F-ED6D-467A-AD05-668891929812}" type="slidenum">
              <a:rPr lang="en-US">
                <a:solidFill>
                  <a:prstClr val="black"/>
                </a:solidFill>
                <a:latin typeface="Calibri" panose="020F0502020204030204"/>
              </a:rPr>
              <a:pPr defTabSz="931774">
                <a:defRPr/>
              </a:pPr>
              <a:t>167</a:t>
            </a:fld>
            <a:endParaRPr lang="en-US">
              <a:solidFill>
                <a:prstClr val="black"/>
              </a:solidFill>
              <a:latin typeface="Calibri" panose="020F0502020204030204"/>
            </a:endParaRPr>
          </a:p>
        </p:txBody>
      </p:sp>
    </p:spTree>
    <p:extLst>
      <p:ext uri="{BB962C8B-B14F-4D97-AF65-F5344CB8AC3E}">
        <p14:creationId xmlns:p14="http://schemas.microsoft.com/office/powerpoint/2010/main" val="137725172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TRAINER: </a:t>
            </a:r>
            <a:r>
              <a:rPr lang="en-US" sz="1200" b="0" i="0" kern="1200" dirty="0" smtClean="0">
                <a:solidFill>
                  <a:schemeClr val="tx1"/>
                </a:solidFill>
                <a:latin typeface="+mn-lt"/>
                <a:ea typeface="+mn-ea"/>
                <a:cs typeface="+mn-cs"/>
              </a:rPr>
              <a:t>Read the question</a:t>
            </a:r>
            <a:r>
              <a:rPr lang="en-US" sz="1200" b="0" i="0" kern="1200" baseline="0" dirty="0" smtClean="0">
                <a:solidFill>
                  <a:schemeClr val="tx1"/>
                </a:solidFill>
                <a:latin typeface="+mn-lt"/>
                <a:ea typeface="+mn-ea"/>
                <a:cs typeface="+mn-cs"/>
              </a:rPr>
              <a:t> and choices, and review audience responses out loud. </a:t>
            </a:r>
            <a:endParaRPr lang="en-US" sz="1200" b="0" i="0" kern="1200" dirty="0" smtClean="0">
              <a:solidFill>
                <a:schemeClr val="tx1"/>
              </a:solidFill>
              <a:latin typeface="+mn-lt"/>
              <a:ea typeface="+mn-ea"/>
              <a:cs typeface="+mn-cs"/>
            </a:endParaRPr>
          </a:p>
          <a:p>
            <a:endParaRPr lang="en-US" dirty="0" smtClean="0"/>
          </a:p>
          <a:p>
            <a:r>
              <a:rPr lang="en-US" dirty="0" smtClean="0"/>
              <a:t>Answer:</a:t>
            </a:r>
            <a:r>
              <a:rPr lang="en-US" baseline="0" dirty="0" smtClean="0"/>
              <a:t> d) 1350%</a:t>
            </a:r>
            <a:endParaRPr lang="en-US" dirty="0"/>
          </a:p>
        </p:txBody>
      </p:sp>
      <p:sp>
        <p:nvSpPr>
          <p:cNvPr id="4" name="Slide Number Placeholder 3"/>
          <p:cNvSpPr>
            <a:spLocks noGrp="1"/>
          </p:cNvSpPr>
          <p:nvPr>
            <p:ph type="sldNum" sz="quarter" idx="10"/>
          </p:nvPr>
        </p:nvSpPr>
        <p:spPr/>
        <p:txBody>
          <a:bodyPr/>
          <a:lstStyle/>
          <a:p>
            <a:pPr defTabSz="931774">
              <a:defRPr/>
            </a:pPr>
            <a:fld id="{5F01EE8F-ED6D-467A-AD05-668891929812}" type="slidenum">
              <a:rPr lang="en-US">
                <a:solidFill>
                  <a:prstClr val="black"/>
                </a:solidFill>
                <a:latin typeface="Calibri" panose="020F0502020204030204"/>
              </a:rPr>
              <a:pPr defTabSz="931774">
                <a:defRPr/>
              </a:pPr>
              <a:t>168</a:t>
            </a:fld>
            <a:endParaRPr lang="en-US">
              <a:solidFill>
                <a:prstClr val="black"/>
              </a:solidFill>
              <a:latin typeface="Calibri" panose="020F0502020204030204"/>
            </a:endParaRPr>
          </a:p>
        </p:txBody>
      </p:sp>
    </p:spTree>
    <p:extLst>
      <p:ext uri="{BB962C8B-B14F-4D97-AF65-F5344CB8AC3E}">
        <p14:creationId xmlns:p14="http://schemas.microsoft.com/office/powerpoint/2010/main" val="168231400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a:t>
            </a:r>
            <a:r>
              <a:rPr lang="en-US" sz="1200" b="1" i="1" kern="1200" dirty="0" smtClean="0">
                <a:solidFill>
                  <a:schemeClr val="tx1"/>
                </a:solidFill>
                <a:latin typeface="+mn-lt"/>
                <a:ea typeface="+mn-ea"/>
                <a:cs typeface="+mn-cs"/>
              </a:rPr>
              <a:t>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dirty="0" smtClean="0"/>
          </a:p>
          <a:p>
            <a:r>
              <a:rPr lang="en-US" dirty="0" smtClean="0"/>
              <a:t>Answer:</a:t>
            </a:r>
            <a:r>
              <a:rPr lang="en-US" baseline="0" dirty="0" smtClean="0"/>
              <a:t> a) True</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169</a:t>
            </a:fld>
            <a:endParaRPr lang="en-US"/>
          </a:p>
        </p:txBody>
      </p:sp>
    </p:spTree>
    <p:extLst>
      <p:ext uri="{BB962C8B-B14F-4D97-AF65-F5344CB8AC3E}">
        <p14:creationId xmlns:p14="http://schemas.microsoft.com/office/powerpoint/2010/main" val="3810371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Make the point that we are going to discuss addiction from a neurobiology perspective, but that not everyone accepts that framework. Pose the questions on the last bullet point as rhetorical questions that we are going to try to answer today. </a:t>
            </a:r>
            <a:endParaRPr lang="en-US" b="1" i="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1" baseline="0" dirty="0" smtClean="0"/>
              <a:t> </a:t>
            </a:r>
            <a:r>
              <a:rPr lang="en-US" baseline="0" dirty="0" err="1" smtClean="0"/>
              <a:t>Koob</a:t>
            </a:r>
            <a:r>
              <a:rPr lang="en-US" baseline="0" dirty="0" smtClean="0"/>
              <a:t>, C.F., &amp; Volkow, N.D. (2016</a:t>
            </a:r>
            <a:r>
              <a:rPr lang="en-US" b="0" baseline="0" dirty="0" smtClean="0"/>
              <a:t>). </a:t>
            </a:r>
            <a:r>
              <a:rPr lang="en-US" sz="1200" b="0" i="0" kern="1200" dirty="0" smtClean="0">
                <a:solidFill>
                  <a:schemeClr val="tx1"/>
                </a:solidFill>
                <a:effectLst/>
                <a:latin typeface="+mn-lt"/>
                <a:ea typeface="+mn-ea"/>
                <a:cs typeface="+mn-cs"/>
              </a:rPr>
              <a:t>Neurobiology of addiction: A neurocircuitry analysis. </a:t>
            </a:r>
            <a:r>
              <a:rPr lang="en-US" i="1" dirty="0" smtClean="0"/>
              <a:t>JAMA</a:t>
            </a:r>
            <a:r>
              <a:rPr lang="en-US" i="1" baseline="0" dirty="0" smtClean="0"/>
              <a:t> Psychiatry, 3(8),</a:t>
            </a:r>
            <a:r>
              <a:rPr lang="en-US" baseline="0" dirty="0" smtClean="0"/>
              <a:t> 760-773.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17</a:t>
            </a:fld>
            <a:endParaRPr lang="en-US"/>
          </a:p>
        </p:txBody>
      </p:sp>
    </p:spTree>
    <p:extLst>
      <p:ext uri="{BB962C8B-B14F-4D97-AF65-F5344CB8AC3E}">
        <p14:creationId xmlns:p14="http://schemas.microsoft.com/office/powerpoint/2010/main" val="231641594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a:t>
            </a:r>
            <a:r>
              <a:rPr lang="en-US" sz="1200" b="1" i="1" kern="1200" dirty="0" smtClean="0">
                <a:solidFill>
                  <a:schemeClr val="tx1"/>
                </a:solidFill>
                <a:latin typeface="+mn-lt"/>
                <a:ea typeface="+mn-ea"/>
                <a:cs typeface="+mn-cs"/>
              </a:rPr>
              <a:t>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dirty="0" smtClean="0"/>
          </a:p>
          <a:p>
            <a:r>
              <a:rPr lang="en-US" dirty="0" smtClean="0"/>
              <a:t>Answer:</a:t>
            </a:r>
            <a:r>
              <a:rPr lang="en-US" baseline="0" dirty="0" smtClean="0"/>
              <a:t> e) All of the above</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170</a:t>
            </a:fld>
            <a:endParaRPr lang="en-US"/>
          </a:p>
        </p:txBody>
      </p:sp>
    </p:spTree>
    <p:extLst>
      <p:ext uri="{BB962C8B-B14F-4D97-AF65-F5344CB8AC3E}">
        <p14:creationId xmlns:p14="http://schemas.microsoft.com/office/powerpoint/2010/main" val="63376922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a:t>
            </a:r>
            <a:r>
              <a:rPr lang="en-US" sz="1200" b="1" i="1" kern="1200" dirty="0" smtClean="0">
                <a:solidFill>
                  <a:schemeClr val="tx1"/>
                </a:solidFill>
                <a:latin typeface="+mn-lt"/>
                <a:ea typeface="+mn-ea"/>
                <a:cs typeface="+mn-cs"/>
              </a:rPr>
              <a:t>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dirty="0" smtClean="0"/>
          </a:p>
          <a:p>
            <a:r>
              <a:rPr lang="en-US" dirty="0" smtClean="0"/>
              <a:t>Answer:</a:t>
            </a:r>
            <a:r>
              <a:rPr lang="en-US" baseline="0" dirty="0" smtClean="0"/>
              <a:t> a) True</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171</a:t>
            </a:fld>
            <a:endParaRPr lang="en-US"/>
          </a:p>
        </p:txBody>
      </p:sp>
    </p:spTree>
    <p:extLst>
      <p:ext uri="{BB962C8B-B14F-4D97-AF65-F5344CB8AC3E}">
        <p14:creationId xmlns:p14="http://schemas.microsoft.com/office/powerpoint/2010/main" val="53612371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a:t>
            </a:r>
            <a:r>
              <a:rPr lang="en-US" sz="1200" b="1" i="1" kern="1200" dirty="0" smtClean="0">
                <a:solidFill>
                  <a:schemeClr val="tx1"/>
                </a:solidFill>
                <a:latin typeface="+mn-lt"/>
                <a:ea typeface="+mn-ea"/>
                <a:cs typeface="+mn-cs"/>
              </a:rPr>
              <a:t>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dirty="0" smtClean="0"/>
          </a:p>
          <a:p>
            <a:r>
              <a:rPr lang="en-US" dirty="0" smtClean="0"/>
              <a:t>Answer:</a:t>
            </a:r>
            <a:r>
              <a:rPr lang="en-US" baseline="0" dirty="0" smtClean="0"/>
              <a:t> b) Depression</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172</a:t>
            </a:fld>
            <a:endParaRPr lang="en-US"/>
          </a:p>
        </p:txBody>
      </p:sp>
    </p:spTree>
    <p:extLst>
      <p:ext uri="{BB962C8B-B14F-4D97-AF65-F5344CB8AC3E}">
        <p14:creationId xmlns:p14="http://schemas.microsoft.com/office/powerpoint/2010/main" val="196637988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a:t>
            </a:r>
            <a:r>
              <a:rPr lang="en-US" sz="1200" b="1" i="1" kern="1200" dirty="0" smtClean="0">
                <a:solidFill>
                  <a:schemeClr val="tx1"/>
                </a:solidFill>
                <a:latin typeface="+mn-lt"/>
                <a:ea typeface="+mn-ea"/>
                <a:cs typeface="+mn-cs"/>
              </a:rPr>
              <a:t>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dirty="0" smtClean="0"/>
          </a:p>
          <a:p>
            <a:r>
              <a:rPr lang="en-US" dirty="0" smtClean="0"/>
              <a:t>Answer:</a:t>
            </a:r>
            <a:r>
              <a:rPr lang="en-US" baseline="0" dirty="0" smtClean="0"/>
              <a:t> a) True</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173</a:t>
            </a:fld>
            <a:endParaRPr lang="en-US"/>
          </a:p>
        </p:txBody>
      </p:sp>
    </p:spTree>
    <p:extLst>
      <p:ext uri="{BB962C8B-B14F-4D97-AF65-F5344CB8AC3E}">
        <p14:creationId xmlns:p14="http://schemas.microsoft.com/office/powerpoint/2010/main" val="379215966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TextEdit="1"/>
          </p:cNvSpPr>
          <p:nvPr>
            <p:ph type="sldImg"/>
          </p:nvPr>
        </p:nvSpPr>
        <p:spPr bwMode="auto">
          <a:xfrm>
            <a:off x="1301750" y="735013"/>
            <a:ext cx="4878388" cy="3659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Rectangle 3"/>
          <p:cNvSpPr>
            <a:spLocks noGrp="1"/>
          </p:cNvSpPr>
          <p:nvPr>
            <p:ph type="body" idx="1"/>
          </p:nvPr>
        </p:nvSpPr>
        <p:spPr>
          <a:xfrm>
            <a:off x="748102" y="4636903"/>
            <a:ext cx="5981559" cy="43899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altLang="en-US" sz="900" b="1" dirty="0"/>
              <a:t>ADD TRAINER(S) NAMES AND CONTACT INFORMATION AND REPLACE IMAGES FOR TRAINER’S ORGANIZATION</a:t>
            </a:r>
          </a:p>
          <a:p>
            <a:pPr defTabSz="931774">
              <a:defRPr/>
            </a:pPr>
            <a:endParaRPr lang="en-US" altLang="en-US" sz="900" dirty="0"/>
          </a:p>
          <a:p>
            <a:pPr defTabSz="931774">
              <a:defRPr/>
            </a:pPr>
            <a:r>
              <a:rPr lang="en-US" altLang="en-US" sz="900" b="1" i="1" dirty="0"/>
              <a:t>This concludes the presentation. Thank the participants for their time and address any last-minute questions about the content. Encourage participants to reach out to the Pacific Southwest ATTC or the LA Region PAETC, should they have questions or concerns following the training session.</a:t>
            </a:r>
          </a:p>
          <a:p>
            <a:pPr defTabSz="931774">
              <a:defRPr/>
            </a:pPr>
            <a:endParaRPr lang="en-US" altLang="en-US" sz="900" dirty="0"/>
          </a:p>
          <a:p>
            <a:pPr defTabSz="931774">
              <a:defRPr/>
            </a:pPr>
            <a:r>
              <a:rPr lang="en-US" sz="900" dirty="0"/>
              <a:t>Image Credits (Left to Right): Source, Year</a:t>
            </a:r>
            <a:endParaRPr lang="en-US" altLang="en-US" sz="900" dirty="0"/>
          </a:p>
        </p:txBody>
      </p:sp>
    </p:spTree>
    <p:extLst>
      <p:ext uri="{BB962C8B-B14F-4D97-AF65-F5344CB8AC3E}">
        <p14:creationId xmlns:p14="http://schemas.microsoft.com/office/powerpoint/2010/main" val="3080092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1181100" y="696913"/>
            <a:ext cx="4648200" cy="3486150"/>
          </a:xfrm>
          <a:ln/>
        </p:spPr>
      </p:sp>
      <p:sp>
        <p:nvSpPr>
          <p:cNvPr id="227331" name="Notes Placeholder 2"/>
          <p:cNvSpPr>
            <a:spLocks noGrp="1"/>
          </p:cNvSpPr>
          <p:nvPr>
            <p:ph type="body" idx="1"/>
          </p:nvPr>
        </p:nvSpPr>
        <p:spPr>
          <a:noFill/>
        </p:spPr>
        <p:txBody>
          <a:bodyPr/>
          <a:lstStyle/>
          <a:p>
            <a:pPr eaLnBrk="1" hangingPunct="1"/>
            <a:r>
              <a:rPr lang="en-US" altLang="en-US" b="1" i="1" dirty="0" smtClean="0"/>
              <a:t>Pose the question to the audience. After they have given you a few</a:t>
            </a:r>
            <a:r>
              <a:rPr lang="en-US" altLang="en-US" b="1" i="1" baseline="0" dirty="0" smtClean="0"/>
              <a:t> answers, a</a:t>
            </a:r>
            <a:r>
              <a:rPr lang="en-US" altLang="en-US" b="1" i="1" dirty="0" smtClean="0"/>
              <a:t>dvance</a:t>
            </a:r>
            <a:r>
              <a:rPr lang="en-US" altLang="en-US" b="1" i="1" baseline="0" dirty="0" smtClean="0"/>
              <a:t> the slide once and the “To feel good” column appears. Advance the slide again and the “To feel better” column appears. Make the point that substances are both positively (the “to feel good” column) and negatively (the “to feel better” column) reinforcing. </a:t>
            </a:r>
          </a:p>
          <a:p>
            <a:pPr eaLnBrk="1" hangingPunct="1"/>
            <a:endParaRPr lang="en-US" alt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a:t>
            </a:r>
            <a:r>
              <a:rPr lang="en-US" altLang="en-US" b="0" dirty="0" smtClean="0">
                <a:latin typeface="Helvetica" pitchFamily="34" charset="0"/>
              </a:rPr>
              <a:t> National Institute on Drug Abuse. </a:t>
            </a:r>
            <a:r>
              <a:rPr lang="en-US" altLang="en-US" b="0" i="1" dirty="0" smtClean="0">
                <a:latin typeface="Helvetica" pitchFamily="34" charset="0"/>
              </a:rPr>
              <a:t>Bringing</a:t>
            </a:r>
            <a:r>
              <a:rPr lang="en-US" altLang="en-US" b="0" i="1" baseline="0" dirty="0" smtClean="0">
                <a:latin typeface="Helvetica" pitchFamily="34" charset="0"/>
              </a:rPr>
              <a:t> the full power of science to bear on drug abuse and addiction.</a:t>
            </a:r>
            <a:r>
              <a:rPr lang="en-US" altLang="en-US" b="0" baseline="0" dirty="0" smtClean="0">
                <a:latin typeface="Helvetica" pitchFamily="34" charset="0"/>
              </a:rPr>
              <a:t> </a:t>
            </a:r>
            <a:r>
              <a:rPr lang="en-US" altLang="en-US" b="0" dirty="0" smtClean="0">
                <a:latin typeface="Helvetica" pitchFamily="34" charset="0"/>
              </a:rPr>
              <a:t>Retrieved</a:t>
            </a:r>
            <a:r>
              <a:rPr lang="en-US" altLang="en-US" b="0" baseline="0" dirty="0" smtClean="0">
                <a:latin typeface="Helvetica" pitchFamily="34" charset="0"/>
              </a:rPr>
              <a:t> from: </a:t>
            </a:r>
            <a:r>
              <a:rPr lang="en-US" sz="1200" b="0" i="0" kern="1200" dirty="0" smtClean="0">
                <a:solidFill>
                  <a:schemeClr val="tx1"/>
                </a:solidFill>
                <a:effectLst/>
                <a:latin typeface="+mn-lt"/>
                <a:ea typeface="+mn-ea"/>
                <a:cs typeface="+mn-cs"/>
              </a:rPr>
              <a:t>https://www.drugabuse.gov/sites/default/files/addictionscience.ppt. </a:t>
            </a:r>
          </a:p>
          <a:p>
            <a:pPr eaLnBrk="1" hangingPunct="1"/>
            <a:endParaRPr lang="en-US" altLang="en-US" dirty="0" smtClean="0"/>
          </a:p>
        </p:txBody>
      </p:sp>
      <p:sp>
        <p:nvSpPr>
          <p:cNvPr id="221188" name="Slide Number Placeholder 3"/>
          <p:cNvSpPr>
            <a:spLocks noGrp="1"/>
          </p:cNvSpPr>
          <p:nvPr>
            <p:ph type="sldNum" sz="quarter" idx="5"/>
          </p:nvPr>
        </p:nvSpPr>
        <p:spPr/>
        <p:txBody>
          <a:bodyPr/>
          <a:lstStyle>
            <a:lvl1pPr algn="ctr" defTabSz="931811" eaLnBrk="0" hangingPunct="0">
              <a:defRPr>
                <a:solidFill>
                  <a:schemeClr val="tx1"/>
                </a:solidFill>
                <a:latin typeface="Tahoma" pitchFamily="34" charset="0"/>
              </a:defRPr>
            </a:lvl1pPr>
            <a:lvl2pPr marL="742909" indent="-285734" algn="ctr" defTabSz="931811" eaLnBrk="0" hangingPunct="0">
              <a:defRPr>
                <a:solidFill>
                  <a:schemeClr val="tx1"/>
                </a:solidFill>
                <a:latin typeface="Tahoma" pitchFamily="34" charset="0"/>
              </a:defRPr>
            </a:lvl2pPr>
            <a:lvl3pPr marL="1142937" indent="-228587" algn="ctr" defTabSz="931811" eaLnBrk="0" hangingPunct="0">
              <a:defRPr>
                <a:solidFill>
                  <a:schemeClr val="tx1"/>
                </a:solidFill>
                <a:latin typeface="Tahoma" pitchFamily="34" charset="0"/>
              </a:defRPr>
            </a:lvl3pPr>
            <a:lvl4pPr marL="1600111" indent="-228587" algn="ctr" defTabSz="931811" eaLnBrk="0" hangingPunct="0">
              <a:defRPr>
                <a:solidFill>
                  <a:schemeClr val="tx1"/>
                </a:solidFill>
                <a:latin typeface="Tahoma" pitchFamily="34" charset="0"/>
              </a:defRPr>
            </a:lvl4pPr>
            <a:lvl5pPr marL="2057287" indent="-228587" algn="ctr" defTabSz="931811" eaLnBrk="0" hangingPunct="0">
              <a:defRPr>
                <a:solidFill>
                  <a:schemeClr val="tx1"/>
                </a:solidFill>
                <a:latin typeface="Tahoma" pitchFamily="34" charset="0"/>
              </a:defRPr>
            </a:lvl5pPr>
            <a:lvl6pPr marL="2514461" indent="-228587" algn="ctr" defTabSz="931811" eaLnBrk="0" fontAlgn="base" hangingPunct="0">
              <a:spcBef>
                <a:spcPct val="0"/>
              </a:spcBef>
              <a:spcAft>
                <a:spcPct val="0"/>
              </a:spcAft>
              <a:defRPr>
                <a:solidFill>
                  <a:schemeClr val="tx1"/>
                </a:solidFill>
                <a:latin typeface="Tahoma" pitchFamily="34" charset="0"/>
              </a:defRPr>
            </a:lvl6pPr>
            <a:lvl7pPr marL="2971635" indent="-228587" algn="ctr" defTabSz="931811" eaLnBrk="0" fontAlgn="base" hangingPunct="0">
              <a:spcBef>
                <a:spcPct val="0"/>
              </a:spcBef>
              <a:spcAft>
                <a:spcPct val="0"/>
              </a:spcAft>
              <a:defRPr>
                <a:solidFill>
                  <a:schemeClr val="tx1"/>
                </a:solidFill>
                <a:latin typeface="Tahoma" pitchFamily="34" charset="0"/>
              </a:defRPr>
            </a:lvl7pPr>
            <a:lvl8pPr marL="3428811" indent="-228587" algn="ctr" defTabSz="931811" eaLnBrk="0" fontAlgn="base" hangingPunct="0">
              <a:spcBef>
                <a:spcPct val="0"/>
              </a:spcBef>
              <a:spcAft>
                <a:spcPct val="0"/>
              </a:spcAft>
              <a:defRPr>
                <a:solidFill>
                  <a:schemeClr val="tx1"/>
                </a:solidFill>
                <a:latin typeface="Tahoma" pitchFamily="34" charset="0"/>
              </a:defRPr>
            </a:lvl8pPr>
            <a:lvl9pPr marL="3885985" indent="-228587" algn="ctr" defTabSz="931811" eaLnBrk="0" fontAlgn="base" hangingPunct="0">
              <a:spcBef>
                <a:spcPct val="0"/>
              </a:spcBef>
              <a:spcAft>
                <a:spcPct val="0"/>
              </a:spcAft>
              <a:defRPr>
                <a:solidFill>
                  <a:schemeClr val="tx1"/>
                </a:solidFill>
                <a:latin typeface="Tahoma" pitchFamily="34" charset="0"/>
              </a:defRPr>
            </a:lvl9pPr>
          </a:lstStyle>
          <a:p>
            <a:pPr algn="r" eaLnBrk="1" hangingPunct="1">
              <a:defRPr/>
            </a:pPr>
            <a:fld id="{BC9D9CEC-CE24-49DA-8383-BA7DF453F03E}" type="slidenum">
              <a:rPr lang="en-US">
                <a:solidFill>
                  <a:prstClr val="black"/>
                </a:solidFill>
                <a:latin typeface="Arial" pitchFamily="34" charset="0"/>
              </a:rPr>
              <a:pPr algn="r" eaLnBrk="1" hangingPunct="1">
                <a:defRPr/>
              </a:pPr>
              <a:t>18</a:t>
            </a:fld>
            <a:endParaRPr lang="en-US">
              <a:solidFill>
                <a:prstClr val="black"/>
              </a:solidFill>
              <a:latin typeface="Arial" pitchFamily="34" charset="0"/>
            </a:endParaRPr>
          </a:p>
        </p:txBody>
      </p:sp>
    </p:spTree>
    <p:extLst>
      <p:ext uri="{BB962C8B-B14F-4D97-AF65-F5344CB8AC3E}">
        <p14:creationId xmlns:p14="http://schemas.microsoft.com/office/powerpoint/2010/main" val="171644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Make</a:t>
            </a:r>
            <a:r>
              <a:rPr lang="en-US" b="1" i="1" baseline="0" dirty="0" smtClean="0"/>
              <a:t> the point that a major reason people take drugs is because they like the impact of them on their brain (in terms of the effects on the previous slide).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Image credit: </a:t>
            </a:r>
            <a:r>
              <a:rPr lang="en-US" altLang="en-US" baseline="0" dirty="0" smtClean="0"/>
              <a:t>NIDA website, https://www.drugabuse.gov/.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19</a:t>
            </a:fld>
            <a:endParaRPr lang="en-US"/>
          </a:p>
        </p:txBody>
      </p:sp>
    </p:spTree>
    <p:extLst>
      <p:ext uri="{BB962C8B-B14F-4D97-AF65-F5344CB8AC3E}">
        <p14:creationId xmlns:p14="http://schemas.microsoft.com/office/powerpoint/2010/main" val="385588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a:t>This PowerPoint presentation, Trainer Guide, and companion fact sheet were developed by James Peck, </a:t>
            </a:r>
            <a:r>
              <a:rPr lang="en-US" b="1" i="1" dirty="0" err="1"/>
              <a:t>Psy.D</a:t>
            </a:r>
            <a:r>
              <a:rPr lang="en-US" b="1" i="1" dirty="0"/>
              <a:t>., Beth Rutkowski, MPH (Associate Director of Training of UCLA ISAP) and Thomas E. Freese, PhD (Director of Training of UCLA ISAP and Director of the Pacific Southwest ATTC) through supplemental funding provided by the Pacific AIDS Education and Training Center, based at Charles R. Drew University of Medicine and Science. We wish to acknowledge Phil Meyer, LCSW, Kevin-Paul Johnson, Maya Gil Cantu, MPH, and Thomas </a:t>
            </a:r>
            <a:r>
              <a:rPr lang="en-US" b="1" i="1" dirty="0" err="1"/>
              <a:t>Donohoe</a:t>
            </a:r>
            <a:r>
              <a:rPr lang="en-US" b="1" i="1" dirty="0"/>
              <a:t>, MBA, from the LA Region PAETC.</a:t>
            </a:r>
          </a:p>
        </p:txBody>
      </p:sp>
    </p:spTree>
    <p:extLst>
      <p:ext uri="{BB962C8B-B14F-4D97-AF65-F5344CB8AC3E}">
        <p14:creationId xmlns:p14="http://schemas.microsoft.com/office/powerpoint/2010/main" val="1574361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Introduce</a:t>
            </a:r>
            <a:r>
              <a:rPr lang="en-US" b="1" i="1" baseline="0" dirty="0" smtClean="0"/>
              <a:t> the slide by saying “in 1997 Dr. Alan </a:t>
            </a:r>
            <a:r>
              <a:rPr lang="en-US" b="1" i="1" baseline="0" dirty="0" err="1" smtClean="0"/>
              <a:t>Leshner</a:t>
            </a:r>
            <a:r>
              <a:rPr lang="en-US" b="1" i="1" baseline="0" dirty="0" smtClean="0"/>
              <a:t>, then-Director of the National Institute on Drug Abuse, published what became a seminal article in how we conceptualize substance use and addiction. Until then it had largely been considered to be a problem of self-discipline or a moral failing. Part of what he says in the article is this (advance the slide, and the sentence in the box will pull out). (Read the sentence) then ask “what parts of this statement strike you as being important, and why?” (typically people will point out “chronic, relapsing brain disorder”, “compulsive drug seeking and use”, “society’s overall health and social policy strategies”, and “diminish health and social costs”.) Engage in a discussion of why each of those is important in how we define addiction. </a:t>
            </a:r>
          </a:p>
          <a:p>
            <a:endParaRPr lang="en-US" baseline="0" dirty="0" smtClean="0"/>
          </a:p>
          <a:p>
            <a:r>
              <a:rPr lang="en-US" b="1" baseline="0" dirty="0" smtClean="0"/>
              <a:t>Reference: </a:t>
            </a:r>
            <a:r>
              <a:rPr lang="en-US" baseline="0" dirty="0" smtClean="0"/>
              <a:t>Leshner, A. (1997). Addiction is a brain disease, and it matters. </a:t>
            </a:r>
            <a:r>
              <a:rPr lang="en-US" i="1" baseline="0" dirty="0" smtClean="0"/>
              <a:t>Science, 278</a:t>
            </a:r>
            <a:r>
              <a:rPr lang="en-US" baseline="0" dirty="0" smtClean="0"/>
              <a:t>. </a:t>
            </a:r>
          </a:p>
        </p:txBody>
      </p:sp>
      <p:sp>
        <p:nvSpPr>
          <p:cNvPr id="4" name="Slide Number Placeholder 3"/>
          <p:cNvSpPr>
            <a:spLocks noGrp="1"/>
          </p:cNvSpPr>
          <p:nvPr>
            <p:ph type="sldNum" sz="quarter" idx="10"/>
          </p:nvPr>
        </p:nvSpPr>
        <p:spPr/>
        <p:txBody>
          <a:bodyPr/>
          <a:lstStyle/>
          <a:p>
            <a:fld id="{5F01EE8F-ED6D-467A-AD05-668891929812}" type="slidenum">
              <a:rPr lang="en-US" smtClean="0"/>
              <a:t>20</a:t>
            </a:fld>
            <a:endParaRPr lang="en-US"/>
          </a:p>
        </p:txBody>
      </p:sp>
    </p:spTree>
    <p:extLst>
      <p:ext uri="{BB962C8B-B14F-4D97-AF65-F5344CB8AC3E}">
        <p14:creationId xmlns:p14="http://schemas.microsoft.com/office/powerpoint/2010/main" val="3195765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99">
              <a:defRPr>
                <a:solidFill>
                  <a:schemeClr val="tx1"/>
                </a:solidFill>
                <a:latin typeface="Helvetica" pitchFamily="34" charset="0"/>
                <a:ea typeface="MS PGothic" pitchFamily="34" charset="-128"/>
              </a:defRPr>
            </a:lvl1pPr>
            <a:lvl2pPr marL="742819" indent="-285699" defTabSz="931699">
              <a:defRPr>
                <a:solidFill>
                  <a:schemeClr val="tx1"/>
                </a:solidFill>
                <a:latin typeface="Helvetica" pitchFamily="34" charset="0"/>
                <a:ea typeface="MS PGothic" pitchFamily="34" charset="-128"/>
              </a:defRPr>
            </a:lvl2pPr>
            <a:lvl3pPr marL="1142799" indent="-228560" defTabSz="931699">
              <a:defRPr>
                <a:solidFill>
                  <a:schemeClr val="tx1"/>
                </a:solidFill>
                <a:latin typeface="Helvetica" pitchFamily="34" charset="0"/>
                <a:ea typeface="MS PGothic" pitchFamily="34" charset="-128"/>
              </a:defRPr>
            </a:lvl3pPr>
            <a:lvl4pPr marL="1599919" indent="-228560" defTabSz="931699">
              <a:defRPr>
                <a:solidFill>
                  <a:schemeClr val="tx1"/>
                </a:solidFill>
                <a:latin typeface="Helvetica" pitchFamily="34" charset="0"/>
                <a:ea typeface="MS PGothic" pitchFamily="34" charset="-128"/>
              </a:defRPr>
            </a:lvl4pPr>
            <a:lvl5pPr marL="2057039" indent="-228560" defTabSz="931699">
              <a:defRPr>
                <a:solidFill>
                  <a:schemeClr val="tx1"/>
                </a:solidFill>
                <a:latin typeface="Helvetica" pitchFamily="34" charset="0"/>
                <a:ea typeface="MS PGothic" pitchFamily="34" charset="-128"/>
              </a:defRPr>
            </a:lvl5pPr>
            <a:lvl6pPr marL="251415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6pPr>
            <a:lvl7pPr marL="297127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7pPr>
            <a:lvl8pPr marL="342839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8pPr>
            <a:lvl9pPr marL="3885518" indent="-228560" defTabSz="931699"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36EDEAD4-E68A-4CC2-BD7B-273A07B8E5A1}" type="slidenum">
              <a:rPr lang="en-US" altLang="en-US">
                <a:solidFill>
                  <a:prstClr val="black"/>
                </a:solidFill>
              </a:rPr>
              <a:pPr>
                <a:defRPr/>
              </a:pPr>
              <a:t>21</a:t>
            </a:fld>
            <a:endParaRPr lang="en-US" altLang="en-US" dirty="0">
              <a:solidFill>
                <a:prstClr val="black"/>
              </a:solidFill>
            </a:endParaRPr>
          </a:p>
        </p:txBody>
      </p:sp>
      <p:sp>
        <p:nvSpPr>
          <p:cNvPr id="84995" name="Rectangle 2"/>
          <p:cNvSpPr>
            <a:spLocks noGrp="1" noRot="1" noChangeAspect="1" noChangeArrowheads="1" noTextEdit="1"/>
          </p:cNvSpPr>
          <p:nvPr>
            <p:ph type="sldImg"/>
          </p:nvPr>
        </p:nvSpPr>
        <p:spPr>
          <a:xfrm>
            <a:off x="1181100" y="696913"/>
            <a:ext cx="4648200" cy="3486150"/>
          </a:xfrm>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smtClean="0">
                <a:latin typeface="Helvetica" pitchFamily="34" charset="0"/>
              </a:rPr>
              <a:t>Decades of research have revealed addiction to be a disease that alters the brain.</a:t>
            </a:r>
            <a:r>
              <a:rPr lang="en-US" altLang="en-US" b="1" dirty="0" smtClean="0">
                <a:latin typeface="Helvetica" pitchFamily="34" charset="0"/>
              </a:rPr>
              <a:t> </a:t>
            </a:r>
            <a:r>
              <a:rPr lang="en-US" altLang="en-US" dirty="0" smtClean="0">
                <a:latin typeface="Helvetica" pitchFamily="34" charset="0"/>
              </a:rPr>
              <a:t>We now know that while the initial decision to use drugs is voluntary, drug addiction is a disease of the brain that compels a person to become singularly obsessed with obtaining and abusing drugs despite their many adverse health and life consequences.</a:t>
            </a:r>
            <a:r>
              <a:rPr lang="en-US" altLang="en-US" b="1" dirty="0" smtClean="0">
                <a:latin typeface="Helvetica" pitchFamily="34" charset="0"/>
              </a:rPr>
              <a:t> </a:t>
            </a:r>
          </a:p>
          <a:p>
            <a:pPr eaLnBrk="1" hangingPunct="1"/>
            <a:endParaRPr lang="en-US" altLang="en-US" b="1" dirty="0" smtClean="0">
              <a:latin typeface="Helvetica" pitchFamily="34" charset="0"/>
            </a:endParaRPr>
          </a:p>
          <a:p>
            <a:pPr fontAlgn="ctr"/>
            <a:r>
              <a:rPr lang="en-US" altLang="en-US" b="1" dirty="0" smtClean="0">
                <a:latin typeface="Helvetica" pitchFamily="34" charset="0"/>
              </a:rPr>
              <a:t>Reference:</a:t>
            </a:r>
            <a:r>
              <a:rPr lang="en-US" altLang="en-US" b="0" baseline="0" dirty="0" smtClean="0">
                <a:latin typeface="Helvetica" pitchFamily="34" charset="0"/>
              </a:rPr>
              <a:t> </a:t>
            </a:r>
            <a:r>
              <a:rPr lang="en-US" altLang="en-US" b="0" dirty="0" smtClean="0">
                <a:latin typeface="Helvetica" pitchFamily="34" charset="0"/>
              </a:rPr>
              <a:t>National Institute on Drug Abuse. </a:t>
            </a:r>
            <a:r>
              <a:rPr lang="en-US" altLang="en-US" b="0" i="1" dirty="0" smtClean="0">
                <a:latin typeface="Helvetica" pitchFamily="34" charset="0"/>
              </a:rPr>
              <a:t>Bringing</a:t>
            </a:r>
            <a:r>
              <a:rPr lang="en-US" altLang="en-US" b="0" i="1" baseline="0" dirty="0" smtClean="0">
                <a:latin typeface="Helvetica" pitchFamily="34" charset="0"/>
              </a:rPr>
              <a:t> the full power of science to bear on drug abuse and addiction</a:t>
            </a:r>
            <a:r>
              <a:rPr lang="en-US" altLang="en-US" b="0" baseline="0" dirty="0" smtClean="0">
                <a:latin typeface="Helvetica" pitchFamily="34" charset="0"/>
              </a:rPr>
              <a:t>. </a:t>
            </a:r>
            <a:r>
              <a:rPr lang="en-US" altLang="en-US" b="0" dirty="0" smtClean="0">
                <a:latin typeface="Helvetica" pitchFamily="34" charset="0"/>
              </a:rPr>
              <a:t>Retrieved</a:t>
            </a:r>
            <a:r>
              <a:rPr lang="en-US" altLang="en-US" b="0" baseline="0" dirty="0" smtClean="0">
                <a:latin typeface="Helvetica" pitchFamily="34" charset="0"/>
              </a:rPr>
              <a:t> from: </a:t>
            </a:r>
            <a:r>
              <a:rPr lang="en-US" sz="1200" b="0" i="0" kern="1200" dirty="0" smtClean="0">
                <a:solidFill>
                  <a:schemeClr val="tx1"/>
                </a:solidFill>
                <a:effectLst/>
                <a:latin typeface="+mn-lt"/>
                <a:ea typeface="+mn-ea"/>
                <a:cs typeface="+mn-cs"/>
              </a:rPr>
              <a:t>https://www.drugabuse.gov/sites/default/files/addictionscience.ppt.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altLang="en-US" b="0" baseline="0" dirty="0" smtClean="0">
                <a:latin typeface="Helvetica" pitchFamily="34" charset="0"/>
              </a:rPr>
              <a:t> </a:t>
            </a:r>
            <a:endParaRPr lang="en-US" altLang="en-US" b="0" dirty="0" smtClean="0">
              <a:latin typeface="Helvetica" pitchFamily="34" charset="0"/>
            </a:endParaRPr>
          </a:p>
          <a:p>
            <a:pPr eaLnBrk="1" hangingPunct="1"/>
            <a:endParaRPr lang="en-US" altLang="en-US" b="1" dirty="0" smtClean="0">
              <a:latin typeface="Helvetica" pitchFamily="34" charset="0"/>
            </a:endParaRPr>
          </a:p>
          <a:p>
            <a:pPr eaLnBrk="1" hangingPunct="1"/>
            <a:endParaRPr lang="en-US" altLang="en-US" dirty="0" smtClean="0">
              <a:latin typeface="Helvetica" pitchFamily="34" charset="0"/>
            </a:endParaRPr>
          </a:p>
        </p:txBody>
      </p:sp>
    </p:spTree>
    <p:extLst>
      <p:ext uri="{BB962C8B-B14F-4D97-AF65-F5344CB8AC3E}">
        <p14:creationId xmlns:p14="http://schemas.microsoft.com/office/powerpoint/2010/main" val="270732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99">
              <a:defRPr>
                <a:solidFill>
                  <a:schemeClr val="tx1"/>
                </a:solidFill>
                <a:latin typeface="Helvetica" pitchFamily="34" charset="0"/>
                <a:ea typeface="MS PGothic" pitchFamily="34" charset="-128"/>
              </a:defRPr>
            </a:lvl1pPr>
            <a:lvl2pPr marL="742819" indent="-285699" defTabSz="931699">
              <a:defRPr>
                <a:solidFill>
                  <a:schemeClr val="tx1"/>
                </a:solidFill>
                <a:latin typeface="Helvetica" pitchFamily="34" charset="0"/>
                <a:ea typeface="MS PGothic" pitchFamily="34" charset="-128"/>
              </a:defRPr>
            </a:lvl2pPr>
            <a:lvl3pPr marL="1142799" indent="-228560" defTabSz="931699">
              <a:defRPr>
                <a:solidFill>
                  <a:schemeClr val="tx1"/>
                </a:solidFill>
                <a:latin typeface="Helvetica" pitchFamily="34" charset="0"/>
                <a:ea typeface="MS PGothic" pitchFamily="34" charset="-128"/>
              </a:defRPr>
            </a:lvl3pPr>
            <a:lvl4pPr marL="1599919" indent="-228560" defTabSz="931699">
              <a:defRPr>
                <a:solidFill>
                  <a:schemeClr val="tx1"/>
                </a:solidFill>
                <a:latin typeface="Helvetica" pitchFamily="34" charset="0"/>
                <a:ea typeface="MS PGothic" pitchFamily="34" charset="-128"/>
              </a:defRPr>
            </a:lvl4pPr>
            <a:lvl5pPr marL="2057039" indent="-228560" defTabSz="931699">
              <a:defRPr>
                <a:solidFill>
                  <a:schemeClr val="tx1"/>
                </a:solidFill>
                <a:latin typeface="Helvetica" pitchFamily="34" charset="0"/>
                <a:ea typeface="MS PGothic" pitchFamily="34" charset="-128"/>
              </a:defRPr>
            </a:lvl5pPr>
            <a:lvl6pPr marL="251415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6pPr>
            <a:lvl7pPr marL="297127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7pPr>
            <a:lvl8pPr marL="342839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8pPr>
            <a:lvl9pPr marL="3885518" indent="-228560" defTabSz="931699"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873CF1BF-5901-4DF6-807C-867CC7496064}" type="slidenum">
              <a:rPr lang="en-US" altLang="en-US">
                <a:solidFill>
                  <a:prstClr val="black"/>
                </a:solidFill>
              </a:rPr>
              <a:pPr>
                <a:defRPr/>
              </a:pPr>
              <a:t>22</a:t>
            </a:fld>
            <a:endParaRPr lang="en-US" altLang="en-US" dirty="0">
              <a:solidFill>
                <a:prstClr val="black"/>
              </a:solidFill>
            </a:endParaRPr>
          </a:p>
        </p:txBody>
      </p:sp>
      <p:sp>
        <p:nvSpPr>
          <p:cNvPr id="86019" name="Rectangle 2"/>
          <p:cNvSpPr>
            <a:spLocks noGrp="1" noRot="1" noChangeAspect="1" noChangeArrowheads="1" noTextEdit="1"/>
          </p:cNvSpPr>
          <p:nvPr>
            <p:ph type="sldImg"/>
          </p:nvPr>
        </p:nvSpPr>
        <p:spPr>
          <a:xfrm>
            <a:off x="1181100" y="696913"/>
            <a:ext cx="4648200" cy="3486150"/>
          </a:xfrm>
          <a:ln/>
        </p:spPr>
      </p:sp>
      <p:sp>
        <p:nvSpPr>
          <p:cNvPr id="860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smtClean="0">
                <a:latin typeface="Helvetica" pitchFamily="34" charset="0"/>
              </a:rPr>
              <a:t>Addiction is similar to other chronic diseases.  </a:t>
            </a:r>
            <a:r>
              <a:rPr lang="en-US" altLang="en-US" dirty="0" smtClean="0">
                <a:latin typeface="Helvetica" pitchFamily="34" charset="0"/>
              </a:rPr>
              <a:t>Using imaging technology to measure metabolism (in this case, glucose uptake) in the brain and heart, one can see that both addiction and heart disease produce observable changes in organ function. In each pair of images shown above, the healthy organ shows greater activity (reds and yellows) than the diseased organ. In drug addiction, the frontal cortex, which is a part of the brain associated with judgment and decision-making, is significantly affected. Like heart disease, drug addiction can be prevented and treated successfully.  If left untreated, however, its effects can last a lifetime.</a:t>
            </a:r>
          </a:p>
          <a:p>
            <a:pPr eaLnBrk="1" hangingPunct="1"/>
            <a:endParaRPr lang="en-US" altLang="en-US" dirty="0" smtClean="0">
              <a:latin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altLang="en-US" b="0" dirty="0" smtClean="0">
                <a:latin typeface="Helvetica" pitchFamily="34" charset="0"/>
              </a:rPr>
              <a:t>National Institute on Drug Abuse. </a:t>
            </a:r>
            <a:r>
              <a:rPr lang="en-US" altLang="en-US" b="0" i="1" dirty="0" smtClean="0">
                <a:latin typeface="Helvetica" pitchFamily="34" charset="0"/>
              </a:rPr>
              <a:t>Bringing</a:t>
            </a:r>
            <a:r>
              <a:rPr lang="en-US" altLang="en-US" b="0" i="1" baseline="0" dirty="0" smtClean="0">
                <a:latin typeface="Helvetica" pitchFamily="34" charset="0"/>
              </a:rPr>
              <a:t> the full power of science to bear on drug abuse and addiction.</a:t>
            </a:r>
            <a:r>
              <a:rPr lang="en-US" altLang="en-US" b="0" baseline="0" dirty="0" smtClean="0">
                <a:latin typeface="Helvetica" pitchFamily="34" charset="0"/>
              </a:rPr>
              <a:t> </a:t>
            </a:r>
            <a:r>
              <a:rPr lang="en-US" altLang="en-US" b="0" dirty="0" smtClean="0">
                <a:latin typeface="Helvetica" pitchFamily="34" charset="0"/>
              </a:rPr>
              <a:t>Retrieved</a:t>
            </a:r>
            <a:r>
              <a:rPr lang="en-US" altLang="en-US" b="0" baseline="0" dirty="0" smtClean="0">
                <a:latin typeface="Helvetica" pitchFamily="34" charset="0"/>
              </a:rPr>
              <a:t> from: </a:t>
            </a:r>
            <a:r>
              <a:rPr lang="en-US" sz="1200" b="0" i="0" kern="1200" dirty="0" smtClean="0">
                <a:solidFill>
                  <a:schemeClr val="tx1"/>
                </a:solidFill>
                <a:effectLst/>
                <a:latin typeface="+mn-lt"/>
                <a:ea typeface="+mn-ea"/>
                <a:cs typeface="+mn-cs"/>
              </a:rPr>
              <a:t>https://www.drugabuse.gov/sites/default/files/addictionscience.ppt. </a:t>
            </a:r>
          </a:p>
          <a:p>
            <a:pPr eaLnBrk="1" hangingPunct="1"/>
            <a:endParaRPr lang="en-US" altLang="en-US" dirty="0" smtClean="0">
              <a:latin typeface="Helvetica" pitchFamily="34" charset="0"/>
            </a:endParaRPr>
          </a:p>
          <a:p>
            <a:pPr eaLnBrk="1" hangingPunct="1"/>
            <a:endParaRPr lang="en-US" altLang="en-US" dirty="0" smtClean="0">
              <a:latin typeface="Helvetica" pitchFamily="34" charset="0"/>
            </a:endParaRPr>
          </a:p>
        </p:txBody>
      </p:sp>
    </p:spTree>
    <p:extLst>
      <p:ext uri="{BB962C8B-B14F-4D97-AF65-F5344CB8AC3E}">
        <p14:creationId xmlns:p14="http://schemas.microsoft.com/office/powerpoint/2010/main" val="440057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E06144B3-351A-4E2C-A7D1-638A16A4E79C}" type="slidenum">
              <a:rPr lang="en-US" sz="1100">
                <a:solidFill>
                  <a:prstClr val="black"/>
                </a:solidFill>
              </a:rPr>
              <a:pPr defTabSz="931774" eaLnBrk="1" hangingPunct="1">
                <a:defRPr/>
              </a:pPr>
              <a:t>23</a:t>
            </a:fld>
            <a:endParaRPr lang="en-US" sz="1100" dirty="0">
              <a:solidFill>
                <a:prstClr val="black"/>
              </a:solidFill>
            </a:endParaRPr>
          </a:p>
        </p:txBody>
      </p:sp>
      <p:sp>
        <p:nvSpPr>
          <p:cNvPr id="87043" name="Rectangle 7"/>
          <p:cNvSpPr txBox="1">
            <a:spLocks noGrp="1" noChangeArrowheads="1"/>
          </p:cNvSpPr>
          <p:nvPr/>
        </p:nvSpPr>
        <p:spPr bwMode="auto">
          <a:xfrm>
            <a:off x="3973778" y="8832196"/>
            <a:ext cx="3036623"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3" tIns="46672" rIns="93343" bIns="46672" anchor="b"/>
          <a:lstStyle>
            <a:lvl1pPr defTabSz="868363" eaLnBrk="0" hangingPunct="0">
              <a:spcBef>
                <a:spcPct val="30000"/>
              </a:spcBef>
              <a:defRPr sz="1200">
                <a:solidFill>
                  <a:schemeClr val="tx1"/>
                </a:solidFill>
                <a:latin typeface="Arial" pitchFamily="34" charset="0"/>
              </a:defRPr>
            </a:lvl1pPr>
            <a:lvl2pPr marL="742950" indent="-285750" defTabSz="868363" eaLnBrk="0" hangingPunct="0">
              <a:spcBef>
                <a:spcPct val="30000"/>
              </a:spcBef>
              <a:defRPr sz="1200">
                <a:solidFill>
                  <a:schemeClr val="tx1"/>
                </a:solidFill>
                <a:latin typeface="Arial" pitchFamily="34" charset="0"/>
              </a:defRPr>
            </a:lvl2pPr>
            <a:lvl3pPr marL="1143000" indent="-228600" defTabSz="868363" eaLnBrk="0" hangingPunct="0">
              <a:spcBef>
                <a:spcPct val="30000"/>
              </a:spcBef>
              <a:defRPr sz="1200">
                <a:solidFill>
                  <a:schemeClr val="tx1"/>
                </a:solidFill>
                <a:latin typeface="Arial" pitchFamily="34" charset="0"/>
              </a:defRPr>
            </a:lvl3pPr>
            <a:lvl4pPr marL="1600200" indent="-228600" defTabSz="868363" eaLnBrk="0" hangingPunct="0">
              <a:spcBef>
                <a:spcPct val="30000"/>
              </a:spcBef>
              <a:defRPr sz="1200">
                <a:solidFill>
                  <a:schemeClr val="tx1"/>
                </a:solidFill>
                <a:latin typeface="Arial" pitchFamily="34" charset="0"/>
              </a:defRPr>
            </a:lvl4pPr>
            <a:lvl5pPr marL="2057400" indent="-228600" defTabSz="868363" eaLnBrk="0" hangingPunct="0">
              <a:spcBef>
                <a:spcPct val="30000"/>
              </a:spcBef>
              <a:defRPr sz="1200">
                <a:solidFill>
                  <a:schemeClr val="tx1"/>
                </a:solidFill>
                <a:latin typeface="Arial" pitchFamily="34" charset="0"/>
              </a:defRPr>
            </a:lvl5pPr>
            <a:lvl6pPr marL="2514600" indent="-228600" defTabSz="868363" eaLnBrk="0" fontAlgn="base" hangingPunct="0">
              <a:spcBef>
                <a:spcPct val="30000"/>
              </a:spcBef>
              <a:spcAft>
                <a:spcPct val="0"/>
              </a:spcAft>
              <a:defRPr sz="1200">
                <a:solidFill>
                  <a:schemeClr val="tx1"/>
                </a:solidFill>
                <a:latin typeface="Arial" pitchFamily="34" charset="0"/>
              </a:defRPr>
            </a:lvl6pPr>
            <a:lvl7pPr marL="2971800" indent="-228600" defTabSz="868363" eaLnBrk="0" fontAlgn="base" hangingPunct="0">
              <a:spcBef>
                <a:spcPct val="30000"/>
              </a:spcBef>
              <a:spcAft>
                <a:spcPct val="0"/>
              </a:spcAft>
              <a:defRPr sz="1200">
                <a:solidFill>
                  <a:schemeClr val="tx1"/>
                </a:solidFill>
                <a:latin typeface="Arial" pitchFamily="34" charset="0"/>
              </a:defRPr>
            </a:lvl7pPr>
            <a:lvl8pPr marL="3429000" indent="-228600" defTabSz="868363" eaLnBrk="0" fontAlgn="base" hangingPunct="0">
              <a:spcBef>
                <a:spcPct val="30000"/>
              </a:spcBef>
              <a:spcAft>
                <a:spcPct val="0"/>
              </a:spcAft>
              <a:defRPr sz="1200">
                <a:solidFill>
                  <a:schemeClr val="tx1"/>
                </a:solidFill>
                <a:latin typeface="Arial" pitchFamily="34" charset="0"/>
              </a:defRPr>
            </a:lvl8pPr>
            <a:lvl9pPr marL="3886200" indent="-228600" defTabSz="868363" eaLnBrk="0" fontAlgn="base" hangingPunct="0">
              <a:spcBef>
                <a:spcPct val="30000"/>
              </a:spcBef>
              <a:spcAft>
                <a:spcPct val="0"/>
              </a:spcAft>
              <a:defRPr sz="1200">
                <a:solidFill>
                  <a:schemeClr val="tx1"/>
                </a:solidFill>
                <a:latin typeface="Arial" pitchFamily="34" charset="0"/>
              </a:defRPr>
            </a:lvl9pPr>
          </a:lstStyle>
          <a:p>
            <a:pPr algn="r" defTabSz="884862" eaLnBrk="1" fontAlgn="base" hangingPunct="1">
              <a:spcBef>
                <a:spcPct val="0"/>
              </a:spcBef>
              <a:spcAft>
                <a:spcPct val="0"/>
              </a:spcAft>
              <a:defRPr/>
            </a:pPr>
            <a:fld id="{B8DD6AC0-32B9-4E43-AAC3-4ADD4610FF03}" type="slidenum">
              <a:rPr lang="en-GB" altLang="en-US">
                <a:solidFill>
                  <a:prstClr val="black"/>
                </a:solidFill>
                <a:latin typeface="Times New Roman" pitchFamily="18" charset="0"/>
                <a:ea typeface="Osaka"/>
                <a:cs typeface="Osaka"/>
              </a:rPr>
              <a:pPr algn="r" defTabSz="884862" eaLnBrk="1" fontAlgn="base" hangingPunct="1">
                <a:spcBef>
                  <a:spcPct val="0"/>
                </a:spcBef>
                <a:spcAft>
                  <a:spcPct val="0"/>
                </a:spcAft>
                <a:defRPr/>
              </a:pPr>
              <a:t>23</a:t>
            </a:fld>
            <a:endParaRPr lang="en-GB" altLang="en-US" dirty="0">
              <a:solidFill>
                <a:prstClr val="black"/>
              </a:solidFill>
              <a:latin typeface="Times New Roman" pitchFamily="18" charset="0"/>
              <a:ea typeface="Osaka"/>
              <a:cs typeface="Osaka"/>
            </a:endParaRPr>
          </a:p>
        </p:txBody>
      </p:sp>
      <p:sp>
        <p:nvSpPr>
          <p:cNvPr id="87044" name="Rectangle 2"/>
          <p:cNvSpPr>
            <a:spLocks noGrp="1" noRot="1" noChangeAspect="1" noChangeArrowheads="1" noTextEdit="1"/>
          </p:cNvSpPr>
          <p:nvPr>
            <p:ph type="sldImg"/>
          </p:nvPr>
        </p:nvSpPr>
        <p:spPr>
          <a:xfrm>
            <a:off x="1181100" y="696913"/>
            <a:ext cx="4648200" cy="3486150"/>
          </a:xfrm>
          <a:ln/>
        </p:spPr>
      </p:sp>
      <p:sp>
        <p:nvSpPr>
          <p:cNvPr id="87045" name="Rectangle 3"/>
          <p:cNvSpPr>
            <a:spLocks noGrp="1" noChangeArrowheads="1"/>
          </p:cNvSpPr>
          <p:nvPr>
            <p:ph type="body" idx="1"/>
          </p:nvPr>
        </p:nvSpPr>
        <p:spPr>
          <a:xfrm>
            <a:off x="935634" y="4414561"/>
            <a:ext cx="5139134" cy="41839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3" tIns="46672" rIns="93343" bIns="46672"/>
          <a:lstStyle/>
          <a:p>
            <a:pPr eaLnBrk="1" hangingPunct="1"/>
            <a:r>
              <a:rPr lang="en-US" altLang="en-US" dirty="0" smtClean="0"/>
              <a:t>Over the past 20 years, imaging</a:t>
            </a:r>
            <a:r>
              <a:rPr lang="en-US" altLang="en-US" baseline="0" dirty="0" smtClean="0"/>
              <a:t> studies and advanced genetic research have given us a much clearer idea of what addiction is, and how it manifests in the brain. </a:t>
            </a:r>
          </a:p>
          <a:p>
            <a:pPr eaLnBrk="1" hangingPunct="1"/>
            <a:endParaRPr lang="en-US" alt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smtClean="0"/>
              <a:t>Image Credit:</a:t>
            </a:r>
            <a:r>
              <a:rPr lang="en-US" altLang="en-US" sz="1200" b="1" baseline="0" dirty="0" smtClean="0"/>
              <a:t> </a:t>
            </a:r>
            <a:r>
              <a:rPr lang="en-US" altLang="en-US" sz="1200" baseline="0" dirty="0" err="1" smtClean="0"/>
              <a:t>Fotolia</a:t>
            </a:r>
            <a:r>
              <a:rPr lang="en-US" altLang="en-US" sz="1200" baseline="0" dirty="0" smtClean="0"/>
              <a:t>, purchased image, 2018.</a:t>
            </a:r>
            <a:endParaRPr lang="en-US" altLang="en-US" sz="1200" dirty="0" smtClean="0"/>
          </a:p>
          <a:p>
            <a:pPr eaLnBrk="1" hangingPunct="1"/>
            <a:endParaRPr lang="en-US" altLang="en-US" dirty="0" smtClean="0"/>
          </a:p>
        </p:txBody>
      </p:sp>
    </p:spTree>
    <p:extLst>
      <p:ext uri="{BB962C8B-B14F-4D97-AF65-F5344CB8AC3E}">
        <p14:creationId xmlns:p14="http://schemas.microsoft.com/office/powerpoint/2010/main" val="71458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81100" y="696913"/>
            <a:ext cx="4648200" cy="3486150"/>
          </a:xfrm>
          <a:ln/>
        </p:spPr>
      </p:sp>
      <p:sp>
        <p:nvSpPr>
          <p:cNvPr id="89091" name="Notes Placeholder 2"/>
          <p:cNvSpPr>
            <a:spLocks noGrp="1"/>
          </p:cNvSpPr>
          <p:nvPr>
            <p:ph type="body" idx="1"/>
          </p:nvPr>
        </p:nvSpPr>
        <p:spPr>
          <a:noFill/>
        </p:spPr>
        <p:txBody>
          <a:bodyPr/>
          <a:lstStyle/>
          <a:p>
            <a:r>
              <a:rPr lang="en-US" altLang="en-US" dirty="0" smtClean="0"/>
              <a:t>This slide depicts a cartoon image of the human brain. Say “alcohol and drugs impact many different parts of the brain, including”: </a:t>
            </a:r>
          </a:p>
          <a:p>
            <a:endParaRPr lang="en-US" altLang="en-US" dirty="0" smtClean="0"/>
          </a:p>
          <a:p>
            <a:r>
              <a:rPr lang="en-US" altLang="en-US" b="1" dirty="0" smtClean="0"/>
              <a:t>Prefrontal Cortex </a:t>
            </a:r>
            <a:r>
              <a:rPr lang="en-US" altLang="en-US" dirty="0" smtClean="0"/>
              <a:t>= judgement/executive level decision making</a:t>
            </a:r>
          </a:p>
          <a:p>
            <a:endParaRPr lang="en-US" altLang="en-US" b="1" dirty="0" smtClean="0"/>
          </a:p>
          <a:p>
            <a:r>
              <a:rPr lang="en-US" altLang="en-US" b="1" dirty="0" smtClean="0"/>
              <a:t>Nucleus accumbens </a:t>
            </a:r>
            <a:r>
              <a:rPr lang="en-US" altLang="en-US" dirty="0" smtClean="0"/>
              <a:t>= cognitive processing of aversion, motivation, </a:t>
            </a:r>
            <a:r>
              <a:rPr lang="en-US" altLang="en-US" b="1" i="1" dirty="0" smtClean="0"/>
              <a:t>pleasure, reward</a:t>
            </a:r>
            <a:r>
              <a:rPr lang="en-US" altLang="en-US" dirty="0" smtClean="0"/>
              <a:t>, and reinforcement</a:t>
            </a:r>
          </a:p>
          <a:p>
            <a:endParaRPr lang="en-US" altLang="en-US" dirty="0" smtClean="0"/>
          </a:p>
          <a:p>
            <a:r>
              <a:rPr lang="en-US" altLang="en-US" b="1" dirty="0" smtClean="0"/>
              <a:t>Limbic system </a:t>
            </a:r>
            <a:r>
              <a:rPr lang="en-US" altLang="en-US" dirty="0" smtClean="0"/>
              <a:t>= center of emotions, learning, and memory; cingulate gyri, hypothalamus, </a:t>
            </a:r>
            <a:r>
              <a:rPr lang="en-US" altLang="en-US" b="1" dirty="0" smtClean="0"/>
              <a:t>amygdala </a:t>
            </a:r>
            <a:r>
              <a:rPr lang="en-US" altLang="en-US" b="1" i="1" dirty="0" smtClean="0"/>
              <a:t>(emotional reactions</a:t>
            </a:r>
            <a:r>
              <a:rPr lang="en-US" altLang="en-US" i="1" dirty="0" smtClean="0"/>
              <a:t>)</a:t>
            </a:r>
            <a:r>
              <a:rPr lang="en-US" altLang="en-US" dirty="0" smtClean="0"/>
              <a:t>, and </a:t>
            </a:r>
            <a:r>
              <a:rPr lang="en-US" altLang="en-US" b="1" dirty="0" smtClean="0"/>
              <a:t>hippocampus </a:t>
            </a:r>
            <a:r>
              <a:rPr lang="en-US" altLang="en-US" b="1" i="1" dirty="0" smtClean="0"/>
              <a:t>(learning &amp; memory)</a:t>
            </a:r>
            <a:r>
              <a:rPr lang="en-US" altLang="en-US" b="0" i="0" dirty="0" smtClean="0"/>
              <a:t>.</a:t>
            </a:r>
            <a:endParaRPr lang="en-US" altLang="en-US" b="1" i="1" dirty="0" smtClean="0"/>
          </a:p>
          <a:p>
            <a:endParaRPr lang="en-US" altLang="en-US" dirty="0" smtClean="0"/>
          </a:p>
          <a:p>
            <a:r>
              <a:rPr lang="en-US" altLang="en-US" b="1" dirty="0" smtClean="0"/>
              <a:t>Cerebellum</a:t>
            </a:r>
            <a:r>
              <a:rPr lang="en-US" altLang="en-US" dirty="0" smtClean="0"/>
              <a:t> – coordination</a:t>
            </a:r>
          </a:p>
          <a:p>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Reference:</a:t>
            </a:r>
            <a:r>
              <a:rPr lang="en-US" altLang="en-US" b="1" baseline="0" dirty="0" smtClean="0"/>
              <a:t> </a:t>
            </a:r>
            <a:r>
              <a:rPr lang="en-US" altLang="en-US" b="0" dirty="0" smtClean="0">
                <a:latin typeface="Helvetica" pitchFamily="34" charset="0"/>
              </a:rPr>
              <a:t>National Institute on Drug Abuse. </a:t>
            </a:r>
            <a:r>
              <a:rPr lang="en-US" altLang="en-US" b="0" i="1" dirty="0" smtClean="0">
                <a:latin typeface="Helvetica" pitchFamily="34" charset="0"/>
              </a:rPr>
              <a:t>Bringing</a:t>
            </a:r>
            <a:r>
              <a:rPr lang="en-US" altLang="en-US" b="0" i="1" baseline="0" dirty="0" smtClean="0">
                <a:latin typeface="Helvetica" pitchFamily="34" charset="0"/>
              </a:rPr>
              <a:t> the full power of science to bear on drug abuse and addiction.</a:t>
            </a:r>
            <a:r>
              <a:rPr lang="en-US" altLang="en-US" b="0" baseline="0" dirty="0" smtClean="0">
                <a:latin typeface="Helvetica" pitchFamily="34" charset="0"/>
              </a:rPr>
              <a:t> </a:t>
            </a:r>
            <a:r>
              <a:rPr lang="en-US" altLang="en-US" b="0" dirty="0" smtClean="0">
                <a:latin typeface="Helvetica" pitchFamily="34" charset="0"/>
              </a:rPr>
              <a:t>Retrieved</a:t>
            </a:r>
            <a:r>
              <a:rPr lang="en-US" altLang="en-US" b="0" baseline="0" dirty="0" smtClean="0">
                <a:latin typeface="Helvetica" pitchFamily="34" charset="0"/>
              </a:rPr>
              <a:t> from: </a:t>
            </a:r>
            <a:r>
              <a:rPr lang="en-US" sz="1200" b="0" i="0" kern="1200" dirty="0" smtClean="0">
                <a:solidFill>
                  <a:schemeClr val="tx1"/>
                </a:solidFill>
                <a:effectLst/>
                <a:latin typeface="+mn-lt"/>
                <a:ea typeface="+mn-ea"/>
                <a:cs typeface="+mn-cs"/>
              </a:rPr>
              <a:t>https://www.drugabuse.gov/sites/default/files/addictionscience.ppt. </a:t>
            </a:r>
          </a:p>
          <a:p>
            <a:endParaRPr lang="en-US" altLang="en-US" dirty="0" smtClean="0"/>
          </a:p>
        </p:txBody>
      </p:sp>
      <p:sp>
        <p:nvSpPr>
          <p:cNvPr id="4" name="Slide Number Placeholder 3"/>
          <p:cNvSpPr>
            <a:spLocks noGrp="1"/>
          </p:cNvSpPr>
          <p:nvPr>
            <p:ph type="sldNum" sz="quarter" idx="5"/>
          </p:nvPr>
        </p:nvSpPr>
        <p:spPr/>
        <p:txBody>
          <a:bodyPr/>
          <a:lstStyle/>
          <a:p>
            <a:pPr defTabSz="931774">
              <a:defRPr/>
            </a:pPr>
            <a:fld id="{BC8789A5-FAD5-44A3-A85E-765E696AD33C}" type="slidenum">
              <a:rPr lang="en-US">
                <a:solidFill>
                  <a:prstClr val="black"/>
                </a:solidFill>
                <a:latin typeface="Calibri"/>
              </a:rPr>
              <a:pPr defTabSz="931774">
                <a:defRPr/>
              </a:pPr>
              <a:t>24</a:t>
            </a:fld>
            <a:endParaRPr lang="en-US">
              <a:solidFill>
                <a:prstClr val="black"/>
              </a:solidFill>
              <a:latin typeface="Calibri"/>
            </a:endParaRPr>
          </a:p>
        </p:txBody>
      </p:sp>
    </p:spTree>
    <p:extLst>
      <p:ext uri="{BB962C8B-B14F-4D97-AF65-F5344CB8AC3E}">
        <p14:creationId xmlns:p14="http://schemas.microsoft.com/office/powerpoint/2010/main" val="3409421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talk about effects that substances</a:t>
            </a:r>
            <a:r>
              <a:rPr lang="en-US" baseline="0" dirty="0" smtClean="0"/>
              <a:t> have in the brain, we need to define neurotransmitters.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25</a:t>
            </a:fld>
            <a:endParaRPr lang="en-US"/>
          </a:p>
        </p:txBody>
      </p:sp>
    </p:spTree>
    <p:extLst>
      <p:ext uri="{BB962C8B-B14F-4D97-AF65-F5344CB8AC3E}">
        <p14:creationId xmlns:p14="http://schemas.microsoft.com/office/powerpoint/2010/main" val="588634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Explain</a:t>
            </a:r>
            <a:r>
              <a:rPr lang="en-US" b="1" i="1" baseline="0" dirty="0" smtClean="0"/>
              <a:t> the listed neurotransmitters as follows: </a:t>
            </a:r>
          </a:p>
          <a:p>
            <a:endParaRPr lang="en-US" baseline="0" dirty="0" smtClean="0"/>
          </a:p>
          <a:p>
            <a:r>
              <a:rPr lang="en-US" b="1" baseline="0" dirty="0" smtClean="0"/>
              <a:t>Dopamine:</a:t>
            </a:r>
            <a:r>
              <a:rPr lang="en-US" baseline="0" dirty="0" smtClean="0"/>
              <a:t> the brain’s central pleasure chemical</a:t>
            </a:r>
          </a:p>
          <a:p>
            <a:endParaRPr lang="en-US" baseline="0" dirty="0" smtClean="0"/>
          </a:p>
          <a:p>
            <a:r>
              <a:rPr lang="en-US" b="1" baseline="0" dirty="0" smtClean="0"/>
              <a:t>Serotonin:</a:t>
            </a:r>
            <a:r>
              <a:rPr lang="en-US" baseline="0" dirty="0" smtClean="0"/>
              <a:t> involved in mood regulation </a:t>
            </a:r>
          </a:p>
          <a:p>
            <a:endParaRPr lang="en-US" baseline="0" dirty="0" smtClean="0"/>
          </a:p>
          <a:p>
            <a:r>
              <a:rPr lang="en-US" b="1" baseline="0" dirty="0" smtClean="0"/>
              <a:t>Norepinephrine: </a:t>
            </a:r>
            <a:r>
              <a:rPr lang="en-US" baseline="0" dirty="0" smtClean="0"/>
              <a:t>energy and mood </a:t>
            </a:r>
          </a:p>
          <a:p>
            <a:endParaRPr lang="en-US" baseline="0" dirty="0" smtClean="0"/>
          </a:p>
          <a:p>
            <a:r>
              <a:rPr lang="en-US" b="1" baseline="0" dirty="0" smtClean="0"/>
              <a:t>GABA:</a:t>
            </a:r>
            <a:r>
              <a:rPr lang="en-US" baseline="0" dirty="0" smtClean="0"/>
              <a:t> the brain’s central inhibitory neurotransmitter – it slows us down</a:t>
            </a:r>
          </a:p>
          <a:p>
            <a:endParaRPr lang="en-US" baseline="0" dirty="0" smtClean="0"/>
          </a:p>
          <a:p>
            <a:r>
              <a:rPr lang="en-US" b="1" baseline="0" dirty="0" smtClean="0"/>
              <a:t>Glutamate:</a:t>
            </a:r>
            <a:r>
              <a:rPr lang="en-US" baseline="0" dirty="0" smtClean="0"/>
              <a:t> the brain’s central excitatory neurotransmitter – it speeds us up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0"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a:t>
            </a:r>
            <a:r>
              <a:rPr lang="en-US" i="1" baseline="0" dirty="0" smtClean="0"/>
              <a:t>Substance Abuse Treatment</a:t>
            </a:r>
            <a:r>
              <a:rPr lang="en-US" i="1" baseline="0" dirty="0" smtClean="0"/>
              <a:t>, 5</a:t>
            </a:r>
            <a:r>
              <a:rPr lang="en-US" i="1" baseline="30000" dirty="0" smtClean="0"/>
              <a:t>th</a:t>
            </a:r>
            <a:r>
              <a:rPr lang="en-US" i="1" baseline="0" dirty="0" smtClean="0"/>
              <a:t> Ed. </a:t>
            </a:r>
            <a:r>
              <a:rPr lang="en-US" baseline="0" dirty="0" smtClean="0"/>
              <a:t>Arlington, VA: American Psychiatric Publishing. </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26</a:t>
            </a:fld>
            <a:endParaRPr lang="en-US"/>
          </a:p>
        </p:txBody>
      </p:sp>
    </p:spTree>
    <p:extLst>
      <p:ext uri="{BB962C8B-B14F-4D97-AF65-F5344CB8AC3E}">
        <p14:creationId xmlns:p14="http://schemas.microsoft.com/office/powerpoint/2010/main" val="1156898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81100" y="696913"/>
            <a:ext cx="4648200" cy="3486150"/>
          </a:xfrm>
          <a:ln/>
        </p:spPr>
      </p:sp>
      <p:sp>
        <p:nvSpPr>
          <p:cNvPr id="90115" name="Notes Placeholder 2"/>
          <p:cNvSpPr>
            <a:spLocks noGrp="1"/>
          </p:cNvSpPr>
          <p:nvPr>
            <p:ph type="body" idx="1"/>
          </p:nvPr>
        </p:nvSpPr>
        <p:spPr>
          <a:noFill/>
        </p:spPr>
        <p:txBody>
          <a:bodyPr/>
          <a:lstStyle/>
          <a:p>
            <a:r>
              <a:rPr lang="en-US" altLang="en-US" b="0" dirty="0" smtClean="0">
                <a:latin typeface="Helvetica" pitchFamily="34" charset="0"/>
              </a:rPr>
              <a:t>This slide shows how neurotransmission works, specifically for dopamine. </a:t>
            </a:r>
            <a:r>
              <a:rPr lang="en-US" altLang="en-US" dirty="0" smtClean="0">
                <a:latin typeface="Helvetica" pitchFamily="34" charset="0"/>
              </a:rPr>
              <a:t>What is schematically illustrated in this slide is a nerve terminal (top), the synaptic cleft or space between the neurons, and the post-synaptic or receiving portion of a dendrite on a neighboring neuron.  Dopamine is contained in vesicles (round storage sites) in the nerve terminal; dopamine receptors are present on the receiving (bottom) neuron. </a:t>
            </a:r>
          </a:p>
          <a:p>
            <a:endParaRPr lang="en-US" altLang="en-US" dirty="0" smtClean="0"/>
          </a:p>
          <a:p>
            <a:r>
              <a:rPr lang="en-US" altLang="en-US" dirty="0" smtClean="0">
                <a:latin typeface="Helvetica" pitchFamily="34" charset="0"/>
              </a:rPr>
              <a:t>When a signal comes down the axon, dopamine (shown in orange) is released into the synapse. It then crosses the synaptic cleft to the second neuron, where it binds to and stimulates dopamine receptors (shown in blue), generating a signal in the second neuron. The dopamine is then released from the receptor and crosses back to the first neuron where it is picked up by dopamine transporters (reuptake molecules; shown in purple) for re-use.</a:t>
            </a:r>
          </a:p>
          <a:p>
            <a:endParaRPr lang="en-US" altLang="en-US" dirty="0" smtClean="0"/>
          </a:p>
          <a:p>
            <a:r>
              <a:rPr lang="en-US" altLang="en-US" b="1" dirty="0" smtClean="0"/>
              <a:t>Video Source: </a:t>
            </a:r>
            <a:r>
              <a:rPr lang="en-US" altLang="en-US" baseline="0" dirty="0" smtClean="0"/>
              <a:t>Eyes of the World Media Group/UCLA. </a:t>
            </a:r>
            <a:r>
              <a:rPr lang="en-US" altLang="en-US" i="1" dirty="0" smtClean="0"/>
              <a:t>Meth Inside</a:t>
            </a:r>
            <a:r>
              <a:rPr lang="en-US" altLang="en-US" i="1" baseline="0" dirty="0" smtClean="0"/>
              <a:t> Out: Brain &amp; Behavior. </a:t>
            </a:r>
            <a:r>
              <a:rPr lang="en-US" altLang="en-US" baseline="0" dirty="0" smtClean="0"/>
              <a:t>(2008). Retrieved from: https://www.youtube.com/watch?v=MGEJ_GQVOqg.</a:t>
            </a:r>
          </a:p>
          <a:p>
            <a:r>
              <a:rPr lang="en-US" altLang="en-US" baseline="0" dirty="0" smtClean="0"/>
              <a:t> </a:t>
            </a:r>
            <a:endParaRPr lang="en-US" altLang="en-US" dirty="0" smtClean="0"/>
          </a:p>
        </p:txBody>
      </p:sp>
      <p:sp>
        <p:nvSpPr>
          <p:cNvPr id="4" name="Slide Number Placeholder 3"/>
          <p:cNvSpPr>
            <a:spLocks noGrp="1"/>
          </p:cNvSpPr>
          <p:nvPr>
            <p:ph type="sldNum" sz="quarter" idx="5"/>
          </p:nvPr>
        </p:nvSpPr>
        <p:spPr/>
        <p:txBody>
          <a:bodyPr/>
          <a:lstStyle/>
          <a:p>
            <a:pPr defTabSz="931774">
              <a:defRPr/>
            </a:pPr>
            <a:fld id="{13CF429D-83F5-4031-9733-2C5ECFDF5154}" type="slidenum">
              <a:rPr lang="en-US">
                <a:solidFill>
                  <a:prstClr val="black"/>
                </a:solidFill>
                <a:latin typeface="Calibri"/>
              </a:rPr>
              <a:pPr defTabSz="931774">
                <a:defRPr/>
              </a:pPr>
              <a:t>27</a:t>
            </a:fld>
            <a:endParaRPr lang="en-US">
              <a:solidFill>
                <a:prstClr val="black"/>
              </a:solidFill>
              <a:latin typeface="Calibri"/>
            </a:endParaRPr>
          </a:p>
        </p:txBody>
      </p:sp>
    </p:spTree>
    <p:extLst>
      <p:ext uri="{BB962C8B-B14F-4D97-AF65-F5344CB8AC3E}">
        <p14:creationId xmlns:p14="http://schemas.microsoft.com/office/powerpoint/2010/main" val="2247496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181100" y="696913"/>
            <a:ext cx="4648200" cy="3486150"/>
          </a:xfrm>
          <a:ln/>
        </p:spPr>
      </p:sp>
      <p:sp>
        <p:nvSpPr>
          <p:cNvPr id="91139" name="Notes Placeholder 2"/>
          <p:cNvSpPr>
            <a:spLocks noGrp="1"/>
          </p:cNvSpPr>
          <p:nvPr>
            <p:ph type="body" idx="1"/>
          </p:nvPr>
        </p:nvSpPr>
        <p:spPr>
          <a:noFill/>
        </p:spPr>
        <p:txBody>
          <a:bodyPr/>
          <a:lstStyle/>
          <a:p>
            <a:r>
              <a:rPr lang="en-US" altLang="en-US" b="0" dirty="0" smtClean="0">
                <a:latin typeface="Helvetica" pitchFamily="34" charset="0"/>
              </a:rPr>
              <a:t>Natural rewards stimulate dopamine neurotransmission.  </a:t>
            </a:r>
            <a:r>
              <a:rPr lang="en-US" altLang="en-US" dirty="0" smtClean="0">
                <a:latin typeface="Helvetica" pitchFamily="34" charset="0"/>
              </a:rPr>
              <a:t>Eating something that you enjoy or being stimulated sexually can cause dopamine levels to increase. In these graphs, dopamine is being measured inside the brains of animals.  Its increase is shown in response to food or sex cues. This basic mechanism of controlled dopamine release and reuptake has been carefully shaped and calibrated by evolution to reward normal activities critical for our survival.</a:t>
            </a:r>
          </a:p>
          <a:p>
            <a:endParaRPr lang="en-US" altLang="en-US" dirty="0" smtClean="0">
              <a:latin typeface="Helvetica" pitchFamily="34" charset="0"/>
            </a:endParaRPr>
          </a:p>
          <a:p>
            <a:r>
              <a:rPr lang="en-US" b="1" dirty="0" smtClean="0"/>
              <a:t>References: </a:t>
            </a:r>
            <a:r>
              <a:rPr lang="en-US" dirty="0" err="1" smtClean="0"/>
              <a:t>Bassareo</a:t>
            </a:r>
            <a:r>
              <a:rPr lang="en-US" dirty="0"/>
              <a:t>, V., &amp; Di Chiara, G. (1999). Differential responsiveness of dopamine transmission to food-stimuli in nucleus accumbens shell/core compartments. </a:t>
            </a:r>
            <a:r>
              <a:rPr lang="en-US" i="1" dirty="0"/>
              <a:t>Neuroscience, 89</a:t>
            </a:r>
            <a:r>
              <a:rPr lang="en-US" dirty="0"/>
              <a:t>(3), 637-641.</a:t>
            </a:r>
          </a:p>
          <a:p>
            <a:endParaRPr lang="en-US" dirty="0"/>
          </a:p>
          <a:p>
            <a:r>
              <a:rPr lang="en-US" dirty="0" err="1"/>
              <a:t>Fiorino</a:t>
            </a:r>
            <a:r>
              <a:rPr lang="en-US" dirty="0"/>
              <a:t>, D.F., &amp; Phillips, A.G. (1997). Dynamic changes in nucleus accumbens dopamine efflux during the Coolidge effect in male rats. </a:t>
            </a:r>
            <a:r>
              <a:rPr lang="en-US" i="1" dirty="0"/>
              <a:t>Journal of Neuroscience, 17</a:t>
            </a:r>
            <a:r>
              <a:rPr lang="en-US" dirty="0"/>
              <a:t>(12), 4849-4855</a:t>
            </a:r>
            <a:r>
              <a:rPr lang="en-US" dirty="0" smtClean="0"/>
              <a:t>.</a:t>
            </a:r>
          </a:p>
        </p:txBody>
      </p:sp>
      <p:sp>
        <p:nvSpPr>
          <p:cNvPr id="4" name="Slide Number Placeholder 3"/>
          <p:cNvSpPr>
            <a:spLocks noGrp="1"/>
          </p:cNvSpPr>
          <p:nvPr>
            <p:ph type="sldNum" sz="quarter" idx="5"/>
          </p:nvPr>
        </p:nvSpPr>
        <p:spPr/>
        <p:txBody>
          <a:bodyPr/>
          <a:lstStyle/>
          <a:p>
            <a:pPr defTabSz="931774">
              <a:defRPr/>
            </a:pPr>
            <a:fld id="{247A41B1-B020-4F4C-9A7A-36C267B1D920}" type="slidenum">
              <a:rPr lang="en-US">
                <a:solidFill>
                  <a:prstClr val="black"/>
                </a:solidFill>
                <a:latin typeface="Calibri"/>
              </a:rPr>
              <a:pPr defTabSz="931774">
                <a:defRPr/>
              </a:pPr>
              <a:t>28</a:t>
            </a:fld>
            <a:endParaRPr lang="en-US">
              <a:solidFill>
                <a:prstClr val="black"/>
              </a:solidFill>
              <a:latin typeface="Calibri"/>
            </a:endParaRPr>
          </a:p>
        </p:txBody>
      </p:sp>
    </p:spTree>
    <p:extLst>
      <p:ext uri="{BB962C8B-B14F-4D97-AF65-F5344CB8AC3E}">
        <p14:creationId xmlns:p14="http://schemas.microsoft.com/office/powerpoint/2010/main" val="3918349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next video explains what happens to dopamine transmission when a drug like methamphetamine is introduced into the brain. Explain that the process is similar for all the neurotransmitters we’ll discuss.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Video Source:</a:t>
            </a:r>
            <a:r>
              <a:rPr lang="en-US" altLang="en-US" b="0" dirty="0" smtClean="0"/>
              <a:t> </a:t>
            </a:r>
            <a:r>
              <a:rPr lang="en-US" altLang="en-US" baseline="0" dirty="0" smtClean="0"/>
              <a:t>Eyes of the World Media Group/UCLA. </a:t>
            </a:r>
            <a:r>
              <a:rPr lang="en-US" altLang="en-US" i="1" dirty="0" smtClean="0"/>
              <a:t>Meth Inside</a:t>
            </a:r>
            <a:r>
              <a:rPr lang="en-US" altLang="en-US" i="1" baseline="0" dirty="0" smtClean="0"/>
              <a:t> Out: Brain &amp; Behavior. </a:t>
            </a:r>
            <a:r>
              <a:rPr lang="en-US" altLang="en-US" baseline="0" dirty="0" smtClean="0"/>
              <a:t>(2008). Retrieved from: https://www.youtube.com/watch?v=dsFpe4IiF8w.</a:t>
            </a: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29</a:t>
            </a:fld>
            <a:endParaRPr lang="en-US"/>
          </a:p>
        </p:txBody>
      </p:sp>
    </p:spTree>
    <p:extLst>
      <p:ext uri="{BB962C8B-B14F-4D97-AF65-F5344CB8AC3E}">
        <p14:creationId xmlns:p14="http://schemas.microsoft.com/office/powerpoint/2010/main" val="1478938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876" indent="-232876">
              <a:defRPr/>
            </a:pPr>
            <a:r>
              <a:rPr lang="en-US" b="1" i="1" dirty="0" smtClean="0"/>
              <a:t>The </a:t>
            </a:r>
            <a:r>
              <a:rPr lang="en-US" b="1" i="1" dirty="0"/>
              <a:t>purpose of the </a:t>
            </a:r>
            <a:r>
              <a:rPr lang="en-US" b="1" i="1" dirty="0" smtClean="0"/>
              <a:t>following</a:t>
            </a:r>
            <a:r>
              <a:rPr lang="en-US" b="1" i="1" baseline="0" dirty="0" smtClean="0"/>
              <a:t> 10 </a:t>
            </a:r>
            <a:r>
              <a:rPr lang="en-US" b="1" i="1" dirty="0" smtClean="0"/>
              <a:t>questions </a:t>
            </a:r>
            <a:r>
              <a:rPr lang="en-US" b="1" i="1" dirty="0"/>
              <a:t>is to test the pre-training level of </a:t>
            </a:r>
            <a:r>
              <a:rPr lang="en-US" b="1" i="1" dirty="0" smtClean="0"/>
              <a:t>addiction and HIV </a:t>
            </a:r>
          </a:p>
          <a:p>
            <a:pPr marL="232876" indent="-232876">
              <a:defRPr/>
            </a:pPr>
            <a:r>
              <a:rPr lang="en-US" b="1" i="1" dirty="0" smtClean="0"/>
              <a:t>knowledge </a:t>
            </a:r>
            <a:r>
              <a:rPr lang="en-US" b="1" i="1" dirty="0"/>
              <a:t>amongst the training participants. The questions are formatted as either multiple choice </a:t>
            </a:r>
            <a:endParaRPr lang="en-US" b="1" i="1" dirty="0" smtClean="0"/>
          </a:p>
          <a:p>
            <a:pPr marL="232876" indent="-232876">
              <a:defRPr/>
            </a:pPr>
            <a:r>
              <a:rPr lang="en-US" b="1" i="1" dirty="0" smtClean="0"/>
              <a:t>or true/false </a:t>
            </a:r>
            <a:r>
              <a:rPr lang="en-US" b="1" i="1" dirty="0"/>
              <a:t>questions. Read each question and the possible responses aloud, and give training </a:t>
            </a:r>
            <a:endParaRPr lang="en-US" b="1" i="1" dirty="0" smtClean="0"/>
          </a:p>
          <a:p>
            <a:pPr marL="232876" indent="-232876">
              <a:defRPr/>
            </a:pPr>
            <a:r>
              <a:rPr lang="en-US" b="1" i="1" dirty="0" smtClean="0"/>
              <a:t>participants time </a:t>
            </a:r>
            <a:r>
              <a:rPr lang="en-US" b="1" i="1" dirty="0"/>
              <a:t>to jot down their response before moving on to the next question. </a:t>
            </a:r>
            <a:r>
              <a:rPr lang="en-US" b="1" i="1" u="sng" dirty="0"/>
              <a:t>Do not</a:t>
            </a:r>
            <a:r>
              <a:rPr lang="en-US" b="1" i="1" dirty="0"/>
              <a:t> reveal the </a:t>
            </a:r>
            <a:endParaRPr lang="en-US" b="1" i="1" dirty="0" smtClean="0"/>
          </a:p>
          <a:p>
            <a:pPr marL="232876" indent="-232876">
              <a:defRPr/>
            </a:pPr>
            <a:r>
              <a:rPr lang="en-US" b="1" i="1" dirty="0" smtClean="0"/>
              <a:t>answers </a:t>
            </a:r>
            <a:r>
              <a:rPr lang="en-US" b="1" i="1" dirty="0"/>
              <a:t>to the </a:t>
            </a:r>
            <a:r>
              <a:rPr lang="en-US" b="1" i="1" dirty="0" smtClean="0"/>
              <a:t>questions </a:t>
            </a:r>
            <a:r>
              <a:rPr lang="en-US" b="1" i="1" dirty="0"/>
              <a:t>until the end of the training session (when you re-administer the questions </a:t>
            </a:r>
            <a:endParaRPr lang="en-US" b="1" i="1" dirty="0" smtClean="0"/>
          </a:p>
          <a:p>
            <a:pPr marL="232876" indent="-232876">
              <a:defRPr/>
            </a:pPr>
            <a:r>
              <a:rPr lang="en-US" b="1" i="1" dirty="0" smtClean="0"/>
              <a:t>that </a:t>
            </a:r>
            <a:r>
              <a:rPr lang="en-US" b="1" i="1" dirty="0"/>
              <a:t>appear on slides </a:t>
            </a:r>
            <a:r>
              <a:rPr lang="en-US" b="1" i="1" dirty="0" smtClean="0"/>
              <a:t>164-173). </a:t>
            </a:r>
          </a:p>
        </p:txBody>
      </p:sp>
      <p:sp>
        <p:nvSpPr>
          <p:cNvPr id="4" name="Slide Number Placeholder 3"/>
          <p:cNvSpPr>
            <a:spLocks noGrp="1"/>
          </p:cNvSpPr>
          <p:nvPr>
            <p:ph type="sldNum" sz="quarter" idx="10"/>
          </p:nvPr>
        </p:nvSpPr>
        <p:spPr/>
        <p:txBody>
          <a:bodyPr/>
          <a:lstStyle/>
          <a:p>
            <a:fld id="{D428D147-A619-4BE7-B1D0-117B7DB1A985}" type="slidenum">
              <a:rPr lang="en-US" smtClean="0"/>
              <a:t>3</a:t>
            </a:fld>
            <a:endParaRPr lang="en-US"/>
          </a:p>
        </p:txBody>
      </p:sp>
    </p:spTree>
    <p:extLst>
      <p:ext uri="{BB962C8B-B14F-4D97-AF65-F5344CB8AC3E}">
        <p14:creationId xmlns:p14="http://schemas.microsoft.com/office/powerpoint/2010/main" val="3300865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181100" y="696913"/>
            <a:ext cx="4648200" cy="3486150"/>
          </a:xfrm>
          <a:ln/>
        </p:spPr>
      </p:sp>
      <p:sp>
        <p:nvSpPr>
          <p:cNvPr id="92163" name="Notes Placeholder 2"/>
          <p:cNvSpPr>
            <a:spLocks noGrp="1"/>
          </p:cNvSpPr>
          <p:nvPr>
            <p:ph type="body" idx="1"/>
          </p:nvPr>
        </p:nvSpPr>
        <p:spPr>
          <a:noFill/>
        </p:spPr>
        <p:txBody>
          <a:bodyPr/>
          <a:lstStyle/>
          <a:p>
            <a:r>
              <a:rPr lang="en-US" altLang="en-US" b="0" dirty="0" smtClean="0">
                <a:latin typeface="Helvetica" pitchFamily="34" charset="0"/>
              </a:rPr>
              <a:t>Nearly all drugs of abuse increase dopamine neurotransmission, either directly or indirectly.</a:t>
            </a:r>
            <a:r>
              <a:rPr lang="en-US" altLang="en-US" b="1" dirty="0" smtClean="0">
                <a:latin typeface="Helvetica" pitchFamily="34" charset="0"/>
              </a:rPr>
              <a:t>  </a:t>
            </a:r>
            <a:r>
              <a:rPr lang="en-US" altLang="en-US" dirty="0" smtClean="0">
                <a:latin typeface="Helvetica" pitchFamily="34" charset="0"/>
              </a:rPr>
              <a:t>This slide shows the increase in brain dopamine (DA) levels (measured in animals) following exposure to various drugs of abuse.</a:t>
            </a:r>
            <a:r>
              <a:rPr lang="en-US" altLang="en-US" b="1" dirty="0" smtClean="0">
                <a:latin typeface="Helvetica" pitchFamily="34" charset="0"/>
              </a:rPr>
              <a:t>  </a:t>
            </a:r>
            <a:r>
              <a:rPr lang="en-US" altLang="en-US" dirty="0" smtClean="0">
                <a:latin typeface="Helvetica" pitchFamily="34" charset="0"/>
              </a:rPr>
              <a:t>All of the drugs depicted in this slide have different mechanisms of action, however they all increase activity in the </a:t>
            </a:r>
            <a:r>
              <a:rPr lang="en-US" altLang="en-US" i="1" dirty="0" smtClean="0">
                <a:latin typeface="Helvetica" pitchFamily="34" charset="0"/>
              </a:rPr>
              <a:t>brain reward pathway</a:t>
            </a:r>
            <a:r>
              <a:rPr lang="en-US" altLang="en-US" dirty="0" smtClean="0">
                <a:latin typeface="Helvetica" pitchFamily="34" charset="0"/>
              </a:rPr>
              <a:t> by increasing dopamine neurotransmission. It is because drugs activate these brain </a:t>
            </a:r>
            <a:r>
              <a:rPr lang="en-US" altLang="en-US" dirty="0" err="1" smtClean="0">
                <a:latin typeface="Helvetica" pitchFamily="34" charset="0"/>
              </a:rPr>
              <a:t>regions</a:t>
            </a:r>
            <a:r>
              <a:rPr lang="en-US" altLang="en-US" dirty="0" err="1" smtClean="0">
                <a:latin typeface="Helvetica" pitchFamily="34" charset="0"/>
                <a:sym typeface="Symbol" pitchFamily="18" charset="2"/>
              </a:rPr>
              <a:t></a:t>
            </a:r>
            <a:r>
              <a:rPr lang="en-US" altLang="en-US" dirty="0" err="1" smtClean="0">
                <a:latin typeface="Helvetica" pitchFamily="34" charset="0"/>
              </a:rPr>
              <a:t>usually</a:t>
            </a:r>
            <a:r>
              <a:rPr lang="en-US" altLang="en-US" dirty="0" smtClean="0">
                <a:latin typeface="Helvetica" pitchFamily="34" charset="0"/>
              </a:rPr>
              <a:t> more effectively and for longer periods of time than natural </a:t>
            </a:r>
            <a:r>
              <a:rPr lang="en-US" altLang="en-US" dirty="0" err="1" smtClean="0">
                <a:latin typeface="Helvetica" pitchFamily="34" charset="0"/>
              </a:rPr>
              <a:t>rewards</a:t>
            </a:r>
            <a:r>
              <a:rPr lang="en-US" altLang="en-US" dirty="0" err="1" smtClean="0">
                <a:latin typeface="Helvetica" pitchFamily="34" charset="0"/>
                <a:sym typeface="Symbol" pitchFamily="18" charset="2"/>
              </a:rPr>
              <a:t>that</a:t>
            </a:r>
            <a:r>
              <a:rPr lang="en-US" altLang="en-US" dirty="0" smtClean="0">
                <a:latin typeface="Helvetica" pitchFamily="34" charset="0"/>
                <a:sym typeface="Symbol" pitchFamily="18" charset="2"/>
              </a:rPr>
              <a:t> </a:t>
            </a:r>
            <a:r>
              <a:rPr lang="en-US" altLang="en-US" dirty="0" smtClean="0">
                <a:latin typeface="Helvetica" pitchFamily="34" charset="0"/>
              </a:rPr>
              <a:t>they have an inherent risk of being abused. </a:t>
            </a:r>
          </a:p>
          <a:p>
            <a:endParaRPr lang="en-US" altLang="en-US" dirty="0" smtClean="0">
              <a:latin typeface="Helvetica" pitchFamily="34" charset="0"/>
            </a:endParaRPr>
          </a:p>
          <a:p>
            <a:r>
              <a:rPr lang="en-US" altLang="en-US" dirty="0" smtClean="0">
                <a:latin typeface="Helvetica" pitchFamily="34" charset="0"/>
              </a:rPr>
              <a:t>The dopamine</a:t>
            </a:r>
            <a:r>
              <a:rPr lang="en-US" altLang="en-US" baseline="0" dirty="0" smtClean="0">
                <a:latin typeface="Helvetica" pitchFamily="34" charset="0"/>
              </a:rPr>
              <a:t> release profile for opioids is similar to that of alcohol. </a:t>
            </a:r>
            <a:endParaRPr lang="en-US" altLang="en-US" dirty="0" smtClean="0">
              <a:latin typeface="Helvetica" pitchFamily="34" charset="0"/>
            </a:endParaRPr>
          </a:p>
          <a:p>
            <a:endParaRPr lang="en-US" altLang="en-US" dirty="0" smtClean="0">
              <a:latin typeface="Helvetica" pitchFamily="34" charset="0"/>
            </a:endParaRPr>
          </a:p>
          <a:p>
            <a:r>
              <a:rPr lang="en-US" b="1" dirty="0" smtClean="0"/>
              <a:t>References:</a:t>
            </a:r>
            <a:r>
              <a:rPr lang="en-US" b="1" baseline="0" dirty="0" smtClean="0"/>
              <a:t> </a:t>
            </a:r>
            <a:r>
              <a:rPr lang="en-US" dirty="0" smtClean="0"/>
              <a:t>Di </a:t>
            </a:r>
            <a:r>
              <a:rPr lang="en-US" dirty="0"/>
              <a:t>Chiara, G., &amp; </a:t>
            </a:r>
            <a:r>
              <a:rPr lang="en-US" dirty="0" err="1"/>
              <a:t>Imperato</a:t>
            </a:r>
            <a:r>
              <a:rPr lang="en-US" dirty="0"/>
              <a:t>, A. (1988). Drugs abused by humans preferentially increase synaptic dopamine concentrations in the mesolimbic system of freely moving rats. </a:t>
            </a:r>
            <a:r>
              <a:rPr lang="en-US" i="1" dirty="0" smtClean="0"/>
              <a:t>Proceedings of the National Academy of Science </a:t>
            </a:r>
            <a:r>
              <a:rPr lang="en-US" i="1" dirty="0"/>
              <a:t>U.S.A., 85</a:t>
            </a:r>
            <a:r>
              <a:rPr lang="en-US" dirty="0"/>
              <a:t>(14), 5274-5278.</a:t>
            </a:r>
          </a:p>
          <a:p>
            <a:endParaRPr lang="en-US" dirty="0"/>
          </a:p>
          <a:p>
            <a:r>
              <a:rPr lang="en-US" dirty="0" err="1"/>
              <a:t>Shoblock</a:t>
            </a:r>
            <a:r>
              <a:rPr lang="en-US" dirty="0"/>
              <a:t>, J.R., Sullivan, E.B., Maisonneuve, I.M., &amp; Glick, S.D. (2003). Neurochemical and behavioral differences between d-methamphetamine and d-amphetamine in rats. </a:t>
            </a:r>
            <a:r>
              <a:rPr lang="en-US" i="1" dirty="0" smtClean="0"/>
              <a:t>Psychopharmacology </a:t>
            </a:r>
            <a:r>
              <a:rPr lang="en-US" i="1" dirty="0"/>
              <a:t>(</a:t>
            </a:r>
            <a:r>
              <a:rPr lang="en-US" i="1" dirty="0" err="1"/>
              <a:t>Berl</a:t>
            </a:r>
            <a:r>
              <a:rPr lang="en-US" i="1" dirty="0"/>
              <a:t>), 165</a:t>
            </a:r>
            <a:r>
              <a:rPr lang="en-US" dirty="0"/>
              <a:t>(4), 359-369.</a:t>
            </a:r>
            <a:endParaRPr lang="en-US" altLang="en-US" dirty="0" smtClean="0">
              <a:latin typeface="Helvetica" pitchFamily="34" charset="0"/>
            </a:endParaRPr>
          </a:p>
          <a:p>
            <a:endParaRPr lang="en-US" altLang="en-US" dirty="0" smtClean="0"/>
          </a:p>
        </p:txBody>
      </p:sp>
      <p:sp>
        <p:nvSpPr>
          <p:cNvPr id="4" name="Slide Number Placeholder 3"/>
          <p:cNvSpPr>
            <a:spLocks noGrp="1"/>
          </p:cNvSpPr>
          <p:nvPr>
            <p:ph type="sldNum" sz="quarter" idx="5"/>
          </p:nvPr>
        </p:nvSpPr>
        <p:spPr/>
        <p:txBody>
          <a:bodyPr/>
          <a:lstStyle/>
          <a:p>
            <a:pPr defTabSz="931774">
              <a:defRPr/>
            </a:pPr>
            <a:fld id="{982C54AC-FC8A-4836-AD97-C8FE30EC58BA}" type="slidenum">
              <a:rPr lang="en-US">
                <a:solidFill>
                  <a:prstClr val="black"/>
                </a:solidFill>
                <a:latin typeface="Calibri"/>
              </a:rPr>
              <a:pPr defTabSz="931774">
                <a:defRPr/>
              </a:pPr>
              <a:t>30</a:t>
            </a:fld>
            <a:endParaRPr lang="en-US">
              <a:solidFill>
                <a:prstClr val="black"/>
              </a:solidFill>
              <a:latin typeface="Calibri"/>
            </a:endParaRPr>
          </a:p>
        </p:txBody>
      </p:sp>
    </p:spTree>
    <p:extLst>
      <p:ext uri="{BB962C8B-B14F-4D97-AF65-F5344CB8AC3E}">
        <p14:creationId xmlns:p14="http://schemas.microsoft.com/office/powerpoint/2010/main" val="3413195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p:txBody>
          <a:bodyPr/>
          <a:lstStyle>
            <a:lvl1pPr algn="ctr" defTabSz="931699" eaLnBrk="0" hangingPunct="0">
              <a:defRPr>
                <a:solidFill>
                  <a:schemeClr val="tx1"/>
                </a:solidFill>
                <a:latin typeface="Tahoma" pitchFamily="34" charset="0"/>
              </a:defRPr>
            </a:lvl1pPr>
            <a:lvl2pPr marL="742819" indent="-285699" algn="ctr" defTabSz="931699" eaLnBrk="0" hangingPunct="0">
              <a:defRPr>
                <a:solidFill>
                  <a:schemeClr val="tx1"/>
                </a:solidFill>
                <a:latin typeface="Tahoma" pitchFamily="34" charset="0"/>
              </a:defRPr>
            </a:lvl2pPr>
            <a:lvl3pPr marL="1142799" indent="-228560" algn="ctr" defTabSz="931699" eaLnBrk="0" hangingPunct="0">
              <a:defRPr>
                <a:solidFill>
                  <a:schemeClr val="tx1"/>
                </a:solidFill>
                <a:latin typeface="Tahoma" pitchFamily="34" charset="0"/>
              </a:defRPr>
            </a:lvl3pPr>
            <a:lvl4pPr marL="1599919" indent="-228560" algn="ctr" defTabSz="931699" eaLnBrk="0" hangingPunct="0">
              <a:defRPr>
                <a:solidFill>
                  <a:schemeClr val="tx1"/>
                </a:solidFill>
                <a:latin typeface="Tahoma" pitchFamily="34" charset="0"/>
              </a:defRPr>
            </a:lvl4pPr>
            <a:lvl5pPr marL="2057039" indent="-228560" algn="ctr" defTabSz="931699" eaLnBrk="0" hangingPunct="0">
              <a:defRPr>
                <a:solidFill>
                  <a:schemeClr val="tx1"/>
                </a:solidFill>
                <a:latin typeface="Tahoma" pitchFamily="34" charset="0"/>
              </a:defRPr>
            </a:lvl5pPr>
            <a:lvl6pPr marL="2514159" indent="-228560" algn="ctr" defTabSz="931699" eaLnBrk="0" fontAlgn="base" hangingPunct="0">
              <a:spcBef>
                <a:spcPct val="0"/>
              </a:spcBef>
              <a:spcAft>
                <a:spcPct val="0"/>
              </a:spcAft>
              <a:defRPr>
                <a:solidFill>
                  <a:schemeClr val="tx1"/>
                </a:solidFill>
                <a:latin typeface="Tahoma" pitchFamily="34" charset="0"/>
              </a:defRPr>
            </a:lvl6pPr>
            <a:lvl7pPr marL="2971279" indent="-228560" algn="ctr" defTabSz="931699" eaLnBrk="0" fontAlgn="base" hangingPunct="0">
              <a:spcBef>
                <a:spcPct val="0"/>
              </a:spcBef>
              <a:spcAft>
                <a:spcPct val="0"/>
              </a:spcAft>
              <a:defRPr>
                <a:solidFill>
                  <a:schemeClr val="tx1"/>
                </a:solidFill>
                <a:latin typeface="Tahoma" pitchFamily="34" charset="0"/>
              </a:defRPr>
            </a:lvl7pPr>
            <a:lvl8pPr marL="3428399" indent="-228560" algn="ctr" defTabSz="931699" eaLnBrk="0" fontAlgn="base" hangingPunct="0">
              <a:spcBef>
                <a:spcPct val="0"/>
              </a:spcBef>
              <a:spcAft>
                <a:spcPct val="0"/>
              </a:spcAft>
              <a:defRPr>
                <a:solidFill>
                  <a:schemeClr val="tx1"/>
                </a:solidFill>
                <a:latin typeface="Tahoma" pitchFamily="34" charset="0"/>
              </a:defRPr>
            </a:lvl8pPr>
            <a:lvl9pPr marL="3885518" indent="-228560" algn="ctr" defTabSz="931699" eaLnBrk="0" fontAlgn="base" hangingPunct="0">
              <a:spcBef>
                <a:spcPct val="0"/>
              </a:spcBef>
              <a:spcAft>
                <a:spcPct val="0"/>
              </a:spcAft>
              <a:defRPr>
                <a:solidFill>
                  <a:schemeClr val="tx1"/>
                </a:solidFill>
                <a:latin typeface="Tahoma" pitchFamily="34" charset="0"/>
              </a:defRPr>
            </a:lvl9pPr>
          </a:lstStyle>
          <a:p>
            <a:pPr algn="r" eaLnBrk="1" hangingPunct="1">
              <a:defRPr/>
            </a:pPr>
            <a:fld id="{46C46B87-A8B3-4FC0-BD4B-3EC9A273BA45}" type="slidenum">
              <a:rPr lang="en-US">
                <a:solidFill>
                  <a:prstClr val="black"/>
                </a:solidFill>
                <a:latin typeface="Arial" pitchFamily="34" charset="0"/>
              </a:rPr>
              <a:pPr algn="r" eaLnBrk="1" hangingPunct="1">
                <a:defRPr/>
              </a:pPr>
              <a:t>31</a:t>
            </a:fld>
            <a:endParaRPr lang="en-US">
              <a:solidFill>
                <a:prstClr val="black"/>
              </a:solidFill>
              <a:latin typeface="Arial" pitchFamily="34" charset="0"/>
            </a:endParaRPr>
          </a:p>
        </p:txBody>
      </p:sp>
      <p:sp>
        <p:nvSpPr>
          <p:cNvPr id="93187" name="Rectangle 2"/>
          <p:cNvSpPr>
            <a:spLocks noGrp="1" noRot="1" noChangeAspect="1" noChangeArrowheads="1" noTextEdit="1"/>
          </p:cNvSpPr>
          <p:nvPr>
            <p:ph type="sldImg"/>
          </p:nvPr>
        </p:nvSpPr>
        <p:spPr>
          <a:xfrm>
            <a:off x="1181100" y="696913"/>
            <a:ext cx="4648200" cy="3486150"/>
          </a:xfrm>
          <a:ln/>
        </p:spPr>
      </p:sp>
      <p:sp>
        <p:nvSpPr>
          <p:cNvPr id="93188" name="Rectangle 3"/>
          <p:cNvSpPr>
            <a:spLocks noGrp="1" noChangeArrowheads="1"/>
          </p:cNvSpPr>
          <p:nvPr>
            <p:ph type="body" idx="1"/>
          </p:nvPr>
        </p:nvSpPr>
        <p:spPr>
          <a:xfrm>
            <a:off x="935634" y="4416099"/>
            <a:ext cx="5139134" cy="4183995"/>
          </a:xfrm>
          <a:noFill/>
        </p:spPr>
        <p:txBody>
          <a:bodyPr/>
          <a:lstStyle/>
          <a:p>
            <a:r>
              <a:rPr lang="en-US" altLang="en-US" dirty="0" smtClean="0"/>
              <a:t>The scan on the far left of the screen depicts the brain of a non-methamphetamine using control. Notice the bright colors in the reward center. Brighter</a:t>
            </a:r>
            <a:r>
              <a:rPr lang="en-US" altLang="en-US" baseline="0" dirty="0" smtClean="0"/>
              <a:t> colors mean higher glucose metabolism, so more activity in the reward pathways. </a:t>
            </a:r>
            <a:r>
              <a:rPr lang="en-US" altLang="en-US" dirty="0" smtClean="0"/>
              <a:t>The center scan is the brain of a methamphetamine user who has been matched to the control in terms of age, race, etc. Notice that there are no bright red and orange colors in the reward center. Symptomatically, this might show up as depression. The scan on the far right depicts the brain of a Parkinson’s Disease patient. Notice that like the center scan, this scan lacks the bright red and orange colors in the reward center. Parkinson’s Disease is a movement disorder that impacts similar areas of the brain as does meth. A meth user ends up looking more like a Parkinson’s patient than a non using control.</a:t>
            </a:r>
          </a:p>
          <a:p>
            <a:r>
              <a:rPr lang="en-US" altLang="en-US" dirty="0" smtClean="0"/>
              <a:t> </a:t>
            </a:r>
          </a:p>
          <a:p>
            <a:r>
              <a:rPr lang="en-US" altLang="en-US" dirty="0" smtClean="0"/>
              <a:t>This is not to say that methamphetamine users will eventually become Parkinson’s patients, but it does help to explain why some methamphetamine users exhibit muscle twitching (known as “tweaking”) and other strange movements.</a:t>
            </a:r>
          </a:p>
          <a:p>
            <a:pPr eaLnBrk="1" hangingPunct="1"/>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smtClean="0">
                <a:solidFill>
                  <a:srgbClr val="FFFF00"/>
                </a:solidFill>
                <a:latin typeface="Calibri" panose="020F0502020204030204" pitchFamily="34" charset="0"/>
                <a:cs typeface="Calibri" panose="020F0502020204030204" pitchFamily="34" charset="0"/>
              </a:rPr>
              <a:t>Reference: </a:t>
            </a:r>
            <a:r>
              <a:rPr lang="en-US" altLang="en-US" sz="1200" b="0" dirty="0" smtClean="0">
                <a:solidFill>
                  <a:srgbClr val="FFFF00"/>
                </a:solidFill>
                <a:latin typeface="Calibri" panose="020F0502020204030204" pitchFamily="34" charset="0"/>
                <a:cs typeface="Calibri" panose="020F0502020204030204" pitchFamily="34" charset="0"/>
              </a:rPr>
              <a:t>McCann U.D.,</a:t>
            </a:r>
            <a:r>
              <a:rPr lang="en-US" altLang="en-US" sz="1200" b="0" baseline="0" dirty="0" smtClean="0">
                <a:solidFill>
                  <a:srgbClr val="FFFF00"/>
                </a:solidFill>
                <a:latin typeface="Calibri" panose="020F0502020204030204" pitchFamily="34" charset="0"/>
                <a:cs typeface="Calibri" panose="020F0502020204030204" pitchFamily="34" charset="0"/>
              </a:rPr>
              <a:t> Wong, D.F., Yokoi, F., </a:t>
            </a:r>
            <a:r>
              <a:rPr lang="en-US" altLang="en-US" sz="1200" b="0" baseline="0" dirty="0" err="1" smtClean="0">
                <a:solidFill>
                  <a:srgbClr val="FFFF00"/>
                </a:solidFill>
                <a:latin typeface="Calibri" panose="020F0502020204030204" pitchFamily="34" charset="0"/>
                <a:cs typeface="Calibri" panose="020F0502020204030204" pitchFamily="34" charset="0"/>
              </a:rPr>
              <a:t>Villemagne</a:t>
            </a:r>
            <a:r>
              <a:rPr lang="en-US" altLang="en-US" sz="1200" b="0" baseline="0" dirty="0" smtClean="0">
                <a:solidFill>
                  <a:srgbClr val="FFFF00"/>
                </a:solidFill>
                <a:latin typeface="Calibri" panose="020F0502020204030204" pitchFamily="34" charset="0"/>
                <a:cs typeface="Calibri" panose="020F0502020204030204" pitchFamily="34" charset="0"/>
              </a:rPr>
              <a:t>, V., </a:t>
            </a:r>
            <a:r>
              <a:rPr lang="en-US" altLang="en-US" sz="1200" b="0" baseline="0" dirty="0" err="1" smtClean="0">
                <a:solidFill>
                  <a:srgbClr val="FFFF00"/>
                </a:solidFill>
                <a:latin typeface="Calibri" panose="020F0502020204030204" pitchFamily="34" charset="0"/>
                <a:cs typeface="Calibri" panose="020F0502020204030204" pitchFamily="34" charset="0"/>
              </a:rPr>
              <a:t>Dannals</a:t>
            </a:r>
            <a:r>
              <a:rPr lang="en-US" altLang="en-US" sz="1200" b="0" baseline="0" dirty="0" smtClean="0">
                <a:solidFill>
                  <a:srgbClr val="FFFF00"/>
                </a:solidFill>
                <a:latin typeface="Calibri" panose="020F0502020204030204" pitchFamily="34" charset="0"/>
                <a:cs typeface="Calibri" panose="020F0502020204030204" pitchFamily="34" charset="0"/>
              </a:rPr>
              <a:t>, R.F., &amp; </a:t>
            </a:r>
            <a:r>
              <a:rPr lang="en-US" altLang="en-US" sz="1200" b="0" baseline="0" dirty="0" err="1" smtClean="0">
                <a:solidFill>
                  <a:srgbClr val="FFFF00"/>
                </a:solidFill>
                <a:latin typeface="Calibri" panose="020F0502020204030204" pitchFamily="34" charset="0"/>
                <a:cs typeface="Calibri" panose="020F0502020204030204" pitchFamily="34" charset="0"/>
              </a:rPr>
              <a:t>Ricaurte</a:t>
            </a:r>
            <a:r>
              <a:rPr lang="en-US" altLang="en-US" sz="1200" b="0" baseline="0" dirty="0" smtClean="0">
                <a:solidFill>
                  <a:srgbClr val="FFFF00"/>
                </a:solidFill>
                <a:latin typeface="Calibri" panose="020F0502020204030204" pitchFamily="34" charset="0"/>
                <a:cs typeface="Calibri" panose="020F0502020204030204" pitchFamily="34" charset="0"/>
              </a:rPr>
              <a:t>, G.A</a:t>
            </a:r>
            <a:r>
              <a:rPr lang="en-US" altLang="en-US" sz="1200" b="0" dirty="0" smtClean="0">
                <a:solidFill>
                  <a:srgbClr val="FFFF00"/>
                </a:solidFill>
                <a:latin typeface="Calibri" panose="020F0502020204030204" pitchFamily="34" charset="0"/>
                <a:cs typeface="Calibri" panose="020F0502020204030204" pitchFamily="34" charset="0"/>
              </a:rPr>
              <a:t>.</a:t>
            </a:r>
            <a:r>
              <a:rPr lang="en-US" altLang="en-US" sz="1200" b="0" baseline="0" dirty="0" smtClean="0">
                <a:solidFill>
                  <a:srgbClr val="FFFF00"/>
                </a:solidFill>
                <a:latin typeface="Calibri" panose="020F0502020204030204" pitchFamily="34" charset="0"/>
                <a:cs typeface="Calibri" panose="020F0502020204030204" pitchFamily="34" charset="0"/>
              </a:rPr>
              <a:t> (1998). </a:t>
            </a:r>
            <a:r>
              <a:rPr lang="en-US" sz="1200" b="0" i="0" kern="1200" dirty="0" smtClean="0">
                <a:solidFill>
                  <a:schemeClr val="tx1"/>
                </a:solidFill>
                <a:effectLst/>
                <a:latin typeface="+mn-lt"/>
                <a:ea typeface="+mn-ea"/>
                <a:cs typeface="+mn-cs"/>
              </a:rPr>
              <a:t>Reduced Striatal Dopamine Transporter Density in Abstinent Methamphetamine and </a:t>
            </a:r>
            <a:r>
              <a:rPr lang="en-US" sz="1200" b="0" i="0" kern="1200" dirty="0" err="1" smtClean="0">
                <a:solidFill>
                  <a:schemeClr val="tx1"/>
                </a:solidFill>
                <a:effectLst/>
                <a:latin typeface="+mn-lt"/>
                <a:ea typeface="+mn-ea"/>
                <a:cs typeface="+mn-cs"/>
              </a:rPr>
              <a:t>Methcathinone</a:t>
            </a:r>
            <a:r>
              <a:rPr lang="en-US" sz="1200" b="0" i="0" kern="1200" dirty="0" smtClean="0">
                <a:solidFill>
                  <a:schemeClr val="tx1"/>
                </a:solidFill>
                <a:effectLst/>
                <a:latin typeface="+mn-lt"/>
                <a:ea typeface="+mn-ea"/>
                <a:cs typeface="+mn-cs"/>
              </a:rPr>
              <a:t> Users: Evidence from Positron Emission Tomography Studies with [</a:t>
            </a:r>
            <a:r>
              <a:rPr lang="en-US" sz="1200" b="0" i="0" kern="1200" baseline="30000" dirty="0" smtClean="0">
                <a:solidFill>
                  <a:schemeClr val="tx1"/>
                </a:solidFill>
                <a:effectLst/>
                <a:latin typeface="+mn-lt"/>
                <a:ea typeface="+mn-ea"/>
                <a:cs typeface="+mn-cs"/>
              </a:rPr>
              <a:t>11</a:t>
            </a:r>
            <a:r>
              <a:rPr lang="en-US" sz="1200" b="0" i="0" kern="1200" dirty="0" smtClean="0">
                <a:solidFill>
                  <a:schemeClr val="tx1"/>
                </a:solidFill>
                <a:effectLst/>
                <a:latin typeface="+mn-lt"/>
                <a:ea typeface="+mn-ea"/>
                <a:cs typeface="+mn-cs"/>
              </a:rPr>
              <a:t>C]WIN-35,428.</a:t>
            </a:r>
            <a:r>
              <a:rPr lang="en-US" altLang="en-US" sz="1200" b="0" baseline="0" dirty="0" smtClean="0">
                <a:solidFill>
                  <a:srgbClr val="FFFF00"/>
                </a:solidFill>
                <a:latin typeface="Calibri" panose="020F0502020204030204" pitchFamily="34" charset="0"/>
                <a:cs typeface="Calibri" panose="020F0502020204030204" pitchFamily="34" charset="0"/>
              </a:rPr>
              <a:t> </a:t>
            </a:r>
            <a:r>
              <a:rPr lang="en-US" altLang="en-US" sz="1200" b="0" i="1" dirty="0" smtClean="0">
                <a:solidFill>
                  <a:srgbClr val="FFFF00"/>
                </a:solidFill>
                <a:latin typeface="Calibri" panose="020F0502020204030204" pitchFamily="34" charset="0"/>
                <a:cs typeface="Calibri" panose="020F0502020204030204" pitchFamily="34" charset="0"/>
              </a:rPr>
              <a:t>Journal of Neuroscience 18</a:t>
            </a:r>
            <a:r>
              <a:rPr lang="en-US" altLang="en-US" sz="1200" b="0" dirty="0" smtClean="0">
                <a:solidFill>
                  <a:srgbClr val="FFFF00"/>
                </a:solidFill>
                <a:latin typeface="Calibri" panose="020F0502020204030204" pitchFamily="34" charset="0"/>
                <a:cs typeface="Calibri" panose="020F0502020204030204" pitchFamily="34" charset="0"/>
              </a:rPr>
              <a:t>(20), 8417-8422.</a:t>
            </a:r>
            <a:endParaRPr lang="en-US" altLang="en-US" dirty="0" smtClean="0"/>
          </a:p>
        </p:txBody>
      </p:sp>
    </p:spTree>
    <p:extLst>
      <p:ext uri="{BB962C8B-B14F-4D97-AF65-F5344CB8AC3E}">
        <p14:creationId xmlns:p14="http://schemas.microsoft.com/office/powerpoint/2010/main" val="2603989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99">
              <a:defRPr>
                <a:solidFill>
                  <a:schemeClr val="tx1"/>
                </a:solidFill>
                <a:latin typeface="Helvetica" pitchFamily="34" charset="0"/>
                <a:ea typeface="MS PGothic" pitchFamily="34" charset="-128"/>
              </a:defRPr>
            </a:lvl1pPr>
            <a:lvl2pPr marL="742819" indent="-285699" defTabSz="931699">
              <a:defRPr>
                <a:solidFill>
                  <a:schemeClr val="tx1"/>
                </a:solidFill>
                <a:latin typeface="Helvetica" pitchFamily="34" charset="0"/>
                <a:ea typeface="MS PGothic" pitchFamily="34" charset="-128"/>
              </a:defRPr>
            </a:lvl2pPr>
            <a:lvl3pPr marL="1142799" indent="-228560" defTabSz="931699">
              <a:defRPr>
                <a:solidFill>
                  <a:schemeClr val="tx1"/>
                </a:solidFill>
                <a:latin typeface="Helvetica" pitchFamily="34" charset="0"/>
                <a:ea typeface="MS PGothic" pitchFamily="34" charset="-128"/>
              </a:defRPr>
            </a:lvl3pPr>
            <a:lvl4pPr marL="1599919" indent="-228560" defTabSz="931699">
              <a:defRPr>
                <a:solidFill>
                  <a:schemeClr val="tx1"/>
                </a:solidFill>
                <a:latin typeface="Helvetica" pitchFamily="34" charset="0"/>
                <a:ea typeface="MS PGothic" pitchFamily="34" charset="-128"/>
              </a:defRPr>
            </a:lvl4pPr>
            <a:lvl5pPr marL="2057039" indent="-228560" defTabSz="931699">
              <a:defRPr>
                <a:solidFill>
                  <a:schemeClr val="tx1"/>
                </a:solidFill>
                <a:latin typeface="Helvetica" pitchFamily="34" charset="0"/>
                <a:ea typeface="MS PGothic" pitchFamily="34" charset="-128"/>
              </a:defRPr>
            </a:lvl5pPr>
            <a:lvl6pPr marL="251415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6pPr>
            <a:lvl7pPr marL="297127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7pPr>
            <a:lvl8pPr marL="342839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8pPr>
            <a:lvl9pPr marL="3885518" indent="-228560" defTabSz="931699"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7F6BE4AC-0DC7-4922-8649-4DF2589059DE}" type="slidenum">
              <a:rPr lang="en-US" altLang="en-US">
                <a:solidFill>
                  <a:prstClr val="black"/>
                </a:solidFill>
              </a:rPr>
              <a:pPr>
                <a:defRPr/>
              </a:pPr>
              <a:t>32</a:t>
            </a:fld>
            <a:endParaRPr lang="en-US" altLang="en-US">
              <a:solidFill>
                <a:prstClr val="black"/>
              </a:solidFill>
            </a:endParaRPr>
          </a:p>
        </p:txBody>
      </p:sp>
      <p:sp>
        <p:nvSpPr>
          <p:cNvPr id="95235" name="Rectangle 2"/>
          <p:cNvSpPr>
            <a:spLocks noGrp="1" noRot="1" noChangeAspect="1" noChangeArrowheads="1" noTextEdit="1"/>
          </p:cNvSpPr>
          <p:nvPr>
            <p:ph type="sldImg"/>
          </p:nvPr>
        </p:nvSpPr>
        <p:spPr>
          <a:xfrm>
            <a:off x="1181100" y="696913"/>
            <a:ext cx="4648200" cy="3486150"/>
          </a:xfrm>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smtClean="0">
                <a:latin typeface="Helvetica" pitchFamily="34" charset="0"/>
              </a:rPr>
              <a:t>Dopamine is an important brain chemical in drug abuse and addiction, but other brain systems and brain chemicals are also involved.  </a:t>
            </a:r>
            <a:r>
              <a:rPr lang="en-US" altLang="en-US" dirty="0" smtClean="0">
                <a:latin typeface="Helvetica" pitchFamily="34" charset="0"/>
              </a:rPr>
              <a:t>Serotonin and glutamate neurotransmitter systems, for example, are among those affected.  These neurotransmitters are important regulators of mood, sleep, learning and memory, and more.</a:t>
            </a:r>
          </a:p>
          <a:p>
            <a:pPr eaLnBrk="1" hangingPunct="1"/>
            <a:endParaRPr lang="en-US" altLang="en-US" dirty="0" smtClean="0">
              <a:latin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sz="1200" kern="1200" dirty="0" smtClean="0">
                <a:solidFill>
                  <a:schemeClr val="tx1"/>
                </a:solidFill>
                <a:effectLst/>
                <a:latin typeface="+mn-lt"/>
                <a:ea typeface="+mn-ea"/>
                <a:cs typeface="+mn-cs"/>
              </a:rPr>
              <a:t>National Institute on Drug Abuse. </a:t>
            </a:r>
            <a:r>
              <a:rPr lang="en-US" sz="1200" i="1" kern="1200" dirty="0" smtClean="0">
                <a:solidFill>
                  <a:schemeClr val="tx1"/>
                </a:solidFill>
                <a:effectLst/>
                <a:latin typeface="+mn-lt"/>
                <a:ea typeface="+mn-ea"/>
                <a:cs typeface="+mn-cs"/>
              </a:rPr>
              <a:t>Bringing the Full Power of Science to Bear on Drug Abuse and Addiction. </a:t>
            </a:r>
            <a:r>
              <a:rPr lang="en-US" sz="1200" kern="1200" dirty="0" smtClean="0">
                <a:solidFill>
                  <a:schemeClr val="tx1"/>
                </a:solidFill>
                <a:effectLst/>
                <a:latin typeface="+mn-lt"/>
                <a:ea typeface="+mn-ea"/>
                <a:cs typeface="+mn-cs"/>
              </a:rPr>
              <a:t>Retrieved from: </a:t>
            </a:r>
            <a:r>
              <a:rPr lang="en-US" sz="1200" u="sng" kern="1200" dirty="0" smtClean="0">
                <a:solidFill>
                  <a:schemeClr val="tx1"/>
                </a:solidFill>
                <a:effectLst/>
                <a:latin typeface="+mn-lt"/>
                <a:ea typeface="+mn-ea"/>
                <a:cs typeface="+mn-cs"/>
                <a:hlinkClick r:id="rId3"/>
              </a:rPr>
              <a:t>https://www.drugabuse.gov/sites/default/files/addictionscience.ppt</a:t>
            </a:r>
            <a:r>
              <a:rPr lang="en-US" sz="1200" kern="1200" dirty="0" smtClean="0">
                <a:solidFill>
                  <a:schemeClr val="tx1"/>
                </a:solidFill>
                <a:effectLst/>
                <a:latin typeface="+mn-lt"/>
                <a:ea typeface="+mn-ea"/>
                <a:cs typeface="+mn-cs"/>
              </a:rPr>
              <a:t>.</a:t>
            </a:r>
            <a:endParaRPr lang="en-US" altLang="en-US" dirty="0" smtClean="0">
              <a:latin typeface="Helvetica" pitchFamily="34" charset="0"/>
            </a:endParaRPr>
          </a:p>
        </p:txBody>
      </p:sp>
    </p:spTree>
    <p:extLst>
      <p:ext uri="{BB962C8B-B14F-4D97-AF65-F5344CB8AC3E}">
        <p14:creationId xmlns:p14="http://schemas.microsoft.com/office/powerpoint/2010/main" val="3460762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Make</a:t>
            </a:r>
            <a:r>
              <a:rPr lang="en-US" b="1" i="1" baseline="0" dirty="0" smtClean="0"/>
              <a:t> the point that sustained drug use changes the brain in profound and long-lasting ways, which we will look at next.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sz="1200" kern="1200" dirty="0" smtClean="0">
                <a:solidFill>
                  <a:schemeClr val="tx1"/>
                </a:solidFill>
                <a:effectLst/>
                <a:latin typeface="+mn-lt"/>
                <a:ea typeface="+mn-ea"/>
                <a:cs typeface="+mn-cs"/>
              </a:rPr>
              <a:t>National Institute on Drug Abuse. </a:t>
            </a:r>
            <a:r>
              <a:rPr lang="en-US" sz="1200" i="1" kern="1200" dirty="0" smtClean="0">
                <a:solidFill>
                  <a:schemeClr val="tx1"/>
                </a:solidFill>
                <a:effectLst/>
                <a:latin typeface="+mn-lt"/>
                <a:ea typeface="+mn-ea"/>
                <a:cs typeface="+mn-cs"/>
              </a:rPr>
              <a:t>Bringing the Full Power of Science to Bear on Drug Abuse and Addiction. </a:t>
            </a:r>
            <a:r>
              <a:rPr lang="en-US" sz="1200" kern="1200" dirty="0" smtClean="0">
                <a:solidFill>
                  <a:schemeClr val="tx1"/>
                </a:solidFill>
                <a:effectLst/>
                <a:latin typeface="+mn-lt"/>
                <a:ea typeface="+mn-ea"/>
                <a:cs typeface="+mn-cs"/>
              </a:rPr>
              <a:t>Retrieved from: </a:t>
            </a:r>
            <a:r>
              <a:rPr lang="en-US" sz="1200" u="sng" kern="1200" dirty="0" smtClean="0">
                <a:solidFill>
                  <a:schemeClr val="tx1"/>
                </a:solidFill>
                <a:effectLst/>
                <a:latin typeface="+mn-lt"/>
                <a:ea typeface="+mn-ea"/>
                <a:cs typeface="+mn-cs"/>
                <a:hlinkClick r:id="rId3"/>
              </a:rPr>
              <a:t>https://www.drugabuse.gov/sites/default/files/addictionscience.ppt</a:t>
            </a:r>
            <a:r>
              <a:rPr lang="en-US" sz="1200" kern="1200" dirty="0" smtClean="0">
                <a:solidFill>
                  <a:schemeClr val="tx1"/>
                </a:solidFill>
                <a:effectLst/>
                <a:latin typeface="+mn-lt"/>
                <a:ea typeface="+mn-ea"/>
                <a:cs typeface="+mn-cs"/>
              </a:rPr>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33</a:t>
            </a:fld>
            <a:endParaRPr lang="en-US"/>
          </a:p>
        </p:txBody>
      </p:sp>
    </p:spTree>
    <p:extLst>
      <p:ext uri="{BB962C8B-B14F-4D97-AF65-F5344CB8AC3E}">
        <p14:creationId xmlns:p14="http://schemas.microsoft.com/office/powerpoint/2010/main" val="3137692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long-term changes can be both structural and functional, and affect many aspects of our ability to function in our daily lives.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sz="1200" kern="1200" dirty="0" smtClean="0">
                <a:solidFill>
                  <a:schemeClr val="tx1"/>
                </a:solidFill>
                <a:effectLst/>
                <a:latin typeface="+mn-lt"/>
                <a:ea typeface="+mn-ea"/>
                <a:cs typeface="+mn-cs"/>
              </a:rPr>
              <a:t>National Institute on Drug Abuse. </a:t>
            </a:r>
            <a:r>
              <a:rPr lang="en-US" sz="1200" i="1" kern="1200" dirty="0" smtClean="0">
                <a:solidFill>
                  <a:schemeClr val="tx1"/>
                </a:solidFill>
                <a:effectLst/>
                <a:latin typeface="+mn-lt"/>
                <a:ea typeface="+mn-ea"/>
                <a:cs typeface="+mn-cs"/>
              </a:rPr>
              <a:t>Bringing the Full Power of Science to Bear on Drug Abuse and Addiction. </a:t>
            </a:r>
            <a:r>
              <a:rPr lang="en-US" sz="1200" kern="1200" dirty="0" smtClean="0">
                <a:solidFill>
                  <a:schemeClr val="tx1"/>
                </a:solidFill>
                <a:effectLst/>
                <a:latin typeface="+mn-lt"/>
                <a:ea typeface="+mn-ea"/>
                <a:cs typeface="+mn-cs"/>
              </a:rPr>
              <a:t>Retrieved from: </a:t>
            </a:r>
            <a:r>
              <a:rPr lang="en-US" sz="1200" u="sng" kern="1200" dirty="0" smtClean="0">
                <a:solidFill>
                  <a:schemeClr val="tx1"/>
                </a:solidFill>
                <a:effectLst/>
                <a:latin typeface="+mn-lt"/>
                <a:ea typeface="+mn-ea"/>
                <a:cs typeface="+mn-cs"/>
                <a:hlinkClick r:id="rId3"/>
              </a:rPr>
              <a:t>https://www.drugabuse.gov/sites/default/files/addictionscience.ppt</a:t>
            </a:r>
            <a:r>
              <a:rPr lang="en-US" sz="1200" kern="120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01EE8F-ED6D-467A-AD05-668891929812}" type="slidenum">
              <a:rPr lang="en-US" smtClean="0"/>
              <a:t>34</a:t>
            </a:fld>
            <a:endParaRPr lang="en-US"/>
          </a:p>
        </p:txBody>
      </p:sp>
    </p:spTree>
    <p:extLst>
      <p:ext uri="{BB962C8B-B14F-4D97-AF65-F5344CB8AC3E}">
        <p14:creationId xmlns:p14="http://schemas.microsoft.com/office/powerpoint/2010/main" val="3761144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181100" y="696913"/>
            <a:ext cx="4648200" cy="3486150"/>
          </a:xfrm>
          <a:ln/>
        </p:spPr>
      </p:sp>
      <p:sp>
        <p:nvSpPr>
          <p:cNvPr id="96259" name="Notes Placeholder 2"/>
          <p:cNvSpPr>
            <a:spLocks noGrp="1"/>
          </p:cNvSpPr>
          <p:nvPr>
            <p:ph type="body" idx="1"/>
          </p:nvPr>
        </p:nvSpPr>
        <p:spPr>
          <a:noFill/>
        </p:spPr>
        <p:txBody>
          <a:bodyPr/>
          <a:lstStyle/>
          <a:p>
            <a:r>
              <a:rPr lang="en-US" altLang="en-US" dirty="0" smtClean="0"/>
              <a:t>Brain glucose metabolism with PET – chronic cocaine users vs. normal controls; chronic cocaine users were tested 1-6 weeks after last use of cocaine and again after 3-month drug-free period</a:t>
            </a:r>
          </a:p>
          <a:p>
            <a:endParaRPr lang="en-US" altLang="en-US" dirty="0" smtClean="0"/>
          </a:p>
          <a:p>
            <a:r>
              <a:rPr lang="en-US" altLang="en-US" dirty="0" smtClean="0"/>
              <a:t>Cocaine users had significantly lower metabolic activity in 16 of the 21 left frontal regions and 8 of the 21 right frontal regions. These decreases persisted after 3-4 months of detoxification and were correlated with dose and years of use. Conclusion – reduced frontal metabolism in neurologically intact cocaine users that persist even after 3-4 months of detoxification.</a:t>
            </a:r>
          </a:p>
          <a:p>
            <a:endParaRPr lang="en-US" altLang="en-US" dirty="0" smtClean="0"/>
          </a:p>
          <a:p>
            <a:r>
              <a:rPr lang="en-US" b="1" dirty="0" smtClean="0"/>
              <a:t>References: </a:t>
            </a:r>
            <a:r>
              <a:rPr lang="en-US" sz="1200" kern="1200" dirty="0" smtClean="0">
                <a:solidFill>
                  <a:schemeClr val="tx1"/>
                </a:solidFill>
                <a:effectLst/>
                <a:latin typeface="+mn-lt"/>
                <a:ea typeface="+mn-ea"/>
                <a:cs typeface="+mn-cs"/>
              </a:rPr>
              <a:t>National Institute on Drug Abuse. </a:t>
            </a:r>
            <a:r>
              <a:rPr lang="en-US" sz="1200" i="1" kern="1200" dirty="0" smtClean="0">
                <a:solidFill>
                  <a:schemeClr val="tx1"/>
                </a:solidFill>
                <a:effectLst/>
                <a:latin typeface="+mn-lt"/>
                <a:ea typeface="+mn-ea"/>
                <a:cs typeface="+mn-cs"/>
              </a:rPr>
              <a:t>Bringing the Full Power of Science to Bear on Drug Abuse and Addiction. </a:t>
            </a:r>
            <a:r>
              <a:rPr lang="en-US" sz="1200" kern="1200" dirty="0" smtClean="0">
                <a:solidFill>
                  <a:schemeClr val="tx1"/>
                </a:solidFill>
                <a:effectLst/>
                <a:latin typeface="+mn-lt"/>
                <a:ea typeface="+mn-ea"/>
                <a:cs typeface="+mn-cs"/>
              </a:rPr>
              <a:t>Retrieved from: </a:t>
            </a:r>
            <a:r>
              <a:rPr lang="en-US" sz="1200" u="sng" kern="1200" dirty="0" smtClean="0">
                <a:solidFill>
                  <a:schemeClr val="tx1"/>
                </a:solidFill>
                <a:effectLst/>
                <a:latin typeface="+mn-lt"/>
                <a:ea typeface="+mn-ea"/>
                <a:cs typeface="+mn-cs"/>
                <a:hlinkClick r:id="rId3"/>
              </a:rPr>
              <a:t>https://www.drugabuse.gov/sites/default/files/addictionscience.ppt</a:t>
            </a:r>
            <a:r>
              <a:rPr lang="en-US" sz="1200" kern="1200" dirty="0" smtClean="0">
                <a:solidFill>
                  <a:schemeClr val="tx1"/>
                </a:solidFill>
                <a:effectLst/>
                <a:latin typeface="+mn-lt"/>
                <a:ea typeface="+mn-ea"/>
                <a:cs typeface="+mn-cs"/>
              </a:rPr>
              <a:t>.</a:t>
            </a:r>
          </a:p>
          <a:p>
            <a:endParaRPr lang="en-US" dirty="0"/>
          </a:p>
          <a:p>
            <a:pPr defTabSz="931774" eaLnBrk="0" fontAlgn="base" hangingPunct="0">
              <a:spcBef>
                <a:spcPct val="30000"/>
              </a:spcBef>
              <a:spcAft>
                <a:spcPct val="0"/>
              </a:spcAft>
              <a:defRPr/>
            </a:pPr>
            <a:r>
              <a:rPr lang="en-US" dirty="0" err="1"/>
              <a:t>Volkow</a:t>
            </a:r>
            <a:r>
              <a:rPr lang="en-US" dirty="0"/>
              <a:t>, N.D., Fowler, J.S., Wang, G.-J., </a:t>
            </a:r>
            <a:r>
              <a:rPr lang="en-US" dirty="0" err="1"/>
              <a:t>Hitzemann</a:t>
            </a:r>
            <a:r>
              <a:rPr lang="en-US" dirty="0"/>
              <a:t>, R., Logan, J., </a:t>
            </a:r>
            <a:r>
              <a:rPr lang="en-US" dirty="0" err="1"/>
              <a:t>Schlyer</a:t>
            </a:r>
            <a:r>
              <a:rPr lang="en-US" dirty="0"/>
              <a:t>, D., Dewey, S., &amp; Wolf, A.P. (1993). Decreased dopamine D2 receptor availability is associated with reduced frontal metabolism in cocaine abusers. </a:t>
            </a:r>
            <a:r>
              <a:rPr lang="en-US" i="1" dirty="0"/>
              <a:t>Synapse, 14</a:t>
            </a:r>
            <a:r>
              <a:rPr lang="en-US" dirty="0"/>
              <a:t>, 169-177.</a:t>
            </a:r>
          </a:p>
          <a:p>
            <a:endParaRPr lang="en-US" dirty="0"/>
          </a:p>
          <a:p>
            <a:r>
              <a:rPr lang="en-US" dirty="0" err="1"/>
              <a:t>Volkow</a:t>
            </a:r>
            <a:r>
              <a:rPr lang="en-US" dirty="0"/>
              <a:t>, N.D., </a:t>
            </a:r>
            <a:r>
              <a:rPr lang="en-US" dirty="0" err="1"/>
              <a:t>Hitzemann</a:t>
            </a:r>
            <a:r>
              <a:rPr lang="en-US" dirty="0"/>
              <a:t>, R., Wang, G.-J., Fowler, J.S., Wolf, A.P., &amp; Dewey, S.L. (1992). Long-term frontal brain metabolic changes in cocaine abusers. </a:t>
            </a:r>
            <a:r>
              <a:rPr lang="en-US" i="1" dirty="0"/>
              <a:t>Synapse 11</a:t>
            </a:r>
            <a:r>
              <a:rPr lang="en-US" dirty="0"/>
              <a:t>, 184-190</a:t>
            </a:r>
            <a:r>
              <a:rPr lang="en-US" dirty="0" smtClean="0"/>
              <a:t>.</a:t>
            </a:r>
            <a:endParaRPr lang="en-US" dirty="0"/>
          </a:p>
        </p:txBody>
      </p:sp>
      <p:sp>
        <p:nvSpPr>
          <p:cNvPr id="4" name="Slide Number Placeholder 3"/>
          <p:cNvSpPr>
            <a:spLocks noGrp="1"/>
          </p:cNvSpPr>
          <p:nvPr>
            <p:ph type="sldNum" sz="quarter" idx="5"/>
          </p:nvPr>
        </p:nvSpPr>
        <p:spPr/>
        <p:txBody>
          <a:bodyPr/>
          <a:lstStyle/>
          <a:p>
            <a:pPr defTabSz="931774">
              <a:defRPr/>
            </a:pPr>
            <a:fld id="{100BDFD8-67CC-4F3D-B71C-E26CB2C066CD}" type="slidenum">
              <a:rPr lang="en-US">
                <a:solidFill>
                  <a:prstClr val="black"/>
                </a:solidFill>
                <a:latin typeface="Calibri"/>
              </a:rPr>
              <a:pPr defTabSz="931774">
                <a:defRPr/>
              </a:pPr>
              <a:t>35</a:t>
            </a:fld>
            <a:endParaRPr lang="en-US">
              <a:solidFill>
                <a:prstClr val="black"/>
              </a:solidFill>
              <a:latin typeface="Calibri"/>
            </a:endParaRPr>
          </a:p>
        </p:txBody>
      </p:sp>
    </p:spTree>
    <p:extLst>
      <p:ext uri="{BB962C8B-B14F-4D97-AF65-F5344CB8AC3E}">
        <p14:creationId xmlns:p14="http://schemas.microsoft.com/office/powerpoint/2010/main" val="2790806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181100" y="696913"/>
            <a:ext cx="4648200" cy="3486150"/>
          </a:xfrm>
          <a:ln/>
        </p:spPr>
      </p:sp>
      <p:sp>
        <p:nvSpPr>
          <p:cNvPr id="97283" name="Notes Placeholder 2"/>
          <p:cNvSpPr>
            <a:spLocks noGrp="1"/>
          </p:cNvSpPr>
          <p:nvPr>
            <p:ph type="body" idx="1"/>
          </p:nvPr>
        </p:nvSpPr>
        <p:spPr>
          <a:noFill/>
        </p:spPr>
        <p:txBody>
          <a:bodyPr/>
          <a:lstStyle/>
          <a:p>
            <a:r>
              <a:rPr lang="en-US" altLang="en-US" b="0" dirty="0" smtClean="0">
                <a:latin typeface="Helvetica" pitchFamily="34" charset="0"/>
              </a:rPr>
              <a:t>Repeated drug exposure also changes brain function. </a:t>
            </a:r>
            <a:r>
              <a:rPr lang="en-US" altLang="en-US" dirty="0" smtClean="0">
                <a:latin typeface="Helvetica" pitchFamily="34" charset="0"/>
              </a:rPr>
              <a:t>Positron emission tomography (PET) images show similar changes in brain dopamine receptors resulting from addiction to different substances. Dopamine D2 receptors are one of five types of receptors that bind dopamine in the brain. The brain images on the left are those of controls, while those on the right are from individuals addicted to cocaine, methamphetamine, alcohol, or heroin. The striatum (which contains the reward and motor circuitry) shows up as bright red and yellow in the controls (in the left column), indicating numerous D2 receptors. Conversely, the brains of addicted individuals (in the right column) show a less intense signal, indicating lower levels of D2 receptors. This reduction likely stems from repeated over-stimulation of the dopamine receptors.  Brain adaptations such as this contribute to the compulsion to abuse drugs,</a:t>
            </a:r>
            <a:r>
              <a:rPr lang="en-US" altLang="en-US" baseline="0" dirty="0" smtClean="0">
                <a:latin typeface="Helvetica" pitchFamily="34" charset="0"/>
              </a:rPr>
              <a:t> because it is much more difficult to experience pleasure. </a:t>
            </a:r>
          </a:p>
          <a:p>
            <a:endParaRPr lang="en-US" altLang="en-US" baseline="0" dirty="0" smtClean="0">
              <a:latin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sz="1200" kern="1200" dirty="0" smtClean="0">
                <a:solidFill>
                  <a:schemeClr val="tx1"/>
                </a:solidFill>
                <a:effectLst/>
                <a:latin typeface="+mn-lt"/>
                <a:ea typeface="+mn-ea"/>
                <a:cs typeface="+mn-cs"/>
              </a:rPr>
              <a:t>National Institute on Drug Abuse. </a:t>
            </a:r>
            <a:r>
              <a:rPr lang="en-US" sz="1200" i="1" kern="1200" dirty="0" smtClean="0">
                <a:solidFill>
                  <a:schemeClr val="tx1"/>
                </a:solidFill>
                <a:effectLst/>
                <a:latin typeface="+mn-lt"/>
                <a:ea typeface="+mn-ea"/>
                <a:cs typeface="+mn-cs"/>
              </a:rPr>
              <a:t>Bringing the Full Power of Science to Bear on Drug Abuse and Addiction. </a:t>
            </a:r>
            <a:r>
              <a:rPr lang="en-US" sz="1200" kern="1200" dirty="0" smtClean="0">
                <a:solidFill>
                  <a:schemeClr val="tx1"/>
                </a:solidFill>
                <a:effectLst/>
                <a:latin typeface="+mn-lt"/>
                <a:ea typeface="+mn-ea"/>
                <a:cs typeface="+mn-cs"/>
              </a:rPr>
              <a:t>Retrieved from: </a:t>
            </a:r>
            <a:r>
              <a:rPr lang="en-US" sz="1200" u="sng" kern="1200" dirty="0" smtClean="0">
                <a:solidFill>
                  <a:schemeClr val="tx1"/>
                </a:solidFill>
                <a:effectLst/>
                <a:latin typeface="+mn-lt"/>
                <a:ea typeface="+mn-ea"/>
                <a:cs typeface="+mn-cs"/>
                <a:hlinkClick r:id="rId3"/>
              </a:rPr>
              <a:t>https://www.drugabuse.gov/sites/default/files/addictionscience.ppt</a:t>
            </a:r>
            <a:r>
              <a:rPr lang="en-US" sz="1200" kern="1200" dirty="0" smtClean="0">
                <a:solidFill>
                  <a:schemeClr val="tx1"/>
                </a:solidFill>
                <a:effectLst/>
                <a:latin typeface="+mn-lt"/>
                <a:ea typeface="+mn-ea"/>
                <a:cs typeface="+mn-cs"/>
              </a:rPr>
              <a:t>.</a:t>
            </a:r>
            <a:endParaRPr lang="en-US" altLang="en-US" dirty="0" smtClean="0">
              <a:latin typeface="Helvetica" pitchFamily="34" charset="0"/>
            </a:endParaRPr>
          </a:p>
          <a:p>
            <a:endParaRPr lang="en-US" altLang="en-US" dirty="0" smtClean="0"/>
          </a:p>
        </p:txBody>
      </p:sp>
      <p:sp>
        <p:nvSpPr>
          <p:cNvPr id="4" name="Slide Number Placeholder 3"/>
          <p:cNvSpPr>
            <a:spLocks noGrp="1"/>
          </p:cNvSpPr>
          <p:nvPr>
            <p:ph type="sldNum" sz="quarter" idx="5"/>
          </p:nvPr>
        </p:nvSpPr>
        <p:spPr/>
        <p:txBody>
          <a:bodyPr/>
          <a:lstStyle/>
          <a:p>
            <a:pPr defTabSz="931774">
              <a:defRPr/>
            </a:pPr>
            <a:fld id="{214DD9FD-5538-4CEA-B4E9-8E2F0A1EF210}" type="slidenum">
              <a:rPr lang="en-US">
                <a:solidFill>
                  <a:prstClr val="black"/>
                </a:solidFill>
                <a:latin typeface="Calibri"/>
              </a:rPr>
              <a:pPr defTabSz="931774">
                <a:defRPr/>
              </a:pPr>
              <a:t>36</a:t>
            </a:fld>
            <a:endParaRPr lang="en-US">
              <a:solidFill>
                <a:prstClr val="black"/>
              </a:solidFill>
              <a:latin typeface="Calibri"/>
            </a:endParaRPr>
          </a:p>
        </p:txBody>
      </p:sp>
    </p:spTree>
    <p:extLst>
      <p:ext uri="{BB962C8B-B14F-4D97-AF65-F5344CB8AC3E}">
        <p14:creationId xmlns:p14="http://schemas.microsoft.com/office/powerpoint/2010/main" val="2489922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introduces a section on cognitive and memory effects of drugs.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Image credit: </a:t>
            </a:r>
            <a:r>
              <a:rPr lang="en-US" altLang="en-US" b="0" baseline="0" dirty="0" smtClean="0"/>
              <a:t>NIDA Website, https</a:t>
            </a:r>
            <a:r>
              <a:rPr lang="en-US" altLang="en-US" baseline="0" dirty="0" smtClean="0"/>
              <a:t>://www.drugabuse.gov/.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37</a:t>
            </a:fld>
            <a:endParaRPr lang="en-US"/>
          </a:p>
        </p:txBody>
      </p:sp>
    </p:spTree>
    <p:extLst>
      <p:ext uri="{BB962C8B-B14F-4D97-AF65-F5344CB8AC3E}">
        <p14:creationId xmlns:p14="http://schemas.microsoft.com/office/powerpoint/2010/main" val="1938878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p:txBody>
          <a:bodyPr/>
          <a:lstStyle>
            <a:lvl1pPr algn="ctr" defTabSz="931699" eaLnBrk="0" hangingPunct="0">
              <a:defRPr>
                <a:solidFill>
                  <a:schemeClr val="tx1"/>
                </a:solidFill>
                <a:latin typeface="Tahoma" pitchFamily="34" charset="0"/>
              </a:defRPr>
            </a:lvl1pPr>
            <a:lvl2pPr marL="742819" indent="-285699" algn="ctr" defTabSz="931699" eaLnBrk="0" hangingPunct="0">
              <a:defRPr>
                <a:solidFill>
                  <a:schemeClr val="tx1"/>
                </a:solidFill>
                <a:latin typeface="Tahoma" pitchFamily="34" charset="0"/>
              </a:defRPr>
            </a:lvl2pPr>
            <a:lvl3pPr marL="1142799" indent="-228560" algn="ctr" defTabSz="931699" eaLnBrk="0" hangingPunct="0">
              <a:defRPr>
                <a:solidFill>
                  <a:schemeClr val="tx1"/>
                </a:solidFill>
                <a:latin typeface="Tahoma" pitchFamily="34" charset="0"/>
              </a:defRPr>
            </a:lvl3pPr>
            <a:lvl4pPr marL="1599919" indent="-228560" algn="ctr" defTabSz="931699" eaLnBrk="0" hangingPunct="0">
              <a:defRPr>
                <a:solidFill>
                  <a:schemeClr val="tx1"/>
                </a:solidFill>
                <a:latin typeface="Tahoma" pitchFamily="34" charset="0"/>
              </a:defRPr>
            </a:lvl4pPr>
            <a:lvl5pPr marL="2057039" indent="-228560" algn="ctr" defTabSz="931699" eaLnBrk="0" hangingPunct="0">
              <a:defRPr>
                <a:solidFill>
                  <a:schemeClr val="tx1"/>
                </a:solidFill>
                <a:latin typeface="Tahoma" pitchFamily="34" charset="0"/>
              </a:defRPr>
            </a:lvl5pPr>
            <a:lvl6pPr marL="2514159" indent="-228560" algn="ctr" defTabSz="931699" eaLnBrk="0" fontAlgn="base" hangingPunct="0">
              <a:spcBef>
                <a:spcPct val="0"/>
              </a:spcBef>
              <a:spcAft>
                <a:spcPct val="0"/>
              </a:spcAft>
              <a:defRPr>
                <a:solidFill>
                  <a:schemeClr val="tx1"/>
                </a:solidFill>
                <a:latin typeface="Tahoma" pitchFamily="34" charset="0"/>
              </a:defRPr>
            </a:lvl6pPr>
            <a:lvl7pPr marL="2971279" indent="-228560" algn="ctr" defTabSz="931699" eaLnBrk="0" fontAlgn="base" hangingPunct="0">
              <a:spcBef>
                <a:spcPct val="0"/>
              </a:spcBef>
              <a:spcAft>
                <a:spcPct val="0"/>
              </a:spcAft>
              <a:defRPr>
                <a:solidFill>
                  <a:schemeClr val="tx1"/>
                </a:solidFill>
                <a:latin typeface="Tahoma" pitchFamily="34" charset="0"/>
              </a:defRPr>
            </a:lvl7pPr>
            <a:lvl8pPr marL="3428399" indent="-228560" algn="ctr" defTabSz="931699" eaLnBrk="0" fontAlgn="base" hangingPunct="0">
              <a:spcBef>
                <a:spcPct val="0"/>
              </a:spcBef>
              <a:spcAft>
                <a:spcPct val="0"/>
              </a:spcAft>
              <a:defRPr>
                <a:solidFill>
                  <a:schemeClr val="tx1"/>
                </a:solidFill>
                <a:latin typeface="Tahoma" pitchFamily="34" charset="0"/>
              </a:defRPr>
            </a:lvl8pPr>
            <a:lvl9pPr marL="3885518" indent="-228560" algn="ctr" defTabSz="931699" eaLnBrk="0" fontAlgn="base" hangingPunct="0">
              <a:spcBef>
                <a:spcPct val="0"/>
              </a:spcBef>
              <a:spcAft>
                <a:spcPct val="0"/>
              </a:spcAft>
              <a:defRPr>
                <a:solidFill>
                  <a:schemeClr val="tx1"/>
                </a:solidFill>
                <a:latin typeface="Tahoma" pitchFamily="34" charset="0"/>
              </a:defRPr>
            </a:lvl9pPr>
          </a:lstStyle>
          <a:p>
            <a:pPr algn="r" eaLnBrk="1" hangingPunct="1">
              <a:defRPr/>
            </a:pPr>
            <a:fld id="{BDB99933-4FEF-414A-9C6B-9A8CA72F72D8}" type="slidenum">
              <a:rPr lang="en-US">
                <a:solidFill>
                  <a:prstClr val="black"/>
                </a:solidFill>
                <a:latin typeface="Arial" pitchFamily="34" charset="0"/>
              </a:rPr>
              <a:pPr algn="r" eaLnBrk="1" hangingPunct="1">
                <a:defRPr/>
              </a:pPr>
              <a:t>38</a:t>
            </a:fld>
            <a:endParaRPr lang="en-US">
              <a:solidFill>
                <a:prstClr val="black"/>
              </a:solidFill>
              <a:latin typeface="Arial" pitchFamily="34" charset="0"/>
            </a:endParaRPr>
          </a:p>
        </p:txBody>
      </p:sp>
      <p:sp>
        <p:nvSpPr>
          <p:cNvPr id="99331" name="Rectangle 2"/>
          <p:cNvSpPr>
            <a:spLocks noGrp="1" noRot="1" noChangeAspect="1" noChangeArrowheads="1" noTextEdit="1"/>
          </p:cNvSpPr>
          <p:nvPr>
            <p:ph type="sldImg"/>
          </p:nvPr>
        </p:nvSpPr>
        <p:spPr>
          <a:xfrm>
            <a:off x="1181100" y="696913"/>
            <a:ext cx="4648200" cy="3486150"/>
          </a:xfrm>
          <a:ln/>
        </p:spPr>
      </p:sp>
      <p:sp>
        <p:nvSpPr>
          <p:cNvPr id="99332" name="Rectangle 3"/>
          <p:cNvSpPr>
            <a:spLocks noGrp="1" noChangeArrowheads="1"/>
          </p:cNvSpPr>
          <p:nvPr>
            <p:ph type="body" idx="1"/>
          </p:nvPr>
        </p:nvSpPr>
        <p:spPr>
          <a:xfrm>
            <a:off x="935634" y="4416099"/>
            <a:ext cx="5139134" cy="4183995"/>
          </a:xfrm>
          <a:noFill/>
        </p:spPr>
        <p:txBody>
          <a:bodyPr/>
          <a:lstStyle/>
          <a:p>
            <a:pPr eaLnBrk="1" hangingPunct="1"/>
            <a:r>
              <a:rPr lang="en-US" altLang="en-US" b="0" dirty="0" smtClean="0">
                <a:latin typeface="Helvetica" pitchFamily="34" charset="0"/>
              </a:rPr>
              <a:t>Another example: Methamphetamine abuse decreases dopamine transporter activity and compromises mental function. </a:t>
            </a:r>
            <a:r>
              <a:rPr lang="en-US" altLang="en-US" dirty="0" smtClean="0">
                <a:latin typeface="Helvetica" pitchFamily="34" charset="0"/>
              </a:rPr>
              <a:t>The brain image at the top left is a PET image from a normal control subject. The striatum is brightly lit in red and yellow, indicating the presence of many dopamine </a:t>
            </a:r>
            <a:r>
              <a:rPr lang="en-US" altLang="en-US" i="1" dirty="0" smtClean="0">
                <a:latin typeface="Helvetica" pitchFamily="34" charset="0"/>
              </a:rPr>
              <a:t>transporters</a:t>
            </a:r>
            <a:r>
              <a:rPr lang="en-US" altLang="en-US" dirty="0" smtClean="0">
                <a:latin typeface="Helvetica" pitchFamily="34" charset="0"/>
              </a:rPr>
              <a:t>, which contrasts with the brain of a methamphetamine abuser (bottom left).  What does this mean functionally? The graphs on the right show the relationship between performance on a motor (upper right) and a memory task (lower right) and methamphetamine-driven decreases in dopamine transporters. The magnitude of the decline in the dopamine transporter binding is positively correlated with the extent of motor and memory impairment; thus the greater the decline, the greater the impairment in memory and motor reaction time. </a:t>
            </a:r>
          </a:p>
          <a:p>
            <a:pPr eaLnBrk="1" hangingPunct="1"/>
            <a:endParaRPr lang="en-US" altLang="en-US" dirty="0" smtClean="0">
              <a:latin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sz="1200" kern="1200" dirty="0" smtClean="0">
                <a:solidFill>
                  <a:schemeClr val="tx1"/>
                </a:solidFill>
                <a:effectLst/>
                <a:latin typeface="+mn-lt"/>
                <a:ea typeface="+mn-ea"/>
                <a:cs typeface="+mn-cs"/>
              </a:rPr>
              <a:t>National Institute on Drug Abuse. </a:t>
            </a:r>
            <a:r>
              <a:rPr lang="en-US" sz="1200" i="1" kern="1200" dirty="0" smtClean="0">
                <a:solidFill>
                  <a:schemeClr val="tx1"/>
                </a:solidFill>
                <a:effectLst/>
                <a:latin typeface="+mn-lt"/>
                <a:ea typeface="+mn-ea"/>
                <a:cs typeface="+mn-cs"/>
              </a:rPr>
              <a:t>Bringing the Full Power of Science to Bear on Drug Abuse and Addiction. </a:t>
            </a:r>
            <a:r>
              <a:rPr lang="en-US" sz="1200" kern="1200" dirty="0" smtClean="0">
                <a:solidFill>
                  <a:schemeClr val="tx1"/>
                </a:solidFill>
                <a:effectLst/>
                <a:latin typeface="+mn-lt"/>
                <a:ea typeface="+mn-ea"/>
                <a:cs typeface="+mn-cs"/>
              </a:rPr>
              <a:t>Retrieved from: </a:t>
            </a:r>
            <a:r>
              <a:rPr lang="en-US" sz="1200" u="sng" kern="1200" dirty="0" smtClean="0">
                <a:solidFill>
                  <a:schemeClr val="tx1"/>
                </a:solidFill>
                <a:effectLst/>
                <a:latin typeface="+mn-lt"/>
                <a:ea typeface="+mn-ea"/>
                <a:cs typeface="+mn-cs"/>
                <a:hlinkClick r:id="rId3"/>
              </a:rPr>
              <a:t>https://www.drugabuse.gov/sites/default/files/addictionscience.ppt</a:t>
            </a:r>
            <a:r>
              <a:rPr lang="en-US" sz="1200" kern="1200" dirty="0" smtClean="0">
                <a:solidFill>
                  <a:schemeClr val="tx1"/>
                </a:solidFill>
                <a:effectLst/>
                <a:latin typeface="+mn-lt"/>
                <a:ea typeface="+mn-ea"/>
                <a:cs typeface="+mn-cs"/>
              </a:rPr>
              <a:t>.</a:t>
            </a:r>
            <a:endParaRPr lang="en-US" altLang="en-US" dirty="0" smtClean="0"/>
          </a:p>
        </p:txBody>
      </p:sp>
    </p:spTree>
    <p:extLst>
      <p:ext uri="{BB962C8B-B14F-4D97-AF65-F5344CB8AC3E}">
        <p14:creationId xmlns:p14="http://schemas.microsoft.com/office/powerpoint/2010/main" val="3742616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81100" y="696913"/>
            <a:ext cx="4648200" cy="3486150"/>
          </a:xfrm>
          <a:ln/>
        </p:spPr>
      </p:sp>
      <p:sp>
        <p:nvSpPr>
          <p:cNvPr id="103427" name="Notes Placeholder 2"/>
          <p:cNvSpPr>
            <a:spLocks noGrp="1"/>
          </p:cNvSpPr>
          <p:nvPr>
            <p:ph type="body" idx="1"/>
          </p:nvPr>
        </p:nvSpPr>
        <p:spPr>
          <a:noFill/>
        </p:spPr>
        <p:txBody>
          <a:bodyPr/>
          <a:lstStyle/>
          <a:p>
            <a:r>
              <a:rPr lang="en-US" altLang="en-US" dirty="0" smtClean="0"/>
              <a:t>Drug use can kill brain cells. Many drugs, including alcohol, are neurotoxic, meaning they are poisonous to portions of the brain. Long-term, high-dose methamphetamine use, for instance, can produce neurotoxicity, thereby destroying neurons and permanently eliminating certain types of brain function. The good news is that many of the changes that methamphetamine causes to neurons in specific parts of the brain appear to recover over time. In effect, the brain “heals.” </a:t>
            </a:r>
          </a:p>
          <a:p>
            <a:endParaRPr lang="en-US" altLang="en-US" dirty="0" smtClean="0"/>
          </a:p>
          <a:p>
            <a:r>
              <a:rPr lang="en-US" altLang="en-US" dirty="0" smtClean="0"/>
              <a:t>What happens</a:t>
            </a:r>
            <a:r>
              <a:rPr lang="en-US" altLang="en-US" baseline="0" dirty="0" smtClean="0"/>
              <a:t> when neurons are destroyed? Depends on which part of the brain. If in the limbic system, anything from how people experience pleasure to learning and memory may be impaired. If in the prefrontal cortex, reasoning and decision-making will be impaired. </a:t>
            </a:r>
            <a:endParaRPr lang="en-US" altLang="en-US" dirty="0" smtClean="0"/>
          </a:p>
          <a:p>
            <a:r>
              <a:rPr lang="en-US" altLang="en-US" dirty="0" smtClean="0"/>
              <a:t>	</a:t>
            </a:r>
          </a:p>
          <a:p>
            <a:r>
              <a:rPr lang="en-US" altLang="en-US" dirty="0" smtClean="0"/>
              <a:t>This information can be one of the most important and motivating facts that a substance user can learn</a:t>
            </a:r>
            <a:r>
              <a:rPr lang="en-US" altLang="en-US" baseline="0" dirty="0" smtClean="0"/>
              <a:t> – that it appears that the brain does heal over time. </a:t>
            </a:r>
          </a:p>
          <a:p>
            <a:endParaRPr lang="en-US" altLang="en-US" baseline="0" dirty="0" smtClean="0"/>
          </a:p>
          <a:p>
            <a:r>
              <a:rPr lang="en-US" altLang="en-US" b="1" baseline="0" dirty="0" smtClean="0"/>
              <a:t>Image credit: </a:t>
            </a:r>
            <a:r>
              <a:rPr lang="en-US" altLang="en-US" b="0" baseline="0" dirty="0" smtClean="0"/>
              <a:t>NIDA Website, </a:t>
            </a:r>
            <a:r>
              <a:rPr lang="en-US" altLang="en-US" baseline="0" dirty="0" smtClean="0"/>
              <a:t>https://www.drugabuse.gov/. </a:t>
            </a:r>
            <a:endParaRPr lang="en-US" altLang="en-US" dirty="0" smtClean="0"/>
          </a:p>
        </p:txBody>
      </p:sp>
      <p:sp>
        <p:nvSpPr>
          <p:cNvPr id="4" name="Slide Number Placeholder 3"/>
          <p:cNvSpPr>
            <a:spLocks noGrp="1"/>
          </p:cNvSpPr>
          <p:nvPr>
            <p:ph type="sldNum" sz="quarter" idx="5"/>
          </p:nvPr>
        </p:nvSpPr>
        <p:spPr/>
        <p:txBody>
          <a:bodyPr/>
          <a:lstStyle/>
          <a:p>
            <a:pPr defTabSz="931774">
              <a:defRPr/>
            </a:pPr>
            <a:fld id="{854106ED-2EB6-4156-B1D6-2AE5A0BB8E58}" type="slidenum">
              <a:rPr lang="en-US">
                <a:solidFill>
                  <a:prstClr val="black"/>
                </a:solidFill>
                <a:latin typeface="Calibri"/>
              </a:rPr>
              <a:pPr defTabSz="931774">
                <a:defRPr/>
              </a:pPr>
              <a:t>39</a:t>
            </a:fld>
            <a:endParaRPr lang="en-US">
              <a:solidFill>
                <a:prstClr val="black"/>
              </a:solidFill>
              <a:latin typeface="Calibri"/>
            </a:endParaRPr>
          </a:p>
        </p:txBody>
      </p:sp>
    </p:spTree>
    <p:extLst>
      <p:ext uri="{BB962C8B-B14F-4D97-AF65-F5344CB8AC3E}">
        <p14:creationId xmlns:p14="http://schemas.microsoft.com/office/powerpoint/2010/main" val="119045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b="1" i="1" dirty="0" smtClean="0"/>
          </a:p>
          <a:p>
            <a:r>
              <a:rPr lang="en-US" b="1" i="1" dirty="0" smtClean="0"/>
              <a:t>Answer: d)</a:t>
            </a:r>
            <a:r>
              <a:rPr lang="en-US" b="1" i="1" baseline="0" dirty="0" smtClean="0"/>
              <a:t> all of the above </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4</a:t>
            </a:fld>
            <a:endParaRPr lang="en-US"/>
          </a:p>
        </p:txBody>
      </p:sp>
    </p:spTree>
    <p:extLst>
      <p:ext uri="{BB962C8B-B14F-4D97-AF65-F5344CB8AC3E}">
        <p14:creationId xmlns:p14="http://schemas.microsoft.com/office/powerpoint/2010/main" val="1758015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81100" y="696913"/>
            <a:ext cx="4648200" cy="3486150"/>
          </a:xfrm>
          <a:ln/>
        </p:spPr>
      </p:sp>
      <p:sp>
        <p:nvSpPr>
          <p:cNvPr id="105475" name="Notes Placeholder 2"/>
          <p:cNvSpPr>
            <a:spLocks noGrp="1"/>
          </p:cNvSpPr>
          <p:nvPr>
            <p:ph type="body" idx="1"/>
          </p:nvPr>
        </p:nvSpPr>
        <p:spPr>
          <a:noFill/>
        </p:spPr>
        <p:txBody>
          <a:bodyPr/>
          <a:lstStyle/>
          <a:p>
            <a:r>
              <a:rPr lang="en-US" altLang="en-US" dirty="0" smtClean="0"/>
              <a:t>In this study, researchers examined the PET scans of chronic methamphetamine users who had achieved two years of abstinence from methamphetamine. The scans showed a return to virtually normal dopamine levels. While this is good news, and suggests that the brain has an amazing ability to repair itself, the subjects in the study did not regain all of the lost cognitive function associated with the damage, which could suggest an incomplete recovery.</a:t>
            </a:r>
          </a:p>
          <a:p>
            <a:r>
              <a:rPr lang="en-US" altLang="en-US" dirty="0" smtClean="0"/>
              <a:t> </a:t>
            </a:r>
          </a:p>
          <a:p>
            <a:r>
              <a:rPr lang="en-US" altLang="en-US" dirty="0" smtClean="0"/>
              <a:t>While the fact that the brain recovers is good news, the not-so-good news is that the recovery takes months, not days. Treatment and recovery are long-term processes. </a:t>
            </a:r>
          </a:p>
          <a:p>
            <a:endParaRPr lang="en-US" altLang="en-US" dirty="0" smtClean="0"/>
          </a:p>
          <a:p>
            <a:r>
              <a:rPr lang="en-US" b="1" dirty="0" smtClean="0"/>
              <a:t>Reference: </a:t>
            </a:r>
            <a:r>
              <a:rPr lang="en-US" dirty="0" smtClean="0"/>
              <a:t>Volkow</a:t>
            </a:r>
            <a:r>
              <a:rPr lang="en-US" dirty="0"/>
              <a:t>, N.D., Chang, L., Wang, G.-L., Fowler, J.S., </a:t>
            </a:r>
            <a:r>
              <a:rPr lang="en-US" dirty="0" err="1"/>
              <a:t>Franceschi</a:t>
            </a:r>
            <a:r>
              <a:rPr lang="en-US" dirty="0"/>
              <a:t>, D., </a:t>
            </a:r>
            <a:r>
              <a:rPr lang="en-US" dirty="0" err="1"/>
              <a:t>Sedler</a:t>
            </a:r>
            <a:r>
              <a:rPr lang="en-US" dirty="0"/>
              <a:t>, M., </a:t>
            </a:r>
            <a:r>
              <a:rPr lang="en-US" dirty="0" err="1"/>
              <a:t>Gatley</a:t>
            </a:r>
            <a:r>
              <a:rPr lang="en-US" dirty="0"/>
              <a:t>, S.J., Miller, E., </a:t>
            </a:r>
            <a:r>
              <a:rPr lang="en-US" dirty="0" err="1"/>
              <a:t>Hitzemann</a:t>
            </a:r>
            <a:r>
              <a:rPr lang="en-US" dirty="0"/>
              <a:t>, R., Ding, Y.-S., &amp; Logan, J. (2001). Loss of dopamine transporters in methamphetamine abusers recovers with protracted abstinence. </a:t>
            </a:r>
            <a:r>
              <a:rPr lang="en-US" i="1" dirty="0"/>
              <a:t>The Journal of Neuroscience, 21</a:t>
            </a:r>
            <a:r>
              <a:rPr lang="en-US" dirty="0"/>
              <a:t>(23), 9414-9418.</a:t>
            </a:r>
            <a:endParaRPr lang="en-US" altLang="en-US" dirty="0" smtClean="0"/>
          </a:p>
        </p:txBody>
      </p:sp>
      <p:sp>
        <p:nvSpPr>
          <p:cNvPr id="4" name="Slide Number Placeholder 3"/>
          <p:cNvSpPr>
            <a:spLocks noGrp="1"/>
          </p:cNvSpPr>
          <p:nvPr>
            <p:ph type="sldNum" sz="quarter" idx="5"/>
          </p:nvPr>
        </p:nvSpPr>
        <p:spPr/>
        <p:txBody>
          <a:bodyPr/>
          <a:lstStyle/>
          <a:p>
            <a:pPr defTabSz="931774">
              <a:defRPr/>
            </a:pPr>
            <a:fld id="{E44DDC4A-A11A-4684-B663-48E6491DAE8F}" type="slidenum">
              <a:rPr lang="en-US">
                <a:solidFill>
                  <a:prstClr val="black"/>
                </a:solidFill>
                <a:latin typeface="Calibri"/>
              </a:rPr>
              <a:pPr defTabSz="931774">
                <a:defRPr/>
              </a:pPr>
              <a:t>40</a:t>
            </a:fld>
            <a:endParaRPr lang="en-US">
              <a:solidFill>
                <a:prstClr val="black"/>
              </a:solidFill>
              <a:latin typeface="Calibri"/>
            </a:endParaRPr>
          </a:p>
        </p:txBody>
      </p:sp>
    </p:spTree>
    <p:extLst>
      <p:ext uri="{BB962C8B-B14F-4D97-AF65-F5344CB8AC3E}">
        <p14:creationId xmlns:p14="http://schemas.microsoft.com/office/powerpoint/2010/main" val="3595189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Pose the question to the audience: “what does the</a:t>
            </a:r>
            <a:r>
              <a:rPr lang="en-US" b="1" i="1" baseline="0" dirty="0" smtClean="0"/>
              <a:t> fact that brain mechanism recovery may take a long time mean for our clients/patients</a:t>
            </a:r>
            <a:r>
              <a:rPr lang="en-US" b="1" i="1" baseline="0" dirty="0" smtClean="0"/>
              <a:t>?”  </a:t>
            </a:r>
            <a:r>
              <a:rPr lang="en-US" b="1" i="1" baseline="0" dirty="0" smtClean="0"/>
              <a:t>Answer: that we need to be mindful that people aren’t necessarily going to change and get better overnight, and that treatment episodes may need to be longer than previously thought. </a:t>
            </a:r>
          </a:p>
          <a:p>
            <a:endParaRPr lang="en-US" baseline="0" dirty="0" smtClean="0"/>
          </a:p>
          <a:p>
            <a:r>
              <a:rPr lang="en-US" b="1" baseline="0" dirty="0" smtClean="0"/>
              <a:t>Image credit: </a:t>
            </a:r>
            <a:r>
              <a:rPr lang="en-US" baseline="0" dirty="0" smtClean="0"/>
              <a:t>Fotolia, purchased image, 2018.</a:t>
            </a: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41</a:t>
            </a:fld>
            <a:endParaRPr lang="en-US"/>
          </a:p>
        </p:txBody>
      </p:sp>
    </p:spTree>
    <p:extLst>
      <p:ext uri="{BB962C8B-B14F-4D97-AF65-F5344CB8AC3E}">
        <p14:creationId xmlns:p14="http://schemas.microsoft.com/office/powerpoint/2010/main" val="160109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F94ECCB9-203E-40FD-BCCA-312C010D8C79}" type="slidenum">
              <a:rPr lang="en-US" sz="1100">
                <a:solidFill>
                  <a:prstClr val="black"/>
                </a:solidFill>
              </a:rPr>
              <a:pPr defTabSz="931774" eaLnBrk="1" hangingPunct="1">
                <a:defRPr/>
              </a:pPr>
              <a:t>42</a:t>
            </a:fld>
            <a:endParaRPr lang="en-US" sz="1100">
              <a:solidFill>
                <a:prstClr val="black"/>
              </a:solidFill>
            </a:endParaRPr>
          </a:p>
        </p:txBody>
      </p:sp>
      <p:sp>
        <p:nvSpPr>
          <p:cNvPr id="106499" name="Rectangle 2"/>
          <p:cNvSpPr>
            <a:spLocks noGrp="1" noRot="1" noChangeAspect="1" noChangeArrowheads="1" noTextEdit="1"/>
          </p:cNvSpPr>
          <p:nvPr>
            <p:ph type="sldImg"/>
          </p:nvPr>
        </p:nvSpPr>
        <p:spPr>
          <a:xfrm>
            <a:off x="1184275" y="696913"/>
            <a:ext cx="4645025" cy="3482975"/>
          </a:xfrm>
          <a:ln/>
        </p:spPr>
      </p:sp>
      <p:sp>
        <p:nvSpPr>
          <p:cNvPr id="2" name="Notes Placeholder 1"/>
          <p:cNvSpPr>
            <a:spLocks noGrp="1"/>
          </p:cNvSpPr>
          <p:nvPr>
            <p:ph type="body" idx="1"/>
          </p:nvPr>
        </p:nvSpPr>
        <p:spPr/>
        <p:txBody>
          <a:bodyPr/>
          <a:lstStyle/>
          <a:p>
            <a:r>
              <a:rPr lang="en-US" dirty="0" smtClean="0"/>
              <a:t>A</a:t>
            </a:r>
            <a:r>
              <a:rPr lang="en-US" baseline="0" dirty="0" smtClean="0"/>
              <a:t>ddiction is, on a fundamental level, a brain disease, but it’s not </a:t>
            </a:r>
            <a:r>
              <a:rPr lang="en-US" i="1" baseline="0" dirty="0" smtClean="0"/>
              <a:t>just</a:t>
            </a:r>
            <a:r>
              <a:rPr lang="en-US" baseline="0" dirty="0" smtClean="0"/>
              <a:t> a brain disease. This slide transitions to a section on environmental and biological influences.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Reference: </a:t>
            </a:r>
            <a:r>
              <a:rPr lang="en-US" sz="1200" baseline="0" dirty="0" smtClean="0"/>
              <a:t>National Institute on Drug Abuse. (2007). </a:t>
            </a:r>
            <a:r>
              <a:rPr lang="en-US" sz="1200" i="1" baseline="0" dirty="0" smtClean="0"/>
              <a:t>Drugs, Brains, and Behavior: The Science of Addiction. </a:t>
            </a:r>
            <a:r>
              <a:rPr lang="en-US" sz="1200" i="1" dirty="0" smtClean="0"/>
              <a:t>NIH Pub No. 07-5605</a:t>
            </a:r>
            <a:r>
              <a:rPr lang="en-US" sz="1200" dirty="0" smtClean="0"/>
              <a:t>, February 2007. </a:t>
            </a:r>
          </a:p>
          <a:p>
            <a:endParaRPr lang="en-US" dirty="0"/>
          </a:p>
        </p:txBody>
      </p:sp>
    </p:spTree>
    <p:extLst>
      <p:ext uri="{BB962C8B-B14F-4D97-AF65-F5344CB8AC3E}">
        <p14:creationId xmlns:p14="http://schemas.microsoft.com/office/powerpoint/2010/main" val="2599061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B9AD6BC4-FC0A-470B-AF9E-86631CE7D717}" type="slidenum">
              <a:rPr lang="en-US" sz="1100">
                <a:solidFill>
                  <a:prstClr val="black"/>
                </a:solidFill>
              </a:rPr>
              <a:pPr defTabSz="931774" eaLnBrk="1" hangingPunct="1">
                <a:defRPr/>
              </a:pPr>
              <a:t>43</a:t>
            </a:fld>
            <a:endParaRPr lang="en-US" sz="1100">
              <a:solidFill>
                <a:prstClr val="black"/>
              </a:solidFill>
            </a:endParaRPr>
          </a:p>
        </p:txBody>
      </p:sp>
      <p:sp>
        <p:nvSpPr>
          <p:cNvPr id="107523" name="Rectangle 2"/>
          <p:cNvSpPr>
            <a:spLocks noGrp="1" noRot="1" noChangeAspect="1" noChangeArrowheads="1" noTextEdit="1"/>
          </p:cNvSpPr>
          <p:nvPr>
            <p:ph type="sldImg"/>
          </p:nvPr>
        </p:nvSpPr>
        <p:spPr>
          <a:xfrm>
            <a:off x="1168400" y="712788"/>
            <a:ext cx="4660900" cy="3495675"/>
          </a:xfrm>
          <a:ln/>
        </p:spPr>
      </p:sp>
      <p:sp>
        <p:nvSpPr>
          <p:cNvPr id="107524" name="Rectangle 3"/>
          <p:cNvSpPr>
            <a:spLocks noGrp="1" noChangeArrowheads="1"/>
          </p:cNvSpPr>
          <p:nvPr>
            <p:ph type="body" idx="1"/>
          </p:nvPr>
        </p:nvSpPr>
        <p:spPr>
          <a:xfrm>
            <a:off x="943241" y="4423785"/>
            <a:ext cx="5110229" cy="4208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b="1" i="1" baseline="0" dirty="0" smtClean="0"/>
              <a:t>Explain the diagram. In particular, stress the interaction between biological factors and environmental factors along with aspects of the substance itself as determinants of developing an addiction. Each of these factors is explained in more detail on the next 3 slides. </a:t>
            </a:r>
          </a:p>
          <a:p>
            <a:pPr eaLnBrk="1" hangingPunct="1"/>
            <a:endParaRPr lang="en-US" altLang="en-US" sz="1800" baseline="0" dirty="0" smtClean="0"/>
          </a:p>
          <a:p>
            <a:pPr eaLnBrk="1" hangingPunct="1"/>
            <a:r>
              <a:rPr lang="en-US" altLang="en-US" sz="1800" dirty="0" smtClean="0"/>
              <a:t>“No </a:t>
            </a:r>
            <a:r>
              <a:rPr lang="en-US" altLang="en-US" sz="1800" dirty="0"/>
              <a:t>single factor determines whether a person will become addicted to drugs. The overall risk for addiction is impacted by the biological makeup of the individual – it can even be influenced by gender or ethnicity, his or her developmental stage, and the surrounding social environment (e.g., conditions at home, at school, and in the neighborhood (NIDA, </a:t>
            </a:r>
            <a:r>
              <a:rPr lang="en-US" altLang="en-US" sz="1800" dirty="0" smtClean="0"/>
              <a:t>2007).”</a:t>
            </a:r>
          </a:p>
          <a:p>
            <a:pPr eaLnBrk="1" hangingPunct="1"/>
            <a:endParaRPr lang="en-US" altLang="en-US" sz="1800" dirty="0" smtClean="0"/>
          </a:p>
          <a:p>
            <a:r>
              <a:rPr lang="en-US" sz="1800" b="1" baseline="0" dirty="0" smtClean="0"/>
              <a:t>Reference:</a:t>
            </a:r>
            <a:r>
              <a:rPr lang="en-US" sz="1800" baseline="0" dirty="0" smtClean="0"/>
              <a:t> </a:t>
            </a:r>
            <a:r>
              <a:rPr lang="en-US" sz="1200" kern="1200" dirty="0" smtClean="0">
                <a:solidFill>
                  <a:schemeClr val="tx1"/>
                </a:solidFill>
                <a:effectLst/>
                <a:latin typeface="+mn-lt"/>
                <a:ea typeface="+mn-ea"/>
                <a:cs typeface="+mn-cs"/>
              </a:rPr>
              <a:t>National Institute on Drug Abuse. (2007). </a:t>
            </a:r>
            <a:r>
              <a:rPr lang="en-US" sz="1200" i="1" kern="1200" dirty="0" smtClean="0">
                <a:solidFill>
                  <a:schemeClr val="tx1"/>
                </a:solidFill>
                <a:effectLst/>
                <a:latin typeface="+mn-lt"/>
                <a:ea typeface="+mn-ea"/>
                <a:cs typeface="+mn-cs"/>
              </a:rPr>
              <a:t>Drugs, Brains, and Behavior: The Science of Addiction. NIH Pub No. 07-5605</a:t>
            </a:r>
            <a:r>
              <a:rPr lang="en-US" sz="1200" kern="1200" dirty="0" smtClean="0">
                <a:solidFill>
                  <a:schemeClr val="tx1"/>
                </a:solidFill>
                <a:effectLst/>
                <a:latin typeface="+mn-lt"/>
                <a:ea typeface="+mn-ea"/>
                <a:cs typeface="+mn-cs"/>
              </a:rPr>
              <a:t>, February 2007.</a:t>
            </a:r>
            <a:r>
              <a:rPr lang="en-US" sz="1800" dirty="0" smtClean="0"/>
              <a:t> </a:t>
            </a:r>
            <a:endParaRPr lang="en-US" sz="1800" dirty="0"/>
          </a:p>
        </p:txBody>
      </p:sp>
    </p:spTree>
    <p:extLst>
      <p:ext uri="{BB962C8B-B14F-4D97-AF65-F5344CB8AC3E}">
        <p14:creationId xmlns:p14="http://schemas.microsoft.com/office/powerpoint/2010/main" val="5133720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addressing the question of “who becomes addicted to alcohol and/or drugs, and who doesn’t?” there is no simple answer. Many environmental factors play a role, including experiencing childhood abuse and/or neglect, parents’ attitudes toward alcohol and drugs, peer influences, poor school achievement, poverty, and community attitudes including phenomena like the growing legalization of marijuana for recreational purposes. </a:t>
            </a:r>
          </a:p>
          <a:p>
            <a:endParaRPr lang="en-US" baseline="0" dirty="0" smtClean="0"/>
          </a:p>
          <a:p>
            <a:r>
              <a:rPr lang="en-US" b="1" baseline="0" dirty="0" smtClean="0"/>
              <a:t>Reference:</a:t>
            </a:r>
            <a:r>
              <a:rPr lang="en-US" baseline="0" dirty="0" smtClean="0"/>
              <a:t> </a:t>
            </a:r>
            <a:r>
              <a:rPr lang="en-US" sz="1200" kern="1200" dirty="0" smtClean="0">
                <a:solidFill>
                  <a:schemeClr val="tx1"/>
                </a:solidFill>
                <a:effectLst/>
                <a:latin typeface="+mn-lt"/>
                <a:ea typeface="+mn-ea"/>
                <a:cs typeface="+mn-cs"/>
              </a:rPr>
              <a:t>National Institute on Drug Abuse. (2007). </a:t>
            </a:r>
            <a:r>
              <a:rPr lang="en-US" sz="1200" i="1" kern="1200" dirty="0" smtClean="0">
                <a:solidFill>
                  <a:schemeClr val="tx1"/>
                </a:solidFill>
                <a:effectLst/>
                <a:latin typeface="+mn-lt"/>
                <a:ea typeface="+mn-ea"/>
                <a:cs typeface="+mn-cs"/>
              </a:rPr>
              <a:t>Drugs, Brains, and Behavior: The Science of Addiction. NIH Pub No. 07-5605</a:t>
            </a:r>
            <a:r>
              <a:rPr lang="en-US" sz="1200" kern="1200" dirty="0" smtClean="0">
                <a:solidFill>
                  <a:schemeClr val="tx1"/>
                </a:solidFill>
                <a:effectLst/>
                <a:latin typeface="+mn-lt"/>
                <a:ea typeface="+mn-ea"/>
                <a:cs typeface="+mn-cs"/>
              </a:rPr>
              <a:t>, February 2007.</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44</a:t>
            </a:fld>
            <a:endParaRPr lang="en-US"/>
          </a:p>
        </p:txBody>
      </p:sp>
    </p:spTree>
    <p:extLst>
      <p:ext uri="{BB962C8B-B14F-4D97-AF65-F5344CB8AC3E}">
        <p14:creationId xmlns:p14="http://schemas.microsoft.com/office/powerpoint/2010/main" val="1705677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Continuing </a:t>
            </a:r>
            <a:r>
              <a:rPr lang="en-US" dirty="0" smtClean="0"/>
              <a:t>from t</a:t>
            </a:r>
            <a:r>
              <a:rPr lang="en-US" baseline="0" dirty="0" smtClean="0"/>
              <a:t>he previous slide on why do some people become addicted and some don’t…there are also biological risk factors, including genetics (for instance, is there a family history of addiction?), does the individual have a psychiatric condition (which increases vulnerability to addictions), and how old were they when they first used alcohol and/or drugs? The younger they were, the more likely they are to develop an addiction. </a:t>
            </a:r>
          </a:p>
          <a:p>
            <a:endParaRPr lang="en-US" baseline="0" dirty="0" smtClean="0"/>
          </a:p>
          <a:p>
            <a:r>
              <a:rPr lang="en-US" b="1" baseline="0" dirty="0" smtClean="0"/>
              <a:t>REFERENCE:</a:t>
            </a:r>
            <a:r>
              <a:rPr lang="en-US" baseline="0" dirty="0" smtClean="0"/>
              <a:t> </a:t>
            </a:r>
            <a:r>
              <a:rPr lang="en-US" sz="1200" kern="1200" dirty="0" smtClean="0">
                <a:solidFill>
                  <a:schemeClr val="tx1"/>
                </a:solidFill>
                <a:effectLst/>
                <a:latin typeface="+mn-lt"/>
                <a:ea typeface="+mn-ea"/>
                <a:cs typeface="+mn-cs"/>
              </a:rPr>
              <a:t>National Institute on Drug Abuse. (2007). </a:t>
            </a:r>
            <a:r>
              <a:rPr lang="en-US" sz="1200" i="1" kern="1200" dirty="0" smtClean="0">
                <a:solidFill>
                  <a:schemeClr val="tx1"/>
                </a:solidFill>
                <a:effectLst/>
                <a:latin typeface="+mn-lt"/>
                <a:ea typeface="+mn-ea"/>
                <a:cs typeface="+mn-cs"/>
              </a:rPr>
              <a:t>Drugs, Brains, and Behavior: The Science of Addiction. NIH Pub No. 07-5605</a:t>
            </a:r>
            <a:r>
              <a:rPr lang="en-US" sz="1200" kern="1200" dirty="0" smtClean="0">
                <a:solidFill>
                  <a:schemeClr val="tx1"/>
                </a:solidFill>
                <a:effectLst/>
                <a:latin typeface="+mn-lt"/>
                <a:ea typeface="+mn-ea"/>
                <a:cs typeface="+mn-cs"/>
              </a:rPr>
              <a:t>, February 2007.</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45</a:t>
            </a:fld>
            <a:endParaRPr lang="en-US"/>
          </a:p>
        </p:txBody>
      </p:sp>
    </p:spTree>
    <p:extLst>
      <p:ext uri="{BB962C8B-B14F-4D97-AF65-F5344CB8AC3E}">
        <p14:creationId xmlns:p14="http://schemas.microsoft.com/office/powerpoint/2010/main" val="2593716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FE501BEB-63F2-4FBD-ABC1-432A0F4B7643}" type="slidenum">
              <a:rPr lang="en-US" sz="1100">
                <a:solidFill>
                  <a:prstClr val="black"/>
                </a:solidFill>
              </a:rPr>
              <a:pPr defTabSz="931774" eaLnBrk="1" hangingPunct="1">
                <a:defRPr/>
              </a:pPr>
              <a:t>46</a:t>
            </a:fld>
            <a:endParaRPr lang="en-US" sz="1100">
              <a:solidFill>
                <a:prstClr val="black"/>
              </a:solidFill>
            </a:endParaRPr>
          </a:p>
        </p:txBody>
      </p:sp>
      <p:sp>
        <p:nvSpPr>
          <p:cNvPr id="108547" name="Rectangle 7"/>
          <p:cNvSpPr txBox="1">
            <a:spLocks noGrp="1" noChangeArrowheads="1"/>
          </p:cNvSpPr>
          <p:nvPr/>
        </p:nvSpPr>
        <p:spPr bwMode="auto">
          <a:xfrm>
            <a:off x="3973778" y="8832196"/>
            <a:ext cx="3036623"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3" tIns="46672" rIns="93343" bIns="46672" anchor="b"/>
          <a:lstStyle>
            <a:lvl1pPr defTabSz="868363" eaLnBrk="0" hangingPunct="0">
              <a:spcBef>
                <a:spcPct val="30000"/>
              </a:spcBef>
              <a:defRPr sz="1200">
                <a:solidFill>
                  <a:schemeClr val="tx1"/>
                </a:solidFill>
                <a:latin typeface="Arial" pitchFamily="34" charset="0"/>
              </a:defRPr>
            </a:lvl1pPr>
            <a:lvl2pPr marL="742950" indent="-285750" defTabSz="868363" eaLnBrk="0" hangingPunct="0">
              <a:spcBef>
                <a:spcPct val="30000"/>
              </a:spcBef>
              <a:defRPr sz="1200">
                <a:solidFill>
                  <a:schemeClr val="tx1"/>
                </a:solidFill>
                <a:latin typeface="Arial" pitchFamily="34" charset="0"/>
              </a:defRPr>
            </a:lvl2pPr>
            <a:lvl3pPr marL="1143000" indent="-228600" defTabSz="868363" eaLnBrk="0" hangingPunct="0">
              <a:spcBef>
                <a:spcPct val="30000"/>
              </a:spcBef>
              <a:defRPr sz="1200">
                <a:solidFill>
                  <a:schemeClr val="tx1"/>
                </a:solidFill>
                <a:latin typeface="Arial" pitchFamily="34" charset="0"/>
              </a:defRPr>
            </a:lvl3pPr>
            <a:lvl4pPr marL="1600200" indent="-228600" defTabSz="868363" eaLnBrk="0" hangingPunct="0">
              <a:spcBef>
                <a:spcPct val="30000"/>
              </a:spcBef>
              <a:defRPr sz="1200">
                <a:solidFill>
                  <a:schemeClr val="tx1"/>
                </a:solidFill>
                <a:latin typeface="Arial" pitchFamily="34" charset="0"/>
              </a:defRPr>
            </a:lvl4pPr>
            <a:lvl5pPr marL="2057400" indent="-228600" defTabSz="868363" eaLnBrk="0" hangingPunct="0">
              <a:spcBef>
                <a:spcPct val="30000"/>
              </a:spcBef>
              <a:defRPr sz="1200">
                <a:solidFill>
                  <a:schemeClr val="tx1"/>
                </a:solidFill>
                <a:latin typeface="Arial" pitchFamily="34" charset="0"/>
              </a:defRPr>
            </a:lvl5pPr>
            <a:lvl6pPr marL="2514600" indent="-228600" defTabSz="868363" eaLnBrk="0" fontAlgn="base" hangingPunct="0">
              <a:spcBef>
                <a:spcPct val="30000"/>
              </a:spcBef>
              <a:spcAft>
                <a:spcPct val="0"/>
              </a:spcAft>
              <a:defRPr sz="1200">
                <a:solidFill>
                  <a:schemeClr val="tx1"/>
                </a:solidFill>
                <a:latin typeface="Arial" pitchFamily="34" charset="0"/>
              </a:defRPr>
            </a:lvl6pPr>
            <a:lvl7pPr marL="2971800" indent="-228600" defTabSz="868363" eaLnBrk="0" fontAlgn="base" hangingPunct="0">
              <a:spcBef>
                <a:spcPct val="30000"/>
              </a:spcBef>
              <a:spcAft>
                <a:spcPct val="0"/>
              </a:spcAft>
              <a:defRPr sz="1200">
                <a:solidFill>
                  <a:schemeClr val="tx1"/>
                </a:solidFill>
                <a:latin typeface="Arial" pitchFamily="34" charset="0"/>
              </a:defRPr>
            </a:lvl7pPr>
            <a:lvl8pPr marL="3429000" indent="-228600" defTabSz="868363" eaLnBrk="0" fontAlgn="base" hangingPunct="0">
              <a:spcBef>
                <a:spcPct val="30000"/>
              </a:spcBef>
              <a:spcAft>
                <a:spcPct val="0"/>
              </a:spcAft>
              <a:defRPr sz="1200">
                <a:solidFill>
                  <a:schemeClr val="tx1"/>
                </a:solidFill>
                <a:latin typeface="Arial" pitchFamily="34" charset="0"/>
              </a:defRPr>
            </a:lvl8pPr>
            <a:lvl9pPr marL="3886200" indent="-228600" defTabSz="868363" eaLnBrk="0" fontAlgn="base" hangingPunct="0">
              <a:spcBef>
                <a:spcPct val="30000"/>
              </a:spcBef>
              <a:spcAft>
                <a:spcPct val="0"/>
              </a:spcAft>
              <a:defRPr sz="1200">
                <a:solidFill>
                  <a:schemeClr val="tx1"/>
                </a:solidFill>
                <a:latin typeface="Arial" pitchFamily="34" charset="0"/>
              </a:defRPr>
            </a:lvl9pPr>
          </a:lstStyle>
          <a:p>
            <a:pPr algn="r" defTabSz="884862" eaLnBrk="1" fontAlgn="base" hangingPunct="1">
              <a:spcBef>
                <a:spcPct val="0"/>
              </a:spcBef>
              <a:spcAft>
                <a:spcPct val="0"/>
              </a:spcAft>
              <a:defRPr/>
            </a:pPr>
            <a:fld id="{29613362-BD74-4071-849B-D52B11E1C792}" type="slidenum">
              <a:rPr lang="en-GB" altLang="en-US">
                <a:solidFill>
                  <a:prstClr val="black"/>
                </a:solidFill>
                <a:latin typeface="Times New Roman" pitchFamily="18" charset="0"/>
                <a:ea typeface="Osaka"/>
                <a:cs typeface="Osaka"/>
              </a:rPr>
              <a:pPr algn="r" defTabSz="884862" eaLnBrk="1" fontAlgn="base" hangingPunct="1">
                <a:spcBef>
                  <a:spcPct val="0"/>
                </a:spcBef>
                <a:spcAft>
                  <a:spcPct val="0"/>
                </a:spcAft>
                <a:defRPr/>
              </a:pPr>
              <a:t>46</a:t>
            </a:fld>
            <a:endParaRPr lang="en-GB" altLang="en-US">
              <a:solidFill>
                <a:prstClr val="black"/>
              </a:solidFill>
              <a:latin typeface="Times New Roman" pitchFamily="18" charset="0"/>
              <a:ea typeface="Osaka"/>
              <a:cs typeface="Osaka"/>
            </a:endParaRPr>
          </a:p>
        </p:txBody>
      </p:sp>
      <p:sp>
        <p:nvSpPr>
          <p:cNvPr id="108548" name="Rectangle 2"/>
          <p:cNvSpPr>
            <a:spLocks noGrp="1" noRot="1" noChangeAspect="1" noChangeArrowheads="1" noTextEdit="1"/>
          </p:cNvSpPr>
          <p:nvPr>
            <p:ph type="sldImg"/>
          </p:nvPr>
        </p:nvSpPr>
        <p:spPr>
          <a:xfrm>
            <a:off x="1181100" y="696913"/>
            <a:ext cx="4648200" cy="3486150"/>
          </a:xfrm>
          <a:ln/>
        </p:spPr>
      </p:sp>
      <p:sp>
        <p:nvSpPr>
          <p:cNvPr id="108549" name="Rectangle 3"/>
          <p:cNvSpPr>
            <a:spLocks noGrp="1" noChangeArrowheads="1"/>
          </p:cNvSpPr>
          <p:nvPr>
            <p:ph type="body" idx="1"/>
          </p:nvPr>
        </p:nvSpPr>
        <p:spPr>
          <a:xfrm>
            <a:off x="935634" y="4414561"/>
            <a:ext cx="5139134" cy="41839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3" tIns="46672" rIns="93343" bIns="46672"/>
          <a:lstStyle/>
          <a:p>
            <a:pPr eaLnBrk="1" hangingPunct="1"/>
            <a:r>
              <a:rPr lang="en-US" altLang="en-US" b="0" dirty="0" smtClean="0"/>
              <a:t>Addiction also</a:t>
            </a:r>
            <a:r>
              <a:rPr lang="en-US" altLang="en-US" b="0" baseline="0" dirty="0" smtClean="0"/>
              <a:t> </a:t>
            </a:r>
            <a:r>
              <a:rPr lang="en-US" altLang="en-US" baseline="0" dirty="0" smtClean="0"/>
              <a:t>has a strong genetic component. It is estimated that between 40 and 60% of an individual’s vulnerability to addiction is due to genetic factors. For instance, there may be a gene or genes that are “turned on” by environmental factors in childhood. </a:t>
            </a:r>
            <a:endParaRPr lang="en-US" altLang="en-US" dirty="0" smtClean="0"/>
          </a:p>
          <a:p>
            <a:pPr eaLnBrk="1" hangingPunct="1"/>
            <a:endParaRPr lang="en-US" altLang="en-US" dirty="0" smtClean="0"/>
          </a:p>
          <a:p>
            <a:pPr eaLnBrk="1" hangingPunct="1"/>
            <a:r>
              <a:rPr lang="en-US" altLang="en-US" dirty="0" smtClean="0"/>
              <a:t>“As with any other disease, vulnerability to addiction differs from person to person. In general, the more risk factors an individual has, the greater the chance that taking drugs will lead to abuse and addiction. Scientists estimate that genetic factors account for between 40 and 60 percent of a person’s vulnerability to addiction, including the effects of environment on gene expression and function.” </a:t>
            </a:r>
          </a:p>
          <a:p>
            <a:pPr eaLnBrk="1" hangingPunct="1"/>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Reference: </a:t>
            </a:r>
            <a:r>
              <a:rPr lang="en-US" sz="1200" baseline="0" dirty="0" smtClean="0"/>
              <a:t>National Institute on Drug Abuse. (2007). </a:t>
            </a:r>
            <a:r>
              <a:rPr lang="en-US" sz="1200" i="1" baseline="0" dirty="0" smtClean="0"/>
              <a:t>Drugs, Brains, and Behavior: The Science of Addiction. </a:t>
            </a:r>
            <a:r>
              <a:rPr lang="en-US" sz="1200" i="1" dirty="0" smtClean="0"/>
              <a:t>NIH Pub No. 07-5605, </a:t>
            </a:r>
            <a:r>
              <a:rPr lang="en-US" sz="1200" dirty="0" smtClean="0"/>
              <a:t>February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Image</a:t>
            </a:r>
            <a:r>
              <a:rPr lang="en-US" sz="1200" b="1" baseline="0" dirty="0" smtClean="0"/>
              <a:t> Credit</a:t>
            </a:r>
            <a:r>
              <a:rPr lang="en-US" sz="1200" b="1" dirty="0" smtClean="0"/>
              <a:t>: </a:t>
            </a:r>
            <a:r>
              <a:rPr lang="en-US" sz="1200" dirty="0" smtClean="0"/>
              <a:t>Fotolia, purchased image,</a:t>
            </a:r>
            <a:r>
              <a:rPr lang="en-US" sz="1200" baseline="0" dirty="0" smtClean="0"/>
              <a:t> 2018.</a:t>
            </a:r>
            <a:endParaRPr lang="en-US" sz="1200" dirty="0" smtClean="0"/>
          </a:p>
          <a:p>
            <a:pPr eaLnBrk="1" hangingPunct="1"/>
            <a:endParaRPr lang="en-US" altLang="en-US" dirty="0" smtClean="0"/>
          </a:p>
        </p:txBody>
      </p:sp>
    </p:spTree>
    <p:extLst>
      <p:ext uri="{BB962C8B-B14F-4D97-AF65-F5344CB8AC3E}">
        <p14:creationId xmlns:p14="http://schemas.microsoft.com/office/powerpoint/2010/main" val="1822894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Summarize</a:t>
            </a:r>
            <a:r>
              <a:rPr lang="en-US" b="1" i="1" baseline="0" dirty="0" smtClean="0"/>
              <a:t> the previous 3 slides and make the point that we must evaluate risk factors of each individual in order to determine who is most likely to develop a substance use disorder. It is therefore vital to complete a comprehensive history on intake. </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47</a:t>
            </a:fld>
            <a:endParaRPr lang="en-US"/>
          </a:p>
        </p:txBody>
      </p:sp>
    </p:spTree>
    <p:extLst>
      <p:ext uri="{BB962C8B-B14F-4D97-AF65-F5344CB8AC3E}">
        <p14:creationId xmlns:p14="http://schemas.microsoft.com/office/powerpoint/2010/main" val="178025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3" eaLnBrk="0" hangingPunct="0">
              <a:spcBef>
                <a:spcPct val="30000"/>
              </a:spcBef>
              <a:defRPr sz="1000">
                <a:solidFill>
                  <a:schemeClr val="tx1"/>
                </a:solidFill>
                <a:latin typeface="Calibri" pitchFamily="34" charset="0"/>
              </a:defRPr>
            </a:lvl1pPr>
            <a:lvl2pPr marL="740483" indent="-284566" defTabSz="931723" eaLnBrk="0" hangingPunct="0">
              <a:spcBef>
                <a:spcPct val="30000"/>
              </a:spcBef>
              <a:defRPr sz="1000">
                <a:solidFill>
                  <a:schemeClr val="tx1"/>
                </a:solidFill>
                <a:latin typeface="Calibri" pitchFamily="34" charset="0"/>
              </a:defRPr>
            </a:lvl2pPr>
            <a:lvl3pPr marL="1139793" indent="-227958" defTabSz="931723" eaLnBrk="0" hangingPunct="0">
              <a:spcBef>
                <a:spcPct val="30000"/>
              </a:spcBef>
              <a:defRPr sz="1000">
                <a:solidFill>
                  <a:schemeClr val="tx1"/>
                </a:solidFill>
                <a:latin typeface="Calibri" pitchFamily="34" charset="0"/>
              </a:defRPr>
            </a:lvl3pPr>
            <a:lvl4pPr marL="1597240" indent="-227958" defTabSz="931723" eaLnBrk="0" hangingPunct="0">
              <a:spcBef>
                <a:spcPct val="30000"/>
              </a:spcBef>
              <a:defRPr sz="1000">
                <a:solidFill>
                  <a:schemeClr val="tx1"/>
                </a:solidFill>
                <a:latin typeface="Calibri" pitchFamily="34" charset="0"/>
              </a:defRPr>
            </a:lvl4pPr>
            <a:lvl5pPr marL="2053157" indent="-227958" defTabSz="931723" eaLnBrk="0" hangingPunct="0">
              <a:spcBef>
                <a:spcPct val="30000"/>
              </a:spcBef>
              <a:defRPr sz="1000">
                <a:solidFill>
                  <a:schemeClr val="tx1"/>
                </a:solidFill>
                <a:latin typeface="Calibri" pitchFamily="34" charset="0"/>
              </a:defRPr>
            </a:lvl5pPr>
            <a:lvl6pPr marL="2493774" indent="-227958" defTabSz="931723" eaLnBrk="0" fontAlgn="base" hangingPunct="0">
              <a:spcBef>
                <a:spcPct val="30000"/>
              </a:spcBef>
              <a:spcAft>
                <a:spcPct val="0"/>
              </a:spcAft>
              <a:defRPr sz="1000">
                <a:solidFill>
                  <a:schemeClr val="tx1"/>
                </a:solidFill>
                <a:latin typeface="Calibri" pitchFamily="34" charset="0"/>
              </a:defRPr>
            </a:lvl6pPr>
            <a:lvl7pPr marL="2934392" indent="-227958" defTabSz="931723" eaLnBrk="0" fontAlgn="base" hangingPunct="0">
              <a:spcBef>
                <a:spcPct val="30000"/>
              </a:spcBef>
              <a:spcAft>
                <a:spcPct val="0"/>
              </a:spcAft>
              <a:defRPr sz="1000">
                <a:solidFill>
                  <a:schemeClr val="tx1"/>
                </a:solidFill>
                <a:latin typeface="Calibri" pitchFamily="34" charset="0"/>
              </a:defRPr>
            </a:lvl7pPr>
            <a:lvl8pPr marL="3375010" indent="-227958" defTabSz="931723" eaLnBrk="0" fontAlgn="base" hangingPunct="0">
              <a:spcBef>
                <a:spcPct val="30000"/>
              </a:spcBef>
              <a:spcAft>
                <a:spcPct val="0"/>
              </a:spcAft>
              <a:defRPr sz="1000">
                <a:solidFill>
                  <a:schemeClr val="tx1"/>
                </a:solidFill>
                <a:latin typeface="Calibri" pitchFamily="34" charset="0"/>
              </a:defRPr>
            </a:lvl8pPr>
            <a:lvl9pPr marL="3815627" indent="-227958" defTabSz="931723" eaLnBrk="0" fontAlgn="base" hangingPunct="0">
              <a:spcBef>
                <a:spcPct val="30000"/>
              </a:spcBef>
              <a:spcAft>
                <a:spcPct val="0"/>
              </a:spcAft>
              <a:defRPr sz="1000">
                <a:solidFill>
                  <a:schemeClr val="tx1"/>
                </a:solidFill>
                <a:latin typeface="Calibri" pitchFamily="34" charset="0"/>
              </a:defRPr>
            </a:lvl9pPr>
          </a:lstStyle>
          <a:p>
            <a:pPr eaLnBrk="1" hangingPunct="1">
              <a:spcBef>
                <a:spcPct val="0"/>
              </a:spcBef>
              <a:defRPr/>
            </a:pPr>
            <a:fld id="{5F877DC0-57F7-43A9-BB47-3B0FC934EADE}" type="slidenum">
              <a:rPr lang="en-US" altLang="en-US" sz="1100">
                <a:solidFill>
                  <a:prstClr val="black"/>
                </a:solidFill>
                <a:latin typeface="Times New Roman" pitchFamily="18" charset="0"/>
              </a:rPr>
              <a:pPr eaLnBrk="1" hangingPunct="1">
                <a:spcBef>
                  <a:spcPct val="0"/>
                </a:spcBef>
                <a:defRPr/>
              </a:pPr>
              <a:t>48</a:t>
            </a:fld>
            <a:endParaRPr lang="en-US" altLang="en-US" sz="1100">
              <a:solidFill>
                <a:prstClr val="black"/>
              </a:solidFill>
              <a:latin typeface="Times New Roman" pitchFamily="18" charset="0"/>
            </a:endParaRPr>
          </a:p>
        </p:txBody>
      </p:sp>
      <p:sp>
        <p:nvSpPr>
          <p:cNvPr id="109571" name="Rectangle 7"/>
          <p:cNvSpPr txBox="1">
            <a:spLocks noGrp="1" noChangeArrowheads="1"/>
          </p:cNvSpPr>
          <p:nvPr/>
        </p:nvSpPr>
        <p:spPr bwMode="auto">
          <a:xfrm>
            <a:off x="4008769" y="8849104"/>
            <a:ext cx="2987939" cy="42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lgn="r" defTabSz="917215" fontAlgn="base">
              <a:spcBef>
                <a:spcPct val="0"/>
              </a:spcBef>
              <a:spcAft>
                <a:spcPct val="0"/>
              </a:spcAft>
              <a:defRPr/>
            </a:pPr>
            <a:fld id="{DD4ED389-A683-45BA-8213-FB28B1644DC3}" type="slidenum">
              <a:rPr lang="en-US" altLang="en-US" b="1">
                <a:solidFill>
                  <a:srgbClr val="FF0000"/>
                </a:solidFill>
                <a:latin typeface="Times New Roman" pitchFamily="18" charset="0"/>
                <a:ea typeface="Osaka"/>
                <a:cs typeface="Osaka"/>
              </a:rPr>
              <a:pPr algn="r" defTabSz="917215" fontAlgn="base">
                <a:spcBef>
                  <a:spcPct val="0"/>
                </a:spcBef>
                <a:spcAft>
                  <a:spcPct val="0"/>
                </a:spcAft>
                <a:defRPr/>
              </a:pPr>
              <a:t>48</a:t>
            </a:fld>
            <a:endParaRPr lang="en-US" altLang="en-US" b="1">
              <a:solidFill>
                <a:srgbClr val="FF0000"/>
              </a:solidFill>
              <a:latin typeface="Times New Roman" pitchFamily="18" charset="0"/>
              <a:ea typeface="Osaka"/>
              <a:cs typeface="Osaka"/>
            </a:endParaRPr>
          </a:p>
        </p:txBody>
      </p:sp>
      <p:sp>
        <p:nvSpPr>
          <p:cNvPr id="109572" name="Rectangle 2"/>
          <p:cNvSpPr>
            <a:spLocks noGrp="1" noRot="1" noChangeAspect="1" noChangeArrowheads="1" noTextEdit="1"/>
          </p:cNvSpPr>
          <p:nvPr>
            <p:ph type="sldImg"/>
          </p:nvPr>
        </p:nvSpPr>
        <p:spPr>
          <a:xfrm>
            <a:off x="1184275" y="696913"/>
            <a:ext cx="4645025" cy="3482975"/>
          </a:xfrm>
          <a:ln/>
        </p:spPr>
      </p:sp>
      <p:sp>
        <p:nvSpPr>
          <p:cNvPr id="109573" name="Rectangle 3"/>
          <p:cNvSpPr>
            <a:spLocks noGrp="1" noChangeArrowheads="1"/>
          </p:cNvSpPr>
          <p:nvPr>
            <p:ph type="body" idx="1"/>
          </p:nvPr>
        </p:nvSpPr>
        <p:spPr>
          <a:xfrm>
            <a:off x="935634" y="4414561"/>
            <a:ext cx="5139134" cy="41839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0" rIns="91422" bIns="4571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brain changes that occur as a result of ongoing drug use can be long lasting, and can persist long after the user has stopped using drugs. Studies show the brain can recover and return towards normal, but this recovery process takes time (exact time depends upon a number of factors</a:t>
            </a:r>
            <a:r>
              <a:rPr lang="en-US" altLang="en-US" baseline="0" dirty="0" smtClean="0"/>
              <a:t>, including how long and how heavily they have used the substance). </a:t>
            </a:r>
            <a:r>
              <a:rPr lang="en-US" altLang="en-US" dirty="0" smtClean="0"/>
              <a:t>What happens</a:t>
            </a:r>
            <a:r>
              <a:rPr lang="en-US" altLang="en-US" baseline="0" dirty="0" smtClean="0"/>
              <a:t> when neurons are destroyed? Depends on which part of the brain. If in the limbic system, clients may have difficulty experiencing pleasure, may appear depressed, may have problems with  learning and memory. If in the prefrontal cortex, reasoning and decision-making will be impaired. This is why so many people with substance use disorders seem to make bad decisions.  </a:t>
            </a:r>
            <a:endParaRPr lang="en-US" altLang="en-US" dirty="0" smtClean="0"/>
          </a:p>
          <a:p>
            <a:pPr eaLnBrk="1" hangingPunct="1"/>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a:t>
            </a:r>
            <a:r>
              <a:rPr lang="en-US" baseline="0" dirty="0" smtClean="0"/>
              <a:t> </a:t>
            </a:r>
            <a:r>
              <a:rPr lang="en-US" baseline="0" dirty="0" smtClean="0"/>
              <a:t>National Institute on Drug Abuse. (2007). </a:t>
            </a:r>
            <a:r>
              <a:rPr lang="en-US" i="1" baseline="0" dirty="0" smtClean="0"/>
              <a:t>Drugs, Brains, and Behavior: The Science of Addiction. </a:t>
            </a:r>
            <a:r>
              <a:rPr lang="en-US" sz="1200" i="1" dirty="0" smtClean="0"/>
              <a:t>NIH Pub No. 07-5605</a:t>
            </a:r>
            <a:r>
              <a:rPr lang="en-US" sz="1200" dirty="0" smtClean="0"/>
              <a:t>, February 2007.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Image credit:</a:t>
            </a:r>
            <a:r>
              <a:rPr lang="en-US" sz="1200" dirty="0" smtClean="0"/>
              <a:t> NIDA</a:t>
            </a:r>
            <a:r>
              <a:rPr lang="en-US" sz="1200" baseline="0" dirty="0" smtClean="0"/>
              <a:t> Website, </a:t>
            </a:r>
            <a:r>
              <a:rPr lang="en-US" altLang="en-US" baseline="0" dirty="0" smtClean="0"/>
              <a:t>https://www.drugabuse.gov/. </a:t>
            </a: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3174767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Now we</a:t>
            </a:r>
            <a:r>
              <a:rPr lang="en-US" b="1" i="1" baseline="0" dirty="0" smtClean="0"/>
              <a:t> will look at the effects of a few drugs: marijuana, methamphetamine, and opioids, and see what happens both acutely and long-term. </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49</a:t>
            </a:fld>
            <a:endParaRPr lang="en-US"/>
          </a:p>
        </p:txBody>
      </p:sp>
    </p:spTree>
    <p:extLst>
      <p:ext uri="{BB962C8B-B14F-4D97-AF65-F5344CB8AC3E}">
        <p14:creationId xmlns:p14="http://schemas.microsoft.com/office/powerpoint/2010/main" val="23943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b="1" i="1" dirty="0" smtClean="0"/>
          </a:p>
          <a:p>
            <a:r>
              <a:rPr lang="en-US" b="1" i="1" dirty="0" smtClean="0"/>
              <a:t>Answer: c) two years </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5</a:t>
            </a:fld>
            <a:endParaRPr lang="en-US"/>
          </a:p>
        </p:txBody>
      </p:sp>
    </p:spTree>
    <p:extLst>
      <p:ext uri="{BB962C8B-B14F-4D97-AF65-F5344CB8AC3E}">
        <p14:creationId xmlns:p14="http://schemas.microsoft.com/office/powerpoint/2010/main" val="1240987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181100" y="696913"/>
            <a:ext cx="4648200" cy="3486150"/>
          </a:xfrm>
          <a:ln/>
        </p:spPr>
      </p:sp>
      <p:sp>
        <p:nvSpPr>
          <p:cNvPr id="115715" name="Notes Placeholder 2"/>
          <p:cNvSpPr>
            <a:spLocks noGrp="1"/>
          </p:cNvSpPr>
          <p:nvPr>
            <p:ph type="body" idx="1"/>
          </p:nvPr>
        </p:nvSpPr>
        <p:spPr>
          <a:noFill/>
        </p:spPr>
        <p:txBody>
          <a:bodyPr/>
          <a:lstStyle/>
          <a:p>
            <a:pPr eaLnBrk="1" hangingPunct="1">
              <a:spcBef>
                <a:spcPct val="0"/>
              </a:spcBef>
            </a:pPr>
            <a:r>
              <a:rPr lang="en-US" altLang="en-US" dirty="0" smtClean="0"/>
              <a:t>THC (tetra</a:t>
            </a:r>
            <a:r>
              <a:rPr lang="en-US" altLang="en-US" baseline="0" dirty="0" smtClean="0"/>
              <a:t>hydrocannabinol – one of the main psychoactive ingredients in marijuana)</a:t>
            </a:r>
            <a:r>
              <a:rPr lang="en-US" altLang="en-US" dirty="0" smtClean="0"/>
              <a:t> works by acting on specialized cells called </a:t>
            </a:r>
            <a:r>
              <a:rPr lang="en-US" altLang="en-US" b="1" dirty="0" smtClean="0"/>
              <a:t>neurons</a:t>
            </a:r>
            <a:r>
              <a:rPr lang="en-US" altLang="en-US" dirty="0" smtClean="0"/>
              <a:t> in the brain (refer to illustration). Neurons do not touch each other, and the gap between them—called the </a:t>
            </a:r>
            <a:r>
              <a:rPr lang="en-US" altLang="en-US" b="1" dirty="0" smtClean="0"/>
              <a:t>synaptic space</a:t>
            </a:r>
            <a:r>
              <a:rPr lang="en-US" altLang="en-US" dirty="0" smtClean="0"/>
              <a:t>—needs to be bridged for messages to get from one neuron to the next. To get messages across the space, neurons release chemicals, or </a:t>
            </a:r>
            <a:r>
              <a:rPr lang="en-US" altLang="en-US" b="1" dirty="0" smtClean="0"/>
              <a:t>neurotransmitters</a:t>
            </a:r>
            <a:r>
              <a:rPr lang="en-US" altLang="en-US" dirty="0" smtClean="0"/>
              <a:t>. The receiving neuron contains special proteins called </a:t>
            </a:r>
            <a:r>
              <a:rPr lang="en-US" altLang="en-US" b="1" dirty="0" smtClean="0"/>
              <a:t>receptors</a:t>
            </a:r>
            <a:r>
              <a:rPr lang="en-US" altLang="en-US" dirty="0" smtClean="0"/>
              <a:t> that neurotransmitters will bind to, similar to the way a key fits into a lock.  After a neurotransmitter has bound to a receptor, proteins called </a:t>
            </a:r>
            <a:r>
              <a:rPr lang="en-US" altLang="en-US" b="1" dirty="0" smtClean="0"/>
              <a:t>transporters</a:t>
            </a:r>
            <a:r>
              <a:rPr lang="en-US" altLang="en-US" dirty="0" smtClean="0"/>
              <a:t> or </a:t>
            </a:r>
            <a:r>
              <a:rPr lang="en-US" altLang="en-US" b="1" dirty="0" smtClean="0"/>
              <a:t>reuptake pumps </a:t>
            </a:r>
            <a:r>
              <a:rPr lang="en-US" altLang="en-US" dirty="0" smtClean="0"/>
              <a:t>will carry neurotransmitters back to the neurons that released them. The reason this process is important is that certain neurotransmitters and receptors are associated with specific emotional and functions. Any changes to these steps—the way neurotransmitters are released, the way receptors work, or the way transporters or reuptake pumps work—can have profound effects on sensation, perception, thought, mood, and behavior. When people take drugs, these processes are altered, leading to changes in the way they feel and behave. Marijuana gets its effects because it contains over 60 chemicals called </a:t>
            </a:r>
            <a:r>
              <a:rPr lang="en-US" altLang="en-US" b="1" dirty="0" smtClean="0"/>
              <a:t>cannabinoids</a:t>
            </a:r>
            <a:r>
              <a:rPr lang="en-US" altLang="en-US" dirty="0" smtClean="0"/>
              <a:t>. The main active chemical is a cannabinoid called delta-9-tetrahydorocannabinol, often referred to as THC. Cannabinoids trigger cannabinoid receptors, which are particularly dense in parts of the brain that affect pleasure, memory, thinking, concentration, and coordination. The effects of marijuana generally last 1-4 hours.</a:t>
            </a:r>
          </a:p>
          <a:p>
            <a:pPr eaLnBrk="1" hangingPunct="1">
              <a:spcBef>
                <a:spcPct val="0"/>
              </a:spcBef>
            </a:pPr>
            <a:endParaRPr lang="en-US" altLang="en-US" b="1" dirty="0" smtClean="0"/>
          </a:p>
          <a:p>
            <a:pPr eaLnBrk="1" hangingPunct="1">
              <a:spcBef>
                <a:spcPct val="0"/>
              </a:spcBef>
            </a:pPr>
            <a:r>
              <a:rPr lang="en-US" altLang="en-US" b="1" dirty="0" smtClean="0"/>
              <a:t>References: </a:t>
            </a:r>
            <a:r>
              <a:rPr lang="en-US" sz="1200" b="0" i="0" u="none" strike="noStrike" kern="1200" baseline="0" dirty="0" smtClean="0">
                <a:solidFill>
                  <a:schemeClr val="tx1"/>
                </a:solidFill>
                <a:latin typeface="+mn-lt"/>
                <a:ea typeface="+mn-ea"/>
                <a:cs typeface="+mn-cs"/>
              </a:rPr>
              <a:t>NIDA 2012(a). </a:t>
            </a:r>
            <a:r>
              <a:rPr lang="en-US" sz="1200" b="0" i="1" u="none" strike="noStrike" kern="1200" baseline="0" dirty="0" smtClean="0">
                <a:solidFill>
                  <a:schemeClr val="tx1"/>
                </a:solidFill>
                <a:latin typeface="+mn-lt"/>
                <a:ea typeface="+mn-ea"/>
                <a:cs typeface="+mn-cs"/>
              </a:rPr>
              <a:t>Drug Facts: Marijuana. </a:t>
            </a:r>
            <a:r>
              <a:rPr lang="en-US" sz="1200" b="0" i="0" u="none" strike="noStrike" kern="1200" baseline="0" dirty="0" smtClean="0">
                <a:solidFill>
                  <a:schemeClr val="tx1"/>
                </a:solidFill>
                <a:latin typeface="+mn-lt"/>
                <a:ea typeface="+mn-ea"/>
                <a:cs typeface="+mn-cs"/>
              </a:rPr>
              <a:t>Retrieved from: http://www.drugabuse.gov/sites/default/files/marijuana_0.pdf.</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NIDA 2012(b). </a:t>
            </a:r>
            <a:r>
              <a:rPr lang="en-US" sz="1200" b="0" i="1" u="none" strike="noStrike" kern="1200" baseline="0" dirty="0" smtClean="0">
                <a:solidFill>
                  <a:schemeClr val="tx1"/>
                </a:solidFill>
                <a:latin typeface="+mn-lt"/>
                <a:ea typeface="+mn-ea"/>
                <a:cs typeface="+mn-cs"/>
              </a:rPr>
              <a:t>Research Report Series: Marijuana Abuse</a:t>
            </a:r>
            <a:r>
              <a:rPr lang="en-US" sz="1200" b="0" i="0" u="none" strike="noStrike" kern="1200" baseline="0" dirty="0" smtClean="0">
                <a:solidFill>
                  <a:schemeClr val="tx1"/>
                </a:solidFill>
                <a:latin typeface="+mn-lt"/>
                <a:ea typeface="+mn-ea"/>
                <a:cs typeface="+mn-cs"/>
              </a:rPr>
              <a:t>. Retrieved from:</a:t>
            </a:r>
          </a:p>
          <a:p>
            <a:r>
              <a:rPr lang="en-US" sz="1200" b="0" i="0" u="none" strike="noStrike" kern="1200" baseline="0" dirty="0" smtClean="0">
                <a:solidFill>
                  <a:schemeClr val="tx1"/>
                </a:solidFill>
                <a:latin typeface="+mn-lt"/>
                <a:ea typeface="+mn-ea"/>
                <a:cs typeface="+mn-cs"/>
              </a:rPr>
              <a:t>http://www.drugabuse.gov/sites/default/files/rrmarijuana.pdf.</a:t>
            </a:r>
            <a:endParaRPr lang="en-US" altLang="en-US" b="1" dirty="0" smtClean="0"/>
          </a:p>
        </p:txBody>
      </p:sp>
      <p:sp>
        <p:nvSpPr>
          <p:cNvPr id="4" name="Slide Number Placeholder 3"/>
          <p:cNvSpPr>
            <a:spLocks noGrp="1"/>
          </p:cNvSpPr>
          <p:nvPr>
            <p:ph type="sldNum" sz="quarter" idx="5"/>
          </p:nvPr>
        </p:nvSpPr>
        <p:spPr/>
        <p:txBody>
          <a:bodyPr/>
          <a:lstStyle/>
          <a:p>
            <a:pPr defTabSz="931774">
              <a:defRPr/>
            </a:pPr>
            <a:fld id="{407CC03C-ED0A-40DA-A0B8-020382E1603C}" type="slidenum">
              <a:rPr lang="en-US">
                <a:solidFill>
                  <a:prstClr val="black"/>
                </a:solidFill>
                <a:latin typeface="Calibri"/>
              </a:rPr>
              <a:pPr defTabSz="931774">
                <a:defRPr/>
              </a:pPr>
              <a:t>50</a:t>
            </a:fld>
            <a:endParaRPr lang="en-US">
              <a:solidFill>
                <a:prstClr val="black"/>
              </a:solidFill>
              <a:latin typeface="Calibri"/>
            </a:endParaRPr>
          </a:p>
        </p:txBody>
      </p:sp>
    </p:spTree>
    <p:extLst>
      <p:ext uri="{BB962C8B-B14F-4D97-AF65-F5344CB8AC3E}">
        <p14:creationId xmlns:p14="http://schemas.microsoft.com/office/powerpoint/2010/main" val="2979507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smtClean="0"/>
              <a:t>Make </a:t>
            </a:r>
            <a:r>
              <a:rPr lang="en-US" b="1" i="1" dirty="0" smtClean="0"/>
              <a:t>the point</a:t>
            </a:r>
            <a:r>
              <a:rPr lang="en-US" b="1" i="1" baseline="0" dirty="0" smtClean="0"/>
              <a:t> that cannabinoid receptors are found in numerous parts of the brain and body, resulting in the phenomena listed in the bullet points.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1"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r>
              <a:rPr lang="en-US" baseline="0" dirty="0" smtClean="0"/>
              <a:t>Arlington, VA: American Psychiatric Publishing.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51</a:t>
            </a:fld>
            <a:endParaRPr lang="en-US"/>
          </a:p>
        </p:txBody>
      </p:sp>
    </p:spTree>
    <p:extLst>
      <p:ext uri="{BB962C8B-B14F-4D97-AF65-F5344CB8AC3E}">
        <p14:creationId xmlns:p14="http://schemas.microsoft.com/office/powerpoint/2010/main" val="24202588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smtClean="0"/>
              <a:t>Make</a:t>
            </a:r>
            <a:r>
              <a:rPr lang="en-US" altLang="en-US" b="1" i="1" baseline="0" dirty="0" smtClean="0"/>
              <a:t> </a:t>
            </a:r>
            <a:r>
              <a:rPr lang="en-US" b="1" i="1" dirty="0" smtClean="0"/>
              <a:t>the point</a:t>
            </a:r>
            <a:r>
              <a:rPr lang="en-US" b="1" i="1" baseline="0" dirty="0" smtClean="0"/>
              <a:t> that cannabinoid receptors are found in numerous parts of the brain and body, resulting in the phenomena listed in the bullet points.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1"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r>
              <a:rPr lang="en-US" baseline="0" dirty="0" smtClean="0"/>
              <a:t>Arlington, VA: American Psychiatric Publishing. </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52</a:t>
            </a:fld>
            <a:endParaRPr lang="en-US"/>
          </a:p>
        </p:txBody>
      </p:sp>
    </p:spTree>
    <p:extLst>
      <p:ext uri="{BB962C8B-B14F-4D97-AF65-F5344CB8AC3E}">
        <p14:creationId xmlns:p14="http://schemas.microsoft.com/office/powerpoint/2010/main" val="3336433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baseline="0" dirty="0" smtClean="0"/>
              <a:t>Marijuana use can have very negative effects on behavior and mental health. Since marijuana is a psychoactive drug, it causes significant </a:t>
            </a:r>
            <a:r>
              <a:rPr lang="en-US" b="1" baseline="0" dirty="0" smtClean="0"/>
              <a:t>impairment</a:t>
            </a:r>
            <a:r>
              <a:rPr lang="en-US" b="0" baseline="0" dirty="0" smtClean="0"/>
              <a:t>,</a:t>
            </a:r>
            <a:r>
              <a:rPr lang="en-US" b="1" baseline="0" dirty="0" smtClean="0"/>
              <a:t> </a:t>
            </a:r>
            <a:r>
              <a:rPr lang="en-US" b="0" baseline="0" dirty="0" smtClean="0"/>
              <a:t>just like alcohol and other drugs. This means that when experiencing a marijuana “high” people are impaired, both physically and mentally. It is unsafe to drive, operate heavy machinery, or do other things that require concentration and physical coordination when under the influence of marijuana. Long-term marijuana use has a negative impact on learning and memory. Long-term marijuana use also causes </a:t>
            </a:r>
            <a:r>
              <a:rPr lang="en-US" b="1" baseline="0" dirty="0" err="1" smtClean="0"/>
              <a:t>amotivational</a:t>
            </a:r>
            <a:r>
              <a:rPr lang="en-US" b="1" baseline="0" dirty="0" smtClean="0"/>
              <a:t> syndrome</a:t>
            </a:r>
            <a:r>
              <a:rPr lang="en-US" b="0" baseline="0" dirty="0" smtClean="0"/>
              <a:t>, as it makes regular users less motivated to do things. Marijuana use is also associated with mental health problems and mental illness, particularly mood disorders. It is unclear if marijuana is what causes these problems, or if people who have mood disorders are more likely to use marijuana to self-medicate. Research also shows that heavy marijuana use is associated with serious mental illness, particularly among people who are at risk for serious mental illness because of family history. </a:t>
            </a:r>
          </a:p>
          <a:p>
            <a:endParaRPr lang="en-US" dirty="0" smtClean="0"/>
          </a:p>
          <a:p>
            <a:r>
              <a:rPr lang="en-US" b="1" dirty="0" smtClean="0"/>
              <a:t>Additional</a:t>
            </a:r>
            <a:r>
              <a:rPr lang="en-US" b="1" baseline="0" dirty="0" smtClean="0"/>
              <a:t> Information for the Trainer(s)</a:t>
            </a:r>
            <a:endParaRPr lang="en-US" b="1" dirty="0" smtClean="0"/>
          </a:p>
          <a:p>
            <a:r>
              <a:rPr lang="en-US" b="0" dirty="0" smtClean="0"/>
              <a:t>Serious mental</a:t>
            </a:r>
            <a:r>
              <a:rPr lang="en-US" b="0" baseline="0" dirty="0" smtClean="0"/>
              <a:t> illness differs from “mental illness” in general in that it lasts longer and is more disabling, often preventing people from working or functioning in their day to day lives. Among individuals who meet diagnostic criteria for marijuana abuse, 36% have had a mood disorder in their life, and 25% have had an anxiety disorder in their life. Among individuals who meet diagnostic criteria for marijuana dependence, 60.5% have had a mood disorder in their life, and 48.5% have had an anxiety disorder in their lifetime. Overall, </a:t>
            </a:r>
            <a:r>
              <a:rPr lang="en-US" baseline="0" dirty="0" smtClean="0"/>
              <a:t>marijuana dependence increases the odds of a co-occurring mood disorder by 6.5 times, and of an anxiety disorder by 4.6 times.  Further, there is a significant gender difference with regard to major depression, with marijuana dependence increasing the odds for men by 4.6 times and 7.2 times for women.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References: </a:t>
            </a:r>
            <a:r>
              <a:rPr lang="en-US" sz="1200" b="0" i="0" u="none" strike="noStrike" kern="1200" baseline="0" dirty="0" smtClean="0">
                <a:solidFill>
                  <a:schemeClr val="tx1"/>
                </a:solidFill>
                <a:latin typeface="+mn-lt"/>
                <a:ea typeface="+mn-ea"/>
                <a:cs typeface="+mn-cs"/>
              </a:rPr>
              <a:t>Ben </a:t>
            </a:r>
            <a:r>
              <a:rPr lang="en-US" sz="1200" b="0" i="0" u="none" strike="noStrike" kern="1200" baseline="0" dirty="0" smtClean="0">
                <a:solidFill>
                  <a:schemeClr val="tx1"/>
                </a:solidFill>
                <a:latin typeface="+mn-lt"/>
                <a:ea typeface="+mn-ea"/>
                <a:cs typeface="+mn-cs"/>
              </a:rPr>
              <a:t>Amar M. (2006). Cannabinoids in medicine: a review of their therapeutic potential. </a:t>
            </a:r>
            <a:r>
              <a:rPr lang="en-US" sz="1200" b="0" i="1" u="none" strike="noStrike" kern="1200" baseline="0" dirty="0" smtClean="0">
                <a:solidFill>
                  <a:schemeClr val="tx1"/>
                </a:solidFill>
                <a:latin typeface="+mn-lt"/>
                <a:ea typeface="+mn-ea"/>
                <a:cs typeface="+mn-cs"/>
              </a:rPr>
              <a:t>J </a:t>
            </a:r>
            <a:r>
              <a:rPr lang="en-US" sz="1200" b="0" i="1" u="none" strike="noStrike" kern="1200" baseline="0" dirty="0" err="1" smtClean="0">
                <a:solidFill>
                  <a:schemeClr val="tx1"/>
                </a:solidFill>
                <a:latin typeface="+mn-lt"/>
                <a:ea typeface="+mn-ea"/>
                <a:cs typeface="+mn-cs"/>
              </a:rPr>
              <a:t>Ethnopharmacology</a:t>
            </a:r>
            <a:r>
              <a:rPr lang="en-US" sz="1200" b="0" i="1"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105, </a:t>
            </a:r>
            <a:r>
              <a:rPr lang="en-US" sz="1200" b="0" i="0" u="none" strike="noStrike" kern="1200" baseline="0" dirty="0" smtClean="0">
                <a:solidFill>
                  <a:schemeClr val="tx1"/>
                </a:solidFill>
                <a:latin typeface="+mn-lt"/>
                <a:ea typeface="+mn-ea"/>
                <a:cs typeface="+mn-cs"/>
              </a:rPr>
              <a:t>1‐25</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Bostwick</a:t>
            </a:r>
            <a:r>
              <a:rPr lang="en-US" sz="1200" b="0" i="0" u="none" strike="noStrike" kern="1200" baseline="0" dirty="0" smtClean="0">
                <a:solidFill>
                  <a:schemeClr val="tx1"/>
                </a:solidFill>
                <a:latin typeface="+mn-lt"/>
                <a:ea typeface="+mn-ea"/>
                <a:cs typeface="+mn-cs"/>
              </a:rPr>
              <a:t>, J.M. (2012). Blurred boundaries: the therapeutics and politics of medical marijuana. </a:t>
            </a:r>
            <a:r>
              <a:rPr lang="en-US" sz="1200" b="0" i="1" u="none" strike="noStrike" kern="1200" baseline="0" dirty="0" smtClean="0">
                <a:solidFill>
                  <a:schemeClr val="tx1"/>
                </a:solidFill>
                <a:latin typeface="+mn-lt"/>
                <a:ea typeface="+mn-ea"/>
                <a:cs typeface="+mn-cs"/>
              </a:rPr>
              <a:t>Mayo Clinic Proceedings, 87, </a:t>
            </a:r>
            <a:r>
              <a:rPr lang="en-US" sz="1200" b="0" i="0" u="none" strike="noStrike" kern="1200" baseline="0" dirty="0" smtClean="0">
                <a:solidFill>
                  <a:schemeClr val="tx1"/>
                </a:solidFill>
                <a:latin typeface="+mn-lt"/>
                <a:ea typeface="+mn-ea"/>
                <a:cs typeface="+mn-cs"/>
              </a:rPr>
              <a:t>172‐186.</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0"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pPr/>
              <a:t>53</a:t>
            </a:fld>
            <a:endParaRPr lang="en-US" dirty="0"/>
          </a:p>
        </p:txBody>
      </p:sp>
    </p:spTree>
    <p:extLst>
      <p:ext uri="{BB962C8B-B14F-4D97-AF65-F5344CB8AC3E}">
        <p14:creationId xmlns:p14="http://schemas.microsoft.com/office/powerpoint/2010/main" val="17582869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Pope</a:t>
            </a:r>
            <a:r>
              <a:rPr lang="en-US" baseline="0" dirty="0" smtClean="0"/>
              <a:t> and colleagues examined the long-term cognitive effects of cannabis use.  The recruited three groups of users – (1) current heavy users who smoked cannabis at least 5,000 times in their lives and were daily smokers at the start of the study; (2) former heavy users who had also smoked at least 5,000 times but fewer than 12 times in the last three months; and (3) controls who smoked no more than 50 times in their lives. In the study, the participants went through a 28-day “washout” from cannabis use, and on days 0, 1, 7, and 28, participated in a neuropsychological test battery to assess cognitive functioning. They found that at days 0, 1, and 7, the current heavy users scored significantly lower than control subjects. But by day 28, there were virtually no significant differences among the groups. This suggests that cognitive deficits may be reversible and related to recent cannabis exposure, instead of irreversible and related to cumulative lifetime use of cannabis.</a:t>
            </a:r>
            <a:endParaRPr lang="en-US" dirty="0" smtClean="0"/>
          </a:p>
          <a:p>
            <a:endParaRPr lang="en-US" dirty="0" smtClean="0"/>
          </a:p>
          <a:p>
            <a:r>
              <a:rPr lang="en-US" b="1" dirty="0" smtClean="0"/>
              <a:t>Reference:</a:t>
            </a:r>
            <a:r>
              <a:rPr lang="en-US" b="1" baseline="0" dirty="0" smtClean="0"/>
              <a:t> </a:t>
            </a:r>
            <a:r>
              <a:rPr lang="en-US" dirty="0" smtClean="0"/>
              <a:t>Pope</a:t>
            </a:r>
            <a:r>
              <a:rPr lang="en-US" dirty="0" smtClean="0"/>
              <a:t>,</a:t>
            </a:r>
            <a:r>
              <a:rPr lang="en-US" baseline="0" dirty="0" smtClean="0"/>
              <a:t> H.G., Gruber, A.J., Hudson, J.I., </a:t>
            </a:r>
            <a:r>
              <a:rPr lang="en-US" baseline="0" dirty="0" err="1" smtClean="0"/>
              <a:t>Huestis</a:t>
            </a:r>
            <a:r>
              <a:rPr lang="en-US" baseline="0" dirty="0" smtClean="0"/>
              <a:t>, M.A., &amp; </a:t>
            </a:r>
            <a:r>
              <a:rPr lang="en-US" baseline="0" dirty="0" err="1" smtClean="0"/>
              <a:t>Yurgelun</a:t>
            </a:r>
            <a:r>
              <a:rPr lang="en-US" baseline="0" dirty="0" smtClean="0"/>
              <a:t>-Todd, D. (2001). Neuropsychological performance in long-term cannabis users. </a:t>
            </a:r>
            <a:r>
              <a:rPr lang="en-US" i="1" baseline="0" dirty="0" smtClean="0"/>
              <a:t>Archives of General Psychiatry, 58</a:t>
            </a:r>
            <a:r>
              <a:rPr lang="en-US" i="0" baseline="0" dirty="0" smtClean="0"/>
              <a:t>(10), 909-915.</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54</a:t>
            </a:fld>
            <a:endParaRPr lang="en-US"/>
          </a:p>
        </p:txBody>
      </p:sp>
    </p:spTree>
    <p:extLst>
      <p:ext uri="{BB962C8B-B14F-4D97-AF65-F5344CB8AC3E}">
        <p14:creationId xmlns:p14="http://schemas.microsoft.com/office/powerpoint/2010/main" val="21377802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*ANIMATIONS*</a:t>
            </a:r>
          </a:p>
          <a:p>
            <a:r>
              <a:rPr lang="en-US" b="1" i="1" dirty="0" smtClean="0"/>
              <a:t>This</a:t>
            </a:r>
            <a:r>
              <a:rPr lang="en-US" b="1" i="1" baseline="0" dirty="0" smtClean="0"/>
              <a:t> slide has animations. Introduce the content in the first bullet first. Then, one by one, click the mouse one time for the domain name and images of people to animate in. A total of six domains and associated data are included. Be sure to practice ahead of time.</a:t>
            </a:r>
          </a:p>
          <a:p>
            <a:endParaRPr lang="en-US" baseline="0" dirty="0" smtClean="0"/>
          </a:p>
          <a:p>
            <a:r>
              <a:rPr lang="en-US" dirty="0" smtClean="0"/>
              <a:t>This is the same group</a:t>
            </a:r>
            <a:r>
              <a:rPr lang="en-US" baseline="0" dirty="0" smtClean="0"/>
              <a:t> of study participants described on the previous slide. </a:t>
            </a:r>
            <a:r>
              <a:rPr lang="en-US" dirty="0" smtClean="0"/>
              <a:t>Gruber</a:t>
            </a:r>
            <a:r>
              <a:rPr lang="en-US" baseline="0" dirty="0" smtClean="0"/>
              <a:t> and colleagues to assess the neurologic impact of long-term heavy cannabis use in a variety of life domains. This slide details the results of the study. In several domains, the majority of individuals (or on some cases, vast majority) of individuals felt that cannabis negatively impacted their lives. Additional details are included below:</a:t>
            </a:r>
            <a:endParaRPr lang="en-US" dirty="0" smtClean="0"/>
          </a:p>
          <a:p>
            <a:endParaRPr lang="en-US" dirty="0" smtClean="0"/>
          </a:p>
          <a:p>
            <a:r>
              <a:rPr lang="en-US" sz="1200" b="1" i="0" kern="1200" cap="all" dirty="0" smtClean="0">
                <a:solidFill>
                  <a:schemeClr val="tx1"/>
                </a:solidFill>
                <a:effectLst/>
                <a:latin typeface="+mn-lt"/>
                <a:ea typeface="+mn-ea"/>
                <a:cs typeface="+mn-cs"/>
              </a:rPr>
              <a:t>RESULTS:</a:t>
            </a:r>
          </a:p>
          <a:p>
            <a:r>
              <a:rPr lang="en-US" sz="1200" b="0" i="0" kern="1200" dirty="0" smtClean="0">
                <a:solidFill>
                  <a:schemeClr val="tx1"/>
                </a:solidFill>
                <a:effectLst/>
                <a:latin typeface="+mn-lt"/>
                <a:ea typeface="+mn-ea"/>
                <a:cs typeface="+mn-cs"/>
              </a:rPr>
              <a:t>Gruber</a:t>
            </a:r>
            <a:r>
              <a:rPr lang="en-US" sz="1200" b="0" i="0" kern="1200" baseline="0" dirty="0" smtClean="0">
                <a:solidFill>
                  <a:schemeClr val="tx1"/>
                </a:solidFill>
                <a:effectLst/>
                <a:latin typeface="+mn-lt"/>
                <a:ea typeface="+mn-ea"/>
                <a:cs typeface="+mn-cs"/>
              </a:rPr>
              <a:t> and colleagues </a:t>
            </a:r>
            <a:r>
              <a:rPr lang="en-US" sz="1200" b="0" i="0" kern="1200" dirty="0" smtClean="0">
                <a:solidFill>
                  <a:schemeClr val="tx1"/>
                </a:solidFill>
                <a:effectLst/>
                <a:latin typeface="+mn-lt"/>
                <a:ea typeface="+mn-ea"/>
                <a:cs typeface="+mn-cs"/>
              </a:rPr>
              <a:t>found </a:t>
            </a:r>
            <a:r>
              <a:rPr lang="en-US" sz="1200" b="0" i="0" kern="1200" dirty="0" smtClean="0">
                <a:solidFill>
                  <a:schemeClr val="tx1"/>
                </a:solidFill>
                <a:effectLst/>
                <a:latin typeface="+mn-lt"/>
                <a:ea typeface="+mn-ea"/>
                <a:cs typeface="+mn-cs"/>
              </a:rPr>
              <a:t>no significant differences between the two groups on reported levels of income and education in their families of origin. However, the heavy users themselves reported significantly lower educational attainment (P &lt; 0.001) and income (P = 0.003) than the controls, even after adjustment for a large number of potentially confounding variables. When asked to rate the subjective effects of cannabis on their cognition, memory, career, social life, physical health and mental health, large majorities of heavy users (66-90%) reported a 'negative effect'. On several measures of quality of life, heavy users also reported significantly lower levels of satisfaction than controls.</a:t>
            </a:r>
          </a:p>
          <a:p>
            <a:endParaRPr lang="en-US" sz="1200" b="1" i="0" kern="1200" cap="all" dirty="0" smtClean="0">
              <a:solidFill>
                <a:schemeClr val="tx1"/>
              </a:solidFill>
              <a:effectLst/>
              <a:latin typeface="+mn-lt"/>
              <a:ea typeface="+mn-ea"/>
              <a:cs typeface="+mn-cs"/>
            </a:endParaRPr>
          </a:p>
          <a:p>
            <a:r>
              <a:rPr lang="en-US" sz="1200" b="1" i="0" kern="1200" cap="all" dirty="0" smtClean="0">
                <a:solidFill>
                  <a:schemeClr val="tx1"/>
                </a:solidFill>
                <a:effectLst/>
                <a:latin typeface="+mn-lt"/>
                <a:ea typeface="+mn-ea"/>
                <a:cs typeface="+mn-cs"/>
              </a:rPr>
              <a:t>CONCLUSION</a:t>
            </a:r>
            <a:r>
              <a:rPr lang="en-US" sz="1200" b="1" i="0" kern="1200" cap="all"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Both objective and self-report measures suggest numerous negative features associated with long-term heavy cannabis use. Thus, it seems important to understand why heavy users continue to smoke regularly for years, despite acknowledging these negative effects. Such an understanding may guide the development of strategies to treat cannabis dependence.</a:t>
            </a:r>
          </a:p>
          <a:p>
            <a:endParaRPr lang="en-US" dirty="0" smtClean="0"/>
          </a:p>
          <a:p>
            <a:r>
              <a:rPr lang="en-US" b="1" dirty="0" smtClean="0"/>
              <a:t>Reference: </a:t>
            </a:r>
            <a:r>
              <a:rPr lang="en-US" dirty="0" smtClean="0"/>
              <a:t>Gruber</a:t>
            </a:r>
            <a:r>
              <a:rPr lang="en-US" dirty="0" smtClean="0"/>
              <a:t>, A.J., Pope, H.G., &amp; </a:t>
            </a:r>
            <a:r>
              <a:rPr lang="en-US" dirty="0" err="1" smtClean="0"/>
              <a:t>Yurgelun</a:t>
            </a:r>
            <a:r>
              <a:rPr lang="en-US" dirty="0" smtClean="0"/>
              <a:t>-Todd, D. Attributes</a:t>
            </a:r>
            <a:r>
              <a:rPr lang="en-US" baseline="0" dirty="0" smtClean="0"/>
              <a:t> of long-term heavy cannabis users: A case-control study. </a:t>
            </a:r>
            <a:r>
              <a:rPr lang="en-US" i="1" baseline="0" dirty="0" smtClean="0"/>
              <a:t>Psychological Medicine, 33</a:t>
            </a:r>
            <a:r>
              <a:rPr lang="en-US" i="0" baseline="0" dirty="0" smtClean="0"/>
              <a:t>(8), 1415-1422.</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55</a:t>
            </a:fld>
            <a:endParaRPr lang="en-US"/>
          </a:p>
        </p:txBody>
      </p:sp>
    </p:spTree>
    <p:extLst>
      <p:ext uri="{BB962C8B-B14F-4D97-AF65-F5344CB8AC3E}">
        <p14:creationId xmlns:p14="http://schemas.microsoft.com/office/powerpoint/2010/main" val="10997213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t>
            </a:r>
            <a:r>
              <a:rPr lang="en-US" dirty="0"/>
              <a:t>the outset, methamphetamine is a seductive drug because its effects during the early stages of use are very pleasurable and reduce appetite and fatigue. People take the drug to help them work longer hours, lose weight, study longer, become more athletic, and have more and better sex. When a person uses methamphetamine, heart rate and blood pressure increase, as do pupil size, sensory acuity, and energy. Concomitantly, it decreases appetite, sleep, and reaction time. People find these effects useful</a:t>
            </a:r>
            <a:r>
              <a:rPr lang="en-US" dirty="0" smtClean="0"/>
              <a:t>.</a:t>
            </a:r>
          </a:p>
          <a:p>
            <a:endParaRPr lang="en-US" dirty="0" smtClean="0"/>
          </a:p>
          <a:p>
            <a:r>
              <a:rPr lang="en-US" b="1" dirty="0" smtClean="0"/>
              <a:t>Reference:</a:t>
            </a:r>
            <a:r>
              <a:rPr lang="en-US" b="1"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r>
              <a:rPr lang="en-US" baseline="0" dirty="0" smtClean="0"/>
              <a:t>Arlington, VA: American Psychiatric Publishing. </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56</a:t>
            </a:fld>
            <a:endParaRPr lang="en-US" altLang="en-US"/>
          </a:p>
        </p:txBody>
      </p:sp>
    </p:spTree>
    <p:extLst>
      <p:ext uri="{BB962C8B-B14F-4D97-AF65-F5344CB8AC3E}">
        <p14:creationId xmlns:p14="http://schemas.microsoft.com/office/powerpoint/2010/main" val="20858004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a:t>
            </a:r>
            <a:r>
              <a:rPr lang="en-US" dirty="0"/>
              <a:t>the initial medical effects of methamphetamine, the initial psychological effects are also generally pleasant: methamphetamine increases confidence, alertness, positive mood, sex drive, energy, and talkativeness. It </a:t>
            </a:r>
            <a:r>
              <a:rPr lang="en-US" dirty="0" smtClean="0"/>
              <a:t>also decreases boredom, loneliness, and timidity.</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r>
              <a:rPr lang="en-US" baseline="0" dirty="0" smtClean="0"/>
              <a:t>Arlington, VA: American Psychiatric Publishing. </a:t>
            </a:r>
            <a:endParaRPr lang="en-US" dirty="0" smtClean="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57</a:t>
            </a:fld>
            <a:endParaRPr lang="en-US" altLang="en-US"/>
          </a:p>
        </p:txBody>
      </p:sp>
    </p:spTree>
    <p:extLst>
      <p:ext uri="{BB962C8B-B14F-4D97-AF65-F5344CB8AC3E}">
        <p14:creationId xmlns:p14="http://schemas.microsoft.com/office/powerpoint/2010/main" val="2700184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a:t>
            </a:r>
            <a:r>
              <a:rPr lang="en-US" dirty="0"/>
              <a:t>time, the effects of methamphetamine change. As methamphetamine is repeatedly applied to the brain, it changes brain chemistry, structure, and function. Some structures of the brain develop tolerance to the drug’s effects and require an increased dosage to produce the desired effects. However, other areas of the brain become sensitized to the effects of methamphetamine, causing even small doses to produce very powerful reactions. Simply put, over time, part of the brain reacts to the drug by needing more of it, while other parts of the brain respond in exactly the opposite manner. Methamphetamine is a powerful stimulant that causes the heart to work harder and strains the vascular system. Chronic use can cause heart attacks and strokes. It increases blood pressure and thickens heart valves. Methamphetamine constricts blood vessels on the skin surface, causing the skin to feel tingly. Users will frequently vigorously scratch their skin in response to this sensation (meth bugs, speed bumps). Some of the effects to the left are due to the method the user uses to get the drug into his/her body. And what started as a weight loss of a few pounds ends up being an uncontrollable level of weight loss. </a:t>
            </a:r>
          </a:p>
          <a:p>
            <a:endParaRPr lang="en-US" dirty="0"/>
          </a:p>
          <a:p>
            <a:r>
              <a:rPr lang="en-US" dirty="0"/>
              <a:t>Infective Endocarditis (i.e., staphylococcus aureus) is frequent among </a:t>
            </a:r>
            <a:r>
              <a:rPr lang="en-US" dirty="0" smtClean="0"/>
              <a:t>people who inject drugs (PWID). </a:t>
            </a:r>
            <a:r>
              <a:rPr lang="en-US" dirty="0"/>
              <a:t>About 8-16% of hospital admissions for </a:t>
            </a:r>
            <a:r>
              <a:rPr lang="en-US" dirty="0" smtClean="0"/>
              <a:t>PWIDs </a:t>
            </a:r>
            <a:r>
              <a:rPr lang="en-US" dirty="0"/>
              <a:t>are accounted for by infective endocarditis. Essentially, an organism colonizes the heart (mostly the right side). Most common symptoms of endocarditis are chest pain, cough, fever, chills, and arthralgia. The condition can be treated with antibiotics or surgery</a:t>
            </a:r>
            <a:r>
              <a:rPr lang="en-US" dirty="0" smtClean="0"/>
              <a: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r>
              <a:rPr lang="en-US" baseline="0" dirty="0" smtClean="0"/>
              <a:t>Arlington, VA: American Psychiatric Publishing. </a:t>
            </a:r>
            <a:endParaRPr lang="en-US" dirty="0" smtClean="0"/>
          </a:p>
          <a:p>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58</a:t>
            </a:fld>
            <a:endParaRPr lang="en-US" altLang="en-US"/>
          </a:p>
        </p:txBody>
      </p:sp>
    </p:spTree>
    <p:extLst>
      <p:ext uri="{BB962C8B-B14F-4D97-AF65-F5344CB8AC3E}">
        <p14:creationId xmlns:p14="http://schemas.microsoft.com/office/powerpoint/2010/main" val="2456233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dirty="0"/>
              <a:t>dramatic as the chronic physical effects of methamphetamine are, the chronic psychological effects are even more profound. During initial stages of use, methamphetamine produces feelings of optimism, enthusiasm, and sociability. Over time, however, these positive effects are replaced with much more troublesome and pathological symptoms. In fact, the major presenting problems for methamphetamine users are psychological symptoms such as confusion, depression, anxiety, delusions, paranoid reactions, hallucinations, and suicidal </a:t>
            </a:r>
            <a:r>
              <a:rPr lang="en-US" dirty="0" smtClean="0"/>
              <a:t>ideation.</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a:t>
            </a:r>
            <a:r>
              <a:rPr lang="en-US" i="1" baseline="0" dirty="0" smtClean="0"/>
              <a:t>Substance Abuse Treatment</a:t>
            </a:r>
            <a:r>
              <a:rPr lang="en-US" i="1" baseline="0" dirty="0" smtClean="0"/>
              <a:t>, 5</a:t>
            </a:r>
            <a:r>
              <a:rPr lang="en-US" i="1" baseline="30000" dirty="0" smtClean="0"/>
              <a:t>th</a:t>
            </a:r>
            <a:r>
              <a:rPr lang="en-US" i="1" baseline="0" dirty="0" smtClean="0"/>
              <a:t> Ed.</a:t>
            </a:r>
            <a:r>
              <a:rPr lang="en-US" baseline="0" dirty="0" smtClean="0"/>
              <a:t> Arlington, VA: American Psychiatric Publishing. </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59</a:t>
            </a:fld>
            <a:endParaRPr lang="en-US" altLang="en-US"/>
          </a:p>
        </p:txBody>
      </p:sp>
    </p:spTree>
    <p:extLst>
      <p:ext uri="{BB962C8B-B14F-4D97-AF65-F5344CB8AC3E}">
        <p14:creationId xmlns:p14="http://schemas.microsoft.com/office/powerpoint/2010/main" val="3988395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b="1" i="1" dirty="0" smtClean="0"/>
          </a:p>
          <a:p>
            <a:r>
              <a:rPr lang="en-US" b="1" i="1" dirty="0" smtClean="0"/>
              <a:t>Answer: a)</a:t>
            </a:r>
            <a:r>
              <a:rPr lang="en-US" b="1" i="1" baseline="0" dirty="0" smtClean="0"/>
              <a:t> True </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6</a:t>
            </a:fld>
            <a:endParaRPr lang="en-US"/>
          </a:p>
        </p:txBody>
      </p:sp>
    </p:spTree>
    <p:extLst>
      <p:ext uri="{BB962C8B-B14F-4D97-AF65-F5344CB8AC3E}">
        <p14:creationId xmlns:p14="http://schemas.microsoft.com/office/powerpoint/2010/main" val="15235359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Tahoma" pitchFamily="34" charset="0"/>
                <a:cs typeface="Arial" pitchFamily="34" charset="0"/>
              </a:defRPr>
            </a:lvl1pPr>
            <a:lvl2pPr marL="742950" indent="-285750" defTabSz="931863" eaLnBrk="0" hangingPunct="0">
              <a:defRPr>
                <a:solidFill>
                  <a:schemeClr val="tx1"/>
                </a:solidFill>
                <a:latin typeface="Tahoma" pitchFamily="34" charset="0"/>
                <a:cs typeface="Arial" pitchFamily="34" charset="0"/>
              </a:defRPr>
            </a:lvl2pPr>
            <a:lvl3pPr marL="1143000" indent="-228600" defTabSz="931863" eaLnBrk="0" hangingPunct="0">
              <a:defRPr>
                <a:solidFill>
                  <a:schemeClr val="tx1"/>
                </a:solidFill>
                <a:latin typeface="Tahoma" pitchFamily="34" charset="0"/>
                <a:cs typeface="Arial" pitchFamily="34" charset="0"/>
              </a:defRPr>
            </a:lvl3pPr>
            <a:lvl4pPr marL="1600200" indent="-228600" defTabSz="931863" eaLnBrk="0" hangingPunct="0">
              <a:defRPr>
                <a:solidFill>
                  <a:schemeClr val="tx1"/>
                </a:solidFill>
                <a:latin typeface="Tahoma" pitchFamily="34" charset="0"/>
                <a:cs typeface="Arial" pitchFamily="34" charset="0"/>
              </a:defRPr>
            </a:lvl4pPr>
            <a:lvl5pPr marL="2057400" indent="-228600" defTabSz="931863" eaLnBrk="0" hangingPunct="0">
              <a:defRPr>
                <a:solidFill>
                  <a:schemeClr val="tx1"/>
                </a:solidFill>
                <a:latin typeface="Tahoma"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Tahoma" pitchFamily="34" charset="0"/>
                <a:cs typeface="Arial"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CF5DF983-5165-4D82-B99C-80663A8EE047}"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baseline="0" dirty="0" smtClean="0"/>
              <a:t>Opiates</a:t>
            </a:r>
            <a:r>
              <a:rPr lang="en-US" altLang="en-US" baseline="0" dirty="0" smtClean="0"/>
              <a:t> are direct derivatives of the opium poppy plant. They are opium itself, morphine, and codeine. </a:t>
            </a:r>
            <a:r>
              <a:rPr lang="en-US" altLang="en-US" b="1" baseline="0" dirty="0" smtClean="0"/>
              <a:t>Opioids</a:t>
            </a:r>
            <a:r>
              <a:rPr lang="en-US" altLang="en-US" baseline="0" dirty="0" smtClean="0"/>
              <a:t> are any compound that binds to opioid receptors in the brain and body. They include the opiates but also include synthetic and semi-synthetic compounds. The term “narcotic” is more of a legal designation for drugs that is used less and less in drug treatment settings because of its negative connotation. </a:t>
            </a:r>
          </a:p>
          <a:p>
            <a:pPr eaLnBrk="1" hangingPunct="1">
              <a:spcBef>
                <a:spcPct val="0"/>
              </a:spcBef>
            </a:pPr>
            <a:endParaRPr lang="en-US" alt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r>
              <a:rPr lang="en-US" baseline="0" dirty="0" smtClean="0"/>
              <a:t>Arlington, VA: American Psychiatric Publishing.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b="1" baseline="0" dirty="0" smtClean="0"/>
              <a:t>Image credits: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smtClean="0"/>
              <a:t>Top right: </a:t>
            </a:r>
            <a:r>
              <a:rPr lang="en-US" sz="1200" kern="1200" dirty="0" smtClean="0">
                <a:solidFill>
                  <a:schemeClr val="tx1"/>
                </a:solidFill>
                <a:effectLst/>
                <a:latin typeface="+mn-lt"/>
                <a:ea typeface="+mn-ea"/>
                <a:cs typeface="+mn-cs"/>
              </a:rPr>
              <a:t>Wikimedia </a:t>
            </a:r>
            <a:r>
              <a:rPr lang="en-US" sz="1200" kern="1200" dirty="0" smtClean="0">
                <a:solidFill>
                  <a:schemeClr val="tx1"/>
                </a:solidFill>
                <a:effectLst/>
                <a:latin typeface="+mn-lt"/>
                <a:ea typeface="+mn-ea"/>
                <a:cs typeface="+mn-cs"/>
              </a:rPr>
              <a:t>Commons.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smtClean="0"/>
              <a:t>Top left: </a:t>
            </a:r>
            <a:r>
              <a:rPr lang="en-US" sz="1200" kern="1200" dirty="0" smtClean="0">
                <a:solidFill>
                  <a:schemeClr val="tx1"/>
                </a:solidFill>
                <a:effectLst/>
                <a:latin typeface="+mn-lt"/>
                <a:ea typeface="+mn-ea"/>
                <a:cs typeface="+mn-cs"/>
              </a:rPr>
              <a:t>Pixabay.com Free </a:t>
            </a:r>
            <a:r>
              <a:rPr lang="en-US" sz="1200" kern="1200" dirty="0" smtClean="0">
                <a:solidFill>
                  <a:schemeClr val="tx1"/>
                </a:solidFill>
                <a:effectLst/>
                <a:latin typeface="+mn-lt"/>
                <a:ea typeface="+mn-ea"/>
                <a:cs typeface="+mn-cs"/>
              </a:rPr>
              <a:t>Photo.</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973074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Make the point that opioids are highly addictive and people can become physiologically dependent on them very quickly. It is important for training participants to understand that individuals who are physiologically dependent on opioids can need drugs just to be able to function normally, without even necessarily getting high.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r>
              <a:rPr lang="en-US" baseline="0" dirty="0" smtClean="0"/>
              <a:t>Arlington, VA: American Psychiatric Publishing. </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61</a:t>
            </a:fld>
            <a:endParaRPr lang="en-US"/>
          </a:p>
        </p:txBody>
      </p:sp>
    </p:spTree>
    <p:extLst>
      <p:ext uri="{BB962C8B-B14F-4D97-AF65-F5344CB8AC3E}">
        <p14:creationId xmlns:p14="http://schemas.microsoft.com/office/powerpoint/2010/main" val="25847967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defRPr>
                <a:solidFill>
                  <a:schemeClr val="tx1"/>
                </a:solidFill>
                <a:latin typeface="Tahoma" pitchFamily="34" charset="0"/>
                <a:cs typeface="Arial" pitchFamily="34" charset="0"/>
              </a:defRPr>
            </a:lvl1pPr>
            <a:lvl2pPr marL="742909" indent="-285734" defTabSz="931811" eaLnBrk="0" hangingPunct="0">
              <a:defRPr>
                <a:solidFill>
                  <a:schemeClr val="tx1"/>
                </a:solidFill>
                <a:latin typeface="Tahoma" pitchFamily="34" charset="0"/>
                <a:cs typeface="Arial" pitchFamily="34" charset="0"/>
              </a:defRPr>
            </a:lvl2pPr>
            <a:lvl3pPr marL="1142937" indent="-228587" defTabSz="931811" eaLnBrk="0" hangingPunct="0">
              <a:defRPr>
                <a:solidFill>
                  <a:schemeClr val="tx1"/>
                </a:solidFill>
                <a:latin typeface="Tahoma" pitchFamily="34" charset="0"/>
                <a:cs typeface="Arial" pitchFamily="34" charset="0"/>
              </a:defRPr>
            </a:lvl3pPr>
            <a:lvl4pPr marL="1600111" indent="-228587" defTabSz="931811" eaLnBrk="0" hangingPunct="0">
              <a:defRPr>
                <a:solidFill>
                  <a:schemeClr val="tx1"/>
                </a:solidFill>
                <a:latin typeface="Tahoma" pitchFamily="34" charset="0"/>
                <a:cs typeface="Arial" pitchFamily="34" charset="0"/>
              </a:defRPr>
            </a:lvl4pPr>
            <a:lvl5pPr marL="2057287" indent="-228587" defTabSz="931811" eaLnBrk="0" hangingPunct="0">
              <a:defRPr>
                <a:solidFill>
                  <a:schemeClr val="tx1"/>
                </a:solidFill>
                <a:latin typeface="Tahoma" pitchFamily="34" charset="0"/>
                <a:cs typeface="Arial" pitchFamily="34" charset="0"/>
              </a:defRPr>
            </a:lvl5pPr>
            <a:lvl6pPr marL="2514461" indent="-228587" defTabSz="931811" eaLnBrk="0" fontAlgn="base" hangingPunct="0">
              <a:spcBef>
                <a:spcPct val="0"/>
              </a:spcBef>
              <a:spcAft>
                <a:spcPct val="0"/>
              </a:spcAft>
              <a:defRPr>
                <a:solidFill>
                  <a:schemeClr val="tx1"/>
                </a:solidFill>
                <a:latin typeface="Tahoma" pitchFamily="34" charset="0"/>
                <a:cs typeface="Arial" pitchFamily="34" charset="0"/>
              </a:defRPr>
            </a:lvl6pPr>
            <a:lvl7pPr marL="2971635" indent="-228587" defTabSz="931811" eaLnBrk="0" fontAlgn="base" hangingPunct="0">
              <a:spcBef>
                <a:spcPct val="0"/>
              </a:spcBef>
              <a:spcAft>
                <a:spcPct val="0"/>
              </a:spcAft>
              <a:defRPr>
                <a:solidFill>
                  <a:schemeClr val="tx1"/>
                </a:solidFill>
                <a:latin typeface="Tahoma" pitchFamily="34" charset="0"/>
                <a:cs typeface="Arial" pitchFamily="34" charset="0"/>
              </a:defRPr>
            </a:lvl7pPr>
            <a:lvl8pPr marL="3428811" indent="-228587" defTabSz="931811" eaLnBrk="0" fontAlgn="base" hangingPunct="0">
              <a:spcBef>
                <a:spcPct val="0"/>
              </a:spcBef>
              <a:spcAft>
                <a:spcPct val="0"/>
              </a:spcAft>
              <a:defRPr>
                <a:solidFill>
                  <a:schemeClr val="tx1"/>
                </a:solidFill>
                <a:latin typeface="Tahoma" pitchFamily="34" charset="0"/>
                <a:cs typeface="Arial" pitchFamily="34" charset="0"/>
              </a:defRPr>
            </a:lvl8pPr>
            <a:lvl9pPr marL="3885985" indent="-228587" defTabSz="931811"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3A332DF8-824A-4D11-9638-92C837A2E955}" type="slidenum">
              <a:rPr lang="en-US" altLang="en-US" smtClean="0">
                <a:solidFill>
                  <a:srgbClr val="000000"/>
                </a:solidFill>
                <a:latin typeface="Calibri" pitchFamily="34" charset="0"/>
              </a:rPr>
              <a:pPr eaLnBrk="1" hangingPunct="1"/>
              <a:t>62</a:t>
            </a:fld>
            <a:endParaRPr lang="en-US" altLang="en-US">
              <a:solidFill>
                <a:srgbClr val="000000"/>
              </a:solidFill>
              <a:latin typeface="Calibri" pitchFamily="34" charset="0"/>
            </a:endParaRPr>
          </a:p>
        </p:txBody>
      </p:sp>
      <p:sp>
        <p:nvSpPr>
          <p:cNvPr id="269315" name="Rectangle 2"/>
          <p:cNvSpPr>
            <a:spLocks noGrp="1" noRot="1" noChangeAspect="1" noChangeArrowheads="1" noTextEdit="1"/>
          </p:cNvSpPr>
          <p:nvPr>
            <p:ph type="sldImg"/>
          </p:nvPr>
        </p:nvSpPr>
        <p:spPr>
          <a:xfrm>
            <a:off x="1135063" y="687388"/>
            <a:ext cx="4681537" cy="3509962"/>
          </a:xfrm>
          <a:ln/>
        </p:spPr>
      </p:sp>
      <p:sp>
        <p:nvSpPr>
          <p:cNvPr id="390147" name="Rectangle 3"/>
          <p:cNvSpPr>
            <a:spLocks noGrp="1" noChangeArrowheads="1"/>
          </p:cNvSpPr>
          <p:nvPr>
            <p:ph type="body" idx="1"/>
          </p:nvPr>
        </p:nvSpPr>
        <p:spPr>
          <a:xfrm>
            <a:off x="919163" y="4427538"/>
            <a:ext cx="5122862" cy="4195762"/>
          </a:xfrm>
          <a:ln/>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marL="228552" indent="-228552">
              <a:defRPr/>
            </a:pPr>
            <a:r>
              <a:rPr lang="en-GB" sz="1000" b="1" i="1" dirty="0" smtClean="0"/>
              <a:t>Rea</a:t>
            </a:r>
            <a:r>
              <a:rPr lang="en-GB" sz="1000" b="1" i="1" baseline="0" dirty="0" smtClean="0"/>
              <a:t>d the bullet points on the slide detailing the acute effects of opioids. </a:t>
            </a:r>
          </a:p>
          <a:p>
            <a:pPr marL="228552" indent="-228552">
              <a:defRPr/>
            </a:pPr>
            <a:endParaRPr lang="en-GB" sz="1000" baseline="0" dirty="0" smtClean="0"/>
          </a:p>
          <a:p>
            <a:pPr marL="228552" marR="0" lvl="0" indent="-228552" algn="l" defTabSz="914400" rtl="0" eaLnBrk="1" fontAlgn="auto" latinLnBrk="0" hangingPunct="1">
              <a:lnSpc>
                <a:spcPct val="100000"/>
              </a:lnSpc>
              <a:spcBef>
                <a:spcPts val="0"/>
              </a:spcBef>
              <a:spcAft>
                <a:spcPts val="0"/>
              </a:spcAft>
              <a:buClrTx/>
              <a:buSzTx/>
              <a:buFontTx/>
              <a:buNone/>
              <a:tabLst/>
              <a:defRPr/>
            </a:pPr>
            <a:r>
              <a:rPr lang="en-US" sz="1000" b="1" dirty="0" smtClean="0"/>
              <a:t>Reference:</a:t>
            </a:r>
            <a:r>
              <a:rPr lang="en-US" sz="1000" b="1" baseline="0" dirty="0" smtClean="0"/>
              <a:t> </a:t>
            </a:r>
            <a:r>
              <a:rPr lang="en-US" sz="1000" baseline="0" dirty="0" err="1" smtClean="0"/>
              <a:t>Galanter</a:t>
            </a:r>
            <a:r>
              <a:rPr lang="en-US" sz="1000" baseline="0" dirty="0" smtClean="0"/>
              <a:t>, M., </a:t>
            </a:r>
            <a:r>
              <a:rPr lang="en-US" sz="1000" baseline="0" dirty="0" err="1" smtClean="0"/>
              <a:t>Kleber</a:t>
            </a:r>
            <a:r>
              <a:rPr lang="en-US" sz="1000" baseline="0" dirty="0" smtClean="0"/>
              <a:t>, H.D., &amp; Brady, K.T. (2015). </a:t>
            </a:r>
            <a:r>
              <a:rPr lang="en-US" sz="1000" i="1" baseline="0" dirty="0" smtClean="0"/>
              <a:t>Textbook of Substance Abuse Treatment, 5</a:t>
            </a:r>
            <a:r>
              <a:rPr lang="en-US" sz="1000" i="1" baseline="30000" dirty="0" smtClean="0"/>
              <a:t>th</a:t>
            </a:r>
            <a:r>
              <a:rPr lang="en-US" sz="1000" i="1" baseline="0" dirty="0" smtClean="0"/>
              <a:t> Ed. </a:t>
            </a:r>
          </a:p>
          <a:p>
            <a:pPr marL="228552" marR="0" lvl="0" indent="-228552" algn="l" defTabSz="914400" rtl="0" eaLnBrk="1" fontAlgn="auto" latinLnBrk="0" hangingPunct="1">
              <a:lnSpc>
                <a:spcPct val="100000"/>
              </a:lnSpc>
              <a:spcBef>
                <a:spcPts val="0"/>
              </a:spcBef>
              <a:spcAft>
                <a:spcPts val="0"/>
              </a:spcAft>
              <a:buClrTx/>
              <a:buSzTx/>
              <a:buFontTx/>
              <a:buNone/>
              <a:tabLst/>
              <a:defRPr/>
            </a:pPr>
            <a:r>
              <a:rPr lang="en-US" sz="1000" baseline="0" dirty="0" smtClean="0"/>
              <a:t>Arlington, VA: American Psychiatric Publishing. </a:t>
            </a:r>
          </a:p>
          <a:p>
            <a:pPr marL="228552" marR="0" lvl="0" indent="-228552"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228552" marR="0" lvl="0" indent="-228552" algn="l" defTabSz="914400" rtl="0" eaLnBrk="1" fontAlgn="auto" latinLnBrk="0" hangingPunct="1">
              <a:lnSpc>
                <a:spcPct val="100000"/>
              </a:lnSpc>
              <a:spcBef>
                <a:spcPts val="0"/>
              </a:spcBef>
              <a:spcAft>
                <a:spcPts val="0"/>
              </a:spcAft>
              <a:buClrTx/>
              <a:buSzTx/>
              <a:buFontTx/>
              <a:buNone/>
              <a:tabLst/>
              <a:defRPr/>
            </a:pPr>
            <a:r>
              <a:rPr lang="en-US" sz="1000" b="1" baseline="0" dirty="0" smtClean="0"/>
              <a:t>Image credit: </a:t>
            </a:r>
            <a:r>
              <a:rPr lang="en-US" sz="1000" baseline="0" dirty="0" smtClean="0"/>
              <a:t>Wikimedia Commons</a:t>
            </a:r>
          </a:p>
          <a:p>
            <a:pPr marL="228552" marR="0" lvl="0" indent="-228552"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228552" indent="-228552">
              <a:defRPr/>
            </a:pPr>
            <a:endParaRPr lang="en-GB" sz="1000" dirty="0"/>
          </a:p>
        </p:txBody>
      </p:sp>
    </p:spTree>
    <p:extLst>
      <p:ext uri="{BB962C8B-B14F-4D97-AF65-F5344CB8AC3E}">
        <p14:creationId xmlns:p14="http://schemas.microsoft.com/office/powerpoint/2010/main" val="17096931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txBox="1">
            <a:spLocks noGrp="1" noChangeArrowheads="1"/>
          </p:cNvSpPr>
          <p:nvPr/>
        </p:nvSpPr>
        <p:spPr bwMode="auto">
          <a:xfrm>
            <a:off x="3970339" y="8828089"/>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3" rIns="91411" bIns="45703" anchor="b"/>
          <a:lstStyle>
            <a:lvl1pPr defTabSz="947738" eaLnBrk="0" hangingPunct="0">
              <a:defRPr>
                <a:solidFill>
                  <a:schemeClr val="tx1"/>
                </a:solidFill>
                <a:latin typeface="Tahoma" pitchFamily="34" charset="0"/>
                <a:cs typeface="Arial" pitchFamily="34" charset="0"/>
              </a:defRPr>
            </a:lvl1pPr>
            <a:lvl2pPr marL="742950" indent="-285750" defTabSz="947738" eaLnBrk="0" hangingPunct="0">
              <a:defRPr>
                <a:solidFill>
                  <a:schemeClr val="tx1"/>
                </a:solidFill>
                <a:latin typeface="Tahoma" pitchFamily="34" charset="0"/>
                <a:cs typeface="Arial" pitchFamily="34" charset="0"/>
              </a:defRPr>
            </a:lvl2pPr>
            <a:lvl3pPr marL="1143000" indent="-228600" defTabSz="947738" eaLnBrk="0" hangingPunct="0">
              <a:defRPr>
                <a:solidFill>
                  <a:schemeClr val="tx1"/>
                </a:solidFill>
                <a:latin typeface="Tahoma" pitchFamily="34" charset="0"/>
                <a:cs typeface="Arial" pitchFamily="34" charset="0"/>
              </a:defRPr>
            </a:lvl3pPr>
            <a:lvl4pPr marL="1600200" indent="-228600" defTabSz="947738" eaLnBrk="0" hangingPunct="0">
              <a:defRPr>
                <a:solidFill>
                  <a:schemeClr val="tx1"/>
                </a:solidFill>
                <a:latin typeface="Tahoma" pitchFamily="34" charset="0"/>
                <a:cs typeface="Arial" pitchFamily="34" charset="0"/>
              </a:defRPr>
            </a:lvl4pPr>
            <a:lvl5pPr marL="2057400" indent="-228600" defTabSz="947738" eaLnBrk="0" hangingPunct="0">
              <a:defRPr>
                <a:solidFill>
                  <a:schemeClr val="tx1"/>
                </a:solidFill>
                <a:latin typeface="Tahoma"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fld id="{86AFBBAC-F2C3-46A7-96A1-874EBE04369A}" type="slidenum">
              <a:rPr lang="en-US" altLang="en-US" sz="1100">
                <a:solidFill>
                  <a:srgbClr val="000000"/>
                </a:solidFill>
                <a:latin typeface="Arial" pitchFamily="34" charset="0"/>
              </a:rPr>
              <a:pPr algn="r" eaLnBrk="1" hangingPunct="1"/>
              <a:t>63</a:t>
            </a:fld>
            <a:endParaRPr lang="en-US" altLang="en-US" sz="1100">
              <a:solidFill>
                <a:srgbClr val="000000"/>
              </a:solidFill>
              <a:latin typeface="Arial" pitchFamily="34" charset="0"/>
            </a:endParaRPr>
          </a:p>
        </p:txBody>
      </p:sp>
      <p:sp>
        <p:nvSpPr>
          <p:cNvPr id="270339" name="Rectangle 2"/>
          <p:cNvSpPr>
            <a:spLocks noGrp="1" noRot="1" noChangeAspect="1" noChangeArrowheads="1" noTextEdit="1"/>
          </p:cNvSpPr>
          <p:nvPr>
            <p:ph type="sldImg"/>
          </p:nvPr>
        </p:nvSpPr>
        <p:spPr>
          <a:xfrm>
            <a:off x="1181100" y="695325"/>
            <a:ext cx="4649788" cy="3486150"/>
          </a:xfrm>
          <a:ln/>
        </p:spPr>
      </p:sp>
      <p:sp>
        <p:nvSpPr>
          <p:cNvPr id="270340" name="Rectangle 3"/>
          <p:cNvSpPr>
            <a:spLocks noGrp="1" noChangeArrowheads="1"/>
          </p:cNvSpPr>
          <p:nvPr>
            <p:ph type="body" idx="1"/>
          </p:nvPr>
        </p:nvSpPr>
        <p:spPr>
          <a:xfrm>
            <a:off x="701675" y="4416426"/>
            <a:ext cx="560705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3" rIns="91411" bIns="45703"/>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b="1" i="1" dirty="0" smtClean="0"/>
              <a:t>Rea</a:t>
            </a:r>
            <a:r>
              <a:rPr lang="en-GB" sz="1200" b="1" i="1" baseline="0" dirty="0" smtClean="0"/>
              <a:t>d the bullet points on the slide detailing the additional acute effects of opioids.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r>
              <a:rPr lang="en-US" baseline="0" dirty="0" smtClean="0"/>
              <a:t>Arlington, VA: American Psychiatric Publishing. </a:t>
            </a:r>
            <a:endParaRPr lang="en-US" dirty="0" smtClean="0"/>
          </a:p>
        </p:txBody>
      </p:sp>
    </p:spTree>
    <p:extLst>
      <p:ext uri="{BB962C8B-B14F-4D97-AF65-F5344CB8AC3E}">
        <p14:creationId xmlns:p14="http://schemas.microsoft.com/office/powerpoint/2010/main" val="30297431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xfrm>
            <a:off x="1181100" y="695325"/>
            <a:ext cx="4649788" cy="3486150"/>
          </a:xfrm>
          <a:ln/>
        </p:spPr>
      </p:sp>
      <p:sp>
        <p:nvSpPr>
          <p:cNvPr id="274435" name="Rectangle 3"/>
          <p:cNvSpPr>
            <a:spLocks noGrp="1" noChangeArrowheads="1"/>
          </p:cNvSpPr>
          <p:nvPr>
            <p:ph type="body" idx="1"/>
          </p:nvPr>
        </p:nvSpPr>
        <p:spPr>
          <a:xfrm>
            <a:off x="936626" y="4416426"/>
            <a:ext cx="513715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3" rIns="91411" bIns="45703"/>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en-US" b="1" i="1" dirty="0" smtClean="0"/>
              <a:t>R</a:t>
            </a:r>
            <a:r>
              <a:rPr lang="en-GB" sz="1200" b="1" i="1" dirty="0" err="1" smtClean="0"/>
              <a:t>ea</a:t>
            </a:r>
            <a:r>
              <a:rPr lang="en-GB" sz="1200" b="1" i="1" baseline="0" dirty="0" err="1" smtClean="0"/>
              <a:t>d</a:t>
            </a:r>
            <a:r>
              <a:rPr lang="en-GB" sz="1200" b="1" i="1" baseline="0" dirty="0" smtClean="0"/>
              <a:t> the bullet points on the slide detailing the longer-term effects of opioids. </a:t>
            </a:r>
            <a:endParaRPr lang="en-GB" sz="1200" b="1" i="1" dirty="0" smtClean="0"/>
          </a:p>
          <a:p>
            <a:pPr eaLnBrk="1" hangingPunct="1">
              <a:lnSpc>
                <a:spcPct val="90000"/>
              </a:lnSpc>
              <a:spcBef>
                <a:spcPct val="0"/>
              </a:spcBef>
            </a:pPr>
            <a:endParaRPr lang="en-GB" altLang="en-US" dirty="0" smtClean="0"/>
          </a:p>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r>
              <a:rPr lang="en-US" baseline="0" dirty="0" smtClean="0"/>
              <a:t>Arlington, VA: American Psychiatric Publishing. </a:t>
            </a:r>
            <a:endParaRPr lang="en-US" dirty="0" smtClean="0"/>
          </a:p>
          <a:p>
            <a:pPr eaLnBrk="1" hangingPunct="1">
              <a:lnSpc>
                <a:spcPct val="90000"/>
              </a:lnSpc>
              <a:spcBef>
                <a:spcPct val="0"/>
              </a:spcBef>
            </a:pPr>
            <a:endParaRPr lang="en-GB" altLang="en-US" dirty="0"/>
          </a:p>
        </p:txBody>
      </p:sp>
    </p:spTree>
    <p:extLst>
      <p:ext uri="{BB962C8B-B14F-4D97-AF65-F5344CB8AC3E}">
        <p14:creationId xmlns:p14="http://schemas.microsoft.com/office/powerpoint/2010/main" val="42684921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defRPr>
                <a:solidFill>
                  <a:schemeClr val="tx1"/>
                </a:solidFill>
                <a:latin typeface="Tahoma" pitchFamily="34" charset="0"/>
                <a:cs typeface="Arial" pitchFamily="34" charset="0"/>
              </a:defRPr>
            </a:lvl1pPr>
            <a:lvl2pPr marL="742909" indent="-285734" defTabSz="931811" eaLnBrk="0" hangingPunct="0">
              <a:defRPr>
                <a:solidFill>
                  <a:schemeClr val="tx1"/>
                </a:solidFill>
                <a:latin typeface="Tahoma" pitchFamily="34" charset="0"/>
                <a:cs typeface="Arial" pitchFamily="34" charset="0"/>
              </a:defRPr>
            </a:lvl2pPr>
            <a:lvl3pPr marL="1142937" indent="-228587" defTabSz="931811" eaLnBrk="0" hangingPunct="0">
              <a:defRPr>
                <a:solidFill>
                  <a:schemeClr val="tx1"/>
                </a:solidFill>
                <a:latin typeface="Tahoma" pitchFamily="34" charset="0"/>
                <a:cs typeface="Arial" pitchFamily="34" charset="0"/>
              </a:defRPr>
            </a:lvl3pPr>
            <a:lvl4pPr marL="1600111" indent="-228587" defTabSz="931811" eaLnBrk="0" hangingPunct="0">
              <a:defRPr>
                <a:solidFill>
                  <a:schemeClr val="tx1"/>
                </a:solidFill>
                <a:latin typeface="Tahoma" pitchFamily="34" charset="0"/>
                <a:cs typeface="Arial" pitchFamily="34" charset="0"/>
              </a:defRPr>
            </a:lvl4pPr>
            <a:lvl5pPr marL="2057287" indent="-228587" defTabSz="931811" eaLnBrk="0" hangingPunct="0">
              <a:defRPr>
                <a:solidFill>
                  <a:schemeClr val="tx1"/>
                </a:solidFill>
                <a:latin typeface="Tahoma" pitchFamily="34" charset="0"/>
                <a:cs typeface="Arial" pitchFamily="34" charset="0"/>
              </a:defRPr>
            </a:lvl5pPr>
            <a:lvl6pPr marL="2514461" indent="-228587" defTabSz="931811" eaLnBrk="0" fontAlgn="base" hangingPunct="0">
              <a:spcBef>
                <a:spcPct val="0"/>
              </a:spcBef>
              <a:spcAft>
                <a:spcPct val="0"/>
              </a:spcAft>
              <a:defRPr>
                <a:solidFill>
                  <a:schemeClr val="tx1"/>
                </a:solidFill>
                <a:latin typeface="Tahoma" pitchFamily="34" charset="0"/>
                <a:cs typeface="Arial" pitchFamily="34" charset="0"/>
              </a:defRPr>
            </a:lvl6pPr>
            <a:lvl7pPr marL="2971635" indent="-228587" defTabSz="931811" eaLnBrk="0" fontAlgn="base" hangingPunct="0">
              <a:spcBef>
                <a:spcPct val="0"/>
              </a:spcBef>
              <a:spcAft>
                <a:spcPct val="0"/>
              </a:spcAft>
              <a:defRPr>
                <a:solidFill>
                  <a:schemeClr val="tx1"/>
                </a:solidFill>
                <a:latin typeface="Tahoma" pitchFamily="34" charset="0"/>
                <a:cs typeface="Arial" pitchFamily="34" charset="0"/>
              </a:defRPr>
            </a:lvl7pPr>
            <a:lvl8pPr marL="3428811" indent="-228587" defTabSz="931811" eaLnBrk="0" fontAlgn="base" hangingPunct="0">
              <a:spcBef>
                <a:spcPct val="0"/>
              </a:spcBef>
              <a:spcAft>
                <a:spcPct val="0"/>
              </a:spcAft>
              <a:defRPr>
                <a:solidFill>
                  <a:schemeClr val="tx1"/>
                </a:solidFill>
                <a:latin typeface="Tahoma" pitchFamily="34" charset="0"/>
                <a:cs typeface="Arial" pitchFamily="34" charset="0"/>
              </a:defRPr>
            </a:lvl8pPr>
            <a:lvl9pPr marL="3885985" indent="-228587" defTabSz="931811"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2B5AC32A-8933-433B-A2DC-E8F8C027F31F}" type="slidenum">
              <a:rPr lang="en-US" altLang="en-US" smtClean="0">
                <a:solidFill>
                  <a:srgbClr val="000000"/>
                </a:solidFill>
                <a:latin typeface="Calibri" pitchFamily="34" charset="0"/>
              </a:rPr>
              <a:pPr eaLnBrk="1" hangingPunct="1"/>
              <a:t>65</a:t>
            </a:fld>
            <a:endParaRPr lang="en-US" altLang="en-US">
              <a:solidFill>
                <a:srgbClr val="000000"/>
              </a:solidFill>
              <a:latin typeface="Calibri" pitchFamily="34" charset="0"/>
            </a:endParaRPr>
          </a:p>
        </p:txBody>
      </p:sp>
      <p:sp>
        <p:nvSpPr>
          <p:cNvPr id="275459" name="Rectangle 2"/>
          <p:cNvSpPr>
            <a:spLocks noGrp="1" noRot="1" noChangeAspect="1" noChangeArrowheads="1" noTextEdit="1"/>
          </p:cNvSpPr>
          <p:nvPr>
            <p:ph type="sldImg"/>
          </p:nvPr>
        </p:nvSpPr>
        <p:spPr>
          <a:xfrm>
            <a:off x="1135063" y="687388"/>
            <a:ext cx="4681537" cy="3509962"/>
          </a:xfrm>
          <a:ln/>
        </p:spPr>
      </p:sp>
      <p:sp>
        <p:nvSpPr>
          <p:cNvPr id="275460" name="Rectangle 3"/>
          <p:cNvSpPr>
            <a:spLocks noGrp="1" noChangeArrowheads="1"/>
          </p:cNvSpPr>
          <p:nvPr>
            <p:ph type="body" idx="1"/>
          </p:nvPr>
        </p:nvSpPr>
        <p:spPr>
          <a:xfrm>
            <a:off x="919163" y="4427538"/>
            <a:ext cx="5122862" cy="4195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marL="225413" indent="-225413">
              <a:spcBef>
                <a:spcPct val="0"/>
              </a:spcBef>
            </a:pPr>
            <a:r>
              <a:rPr lang="en-US" altLang="en-US" b="1" i="1" dirty="0" smtClean="0"/>
              <a:t>Read </a:t>
            </a:r>
            <a:r>
              <a:rPr lang="en-GB" altLang="en-US" b="1" i="1" dirty="0" smtClean="0"/>
              <a:t>the bullet points</a:t>
            </a:r>
            <a:r>
              <a:rPr lang="en-GB" altLang="en-US" b="1" i="1" baseline="0" dirty="0" smtClean="0"/>
              <a:t> on the slide detailing the withdrawal effects of opioids. Make the point that </a:t>
            </a:r>
          </a:p>
          <a:p>
            <a:pPr marL="225413" indent="-225413">
              <a:spcBef>
                <a:spcPct val="0"/>
              </a:spcBef>
            </a:pPr>
            <a:r>
              <a:rPr lang="en-GB" altLang="en-US" b="1" i="1" baseline="0" dirty="0" smtClean="0"/>
              <a:t>the severity of withdrawal symptoms depends on how often and how heavily someone has been </a:t>
            </a:r>
          </a:p>
          <a:p>
            <a:pPr marL="225413" indent="-225413">
              <a:spcBef>
                <a:spcPct val="0"/>
              </a:spcBef>
            </a:pPr>
            <a:r>
              <a:rPr lang="en-GB" altLang="en-US" b="1" i="1" baseline="0" dirty="0" smtClean="0"/>
              <a:t>using opioids. On the final bullet point, PAWS stands for “post-acute withdrawal syndrome”, which </a:t>
            </a:r>
          </a:p>
          <a:p>
            <a:pPr marL="225413" indent="-225413">
              <a:spcBef>
                <a:spcPct val="0"/>
              </a:spcBef>
            </a:pPr>
            <a:r>
              <a:rPr lang="en-GB" altLang="en-US" b="1" i="1" baseline="0" dirty="0" smtClean="0"/>
              <a:t>can include </a:t>
            </a:r>
            <a:r>
              <a:rPr lang="en-US" sz="1200" b="1" i="1" kern="1200" dirty="0" smtClean="0">
                <a:solidFill>
                  <a:schemeClr val="tx1"/>
                </a:solidFill>
                <a:effectLst/>
                <a:latin typeface="+mn-lt"/>
                <a:ea typeface="+mn-ea"/>
                <a:cs typeface="+mn-cs"/>
              </a:rPr>
              <a:t>cravings, exhaustion, and cognitive impairment that does not go away for week</a:t>
            </a:r>
            <a:r>
              <a:rPr lang="en-US" sz="1200" b="1" i="1" kern="1200" baseline="0" dirty="0" smtClean="0">
                <a:solidFill>
                  <a:schemeClr val="tx1"/>
                </a:solidFill>
                <a:effectLst/>
                <a:latin typeface="+mn-lt"/>
                <a:ea typeface="+mn-ea"/>
                <a:cs typeface="+mn-cs"/>
              </a:rPr>
              <a:t> or even </a:t>
            </a:r>
          </a:p>
          <a:p>
            <a:pPr marL="225413" indent="-225413">
              <a:spcBef>
                <a:spcPct val="0"/>
              </a:spcBef>
            </a:pPr>
            <a:r>
              <a:rPr lang="en-US" sz="1200" b="1" i="1" kern="1200" baseline="0" dirty="0" smtClean="0">
                <a:solidFill>
                  <a:schemeClr val="tx1"/>
                </a:solidFill>
                <a:effectLst/>
                <a:latin typeface="+mn-lt"/>
                <a:ea typeface="+mn-ea"/>
                <a:cs typeface="+mn-cs"/>
              </a:rPr>
              <a:t>months</a:t>
            </a:r>
            <a:r>
              <a:rPr lang="en-US" sz="1200" b="1" i="1" kern="1200" dirty="0" smtClean="0">
                <a:solidFill>
                  <a:schemeClr val="tx1"/>
                </a:solidFill>
                <a:effectLst/>
                <a:latin typeface="+mn-lt"/>
                <a:ea typeface="+mn-ea"/>
                <a:cs typeface="+mn-cs"/>
              </a:rPr>
              <a:t>.</a:t>
            </a:r>
            <a:r>
              <a:rPr lang="en-GB" altLang="en-US" b="1" i="1" baseline="0" dirty="0" smtClean="0"/>
              <a:t> </a:t>
            </a:r>
          </a:p>
          <a:p>
            <a:pPr marL="225413" indent="-225413">
              <a:spcBef>
                <a:spcPct val="0"/>
              </a:spcBef>
            </a:pPr>
            <a:endParaRPr lang="en-GB" altLang="en-US" baseline="0" dirty="0" smtClean="0"/>
          </a:p>
          <a:p>
            <a:pPr marL="225413" marR="0" lvl="0" indent="-225413" algn="l" defTabSz="914400" rtl="0" eaLnBrk="1" fontAlgn="auto" latinLnBrk="0" hangingPunct="1">
              <a:lnSpc>
                <a:spcPct val="100000"/>
              </a:lnSpc>
              <a:spcBef>
                <a:spcPct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p>
          <a:p>
            <a:pPr marL="225413" marR="0" lvl="0" indent="-225413" algn="l" defTabSz="914400" rtl="0" eaLnBrk="1" fontAlgn="auto" latinLnBrk="0" hangingPunct="1">
              <a:lnSpc>
                <a:spcPct val="100000"/>
              </a:lnSpc>
              <a:spcBef>
                <a:spcPct val="0"/>
              </a:spcBef>
              <a:spcAft>
                <a:spcPts val="0"/>
              </a:spcAft>
              <a:buClrTx/>
              <a:buSzTx/>
              <a:buFontTx/>
              <a:buNone/>
              <a:tabLst/>
              <a:defRPr/>
            </a:pPr>
            <a:r>
              <a:rPr lang="en-US" baseline="0" dirty="0" smtClean="0"/>
              <a:t>Arlington, VA: American Psychiatric Publishing. </a:t>
            </a:r>
            <a:endParaRPr lang="en-US" dirty="0" smtClean="0"/>
          </a:p>
          <a:p>
            <a:pPr marL="225413" indent="-225413">
              <a:spcBef>
                <a:spcPct val="0"/>
              </a:spcBef>
            </a:pPr>
            <a:endParaRPr lang="en-GB" altLang="en-US" dirty="0"/>
          </a:p>
        </p:txBody>
      </p:sp>
    </p:spTree>
    <p:extLst>
      <p:ext uri="{BB962C8B-B14F-4D97-AF65-F5344CB8AC3E}">
        <p14:creationId xmlns:p14="http://schemas.microsoft.com/office/powerpoint/2010/main" val="37331212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defRPr>
                <a:solidFill>
                  <a:schemeClr val="tx1"/>
                </a:solidFill>
                <a:latin typeface="Tahoma" pitchFamily="34" charset="0"/>
                <a:cs typeface="Arial" pitchFamily="34" charset="0"/>
              </a:defRPr>
            </a:lvl1pPr>
            <a:lvl2pPr marL="742909" indent="-285734" defTabSz="931811" eaLnBrk="0" hangingPunct="0">
              <a:defRPr>
                <a:solidFill>
                  <a:schemeClr val="tx1"/>
                </a:solidFill>
                <a:latin typeface="Tahoma" pitchFamily="34" charset="0"/>
                <a:cs typeface="Arial" pitchFamily="34" charset="0"/>
              </a:defRPr>
            </a:lvl2pPr>
            <a:lvl3pPr marL="1142937" indent="-228587" defTabSz="931811" eaLnBrk="0" hangingPunct="0">
              <a:defRPr>
                <a:solidFill>
                  <a:schemeClr val="tx1"/>
                </a:solidFill>
                <a:latin typeface="Tahoma" pitchFamily="34" charset="0"/>
                <a:cs typeface="Arial" pitchFamily="34" charset="0"/>
              </a:defRPr>
            </a:lvl3pPr>
            <a:lvl4pPr marL="1600111" indent="-228587" defTabSz="931811" eaLnBrk="0" hangingPunct="0">
              <a:defRPr>
                <a:solidFill>
                  <a:schemeClr val="tx1"/>
                </a:solidFill>
                <a:latin typeface="Tahoma" pitchFamily="34" charset="0"/>
                <a:cs typeface="Arial" pitchFamily="34" charset="0"/>
              </a:defRPr>
            </a:lvl4pPr>
            <a:lvl5pPr marL="2057287" indent="-228587" defTabSz="931811" eaLnBrk="0" hangingPunct="0">
              <a:defRPr>
                <a:solidFill>
                  <a:schemeClr val="tx1"/>
                </a:solidFill>
                <a:latin typeface="Tahoma" pitchFamily="34" charset="0"/>
                <a:cs typeface="Arial" pitchFamily="34" charset="0"/>
              </a:defRPr>
            </a:lvl5pPr>
            <a:lvl6pPr marL="2514461" indent="-228587" defTabSz="931811" eaLnBrk="0" fontAlgn="base" hangingPunct="0">
              <a:spcBef>
                <a:spcPct val="0"/>
              </a:spcBef>
              <a:spcAft>
                <a:spcPct val="0"/>
              </a:spcAft>
              <a:defRPr>
                <a:solidFill>
                  <a:schemeClr val="tx1"/>
                </a:solidFill>
                <a:latin typeface="Tahoma" pitchFamily="34" charset="0"/>
                <a:cs typeface="Arial" pitchFamily="34" charset="0"/>
              </a:defRPr>
            </a:lvl6pPr>
            <a:lvl7pPr marL="2971635" indent="-228587" defTabSz="931811" eaLnBrk="0" fontAlgn="base" hangingPunct="0">
              <a:spcBef>
                <a:spcPct val="0"/>
              </a:spcBef>
              <a:spcAft>
                <a:spcPct val="0"/>
              </a:spcAft>
              <a:defRPr>
                <a:solidFill>
                  <a:schemeClr val="tx1"/>
                </a:solidFill>
                <a:latin typeface="Tahoma" pitchFamily="34" charset="0"/>
                <a:cs typeface="Arial" pitchFamily="34" charset="0"/>
              </a:defRPr>
            </a:lvl7pPr>
            <a:lvl8pPr marL="3428811" indent="-228587" defTabSz="931811" eaLnBrk="0" fontAlgn="base" hangingPunct="0">
              <a:spcBef>
                <a:spcPct val="0"/>
              </a:spcBef>
              <a:spcAft>
                <a:spcPct val="0"/>
              </a:spcAft>
              <a:defRPr>
                <a:solidFill>
                  <a:schemeClr val="tx1"/>
                </a:solidFill>
                <a:latin typeface="Tahoma" pitchFamily="34" charset="0"/>
                <a:cs typeface="Arial" pitchFamily="34" charset="0"/>
              </a:defRPr>
            </a:lvl8pPr>
            <a:lvl9pPr marL="3885985" indent="-228587" defTabSz="931811"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7343A5B-4D0B-45BE-B366-DE297BAAD4D5}" type="slidenum">
              <a:rPr lang="en-US" altLang="en-US" smtClean="0">
                <a:solidFill>
                  <a:srgbClr val="000000"/>
                </a:solidFill>
                <a:latin typeface="Arial" pitchFamily="34" charset="0"/>
              </a:rPr>
              <a:pPr eaLnBrk="1" hangingPunct="1"/>
              <a:t>66</a:t>
            </a:fld>
            <a:endParaRPr lang="en-US" altLang="en-US">
              <a:solidFill>
                <a:srgbClr val="000000"/>
              </a:solidFill>
              <a:latin typeface="Arial" pitchFamily="34" charset="0"/>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i="1" dirty="0" smtClean="0"/>
              <a:t>Read the bullet list of additional opioid</a:t>
            </a:r>
            <a:r>
              <a:rPr lang="en-US" altLang="en-US" b="1" i="1" baseline="0" dirty="0" smtClean="0"/>
              <a:t> withdrawal symptoms. </a:t>
            </a:r>
          </a:p>
          <a:p>
            <a:pPr eaLnBrk="1" hangingPunct="1">
              <a:spcBef>
                <a:spcPct val="0"/>
              </a:spcBef>
            </a:pPr>
            <a:endParaRPr lang="en-US" altLang="en-US" i="0"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smtClean="0"/>
              <a:t>Reference:</a:t>
            </a:r>
            <a:r>
              <a:rPr lang="en-US" baseline="0" dirty="0" smtClean="0"/>
              <a:t> </a:t>
            </a:r>
            <a:r>
              <a:rPr lang="en-US" baseline="0" dirty="0" err="1" smtClean="0"/>
              <a:t>Galanter</a:t>
            </a:r>
            <a:r>
              <a:rPr lang="en-US" baseline="0" dirty="0" smtClean="0"/>
              <a:t>, M., </a:t>
            </a:r>
            <a:r>
              <a:rPr lang="en-US" baseline="0" dirty="0" err="1" smtClean="0"/>
              <a:t>Kleber</a:t>
            </a:r>
            <a:r>
              <a:rPr lang="en-US" baseline="0" dirty="0" smtClean="0"/>
              <a:t>, H.D., &amp; Brady, K.T. (2015). </a:t>
            </a:r>
            <a:r>
              <a:rPr lang="en-US" i="1" baseline="0" dirty="0" smtClean="0"/>
              <a:t>Textbook of Substance Abuse Treatment, 5</a:t>
            </a:r>
            <a:r>
              <a:rPr lang="en-US" i="1" baseline="30000" dirty="0" smtClean="0"/>
              <a:t>th</a:t>
            </a:r>
            <a:r>
              <a:rPr lang="en-US" i="1" baseline="0" dirty="0" smtClean="0"/>
              <a:t> Ed. </a:t>
            </a:r>
            <a:r>
              <a:rPr lang="en-US" baseline="0" dirty="0" smtClean="0"/>
              <a:t>Arlington, VA: American Psychiatric Publishing. </a:t>
            </a:r>
            <a:endParaRPr lang="en-US" dirty="0" smtClean="0"/>
          </a:p>
        </p:txBody>
      </p:sp>
    </p:spTree>
    <p:extLst>
      <p:ext uri="{BB962C8B-B14F-4D97-AF65-F5344CB8AC3E}">
        <p14:creationId xmlns:p14="http://schemas.microsoft.com/office/powerpoint/2010/main" val="2022304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number</a:t>
            </a:r>
            <a:r>
              <a:rPr lang="en-US" baseline="0" dirty="0" smtClean="0"/>
              <a:t> of HIV diagnoses attributed to injection drug use has dropped from a high of about 40% in 1990 to about 6% in 2015. </a:t>
            </a:r>
          </a:p>
          <a:p>
            <a:endParaRPr lang="en-US" baseline="0" dirty="0" smtClean="0"/>
          </a:p>
          <a:p>
            <a:r>
              <a:rPr lang="en-US" b="1" baseline="0" dirty="0" smtClean="0"/>
              <a:t>Reference:</a:t>
            </a:r>
            <a:r>
              <a:rPr lang="en-US" baseline="0" dirty="0" smtClean="0"/>
              <a:t> Kaiser Family Foundation (2018). </a:t>
            </a:r>
            <a:r>
              <a:rPr lang="en-US" i="1" baseline="0" dirty="0" smtClean="0"/>
              <a:t>Share of HIV diagnoses attributed to injection drug use over time, 1980-2015.</a:t>
            </a:r>
            <a:r>
              <a:rPr lang="en-US" baseline="0" dirty="0" smtClean="0"/>
              <a:t> Retrieved from: https://www.kff.org/hivaids/issue-brief/hiv-and-the-opioid-epidemic-5-key-points/.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67</a:t>
            </a:fld>
            <a:endParaRPr lang="en-US"/>
          </a:p>
        </p:txBody>
      </p:sp>
    </p:spTree>
    <p:extLst>
      <p:ext uri="{BB962C8B-B14F-4D97-AF65-F5344CB8AC3E}">
        <p14:creationId xmlns:p14="http://schemas.microsoft.com/office/powerpoint/2010/main" val="822767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t>
            </a:r>
            <a:r>
              <a:rPr lang="en-US" baseline="0" dirty="0" smtClean="0"/>
              <a:t>increase of 243 cases of HIV diagnoses attributed to injection drug use (an approximately 10% increase) was seen between 2014 and 2015. Seventy-five percent (75%) of these were attributed to one county in Indiana, which has been one of the epicenters of the opioid crisis.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 </a:t>
            </a:r>
            <a:r>
              <a:rPr lang="en-US" baseline="0" dirty="0" smtClean="0"/>
              <a:t>Kaiser Family Foundation (2018). </a:t>
            </a:r>
            <a:r>
              <a:rPr lang="en-US" i="1" baseline="0" dirty="0" smtClean="0"/>
              <a:t>2014 &amp; 2015 HIV diagnoses and the Scott County, Indiana opioid epidemic.</a:t>
            </a:r>
            <a:r>
              <a:rPr lang="en-US" baseline="0" dirty="0" smtClean="0"/>
              <a:t> Retrieved from: https://www.kff.org/hivaids/issue-brief/hiv-and-the-opioid-epidemic-5-key-points/. </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68</a:t>
            </a:fld>
            <a:endParaRPr lang="en-US"/>
          </a:p>
        </p:txBody>
      </p:sp>
    </p:spTree>
    <p:extLst>
      <p:ext uri="{BB962C8B-B14F-4D97-AF65-F5344CB8AC3E}">
        <p14:creationId xmlns:p14="http://schemas.microsoft.com/office/powerpoint/2010/main" val="21023049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Fewer of the new IDU-related HIV diagnoses</a:t>
            </a:r>
            <a:r>
              <a:rPr lang="en-US" baseline="0" dirty="0" smtClean="0"/>
              <a:t> in 2015 were African-American and more were Caucasian-American. This likely reflects the movement of the opioid epidemic into largely White, poor, rural areas. Additionally, new diagnoses in 2015 tended to be much younger than the overall population of IDU-related HIV cases (60% were under the age of 45 vs. 80% 45 and older in the broader population). The increase was especially large among ages 13-24 and ages 25-34.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 </a:t>
            </a:r>
            <a:r>
              <a:rPr lang="en-US" baseline="0" dirty="0" smtClean="0"/>
              <a:t>Kaiser Family Foundation (2018). </a:t>
            </a:r>
            <a:r>
              <a:rPr lang="en-US" i="1" baseline="0" dirty="0" smtClean="0"/>
              <a:t>Characteristics of people with HIV attributed to injection drug use, 2015</a:t>
            </a:r>
            <a:r>
              <a:rPr lang="en-US" baseline="0" dirty="0" smtClean="0"/>
              <a:t>. Retrieved from: https://www.kff.org/hivaids/issue-brief/hiv-and-the-opioid-epidemic-5-key-points/. </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69</a:t>
            </a:fld>
            <a:endParaRPr lang="en-US"/>
          </a:p>
        </p:txBody>
      </p:sp>
    </p:spTree>
    <p:extLst>
      <p:ext uri="{BB962C8B-B14F-4D97-AF65-F5344CB8AC3E}">
        <p14:creationId xmlns:p14="http://schemas.microsoft.com/office/powerpoint/2010/main" val="422409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b="1" i="1" dirty="0" smtClean="0"/>
          </a:p>
          <a:p>
            <a:r>
              <a:rPr lang="en-US" b="1" i="1" dirty="0" smtClean="0"/>
              <a:t>Answer: d) all of the above</a:t>
            </a:r>
            <a:r>
              <a:rPr lang="en-US" b="1" i="1" baseline="0" dirty="0" smtClean="0"/>
              <a:t> </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7</a:t>
            </a:fld>
            <a:endParaRPr lang="en-US"/>
          </a:p>
        </p:txBody>
      </p:sp>
    </p:spTree>
    <p:extLst>
      <p:ext uri="{BB962C8B-B14F-4D97-AF65-F5344CB8AC3E}">
        <p14:creationId xmlns:p14="http://schemas.microsoft.com/office/powerpoint/2010/main" val="40363120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map showing ADAP (AIDS Drug Assistance Program) programs in states that include medication-assisted treatment (MAT) for opioid addiction on their formulary. California is one of these states. Therefore HIV care recipients on ADAP who have an opioid addiction in CA do have access to MAT.</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a:t>
            </a:r>
            <a:r>
              <a:rPr lang="en-US" baseline="0" dirty="0" smtClean="0"/>
              <a:t> Kaiser Family Foundation (2018). </a:t>
            </a:r>
            <a:r>
              <a:rPr lang="en-US" i="1" baseline="0" dirty="0" smtClean="0"/>
              <a:t>Analysis of NASTAD’s 2018 ADAP formulary database. </a:t>
            </a:r>
            <a:r>
              <a:rPr lang="en-US" baseline="0" dirty="0" smtClean="0"/>
              <a:t>Retrieved from: https://www.kff.org/hivaids/issue-brief/hiv-and-the-opioid-epidemic-5-key-points/. </a:t>
            </a:r>
            <a:endParaRPr lang="en-US"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70</a:t>
            </a:fld>
            <a:endParaRPr lang="en-US"/>
          </a:p>
        </p:txBody>
      </p:sp>
    </p:spTree>
    <p:extLst>
      <p:ext uri="{BB962C8B-B14F-4D97-AF65-F5344CB8AC3E}">
        <p14:creationId xmlns:p14="http://schemas.microsoft.com/office/powerpoint/2010/main" val="20896020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1" dirty="0" smtClean="0"/>
              <a:t>This</a:t>
            </a:r>
            <a:r>
              <a:rPr lang="en-US" altLang="en-US" b="1" i="1" baseline="0" dirty="0" smtClean="0"/>
              <a:t> </a:t>
            </a:r>
            <a:r>
              <a:rPr lang="en-US" b="1" i="1" dirty="0" smtClean="0"/>
              <a:t>slide and the following slide are transition slides to a small section</a:t>
            </a:r>
            <a:r>
              <a:rPr lang="en-US" b="1" i="1" baseline="0" dirty="0" smtClean="0"/>
              <a:t> on the impact of substances on adolescent brain development. The key point is that adolescent brains are still under development and therefore alcohol and other drugs have a greater impact on them than they do on adult brains. </a:t>
            </a:r>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71</a:t>
            </a:fld>
            <a:endParaRPr lang="en-US"/>
          </a:p>
        </p:txBody>
      </p:sp>
    </p:spTree>
    <p:extLst>
      <p:ext uri="{BB962C8B-B14F-4D97-AF65-F5344CB8AC3E}">
        <p14:creationId xmlns:p14="http://schemas.microsoft.com/office/powerpoint/2010/main" val="27995085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smtClean="0"/>
              <a:t>Ask </a:t>
            </a:r>
            <a:r>
              <a:rPr lang="en-US" b="1" i="1" baseline="0" dirty="0" smtClean="0"/>
              <a:t>the audience if they have any idea how adolescent brains in particular might be affected by alcohol and other drugs. </a:t>
            </a:r>
          </a:p>
          <a:p>
            <a:endParaRPr lang="en-US" baseline="0" dirty="0" smtClean="0"/>
          </a:p>
          <a:p>
            <a:r>
              <a:rPr lang="en-US" b="1" baseline="0" dirty="0" smtClean="0"/>
              <a:t>Image credit: </a:t>
            </a:r>
            <a:r>
              <a:rPr lang="en-US" baseline="0" dirty="0" smtClean="0"/>
              <a:t>Fotolia, purchased image, 2018.</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72</a:t>
            </a:fld>
            <a:endParaRPr lang="en-US"/>
          </a:p>
        </p:txBody>
      </p:sp>
    </p:spTree>
    <p:extLst>
      <p:ext uri="{BB962C8B-B14F-4D97-AF65-F5344CB8AC3E}">
        <p14:creationId xmlns:p14="http://schemas.microsoft.com/office/powerpoint/2010/main" val="8792833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99">
              <a:defRPr>
                <a:solidFill>
                  <a:schemeClr val="tx1"/>
                </a:solidFill>
                <a:latin typeface="Helvetica" pitchFamily="34" charset="0"/>
                <a:ea typeface="MS PGothic" pitchFamily="34" charset="-128"/>
              </a:defRPr>
            </a:lvl1pPr>
            <a:lvl2pPr marL="742819" indent="-285699" defTabSz="931699">
              <a:defRPr>
                <a:solidFill>
                  <a:schemeClr val="tx1"/>
                </a:solidFill>
                <a:latin typeface="Helvetica" pitchFamily="34" charset="0"/>
                <a:ea typeface="MS PGothic" pitchFamily="34" charset="-128"/>
              </a:defRPr>
            </a:lvl2pPr>
            <a:lvl3pPr marL="1142799" indent="-228560" defTabSz="931699">
              <a:defRPr>
                <a:solidFill>
                  <a:schemeClr val="tx1"/>
                </a:solidFill>
                <a:latin typeface="Helvetica" pitchFamily="34" charset="0"/>
                <a:ea typeface="MS PGothic" pitchFamily="34" charset="-128"/>
              </a:defRPr>
            </a:lvl3pPr>
            <a:lvl4pPr marL="1599919" indent="-228560" defTabSz="931699">
              <a:defRPr>
                <a:solidFill>
                  <a:schemeClr val="tx1"/>
                </a:solidFill>
                <a:latin typeface="Helvetica" pitchFamily="34" charset="0"/>
                <a:ea typeface="MS PGothic" pitchFamily="34" charset="-128"/>
              </a:defRPr>
            </a:lvl4pPr>
            <a:lvl5pPr marL="2057039" indent="-228560" defTabSz="931699">
              <a:defRPr>
                <a:solidFill>
                  <a:schemeClr val="tx1"/>
                </a:solidFill>
                <a:latin typeface="Helvetica" pitchFamily="34" charset="0"/>
                <a:ea typeface="MS PGothic" pitchFamily="34" charset="-128"/>
              </a:defRPr>
            </a:lvl5pPr>
            <a:lvl6pPr marL="251415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6pPr>
            <a:lvl7pPr marL="297127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7pPr>
            <a:lvl8pPr marL="342839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8pPr>
            <a:lvl9pPr marL="3885518" indent="-228560" defTabSz="931699"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3AD34322-BC25-44A7-9AB4-45FA40B270D4}" type="slidenum">
              <a:rPr lang="en-US" altLang="en-US">
                <a:solidFill>
                  <a:prstClr val="black"/>
                </a:solidFill>
              </a:rPr>
              <a:pPr>
                <a:defRPr/>
              </a:pPr>
              <a:t>73</a:t>
            </a:fld>
            <a:endParaRPr lang="en-US" altLang="en-US">
              <a:solidFill>
                <a:prstClr val="black"/>
              </a:solidFill>
            </a:endParaRPr>
          </a:p>
        </p:txBody>
      </p:sp>
      <p:sp>
        <p:nvSpPr>
          <p:cNvPr id="117763" name="Rectangle 2"/>
          <p:cNvSpPr>
            <a:spLocks noGrp="1" noRot="1" noChangeAspect="1" noChangeArrowheads="1" noTextEdit="1"/>
          </p:cNvSpPr>
          <p:nvPr>
            <p:ph type="sldImg"/>
          </p:nvPr>
        </p:nvSpPr>
        <p:spPr>
          <a:xfrm>
            <a:off x="1181100" y="696913"/>
            <a:ext cx="4648200" cy="3486150"/>
          </a:xfrm>
          <a:ln/>
        </p:spPr>
      </p:sp>
      <p:sp>
        <p:nvSpPr>
          <p:cNvPr id="117764" name="Rectangle 3"/>
          <p:cNvSpPr>
            <a:spLocks noGrp="1" noChangeArrowheads="1"/>
          </p:cNvSpPr>
          <p:nvPr>
            <p:ph type="body" idx="1"/>
          </p:nvPr>
        </p:nvSpPr>
        <p:spPr>
          <a:xfrm>
            <a:off x="937154" y="4416099"/>
            <a:ext cx="5136092" cy="41839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p>
            <a:pPr eaLnBrk="1" hangingPunct="1"/>
            <a:r>
              <a:rPr lang="en-US" altLang="en-US" b="0" dirty="0" smtClean="0">
                <a:latin typeface="Helvetica" pitchFamily="34" charset="0"/>
              </a:rPr>
              <a:t>Addiction is a developmental disease that usually begins in adolescence.</a:t>
            </a:r>
            <a:r>
              <a:rPr lang="en-US" altLang="en-US" b="1" dirty="0" smtClean="0">
                <a:latin typeface="Helvetica" pitchFamily="34" charset="0"/>
              </a:rPr>
              <a:t>  </a:t>
            </a:r>
            <a:r>
              <a:rPr lang="en-US" altLang="en-US" dirty="0" smtClean="0">
                <a:latin typeface="Helvetica" pitchFamily="34" charset="0"/>
              </a:rPr>
              <a:t>For example, 67%</a:t>
            </a:r>
            <a:r>
              <a:rPr lang="en-US" altLang="en-US" baseline="0" dirty="0" smtClean="0">
                <a:latin typeface="Helvetica" pitchFamily="34" charset="0"/>
              </a:rPr>
              <a:t> </a:t>
            </a:r>
            <a:r>
              <a:rPr lang="en-US" altLang="en-US" dirty="0" smtClean="0">
                <a:latin typeface="Helvetica" pitchFamily="34" charset="0"/>
              </a:rPr>
              <a:t>of those who try marijuana for the first time are between the ages of 12 and 17. Prevention efforts are therefore of primary importance—to </a:t>
            </a:r>
            <a:r>
              <a:rPr lang="en-US" altLang="en-US" i="1" dirty="0" smtClean="0">
                <a:latin typeface="Helvetica" pitchFamily="34" charset="0"/>
              </a:rPr>
              <a:t>stop</a:t>
            </a:r>
            <a:r>
              <a:rPr lang="en-US" altLang="en-US" dirty="0" smtClean="0">
                <a:latin typeface="Helvetica" pitchFamily="34" charset="0"/>
              </a:rPr>
              <a:t> drug abuse before it ever starts. </a:t>
            </a:r>
          </a:p>
          <a:p>
            <a:pPr eaLnBrk="1" hangingPunct="1"/>
            <a:endParaRPr lang="en-US" altLang="en-US" dirty="0" smtClean="0">
              <a:latin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altLang="en-US" b="0" dirty="0" smtClean="0">
                <a:latin typeface="Helvetica" pitchFamily="34" charset="0"/>
              </a:rPr>
              <a:t>National Institute on Drug Abuse. </a:t>
            </a:r>
            <a:r>
              <a:rPr lang="en-US" altLang="en-US" b="0" i="1" dirty="0" smtClean="0">
                <a:latin typeface="Helvetica" pitchFamily="34" charset="0"/>
              </a:rPr>
              <a:t>Bringing</a:t>
            </a:r>
            <a:r>
              <a:rPr lang="en-US" altLang="en-US" b="0" i="1" baseline="0" dirty="0" smtClean="0">
                <a:latin typeface="Helvetica" pitchFamily="34" charset="0"/>
              </a:rPr>
              <a:t> the Full Power of Science to Bear on Drug Abuse and Addiction.</a:t>
            </a:r>
            <a:r>
              <a:rPr lang="en-US" altLang="en-US" b="0" baseline="0" dirty="0" smtClean="0">
                <a:latin typeface="Helvetica" pitchFamily="34" charset="0"/>
              </a:rPr>
              <a:t> </a:t>
            </a:r>
            <a:r>
              <a:rPr lang="en-US" altLang="en-US" b="0" dirty="0" smtClean="0">
                <a:latin typeface="Helvetica" pitchFamily="34" charset="0"/>
              </a:rPr>
              <a:t>Retrieved</a:t>
            </a:r>
            <a:r>
              <a:rPr lang="en-US" altLang="en-US" b="0" baseline="0" dirty="0" smtClean="0">
                <a:latin typeface="Helvetica" pitchFamily="34" charset="0"/>
              </a:rPr>
              <a:t> from: </a:t>
            </a:r>
            <a:r>
              <a:rPr lang="en-US" sz="1200" b="0" i="0" kern="1200" dirty="0" smtClean="0">
                <a:solidFill>
                  <a:schemeClr val="tx1"/>
                </a:solidFill>
                <a:effectLst/>
                <a:latin typeface="+mn-lt"/>
                <a:ea typeface="+mn-ea"/>
                <a:cs typeface="+mn-cs"/>
              </a:rPr>
              <a:t>https://www.drugabuse.gov/sites/default/files/addictionscience.ppt. </a:t>
            </a:r>
          </a:p>
          <a:p>
            <a:pPr eaLnBrk="1" hangingPunct="1"/>
            <a:endParaRPr lang="en-US" altLang="en-US" dirty="0" smtClean="0">
              <a:latin typeface="Helvetica" pitchFamily="34" charset="0"/>
            </a:endParaRPr>
          </a:p>
        </p:txBody>
      </p:sp>
    </p:spTree>
    <p:extLst>
      <p:ext uri="{BB962C8B-B14F-4D97-AF65-F5344CB8AC3E}">
        <p14:creationId xmlns:p14="http://schemas.microsoft.com/office/powerpoint/2010/main" val="8623476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970734" y="8829121"/>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8" tIns="46574" rIns="93148" bIns="46574" anchor="b"/>
          <a:lstStyle>
            <a:lvl1pPr defTabSz="930275" eaLnBrk="0" hangingPunct="0">
              <a:spcBef>
                <a:spcPct val="30000"/>
              </a:spcBef>
              <a:defRPr sz="1200">
                <a:solidFill>
                  <a:schemeClr val="tx1"/>
                </a:solidFill>
                <a:latin typeface="Arial" pitchFamily="34" charset="0"/>
              </a:defRPr>
            </a:lvl1pPr>
            <a:lvl2pPr marL="742950" indent="-285750" defTabSz="930275" eaLnBrk="0" hangingPunct="0">
              <a:spcBef>
                <a:spcPct val="30000"/>
              </a:spcBef>
              <a:defRPr sz="1200">
                <a:solidFill>
                  <a:schemeClr val="tx1"/>
                </a:solidFill>
                <a:latin typeface="Arial" pitchFamily="34" charset="0"/>
              </a:defRPr>
            </a:lvl2pPr>
            <a:lvl3pPr marL="1143000" indent="-228600" defTabSz="930275" eaLnBrk="0" hangingPunct="0">
              <a:spcBef>
                <a:spcPct val="30000"/>
              </a:spcBef>
              <a:defRPr sz="1200">
                <a:solidFill>
                  <a:schemeClr val="tx1"/>
                </a:solidFill>
                <a:latin typeface="Arial" pitchFamily="34" charset="0"/>
              </a:defRPr>
            </a:lvl3pPr>
            <a:lvl4pPr marL="1600200" indent="-228600" defTabSz="930275" eaLnBrk="0" hangingPunct="0">
              <a:spcBef>
                <a:spcPct val="30000"/>
              </a:spcBef>
              <a:defRPr sz="1200">
                <a:solidFill>
                  <a:schemeClr val="tx1"/>
                </a:solidFill>
                <a:latin typeface="Arial" pitchFamily="34" charset="0"/>
              </a:defRPr>
            </a:lvl4pPr>
            <a:lvl5pPr marL="2057400" indent="-228600" defTabSz="930275" eaLnBrk="0" hangingPunct="0">
              <a:spcBef>
                <a:spcPct val="30000"/>
              </a:spcBef>
              <a:defRPr sz="1200">
                <a:solidFill>
                  <a:schemeClr val="tx1"/>
                </a:solidFill>
                <a:latin typeface="Arial" pitchFamily="34" charset="0"/>
              </a:defRPr>
            </a:lvl5pPr>
            <a:lvl6pPr marL="2514600" indent="-228600" defTabSz="930275" eaLnBrk="0" fontAlgn="base" hangingPunct="0">
              <a:spcBef>
                <a:spcPct val="30000"/>
              </a:spcBef>
              <a:spcAft>
                <a:spcPct val="0"/>
              </a:spcAft>
              <a:defRPr sz="1200">
                <a:solidFill>
                  <a:schemeClr val="tx1"/>
                </a:solidFill>
                <a:latin typeface="Arial" pitchFamily="34" charset="0"/>
              </a:defRPr>
            </a:lvl6pPr>
            <a:lvl7pPr marL="2971800" indent="-228600" defTabSz="930275" eaLnBrk="0" fontAlgn="base" hangingPunct="0">
              <a:spcBef>
                <a:spcPct val="30000"/>
              </a:spcBef>
              <a:spcAft>
                <a:spcPct val="0"/>
              </a:spcAft>
              <a:defRPr sz="1200">
                <a:solidFill>
                  <a:schemeClr val="tx1"/>
                </a:solidFill>
                <a:latin typeface="Arial" pitchFamily="34" charset="0"/>
              </a:defRPr>
            </a:lvl7pPr>
            <a:lvl8pPr marL="3429000" indent="-228600" defTabSz="930275" eaLnBrk="0" fontAlgn="base" hangingPunct="0">
              <a:spcBef>
                <a:spcPct val="30000"/>
              </a:spcBef>
              <a:spcAft>
                <a:spcPct val="0"/>
              </a:spcAft>
              <a:defRPr sz="1200">
                <a:solidFill>
                  <a:schemeClr val="tx1"/>
                </a:solidFill>
                <a:latin typeface="Arial" pitchFamily="34" charset="0"/>
              </a:defRPr>
            </a:lvl8pPr>
            <a:lvl9pPr marL="3886200" indent="-228600" defTabSz="930275" eaLnBrk="0" fontAlgn="base" hangingPunct="0">
              <a:spcBef>
                <a:spcPct val="30000"/>
              </a:spcBef>
              <a:spcAft>
                <a:spcPct val="0"/>
              </a:spcAft>
              <a:defRPr sz="1200">
                <a:solidFill>
                  <a:schemeClr val="tx1"/>
                </a:solidFill>
                <a:latin typeface="Arial" pitchFamily="34" charset="0"/>
              </a:defRPr>
            </a:lvl9pPr>
          </a:lstStyle>
          <a:p>
            <a:pPr algn="r" defTabSz="947950" eaLnBrk="1" fontAlgn="base" hangingPunct="1">
              <a:spcBef>
                <a:spcPct val="0"/>
              </a:spcBef>
              <a:spcAft>
                <a:spcPct val="0"/>
              </a:spcAft>
              <a:defRPr/>
            </a:pPr>
            <a:fld id="{799DC321-EE1E-4DEA-BBE3-E08C8359EFF9}" type="slidenum">
              <a:rPr lang="en-US" altLang="en-US">
                <a:solidFill>
                  <a:prstClr val="black"/>
                </a:solidFill>
                <a:ea typeface="MS PGothic" pitchFamily="34" charset="-128"/>
                <a:cs typeface="Arial" pitchFamily="34" charset="0"/>
              </a:rPr>
              <a:pPr algn="r" defTabSz="947950" eaLnBrk="1" fontAlgn="base" hangingPunct="1">
                <a:spcBef>
                  <a:spcPct val="0"/>
                </a:spcBef>
                <a:spcAft>
                  <a:spcPct val="0"/>
                </a:spcAft>
                <a:defRPr/>
              </a:pPr>
              <a:t>74</a:t>
            </a:fld>
            <a:endParaRPr lang="en-US" altLang="en-US">
              <a:solidFill>
                <a:prstClr val="black"/>
              </a:solidFill>
              <a:ea typeface="MS PGothic" pitchFamily="34" charset="-128"/>
              <a:cs typeface="Arial" pitchFamily="34" charset="0"/>
            </a:endParaRPr>
          </a:p>
        </p:txBody>
      </p:sp>
      <p:sp>
        <p:nvSpPr>
          <p:cNvPr id="119811" name="Slide Image Placeholder 1"/>
          <p:cNvSpPr>
            <a:spLocks noGrp="1" noRot="1" noChangeAspect="1" noTextEdit="1"/>
          </p:cNvSpPr>
          <p:nvPr>
            <p:ph type="sldImg"/>
          </p:nvPr>
        </p:nvSpPr>
        <p:spPr>
          <a:xfrm>
            <a:off x="1181100" y="696913"/>
            <a:ext cx="4648200" cy="3486150"/>
          </a:xfrm>
          <a:ln/>
        </p:spPr>
      </p:sp>
      <p:sp>
        <p:nvSpPr>
          <p:cNvPr id="33796" name="Notes Placeholder 2"/>
          <p:cNvSpPr>
            <a:spLocks noGrp="1"/>
          </p:cNvSpPr>
          <p:nvPr>
            <p:ph type="body" idx="1"/>
          </p:nvPr>
        </p:nvSpPr>
        <p:spPr>
          <a:xfrm>
            <a:off x="935634" y="4416099"/>
            <a:ext cx="5139134" cy="418399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900" dirty="0" smtClean="0">
                <a:latin typeface="Times New Roman" pitchFamily="18" charset="0"/>
              </a:rPr>
              <a:t>Constructed </a:t>
            </a:r>
            <a:r>
              <a:rPr lang="en-US" altLang="en-US" sz="900" dirty="0">
                <a:latin typeface="Times New Roman" pitchFamily="18" charset="0"/>
              </a:rPr>
              <a:t>from MRI scans of healthy children and teens, the time-lapse movie, from which the above images were extracted, compresses 15 years of brain development (ages 5–20) into just a few seconds. Red indicates more gray matter, blue less gray matter. Gray matter wanes in a back-to-front wave as the brain matures and neural connections are pruned. Areas performing more basic functions mature earlier; areas for higher order functions mature later. The prefrontal cortex, which handles reasoning and other "executive" functions, emerged late in evolution and is among the last to mature. Studies in twins are showing that development of such late-maturing areas is less influenced by heredity than areas that mature earlier.</a:t>
            </a:r>
          </a:p>
          <a:p>
            <a:pPr>
              <a:defRPr/>
            </a:pPr>
            <a:endParaRPr lang="en-US" sz="900" b="1" dirty="0">
              <a:latin typeface="+mj-lt"/>
            </a:endParaRPr>
          </a:p>
          <a:p>
            <a:pPr>
              <a:defRPr/>
            </a:pPr>
            <a:r>
              <a:rPr lang="en-US" sz="900" b="1" dirty="0">
                <a:latin typeface="+mj-lt"/>
              </a:rPr>
              <a:t>**ANIMATION**</a:t>
            </a:r>
          </a:p>
          <a:p>
            <a:pPr>
              <a:defRPr/>
            </a:pPr>
            <a:r>
              <a:rPr lang="en-US" sz="900" b="1" i="1" dirty="0">
                <a:latin typeface="+mj-lt"/>
              </a:rPr>
              <a:t>This slide has complex animations and the trainer should practice prior to training.  A step-by-step guide is provided below.</a:t>
            </a:r>
          </a:p>
          <a:p>
            <a:pPr>
              <a:defRPr/>
            </a:pPr>
            <a:r>
              <a:rPr lang="en-US" sz="900" b="1" i="1" dirty="0">
                <a:latin typeface="+mj-lt"/>
              </a:rPr>
              <a:t> </a:t>
            </a:r>
            <a:endParaRPr lang="en-US" sz="900" dirty="0">
              <a:latin typeface="+mj-lt"/>
            </a:endParaRPr>
          </a:p>
          <a:p>
            <a:pPr>
              <a:defRPr/>
            </a:pPr>
            <a:r>
              <a:rPr lang="en-US" sz="900" b="1" i="1" dirty="0">
                <a:latin typeface="+mj-lt"/>
              </a:rPr>
              <a:t>The first bullet comes in automatically at the beginning of the slide.  Provide the following description:</a:t>
            </a:r>
            <a:endParaRPr lang="en-US" sz="900" dirty="0">
              <a:latin typeface="+mj-lt"/>
            </a:endParaRPr>
          </a:p>
          <a:p>
            <a:pPr>
              <a:defRPr/>
            </a:pPr>
            <a:r>
              <a:rPr lang="en-US" sz="900" dirty="0">
                <a:latin typeface="+mj-lt"/>
              </a:rPr>
              <a:t>This slide demonstrates the neural pruning through animations.  This is a series of MRI scans from healthy children showing brain development as they age from 5 to 20 years.</a:t>
            </a:r>
          </a:p>
          <a:p>
            <a:pPr>
              <a:defRPr/>
            </a:pPr>
            <a:r>
              <a:rPr lang="en-US" sz="900" b="1" i="1" dirty="0">
                <a:latin typeface="+mj-lt"/>
              </a:rPr>
              <a:t> </a:t>
            </a:r>
            <a:endParaRPr lang="en-US" sz="900" dirty="0">
              <a:latin typeface="+mj-lt"/>
            </a:endParaRPr>
          </a:p>
          <a:p>
            <a:pPr>
              <a:defRPr/>
            </a:pPr>
            <a:r>
              <a:rPr lang="en-US" sz="900" b="1" i="1" dirty="0">
                <a:latin typeface="+mj-lt"/>
              </a:rPr>
              <a:t>Move forward to reveal the next bullet, and present the information:</a:t>
            </a:r>
            <a:endParaRPr lang="en-US" sz="900" dirty="0">
              <a:latin typeface="+mj-lt"/>
            </a:endParaRPr>
          </a:p>
          <a:p>
            <a:pPr>
              <a:defRPr/>
            </a:pPr>
            <a:r>
              <a:rPr lang="en-US" sz="900" dirty="0">
                <a:latin typeface="+mj-lt"/>
              </a:rPr>
              <a:t>Red indicates more gray matter and blue indicates less gray matter.</a:t>
            </a:r>
          </a:p>
          <a:p>
            <a:pPr>
              <a:defRPr/>
            </a:pPr>
            <a:r>
              <a:rPr lang="en-US" sz="900" b="1" i="1" dirty="0">
                <a:latin typeface="+mj-lt"/>
              </a:rPr>
              <a:t> </a:t>
            </a:r>
            <a:endParaRPr lang="en-US" sz="900" dirty="0">
              <a:latin typeface="+mj-lt"/>
            </a:endParaRPr>
          </a:p>
          <a:p>
            <a:pPr>
              <a:defRPr/>
            </a:pPr>
            <a:r>
              <a:rPr lang="en-US" sz="900" b="1" i="1" dirty="0">
                <a:latin typeface="+mj-lt"/>
              </a:rPr>
              <a:t>Move forward and a small brain image will briefly appear on the lower right and then a short movie will automatically play full screen showing brain maturation.  Once it stops, the small image of the brain will appear again on the lower right of the slide.  Move forward to reveal the next bullet:</a:t>
            </a:r>
            <a:endParaRPr lang="en-US" sz="900" dirty="0">
              <a:latin typeface="+mj-lt"/>
            </a:endParaRPr>
          </a:p>
          <a:p>
            <a:pPr>
              <a:defRPr/>
            </a:pPr>
            <a:r>
              <a:rPr lang="en-US" sz="900" dirty="0">
                <a:latin typeface="+mj-lt"/>
              </a:rPr>
              <a:t>As you can see, the pruning occurs from the back of the brain toward the front.</a:t>
            </a:r>
          </a:p>
          <a:p>
            <a:pPr>
              <a:defRPr/>
            </a:pPr>
            <a:r>
              <a:rPr lang="en-US" sz="900" b="1" i="1" dirty="0">
                <a:latin typeface="+mj-lt"/>
              </a:rPr>
              <a:t> </a:t>
            </a:r>
            <a:endParaRPr lang="en-US" sz="900" dirty="0">
              <a:latin typeface="+mj-lt"/>
            </a:endParaRPr>
          </a:p>
          <a:p>
            <a:pPr>
              <a:defRPr/>
            </a:pPr>
            <a:r>
              <a:rPr lang="en-US" sz="900" b="1" i="1" dirty="0">
                <a:latin typeface="+mj-lt"/>
              </a:rPr>
              <a:t>Move forward to reveal the last bullet:</a:t>
            </a:r>
            <a:endParaRPr lang="en-US" sz="900" dirty="0">
              <a:latin typeface="+mj-lt"/>
            </a:endParaRPr>
          </a:p>
          <a:p>
            <a:pPr>
              <a:defRPr/>
            </a:pPr>
            <a:r>
              <a:rPr lang="en-US" sz="900" dirty="0">
                <a:latin typeface="+mj-lt"/>
              </a:rPr>
              <a:t>This means that the prefrontal cortex (responsible for executive functioning, like decision-making) is the last to mature.</a:t>
            </a:r>
          </a:p>
          <a:p>
            <a:pPr>
              <a:defRPr/>
            </a:pPr>
            <a:r>
              <a:rPr lang="en-US" sz="900" b="1" i="1" dirty="0">
                <a:latin typeface="+mj-lt"/>
              </a:rPr>
              <a:t> </a:t>
            </a:r>
            <a:endParaRPr lang="en-US" sz="900" dirty="0">
              <a:latin typeface="+mj-lt"/>
            </a:endParaRPr>
          </a:p>
          <a:p>
            <a:pPr>
              <a:defRPr/>
            </a:pPr>
            <a:r>
              <a:rPr lang="en-US" sz="900" b="1" dirty="0" smtClean="0">
                <a:latin typeface="+mj-lt"/>
              </a:rPr>
              <a:t>References: </a:t>
            </a:r>
            <a:r>
              <a:rPr lang="en-US" sz="900" dirty="0" smtClean="0">
                <a:latin typeface="+mj-lt"/>
              </a:rPr>
              <a:t>National Institute on Drug</a:t>
            </a:r>
            <a:r>
              <a:rPr lang="en-US" sz="900" baseline="0" dirty="0" smtClean="0">
                <a:latin typeface="+mj-lt"/>
              </a:rPr>
              <a:t> </a:t>
            </a:r>
            <a:r>
              <a:rPr lang="en-US" sz="900" dirty="0" smtClean="0">
                <a:latin typeface="+mj-lt"/>
              </a:rPr>
              <a:t>Abuse. (2007). </a:t>
            </a:r>
            <a:r>
              <a:rPr lang="en-US" sz="900" i="1" dirty="0" smtClean="0">
                <a:latin typeface="+mj-lt"/>
              </a:rPr>
              <a:t>Drugs Brains, and Behavior: </a:t>
            </a:r>
            <a:r>
              <a:rPr lang="en-US" sz="900" i="1" dirty="0" smtClean="0">
                <a:latin typeface="+mj-lt"/>
              </a:rPr>
              <a:t>The </a:t>
            </a:r>
            <a:r>
              <a:rPr lang="en-US" sz="900" i="1" dirty="0" smtClean="0">
                <a:latin typeface="+mj-lt"/>
              </a:rPr>
              <a:t>Science of Addiction </a:t>
            </a:r>
            <a:r>
              <a:rPr lang="en-US" sz="900" dirty="0" smtClean="0">
                <a:latin typeface="+mj-lt"/>
              </a:rPr>
              <a:t>(NIH Pub No. 07-5605).  Retrieved from: </a:t>
            </a:r>
            <a:r>
              <a:rPr lang="en-US" sz="900" u="none" dirty="0" smtClean="0">
                <a:latin typeface="+mj-lt"/>
              </a:rPr>
              <a:t>http://www.drugabuse.gov/ScienceofAddiction</a:t>
            </a:r>
            <a:r>
              <a:rPr lang="en-US" sz="900" dirty="0" smtClean="0">
                <a:latin typeface="+mj-lt"/>
              </a:rPr>
              <a:t>.</a:t>
            </a:r>
          </a:p>
          <a:p>
            <a:pPr>
              <a:defRPr/>
            </a:pPr>
            <a:r>
              <a:rPr lang="en-US" sz="900" dirty="0" smtClean="0">
                <a:latin typeface="+mj-lt"/>
              </a:rPr>
              <a:t> </a:t>
            </a:r>
          </a:p>
          <a:p>
            <a:pPr>
              <a:defRPr/>
            </a:pPr>
            <a:r>
              <a:rPr lang="en-US" sz="900" dirty="0" err="1" smtClean="0">
                <a:latin typeface="+mj-lt"/>
              </a:rPr>
              <a:t>Gogtay</a:t>
            </a:r>
            <a:r>
              <a:rPr lang="en-US" sz="900" dirty="0" smtClean="0">
                <a:latin typeface="+mj-lt"/>
              </a:rPr>
              <a:t>, N., </a:t>
            </a:r>
            <a:r>
              <a:rPr lang="en-US" sz="900" dirty="0" err="1" smtClean="0">
                <a:latin typeface="+mj-lt"/>
              </a:rPr>
              <a:t>Giedd</a:t>
            </a:r>
            <a:r>
              <a:rPr lang="en-US" sz="900" dirty="0" smtClean="0">
                <a:latin typeface="+mj-lt"/>
              </a:rPr>
              <a:t>, J.N.,</a:t>
            </a:r>
            <a:r>
              <a:rPr lang="en-US" sz="900" baseline="0" dirty="0" smtClean="0">
                <a:latin typeface="+mj-lt"/>
              </a:rPr>
              <a:t> Lusk, L., Hayashi, K.M., Greenstein, D., </a:t>
            </a:r>
            <a:r>
              <a:rPr lang="en-US" sz="900" baseline="0" dirty="0" err="1" smtClean="0">
                <a:latin typeface="+mj-lt"/>
              </a:rPr>
              <a:t>Vaituzis</a:t>
            </a:r>
            <a:r>
              <a:rPr lang="en-US" sz="900" baseline="0" dirty="0" smtClean="0">
                <a:latin typeface="+mj-lt"/>
              </a:rPr>
              <a:t> A.C. …. Thompson, P.M.</a:t>
            </a:r>
            <a:r>
              <a:rPr lang="en-US" sz="900" dirty="0" smtClean="0">
                <a:latin typeface="+mj-lt"/>
              </a:rPr>
              <a:t> (2004). Dynamic mapping of human cortical development during childhood through early adulthood.  </a:t>
            </a:r>
            <a:r>
              <a:rPr lang="en-US" sz="900" i="1" dirty="0" smtClean="0">
                <a:latin typeface="+mj-lt"/>
              </a:rPr>
              <a:t>Proceedings of the National Academy of Sciences, 101</a:t>
            </a:r>
            <a:r>
              <a:rPr lang="en-US" sz="900" dirty="0" smtClean="0">
                <a:latin typeface="+mj-lt"/>
              </a:rPr>
              <a:t>, 8174-8179.</a:t>
            </a:r>
            <a:endParaRPr lang="en-US" sz="900" dirty="0">
              <a:latin typeface="+mj-lt"/>
            </a:endParaRPr>
          </a:p>
        </p:txBody>
      </p:sp>
      <p:sp>
        <p:nvSpPr>
          <p:cNvPr id="119813" name="Slide Number Placeholder 3"/>
          <p:cNvSpPr txBox="1">
            <a:spLocks noGrp="1"/>
          </p:cNvSpPr>
          <p:nvPr/>
        </p:nvSpPr>
        <p:spPr bwMode="auto">
          <a:xfrm>
            <a:off x="3972257" y="8830658"/>
            <a:ext cx="3038144" cy="46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8" tIns="46574" rIns="93148" bIns="46574" anchor="b"/>
          <a:lstStyle>
            <a:lvl1pPr defTabSz="930275" eaLnBrk="0" hangingPunct="0">
              <a:spcBef>
                <a:spcPct val="30000"/>
              </a:spcBef>
              <a:defRPr sz="1200">
                <a:solidFill>
                  <a:schemeClr val="tx1"/>
                </a:solidFill>
                <a:latin typeface="Arial" pitchFamily="34" charset="0"/>
              </a:defRPr>
            </a:lvl1pPr>
            <a:lvl2pPr marL="742950" indent="-285750" defTabSz="930275" eaLnBrk="0" hangingPunct="0">
              <a:spcBef>
                <a:spcPct val="30000"/>
              </a:spcBef>
              <a:defRPr sz="1200">
                <a:solidFill>
                  <a:schemeClr val="tx1"/>
                </a:solidFill>
                <a:latin typeface="Arial" pitchFamily="34" charset="0"/>
              </a:defRPr>
            </a:lvl2pPr>
            <a:lvl3pPr marL="1143000" indent="-228600" defTabSz="930275" eaLnBrk="0" hangingPunct="0">
              <a:spcBef>
                <a:spcPct val="30000"/>
              </a:spcBef>
              <a:defRPr sz="1200">
                <a:solidFill>
                  <a:schemeClr val="tx1"/>
                </a:solidFill>
                <a:latin typeface="Arial" pitchFamily="34" charset="0"/>
              </a:defRPr>
            </a:lvl3pPr>
            <a:lvl4pPr marL="1600200" indent="-228600" defTabSz="930275" eaLnBrk="0" hangingPunct="0">
              <a:spcBef>
                <a:spcPct val="30000"/>
              </a:spcBef>
              <a:defRPr sz="1200">
                <a:solidFill>
                  <a:schemeClr val="tx1"/>
                </a:solidFill>
                <a:latin typeface="Arial" pitchFamily="34" charset="0"/>
              </a:defRPr>
            </a:lvl4pPr>
            <a:lvl5pPr marL="2057400" indent="-228600" defTabSz="930275" eaLnBrk="0" hangingPunct="0">
              <a:spcBef>
                <a:spcPct val="30000"/>
              </a:spcBef>
              <a:defRPr sz="1200">
                <a:solidFill>
                  <a:schemeClr val="tx1"/>
                </a:solidFill>
                <a:latin typeface="Arial" pitchFamily="34" charset="0"/>
              </a:defRPr>
            </a:lvl5pPr>
            <a:lvl6pPr marL="2514600" indent="-228600" defTabSz="930275" eaLnBrk="0" fontAlgn="base" hangingPunct="0">
              <a:spcBef>
                <a:spcPct val="30000"/>
              </a:spcBef>
              <a:spcAft>
                <a:spcPct val="0"/>
              </a:spcAft>
              <a:defRPr sz="1200">
                <a:solidFill>
                  <a:schemeClr val="tx1"/>
                </a:solidFill>
                <a:latin typeface="Arial" pitchFamily="34" charset="0"/>
              </a:defRPr>
            </a:lvl6pPr>
            <a:lvl7pPr marL="2971800" indent="-228600" defTabSz="930275" eaLnBrk="0" fontAlgn="base" hangingPunct="0">
              <a:spcBef>
                <a:spcPct val="30000"/>
              </a:spcBef>
              <a:spcAft>
                <a:spcPct val="0"/>
              </a:spcAft>
              <a:defRPr sz="1200">
                <a:solidFill>
                  <a:schemeClr val="tx1"/>
                </a:solidFill>
                <a:latin typeface="Arial" pitchFamily="34" charset="0"/>
              </a:defRPr>
            </a:lvl7pPr>
            <a:lvl8pPr marL="3429000" indent="-228600" defTabSz="930275" eaLnBrk="0" fontAlgn="base" hangingPunct="0">
              <a:spcBef>
                <a:spcPct val="30000"/>
              </a:spcBef>
              <a:spcAft>
                <a:spcPct val="0"/>
              </a:spcAft>
              <a:defRPr sz="1200">
                <a:solidFill>
                  <a:schemeClr val="tx1"/>
                </a:solidFill>
                <a:latin typeface="Arial" pitchFamily="34" charset="0"/>
              </a:defRPr>
            </a:lvl8pPr>
            <a:lvl9pPr marL="3886200" indent="-228600" defTabSz="930275" eaLnBrk="0" fontAlgn="base" hangingPunct="0">
              <a:spcBef>
                <a:spcPct val="30000"/>
              </a:spcBef>
              <a:spcAft>
                <a:spcPct val="0"/>
              </a:spcAft>
              <a:defRPr sz="1200">
                <a:solidFill>
                  <a:schemeClr val="tx1"/>
                </a:solidFill>
                <a:latin typeface="Arial" pitchFamily="34" charset="0"/>
              </a:defRPr>
            </a:lvl9pPr>
          </a:lstStyle>
          <a:p>
            <a:pPr algn="r" defTabSz="947950" eaLnBrk="1" fontAlgn="base" hangingPunct="1">
              <a:spcBef>
                <a:spcPct val="0"/>
              </a:spcBef>
              <a:spcAft>
                <a:spcPct val="0"/>
              </a:spcAft>
              <a:defRPr/>
            </a:pPr>
            <a:fld id="{B36B154A-3559-41AB-A533-07F44BBB3BFA}" type="slidenum">
              <a:rPr lang="en-US" altLang="en-US">
                <a:solidFill>
                  <a:prstClr val="black"/>
                </a:solidFill>
                <a:latin typeface="Times New Roman" pitchFamily="18" charset="0"/>
                <a:ea typeface="MS PGothic" pitchFamily="34" charset="-128"/>
                <a:cs typeface="Arial" pitchFamily="34" charset="0"/>
              </a:rPr>
              <a:pPr algn="r" defTabSz="947950" eaLnBrk="1" fontAlgn="base" hangingPunct="1">
                <a:spcBef>
                  <a:spcPct val="0"/>
                </a:spcBef>
                <a:spcAft>
                  <a:spcPct val="0"/>
                </a:spcAft>
                <a:defRPr/>
              </a:pPr>
              <a:t>74</a:t>
            </a:fld>
            <a:endParaRPr lang="en-US" altLang="en-US">
              <a:solidFill>
                <a:prstClr val="black"/>
              </a:solidFill>
              <a:latin typeface="Times New Roman" pitchFamily="18" charset="0"/>
              <a:ea typeface="MS PGothic" pitchFamily="34" charset="-128"/>
              <a:cs typeface="Arial" pitchFamily="34" charset="0"/>
            </a:endParaRPr>
          </a:p>
        </p:txBody>
      </p:sp>
    </p:spTree>
    <p:extLst>
      <p:ext uri="{BB962C8B-B14F-4D97-AF65-F5344CB8AC3E}">
        <p14:creationId xmlns:p14="http://schemas.microsoft.com/office/powerpoint/2010/main" val="40659509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181100" y="696913"/>
            <a:ext cx="4648200" cy="3486150"/>
          </a:xfrm>
          <a:ln/>
        </p:spPr>
      </p:sp>
      <p:sp>
        <p:nvSpPr>
          <p:cNvPr id="120835" name="Notes Placeholder 2"/>
          <p:cNvSpPr>
            <a:spLocks noGrp="1"/>
          </p:cNvSpPr>
          <p:nvPr>
            <p:ph type="body" idx="1"/>
          </p:nvPr>
        </p:nvSpPr>
        <p:spPr>
          <a:noFill/>
        </p:spPr>
        <p:txBody>
          <a:bodyPr/>
          <a:lstStyle/>
          <a:p>
            <a:r>
              <a:rPr lang="en-US" altLang="en-US" dirty="0" smtClean="0"/>
              <a:t>In reality, the exact impact of substance use on the developing brain is not known.  However, when we look at the impact on the adult brain and understand normal development, several things seems true about this interaction, including that it may lead to difficulties in decision making and understanding the consequences of behavior (</a:t>
            </a:r>
            <a:r>
              <a:rPr lang="en-US" altLang="en-US" dirty="0" err="1" smtClean="0"/>
              <a:t>Fiellin</a:t>
            </a:r>
            <a:r>
              <a:rPr lang="en-US" altLang="en-US" dirty="0" smtClean="0"/>
              <a:t>, 2008). Additionally, it may increase the risk of memory and attention problems. These impairments, in turn, may lead to increased experimentation across a variety of behaviors; and increase the risk of addiction to a variety of substances (</a:t>
            </a:r>
            <a:r>
              <a:rPr lang="en-US" altLang="en-US" dirty="0" err="1" smtClean="0"/>
              <a:t>Fiellin</a:t>
            </a:r>
            <a:r>
              <a:rPr lang="en-US" altLang="en-US" dirty="0" smtClean="0"/>
              <a:t>, 2008).</a:t>
            </a:r>
          </a:p>
          <a:p>
            <a:r>
              <a:rPr lang="en-US" altLang="en-US" dirty="0" smtClean="0"/>
              <a:t> </a:t>
            </a:r>
          </a:p>
          <a:p>
            <a:r>
              <a:rPr lang="en-US" altLang="en-US" b="1" dirty="0" smtClean="0"/>
              <a:t>Reference: </a:t>
            </a:r>
            <a:r>
              <a:rPr lang="en-US" altLang="en-US" dirty="0" err="1" smtClean="0"/>
              <a:t>Fiellin</a:t>
            </a:r>
            <a:r>
              <a:rPr lang="en-US" altLang="en-US" dirty="0" smtClean="0"/>
              <a:t>, D.A. (2008).  Treatment of adolescent opioid dependence: No quick fix. </a:t>
            </a:r>
            <a:r>
              <a:rPr lang="en-US" altLang="en-US" i="1" dirty="0" smtClean="0"/>
              <a:t>Journal of the American Medical Association, 300(</a:t>
            </a:r>
            <a:r>
              <a:rPr lang="en-US" altLang="en-US" dirty="0" smtClean="0"/>
              <a:t>17), 2057-2059.</a:t>
            </a:r>
          </a:p>
          <a:p>
            <a:endParaRPr lang="en-US" altLang="en-US" dirty="0" smtClean="0"/>
          </a:p>
          <a:p>
            <a:r>
              <a:rPr lang="en-US" altLang="en-US" b="1" dirty="0" smtClean="0"/>
              <a:t>Images credit: </a:t>
            </a:r>
            <a:r>
              <a:rPr lang="en-US" altLang="en-US" b="0" dirty="0" smtClean="0"/>
              <a:t>NIDA Website, </a:t>
            </a:r>
            <a:r>
              <a:rPr lang="en-US" altLang="en-US" dirty="0" smtClean="0"/>
              <a:t>https://www.drugabuse.gov/.</a:t>
            </a:r>
          </a:p>
          <a:p>
            <a:endParaRPr lang="en-US" altLang="en-US" dirty="0" smtClean="0"/>
          </a:p>
        </p:txBody>
      </p:sp>
      <p:sp>
        <p:nvSpPr>
          <p:cNvPr id="4" name="Slide Number Placeholder 3"/>
          <p:cNvSpPr>
            <a:spLocks noGrp="1"/>
          </p:cNvSpPr>
          <p:nvPr>
            <p:ph type="sldNum" sz="quarter" idx="5"/>
          </p:nvPr>
        </p:nvSpPr>
        <p:spPr/>
        <p:txBody>
          <a:bodyPr/>
          <a:lstStyle/>
          <a:p>
            <a:pPr defTabSz="931774">
              <a:defRPr/>
            </a:pPr>
            <a:fld id="{A90DC852-D7AA-4C09-886F-75E324EAD0CF}" type="slidenum">
              <a:rPr lang="en-US">
                <a:solidFill>
                  <a:prstClr val="black"/>
                </a:solidFill>
                <a:latin typeface="Calibri"/>
              </a:rPr>
              <a:pPr defTabSz="931774">
                <a:defRPr/>
              </a:pPr>
              <a:t>75</a:t>
            </a:fld>
            <a:endParaRPr lang="en-US">
              <a:solidFill>
                <a:prstClr val="black"/>
              </a:solidFill>
              <a:latin typeface="Calibri"/>
            </a:endParaRPr>
          </a:p>
        </p:txBody>
      </p:sp>
    </p:spTree>
    <p:extLst>
      <p:ext uri="{BB962C8B-B14F-4D97-AF65-F5344CB8AC3E}">
        <p14:creationId xmlns:p14="http://schemas.microsoft.com/office/powerpoint/2010/main" val="37351166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181100" y="696913"/>
            <a:ext cx="4648200" cy="3486150"/>
          </a:xfrm>
          <a:ln/>
        </p:spPr>
      </p:sp>
      <p:sp>
        <p:nvSpPr>
          <p:cNvPr id="121859" name="Notes Placeholder 2"/>
          <p:cNvSpPr>
            <a:spLocks noGrp="1"/>
          </p:cNvSpPr>
          <p:nvPr>
            <p:ph type="body" idx="1"/>
          </p:nvPr>
        </p:nvSpPr>
        <p:spPr>
          <a:noFill/>
        </p:spPr>
        <p:txBody>
          <a:bodyPr/>
          <a:lstStyle/>
          <a:p>
            <a:r>
              <a:rPr lang="en-US" altLang="en-US" b="1" i="1" dirty="0" smtClean="0"/>
              <a:t>Details of several studies are provided on the next two slides. Make the point</a:t>
            </a:r>
            <a:r>
              <a:rPr lang="en-US" altLang="en-US" b="1" i="1" baseline="0" dirty="0" smtClean="0"/>
              <a:t> that beginning marijuana use prior to age 16 seems to result in poorer attention and concentration, and more impaired executive functioning (sustained attention, ability to cognitively inhibit impulses, and abstract reasoning). </a:t>
            </a:r>
            <a:endParaRPr lang="en-US" altLang="en-US" b="1" i="1" dirty="0" smtClean="0"/>
          </a:p>
          <a:p>
            <a:endParaRPr lang="en-US" altLang="en-US" dirty="0" smtClean="0"/>
          </a:p>
          <a:p>
            <a:r>
              <a:rPr lang="en-US" altLang="en-US" b="1" dirty="0" smtClean="0"/>
              <a:t>Reference: </a:t>
            </a:r>
            <a:r>
              <a:rPr lang="en-US" b="0" dirty="0" err="1" smtClean="0"/>
              <a:t>Lisdahl</a:t>
            </a:r>
            <a:r>
              <a:rPr lang="en-US" b="0" dirty="0" smtClean="0"/>
              <a:t>,</a:t>
            </a:r>
            <a:r>
              <a:rPr lang="en-US" b="0" baseline="0" dirty="0" smtClean="0"/>
              <a:t> K.M., </a:t>
            </a:r>
            <a:r>
              <a:rPr lang="en-US" b="0" baseline="0" dirty="0" err="1" smtClean="0"/>
              <a:t>Gilbart</a:t>
            </a:r>
            <a:r>
              <a:rPr lang="en-US" b="0" baseline="0" dirty="0" smtClean="0"/>
              <a:t>, E.R., Wright, N.E., &amp; </a:t>
            </a:r>
            <a:r>
              <a:rPr lang="en-US" b="0" baseline="0" dirty="0" err="1" smtClean="0"/>
              <a:t>Shollenbarger</a:t>
            </a:r>
            <a:r>
              <a:rPr lang="en-US" b="0" baseline="0" dirty="0" smtClean="0"/>
              <a:t>, S. (2013).</a:t>
            </a:r>
            <a:r>
              <a:rPr lang="en-US" b="0" dirty="0" smtClean="0"/>
              <a:t>  </a:t>
            </a:r>
            <a:r>
              <a:rPr lang="en-US" dirty="0"/>
              <a:t>Dare to delay? The impacts of adolescent alcohol and marijuana use onset on cognition, brain structure, and function. </a:t>
            </a:r>
            <a:r>
              <a:rPr lang="en-US" i="1" dirty="0"/>
              <a:t>Frontiers in </a:t>
            </a:r>
            <a:r>
              <a:rPr lang="en-US" i="1" dirty="0" smtClean="0"/>
              <a:t>Psychiatry, 1</a:t>
            </a:r>
            <a:r>
              <a:rPr lang="en-US" i="0" dirty="0" smtClean="0"/>
              <a:t>(4)</a:t>
            </a:r>
            <a:r>
              <a:rPr lang="en-US" i="0" baseline="0" dirty="0" smtClean="0"/>
              <a:t>, </a:t>
            </a:r>
            <a:r>
              <a:rPr lang="en-US" dirty="0" smtClean="0"/>
              <a:t>53</a:t>
            </a:r>
            <a:r>
              <a:rPr lang="en-US" dirty="0"/>
              <a:t>. </a:t>
            </a:r>
          </a:p>
        </p:txBody>
      </p:sp>
      <p:sp>
        <p:nvSpPr>
          <p:cNvPr id="4" name="Slide Number Placeholder 3"/>
          <p:cNvSpPr>
            <a:spLocks noGrp="1"/>
          </p:cNvSpPr>
          <p:nvPr>
            <p:ph type="sldNum" sz="quarter" idx="5"/>
          </p:nvPr>
        </p:nvSpPr>
        <p:spPr/>
        <p:txBody>
          <a:bodyPr/>
          <a:lstStyle/>
          <a:p>
            <a:pPr defTabSz="931774">
              <a:defRPr/>
            </a:pPr>
            <a:fld id="{87BCA4FA-948B-4955-9130-33BC406ADC4E}" type="slidenum">
              <a:rPr lang="en-US">
                <a:solidFill>
                  <a:prstClr val="black"/>
                </a:solidFill>
                <a:latin typeface="Calibri"/>
              </a:rPr>
              <a:pPr defTabSz="931774">
                <a:defRPr/>
              </a:pPr>
              <a:t>76</a:t>
            </a:fld>
            <a:endParaRPr lang="en-US">
              <a:solidFill>
                <a:prstClr val="black"/>
              </a:solidFill>
              <a:latin typeface="Calibri"/>
            </a:endParaRPr>
          </a:p>
        </p:txBody>
      </p:sp>
    </p:spTree>
    <p:extLst>
      <p:ext uri="{BB962C8B-B14F-4D97-AF65-F5344CB8AC3E}">
        <p14:creationId xmlns:p14="http://schemas.microsoft.com/office/powerpoint/2010/main" val="31802655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181100" y="696913"/>
            <a:ext cx="4648200" cy="3486150"/>
          </a:xfrm>
          <a:ln/>
        </p:spPr>
      </p:sp>
      <p:sp>
        <p:nvSpPr>
          <p:cNvPr id="122883" name="Notes Placeholder 2"/>
          <p:cNvSpPr>
            <a:spLocks noGrp="1"/>
          </p:cNvSpPr>
          <p:nvPr>
            <p:ph type="body" idx="1"/>
          </p:nvPr>
        </p:nvSpPr>
        <p:spPr>
          <a:noFill/>
        </p:spPr>
        <p:txBody>
          <a:bodyPr/>
          <a:lstStyle/>
          <a:p>
            <a:r>
              <a:rPr lang="en-US" altLang="en-US" dirty="0" smtClean="0"/>
              <a:t>People who began using marijuana in their teenage years and then continued to use marijuana for many years lost about 8 IQ points from childhood to adulthood, whereas those who never used marijuana did not lose any IQ points. The amount people smoked also made a difference. Those who smoked the most – at least every day – saw the greatest drop in IQ, the full 8 points. And the younger they were when they started using cannabis, the greater the IQ decline. It wasn’t just IQ. Adults who smoked marijuana as teenagers did worse in tests of memory and decision-making than adults who hadn’t smoked marijuana.</a:t>
            </a:r>
          </a:p>
          <a:p>
            <a:endParaRPr lang="en-US" altLang="en-US" dirty="0" smtClean="0"/>
          </a:p>
          <a:p>
            <a:r>
              <a:rPr lang="en-US" altLang="en-US" b="1" dirty="0" smtClean="0"/>
              <a:t>Reference: </a:t>
            </a:r>
            <a:r>
              <a:rPr lang="en-US" altLang="en-US" dirty="0" smtClean="0"/>
              <a:t>Meier,</a:t>
            </a:r>
            <a:r>
              <a:rPr lang="en-US" altLang="en-US" baseline="0" dirty="0" smtClean="0"/>
              <a:t> M.H., </a:t>
            </a:r>
            <a:r>
              <a:rPr lang="en-US" altLang="en-US" baseline="0" dirty="0" err="1" smtClean="0"/>
              <a:t>Caspi</a:t>
            </a:r>
            <a:r>
              <a:rPr lang="en-US" altLang="en-US" baseline="0" dirty="0" smtClean="0"/>
              <a:t>, A., Ambler, A., Harrington, H., </a:t>
            </a:r>
            <a:r>
              <a:rPr lang="en-US" altLang="en-US" baseline="0" dirty="0" err="1" smtClean="0"/>
              <a:t>Houts</a:t>
            </a:r>
            <a:r>
              <a:rPr lang="en-US" altLang="en-US" baseline="0" dirty="0" smtClean="0"/>
              <a:t>, R., Keefe, R.S., et al. (2012).</a:t>
            </a:r>
            <a:r>
              <a:rPr lang="en-US" altLang="en-US" dirty="0" smtClean="0"/>
              <a:t> </a:t>
            </a:r>
            <a:r>
              <a:rPr lang="en-US" dirty="0"/>
              <a:t>Persistent cannabis users show neuropsychological decline from childhood to midlife. </a:t>
            </a:r>
            <a:r>
              <a:rPr lang="en-US" i="1" dirty="0"/>
              <a:t>Proceedings of the National Academy of </a:t>
            </a:r>
            <a:r>
              <a:rPr lang="en-US" i="1" dirty="0" smtClean="0"/>
              <a:t>Sciences, </a:t>
            </a:r>
            <a:r>
              <a:rPr lang="en-US" i="1" dirty="0"/>
              <a:t>109</a:t>
            </a:r>
            <a:r>
              <a:rPr lang="en-US" i="0" dirty="0"/>
              <a:t>(40</a:t>
            </a:r>
            <a:r>
              <a:rPr lang="en-US" i="0" dirty="0" smtClean="0"/>
              <a:t>), </a:t>
            </a:r>
            <a:r>
              <a:rPr lang="en-US" dirty="0" smtClean="0"/>
              <a:t>E2657-E2664.</a:t>
            </a:r>
            <a:endParaRPr lang="en-US" dirty="0"/>
          </a:p>
        </p:txBody>
      </p:sp>
      <p:sp>
        <p:nvSpPr>
          <p:cNvPr id="4" name="Slide Number Placeholder 3"/>
          <p:cNvSpPr>
            <a:spLocks noGrp="1"/>
          </p:cNvSpPr>
          <p:nvPr>
            <p:ph type="sldNum" sz="quarter" idx="5"/>
          </p:nvPr>
        </p:nvSpPr>
        <p:spPr/>
        <p:txBody>
          <a:bodyPr/>
          <a:lstStyle/>
          <a:p>
            <a:pPr defTabSz="931774">
              <a:defRPr/>
            </a:pPr>
            <a:fld id="{E7E6D1A7-6B40-4F21-BEF9-FDC699669540}" type="slidenum">
              <a:rPr lang="en-US">
                <a:solidFill>
                  <a:prstClr val="black"/>
                </a:solidFill>
                <a:latin typeface="Calibri"/>
              </a:rPr>
              <a:pPr defTabSz="931774">
                <a:defRPr/>
              </a:pPr>
              <a:t>77</a:t>
            </a:fld>
            <a:endParaRPr lang="en-US">
              <a:solidFill>
                <a:prstClr val="black"/>
              </a:solidFill>
              <a:latin typeface="Calibri"/>
            </a:endParaRPr>
          </a:p>
        </p:txBody>
      </p:sp>
    </p:spTree>
    <p:extLst>
      <p:ext uri="{BB962C8B-B14F-4D97-AF65-F5344CB8AC3E}">
        <p14:creationId xmlns:p14="http://schemas.microsoft.com/office/powerpoint/2010/main" val="31365830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Additional studies indicate neuropsychological impairment in adolescent marijuana users that may negatively impact school performance, leading to increased school difficulties and reduced grades. </a:t>
            </a:r>
            <a:endParaRPr lang="en-US" dirty="0" smtClean="0"/>
          </a:p>
          <a:p>
            <a:endParaRPr lang="en-US" dirty="0" smtClean="0"/>
          </a:p>
          <a:p>
            <a:r>
              <a:rPr lang="en-US" b="1" dirty="0" smtClean="0"/>
              <a:t>References: </a:t>
            </a:r>
            <a:r>
              <a:rPr lang="en-US" b="0" dirty="0" err="1" smtClean="0"/>
              <a:t>Lisdahl</a:t>
            </a:r>
            <a:r>
              <a:rPr lang="en-US" b="0" dirty="0" smtClean="0"/>
              <a:t>,</a:t>
            </a:r>
            <a:r>
              <a:rPr lang="en-US" b="0" baseline="0" dirty="0" smtClean="0"/>
              <a:t> K.M., </a:t>
            </a:r>
            <a:r>
              <a:rPr lang="en-US" b="0" baseline="0" dirty="0" err="1" smtClean="0"/>
              <a:t>Gilbart</a:t>
            </a:r>
            <a:r>
              <a:rPr lang="en-US" b="0" baseline="0" dirty="0" smtClean="0"/>
              <a:t>, E.R., Wright, N.E., &amp; </a:t>
            </a:r>
            <a:r>
              <a:rPr lang="en-US" b="0" baseline="0" dirty="0" err="1" smtClean="0"/>
              <a:t>Shollenbarger</a:t>
            </a:r>
            <a:r>
              <a:rPr lang="en-US" b="0" baseline="0" dirty="0" smtClean="0"/>
              <a:t>, S. (2013).</a:t>
            </a:r>
            <a:r>
              <a:rPr lang="en-US" b="0" dirty="0" smtClean="0"/>
              <a:t>  </a:t>
            </a:r>
            <a:r>
              <a:rPr lang="en-US" dirty="0"/>
              <a:t>Dare to delay? The impacts of adolescent alcohol and marijuana use onset on cognition, brain structure, and function. </a:t>
            </a:r>
            <a:r>
              <a:rPr lang="en-US" i="1" dirty="0"/>
              <a:t>Frontiers in </a:t>
            </a:r>
            <a:r>
              <a:rPr lang="en-US" i="1" dirty="0" smtClean="0"/>
              <a:t>Psychiatry, </a:t>
            </a:r>
            <a:r>
              <a:rPr lang="en-US" i="0" dirty="0" smtClean="0"/>
              <a:t>1(4), 53</a:t>
            </a:r>
            <a:r>
              <a:rPr lang="en-US" dirty="0"/>
              <a:t>. </a:t>
            </a:r>
          </a:p>
          <a:p>
            <a:pPr defTabSz="931774">
              <a:defRPr/>
            </a:pPr>
            <a:endParaRPr lang="en-US" dirty="0"/>
          </a:p>
          <a:p>
            <a:pPr defTabSz="931774">
              <a:defRPr/>
            </a:pPr>
            <a:r>
              <a:rPr lang="en-US" dirty="0"/>
              <a:t>Medina, K.L., Hanson, K.L., </a:t>
            </a:r>
            <a:r>
              <a:rPr lang="en-US" dirty="0" err="1"/>
              <a:t>Schweinsburg</a:t>
            </a:r>
            <a:r>
              <a:rPr lang="en-US" dirty="0"/>
              <a:t>, A.D., Cohen-Zion, M., Nagel, B.J., &amp; </a:t>
            </a:r>
            <a:r>
              <a:rPr lang="en-US" dirty="0" err="1"/>
              <a:t>Tapert</a:t>
            </a:r>
            <a:r>
              <a:rPr lang="en-US" dirty="0"/>
              <a:t>, S.F. (2007).   Neuropsychological functioning in adolescent marijuana users: </a:t>
            </a:r>
            <a:r>
              <a:rPr lang="en-US" dirty="0" smtClean="0"/>
              <a:t>Subtle </a:t>
            </a:r>
            <a:r>
              <a:rPr lang="en-US" dirty="0"/>
              <a:t>deficits detectable after a month of abstinence. </a:t>
            </a:r>
            <a:r>
              <a:rPr lang="en-US" i="1" dirty="0"/>
              <a:t>Journal of the International Neuropsychological </a:t>
            </a:r>
            <a:r>
              <a:rPr lang="en-US" i="1" dirty="0" smtClean="0"/>
              <a:t>Society, 13</a:t>
            </a:r>
            <a:r>
              <a:rPr lang="en-US" i="0" dirty="0" smtClean="0"/>
              <a:t>(5), </a:t>
            </a:r>
            <a:r>
              <a:rPr lang="en-US" dirty="0" smtClean="0"/>
              <a:t>807-820.</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78</a:t>
            </a:fld>
            <a:endParaRPr lang="en-US"/>
          </a:p>
        </p:txBody>
      </p:sp>
    </p:spTree>
    <p:extLst>
      <p:ext uri="{BB962C8B-B14F-4D97-AF65-F5344CB8AC3E}">
        <p14:creationId xmlns:p14="http://schemas.microsoft.com/office/powerpoint/2010/main" val="25745221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This</a:t>
            </a:r>
            <a:r>
              <a:rPr lang="en-US" b="1" i="1" baseline="0" dirty="0" smtClean="0"/>
              <a:t> is a transition slide to a section on childhood trauma and its relationship with substance use disorders. </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79</a:t>
            </a:fld>
            <a:endParaRPr lang="en-US"/>
          </a:p>
        </p:txBody>
      </p:sp>
    </p:spTree>
    <p:extLst>
      <p:ext uri="{BB962C8B-B14F-4D97-AF65-F5344CB8AC3E}">
        <p14:creationId xmlns:p14="http://schemas.microsoft.com/office/powerpoint/2010/main" val="4201993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b="1" i="1" dirty="0" smtClean="0"/>
          </a:p>
          <a:p>
            <a:r>
              <a:rPr lang="en-US" b="1" i="1" dirty="0" smtClean="0"/>
              <a:t>Answer:</a:t>
            </a:r>
            <a:r>
              <a:rPr lang="en-US" b="1" i="1" baseline="0" dirty="0" smtClean="0"/>
              <a:t> d) 1350%</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8</a:t>
            </a:fld>
            <a:endParaRPr lang="en-US"/>
          </a:p>
        </p:txBody>
      </p:sp>
    </p:spTree>
    <p:extLst>
      <p:ext uri="{BB962C8B-B14F-4D97-AF65-F5344CB8AC3E}">
        <p14:creationId xmlns:p14="http://schemas.microsoft.com/office/powerpoint/2010/main" val="42748348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100" dirty="0" smtClean="0">
                <a:latin typeface="+mj-lt"/>
              </a:rPr>
              <a:t>The </a:t>
            </a:r>
            <a:r>
              <a:rPr lang="en-US" sz="1100" dirty="0">
                <a:latin typeface="+mj-lt"/>
              </a:rPr>
              <a:t>ACE Study is ongoing collaborative research between the Centers for Disease Control and Prevention in Atlanta, GA, and Kaiser Permanente in San Diego, CA and represents one of the largest investigations ever conducted to assess associations between childhood maltreatment and later-life health and well-being. The Co-Principal Investigators of the study are Robert F. </a:t>
            </a:r>
            <a:r>
              <a:rPr lang="en-US" sz="1100" dirty="0" err="1">
                <a:latin typeface="+mj-lt"/>
              </a:rPr>
              <a:t>Anda</a:t>
            </a:r>
            <a:r>
              <a:rPr lang="en-US" sz="1100" dirty="0">
                <a:latin typeface="+mj-lt"/>
              </a:rPr>
              <a:t>, MD, MS, with the CDC; and Vincent J. Felitti, MD, with Kaiser Permanente. Over 17,000 Kaiser patients participating in routine health screening volunteered to participate in the study.  Data resulting from their participation continues to be analyzed; it reveals staggering proof of the health, social, and economic risks that result from childhood trauma. The CDC provides access to the peer-reviewed publications resulting from The ACE Study (http://www.cdc.gov/violenceprevention/acestudy/). To date, more than 50 scientific articles have been published and more than100 conference and workshop presentations have been made. </a:t>
            </a:r>
          </a:p>
          <a:p>
            <a:endParaRPr lang="en-US" sz="1100" dirty="0">
              <a:latin typeface="+mj-lt"/>
            </a:endParaRPr>
          </a:p>
          <a:p>
            <a:r>
              <a:rPr lang="en-US" sz="1100" dirty="0">
                <a:latin typeface="+mj-lt"/>
              </a:rPr>
              <a:t>The ACE Study findings suggest that certain experiences are major risk factors for the leading causes of illness and death as well as poor quality of life in the United States. It is critical to understand how some of the worst health and social problems in our nation can arise as a consequence of adverse childhood experiences. Realizing these connections is likely to improve efforts towards prevention and recovery.</a:t>
            </a:r>
          </a:p>
          <a:p>
            <a:endParaRPr lang="en-US" sz="1100" dirty="0">
              <a:latin typeface="+mj-lt"/>
            </a:endParaRPr>
          </a:p>
          <a:p>
            <a:r>
              <a:rPr lang="en-US" sz="1100" b="1" dirty="0">
                <a:latin typeface="+mj-lt"/>
              </a:rPr>
              <a:t>Additional Information for the Trainer(s)</a:t>
            </a:r>
          </a:p>
          <a:p>
            <a:r>
              <a:rPr lang="en-US" sz="1100" dirty="0">
                <a:latin typeface="+mj-lt"/>
              </a:rPr>
              <a:t>The ACE Pyramid </a:t>
            </a:r>
            <a:r>
              <a:rPr lang="en-US" sz="1100" dirty="0" smtClean="0">
                <a:latin typeface="+mj-lt"/>
              </a:rPr>
              <a:t>represents </a:t>
            </a:r>
            <a:r>
              <a:rPr lang="en-US" sz="1100" dirty="0">
                <a:latin typeface="+mj-lt"/>
              </a:rPr>
              <a:t>the conceptual framework for the study. During the time period of the 1980s and early 1990s, information about risk factors for disease had been widely researched and merged into public education and prevention programs. It was also clear, however, that risk factors, such as smoking, alcohol abuse, and sexual behaviors for many common diseases were not randomly distributed in the population. In fact, it was known that risk factors for many chronic diseases tended to cluster, that is, persons who had one risk factor tended to have one or more other risk factors too. Because of this knowledge, the ACE Study was designed to assess what we considered to be “scientific gaps” about the origins of risk factors. These gaps are depicted as the two arrows linking Adverse Childhood Experiences to risk factors that lead to the health and social consequences higher up the pyramid. Specifically, the study was designed to provide data that would help answer the question: “If risk factors for disease, disability, and early mortality are not randomly distributed, what influences precede the adoption or development of them?” By providing information to answer this question, we hoped to provide scientific information that would be useful for developing new and more effective prevention programs. The ACE Study takes a whole life perspective, as indicated on the orange arrow leading from conception to death. By working within this framework, the ACE Study began to progressively uncover how adverse childhood experiences (ACE) are strongly related to development and prevalence of risk factors for disease and health and social well-being throughout the lifespan</a:t>
            </a:r>
            <a:r>
              <a:rPr lang="en-US" sz="1100" dirty="0" smtClean="0">
                <a:latin typeface="+mj-lt"/>
              </a:rPr>
              <a:t>. </a:t>
            </a:r>
            <a:endParaRPr lang="en-US" sz="1100" dirty="0">
              <a:latin typeface="+mj-lt"/>
            </a:endParaRPr>
          </a:p>
          <a:p>
            <a:endParaRPr lang="en-US" sz="1100" dirty="0" smtClean="0">
              <a:latin typeface="+mj-lt"/>
            </a:endParaRPr>
          </a:p>
          <a:p>
            <a:r>
              <a:rPr lang="en-US" sz="1100" b="1" dirty="0" smtClean="0">
                <a:latin typeface="+mj-lt"/>
              </a:rPr>
              <a:t>Reference</a:t>
            </a:r>
            <a:r>
              <a:rPr lang="en-US" sz="1100" dirty="0" smtClean="0">
                <a:latin typeface="+mj-lt"/>
              </a:rPr>
              <a:t>:</a:t>
            </a:r>
            <a:r>
              <a:rPr lang="en-US" sz="1100" baseline="0" dirty="0" smtClean="0">
                <a:latin typeface="+mj-lt"/>
              </a:rPr>
              <a:t> </a:t>
            </a:r>
            <a:r>
              <a:rPr lang="en-US" sz="1200" b="0" i="0" kern="1200" dirty="0" smtClean="0">
                <a:solidFill>
                  <a:schemeClr val="tx1"/>
                </a:solidFill>
                <a:effectLst/>
                <a:latin typeface="+mn-lt"/>
                <a:ea typeface="+mn-ea"/>
                <a:cs typeface="+mn-cs"/>
              </a:rPr>
              <a:t> Centers for Disease Control and Prevention, National Center for Injury Prevention and Control, Division of Violence Prevention. </a:t>
            </a:r>
            <a:r>
              <a:rPr lang="en-US" sz="1200" b="0" i="1" kern="1200" dirty="0" smtClean="0">
                <a:solidFill>
                  <a:schemeClr val="tx1"/>
                </a:solidFill>
                <a:effectLst/>
                <a:latin typeface="+mn-lt"/>
                <a:ea typeface="+mn-ea"/>
                <a:cs typeface="+mn-cs"/>
              </a:rPr>
              <a:t>The ACE Pyramid. </a:t>
            </a:r>
            <a:r>
              <a:rPr lang="en-US" sz="1200" b="0" i="0" kern="1200" dirty="0" smtClean="0">
                <a:solidFill>
                  <a:schemeClr val="tx1"/>
                </a:solidFill>
                <a:effectLst/>
                <a:latin typeface="+mn-lt"/>
                <a:ea typeface="+mn-ea"/>
                <a:cs typeface="+mn-cs"/>
              </a:rPr>
              <a:t>Retrieved</a:t>
            </a:r>
            <a:r>
              <a:rPr lang="en-US" sz="1200" b="0" i="0" kern="1200" baseline="0" dirty="0" smtClean="0">
                <a:solidFill>
                  <a:schemeClr val="tx1"/>
                </a:solidFill>
                <a:effectLst/>
                <a:latin typeface="+mn-lt"/>
                <a:ea typeface="+mn-ea"/>
                <a:cs typeface="+mn-cs"/>
              </a:rPr>
              <a:t> from: https://www.cdc.gov/violenceprevention/acestudy/ACE_graphics.html. </a:t>
            </a:r>
            <a:endParaRPr lang="en-US" sz="1100" dirty="0">
              <a:latin typeface="+mj-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F7045-4BBD-4DE5-AC96-FF710017C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793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Read the bullet points, which represent the items on the ACE (Adverse Childhood Experiences) questionnaire. </a:t>
            </a:r>
            <a:endParaRPr lang="en-US" b="1" i="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Felitti, V.J.,</a:t>
            </a:r>
            <a:r>
              <a:rPr lang="en-US" baseline="0" dirty="0" smtClean="0"/>
              <a:t> </a:t>
            </a:r>
            <a:r>
              <a:rPr lang="en-US" dirty="0" err="1" smtClean="0"/>
              <a:t>Anda</a:t>
            </a:r>
            <a:r>
              <a:rPr lang="en-US" dirty="0" smtClean="0"/>
              <a:t>,</a:t>
            </a:r>
            <a:r>
              <a:rPr lang="en-US" baseline="0" dirty="0" smtClean="0"/>
              <a:t> R.F., </a:t>
            </a:r>
            <a:r>
              <a:rPr lang="en-US" baseline="0" dirty="0" err="1" smtClean="0"/>
              <a:t>Nordenberg</a:t>
            </a:r>
            <a:r>
              <a:rPr lang="en-US" baseline="0" dirty="0" smtClean="0"/>
              <a:t>, D., et al. (1998). </a:t>
            </a:r>
            <a:r>
              <a:rPr lang="en-US" sz="1200" b="0" i="0" kern="1200" dirty="0" smtClean="0">
                <a:solidFill>
                  <a:schemeClr val="tx1"/>
                </a:solidFill>
                <a:effectLst/>
                <a:latin typeface="+mn-lt"/>
                <a:ea typeface="+mn-ea"/>
                <a:cs typeface="+mn-cs"/>
              </a:rPr>
              <a:t>Relationship of childhood abuse and household dysfunction to many of the leading causes of death in adults. The Adverse Childhood Experiences (ACE) Study. </a:t>
            </a:r>
            <a:r>
              <a:rPr lang="en-US" sz="1200" b="0" i="1" kern="1200" dirty="0" smtClean="0">
                <a:solidFill>
                  <a:schemeClr val="tx1"/>
                </a:solidFill>
                <a:effectLst/>
                <a:latin typeface="+mn-lt"/>
                <a:ea typeface="+mn-ea"/>
                <a:cs typeface="+mn-cs"/>
              </a:rPr>
              <a:t>American Journal of Preventive</a:t>
            </a:r>
            <a:r>
              <a:rPr lang="en-US" sz="1200" b="0" i="1" kern="1200" baseline="0" dirty="0" smtClean="0">
                <a:solidFill>
                  <a:schemeClr val="tx1"/>
                </a:solidFill>
                <a:effectLst/>
                <a:latin typeface="+mn-lt"/>
                <a:ea typeface="+mn-ea"/>
                <a:cs typeface="+mn-cs"/>
              </a:rPr>
              <a:t> Medicine, 14</a:t>
            </a:r>
            <a:r>
              <a:rPr lang="en-US" sz="1200" b="0" i="0" kern="1200" baseline="0" dirty="0" smtClean="0">
                <a:solidFill>
                  <a:schemeClr val="tx1"/>
                </a:solidFill>
                <a:effectLst/>
                <a:latin typeface="+mn-lt"/>
                <a:ea typeface="+mn-ea"/>
                <a:cs typeface="+mn-cs"/>
              </a:rPr>
              <a:t>(4), 245-258.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1EE8F-ED6D-467A-AD05-668891929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220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mj-lt"/>
              </a:rPr>
              <a:t>Childhood </a:t>
            </a:r>
            <a:r>
              <a:rPr lang="en-US" sz="1100" dirty="0">
                <a:latin typeface="+mj-lt"/>
              </a:rPr>
              <a:t>abuse, neglect, and exposure to other traumatic stressors which are termed adverse childhood experiences (ACE) are common. Almost two-thirds of </a:t>
            </a:r>
            <a:r>
              <a:rPr lang="en-US" sz="1100" dirty="0" smtClean="0">
                <a:latin typeface="+mj-lt"/>
              </a:rPr>
              <a:t>ACE</a:t>
            </a:r>
            <a:r>
              <a:rPr lang="en-US" sz="1100" baseline="0" dirty="0" smtClean="0">
                <a:latin typeface="+mj-lt"/>
              </a:rPr>
              <a:t> </a:t>
            </a:r>
            <a:r>
              <a:rPr lang="en-US" sz="1100" dirty="0" smtClean="0">
                <a:latin typeface="+mj-lt"/>
              </a:rPr>
              <a:t>study </a:t>
            </a:r>
            <a:r>
              <a:rPr lang="en-US" sz="1100" dirty="0">
                <a:latin typeface="+mj-lt"/>
              </a:rPr>
              <a:t>participants reported at least one ACE, and more than one </a:t>
            </a:r>
            <a:r>
              <a:rPr lang="en-US" sz="1100" dirty="0" smtClean="0">
                <a:latin typeface="+mj-lt"/>
              </a:rPr>
              <a:t>in </a:t>
            </a:r>
            <a:r>
              <a:rPr lang="en-US" sz="1100" dirty="0">
                <a:latin typeface="+mj-lt"/>
              </a:rPr>
              <a:t>five reported three or more </a:t>
            </a:r>
            <a:r>
              <a:rPr lang="en-US" sz="1100" dirty="0" smtClean="0">
                <a:latin typeface="+mj-lt"/>
              </a:rPr>
              <a:t>ACE’s. </a:t>
            </a:r>
            <a:r>
              <a:rPr lang="en-US" sz="1100" dirty="0">
                <a:latin typeface="+mj-lt"/>
              </a:rPr>
              <a:t>The short- and long-term outcomes of these childhood exposures include a multitude of health and social problems</a:t>
            </a:r>
            <a:r>
              <a:rPr lang="en-US" sz="1100" dirty="0" smtClean="0">
                <a:latin typeface="+mj-lt"/>
              </a:rPr>
              <a:t>.</a:t>
            </a:r>
          </a:p>
          <a:p>
            <a:endParaRPr lang="en-US" sz="1100" dirty="0" smtClean="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smtClean="0">
                <a:latin typeface="+mj-lt"/>
              </a:rPr>
              <a:t>Reference</a:t>
            </a:r>
            <a:r>
              <a:rPr lang="en-US" sz="1100" dirty="0" smtClean="0">
                <a:latin typeface="+mj-lt"/>
              </a:rPr>
              <a:t>:</a:t>
            </a:r>
            <a:r>
              <a:rPr lang="en-US" sz="1100" baseline="0" dirty="0" smtClean="0">
                <a:latin typeface="+mj-lt"/>
              </a:rPr>
              <a:t>  </a:t>
            </a:r>
            <a:r>
              <a:rPr lang="en-US" sz="1100" dirty="0" smtClean="0"/>
              <a:t>Felitti, V.J.,</a:t>
            </a:r>
            <a:r>
              <a:rPr lang="en-US" sz="1100" baseline="0" dirty="0" smtClean="0"/>
              <a:t> </a:t>
            </a:r>
            <a:r>
              <a:rPr lang="en-US" sz="1100" dirty="0" err="1" smtClean="0"/>
              <a:t>Anda</a:t>
            </a:r>
            <a:r>
              <a:rPr lang="en-US" sz="1100" dirty="0" smtClean="0"/>
              <a:t>,</a:t>
            </a:r>
            <a:r>
              <a:rPr lang="en-US" sz="1100" baseline="0" dirty="0" smtClean="0"/>
              <a:t> R.F., </a:t>
            </a:r>
            <a:r>
              <a:rPr lang="en-US" sz="1100" baseline="0" dirty="0" err="1" smtClean="0"/>
              <a:t>Nordenberg</a:t>
            </a:r>
            <a:r>
              <a:rPr lang="en-US" sz="1100" baseline="0" dirty="0" smtClean="0"/>
              <a:t>, D., et al. (1998). </a:t>
            </a:r>
            <a:r>
              <a:rPr lang="en-US" sz="1100" b="0" i="0" kern="1200" dirty="0" smtClean="0">
                <a:solidFill>
                  <a:schemeClr val="tx1"/>
                </a:solidFill>
                <a:effectLst/>
                <a:latin typeface="+mn-lt"/>
                <a:ea typeface="+mn-ea"/>
                <a:cs typeface="+mn-cs"/>
              </a:rPr>
              <a:t>Relationship of childhood abuse and household dysfunction to many of the leading causes of death in adults. The Adverse Childhood Experiences (ACE) Study. </a:t>
            </a:r>
            <a:r>
              <a:rPr lang="en-US" sz="1100" b="0" i="1" kern="1200" dirty="0" smtClean="0">
                <a:solidFill>
                  <a:schemeClr val="tx1"/>
                </a:solidFill>
                <a:effectLst/>
                <a:latin typeface="+mn-lt"/>
                <a:ea typeface="+mn-ea"/>
                <a:cs typeface="+mn-cs"/>
              </a:rPr>
              <a:t>American Journal of Preventive</a:t>
            </a:r>
            <a:r>
              <a:rPr lang="en-US" sz="1100" b="0" i="1" kern="1200" baseline="0" dirty="0" smtClean="0">
                <a:solidFill>
                  <a:schemeClr val="tx1"/>
                </a:solidFill>
                <a:effectLst/>
                <a:latin typeface="+mn-lt"/>
                <a:ea typeface="+mn-ea"/>
                <a:cs typeface="+mn-cs"/>
              </a:rPr>
              <a:t> Medicine, 14</a:t>
            </a:r>
            <a:r>
              <a:rPr lang="en-US" sz="1100" b="0" i="0" kern="1200" baseline="0" dirty="0" smtClean="0">
                <a:solidFill>
                  <a:schemeClr val="tx1"/>
                </a:solidFill>
                <a:effectLst/>
                <a:latin typeface="+mn-lt"/>
                <a:ea typeface="+mn-ea"/>
                <a:cs typeface="+mn-cs"/>
              </a:rPr>
              <a:t>(4), 245-258. </a:t>
            </a:r>
            <a:endParaRPr lang="en-US" sz="11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F7045-4BBD-4DE5-AC96-FF710017C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228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Reveal</a:t>
            </a:r>
            <a:r>
              <a:rPr lang="en-US" baseline="0" dirty="0" smtClean="0"/>
              <a:t> the categories by advancing the slide. On the “interpersonal abuse” side of the chart, make the point that high rates of physical and emotional abuse, and especially sexual abuse, were found in the childhoods of the study participants. Advance the slide. On the “environmental dysfunction” side of the chart, especially high were histories of parents not being present (i.e. child neglect), mental illness, and highest of all (advance the slide a final time) was a history of substance abuse.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sz="1200" kern="1200" dirty="0" smtClean="0">
                <a:solidFill>
                  <a:schemeClr val="tx1"/>
                </a:solidFill>
                <a:effectLst/>
                <a:latin typeface="+mn-lt"/>
                <a:ea typeface="+mn-ea"/>
                <a:cs typeface="+mn-cs"/>
              </a:rPr>
              <a:t> </a:t>
            </a:r>
            <a:r>
              <a:rPr lang="en-US" dirty="0" err="1" smtClean="0"/>
              <a:t>Felitti</a:t>
            </a:r>
            <a:r>
              <a:rPr lang="en-US" dirty="0" smtClean="0"/>
              <a:t>, V.J.,</a:t>
            </a:r>
            <a:r>
              <a:rPr lang="en-US" baseline="0" dirty="0" smtClean="0"/>
              <a:t> </a:t>
            </a:r>
            <a:r>
              <a:rPr lang="en-US" dirty="0" err="1" smtClean="0"/>
              <a:t>Anda</a:t>
            </a:r>
            <a:r>
              <a:rPr lang="en-US" dirty="0" smtClean="0"/>
              <a:t>,</a:t>
            </a:r>
            <a:r>
              <a:rPr lang="en-US" baseline="0" dirty="0" smtClean="0"/>
              <a:t> R.F., </a:t>
            </a:r>
            <a:r>
              <a:rPr lang="en-US" baseline="0" dirty="0" err="1" smtClean="0"/>
              <a:t>Nordenberg</a:t>
            </a:r>
            <a:r>
              <a:rPr lang="en-US" baseline="0" dirty="0" smtClean="0"/>
              <a:t>, D., et al. (1998). </a:t>
            </a:r>
            <a:r>
              <a:rPr lang="en-US" sz="1200" b="0" i="0" kern="1200" dirty="0" smtClean="0">
                <a:solidFill>
                  <a:schemeClr val="tx1"/>
                </a:solidFill>
                <a:effectLst/>
                <a:latin typeface="+mn-lt"/>
                <a:ea typeface="+mn-ea"/>
                <a:cs typeface="+mn-cs"/>
              </a:rPr>
              <a:t>Relationship of childhood abuse and household dysfunction to many of the leading causes of death in adults. The Adverse Childhood Experiences (ACE) Study. </a:t>
            </a:r>
            <a:r>
              <a:rPr lang="en-US" sz="1200" b="0" i="1" kern="1200" dirty="0" smtClean="0">
                <a:solidFill>
                  <a:schemeClr val="tx1"/>
                </a:solidFill>
                <a:effectLst/>
                <a:latin typeface="+mn-lt"/>
                <a:ea typeface="+mn-ea"/>
                <a:cs typeface="+mn-cs"/>
              </a:rPr>
              <a:t>American Journal of Preventive</a:t>
            </a:r>
            <a:r>
              <a:rPr lang="en-US" sz="1200" b="0" i="1" kern="1200" baseline="0" dirty="0" smtClean="0">
                <a:solidFill>
                  <a:schemeClr val="tx1"/>
                </a:solidFill>
                <a:effectLst/>
                <a:latin typeface="+mn-lt"/>
                <a:ea typeface="+mn-ea"/>
                <a:cs typeface="+mn-cs"/>
              </a:rPr>
              <a:t> Medicine, 14</a:t>
            </a:r>
            <a:r>
              <a:rPr lang="en-US" sz="1200" b="0" i="0" kern="1200" baseline="0" dirty="0" smtClean="0">
                <a:solidFill>
                  <a:schemeClr val="tx1"/>
                </a:solidFill>
                <a:effectLst/>
                <a:latin typeface="+mn-lt"/>
                <a:ea typeface="+mn-ea"/>
                <a:cs typeface="+mn-cs"/>
              </a:rPr>
              <a:t>(4), 245-258.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1EE8F-ED6D-467A-AD05-668891929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157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Advance</a:t>
            </a:r>
            <a:r>
              <a:rPr lang="en-US" b="1" i="1" baseline="0" dirty="0" smtClean="0"/>
              <a:t> the slide once, and the first statistic appears (14% of women and 28% of men reported a history of childhood sexual abuse. Advance the slide again, and the 2</a:t>
            </a:r>
            <a:r>
              <a:rPr lang="en-US" b="1" i="1" baseline="30000" dirty="0" smtClean="0"/>
              <a:t>nd</a:t>
            </a:r>
            <a:r>
              <a:rPr lang="en-US" b="1" i="1" baseline="0" dirty="0" smtClean="0"/>
              <a:t> statistic appears: 66% of people in substance abuse treatment report a history of childhood abuse or neglect. Advance the slide again, and the 3</a:t>
            </a:r>
            <a:r>
              <a:rPr lang="en-US" b="1" i="1" baseline="30000" dirty="0" smtClean="0"/>
              <a:t>rd</a:t>
            </a:r>
            <a:r>
              <a:rPr lang="en-US" b="1" i="1" baseline="0" dirty="0" smtClean="0"/>
              <a:t> statistic appears: 90% of women with alcohol dependence report childhood sexual abuse or severe physical abuse.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 </a:t>
            </a:r>
            <a:r>
              <a:rPr lang="en-US" dirty="0" err="1" smtClean="0"/>
              <a:t>Felitti</a:t>
            </a:r>
            <a:r>
              <a:rPr lang="en-US" dirty="0" smtClean="0"/>
              <a:t>, V.J.,</a:t>
            </a:r>
            <a:r>
              <a:rPr lang="en-US" baseline="0" dirty="0" smtClean="0"/>
              <a:t> </a:t>
            </a:r>
            <a:r>
              <a:rPr lang="en-US" dirty="0" err="1" smtClean="0"/>
              <a:t>Anda</a:t>
            </a:r>
            <a:r>
              <a:rPr lang="en-US" dirty="0" smtClean="0"/>
              <a:t>,</a:t>
            </a:r>
            <a:r>
              <a:rPr lang="en-US" baseline="0" dirty="0" smtClean="0"/>
              <a:t> R.F., </a:t>
            </a:r>
            <a:r>
              <a:rPr lang="en-US" baseline="0" dirty="0" err="1" smtClean="0"/>
              <a:t>Nordenberg</a:t>
            </a:r>
            <a:r>
              <a:rPr lang="en-US" baseline="0" dirty="0" smtClean="0"/>
              <a:t>, D., et al. (1998). </a:t>
            </a:r>
            <a:r>
              <a:rPr lang="en-US" sz="1200" b="0" i="0" kern="1200" dirty="0" smtClean="0">
                <a:solidFill>
                  <a:schemeClr val="tx1"/>
                </a:solidFill>
                <a:effectLst/>
                <a:latin typeface="+mn-lt"/>
                <a:ea typeface="+mn-ea"/>
                <a:cs typeface="+mn-cs"/>
              </a:rPr>
              <a:t>Relationship of childhood abuse and household dysfunction to many of the leading causes of death in adults. The Adverse Childhood Experiences (ACE) Study. </a:t>
            </a:r>
            <a:r>
              <a:rPr lang="en-US" sz="1200" b="0" i="1" kern="1200" dirty="0" smtClean="0">
                <a:solidFill>
                  <a:schemeClr val="tx1"/>
                </a:solidFill>
                <a:effectLst/>
                <a:latin typeface="+mn-lt"/>
                <a:ea typeface="+mn-ea"/>
                <a:cs typeface="+mn-cs"/>
              </a:rPr>
              <a:t>American Journal of Preventive</a:t>
            </a:r>
            <a:r>
              <a:rPr lang="en-US" sz="1200" b="0" i="1" kern="1200" baseline="0" dirty="0" smtClean="0">
                <a:solidFill>
                  <a:schemeClr val="tx1"/>
                </a:solidFill>
                <a:effectLst/>
                <a:latin typeface="+mn-lt"/>
                <a:ea typeface="+mn-ea"/>
                <a:cs typeface="+mn-cs"/>
              </a:rPr>
              <a:t> Medicine 14(4):</a:t>
            </a:r>
            <a:r>
              <a:rPr lang="en-US" sz="1200" b="0" i="0" kern="1200" baseline="0" dirty="0" smtClean="0">
                <a:solidFill>
                  <a:schemeClr val="tx1"/>
                </a:solidFill>
                <a:effectLst/>
                <a:latin typeface="+mn-lt"/>
                <a:ea typeface="+mn-ea"/>
                <a:cs typeface="+mn-cs"/>
              </a:rPr>
              <a:t> 245-258. </a:t>
            </a:r>
            <a:endParaRPr lang="en-US" sz="1200" b="0" i="0" kern="1200" dirty="0" smtClean="0">
              <a:solidFill>
                <a:schemeClr val="tx1"/>
              </a:solidFill>
              <a:effectLst/>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CDF30-0842-4EC5-AC85-EC2D1E900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7024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This slide presents information that resulted from Felitti and </a:t>
            </a:r>
            <a:r>
              <a:rPr lang="en-US" sz="1200" b="1" i="1" kern="1200" dirty="0" err="1" smtClean="0">
                <a:solidFill>
                  <a:schemeClr val="tx1"/>
                </a:solidFill>
                <a:effectLst/>
                <a:latin typeface="+mn-lt"/>
                <a:ea typeface="+mn-ea"/>
                <a:cs typeface="+mn-cs"/>
              </a:rPr>
              <a:t>Anda’s</a:t>
            </a:r>
            <a:r>
              <a:rPr lang="en-US" sz="1200" b="1" i="1" kern="1200" dirty="0" smtClean="0">
                <a:solidFill>
                  <a:schemeClr val="tx1"/>
                </a:solidFill>
                <a:effectLst/>
                <a:latin typeface="+mn-lt"/>
                <a:ea typeface="+mn-ea"/>
                <a:cs typeface="+mn-cs"/>
              </a:rPr>
              <a:t> initial work on Adverse Childhood Experiences and the connection to later life health impairments/risk behaviors. Click to advance the slide. The circle with title “Smoking by Age 14” will animate into the center. </a:t>
            </a:r>
          </a:p>
          <a:p>
            <a:r>
              <a:rPr lang="en-US" sz="1200" b="1" i="1"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Set up the slide by saying that you will be discussing different health impacts and the risk of developing those health impacts as a result of early childhood adversities. The first circle that show represents the general risk for someone with zero ACEs. On the next click, the circle that appears represents the increased risk for someone with one Adverse Childhood Experience, click again for two, click again for three, and click again for four. The intent is to show the compounding impact of Adverse Childhood Experiences. </a:t>
            </a:r>
          </a:p>
          <a:p>
            <a:r>
              <a:rPr lang="en-US" sz="1200" b="1" i="1"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Once you get to the “Four or More” circle, note the increased risk for Smoking by the Age of 14: someone with four or more ACEs is 315% more likely to smoke regularly by the age of fourteen versus someone with zero ACEs. </a:t>
            </a:r>
          </a:p>
          <a:p>
            <a:r>
              <a:rPr lang="en-US" sz="1200" b="1" i="1"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Click again and the circle will disappear and the next health impact (“COPD”) will animate to the center. </a:t>
            </a:r>
          </a:p>
          <a:p>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Continue through for the remaining four health impacts: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COPD</a:t>
            </a:r>
            <a:r>
              <a:rPr lang="en-US" sz="1200" kern="1200" dirty="0" smtClean="0">
                <a:solidFill>
                  <a:schemeClr val="tx1"/>
                </a:solidFill>
                <a:effectLst/>
                <a:latin typeface="+mn-lt"/>
                <a:ea typeface="+mn-ea"/>
                <a:cs typeface="+mn-cs"/>
              </a:rPr>
              <a:t>: 250% greater risk of COPD with four or more ACEs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Alcoholism</a:t>
            </a:r>
            <a:r>
              <a:rPr lang="en-US" sz="1200" kern="1200" dirty="0" smtClean="0">
                <a:solidFill>
                  <a:schemeClr val="tx1"/>
                </a:solidFill>
                <a:effectLst/>
                <a:latin typeface="+mn-lt"/>
                <a:ea typeface="+mn-ea"/>
                <a:cs typeface="+mn-cs"/>
              </a:rPr>
              <a:t>: 700% more likely with four or more ACEs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Suicide</a:t>
            </a:r>
            <a:r>
              <a:rPr lang="en-US" sz="1200" kern="1200" dirty="0" smtClean="0">
                <a:solidFill>
                  <a:schemeClr val="tx1"/>
                </a:solidFill>
                <a:effectLst/>
                <a:latin typeface="+mn-lt"/>
                <a:ea typeface="+mn-ea"/>
                <a:cs typeface="+mn-cs"/>
              </a:rPr>
              <a:t>: 1200% more likely to attempt suicide with four or more ACEs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IV drug use</a:t>
            </a:r>
            <a:r>
              <a:rPr lang="en-US" sz="1200" kern="1200" dirty="0" smtClean="0">
                <a:solidFill>
                  <a:schemeClr val="tx1"/>
                </a:solidFill>
                <a:effectLst/>
                <a:latin typeface="+mn-lt"/>
                <a:ea typeface="+mn-ea"/>
                <a:cs typeface="+mn-cs"/>
              </a:rPr>
              <a:t>: 1350% more likely to use IV drugs with four or more ACEs</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Once you’ve gone through the “four or more” for IV drug use, click again for the scale to change. The next overlay adds the risk of IV drug use with 6 or more ACEs: </a:t>
            </a:r>
            <a:r>
              <a:rPr lang="en-US" sz="1200" b="1" i="1" u="sng" kern="1200" dirty="0" smtClean="0">
                <a:solidFill>
                  <a:schemeClr val="tx1"/>
                </a:solidFill>
                <a:effectLst/>
                <a:latin typeface="+mn-lt"/>
                <a:ea typeface="+mn-ea"/>
                <a:cs typeface="+mn-cs"/>
              </a:rPr>
              <a:t>4600% more likely</a:t>
            </a:r>
            <a:r>
              <a:rPr lang="en-US" sz="1200" b="1" i="1"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 </a:t>
            </a:r>
            <a:r>
              <a:rPr lang="en-US" dirty="0" smtClean="0"/>
              <a:t>Felitti, V.J.,</a:t>
            </a:r>
            <a:r>
              <a:rPr lang="en-US" baseline="0" dirty="0" smtClean="0"/>
              <a:t> </a:t>
            </a:r>
            <a:r>
              <a:rPr lang="en-US" dirty="0" err="1" smtClean="0"/>
              <a:t>Anda</a:t>
            </a:r>
            <a:r>
              <a:rPr lang="en-US" dirty="0" smtClean="0"/>
              <a:t>,</a:t>
            </a:r>
            <a:r>
              <a:rPr lang="en-US" baseline="0" dirty="0" smtClean="0"/>
              <a:t> R.F., </a:t>
            </a:r>
            <a:r>
              <a:rPr lang="en-US" baseline="0" dirty="0" err="1" smtClean="0"/>
              <a:t>Nordenberg</a:t>
            </a:r>
            <a:r>
              <a:rPr lang="en-US" baseline="0" dirty="0" smtClean="0"/>
              <a:t>, D., et al. (1998). </a:t>
            </a:r>
            <a:r>
              <a:rPr lang="en-US" sz="1200" b="0" i="0" kern="1200" dirty="0" smtClean="0">
                <a:solidFill>
                  <a:schemeClr val="tx1"/>
                </a:solidFill>
                <a:effectLst/>
                <a:latin typeface="+mn-lt"/>
                <a:ea typeface="+mn-ea"/>
                <a:cs typeface="+mn-cs"/>
              </a:rPr>
              <a:t>Relationship of childhood abuse and household dysfunction to many of the leading causes of death in adults. The Adverse Childhood Experiences (ACE) Study. </a:t>
            </a:r>
            <a:r>
              <a:rPr lang="en-US" sz="1200" b="0" i="1" kern="1200" dirty="0" smtClean="0">
                <a:solidFill>
                  <a:schemeClr val="tx1"/>
                </a:solidFill>
                <a:effectLst/>
                <a:latin typeface="+mn-lt"/>
                <a:ea typeface="+mn-ea"/>
                <a:cs typeface="+mn-cs"/>
              </a:rPr>
              <a:t>American Journal of Preventive</a:t>
            </a:r>
            <a:r>
              <a:rPr lang="en-US" sz="1200" b="0" i="1" kern="1200" baseline="0" dirty="0" smtClean="0">
                <a:solidFill>
                  <a:schemeClr val="tx1"/>
                </a:solidFill>
                <a:effectLst/>
                <a:latin typeface="+mn-lt"/>
                <a:ea typeface="+mn-ea"/>
                <a:cs typeface="+mn-cs"/>
              </a:rPr>
              <a:t> Medicine, 14</a:t>
            </a:r>
            <a:r>
              <a:rPr lang="en-US" sz="1200" b="0" i="0" kern="1200" baseline="0" dirty="0" smtClean="0">
                <a:solidFill>
                  <a:schemeClr val="tx1"/>
                </a:solidFill>
                <a:effectLst/>
                <a:latin typeface="+mn-lt"/>
                <a:ea typeface="+mn-ea"/>
                <a:cs typeface="+mn-cs"/>
              </a:rPr>
              <a:t>(4), 245-258.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1EE8F-ED6D-467A-AD05-668891929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3260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Summarize the previous five slides by emphasizing that childhood trauma plays a major role in the development of substance use disorders and therefore trauma needs to be addressed in mental health or substance use treatment. </a:t>
            </a:r>
            <a:endParaRPr lang="en-US" b="1" i="1" dirty="0" smtClean="0"/>
          </a:p>
          <a:p>
            <a:endParaRPr lang="en-US" b="1" dirty="0" smtClean="0"/>
          </a:p>
          <a:p>
            <a:r>
              <a:rPr lang="en-US" b="1" dirty="0" smtClean="0"/>
              <a:t>Reference:</a:t>
            </a:r>
            <a:r>
              <a:rPr lang="en-US" dirty="0" smtClean="0"/>
              <a:t> Centers for Disease Control &amp; Prevention</a:t>
            </a:r>
            <a:r>
              <a:rPr lang="en-US" baseline="0" dirty="0" smtClean="0"/>
              <a:t>. </a:t>
            </a:r>
            <a:r>
              <a:rPr lang="en-US" i="1" baseline="0" dirty="0" smtClean="0"/>
              <a:t>Adverse Childhood Experiences. </a:t>
            </a:r>
            <a:r>
              <a:rPr lang="en-US" dirty="0" smtClean="0"/>
              <a:t>Retrieved</a:t>
            </a:r>
            <a:r>
              <a:rPr lang="en-US" baseline="0" dirty="0" smtClean="0"/>
              <a:t> from: </a:t>
            </a:r>
            <a:r>
              <a:rPr lang="en-US" dirty="0" smtClean="0"/>
              <a:t>https://www.cdc.gov/violenceprevention/acestudy/index.html. </a:t>
            </a:r>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86</a:t>
            </a:fld>
            <a:endParaRPr lang="en-US"/>
          </a:p>
        </p:txBody>
      </p:sp>
    </p:spTree>
    <p:extLst>
      <p:ext uri="{BB962C8B-B14F-4D97-AF65-F5344CB8AC3E}">
        <p14:creationId xmlns:p14="http://schemas.microsoft.com/office/powerpoint/2010/main" val="17975451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Take</a:t>
            </a:r>
            <a:r>
              <a:rPr lang="en-US" b="1" i="1" baseline="0" dirty="0" smtClean="0"/>
              <a:t> a 10-15 minute break at this point. </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87</a:t>
            </a:fld>
            <a:endParaRPr lang="en-US"/>
          </a:p>
        </p:txBody>
      </p:sp>
    </p:spTree>
    <p:extLst>
      <p:ext uri="{BB962C8B-B14F-4D97-AF65-F5344CB8AC3E}">
        <p14:creationId xmlns:p14="http://schemas.microsoft.com/office/powerpoint/2010/main" val="37448685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smtClean="0"/>
              <a:t>Pose </a:t>
            </a:r>
            <a:r>
              <a:rPr lang="en-US" b="1" i="1" dirty="0" smtClean="0"/>
              <a:t>this question to the audience. “Switching</a:t>
            </a:r>
            <a:r>
              <a:rPr lang="en-US" b="1" i="1" baseline="0" dirty="0" smtClean="0"/>
              <a:t> gears a bit, why is it important to frame addiction in a chronic disease model?” </a:t>
            </a:r>
            <a:endParaRPr lang="en-US" b="1" i="1" dirty="0"/>
          </a:p>
        </p:txBody>
      </p:sp>
      <p:sp>
        <p:nvSpPr>
          <p:cNvPr id="4" name="Slide Number Placeholder 3"/>
          <p:cNvSpPr>
            <a:spLocks noGrp="1"/>
          </p:cNvSpPr>
          <p:nvPr>
            <p:ph type="sldNum" sz="quarter" idx="10"/>
          </p:nvPr>
        </p:nvSpPr>
        <p:spPr/>
        <p:txBody>
          <a:bodyPr/>
          <a:lstStyle/>
          <a:p>
            <a:fld id="{5F01EE8F-ED6D-467A-AD05-668891929812}" type="slidenum">
              <a:rPr lang="en-US" smtClean="0"/>
              <a:t>88</a:t>
            </a:fld>
            <a:endParaRPr lang="en-US"/>
          </a:p>
        </p:txBody>
      </p:sp>
    </p:spTree>
    <p:extLst>
      <p:ext uri="{BB962C8B-B14F-4D97-AF65-F5344CB8AC3E}">
        <p14:creationId xmlns:p14="http://schemas.microsoft.com/office/powerpoint/2010/main" val="5015794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Make the point that addiction,</a:t>
            </a:r>
            <a:r>
              <a:rPr lang="en-US" b="1" i="1" baseline="0" dirty="0" smtClean="0"/>
              <a:t> or severe substance use disorders, are a “chronic relapsing condition”, similar to the other listed diseases.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altLang="en-US" b="0" dirty="0" smtClean="0">
                <a:latin typeface="Helvetica" pitchFamily="34" charset="0"/>
              </a:rPr>
              <a:t>National Institute on Drug Abuse. </a:t>
            </a:r>
            <a:r>
              <a:rPr lang="en-US" altLang="en-US" b="0" i="1" dirty="0" smtClean="0">
                <a:latin typeface="Helvetica" pitchFamily="34" charset="0"/>
              </a:rPr>
              <a:t>Bringing</a:t>
            </a:r>
            <a:r>
              <a:rPr lang="en-US" altLang="en-US" b="0" i="1" baseline="0" dirty="0" smtClean="0">
                <a:latin typeface="Helvetica" pitchFamily="34" charset="0"/>
              </a:rPr>
              <a:t> the Full Power of Science to Bear on Drug Abuse and Addiction.</a:t>
            </a:r>
            <a:r>
              <a:rPr lang="en-US" altLang="en-US" b="0" baseline="0" dirty="0" smtClean="0">
                <a:latin typeface="Helvetica" pitchFamily="34" charset="0"/>
              </a:rPr>
              <a:t> </a:t>
            </a:r>
            <a:r>
              <a:rPr lang="en-US" altLang="en-US" b="0" dirty="0" smtClean="0">
                <a:latin typeface="Helvetica" pitchFamily="34" charset="0"/>
              </a:rPr>
              <a:t>Retrieved</a:t>
            </a:r>
            <a:r>
              <a:rPr lang="en-US" altLang="en-US" b="0" baseline="0" dirty="0" smtClean="0">
                <a:latin typeface="Helvetica" pitchFamily="34" charset="0"/>
              </a:rPr>
              <a:t> from: </a:t>
            </a:r>
            <a:r>
              <a:rPr lang="en-US" sz="1200" b="0" i="0" kern="1200" dirty="0" smtClean="0">
                <a:solidFill>
                  <a:schemeClr val="tx1"/>
                </a:solidFill>
                <a:effectLst/>
                <a:latin typeface="+mn-lt"/>
                <a:ea typeface="+mn-ea"/>
                <a:cs typeface="+mn-cs"/>
              </a:rPr>
              <a:t>https://www.drugabuse.gov/sites/default/files/addictionscience.ppt. </a:t>
            </a:r>
          </a:p>
        </p:txBody>
      </p:sp>
      <p:sp>
        <p:nvSpPr>
          <p:cNvPr id="4" name="Slide Number Placeholder 3"/>
          <p:cNvSpPr>
            <a:spLocks noGrp="1"/>
          </p:cNvSpPr>
          <p:nvPr>
            <p:ph type="sldNum" sz="quarter" idx="10"/>
          </p:nvPr>
        </p:nvSpPr>
        <p:spPr/>
        <p:txBody>
          <a:bodyPr/>
          <a:lstStyle/>
          <a:p>
            <a:fld id="{5F01EE8F-ED6D-467A-AD05-668891929812}" type="slidenum">
              <a:rPr lang="en-US" smtClean="0"/>
              <a:t>89</a:t>
            </a:fld>
            <a:endParaRPr lang="en-US"/>
          </a:p>
        </p:txBody>
      </p:sp>
    </p:spTree>
    <p:extLst>
      <p:ext uri="{BB962C8B-B14F-4D97-AF65-F5344CB8AC3E}">
        <p14:creationId xmlns:p14="http://schemas.microsoft.com/office/powerpoint/2010/main" val="657803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Read the question</a:t>
            </a:r>
            <a:r>
              <a:rPr lang="en-US" sz="1200" b="1" i="1" kern="1200" baseline="0" dirty="0" smtClean="0">
                <a:solidFill>
                  <a:schemeClr val="tx1"/>
                </a:solidFill>
                <a:latin typeface="+mn-lt"/>
                <a:ea typeface="+mn-ea"/>
                <a:cs typeface="+mn-cs"/>
              </a:rPr>
              <a:t> and choices, and review audience responses out loud. </a:t>
            </a:r>
            <a:endParaRPr lang="en-US" sz="1200" b="1" i="1" kern="1200" dirty="0" smtClean="0">
              <a:solidFill>
                <a:schemeClr val="tx1"/>
              </a:solidFill>
              <a:latin typeface="+mn-lt"/>
              <a:ea typeface="+mn-ea"/>
              <a:cs typeface="+mn-cs"/>
            </a:endParaRPr>
          </a:p>
          <a:p>
            <a:endParaRPr lang="en-US" sz="1200" b="1" i="1" dirty="0" smtClean="0"/>
          </a:p>
          <a:p>
            <a:r>
              <a:rPr lang="en-US" b="1" i="1" dirty="0" smtClean="0"/>
              <a:t>Answer:</a:t>
            </a:r>
            <a:r>
              <a:rPr lang="en-US" b="1" i="1" baseline="0" dirty="0" smtClean="0"/>
              <a:t> a) True</a:t>
            </a:r>
            <a:endParaRPr lang="en-US" b="1" i="1" dirty="0" smtClean="0"/>
          </a:p>
          <a:p>
            <a:endParaRPr lang="en-US" dirty="0"/>
          </a:p>
        </p:txBody>
      </p:sp>
      <p:sp>
        <p:nvSpPr>
          <p:cNvPr id="4" name="Slide Number Placeholder 3"/>
          <p:cNvSpPr>
            <a:spLocks noGrp="1"/>
          </p:cNvSpPr>
          <p:nvPr>
            <p:ph type="sldNum" sz="quarter" idx="10"/>
          </p:nvPr>
        </p:nvSpPr>
        <p:spPr/>
        <p:txBody>
          <a:bodyPr/>
          <a:lstStyle/>
          <a:p>
            <a:fld id="{5F01EE8F-ED6D-467A-AD05-668891929812}" type="slidenum">
              <a:rPr lang="en-US" smtClean="0"/>
              <a:t>9</a:t>
            </a:fld>
            <a:endParaRPr lang="en-US"/>
          </a:p>
        </p:txBody>
      </p:sp>
    </p:spTree>
    <p:extLst>
      <p:ext uri="{BB962C8B-B14F-4D97-AF65-F5344CB8AC3E}">
        <p14:creationId xmlns:p14="http://schemas.microsoft.com/office/powerpoint/2010/main" val="31867434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87F752E9-570F-4DCE-A8ED-D230BE58A8B0}" type="slidenum">
              <a:rPr lang="en-US" sz="1100">
                <a:solidFill>
                  <a:prstClr val="black"/>
                </a:solidFill>
              </a:rPr>
              <a:pPr defTabSz="931774" eaLnBrk="1" hangingPunct="1">
                <a:defRPr/>
              </a:pPr>
              <a:t>90</a:t>
            </a:fld>
            <a:endParaRPr lang="en-US" sz="1100">
              <a:solidFill>
                <a:prstClr val="black"/>
              </a:solidFill>
            </a:endParaRPr>
          </a:p>
        </p:txBody>
      </p:sp>
      <p:sp>
        <p:nvSpPr>
          <p:cNvPr id="123907" name="Rectangle 2"/>
          <p:cNvSpPr>
            <a:spLocks noGrp="1" noRot="1" noChangeAspect="1" noChangeArrowheads="1" noTextEdit="1"/>
          </p:cNvSpPr>
          <p:nvPr>
            <p:ph type="sldImg"/>
          </p:nvPr>
        </p:nvSpPr>
        <p:spPr>
          <a:xfrm>
            <a:off x="1181100" y="696913"/>
            <a:ext cx="4648200" cy="3486150"/>
          </a:xfrm>
          <a:ln/>
        </p:spPr>
      </p:sp>
      <p:sp>
        <p:nvSpPr>
          <p:cNvPr id="1239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dirty="0" smtClean="0"/>
              <a:t>Make the points listed in the</a:t>
            </a:r>
            <a:r>
              <a:rPr lang="en-US" altLang="en-US" b="1" i="1" baseline="0" dirty="0" smtClean="0"/>
              <a:t> bullet points about the chronic diseases listed on the previous slide. </a:t>
            </a:r>
          </a:p>
          <a:p>
            <a:endParaRPr lang="en-US" alt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altLang="en-US" b="0" dirty="0" smtClean="0">
                <a:latin typeface="Helvetica" pitchFamily="34" charset="0"/>
              </a:rPr>
              <a:t>National Institute on Drug Abuse. </a:t>
            </a:r>
            <a:r>
              <a:rPr lang="en-US" altLang="en-US" b="0" i="1" dirty="0" smtClean="0">
                <a:latin typeface="Helvetica" pitchFamily="34" charset="0"/>
              </a:rPr>
              <a:t>Bringing</a:t>
            </a:r>
            <a:r>
              <a:rPr lang="en-US" altLang="en-US" b="0" i="1" baseline="0" dirty="0" smtClean="0">
                <a:latin typeface="Helvetica" pitchFamily="34" charset="0"/>
              </a:rPr>
              <a:t> the Full Power of Science to Bear on Drug Abuse and Addiction.</a:t>
            </a:r>
            <a:r>
              <a:rPr lang="en-US" altLang="en-US" b="0" baseline="0" dirty="0" smtClean="0">
                <a:latin typeface="Helvetica" pitchFamily="34" charset="0"/>
              </a:rPr>
              <a:t> </a:t>
            </a:r>
            <a:r>
              <a:rPr lang="en-US" altLang="en-US" b="0" dirty="0" smtClean="0">
                <a:latin typeface="Helvetica" pitchFamily="34" charset="0"/>
              </a:rPr>
              <a:t>Retrieved</a:t>
            </a:r>
            <a:r>
              <a:rPr lang="en-US" altLang="en-US" b="0" baseline="0" dirty="0" smtClean="0">
                <a:latin typeface="Helvetica" pitchFamily="34" charset="0"/>
              </a:rPr>
              <a:t> from: </a:t>
            </a:r>
            <a:r>
              <a:rPr lang="en-US" sz="1200" b="0" i="0" kern="1200" dirty="0" smtClean="0">
                <a:solidFill>
                  <a:schemeClr val="tx1"/>
                </a:solidFill>
                <a:effectLst/>
                <a:latin typeface="+mn-lt"/>
                <a:ea typeface="+mn-ea"/>
                <a:cs typeface="+mn-cs"/>
              </a:rPr>
              <a:t>https://www.drugabuse.gov/sites/default/files/addictionscience.ppt.</a:t>
            </a:r>
          </a:p>
        </p:txBody>
      </p:sp>
    </p:spTree>
    <p:extLst>
      <p:ext uri="{BB962C8B-B14F-4D97-AF65-F5344CB8AC3E}">
        <p14:creationId xmlns:p14="http://schemas.microsoft.com/office/powerpoint/2010/main" val="32176133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8A7341F0-1C7B-475C-9006-AE9DA848FAFE}" type="slidenum">
              <a:rPr lang="en-US" sz="1100">
                <a:solidFill>
                  <a:prstClr val="black"/>
                </a:solidFill>
              </a:rPr>
              <a:pPr defTabSz="931774" eaLnBrk="1" hangingPunct="1">
                <a:defRPr/>
              </a:pPr>
              <a:t>91</a:t>
            </a:fld>
            <a:endParaRPr lang="en-US" sz="1100">
              <a:solidFill>
                <a:prstClr val="black"/>
              </a:solidFill>
            </a:endParaRPr>
          </a:p>
        </p:txBody>
      </p:sp>
      <p:sp>
        <p:nvSpPr>
          <p:cNvPr id="124931" name="Rectangle 2"/>
          <p:cNvSpPr>
            <a:spLocks noGrp="1" noRot="1" noChangeAspect="1" noChangeArrowheads="1" noTextEdit="1"/>
          </p:cNvSpPr>
          <p:nvPr>
            <p:ph type="sldImg"/>
          </p:nvPr>
        </p:nvSpPr>
        <p:spPr>
          <a:xfrm>
            <a:off x="1181100" y="696913"/>
            <a:ext cx="4648200" cy="3486150"/>
          </a:xfrm>
          <a:ln/>
        </p:spPr>
      </p:sp>
      <p:sp>
        <p:nvSpPr>
          <p:cNvPr id="1249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dirty="0" smtClean="0"/>
              <a:t>Make the point that Type I diabetes,</a:t>
            </a:r>
            <a:r>
              <a:rPr lang="en-US" altLang="en-US" b="1" i="1" baseline="0" dirty="0" smtClean="0"/>
              <a:t> hypertension, and asthma all have “relapse rates” i.e. a lapse in medications, a recurrence of symptoms, in the 30-70% range. This is very similar to the approximately 40-60% relapse rates in substance use disorder treatment. This contradicts what has often been said disparagingly about substance abuse treatment, i.e., that only about half of individuals succeed in treatment, unlike with other diseases. </a:t>
            </a:r>
            <a:endParaRPr lang="en-US" altLang="en-US" b="1" i="1" dirty="0" smtClean="0"/>
          </a:p>
          <a:p>
            <a:endParaRPr lang="en-US" altLang="en-US" dirty="0" smtClean="0"/>
          </a:p>
          <a:p>
            <a:r>
              <a:rPr lang="en-US" altLang="en-US" b="1" dirty="0" smtClean="0"/>
              <a:t>Reference: </a:t>
            </a:r>
            <a:r>
              <a:rPr lang="en-US" altLang="en-US" baseline="0" dirty="0" smtClean="0"/>
              <a:t>McClellan, A.T., Lewis, D.C., O’Brien, C.P., &amp; </a:t>
            </a:r>
            <a:r>
              <a:rPr lang="en-US" altLang="en-US" baseline="0" dirty="0" err="1" smtClean="0"/>
              <a:t>Kleber</a:t>
            </a:r>
            <a:r>
              <a:rPr lang="en-US" altLang="en-US" baseline="0" dirty="0" smtClean="0"/>
              <a:t>, H.D. (2000). </a:t>
            </a:r>
            <a:r>
              <a:rPr lang="en-US" dirty="0"/>
              <a:t>Drug dependence, a chronic medical illness: </a:t>
            </a:r>
            <a:r>
              <a:rPr lang="en-US" dirty="0" smtClean="0"/>
              <a:t>Implications </a:t>
            </a:r>
            <a:r>
              <a:rPr lang="en-US" dirty="0"/>
              <a:t>for treatment, insurance, and outcomes evaluation. </a:t>
            </a:r>
            <a:r>
              <a:rPr lang="en-US" i="1" dirty="0"/>
              <a:t>Journal of the American Medical </a:t>
            </a:r>
            <a:r>
              <a:rPr lang="en-US" i="1" dirty="0" smtClean="0"/>
              <a:t>Association, </a:t>
            </a:r>
            <a:r>
              <a:rPr lang="en-US" i="1" dirty="0"/>
              <a:t>284</a:t>
            </a:r>
            <a:r>
              <a:rPr lang="en-US" i="0" dirty="0"/>
              <a:t>(13</a:t>
            </a:r>
            <a:r>
              <a:rPr lang="en-US" i="0" dirty="0" smtClean="0"/>
              <a:t>),1689-1695</a:t>
            </a:r>
            <a:r>
              <a:rPr lang="en-US" dirty="0"/>
              <a:t>.</a:t>
            </a:r>
          </a:p>
          <a:p>
            <a:endParaRPr lang="en-US" altLang="en-US" dirty="0" smtClean="0"/>
          </a:p>
        </p:txBody>
      </p:sp>
    </p:spTree>
    <p:extLst>
      <p:ext uri="{BB962C8B-B14F-4D97-AF65-F5344CB8AC3E}">
        <p14:creationId xmlns:p14="http://schemas.microsoft.com/office/powerpoint/2010/main" val="23948977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99">
              <a:defRPr>
                <a:solidFill>
                  <a:schemeClr val="tx1"/>
                </a:solidFill>
                <a:latin typeface="Helvetica" pitchFamily="34" charset="0"/>
                <a:ea typeface="MS PGothic" pitchFamily="34" charset="-128"/>
              </a:defRPr>
            </a:lvl1pPr>
            <a:lvl2pPr marL="742819" indent="-285699" defTabSz="931699">
              <a:defRPr>
                <a:solidFill>
                  <a:schemeClr val="tx1"/>
                </a:solidFill>
                <a:latin typeface="Helvetica" pitchFamily="34" charset="0"/>
                <a:ea typeface="MS PGothic" pitchFamily="34" charset="-128"/>
              </a:defRPr>
            </a:lvl2pPr>
            <a:lvl3pPr marL="1142799" indent="-228560" defTabSz="931699">
              <a:defRPr>
                <a:solidFill>
                  <a:schemeClr val="tx1"/>
                </a:solidFill>
                <a:latin typeface="Helvetica" pitchFamily="34" charset="0"/>
                <a:ea typeface="MS PGothic" pitchFamily="34" charset="-128"/>
              </a:defRPr>
            </a:lvl3pPr>
            <a:lvl4pPr marL="1599919" indent="-228560" defTabSz="931699">
              <a:defRPr>
                <a:solidFill>
                  <a:schemeClr val="tx1"/>
                </a:solidFill>
                <a:latin typeface="Helvetica" pitchFamily="34" charset="0"/>
                <a:ea typeface="MS PGothic" pitchFamily="34" charset="-128"/>
              </a:defRPr>
            </a:lvl4pPr>
            <a:lvl5pPr marL="2057039" indent="-228560" defTabSz="931699">
              <a:defRPr>
                <a:solidFill>
                  <a:schemeClr val="tx1"/>
                </a:solidFill>
                <a:latin typeface="Helvetica" pitchFamily="34" charset="0"/>
                <a:ea typeface="MS PGothic" pitchFamily="34" charset="-128"/>
              </a:defRPr>
            </a:lvl5pPr>
            <a:lvl6pPr marL="251415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6pPr>
            <a:lvl7pPr marL="297127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7pPr>
            <a:lvl8pPr marL="342839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8pPr>
            <a:lvl9pPr marL="3885518" indent="-228560" defTabSz="931699"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6BB0C129-4216-4195-B035-BD7F982355EC}" type="slidenum">
              <a:rPr lang="en-US" altLang="en-US">
                <a:solidFill>
                  <a:prstClr val="black"/>
                </a:solidFill>
              </a:rPr>
              <a:pPr>
                <a:defRPr/>
              </a:pPr>
              <a:t>92</a:t>
            </a:fld>
            <a:endParaRPr lang="en-US" altLang="en-US">
              <a:solidFill>
                <a:prstClr val="black"/>
              </a:solidFill>
            </a:endParaRPr>
          </a:p>
        </p:txBody>
      </p:sp>
      <p:sp>
        <p:nvSpPr>
          <p:cNvPr id="125955" name="Rectangle 2"/>
          <p:cNvSpPr>
            <a:spLocks noGrp="1" noRot="1" noChangeAspect="1" noChangeArrowheads="1" noTextEdit="1"/>
          </p:cNvSpPr>
          <p:nvPr>
            <p:ph type="sldImg"/>
          </p:nvPr>
        </p:nvSpPr>
        <p:spPr>
          <a:xfrm>
            <a:off x="1181100" y="696913"/>
            <a:ext cx="4648200" cy="3486150"/>
          </a:xfrm>
          <a:ln/>
        </p:spPr>
      </p:sp>
      <p:sp>
        <p:nvSpPr>
          <p:cNvPr id="1259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i="1" dirty="0" smtClean="0">
                <a:latin typeface="Helvetica" pitchFamily="34" charset="0"/>
              </a:rPr>
              <a:t>Make the point that addiction requires treatment that addresses its complexity.  Addiction brain chemistry needs to address the whole person. “Fixing it” can include medications, behavioral therapies, and ancillary support services. </a:t>
            </a:r>
          </a:p>
          <a:p>
            <a:pPr eaLnBrk="1" hangingPunct="1"/>
            <a:endParaRPr lang="en-US" altLang="en-US" dirty="0" smtClean="0">
              <a:latin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altLang="en-US" b="0" dirty="0" smtClean="0">
                <a:latin typeface="Helvetica" pitchFamily="34" charset="0"/>
              </a:rPr>
              <a:t>National Institute on Drug Abuse. </a:t>
            </a:r>
            <a:r>
              <a:rPr lang="en-US" altLang="en-US" b="0" i="1" dirty="0" smtClean="0">
                <a:latin typeface="Helvetica" pitchFamily="34" charset="0"/>
              </a:rPr>
              <a:t>Bringing</a:t>
            </a:r>
            <a:r>
              <a:rPr lang="en-US" altLang="en-US" b="0" i="1" baseline="0" dirty="0" smtClean="0">
                <a:latin typeface="Helvetica" pitchFamily="34" charset="0"/>
              </a:rPr>
              <a:t> the Full Power of Science to Bear on Drug Abuse and Addiction</a:t>
            </a:r>
            <a:r>
              <a:rPr lang="en-US" altLang="en-US" b="0" baseline="0" dirty="0" smtClean="0">
                <a:latin typeface="Helvetica" pitchFamily="34" charset="0"/>
              </a:rPr>
              <a:t>. </a:t>
            </a:r>
            <a:r>
              <a:rPr lang="en-US" altLang="en-US" b="0" dirty="0" smtClean="0">
                <a:latin typeface="Helvetica" pitchFamily="34" charset="0"/>
              </a:rPr>
              <a:t>Retrieved</a:t>
            </a:r>
            <a:r>
              <a:rPr lang="en-US" altLang="en-US" b="0" baseline="0" dirty="0" smtClean="0">
                <a:latin typeface="Helvetica" pitchFamily="34" charset="0"/>
              </a:rPr>
              <a:t> from: </a:t>
            </a:r>
            <a:r>
              <a:rPr lang="en-US" sz="1200" b="0" i="0" kern="1200" dirty="0" smtClean="0">
                <a:solidFill>
                  <a:schemeClr val="tx1"/>
                </a:solidFill>
                <a:effectLst/>
                <a:latin typeface="+mn-lt"/>
                <a:ea typeface="+mn-ea"/>
                <a:cs typeface="+mn-cs"/>
              </a:rPr>
              <a:t>https://www.drugabuse.gov/sites/default/files/addictionscience.ppt. </a:t>
            </a:r>
          </a:p>
        </p:txBody>
      </p:sp>
    </p:spTree>
    <p:extLst>
      <p:ext uri="{BB962C8B-B14F-4D97-AF65-F5344CB8AC3E}">
        <p14:creationId xmlns:p14="http://schemas.microsoft.com/office/powerpoint/2010/main" val="31540154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p:txBody>
          <a:bodyPr/>
          <a:lstStyle/>
          <a:p>
            <a:pPr defTabSz="931774">
              <a:defRPr/>
            </a:pPr>
            <a:fld id="{3A225412-0321-45A9-86C2-8A7631BFDF1B}" type="slidenum">
              <a:rPr lang="en-US">
                <a:solidFill>
                  <a:prstClr val="black"/>
                </a:solidFill>
                <a:latin typeface="Calibri"/>
              </a:rPr>
              <a:pPr defTabSz="931774">
                <a:defRPr/>
              </a:pPr>
              <a:t>93</a:t>
            </a:fld>
            <a:endParaRPr lang="en-US">
              <a:solidFill>
                <a:prstClr val="black"/>
              </a:solidFill>
              <a:latin typeface="Calibri"/>
            </a:endParaRPr>
          </a:p>
        </p:txBody>
      </p:sp>
      <p:sp>
        <p:nvSpPr>
          <p:cNvPr id="126979" name="Rectangle 2"/>
          <p:cNvSpPr>
            <a:spLocks noGrp="1" noRot="1" noChangeAspect="1" noChangeArrowheads="1" noTextEdit="1"/>
          </p:cNvSpPr>
          <p:nvPr>
            <p:ph type="sldImg"/>
          </p:nvPr>
        </p:nvSpPr>
        <p:spPr>
          <a:xfrm>
            <a:off x="1181100" y="696913"/>
            <a:ext cx="4648200" cy="3486150"/>
          </a:xfrm>
          <a:ln/>
        </p:spPr>
      </p:sp>
      <p:sp>
        <p:nvSpPr>
          <p:cNvPr id="126980" name="Rectangle 3"/>
          <p:cNvSpPr>
            <a:spLocks noGrp="1" noChangeArrowheads="1"/>
          </p:cNvSpPr>
          <p:nvPr>
            <p:ph type="body" idx="1"/>
          </p:nvPr>
        </p:nvSpPr>
        <p:spPr>
          <a:xfrm>
            <a:off x="935634" y="4416099"/>
            <a:ext cx="5139134" cy="4183995"/>
          </a:xfrm>
          <a:noFill/>
        </p:spPr>
        <p:txBody>
          <a:bodyPr/>
          <a:lstStyle/>
          <a:p>
            <a:pPr eaLnBrk="1" hangingPunct="1"/>
            <a:r>
              <a:rPr lang="en-US" altLang="en-US" sz="900" dirty="0" smtClean="0"/>
              <a:t>Alcohol </a:t>
            </a:r>
            <a:r>
              <a:rPr lang="en-US" altLang="en-US" sz="900" dirty="0"/>
              <a:t>and drug addiction is affected by many factors, including development, physiology, genetics, social influence, personality, coping discrepancies, spiritual values, reinforcement, conditioning, abuse, self-regulated use, and dependence. All of these factors point to initial use, and can be linked to one or more other factors. A person’s treatment plan should be holistic in nature and address the multiple needs </a:t>
            </a:r>
            <a:r>
              <a:rPr lang="en-US" altLang="en-US" sz="900" dirty="0" smtClean="0"/>
              <a:t>and aspects</a:t>
            </a:r>
            <a:r>
              <a:rPr lang="en-US" altLang="en-US" sz="900" baseline="0" dirty="0" smtClean="0"/>
              <a:t> </a:t>
            </a:r>
            <a:r>
              <a:rPr lang="en-US" altLang="en-US" sz="900" dirty="0" smtClean="0"/>
              <a:t>of </a:t>
            </a:r>
            <a:r>
              <a:rPr lang="en-US" altLang="en-US" sz="900" dirty="0"/>
              <a:t>the individual, such as sexual orientation, gender differences, homelessness, family dynamics, children/prenatal care, legal issues, disabilities, employment issues, developmental needs, co-occurring disorders, and cultural, racial/ethnic, and religious </a:t>
            </a:r>
            <a:r>
              <a:rPr lang="en-US" altLang="en-US" sz="900" dirty="0" smtClean="0"/>
              <a:t>norms. </a:t>
            </a:r>
          </a:p>
          <a:p>
            <a:pPr eaLnBrk="1" hangingPunct="1"/>
            <a:endParaRPr lang="en-US" altLang="en-US" sz="9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900" b="1" dirty="0" smtClean="0">
                <a:latin typeface="Helvetica" pitchFamily="34" charset="0"/>
              </a:rPr>
              <a:t>Reference: </a:t>
            </a:r>
            <a:r>
              <a:rPr lang="en-US" altLang="en-US" sz="900" b="0" dirty="0" smtClean="0">
                <a:latin typeface="Helvetica" pitchFamily="34" charset="0"/>
              </a:rPr>
              <a:t>National Institute on Drug Abuse. </a:t>
            </a:r>
            <a:r>
              <a:rPr lang="en-US" altLang="en-US" sz="900" b="0" i="1" dirty="0" smtClean="0">
                <a:latin typeface="Helvetica" pitchFamily="34" charset="0"/>
              </a:rPr>
              <a:t>Bringing</a:t>
            </a:r>
            <a:r>
              <a:rPr lang="en-US" altLang="en-US" sz="900" b="0" i="1" baseline="0" dirty="0" smtClean="0">
                <a:latin typeface="Helvetica" pitchFamily="34" charset="0"/>
              </a:rPr>
              <a:t> the Full Power of Science to Bear on Drug Abuse and Addiction. </a:t>
            </a:r>
            <a:r>
              <a:rPr lang="en-US" altLang="en-US" sz="900" b="0" dirty="0" smtClean="0">
                <a:latin typeface="Helvetica" pitchFamily="34" charset="0"/>
              </a:rPr>
              <a:t>Retrieved</a:t>
            </a:r>
            <a:r>
              <a:rPr lang="en-US" altLang="en-US" sz="900" b="0" baseline="0" dirty="0" smtClean="0">
                <a:latin typeface="Helvetica" pitchFamily="34" charset="0"/>
              </a:rPr>
              <a:t> from: </a:t>
            </a:r>
            <a:r>
              <a:rPr lang="en-US" sz="900" b="0" i="0" kern="1200" dirty="0" smtClean="0">
                <a:solidFill>
                  <a:schemeClr val="tx1"/>
                </a:solidFill>
                <a:effectLst/>
                <a:latin typeface="+mn-lt"/>
                <a:ea typeface="+mn-ea"/>
                <a:cs typeface="+mn-cs"/>
              </a:rPr>
              <a:t>https://www.drugabuse.gov/sites/default/files/addictionscience.ppt. </a:t>
            </a:r>
          </a:p>
        </p:txBody>
      </p:sp>
    </p:spTree>
    <p:extLst>
      <p:ext uri="{BB962C8B-B14F-4D97-AF65-F5344CB8AC3E}">
        <p14:creationId xmlns:p14="http://schemas.microsoft.com/office/powerpoint/2010/main" val="7592916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99">
              <a:defRPr>
                <a:solidFill>
                  <a:schemeClr val="tx1"/>
                </a:solidFill>
                <a:latin typeface="Helvetica" pitchFamily="34" charset="0"/>
                <a:ea typeface="MS PGothic" pitchFamily="34" charset="-128"/>
              </a:defRPr>
            </a:lvl1pPr>
            <a:lvl2pPr marL="742819" indent="-285699" defTabSz="931699">
              <a:defRPr>
                <a:solidFill>
                  <a:schemeClr val="tx1"/>
                </a:solidFill>
                <a:latin typeface="Helvetica" pitchFamily="34" charset="0"/>
                <a:ea typeface="MS PGothic" pitchFamily="34" charset="-128"/>
              </a:defRPr>
            </a:lvl2pPr>
            <a:lvl3pPr marL="1142799" indent="-228560" defTabSz="931699">
              <a:defRPr>
                <a:solidFill>
                  <a:schemeClr val="tx1"/>
                </a:solidFill>
                <a:latin typeface="Helvetica" pitchFamily="34" charset="0"/>
                <a:ea typeface="MS PGothic" pitchFamily="34" charset="-128"/>
              </a:defRPr>
            </a:lvl3pPr>
            <a:lvl4pPr marL="1599919" indent="-228560" defTabSz="931699">
              <a:defRPr>
                <a:solidFill>
                  <a:schemeClr val="tx1"/>
                </a:solidFill>
                <a:latin typeface="Helvetica" pitchFamily="34" charset="0"/>
                <a:ea typeface="MS PGothic" pitchFamily="34" charset="-128"/>
              </a:defRPr>
            </a:lvl4pPr>
            <a:lvl5pPr marL="2057039" indent="-228560" defTabSz="931699">
              <a:defRPr>
                <a:solidFill>
                  <a:schemeClr val="tx1"/>
                </a:solidFill>
                <a:latin typeface="Helvetica" pitchFamily="34" charset="0"/>
                <a:ea typeface="MS PGothic" pitchFamily="34" charset="-128"/>
              </a:defRPr>
            </a:lvl5pPr>
            <a:lvl6pPr marL="251415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6pPr>
            <a:lvl7pPr marL="297127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7pPr>
            <a:lvl8pPr marL="3428399" indent="-228560" defTabSz="931699" eaLnBrk="0" fontAlgn="base" hangingPunct="0">
              <a:spcBef>
                <a:spcPct val="0"/>
              </a:spcBef>
              <a:spcAft>
                <a:spcPct val="0"/>
              </a:spcAft>
              <a:defRPr>
                <a:solidFill>
                  <a:schemeClr val="tx1"/>
                </a:solidFill>
                <a:latin typeface="Helvetica" pitchFamily="34" charset="0"/>
                <a:ea typeface="MS PGothic" pitchFamily="34" charset="-128"/>
              </a:defRPr>
            </a:lvl8pPr>
            <a:lvl9pPr marL="3885518" indent="-228560" defTabSz="931699"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D594A34D-F01C-49EB-AF1D-5D71F58E50A3}" type="slidenum">
              <a:rPr lang="en-US" altLang="en-US">
                <a:solidFill>
                  <a:prstClr val="black"/>
                </a:solidFill>
              </a:rPr>
              <a:pPr>
                <a:defRPr/>
              </a:pPr>
              <a:t>94</a:t>
            </a:fld>
            <a:endParaRPr lang="en-US" altLang="en-US">
              <a:solidFill>
                <a:prstClr val="black"/>
              </a:solidFill>
            </a:endParaRPr>
          </a:p>
        </p:txBody>
      </p:sp>
      <p:sp>
        <p:nvSpPr>
          <p:cNvPr id="128003" name="Rectangle 2"/>
          <p:cNvSpPr>
            <a:spLocks noGrp="1" noRot="1" noChangeAspect="1" noChangeArrowheads="1" noTextEdit="1"/>
          </p:cNvSpPr>
          <p:nvPr>
            <p:ph type="sldImg"/>
          </p:nvPr>
        </p:nvSpPr>
        <p:spPr>
          <a:xfrm>
            <a:off x="1181100" y="696913"/>
            <a:ext cx="4648200" cy="3486150"/>
          </a:xfrm>
          <a:ln/>
        </p:spPr>
      </p:sp>
      <p:sp>
        <p:nvSpPr>
          <p:cNvPr id="1280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i="1" dirty="0" smtClean="0">
                <a:latin typeface="Helvetica" pitchFamily="34" charset="0"/>
              </a:rPr>
              <a:t>The point</a:t>
            </a:r>
            <a:r>
              <a:rPr lang="en-US" altLang="en-US" b="1" i="1" baseline="0" dirty="0" smtClean="0">
                <a:latin typeface="Helvetica" pitchFamily="34" charset="0"/>
              </a:rPr>
              <a:t> to make here is that p</a:t>
            </a:r>
            <a:r>
              <a:rPr lang="en-US" altLang="en-US" b="1" i="1" dirty="0" smtClean="0">
                <a:latin typeface="Helvetica" pitchFamily="34" charset="0"/>
              </a:rPr>
              <a:t>eople </a:t>
            </a:r>
            <a:r>
              <a:rPr lang="en-US" altLang="en-US" b="1" i="1" u="sng" dirty="0" smtClean="0">
                <a:latin typeface="Helvetica" pitchFamily="34" charset="0"/>
              </a:rPr>
              <a:t>do</a:t>
            </a:r>
            <a:r>
              <a:rPr lang="en-US" altLang="en-US" b="1" i="1" dirty="0" smtClean="0">
                <a:latin typeface="Helvetica" pitchFamily="34" charset="0"/>
              </a:rPr>
              <a:t> recover from substance abuse and addiction. Research bears this out.</a:t>
            </a:r>
          </a:p>
          <a:p>
            <a:pPr eaLnBrk="1" hangingPunct="1"/>
            <a:endParaRPr lang="en-US" altLang="en-US" dirty="0" smtClean="0">
              <a:latin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Helvetica" pitchFamily="34" charset="0"/>
              </a:rPr>
              <a:t>Reference: </a:t>
            </a:r>
            <a:r>
              <a:rPr lang="en-US" altLang="en-US" b="0" dirty="0" smtClean="0">
                <a:latin typeface="Helvetica" pitchFamily="34" charset="0"/>
              </a:rPr>
              <a:t>National Institute on Drug Abuse. </a:t>
            </a:r>
            <a:r>
              <a:rPr lang="en-US" altLang="en-US" b="0" i="1" dirty="0" smtClean="0">
                <a:latin typeface="Helvetica" pitchFamily="34" charset="0"/>
              </a:rPr>
              <a:t>Bringing</a:t>
            </a:r>
            <a:r>
              <a:rPr lang="en-US" altLang="en-US" b="0" i="1" baseline="0" dirty="0" smtClean="0">
                <a:latin typeface="Helvetica" pitchFamily="34" charset="0"/>
              </a:rPr>
              <a:t> the full power of science to bear on drug abuse and addiction.</a:t>
            </a:r>
            <a:r>
              <a:rPr lang="en-US" altLang="en-US" b="0" baseline="0" dirty="0" smtClean="0">
                <a:latin typeface="Helvetica" pitchFamily="34" charset="0"/>
              </a:rPr>
              <a:t> </a:t>
            </a:r>
            <a:r>
              <a:rPr lang="en-US" altLang="en-US" b="0" dirty="0" smtClean="0">
                <a:latin typeface="Helvetica" pitchFamily="34" charset="0"/>
              </a:rPr>
              <a:t>Retrieved</a:t>
            </a:r>
            <a:r>
              <a:rPr lang="en-US" altLang="en-US" b="0" baseline="0" dirty="0" smtClean="0">
                <a:latin typeface="Helvetica" pitchFamily="34" charset="0"/>
              </a:rPr>
              <a:t> from: </a:t>
            </a:r>
            <a:r>
              <a:rPr lang="en-US" sz="1200" b="0" i="0" kern="1200" dirty="0" smtClean="0">
                <a:solidFill>
                  <a:schemeClr val="tx1"/>
                </a:solidFill>
                <a:effectLst/>
                <a:latin typeface="+mn-lt"/>
                <a:ea typeface="+mn-ea"/>
                <a:cs typeface="+mn-cs"/>
              </a:rPr>
              <a:t>https://www.drugabuse.gov/sites/default/files/addictionscience.ppt. </a:t>
            </a:r>
          </a:p>
          <a:p>
            <a:pPr eaLnBrk="1" hangingPunct="1"/>
            <a:endParaRPr lang="en-US" altLang="en-US" dirty="0" smtClean="0">
              <a:latin typeface="Helvetica" pitchFamily="34" charset="0"/>
            </a:endParaRPr>
          </a:p>
        </p:txBody>
      </p:sp>
    </p:spTree>
    <p:extLst>
      <p:ext uri="{BB962C8B-B14F-4D97-AF65-F5344CB8AC3E}">
        <p14:creationId xmlns:p14="http://schemas.microsoft.com/office/powerpoint/2010/main" val="21407079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81100" y="696913"/>
            <a:ext cx="4649788" cy="3486150"/>
          </a:xfrm>
          <a:ln/>
        </p:spPr>
      </p:sp>
      <p:sp>
        <p:nvSpPr>
          <p:cNvPr id="129027" name="Rectangle 3"/>
          <p:cNvSpPr>
            <a:spLocks noGrp="1" noChangeArrowheads="1"/>
          </p:cNvSpPr>
          <p:nvPr>
            <p:ph type="body" idx="1"/>
          </p:nvPr>
        </p:nvSpPr>
        <p:spPr>
          <a:xfrm>
            <a:off x="896078" y="4416099"/>
            <a:ext cx="5238022" cy="47281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smtClean="0">
                <a:latin typeface="Helvetica" pitchFamily="34" charset="0"/>
              </a:rPr>
              <a:t>Extended abstinence is predictive of sustained recovery. </a:t>
            </a:r>
            <a:r>
              <a:rPr lang="en-US" altLang="en-US" dirty="0" smtClean="0">
                <a:latin typeface="Helvetica" pitchFamily="34" charset="0"/>
              </a:rPr>
              <a:t>The odds of remaining abstinent rise if patients have been abstinent for 1 to 3 years. After 3 years, the recovery odds remain high and stable. Therefore, as with other chronic diseases, addiction requires an ongoing and active disease management strategy. </a:t>
            </a:r>
          </a:p>
          <a:p>
            <a:endParaRPr lang="en-US" altLang="en-US" dirty="0" smtClean="0">
              <a:latin typeface="Helvetica" pitchFamily="34" charset="0"/>
            </a:endParaRPr>
          </a:p>
          <a:p>
            <a:r>
              <a:rPr lang="en-US" altLang="en-US" b="1" dirty="0" smtClean="0">
                <a:latin typeface="Helvetica" pitchFamily="34" charset="0"/>
              </a:rPr>
              <a:t>**ANIMATION**</a:t>
            </a:r>
            <a:r>
              <a:rPr lang="en-US" altLang="en-US" dirty="0" smtClean="0">
                <a:latin typeface="Helvetica" pitchFamily="34" charset="0"/>
              </a:rPr>
              <a:t> </a:t>
            </a:r>
            <a:endParaRPr lang="en-US" altLang="en-US" dirty="0" smtClean="0">
              <a:latin typeface="Helvetica" pitchFamily="34" charset="0"/>
            </a:endParaRPr>
          </a:p>
          <a:p>
            <a:r>
              <a:rPr lang="en-US" altLang="en-US" b="1" i="1" dirty="0" smtClean="0">
                <a:latin typeface="Helvetica" pitchFamily="34" charset="0"/>
              </a:rPr>
              <a:t>Click</a:t>
            </a:r>
            <a:r>
              <a:rPr lang="en-US" altLang="en-US" b="1" i="1" baseline="0" dirty="0" smtClean="0">
                <a:latin typeface="Helvetica" pitchFamily="34" charset="0"/>
              </a:rPr>
              <a:t> to advance the slide once and the graphic appears “It takes a year of abstinence before less than half relapse.” Click again and the graphic “After 5 years – if you are abstinent, you probably will stay that way.” Make the point that by 3-5 years of abstinence, only 14% relapse. </a:t>
            </a:r>
            <a:endParaRPr lang="en-US" altLang="en-US" b="1" i="1" dirty="0" smtClean="0">
              <a:latin typeface="Helvetica" pitchFamily="34" charset="0"/>
            </a:endParaRPr>
          </a:p>
          <a:p>
            <a:endParaRPr lang="en-US" altLang="en-US" dirty="0" smtClean="0">
              <a:latin typeface="Helvetica" pitchFamily="34" charset="0"/>
            </a:endParaRPr>
          </a:p>
          <a:p>
            <a:r>
              <a:rPr lang="en-US" altLang="en-US" b="1" dirty="0" smtClean="0">
                <a:latin typeface="Helvetica" pitchFamily="34" charset="0"/>
              </a:rPr>
              <a:t>Reference:</a:t>
            </a:r>
            <a:r>
              <a:rPr lang="en-US" altLang="en-US" baseline="0" dirty="0" smtClean="0">
                <a:latin typeface="Helvetica" pitchFamily="34" charset="0"/>
              </a:rPr>
              <a:t>  Dennis, M.L., Foss, M.A., &amp; Scott, C.K. (2007). An eight-year perspective on the relationship between the duration of abstinence and other aspects of recovery. </a:t>
            </a:r>
            <a:r>
              <a:rPr lang="en-US" altLang="en-US" i="1" baseline="0" dirty="0" smtClean="0">
                <a:latin typeface="Helvetica" pitchFamily="34" charset="0"/>
              </a:rPr>
              <a:t>Evaluation Review, 31</a:t>
            </a:r>
            <a:r>
              <a:rPr lang="en-US" altLang="en-US" i="0" baseline="0" dirty="0" smtClean="0">
                <a:latin typeface="Helvetica" pitchFamily="34" charset="0"/>
              </a:rPr>
              <a:t>(6), </a:t>
            </a:r>
            <a:r>
              <a:rPr lang="en-US" altLang="en-US" baseline="0" dirty="0" smtClean="0">
                <a:latin typeface="Helvetica" pitchFamily="34" charset="0"/>
              </a:rPr>
              <a:t>585-612.</a:t>
            </a:r>
            <a:endParaRPr lang="en-US" altLang="en-US" dirty="0" smtClean="0">
              <a:latin typeface="Helvetica" pitchFamily="34" charset="0"/>
            </a:endParaRPr>
          </a:p>
        </p:txBody>
      </p:sp>
    </p:spTree>
    <p:extLst>
      <p:ext uri="{BB962C8B-B14F-4D97-AF65-F5344CB8AC3E}">
        <p14:creationId xmlns:p14="http://schemas.microsoft.com/office/powerpoint/2010/main" val="41668387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98B3E861-39C2-4666-AA0E-BFF0AF11EA73}" type="slidenum">
              <a:rPr lang="en-US" sz="1100">
                <a:solidFill>
                  <a:prstClr val="black"/>
                </a:solidFill>
              </a:rPr>
              <a:pPr defTabSz="931774" eaLnBrk="1" hangingPunct="1">
                <a:defRPr/>
              </a:pPr>
              <a:t>96</a:t>
            </a:fld>
            <a:endParaRPr lang="en-US" sz="1100">
              <a:solidFill>
                <a:prstClr val="black"/>
              </a:solidFill>
            </a:endParaRPr>
          </a:p>
        </p:txBody>
      </p:sp>
      <p:sp>
        <p:nvSpPr>
          <p:cNvPr id="132099" name="Rectangle 2"/>
          <p:cNvSpPr>
            <a:spLocks noGrp="1" noRot="1" noChangeAspect="1" noChangeArrowheads="1" noTextEdit="1"/>
          </p:cNvSpPr>
          <p:nvPr>
            <p:ph type="sldImg"/>
          </p:nvPr>
        </p:nvSpPr>
        <p:spPr>
          <a:xfrm>
            <a:off x="1181100" y="696913"/>
            <a:ext cx="4648200" cy="3486150"/>
          </a:xfrm>
          <a:ln/>
        </p:spPr>
      </p:sp>
      <p:sp>
        <p:nvSpPr>
          <p:cNvPr id="132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smtClean="0"/>
              <a:t>Just like </a:t>
            </a:r>
            <a:r>
              <a:rPr lang="en-US" altLang="en-US" dirty="0" smtClean="0"/>
              <a:t>with chronic diseases,</a:t>
            </a:r>
            <a:r>
              <a:rPr lang="en-US" altLang="en-US" baseline="0" dirty="0" smtClean="0"/>
              <a:t> addiction medications can relieve symptoms (ex: high blood pressure medications) but people need to make behavioral changes (i.e. diet, exercise) for sustained benefit. </a:t>
            </a:r>
          </a:p>
          <a:p>
            <a:endParaRPr lang="en-US" alt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Substance</a:t>
            </a:r>
            <a:r>
              <a:rPr lang="en-US" baseline="0" dirty="0" smtClean="0"/>
              <a:t> Abuse and Mental Health Services Administration. (2018). </a:t>
            </a:r>
            <a:r>
              <a:rPr lang="en-US" i="1" baseline="0" dirty="0" smtClean="0"/>
              <a:t>Treatment Improvement Protocol 63: Medications for Opioid Use Disorder</a:t>
            </a:r>
            <a:r>
              <a:rPr lang="en-US" baseline="0" dirty="0" smtClean="0"/>
              <a:t>. </a:t>
            </a:r>
            <a:endParaRPr lang="en-US" dirty="0" smtClean="0"/>
          </a:p>
          <a:p>
            <a:endParaRPr lang="en-US" altLang="en-US" dirty="0" smtClean="0"/>
          </a:p>
        </p:txBody>
      </p:sp>
    </p:spTree>
    <p:extLst>
      <p:ext uri="{BB962C8B-B14F-4D97-AF65-F5344CB8AC3E}">
        <p14:creationId xmlns:p14="http://schemas.microsoft.com/office/powerpoint/2010/main" val="32832846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F544FE74-2B8C-4878-847F-E0B0711B5AB9}" type="slidenum">
              <a:rPr lang="en-US" sz="1100">
                <a:solidFill>
                  <a:prstClr val="black"/>
                </a:solidFill>
              </a:rPr>
              <a:pPr defTabSz="931774" eaLnBrk="1" hangingPunct="1">
                <a:defRPr/>
              </a:pPr>
              <a:t>97</a:t>
            </a:fld>
            <a:endParaRPr lang="en-US" sz="1100">
              <a:solidFill>
                <a:prstClr val="black"/>
              </a:solidFill>
            </a:endParaRPr>
          </a:p>
        </p:txBody>
      </p:sp>
      <p:sp>
        <p:nvSpPr>
          <p:cNvPr id="133123" name="Rectangle 2"/>
          <p:cNvSpPr>
            <a:spLocks noGrp="1" noRot="1" noChangeAspect="1" noChangeArrowheads="1" noTextEdit="1"/>
          </p:cNvSpPr>
          <p:nvPr>
            <p:ph type="sldImg"/>
          </p:nvPr>
        </p:nvSpPr>
        <p:spPr>
          <a:xfrm>
            <a:off x="1181100" y="696913"/>
            <a:ext cx="4648200" cy="3486150"/>
          </a:xfrm>
          <a:ln/>
        </p:spPr>
      </p:sp>
      <p:sp>
        <p:nvSpPr>
          <p:cNvPr id="133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Again, just like with medications for other chronic diseases, the</a:t>
            </a:r>
            <a:r>
              <a:rPr lang="en-US" altLang="en-US" baseline="0" dirty="0" smtClean="0"/>
              <a:t> effects of treatment don’t usually last long after treatment stops (i.e. high blood pressure, high cholesterol, diabetes). </a:t>
            </a:r>
          </a:p>
          <a:p>
            <a:endParaRPr lang="en-US" alt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baseline="0" dirty="0" smtClean="0"/>
              <a:t> </a:t>
            </a:r>
            <a:r>
              <a:rPr lang="en-US" dirty="0" smtClean="0"/>
              <a:t>Substance</a:t>
            </a:r>
            <a:r>
              <a:rPr lang="en-US" baseline="0" dirty="0" smtClean="0"/>
              <a:t> Abuse and Mental Health Services Administration. (2018). </a:t>
            </a:r>
            <a:r>
              <a:rPr lang="en-US" i="1" baseline="0" dirty="0" smtClean="0"/>
              <a:t>Treatment Improvement Protocol 63: Medications for Opioid Use Disorder</a:t>
            </a:r>
            <a:r>
              <a:rPr lang="en-US" baseline="0" dirty="0" smtClean="0"/>
              <a:t>. </a:t>
            </a:r>
            <a:endParaRPr lang="en-US" dirty="0" smtClean="0"/>
          </a:p>
          <a:p>
            <a:endParaRPr lang="en-US" altLang="en-US" dirty="0" smtClean="0"/>
          </a:p>
        </p:txBody>
      </p:sp>
    </p:spTree>
    <p:extLst>
      <p:ext uri="{BB962C8B-B14F-4D97-AF65-F5344CB8AC3E}">
        <p14:creationId xmlns:p14="http://schemas.microsoft.com/office/powerpoint/2010/main" val="16524149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862F497E-7DD7-4EF6-B78C-2FA522EB3C8A}" type="slidenum">
              <a:rPr lang="en-US" sz="1100">
                <a:solidFill>
                  <a:prstClr val="black"/>
                </a:solidFill>
              </a:rPr>
              <a:pPr defTabSz="931774" eaLnBrk="1" hangingPunct="1">
                <a:defRPr/>
              </a:pPr>
              <a:t>98</a:t>
            </a:fld>
            <a:endParaRPr lang="en-US" sz="1100">
              <a:solidFill>
                <a:prstClr val="black"/>
              </a:solidFill>
            </a:endParaRPr>
          </a:p>
        </p:txBody>
      </p:sp>
      <p:sp>
        <p:nvSpPr>
          <p:cNvPr id="134147" name="Rectangle 2"/>
          <p:cNvSpPr>
            <a:spLocks noGrp="1" noRot="1" noChangeAspect="1" noChangeArrowheads="1" noTextEdit="1"/>
          </p:cNvSpPr>
          <p:nvPr>
            <p:ph type="sldImg"/>
          </p:nvPr>
        </p:nvSpPr>
        <p:spPr>
          <a:xfrm>
            <a:off x="1181100" y="696913"/>
            <a:ext cx="4648200" cy="3486150"/>
          </a:xfrm>
          <a:ln/>
        </p:spPr>
      </p:sp>
      <p:sp>
        <p:nvSpPr>
          <p:cNvPr id="1341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smtClean="0"/>
              <a:t>Again, just like with hypertension, diabetes, and asthma, you don’t just treat it once and then forget about it. You need ongoing monitoring and treatment. </a:t>
            </a:r>
          </a:p>
          <a:p>
            <a:endParaRPr lang="en-US" alt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Reference:</a:t>
            </a:r>
            <a:r>
              <a:rPr lang="en-US" altLang="en-US" baseline="0" dirty="0" smtClean="0"/>
              <a:t> </a:t>
            </a:r>
            <a:r>
              <a:rPr lang="en-US" dirty="0" smtClean="0"/>
              <a:t>Substance</a:t>
            </a:r>
            <a:r>
              <a:rPr lang="en-US" baseline="0" dirty="0" smtClean="0"/>
              <a:t> Abuse and Mental Health Services Administration. (2018). </a:t>
            </a:r>
            <a:r>
              <a:rPr lang="en-US" i="1" baseline="0" dirty="0" smtClean="0"/>
              <a:t>Treatment Improvement Protocol 63: Medications for Opioid Use Disorder</a:t>
            </a:r>
            <a:r>
              <a:rPr lang="en-US" baseline="0" dirty="0" smtClean="0"/>
              <a:t>.</a:t>
            </a:r>
            <a:endParaRPr lang="en-US" altLang="en-US" dirty="0" smtClean="0"/>
          </a:p>
        </p:txBody>
      </p:sp>
    </p:spTree>
    <p:extLst>
      <p:ext uri="{BB962C8B-B14F-4D97-AF65-F5344CB8AC3E}">
        <p14:creationId xmlns:p14="http://schemas.microsoft.com/office/powerpoint/2010/main" val="42035201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1928" indent="-285358" eaLnBrk="0" hangingPunct="0">
              <a:defRPr sz="2400">
                <a:solidFill>
                  <a:schemeClr val="tx1"/>
                </a:solidFill>
                <a:latin typeface="Times New Roman" pitchFamily="18" charset="0"/>
              </a:defRPr>
            </a:lvl2pPr>
            <a:lvl3pPr marL="1141428" indent="-228287" eaLnBrk="0" hangingPunct="0">
              <a:defRPr sz="2400">
                <a:solidFill>
                  <a:schemeClr val="tx1"/>
                </a:solidFill>
                <a:latin typeface="Times New Roman" pitchFamily="18" charset="0"/>
              </a:defRPr>
            </a:lvl3pPr>
            <a:lvl4pPr marL="1598000" indent="-228287" eaLnBrk="0" hangingPunct="0">
              <a:defRPr sz="2400">
                <a:solidFill>
                  <a:schemeClr val="tx1"/>
                </a:solidFill>
                <a:latin typeface="Times New Roman" pitchFamily="18" charset="0"/>
              </a:defRPr>
            </a:lvl4pPr>
            <a:lvl5pPr marL="2054571" indent="-228287" eaLnBrk="0" hangingPunct="0">
              <a:defRPr sz="2400">
                <a:solidFill>
                  <a:schemeClr val="tx1"/>
                </a:solidFill>
                <a:latin typeface="Times New Roman" pitchFamily="18" charset="0"/>
              </a:defRPr>
            </a:lvl5pPr>
            <a:lvl6pPr marL="2511141" indent="-228287" eaLnBrk="0" fontAlgn="base" hangingPunct="0">
              <a:spcBef>
                <a:spcPct val="0"/>
              </a:spcBef>
              <a:spcAft>
                <a:spcPct val="0"/>
              </a:spcAft>
              <a:defRPr sz="2400">
                <a:solidFill>
                  <a:schemeClr val="tx1"/>
                </a:solidFill>
                <a:latin typeface="Times New Roman" pitchFamily="18" charset="0"/>
              </a:defRPr>
            </a:lvl6pPr>
            <a:lvl7pPr marL="2967713" indent="-228287" eaLnBrk="0" fontAlgn="base" hangingPunct="0">
              <a:spcBef>
                <a:spcPct val="0"/>
              </a:spcBef>
              <a:spcAft>
                <a:spcPct val="0"/>
              </a:spcAft>
              <a:defRPr sz="2400">
                <a:solidFill>
                  <a:schemeClr val="tx1"/>
                </a:solidFill>
                <a:latin typeface="Times New Roman" pitchFamily="18" charset="0"/>
              </a:defRPr>
            </a:lvl7pPr>
            <a:lvl8pPr marL="3424284" indent="-228287" eaLnBrk="0" fontAlgn="base" hangingPunct="0">
              <a:spcBef>
                <a:spcPct val="0"/>
              </a:spcBef>
              <a:spcAft>
                <a:spcPct val="0"/>
              </a:spcAft>
              <a:defRPr sz="2400">
                <a:solidFill>
                  <a:schemeClr val="tx1"/>
                </a:solidFill>
                <a:latin typeface="Times New Roman" pitchFamily="18" charset="0"/>
              </a:defRPr>
            </a:lvl8pPr>
            <a:lvl9pPr marL="3880855" indent="-228287" eaLnBrk="0" fontAlgn="base" hangingPunct="0">
              <a:spcBef>
                <a:spcPct val="0"/>
              </a:spcBef>
              <a:spcAft>
                <a:spcPct val="0"/>
              </a:spcAft>
              <a:defRPr sz="2400">
                <a:solidFill>
                  <a:schemeClr val="tx1"/>
                </a:solidFill>
                <a:latin typeface="Times New Roman" pitchFamily="18" charset="0"/>
              </a:defRPr>
            </a:lvl9pPr>
          </a:lstStyle>
          <a:p>
            <a:pPr defTabSz="931774" eaLnBrk="1" hangingPunct="1">
              <a:defRPr/>
            </a:pPr>
            <a:fld id="{6189E6FE-4305-45A0-A8DA-EA5D03024089}" type="slidenum">
              <a:rPr lang="en-US" sz="1100">
                <a:solidFill>
                  <a:prstClr val="black"/>
                </a:solidFill>
              </a:rPr>
              <a:pPr defTabSz="931774" eaLnBrk="1" hangingPunct="1">
                <a:defRPr/>
              </a:pPr>
              <a:t>99</a:t>
            </a:fld>
            <a:endParaRPr lang="en-US" sz="1100">
              <a:solidFill>
                <a:prstClr val="black"/>
              </a:solidFill>
            </a:endParaRPr>
          </a:p>
        </p:txBody>
      </p:sp>
      <p:sp>
        <p:nvSpPr>
          <p:cNvPr id="135171" name="Rectangle 2"/>
          <p:cNvSpPr>
            <a:spLocks noGrp="1" noRot="1" noChangeAspect="1" noChangeArrowheads="1" noTextEdit="1"/>
          </p:cNvSpPr>
          <p:nvPr>
            <p:ph type="sldImg"/>
          </p:nvPr>
        </p:nvSpPr>
        <p:spPr>
          <a:xfrm>
            <a:off x="1181100" y="696913"/>
            <a:ext cx="4648200" cy="3486150"/>
          </a:xfrm>
          <a:ln/>
        </p:spPr>
      </p:sp>
      <p:sp>
        <p:nvSpPr>
          <p:cNvPr id="1351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dirty="0" smtClean="0"/>
              <a:t>Make</a:t>
            </a:r>
            <a:r>
              <a:rPr lang="en-US" altLang="en-US" b="1" i="1" baseline="0" dirty="0" smtClean="0"/>
              <a:t> the points listed in the bullet points. </a:t>
            </a:r>
            <a:endParaRPr lang="en-US" altLang="en-US" b="1" i="1" dirty="0" smtClean="0"/>
          </a:p>
        </p:txBody>
      </p:sp>
    </p:spTree>
    <p:extLst>
      <p:ext uri="{BB962C8B-B14F-4D97-AF65-F5344CB8AC3E}">
        <p14:creationId xmlns:p14="http://schemas.microsoft.com/office/powerpoint/2010/main" val="3780903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790951" y="912814"/>
            <a:ext cx="5857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pPr>
              <a:defRPr/>
            </a:pPr>
            <a:endParaRPr lang="en-US" sz="1350" b="0" smtClean="0">
              <a:solidFill>
                <a:srgbClr val="000000"/>
              </a:solidFill>
            </a:endParaRPr>
          </a:p>
        </p:txBody>
      </p:sp>
      <p:sp>
        <p:nvSpPr>
          <p:cNvPr id="353282" name="Rectangle 2"/>
          <p:cNvSpPr>
            <a:spLocks noGrp="1" noChangeArrowheads="1"/>
          </p:cNvSpPr>
          <p:nvPr>
            <p:ph type="ctrTitle"/>
          </p:nvPr>
        </p:nvSpPr>
        <p:spPr>
          <a:xfrm>
            <a:off x="455627" y="1066812"/>
            <a:ext cx="8226425" cy="1470025"/>
          </a:xfrm>
        </p:spPr>
        <p:txBody>
          <a:bodyPr/>
          <a:lstStyle>
            <a:lvl1pPr>
              <a:defRPr/>
            </a:lvl1pPr>
          </a:lstStyle>
          <a:p>
            <a:r>
              <a:rPr lang="en-US" smtClean="0"/>
              <a:t>Click to edit Master title style</a:t>
            </a:r>
            <a:endParaRPr lang="en-US"/>
          </a:p>
        </p:txBody>
      </p:sp>
      <p:sp>
        <p:nvSpPr>
          <p:cNvPr id="353283" name="Rectangle 3"/>
          <p:cNvSpPr>
            <a:spLocks noGrp="1" noChangeArrowheads="1"/>
          </p:cNvSpPr>
          <p:nvPr>
            <p:ph type="subTitle" idx="1"/>
          </p:nvPr>
        </p:nvSpPr>
        <p:spPr>
          <a:xfrm>
            <a:off x="1370013" y="2822575"/>
            <a:ext cx="6400800" cy="1143000"/>
          </a:xfrm>
        </p:spPr>
        <p:txBody>
          <a:bodyPr/>
          <a:lstStyle>
            <a:lvl1pPr marL="0" indent="0" algn="ctr">
              <a:buFontTx/>
              <a:buNone/>
              <a:defRPr/>
            </a:lvl1pPr>
          </a:lstStyle>
          <a:p>
            <a:r>
              <a:rPr lang="en-US" smtClean="0"/>
              <a:t>Click to edit Master subtitle style</a:t>
            </a:r>
            <a:endParaRPr lang="en-US"/>
          </a:p>
        </p:txBody>
      </p:sp>
    </p:spTree>
    <p:extLst>
      <p:ext uri="{BB962C8B-B14F-4D97-AF65-F5344CB8AC3E}">
        <p14:creationId xmlns:p14="http://schemas.microsoft.com/office/powerpoint/2010/main" val="16472073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41402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78669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4"/>
            <a:ext cx="8686800" cy="141763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676400"/>
            <a:ext cx="8686800" cy="4953000"/>
          </a:xfrm>
        </p:spPr>
        <p:txBody>
          <a:bodyPr/>
          <a:lstStyle/>
          <a:p>
            <a:pPr lvl="0"/>
            <a:r>
              <a:rPr lang="en-US" noProof="0" smtClean="0"/>
              <a:t>Click icon to add chart</a:t>
            </a:r>
          </a:p>
        </p:txBody>
      </p:sp>
    </p:spTree>
    <p:extLst>
      <p:ext uri="{BB962C8B-B14F-4D97-AF65-F5344CB8AC3E}">
        <p14:creationId xmlns:p14="http://schemas.microsoft.com/office/powerpoint/2010/main" val="6958869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4"/>
            <a:ext cx="8686800" cy="141763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76400"/>
            <a:ext cx="42672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2672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4229100"/>
            <a:ext cx="42672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229100"/>
            <a:ext cx="42672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19733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4"/>
            <a:ext cx="8686800" cy="141763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676400"/>
            <a:ext cx="8686800" cy="4953000"/>
          </a:xfrm>
        </p:spPr>
        <p:txBody>
          <a:bodyPr/>
          <a:lstStyle/>
          <a:p>
            <a:pPr lvl="0"/>
            <a:r>
              <a:rPr lang="en-US" noProof="0" smtClean="0"/>
              <a:t>Click icon to add table</a:t>
            </a:r>
            <a:endParaRPr lang="en-US" noProof="0"/>
          </a:p>
        </p:txBody>
      </p:sp>
    </p:spTree>
    <p:extLst>
      <p:ext uri="{BB962C8B-B14F-4D97-AF65-F5344CB8AC3E}">
        <p14:creationId xmlns:p14="http://schemas.microsoft.com/office/powerpoint/2010/main" val="142393294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8"/>
          <p:cNvGrpSpPr>
            <a:grpSpLocks/>
          </p:cNvGrpSpPr>
          <p:nvPr/>
        </p:nvGrpSpPr>
        <p:grpSpPr bwMode="auto">
          <a:xfrm>
            <a:off x="14" y="1843091"/>
            <a:ext cx="9140825" cy="5014912"/>
            <a:chOff x="0" y="1161"/>
            <a:chExt cx="5758" cy="3159"/>
          </a:xfrm>
        </p:grpSpPr>
        <p:sp>
          <p:nvSpPr>
            <p:cNvPr id="5" name="Freeform 9"/>
            <p:cNvSpPr>
              <a:spLocks/>
            </p:cNvSpPr>
            <p:nvPr/>
          </p:nvSpPr>
          <p:spPr bwMode="hidden">
            <a:xfrm>
              <a:off x="558" y="1161"/>
              <a:ext cx="5200" cy="3159"/>
            </a:xfrm>
            <a:custGeom>
              <a:avLst/>
              <a:gdLst>
                <a:gd name="T0" fmla="*/ 0 w 5184"/>
                <a:gd name="T1" fmla="*/ 3159 h 3159"/>
                <a:gd name="T2" fmla="*/ 5344 w 5184"/>
                <a:gd name="T3" fmla="*/ 3159 h 3159"/>
                <a:gd name="T4" fmla="*/ 534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FFFFFF"/>
                </a:solidFill>
                <a:cs typeface="Arial" pitchFamily="34" charset="0"/>
              </a:endParaRPr>
            </a:p>
          </p:txBody>
        </p:sp>
        <p:sp>
          <p:nvSpPr>
            <p:cNvPr id="6" name="Freeform 10"/>
            <p:cNvSpPr>
              <a:spLocks/>
            </p:cNvSpPr>
            <p:nvPr/>
          </p:nvSpPr>
          <p:spPr bwMode="hidden">
            <a:xfrm>
              <a:off x="0" y="1161"/>
              <a:ext cx="558" cy="3159"/>
            </a:xfrm>
            <a:custGeom>
              <a:avLst/>
              <a:gdLst>
                <a:gd name="T0" fmla="*/ 0 w 556"/>
                <a:gd name="T1" fmla="*/ 0 h 3159"/>
                <a:gd name="T2" fmla="*/ 0 w 556"/>
                <a:gd name="T3" fmla="*/ 3159 h 3159"/>
                <a:gd name="T4" fmla="*/ 576 w 556"/>
                <a:gd name="T5" fmla="*/ 3159 h 3159"/>
                <a:gd name="T6" fmla="*/ 57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FFFFFF"/>
                </a:solidFill>
                <a:cs typeface="Arial" pitchFamily="34" charset="0"/>
              </a:endParaRPr>
            </a:p>
          </p:txBody>
        </p:sp>
      </p:grpSp>
      <p:sp>
        <p:nvSpPr>
          <p:cNvPr id="70672" name="Rectangle 16"/>
          <p:cNvSpPr>
            <a:spLocks noGrp="1" noChangeArrowheads="1"/>
          </p:cNvSpPr>
          <p:nvPr>
            <p:ph type="ctrTitle" sz="quarter"/>
          </p:nvPr>
        </p:nvSpPr>
        <p:spPr>
          <a:xfrm>
            <a:off x="1066800" y="1997088"/>
            <a:ext cx="7086600" cy="1431925"/>
          </a:xfrm>
        </p:spPr>
        <p:txBody>
          <a:bodyPr anchor="b"/>
          <a:lstStyle>
            <a:lvl1pPr>
              <a:defRPr/>
            </a:lvl1pPr>
          </a:lstStyle>
          <a:p>
            <a:pPr lvl="0"/>
            <a:r>
              <a:rPr lang="en-US" noProof="0" smtClean="0"/>
              <a:t>Click to edit Master title style</a:t>
            </a:r>
          </a:p>
        </p:txBody>
      </p:sp>
      <p:sp>
        <p:nvSpPr>
          <p:cNvPr id="70673"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7" name="Rectangle 1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solidFill>
                <a:srgbClr val="FFFFFF"/>
              </a:solidFill>
            </a:endParaRPr>
          </a:p>
        </p:txBody>
      </p:sp>
      <p:sp>
        <p:nvSpPr>
          <p:cNvPr id="9" name="Rectangle 20"/>
          <p:cNvSpPr>
            <a:spLocks noGrp="1" noChangeArrowheads="1"/>
          </p:cNvSpPr>
          <p:nvPr>
            <p:ph type="sldNum" sz="quarter" idx="12"/>
          </p:nvPr>
        </p:nvSpPr>
        <p:spPr/>
        <p:txBody>
          <a:bodyPr/>
          <a:lstStyle>
            <a:lvl1pPr>
              <a:defRPr/>
            </a:lvl1pPr>
          </a:lstStyle>
          <a:p>
            <a:pPr>
              <a:defRPr/>
            </a:pPr>
            <a:fld id="{3EBF98C7-477A-48B0-83D9-B8D89E9D87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4785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12"/>
            <a:ext cx="8458200" cy="1431925"/>
          </a:xfrm>
        </p:spPr>
        <p:txBody>
          <a:bodyPr/>
          <a:lstStyle>
            <a:lvl1pPr algn="ctr">
              <a:defRPr sz="3000">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48207915-0614-4957-8633-D576C364C4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160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566CD723-A09E-46C3-9059-0A5D448594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795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B478D06B-6AFA-4C32-910F-AF484E9961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2107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6"/>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BAB7DA53-7C53-4DEA-AAF0-0AE9749760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227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3E17F1FD-29C3-4220-915C-9C71059786D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3180010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CAC42338-897E-42ED-A475-CC13506F21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362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459716F9-6F20-4486-AE3A-61EEF46578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6346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2"/>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435104"/>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D8817738-C3D4-4F73-AC3F-7CC28868E3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721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D58961D1-3A30-45BA-948B-25BD8488F2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8754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649ECE08-45B8-4D9A-A52C-3A2241B4DD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0906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89217392-A68C-4F43-B382-C4BB9512CA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1896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872046B9-A634-4084-B95C-13F0CB68D0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6093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12"/>
            <a:ext cx="7543800" cy="14319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066800" y="1981200"/>
            <a:ext cx="75438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13CB067-8662-4D65-A38B-97A2CAD0BD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2374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12"/>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914900" y="1981200"/>
            <a:ext cx="36957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7502DC7B-6207-4283-926D-DC7AB867ED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9421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12"/>
            <a:ext cx="7543800"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668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49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668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49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E11BA728-16D1-4D88-9BEE-2996AF659F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45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00610980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2" name="Picture 6" descr="PPT-slide10.jpg"/>
          <p:cNvPicPr>
            <a:picLocks noChangeAspect="1"/>
          </p:cNvPicPr>
          <p:nvPr userDrawn="1"/>
        </p:nvPicPr>
        <p:blipFill>
          <a:blip r:embed="rId2">
            <a:extLst>
              <a:ext uri="{28A0092B-C50C-407E-A947-70E740481C1C}">
                <a14:useLocalDpi xmlns:a14="http://schemas.microsoft.com/office/drawing/2010/main" val="0"/>
              </a:ext>
            </a:extLst>
          </a:blip>
          <a:srcRect l="1003" t="13333" b="1222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824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241418" y="1041723"/>
            <a:ext cx="3604271" cy="5490691"/>
          </a:xfrm>
        </p:spPr>
        <p:txBody>
          <a:bodyPr>
            <a:noAutofit/>
          </a:bodyPr>
          <a:lstStyle>
            <a:lvl1pPr algn="ctr">
              <a:defRPr sz="2699">
                <a:solidFill>
                  <a:srgbClr val="39587F"/>
                </a:solidFill>
                <a:latin typeface="Segoe Print" panose="02000600000000000000" pitchFamily="2" charset="0"/>
                <a:cs typeface="MV Boli" pitchFamily="2" charset="0"/>
              </a:defRPr>
            </a:lvl1pPr>
          </a:lstStyle>
          <a:p>
            <a:r>
              <a:rPr lang="en-US"/>
              <a:t>Click to edit Master title style</a:t>
            </a:r>
            <a:endParaRPr lang="en-US" dirty="0"/>
          </a:p>
        </p:txBody>
      </p:sp>
      <p:sp>
        <p:nvSpPr>
          <p:cNvPr id="8" name="Content Placeholder 2"/>
          <p:cNvSpPr>
            <a:spLocks noGrp="1"/>
          </p:cNvSpPr>
          <p:nvPr>
            <p:ph idx="1"/>
          </p:nvPr>
        </p:nvSpPr>
        <p:spPr>
          <a:xfrm>
            <a:off x="4051819" y="210068"/>
            <a:ext cx="4811495" cy="6322347"/>
          </a:xfrm>
        </p:spPr>
        <p:txBody>
          <a:bodyPr>
            <a:normAutofit/>
          </a:bodyPr>
          <a:lstStyle>
            <a:lvl1pPr>
              <a:defRPr sz="2400">
                <a:solidFill>
                  <a:schemeClr val="bg1">
                    <a:lumMod val="50000"/>
                  </a:schemeClr>
                </a:solidFill>
                <a:latin typeface="+mj-lt"/>
                <a:cs typeface="MV Boli" panose="02000500030200090000" pitchFamily="2" charset="0"/>
              </a:defRPr>
            </a:lvl1pPr>
            <a:lvl2pPr>
              <a:defRPr sz="2100" i="1">
                <a:solidFill>
                  <a:schemeClr val="bg1">
                    <a:lumMod val="50000"/>
                  </a:schemeClr>
                </a:solidFill>
                <a:latin typeface="+mj-lt"/>
                <a:cs typeface="Arial" pitchFamily="34" charset="0"/>
              </a:defRPr>
            </a:lvl2pPr>
            <a:lvl3pPr>
              <a:defRPr sz="1800" i="1">
                <a:solidFill>
                  <a:schemeClr val="bg1">
                    <a:lumMod val="50000"/>
                  </a:schemeClr>
                </a:solidFill>
                <a:latin typeface="+mj-lt"/>
                <a:cs typeface="Arial" pitchFamily="34" charset="0"/>
              </a:defRPr>
            </a:lvl3pPr>
            <a:lvl4pPr>
              <a:defRPr sz="1500" i="1">
                <a:solidFill>
                  <a:schemeClr val="bg1">
                    <a:lumMod val="50000"/>
                  </a:schemeClr>
                </a:solidFill>
                <a:latin typeface="+mj-lt"/>
                <a:cs typeface="Arial" pitchFamily="34" charset="0"/>
              </a:defRPr>
            </a:lvl4pPr>
            <a:lvl5pPr>
              <a:defRPr sz="1500" i="1">
                <a:solidFill>
                  <a:schemeClr val="bg1">
                    <a:lumMod val="50000"/>
                  </a:schemeClr>
                </a:solidFill>
                <a:latin typeface="+mj-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9109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190983" y="156212"/>
            <a:ext cx="8741779" cy="1202006"/>
          </a:xfrm>
        </p:spPr>
        <p:txBody>
          <a:bodyPr>
            <a:noAutofit/>
          </a:bodyPr>
          <a:lstStyle>
            <a:lvl1pPr algn="ctr">
              <a:defRPr sz="3000">
                <a:solidFill>
                  <a:srgbClr val="39587F"/>
                </a:solidFill>
                <a:latin typeface="Segoe Print" panose="02000600000000000000" pitchFamily="2" charset="0"/>
                <a:cs typeface="MV Boli" panose="02000500030200090000" pitchFamily="2" charset="0"/>
              </a:defRPr>
            </a:lvl1pPr>
          </a:lstStyle>
          <a:p>
            <a:r>
              <a:rPr lang="en-US"/>
              <a:t>Click to edit Master title style</a:t>
            </a:r>
            <a:endParaRPr lang="en-US" dirty="0"/>
          </a:p>
        </p:txBody>
      </p:sp>
      <p:sp>
        <p:nvSpPr>
          <p:cNvPr id="8" name="Content Placeholder 2"/>
          <p:cNvSpPr>
            <a:spLocks noGrp="1"/>
          </p:cNvSpPr>
          <p:nvPr>
            <p:ph idx="1"/>
          </p:nvPr>
        </p:nvSpPr>
        <p:spPr>
          <a:xfrm>
            <a:off x="190983" y="1524001"/>
            <a:ext cx="4288421" cy="4089692"/>
          </a:xfrm>
        </p:spPr>
        <p:txBody>
          <a:bodyPr>
            <a:normAutofit/>
          </a:bodyPr>
          <a:lstStyle>
            <a:lvl1pPr>
              <a:defRPr sz="2400">
                <a:solidFill>
                  <a:schemeClr val="bg1">
                    <a:lumMod val="50000"/>
                  </a:schemeClr>
                </a:solidFill>
                <a:latin typeface="+mj-lt"/>
                <a:cs typeface="MV Boli" panose="02000500030200090000" pitchFamily="2" charset="0"/>
              </a:defRPr>
            </a:lvl1pPr>
            <a:lvl2pPr>
              <a:defRPr sz="2100">
                <a:solidFill>
                  <a:schemeClr val="bg1">
                    <a:lumMod val="50000"/>
                  </a:schemeClr>
                </a:solidFill>
                <a:latin typeface="+mj-lt"/>
                <a:cs typeface="Arial" pitchFamily="34" charset="0"/>
              </a:defRPr>
            </a:lvl2pPr>
            <a:lvl3pPr>
              <a:defRPr sz="1800">
                <a:solidFill>
                  <a:schemeClr val="bg1">
                    <a:lumMod val="50000"/>
                  </a:schemeClr>
                </a:solidFill>
                <a:latin typeface="+mj-lt"/>
                <a:cs typeface="Arial" pitchFamily="34" charset="0"/>
              </a:defRPr>
            </a:lvl3pPr>
            <a:lvl4pPr>
              <a:defRPr sz="1350">
                <a:solidFill>
                  <a:schemeClr val="bg1">
                    <a:lumMod val="50000"/>
                  </a:schemeClr>
                </a:solidFill>
                <a:latin typeface="+mj-lt"/>
                <a:cs typeface="Arial" pitchFamily="34" charset="0"/>
              </a:defRPr>
            </a:lvl4pPr>
            <a:lvl5pPr>
              <a:defRPr sz="1350">
                <a:solidFill>
                  <a:schemeClr val="bg1">
                    <a:lumMod val="50000"/>
                  </a:schemeClr>
                </a:solidFill>
                <a:latin typeface="+mj-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0"/>
          </p:nvPr>
        </p:nvSpPr>
        <p:spPr>
          <a:xfrm>
            <a:off x="4644341" y="1524001"/>
            <a:ext cx="4288421" cy="4089692"/>
          </a:xfrm>
        </p:spPr>
        <p:txBody>
          <a:bodyPr>
            <a:normAutofit/>
          </a:bodyPr>
          <a:lstStyle>
            <a:lvl1pPr>
              <a:defRPr sz="2400">
                <a:solidFill>
                  <a:schemeClr val="bg1">
                    <a:lumMod val="50000"/>
                  </a:schemeClr>
                </a:solidFill>
                <a:latin typeface="+mj-lt"/>
                <a:cs typeface="MV Boli" panose="02000500030200090000" pitchFamily="2" charset="0"/>
              </a:defRPr>
            </a:lvl1pPr>
            <a:lvl2pPr>
              <a:defRPr sz="2100">
                <a:solidFill>
                  <a:schemeClr val="bg1">
                    <a:lumMod val="50000"/>
                  </a:schemeClr>
                </a:solidFill>
                <a:latin typeface="+mj-lt"/>
                <a:cs typeface="Arial" pitchFamily="34" charset="0"/>
              </a:defRPr>
            </a:lvl2pPr>
            <a:lvl3pPr>
              <a:defRPr sz="1800">
                <a:solidFill>
                  <a:schemeClr val="bg1">
                    <a:lumMod val="50000"/>
                  </a:schemeClr>
                </a:solidFill>
                <a:latin typeface="+mj-lt"/>
                <a:cs typeface="Arial" pitchFamily="34" charset="0"/>
              </a:defRPr>
            </a:lvl3pPr>
            <a:lvl4pPr>
              <a:defRPr sz="1350">
                <a:solidFill>
                  <a:schemeClr val="bg1">
                    <a:lumMod val="50000"/>
                  </a:schemeClr>
                </a:solidFill>
                <a:latin typeface="+mj-lt"/>
                <a:cs typeface="Arial" pitchFamily="34" charset="0"/>
              </a:defRPr>
            </a:lvl4pPr>
            <a:lvl5pPr>
              <a:defRPr sz="1350">
                <a:solidFill>
                  <a:schemeClr val="bg1">
                    <a:lumMod val="50000"/>
                  </a:schemeClr>
                </a:solidFill>
                <a:latin typeface="+mj-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963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124200"/>
            <a:ext cx="7315200" cy="1293592"/>
          </a:xfrm>
        </p:spPr>
        <p:txBody>
          <a:bodyPr anchor="t"/>
          <a:lstStyle>
            <a:lvl1pPr algn="l">
              <a:defRPr sz="3000" b="0" cap="none"/>
            </a:lvl1pPr>
          </a:lstStyle>
          <a:p>
            <a:r>
              <a:rPr lang="en-US"/>
              <a:t>Click to edit Master title style</a:t>
            </a:r>
          </a:p>
        </p:txBody>
      </p:sp>
      <p:sp>
        <p:nvSpPr>
          <p:cNvPr id="3" name="Slide Number Placeholder 7"/>
          <p:cNvSpPr>
            <a:spLocks noGrp="1"/>
          </p:cNvSpPr>
          <p:nvPr>
            <p:ph type="sldNum" sz="quarter" idx="11"/>
          </p:nvPr>
        </p:nvSpPr>
        <p:spPr>
          <a:xfrm>
            <a:off x="8202798" y="6556248"/>
            <a:ext cx="941203" cy="301752"/>
          </a:xfrm>
          <a:prstGeom prst="rect">
            <a:avLst/>
          </a:prstGeom>
        </p:spPr>
        <p:txBody>
          <a:bodyPr/>
          <a:lstStyle>
            <a:lvl1pPr algn="r">
              <a:defRPr sz="1050" baseline="0">
                <a:latin typeface="Arial" panose="020B0604020202020204" pitchFamily="34" charset="0"/>
              </a:defRPr>
            </a:lvl1pPr>
          </a:lstStyle>
          <a:p>
            <a:fld id="{42FDEBBB-D812-4CD2-B983-5CFCE59D02BF}" type="slidenum">
              <a:rPr lang="en-US" smtClean="0"/>
              <a:pPr/>
              <a:t>‹#›</a:t>
            </a:fld>
            <a:endParaRPr lang="en-US" dirty="0"/>
          </a:p>
        </p:txBody>
      </p:sp>
    </p:spTree>
    <p:extLst>
      <p:ext uri="{BB962C8B-B14F-4D97-AF65-F5344CB8AC3E}">
        <p14:creationId xmlns:p14="http://schemas.microsoft.com/office/powerpoint/2010/main" val="339722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76400"/>
            <a:ext cx="4267200" cy="4953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267200" cy="4953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2499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6"/>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69154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203816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51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2"/>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435104"/>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4452332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4432284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4"/>
            <a:ext cx="86868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28600" y="1676400"/>
            <a:ext cx="868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7"/>
          <p:cNvSpPr>
            <a:spLocks noChangeArrowheads="1"/>
          </p:cNvSpPr>
          <p:nvPr/>
        </p:nvSpPr>
        <p:spPr bwMode="auto">
          <a:xfrm>
            <a:off x="14" y="1479550"/>
            <a:ext cx="9140825" cy="63500"/>
          </a:xfrm>
          <a:prstGeom prst="rect">
            <a:avLst/>
          </a:prstGeom>
          <a:gradFill rotWithShape="1">
            <a:gsLst>
              <a:gs pos="0">
                <a:srgbClr val="FFCC00"/>
              </a:gs>
              <a:gs pos="50000">
                <a:srgbClr val="C5C5FF"/>
              </a:gs>
              <a:gs pos="100000">
                <a:srgbClr val="FFCC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400" b="1">
                <a:solidFill>
                  <a:srgbClr val="FFCC00"/>
                </a:solidFill>
                <a:latin typeface="Arial" pitchFamily="34" charset="0"/>
              </a:defRPr>
            </a:lvl1pPr>
            <a:lvl2pPr marL="742950" indent="-285750">
              <a:defRPr sz="4400" b="1">
                <a:solidFill>
                  <a:srgbClr val="FFCC00"/>
                </a:solidFill>
                <a:latin typeface="Arial" pitchFamily="34" charset="0"/>
              </a:defRPr>
            </a:lvl2pPr>
            <a:lvl3pPr marL="1143000" indent="-228600">
              <a:defRPr sz="4400" b="1">
                <a:solidFill>
                  <a:srgbClr val="FFCC00"/>
                </a:solidFill>
                <a:latin typeface="Arial" pitchFamily="34" charset="0"/>
              </a:defRPr>
            </a:lvl3pPr>
            <a:lvl4pPr marL="1600200" indent="-228600">
              <a:defRPr sz="4400" b="1">
                <a:solidFill>
                  <a:srgbClr val="FFCC00"/>
                </a:solidFill>
                <a:latin typeface="Arial" pitchFamily="34" charset="0"/>
              </a:defRPr>
            </a:lvl4pPr>
            <a:lvl5pPr marL="2057400" indent="-228600">
              <a:defRPr sz="4400" b="1">
                <a:solidFill>
                  <a:srgbClr val="FFCC00"/>
                </a:solidFill>
                <a:latin typeface="Arial" pitchFamily="34" charset="0"/>
              </a:defRPr>
            </a:lvl5pPr>
            <a:lvl6pPr marL="2514600" indent="-228600" algn="ctr" eaLnBrk="0" fontAlgn="base" hangingPunct="0">
              <a:lnSpc>
                <a:spcPct val="80000"/>
              </a:lnSpc>
              <a:spcBef>
                <a:spcPct val="0"/>
              </a:spcBef>
              <a:spcAft>
                <a:spcPct val="0"/>
              </a:spcAft>
              <a:defRPr sz="4400" b="1">
                <a:solidFill>
                  <a:srgbClr val="FFCC00"/>
                </a:solidFill>
                <a:latin typeface="Arial" pitchFamily="34" charset="0"/>
              </a:defRPr>
            </a:lvl6pPr>
            <a:lvl7pPr marL="2971800" indent="-228600" algn="ctr" eaLnBrk="0" fontAlgn="base" hangingPunct="0">
              <a:lnSpc>
                <a:spcPct val="80000"/>
              </a:lnSpc>
              <a:spcBef>
                <a:spcPct val="0"/>
              </a:spcBef>
              <a:spcAft>
                <a:spcPct val="0"/>
              </a:spcAft>
              <a:defRPr sz="4400" b="1">
                <a:solidFill>
                  <a:srgbClr val="FFCC00"/>
                </a:solidFill>
                <a:latin typeface="Arial" pitchFamily="34" charset="0"/>
              </a:defRPr>
            </a:lvl7pPr>
            <a:lvl8pPr marL="3429000" indent="-228600" algn="ctr" eaLnBrk="0" fontAlgn="base" hangingPunct="0">
              <a:lnSpc>
                <a:spcPct val="80000"/>
              </a:lnSpc>
              <a:spcBef>
                <a:spcPct val="0"/>
              </a:spcBef>
              <a:spcAft>
                <a:spcPct val="0"/>
              </a:spcAft>
              <a:defRPr sz="4400" b="1">
                <a:solidFill>
                  <a:srgbClr val="FFCC00"/>
                </a:solidFill>
                <a:latin typeface="Arial" pitchFamily="34" charset="0"/>
              </a:defRPr>
            </a:lvl8pPr>
            <a:lvl9pPr marL="3886200" indent="-228600" algn="ctr" eaLnBrk="0" fontAlgn="base" hangingPunct="0">
              <a:lnSpc>
                <a:spcPct val="80000"/>
              </a:lnSpc>
              <a:spcBef>
                <a:spcPct val="0"/>
              </a:spcBef>
              <a:spcAft>
                <a:spcPct val="0"/>
              </a:spcAft>
              <a:defRPr sz="4400" b="1">
                <a:solidFill>
                  <a:srgbClr val="FFCC00"/>
                </a:solidFill>
                <a:latin typeface="Arial" pitchFamily="34" charset="0"/>
              </a:defRPr>
            </a:lvl9pPr>
          </a:lstStyle>
          <a:p>
            <a:pPr>
              <a:defRPr/>
            </a:pPr>
            <a:endParaRPr lang="en-US" altLang="en-US" sz="3300" smtClean="0"/>
          </a:p>
        </p:txBody>
      </p:sp>
      <p:sp>
        <p:nvSpPr>
          <p:cNvPr id="2" name="Slide Number Placeholder 1"/>
          <p:cNvSpPr>
            <a:spLocks noGrp="1"/>
          </p:cNvSpPr>
          <p:nvPr>
            <p:ph type="sldNum" sz="quarter" idx="4"/>
          </p:nvPr>
        </p:nvSpPr>
        <p:spPr>
          <a:xfrm>
            <a:off x="6553200" y="635636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17F1FD-29C3-4220-915C-9C71059786D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605106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iming>
    <p:tnLst>
      <p:par>
        <p:cTn id="1" dur="indefinite" restart="never" nodeType="tmRoot"/>
      </p:par>
    </p:tnLst>
  </p:timing>
  <p:hf hdr="0" ftr="0" dt="0"/>
  <p:txStyles>
    <p:titleStyle>
      <a:lvl1pPr algn="ctr" rtl="0" eaLnBrk="1" fontAlgn="base" hangingPunct="1">
        <a:spcBef>
          <a:spcPct val="0"/>
        </a:spcBef>
        <a:spcAft>
          <a:spcPct val="0"/>
        </a:spcAft>
        <a:defRPr sz="3300" b="1">
          <a:solidFill>
            <a:srgbClr val="FFCC00"/>
          </a:solidFill>
          <a:latin typeface="+mj-lt"/>
          <a:ea typeface="+mj-ea"/>
          <a:cs typeface="+mj-cs"/>
        </a:defRPr>
      </a:lvl1pPr>
      <a:lvl2pPr algn="ctr" rtl="0" eaLnBrk="1" fontAlgn="base" hangingPunct="1">
        <a:spcBef>
          <a:spcPct val="0"/>
        </a:spcBef>
        <a:spcAft>
          <a:spcPct val="0"/>
        </a:spcAft>
        <a:defRPr sz="3300" b="1">
          <a:solidFill>
            <a:srgbClr val="FFCC00"/>
          </a:solidFill>
          <a:latin typeface="Arial" charset="0"/>
        </a:defRPr>
      </a:lvl2pPr>
      <a:lvl3pPr algn="ctr" rtl="0" eaLnBrk="1" fontAlgn="base" hangingPunct="1">
        <a:spcBef>
          <a:spcPct val="0"/>
        </a:spcBef>
        <a:spcAft>
          <a:spcPct val="0"/>
        </a:spcAft>
        <a:defRPr sz="3300" b="1">
          <a:solidFill>
            <a:srgbClr val="FFCC00"/>
          </a:solidFill>
          <a:latin typeface="Arial" charset="0"/>
        </a:defRPr>
      </a:lvl3pPr>
      <a:lvl4pPr algn="ctr" rtl="0" eaLnBrk="1" fontAlgn="base" hangingPunct="1">
        <a:spcBef>
          <a:spcPct val="0"/>
        </a:spcBef>
        <a:spcAft>
          <a:spcPct val="0"/>
        </a:spcAft>
        <a:defRPr sz="3300" b="1">
          <a:solidFill>
            <a:srgbClr val="FFCC00"/>
          </a:solidFill>
          <a:latin typeface="Arial" charset="0"/>
        </a:defRPr>
      </a:lvl4pPr>
      <a:lvl5pPr algn="ctr" rtl="0" eaLnBrk="1" fontAlgn="base" hangingPunct="1">
        <a:spcBef>
          <a:spcPct val="0"/>
        </a:spcBef>
        <a:spcAft>
          <a:spcPct val="0"/>
        </a:spcAft>
        <a:defRPr sz="3300" b="1">
          <a:solidFill>
            <a:srgbClr val="FFCC00"/>
          </a:solidFill>
          <a:latin typeface="Arial" charset="0"/>
        </a:defRPr>
      </a:lvl5pPr>
      <a:lvl6pPr marL="342900" algn="ctr" rtl="0" eaLnBrk="1" fontAlgn="base" hangingPunct="1">
        <a:spcBef>
          <a:spcPct val="0"/>
        </a:spcBef>
        <a:spcAft>
          <a:spcPct val="0"/>
        </a:spcAft>
        <a:defRPr sz="3300" b="1">
          <a:solidFill>
            <a:srgbClr val="FFCC00"/>
          </a:solidFill>
          <a:latin typeface="Arial" charset="0"/>
        </a:defRPr>
      </a:lvl6pPr>
      <a:lvl7pPr marL="685800" algn="ctr" rtl="0" eaLnBrk="1" fontAlgn="base" hangingPunct="1">
        <a:spcBef>
          <a:spcPct val="0"/>
        </a:spcBef>
        <a:spcAft>
          <a:spcPct val="0"/>
        </a:spcAft>
        <a:defRPr sz="3300" b="1">
          <a:solidFill>
            <a:srgbClr val="FFCC00"/>
          </a:solidFill>
          <a:latin typeface="Arial" charset="0"/>
        </a:defRPr>
      </a:lvl7pPr>
      <a:lvl8pPr marL="1028700" algn="ctr" rtl="0" eaLnBrk="1" fontAlgn="base" hangingPunct="1">
        <a:spcBef>
          <a:spcPct val="0"/>
        </a:spcBef>
        <a:spcAft>
          <a:spcPct val="0"/>
        </a:spcAft>
        <a:defRPr sz="3300" b="1">
          <a:solidFill>
            <a:srgbClr val="FFCC00"/>
          </a:solidFill>
          <a:latin typeface="Arial" charset="0"/>
        </a:defRPr>
      </a:lvl8pPr>
      <a:lvl9pPr marL="1371600" algn="ctr" rtl="0" eaLnBrk="1" fontAlgn="base" hangingPunct="1">
        <a:spcBef>
          <a:spcPct val="0"/>
        </a:spcBef>
        <a:spcAft>
          <a:spcPct val="0"/>
        </a:spcAft>
        <a:defRPr sz="3300" b="1">
          <a:solidFill>
            <a:srgbClr val="FFCC00"/>
          </a:solidFill>
          <a:latin typeface="Arial" charset="0"/>
        </a:defRPr>
      </a:lvl9pPr>
    </p:titleStyle>
    <p:bodyStyle>
      <a:lvl1pPr marL="257175" indent="-257175" algn="l" rtl="0" eaLnBrk="1" fontAlgn="base" hangingPunct="1">
        <a:spcBef>
          <a:spcPct val="20000"/>
        </a:spcBef>
        <a:spcAft>
          <a:spcPct val="0"/>
        </a:spcAft>
        <a:buChar char="•"/>
        <a:defRPr sz="2400">
          <a:solidFill>
            <a:schemeClr val="bg1"/>
          </a:solidFill>
          <a:latin typeface="+mn-lt"/>
          <a:ea typeface="+mn-ea"/>
          <a:cs typeface="+mn-cs"/>
        </a:defRPr>
      </a:lvl1pPr>
      <a:lvl2pPr marL="557213" indent="-214313" algn="l" rtl="0" eaLnBrk="1" fontAlgn="base" hangingPunct="1">
        <a:spcBef>
          <a:spcPct val="20000"/>
        </a:spcBef>
        <a:spcAft>
          <a:spcPct val="0"/>
        </a:spcAft>
        <a:buChar char="–"/>
        <a:defRPr sz="2100">
          <a:solidFill>
            <a:schemeClr val="bg1"/>
          </a:solidFill>
          <a:latin typeface="+mn-lt"/>
        </a:defRPr>
      </a:lvl2pPr>
      <a:lvl3pPr marL="857250" indent="-171450" algn="l" rtl="0" eaLnBrk="1" fontAlgn="base" hangingPunct="1">
        <a:spcBef>
          <a:spcPct val="20000"/>
        </a:spcBef>
        <a:spcAft>
          <a:spcPct val="0"/>
        </a:spcAft>
        <a:buChar char="•"/>
        <a:defRPr sz="1800">
          <a:solidFill>
            <a:schemeClr val="bg1"/>
          </a:solidFill>
          <a:latin typeface="+mn-lt"/>
        </a:defRPr>
      </a:lvl3pPr>
      <a:lvl4pPr marL="1200150" indent="-171450" algn="l" rtl="0" eaLnBrk="1" fontAlgn="base" hangingPunct="1">
        <a:spcBef>
          <a:spcPct val="20000"/>
        </a:spcBef>
        <a:spcAft>
          <a:spcPct val="0"/>
        </a:spcAft>
        <a:buChar char="–"/>
        <a:defRPr sz="1500">
          <a:solidFill>
            <a:schemeClr val="bg1"/>
          </a:solidFill>
          <a:latin typeface="+mn-lt"/>
        </a:defRPr>
      </a:lvl4pPr>
      <a:lvl5pPr marL="1543050" indent="-171450" algn="l" rtl="0" eaLnBrk="1" fontAlgn="base" hangingPunct="1">
        <a:spcBef>
          <a:spcPct val="20000"/>
        </a:spcBef>
        <a:spcAft>
          <a:spcPct val="0"/>
        </a:spcAft>
        <a:buChar char="»"/>
        <a:defRPr sz="1500">
          <a:solidFill>
            <a:schemeClr val="bg1"/>
          </a:solidFill>
          <a:latin typeface="+mn-lt"/>
        </a:defRPr>
      </a:lvl5pPr>
      <a:lvl6pPr marL="1885950" indent="-171450" algn="l" rtl="0" eaLnBrk="1" fontAlgn="base" hangingPunct="1">
        <a:spcBef>
          <a:spcPct val="20000"/>
        </a:spcBef>
        <a:spcAft>
          <a:spcPct val="0"/>
        </a:spcAft>
        <a:buChar char="»"/>
        <a:defRPr sz="1500">
          <a:solidFill>
            <a:schemeClr val="bg1"/>
          </a:solidFill>
          <a:latin typeface="+mn-lt"/>
        </a:defRPr>
      </a:lvl6pPr>
      <a:lvl7pPr marL="2228850" indent="-171450" algn="l" rtl="0" eaLnBrk="1" fontAlgn="base" hangingPunct="1">
        <a:spcBef>
          <a:spcPct val="20000"/>
        </a:spcBef>
        <a:spcAft>
          <a:spcPct val="0"/>
        </a:spcAft>
        <a:buChar char="»"/>
        <a:defRPr sz="1500">
          <a:solidFill>
            <a:schemeClr val="bg1"/>
          </a:solidFill>
          <a:latin typeface="+mn-lt"/>
        </a:defRPr>
      </a:lvl7pPr>
      <a:lvl8pPr marL="2571750" indent="-171450" algn="l" rtl="0" eaLnBrk="1" fontAlgn="base" hangingPunct="1">
        <a:spcBef>
          <a:spcPct val="20000"/>
        </a:spcBef>
        <a:spcAft>
          <a:spcPct val="0"/>
        </a:spcAft>
        <a:buChar char="»"/>
        <a:defRPr sz="1500">
          <a:solidFill>
            <a:schemeClr val="bg1"/>
          </a:solidFill>
          <a:latin typeface="+mn-lt"/>
        </a:defRPr>
      </a:lvl8pPr>
      <a:lvl9pPr marL="2914650" indent="-171450"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3"/>
          <p:cNvSpPr>
            <a:spLocks/>
          </p:cNvSpPr>
          <p:nvPr/>
        </p:nvSpPr>
        <p:spPr bwMode="hidden">
          <a:xfrm>
            <a:off x="885826" y="1843091"/>
            <a:ext cx="8255000" cy="5014912"/>
          </a:xfrm>
          <a:custGeom>
            <a:avLst/>
            <a:gdLst>
              <a:gd name="T0" fmla="*/ 0 w 5184"/>
              <a:gd name="T1" fmla="*/ 2147483647 h 3159"/>
              <a:gd name="T2" fmla="*/ 2147483647 w 5184"/>
              <a:gd name="T3" fmla="*/ 2147483647 h 3159"/>
              <a:gd name="T4" fmla="*/ 2147483647 w 5184"/>
              <a:gd name="T5" fmla="*/ 0 h 3159"/>
              <a:gd name="T6" fmla="*/ 0 w 5184"/>
              <a:gd name="T7" fmla="*/ 0 h 3159"/>
              <a:gd name="T8" fmla="*/ 0 w 5184"/>
              <a:gd name="T9" fmla="*/ 2147483647 h 3159"/>
              <a:gd name="T10" fmla="*/ 0 w 5184"/>
              <a:gd name="T11" fmla="*/ 2147483647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FFFFFF"/>
              </a:solidFill>
              <a:cs typeface="Arial" pitchFamily="34" charset="0"/>
            </a:endParaRPr>
          </a:p>
        </p:txBody>
      </p:sp>
      <p:sp>
        <p:nvSpPr>
          <p:cNvPr id="1027" name="Freeform 4"/>
          <p:cNvSpPr>
            <a:spLocks/>
          </p:cNvSpPr>
          <p:nvPr/>
        </p:nvSpPr>
        <p:spPr bwMode="hidden">
          <a:xfrm>
            <a:off x="13" y="1843091"/>
            <a:ext cx="885825" cy="5014912"/>
          </a:xfrm>
          <a:custGeom>
            <a:avLst/>
            <a:gdLst>
              <a:gd name="T0" fmla="*/ 0 w 556"/>
              <a:gd name="T1" fmla="*/ 0 h 3159"/>
              <a:gd name="T2" fmla="*/ 0 w 556"/>
              <a:gd name="T3" fmla="*/ 2147483647 h 3159"/>
              <a:gd name="T4" fmla="*/ 2147483647 w 556"/>
              <a:gd name="T5" fmla="*/ 2147483647 h 3159"/>
              <a:gd name="T6" fmla="*/ 2147483647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FFFFFF"/>
              </a:solidFill>
              <a:cs typeface="Arial" pitchFamily="34" charset="0"/>
            </a:endParaRPr>
          </a:p>
        </p:txBody>
      </p:sp>
      <p:sp>
        <p:nvSpPr>
          <p:cNvPr id="69647" name="Rectangle 15"/>
          <p:cNvSpPr>
            <a:spLocks noGrp="1" noChangeArrowheads="1"/>
          </p:cNvSpPr>
          <p:nvPr>
            <p:ph type="title"/>
          </p:nvPr>
        </p:nvSpPr>
        <p:spPr bwMode="auto">
          <a:xfrm>
            <a:off x="1066800" y="304812"/>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9648"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49"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750">
                <a:effectLst>
                  <a:outerShdw blurRad="38100" dist="38100" dir="2700000" algn="tl">
                    <a:srgbClr val="000000"/>
                  </a:outerShdw>
                </a:effectLst>
                <a:cs typeface="+mn-cs"/>
              </a:defRPr>
            </a:lvl1pPr>
          </a:lstStyle>
          <a:p>
            <a:pPr fontAlgn="base">
              <a:spcBef>
                <a:spcPct val="0"/>
              </a:spcBef>
              <a:spcAft>
                <a:spcPct val="0"/>
              </a:spcAft>
              <a:defRPr/>
            </a:pPr>
            <a:endParaRPr lang="en-US">
              <a:solidFill>
                <a:srgbClr val="FFFFFF"/>
              </a:solidFill>
            </a:endParaRPr>
          </a:p>
        </p:txBody>
      </p:sp>
      <p:sp>
        <p:nvSpPr>
          <p:cNvPr id="69650"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750">
                <a:effectLst>
                  <a:outerShdw blurRad="38100" dist="38100" dir="2700000" algn="tl">
                    <a:srgbClr val="000000"/>
                  </a:outerShdw>
                </a:effectLst>
                <a:cs typeface="+mn-cs"/>
              </a:defRPr>
            </a:lvl1pPr>
          </a:lstStyle>
          <a:p>
            <a:pPr fontAlgn="base">
              <a:spcBef>
                <a:spcPct val="0"/>
              </a:spcBef>
              <a:spcAft>
                <a:spcPct val="0"/>
              </a:spcAft>
              <a:defRPr/>
            </a:pPr>
            <a:endParaRPr lang="en-US">
              <a:solidFill>
                <a:srgbClr val="FFFFFF"/>
              </a:solidFill>
            </a:endParaRPr>
          </a:p>
        </p:txBody>
      </p:sp>
      <p:sp>
        <p:nvSpPr>
          <p:cNvPr id="69651"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750">
                <a:effectLst>
                  <a:outerShdw blurRad="38100" dist="38100" dir="2700000" algn="tl">
                    <a:srgbClr val="000000"/>
                  </a:outerShdw>
                </a:effectLst>
                <a:cs typeface="+mn-cs"/>
              </a:defRPr>
            </a:lvl1pPr>
          </a:lstStyle>
          <a:p>
            <a:pPr fontAlgn="base">
              <a:spcBef>
                <a:spcPct val="0"/>
              </a:spcBef>
              <a:spcAft>
                <a:spcPct val="0"/>
              </a:spcAft>
              <a:defRPr/>
            </a:pPr>
            <a:fld id="{7ED94CEA-640F-4033-BBF4-8D4BE057BF4D}"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235579680"/>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18" r:id="rId17"/>
    <p:sldLayoutId id="2147483719" r:id="rId18"/>
    <p:sldLayoutId id="2147483721" r:id="rId19"/>
  </p:sldLayoutIdLst>
  <p:timing>
    <p:tnLst>
      <p:par>
        <p:cTn id="1" dur="indefinite" restart="never" nodeType="tmRoot"/>
      </p:par>
    </p:tnLst>
  </p:timing>
  <p:hf hdr="0" ftr="0" dt="0"/>
  <p:txStyles>
    <p:titleStyle>
      <a:lvl1pPr algn="l" rtl="0" eaLnBrk="0" fontAlgn="base" hangingPunct="0">
        <a:spcBef>
          <a:spcPct val="0"/>
        </a:spcBef>
        <a:spcAft>
          <a:spcPct val="0"/>
        </a:spcAft>
        <a:defRPr sz="33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3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33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33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3300" b="1">
          <a:solidFill>
            <a:schemeClr val="tx2"/>
          </a:solidFill>
          <a:effectLst>
            <a:outerShdw blurRad="38100" dist="38100" dir="2700000" algn="tl">
              <a:srgbClr val="000000"/>
            </a:outerShdw>
          </a:effectLst>
          <a:latin typeface="Tahoma" pitchFamily="34" charset="0"/>
        </a:defRPr>
      </a:lvl5pPr>
      <a:lvl6pPr marL="342900" algn="l" rtl="0" fontAlgn="base">
        <a:spcBef>
          <a:spcPct val="0"/>
        </a:spcBef>
        <a:spcAft>
          <a:spcPct val="0"/>
        </a:spcAft>
        <a:defRPr sz="3300" b="1">
          <a:solidFill>
            <a:schemeClr val="tx2"/>
          </a:solidFill>
          <a:effectLst>
            <a:outerShdw blurRad="38100" dist="38100" dir="2700000" algn="tl">
              <a:srgbClr val="000000"/>
            </a:outerShdw>
          </a:effectLst>
          <a:latin typeface="Tahoma" pitchFamily="34" charset="0"/>
        </a:defRPr>
      </a:lvl6pPr>
      <a:lvl7pPr marL="685800" algn="l" rtl="0" fontAlgn="base">
        <a:spcBef>
          <a:spcPct val="0"/>
        </a:spcBef>
        <a:spcAft>
          <a:spcPct val="0"/>
        </a:spcAft>
        <a:defRPr sz="3300" b="1">
          <a:solidFill>
            <a:schemeClr val="tx2"/>
          </a:solidFill>
          <a:effectLst>
            <a:outerShdw blurRad="38100" dist="38100" dir="2700000" algn="tl">
              <a:srgbClr val="000000"/>
            </a:outerShdw>
          </a:effectLst>
          <a:latin typeface="Tahoma" pitchFamily="34" charset="0"/>
        </a:defRPr>
      </a:lvl7pPr>
      <a:lvl8pPr marL="1028700" algn="l" rtl="0" fontAlgn="base">
        <a:spcBef>
          <a:spcPct val="0"/>
        </a:spcBef>
        <a:spcAft>
          <a:spcPct val="0"/>
        </a:spcAft>
        <a:defRPr sz="3300" b="1">
          <a:solidFill>
            <a:schemeClr val="tx2"/>
          </a:solidFill>
          <a:effectLst>
            <a:outerShdw blurRad="38100" dist="38100" dir="2700000" algn="tl">
              <a:srgbClr val="000000"/>
            </a:outerShdw>
          </a:effectLst>
          <a:latin typeface="Tahoma" pitchFamily="34" charset="0"/>
        </a:defRPr>
      </a:lvl8pPr>
      <a:lvl9pPr marL="1371600" algn="l" rtl="0" fontAlgn="base">
        <a:spcBef>
          <a:spcPct val="0"/>
        </a:spcBef>
        <a:spcAft>
          <a:spcPct val="0"/>
        </a:spcAft>
        <a:defRPr sz="3300" b="1">
          <a:solidFill>
            <a:schemeClr val="tx2"/>
          </a:solidFill>
          <a:effectLst>
            <a:outerShdw blurRad="38100" dist="38100" dir="2700000" algn="tl">
              <a:srgbClr val="000000"/>
            </a:outerShdw>
          </a:effectLst>
          <a:latin typeface="Tahoma" pitchFamily="34" charset="0"/>
        </a:defRPr>
      </a:lvl9pPr>
    </p:titleStyle>
    <p:bodyStyle>
      <a:lvl1pPr marL="257175" indent="-257175"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lr>
          <a:schemeClr val="tx1"/>
        </a:buClr>
        <a:buChar char="–"/>
        <a:defRPr sz="2100">
          <a:solidFill>
            <a:schemeClr val="tx1"/>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hlink"/>
        </a:buClr>
        <a:buSzPct val="70000"/>
        <a:buFont typeface="Wingdings" pitchFamily="2" charset="2"/>
        <a:buChar char="n"/>
        <a:defRPr sz="1800">
          <a:solidFill>
            <a:schemeClr val="tx1"/>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Clr>
          <a:schemeClr val="tx1"/>
        </a:buClr>
        <a:buChar char="–"/>
        <a:defRPr sz="1500">
          <a:solidFill>
            <a:schemeClr val="tx1"/>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hemeOverride" Target="../theme/themeOverride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6.xml"/><Relationship Id="rId1" Type="http://schemas.openxmlformats.org/officeDocument/2006/relationships/themeOverride" Target="../theme/themeOverride1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hemeOverride" Target="../theme/themeOverride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hemeOverride" Target="../theme/themeOverride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6.xml"/><Relationship Id="rId1" Type="http://schemas.openxmlformats.org/officeDocument/2006/relationships/themeOverride" Target="../theme/themeOverride1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6.xml"/><Relationship Id="rId1" Type="http://schemas.openxmlformats.org/officeDocument/2006/relationships/themeOverride" Target="../theme/themeOverride1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7.xml"/><Relationship Id="rId1" Type="http://schemas.openxmlformats.org/officeDocument/2006/relationships/themeOverride" Target="../theme/themeOverride19.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6.xml"/><Relationship Id="rId1" Type="http://schemas.openxmlformats.org/officeDocument/2006/relationships/themeOverride" Target="../theme/themeOverride20.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6.xml"/><Relationship Id="rId1" Type="http://schemas.openxmlformats.org/officeDocument/2006/relationships/themeOverride" Target="../theme/themeOverride21.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6.xml"/><Relationship Id="rId1" Type="http://schemas.openxmlformats.org/officeDocument/2006/relationships/themeOverride" Target="../theme/themeOverride2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6.xml"/><Relationship Id="rId1" Type="http://schemas.openxmlformats.org/officeDocument/2006/relationships/themeOverride" Target="../theme/themeOverride23.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6.xml"/><Relationship Id="rId1" Type="http://schemas.openxmlformats.org/officeDocument/2006/relationships/themeOverride" Target="../theme/themeOverride24.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6.xml"/><Relationship Id="rId1" Type="http://schemas.openxmlformats.org/officeDocument/2006/relationships/themeOverride" Target="../theme/themeOverride2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hemeOverride" Target="../theme/themeOverride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6.xml"/><Relationship Id="rId1" Type="http://schemas.openxmlformats.org/officeDocument/2006/relationships/themeOverride" Target="../theme/themeOverride26.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6.xml"/><Relationship Id="rId1" Type="http://schemas.openxmlformats.org/officeDocument/2006/relationships/themeOverride" Target="../theme/themeOverride27.xml"/><Relationship Id="rId4" Type="http://schemas.openxmlformats.org/officeDocument/2006/relationships/chart" Target="../charts/chart5.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16.xml"/><Relationship Id="rId1" Type="http://schemas.openxmlformats.org/officeDocument/2006/relationships/themeOverride" Target="../theme/themeOverride28.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6.xml"/><Relationship Id="rId1" Type="http://schemas.openxmlformats.org/officeDocument/2006/relationships/themeOverride" Target="../theme/themeOverride29.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6.xml"/><Relationship Id="rId1" Type="http://schemas.openxmlformats.org/officeDocument/2006/relationships/themeOverride" Target="../theme/themeOverride30.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6.xml"/><Relationship Id="rId1" Type="http://schemas.openxmlformats.org/officeDocument/2006/relationships/themeOverride" Target="../theme/themeOverride31.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6.xml"/><Relationship Id="rId1" Type="http://schemas.openxmlformats.org/officeDocument/2006/relationships/themeOverride" Target="../theme/themeOverride32.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6.xml"/><Relationship Id="rId1" Type="http://schemas.openxmlformats.org/officeDocument/2006/relationships/themeOverride" Target="../theme/themeOverride33.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6.xml"/><Relationship Id="rId1" Type="http://schemas.openxmlformats.org/officeDocument/2006/relationships/themeOverride" Target="../theme/themeOverride34.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31.xml"/><Relationship Id="rId1" Type="http://schemas.openxmlformats.org/officeDocument/2006/relationships/themeOverride" Target="../theme/themeOverride35.xml"/><Relationship Id="rId4" Type="http://schemas.openxmlformats.org/officeDocument/2006/relationships/image" Target="../media/image7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6.xml"/><Relationship Id="rId1" Type="http://schemas.openxmlformats.org/officeDocument/2006/relationships/themeOverride" Target="../theme/themeOverride36.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2.xml"/><Relationship Id="rId1" Type="http://schemas.openxmlformats.org/officeDocument/2006/relationships/themeOverride" Target="../theme/themeOverride37.xml"/><Relationship Id="rId4" Type="http://schemas.openxmlformats.org/officeDocument/2006/relationships/image" Target="../media/image77.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6.xml"/><Relationship Id="rId1" Type="http://schemas.openxmlformats.org/officeDocument/2006/relationships/themeOverride" Target="../theme/themeOverride38.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6.xml"/><Relationship Id="rId1" Type="http://schemas.openxmlformats.org/officeDocument/2006/relationships/themeOverride" Target="../theme/themeOverride39.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6.xml"/><Relationship Id="rId1" Type="http://schemas.openxmlformats.org/officeDocument/2006/relationships/themeOverride" Target="../theme/themeOverride40.xml"/><Relationship Id="rId5" Type="http://schemas.microsoft.com/office/2007/relationships/hdphoto" Target="../media/hdphoto1.wdp"/><Relationship Id="rId4" Type="http://schemas.openxmlformats.org/officeDocument/2006/relationships/image" Target="../media/image78.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32.xml"/><Relationship Id="rId1" Type="http://schemas.openxmlformats.org/officeDocument/2006/relationships/themeOverride" Target="../theme/themeOverride41.xml"/><Relationship Id="rId4" Type="http://schemas.openxmlformats.org/officeDocument/2006/relationships/image" Target="../media/image79.jpe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32.xml"/><Relationship Id="rId1" Type="http://schemas.openxmlformats.org/officeDocument/2006/relationships/themeOverride" Target="../theme/themeOverride42.xml"/><Relationship Id="rId4" Type="http://schemas.openxmlformats.org/officeDocument/2006/relationships/image" Target="../media/image80.jpe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53.xml"/><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3.xml"/><Relationship Id="rId1" Type="http://schemas.openxmlformats.org/officeDocument/2006/relationships/slideLayout" Target="../slideLayouts/slideLayout3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16.xml"/><Relationship Id="rId1" Type="http://schemas.openxmlformats.org/officeDocument/2006/relationships/themeOverride" Target="../theme/themeOverride43.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6.xml"/><Relationship Id="rId1" Type="http://schemas.openxmlformats.org/officeDocument/2006/relationships/themeOverride" Target="../theme/themeOverride44.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6.xml"/><Relationship Id="rId1" Type="http://schemas.openxmlformats.org/officeDocument/2006/relationships/themeOverride" Target="../theme/themeOverride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6.xml"/><Relationship Id="rId1" Type="http://schemas.openxmlformats.org/officeDocument/2006/relationships/themeOverride" Target="../theme/themeOverride46.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6.xml"/><Relationship Id="rId1" Type="http://schemas.openxmlformats.org/officeDocument/2006/relationships/themeOverride" Target="../theme/themeOverride47.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6.xml"/><Relationship Id="rId1" Type="http://schemas.openxmlformats.org/officeDocument/2006/relationships/themeOverride" Target="../theme/themeOverride48.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6.xml"/><Relationship Id="rId1" Type="http://schemas.openxmlformats.org/officeDocument/2006/relationships/themeOverride" Target="../theme/themeOverride49.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hemeOverride" Target="../theme/themeOverride50.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notesSlide" Target="../notesSlides/notesSlide174.xml"/></Relationships>
</file>

<file path=ppt/slides/_rels/slide1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27.wmf"/><Relationship Id="rId11" Type="http://schemas.openxmlformats.org/officeDocument/2006/relationships/image" Target="../media/image32.png"/><Relationship Id="rId5" Type="http://schemas.openxmlformats.org/officeDocument/2006/relationships/image" Target="../media/image26.wmf"/><Relationship Id="rId10" Type="http://schemas.openxmlformats.org/officeDocument/2006/relationships/image" Target="../media/image31.wmf"/><Relationship Id="rId4" Type="http://schemas.openxmlformats.org/officeDocument/2006/relationships/image" Target="../media/image25.png"/><Relationship Id="rId9"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6.xml"/><Relationship Id="rId1" Type="http://schemas.openxmlformats.org/officeDocument/2006/relationships/themeOverride" Target="../theme/themeOverride9.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1.xml"/><Relationship Id="rId1" Type="http://schemas.openxmlformats.org/officeDocument/2006/relationships/tags" Target="../tags/tag3.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hemeOverride" Target="../theme/themeOverr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73.xml"/><Relationship Id="rId7" Type="http://schemas.openxmlformats.org/officeDocument/2006/relationships/image" Target="../media/image56.jpeg"/><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oleObject" Target="../embeddings/oleObject1.bin"/><Relationship Id="rId9" Type="http://schemas.openxmlformats.org/officeDocument/2006/relationships/image" Target="../media/image58.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1.xml"/><Relationship Id="rId1" Type="http://schemas.openxmlformats.org/officeDocument/2006/relationships/video" Target="file:///C:\Users\bfinnerty\Documents\My%20Dropbox\Substance%20Use,%20HIV,%20and%20Youth\prbrainmaturing.mpg" TargetMode="External"/><Relationship Id="rId6" Type="http://schemas.openxmlformats.org/officeDocument/2006/relationships/image" Target="../media/image60.png"/><Relationship Id="rId5" Type="http://schemas.openxmlformats.org/officeDocument/2006/relationships/hyperlink" Target="http://www.drugabuse.gov/ScienceofAddiction/" TargetMode="Externa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21.xml"/><Relationship Id="rId4" Type="http://schemas.openxmlformats.org/officeDocument/2006/relationships/image" Target="../media/image62.jpeg"/></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hemeOverride" Target="../theme/themeOverr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chart" Target="../charts/chart2.xml"/><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hemeOverride" Target="../theme/themeOverride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2.xml"/><Relationship Id="rId1" Type="http://schemas.openxmlformats.org/officeDocument/2006/relationships/slideLayout" Target="../slideLayouts/slideLayout21.xml"/><Relationship Id="rId4" Type="http://schemas.openxmlformats.org/officeDocument/2006/relationships/image" Target="../media/image73.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image" Target="../media/image74.wmf"/></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1.xml"/><Relationship Id="rId1" Type="http://schemas.openxmlformats.org/officeDocument/2006/relationships/themeOverride" Target="../theme/themeOverride10.xml"/><Relationship Id="rId4" Type="http://schemas.openxmlformats.org/officeDocument/2006/relationships/image" Target="../media/image73.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1.xml"/><Relationship Id="rId1" Type="http://schemas.openxmlformats.org/officeDocument/2006/relationships/themeOverride" Target="../theme/themeOverride11.xml"/><Relationship Id="rId4" Type="http://schemas.openxmlformats.org/officeDocument/2006/relationships/image" Target="../media/image7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6.xml"/><Relationship Id="rId1" Type="http://schemas.openxmlformats.org/officeDocument/2006/relationships/themeOverride" Target="../theme/themeOverride1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6.xml"/><Relationship Id="rId1" Type="http://schemas.openxmlformats.org/officeDocument/2006/relationships/themeOverride" Target="../theme/themeOverride1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6.xml"/><Relationship Id="rId1" Type="http://schemas.openxmlformats.org/officeDocument/2006/relationships/themeOverride" Target="../theme/themeOverride1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1.xml"/><Relationship Id="rId1" Type="http://schemas.openxmlformats.org/officeDocument/2006/relationships/themeOverride" Target="../theme/themeOverr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sz="quarter"/>
          </p:nvPr>
        </p:nvSpPr>
        <p:spPr>
          <a:xfrm>
            <a:off x="784743" y="584858"/>
            <a:ext cx="7864151" cy="1085850"/>
          </a:xfrm>
        </p:spPr>
        <p:txBody>
          <a:bodyPr/>
          <a:lstStyle/>
          <a:p>
            <a:pPr algn="ctr"/>
            <a:r>
              <a:rPr lang="en-US" sz="4400" dirty="0" smtClean="0">
                <a:effectLst/>
                <a:latin typeface="Calibri" panose="020F0502020204030204" pitchFamily="34" charset="0"/>
                <a:cs typeface="Calibri" panose="020F0502020204030204" pitchFamily="34" charset="0"/>
              </a:rPr>
              <a:t>The Nature of Addiction and HIV</a:t>
            </a:r>
            <a:endParaRPr lang="en-US" sz="4400" dirty="0">
              <a:latin typeface="Calibri" panose="020F0502020204030204" pitchFamily="34" charset="0"/>
              <a:cs typeface="Calibri" panose="020F0502020204030204" pitchFamily="34" charset="0"/>
            </a:endParaRPr>
          </a:p>
        </p:txBody>
      </p:sp>
      <p:sp>
        <p:nvSpPr>
          <p:cNvPr id="201731" name="Rectangle 3"/>
          <p:cNvSpPr>
            <a:spLocks noGrp="1" noChangeArrowheads="1"/>
          </p:cNvSpPr>
          <p:nvPr>
            <p:ph type="subTitle" sz="quarter" idx="1"/>
          </p:nvPr>
        </p:nvSpPr>
        <p:spPr>
          <a:xfrm>
            <a:off x="1714500" y="2327139"/>
            <a:ext cx="5886450" cy="3387861"/>
          </a:xfrm>
        </p:spPr>
        <p:txBody>
          <a:bodyPr/>
          <a:lstStyle/>
          <a:p>
            <a:pPr>
              <a:lnSpc>
                <a:spcPct val="80000"/>
              </a:lnSpc>
            </a:pPr>
            <a:endParaRPr lang="en-US" sz="2700" dirty="0"/>
          </a:p>
          <a:p>
            <a:pPr lvl="0" algn="ctr" fontAlgn="auto">
              <a:lnSpc>
                <a:spcPct val="90000"/>
              </a:lnSpc>
              <a:spcBef>
                <a:spcPts val="1000"/>
              </a:spcBef>
              <a:spcAft>
                <a:spcPts val="0"/>
              </a:spcAft>
              <a:buClrTx/>
              <a:buSzTx/>
            </a:pPr>
            <a:r>
              <a:rPr lang="en-US" altLang="en-US" sz="3200" kern="1200" dirty="0" smtClean="0">
                <a:solidFill>
                  <a:srgbClr val="F4DE3A"/>
                </a:solidFill>
                <a:effectLst/>
                <a:latin typeface="Calibri" panose="020F0502020204030204" pitchFamily="34" charset="0"/>
                <a:cs typeface="Calibri" panose="020F0502020204030204" pitchFamily="34" charset="0"/>
              </a:rPr>
              <a:t>Trainer Name</a:t>
            </a:r>
          </a:p>
          <a:p>
            <a:pPr lvl="0" algn="ctr" fontAlgn="auto">
              <a:lnSpc>
                <a:spcPct val="90000"/>
              </a:lnSpc>
              <a:spcBef>
                <a:spcPts val="1000"/>
              </a:spcBef>
              <a:spcAft>
                <a:spcPts val="0"/>
              </a:spcAft>
              <a:buClrTx/>
              <a:buSzTx/>
            </a:pPr>
            <a:r>
              <a:rPr lang="en-US" altLang="en-US" sz="3200" kern="1200" dirty="0" smtClean="0">
                <a:solidFill>
                  <a:srgbClr val="F4DE3A"/>
                </a:solidFill>
                <a:effectLst/>
                <a:latin typeface="Calibri" panose="020F0502020204030204" pitchFamily="34" charset="0"/>
                <a:cs typeface="Calibri" panose="020F0502020204030204" pitchFamily="34" charset="0"/>
              </a:rPr>
              <a:t>Trainer Name </a:t>
            </a:r>
            <a:endParaRPr lang="en-US" altLang="en-US" sz="3200" kern="1200" dirty="0">
              <a:solidFill>
                <a:srgbClr val="F4DE3A"/>
              </a:solidFill>
              <a:effectLst/>
              <a:latin typeface="Calibri" panose="020F0502020204030204" pitchFamily="34" charset="0"/>
              <a:cs typeface="Calibri" panose="020F0502020204030204" pitchFamily="34" charset="0"/>
            </a:endParaRPr>
          </a:p>
          <a:p>
            <a:pPr lvl="0" algn="ctr" fontAlgn="auto">
              <a:lnSpc>
                <a:spcPct val="90000"/>
              </a:lnSpc>
              <a:spcBef>
                <a:spcPts val="1000"/>
              </a:spcBef>
              <a:spcAft>
                <a:spcPts val="0"/>
              </a:spcAft>
              <a:buClrTx/>
              <a:buSzTx/>
            </a:pPr>
            <a:endParaRPr lang="en-US" altLang="en-US" sz="2800" kern="1200" dirty="0" smtClean="0">
              <a:solidFill>
                <a:srgbClr val="F4DE3A"/>
              </a:solidFill>
              <a:effectLst/>
              <a:latin typeface="Calibri" panose="020F0502020204030204" pitchFamily="34" charset="0"/>
              <a:cs typeface="Calibri" panose="020F0502020204030204" pitchFamily="34" charset="0"/>
            </a:endParaRPr>
          </a:p>
          <a:p>
            <a:pPr lvl="0" algn="ctr" fontAlgn="auto">
              <a:lnSpc>
                <a:spcPct val="90000"/>
              </a:lnSpc>
              <a:spcBef>
                <a:spcPts val="1000"/>
              </a:spcBef>
              <a:spcAft>
                <a:spcPts val="0"/>
              </a:spcAft>
              <a:buClrTx/>
              <a:buSzTx/>
            </a:pPr>
            <a:r>
              <a:rPr lang="en-US" altLang="en-US" sz="2800" kern="1200" dirty="0" smtClean="0">
                <a:solidFill>
                  <a:srgbClr val="F4DE3A"/>
                </a:solidFill>
                <a:effectLst/>
                <a:latin typeface="Calibri" panose="020F0502020204030204" pitchFamily="34" charset="0"/>
                <a:cs typeface="Calibri" panose="020F0502020204030204" pitchFamily="34" charset="0"/>
              </a:rPr>
              <a:t>Training Date</a:t>
            </a:r>
            <a:endParaRPr lang="en-US" altLang="en-US" sz="2800" kern="1200" dirty="0">
              <a:solidFill>
                <a:srgbClr val="F4DE3A"/>
              </a:solidFill>
              <a:effectLst/>
              <a:latin typeface="Calibri" panose="020F0502020204030204" pitchFamily="34" charset="0"/>
              <a:cs typeface="Calibri" panose="020F0502020204030204" pitchFamily="34" charset="0"/>
            </a:endParaRPr>
          </a:p>
          <a:p>
            <a:pPr lvl="0" algn="ctr" fontAlgn="auto">
              <a:lnSpc>
                <a:spcPct val="90000"/>
              </a:lnSpc>
              <a:spcBef>
                <a:spcPts val="1000"/>
              </a:spcBef>
              <a:spcAft>
                <a:spcPts val="0"/>
              </a:spcAft>
              <a:buClrTx/>
              <a:buSzTx/>
            </a:pPr>
            <a:r>
              <a:rPr lang="en-US" altLang="en-US" sz="2800" kern="1200" dirty="0" smtClean="0">
                <a:solidFill>
                  <a:srgbClr val="F4DE3A"/>
                </a:solidFill>
                <a:effectLst/>
                <a:latin typeface="Calibri" panose="020F0502020204030204" pitchFamily="34" charset="0"/>
                <a:cs typeface="Calibri" panose="020F0502020204030204" pitchFamily="34" charset="0"/>
              </a:rPr>
              <a:t>Training Location </a:t>
            </a:r>
            <a:endParaRPr lang="en-US" altLang="en-US" sz="2800" kern="1200" dirty="0">
              <a:solidFill>
                <a:srgbClr val="F4DE3A"/>
              </a:solidFill>
              <a:effectLst/>
              <a:latin typeface="Calibri" panose="020F0502020204030204" pitchFamily="34" charset="0"/>
              <a:cs typeface="Calibri" panose="020F0502020204030204" pitchFamily="34" charset="0"/>
            </a:endParaRPr>
          </a:p>
          <a:p>
            <a:pPr>
              <a:lnSpc>
                <a:spcPct val="80000"/>
              </a:lnSpc>
            </a:pPr>
            <a:endParaRPr lang="en-US" sz="210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5812277"/>
            <a:ext cx="1752600" cy="664723"/>
          </a:xfrm>
          <a:prstGeom prst="rect">
            <a:avLst/>
          </a:prstGeom>
          <a:solidFill>
            <a:sysClr val="window" lastClr="FFFFFF">
              <a:lumMod val="95000"/>
            </a:sysClr>
          </a:solidFill>
        </p:spPr>
      </p:pic>
      <p:pic>
        <p:nvPicPr>
          <p:cNvPr id="7" name="Picture 11" descr="CDU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5" y="5701053"/>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NudePS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125" y="5942012"/>
            <a:ext cx="13223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EBF98C7-477A-48B0-83D9-B8D89E9D8758}" type="slidenum">
              <a:rPr lang="en-US" smtClean="0">
                <a:solidFill>
                  <a:srgbClr val="FFFFFF"/>
                </a:solidFill>
              </a:rPr>
              <a:pPr>
                <a:defRPr/>
              </a:pPr>
              <a:t>1</a:t>
            </a:fld>
            <a:endParaRPr lang="en-US">
              <a:solidFill>
                <a:srgbClr val="FFFFFF"/>
              </a:solidFill>
            </a:endParaRPr>
          </a:p>
        </p:txBody>
      </p:sp>
    </p:spTree>
    <p:extLst>
      <p:ext uri="{BB962C8B-B14F-4D97-AF65-F5344CB8AC3E}">
        <p14:creationId xmlns:p14="http://schemas.microsoft.com/office/powerpoint/2010/main" val="3074478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latin typeface="Calibri" panose="020F0502020204030204" pitchFamily="34" charset="0"/>
                <a:cs typeface="Calibri" panose="020F0502020204030204" pitchFamily="34" charset="0"/>
              </a:rPr>
              <a:t>Pre-Test Question</a:t>
            </a:r>
            <a:endParaRPr lang="en-US" dirty="0"/>
          </a:p>
        </p:txBody>
      </p:sp>
      <p:sp>
        <p:nvSpPr>
          <p:cNvPr id="3" name="Content Placeholder 2"/>
          <p:cNvSpPr>
            <a:spLocks noGrp="1"/>
          </p:cNvSpPr>
          <p:nvPr>
            <p:ph idx="1"/>
          </p:nvPr>
        </p:nvSpPr>
        <p:spPr/>
        <p:txBody>
          <a:bodyPr/>
          <a:lstStyle/>
          <a:p>
            <a:pPr marL="0" marR="0" indent="0">
              <a:lnSpc>
                <a:spcPct val="107000"/>
              </a:lnSpc>
              <a:spcBef>
                <a:spcPts val="0"/>
              </a:spcBef>
              <a:spcAft>
                <a:spcPts val="800"/>
              </a:spcAft>
              <a:buNone/>
            </a:pPr>
            <a:r>
              <a:rPr lang="en-US" sz="2800" dirty="0" smtClean="0">
                <a:latin typeface="Calibri" panose="020F0502020204030204" pitchFamily="34" charset="0"/>
                <a:cs typeface="Calibri" panose="020F0502020204030204" pitchFamily="34" charset="0"/>
              </a:rPr>
              <a:t>7. </a:t>
            </a:r>
            <a:r>
              <a:rPr lang="en-US" sz="2800" dirty="0">
                <a:effectLst/>
                <a:latin typeface="Calibri" panose="020F0502020204030204" pitchFamily="34" charset="0"/>
                <a:ea typeface="Calibri" panose="020F0502020204030204" pitchFamily="34" charset="0"/>
                <a:cs typeface="Calibri" panose="020F0502020204030204" pitchFamily="34" charset="0"/>
              </a:rPr>
              <a:t>Environmental risk factors potentially involved in developing an addiction include: </a:t>
            </a:r>
            <a:endParaRPr lang="en-US" sz="2800" dirty="0" smtClean="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lphaLcParenR"/>
            </a:pPr>
            <a:r>
              <a:rPr lang="en-US" sz="2800" dirty="0">
                <a:effectLst/>
                <a:latin typeface="Calibri" panose="020F0502020204030204" pitchFamily="34" charset="0"/>
                <a:ea typeface="Calibri" panose="020F0502020204030204" pitchFamily="34" charset="0"/>
                <a:cs typeface="Calibri" panose="020F0502020204030204" pitchFamily="34" charset="0"/>
              </a:rPr>
              <a:t>Parents’ attitude toward alcohol and drugs</a:t>
            </a:r>
          </a:p>
          <a:p>
            <a:pPr marL="342900" marR="0" lvl="0" indent="-342900">
              <a:lnSpc>
                <a:spcPct val="107000"/>
              </a:lnSpc>
              <a:spcBef>
                <a:spcPts val="0"/>
              </a:spcBef>
              <a:spcAft>
                <a:spcPts val="0"/>
              </a:spcAft>
              <a:buFont typeface="+mj-lt"/>
              <a:buAutoNum type="alphaLcParenR"/>
            </a:pPr>
            <a:r>
              <a:rPr lang="en-US" sz="2800" dirty="0">
                <a:effectLst/>
                <a:latin typeface="Calibri" panose="020F0502020204030204" pitchFamily="34" charset="0"/>
                <a:ea typeface="Calibri" panose="020F0502020204030204" pitchFamily="34" charset="0"/>
                <a:cs typeface="Calibri" panose="020F0502020204030204" pitchFamily="34" charset="0"/>
              </a:rPr>
              <a:t>Poor school achievement </a:t>
            </a:r>
          </a:p>
          <a:p>
            <a:pPr marL="342900" marR="0" lvl="0" indent="-342900">
              <a:lnSpc>
                <a:spcPct val="107000"/>
              </a:lnSpc>
              <a:spcBef>
                <a:spcPts val="0"/>
              </a:spcBef>
              <a:spcAft>
                <a:spcPts val="0"/>
              </a:spcAft>
              <a:buFont typeface="+mj-lt"/>
              <a:buAutoNum type="alphaLcParenR"/>
            </a:pPr>
            <a:r>
              <a:rPr lang="en-US" sz="2800" dirty="0">
                <a:effectLst/>
                <a:latin typeface="Calibri" panose="020F0502020204030204" pitchFamily="34" charset="0"/>
                <a:ea typeface="Calibri" panose="020F0502020204030204" pitchFamily="34" charset="0"/>
                <a:cs typeface="Calibri" panose="020F0502020204030204" pitchFamily="34" charset="0"/>
              </a:rPr>
              <a:t>Peer influences </a:t>
            </a:r>
          </a:p>
          <a:p>
            <a:pPr marL="342900" marR="0" lvl="0" indent="-342900">
              <a:lnSpc>
                <a:spcPct val="107000"/>
              </a:lnSpc>
              <a:spcBef>
                <a:spcPts val="0"/>
              </a:spcBef>
              <a:spcAft>
                <a:spcPts val="0"/>
              </a:spcAft>
              <a:buFont typeface="+mj-lt"/>
              <a:buAutoNum type="alphaLcParenR"/>
            </a:pPr>
            <a:r>
              <a:rPr lang="en-US" sz="2800" dirty="0">
                <a:effectLst/>
                <a:latin typeface="Calibri" panose="020F0502020204030204" pitchFamily="34" charset="0"/>
                <a:ea typeface="Calibri" panose="020F0502020204030204" pitchFamily="34" charset="0"/>
                <a:cs typeface="Calibri" panose="020F0502020204030204" pitchFamily="34" charset="0"/>
              </a:rPr>
              <a:t>Childhood trauma </a:t>
            </a:r>
          </a:p>
          <a:p>
            <a:pPr marL="342900" marR="0" lvl="0" indent="-342900">
              <a:lnSpc>
                <a:spcPct val="107000"/>
              </a:lnSpc>
              <a:spcBef>
                <a:spcPts val="0"/>
              </a:spcBef>
              <a:spcAft>
                <a:spcPts val="800"/>
              </a:spcAft>
              <a:buFont typeface="+mj-lt"/>
              <a:buAutoNum type="alphaLcParenR"/>
            </a:pPr>
            <a:r>
              <a:rPr lang="en-US" sz="2800" dirty="0">
                <a:effectLst/>
                <a:latin typeface="Calibri" panose="020F0502020204030204" pitchFamily="34" charset="0"/>
                <a:ea typeface="Calibri" panose="020F0502020204030204" pitchFamily="34" charset="0"/>
                <a:cs typeface="Calibri" panose="020F0502020204030204" pitchFamily="34" charset="0"/>
              </a:rPr>
              <a:t>All of the above</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10</a:t>
            </a:fld>
            <a:endParaRPr lang="en-US">
              <a:solidFill>
                <a:srgbClr val="FFFFFF"/>
              </a:solidFill>
            </a:endParaRPr>
          </a:p>
        </p:txBody>
      </p:sp>
    </p:spTree>
    <p:extLst>
      <p:ext uri="{BB962C8B-B14F-4D97-AF65-F5344CB8AC3E}">
        <p14:creationId xmlns:p14="http://schemas.microsoft.com/office/powerpoint/2010/main" val="255764165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522515" y="440872"/>
            <a:ext cx="8229600" cy="857250"/>
          </a:xfrm>
        </p:spPr>
        <p:txBody>
          <a:bodyPr/>
          <a:lstStyle/>
          <a:p>
            <a:pPr>
              <a:defRPr/>
            </a:pPr>
            <a:r>
              <a:rPr lang="en-US" sz="4000" dirty="0" smtClean="0">
                <a:latin typeface="Calibri" panose="020F0502020204030204" pitchFamily="34" charset="0"/>
                <a:cs typeface="Calibri" panose="020F0502020204030204" pitchFamily="34" charset="0"/>
              </a:rPr>
              <a:t>Summary</a:t>
            </a:r>
            <a:endParaRPr lang="en-US" dirty="0">
              <a:latin typeface="Calibri" panose="020F0502020204030204" pitchFamily="34" charset="0"/>
              <a:cs typeface="Calibri" panose="020F0502020204030204" pitchFamily="34" charset="0"/>
            </a:endParaRPr>
          </a:p>
        </p:txBody>
      </p:sp>
      <p:sp>
        <p:nvSpPr>
          <p:cNvPr id="361475" name="Rectangle 3"/>
          <p:cNvSpPr>
            <a:spLocks noGrp="1" noChangeArrowheads="1"/>
          </p:cNvSpPr>
          <p:nvPr>
            <p:ph idx="1"/>
          </p:nvPr>
        </p:nvSpPr>
        <p:spPr>
          <a:xfrm>
            <a:off x="522515" y="1593669"/>
            <a:ext cx="8229600" cy="4654731"/>
          </a:xfrm>
        </p:spPr>
        <p:txBody>
          <a:bodyPr/>
          <a:lstStyle/>
          <a:p>
            <a:pPr>
              <a:defRPr/>
            </a:pPr>
            <a:r>
              <a:rPr lang="en-US" sz="2800" dirty="0">
                <a:latin typeface="Calibri" panose="020F0502020204030204" pitchFamily="34" charset="0"/>
                <a:cs typeface="Calibri" panose="020F0502020204030204" pitchFamily="34" charset="0"/>
              </a:rPr>
              <a:t>Drugs affect the brain in ways that are </a:t>
            </a:r>
            <a:r>
              <a:rPr lang="en-US" sz="2800" dirty="0">
                <a:solidFill>
                  <a:srgbClr val="FFFF00"/>
                </a:solidFill>
                <a:latin typeface="Calibri" panose="020F0502020204030204" pitchFamily="34" charset="0"/>
                <a:cs typeface="Calibri" panose="020F0502020204030204" pitchFamily="34" charset="0"/>
              </a:rPr>
              <a:t>long term</a:t>
            </a:r>
            <a:r>
              <a:rPr lang="en-US" sz="2800" dirty="0">
                <a:latin typeface="Calibri" panose="020F0502020204030204" pitchFamily="34" charset="0"/>
                <a:cs typeface="Calibri" panose="020F0502020204030204" pitchFamily="34" charset="0"/>
              </a:rPr>
              <a:t>, but </a:t>
            </a:r>
            <a:r>
              <a:rPr lang="en-US" sz="2800" dirty="0">
                <a:solidFill>
                  <a:srgbClr val="FFFF00"/>
                </a:solidFill>
                <a:latin typeface="Calibri" panose="020F0502020204030204" pitchFamily="34" charset="0"/>
                <a:cs typeface="Calibri" panose="020F0502020204030204" pitchFamily="34" charset="0"/>
              </a:rPr>
              <a:t>reversible</a:t>
            </a:r>
            <a:r>
              <a:rPr lang="en-US" sz="2800" dirty="0">
                <a:latin typeface="Calibri" panose="020F0502020204030204" pitchFamily="34" charset="0"/>
                <a:cs typeface="Calibri" panose="020F0502020204030204" pitchFamily="34" charset="0"/>
              </a:rPr>
              <a:t>.</a:t>
            </a:r>
          </a:p>
          <a:p>
            <a:pPr>
              <a:defRPr/>
            </a:pPr>
            <a:r>
              <a:rPr lang="en-US" sz="2800" dirty="0">
                <a:latin typeface="Calibri" panose="020F0502020204030204" pitchFamily="34" charset="0"/>
                <a:cs typeface="Calibri" panose="020F0502020204030204" pitchFamily="34" charset="0"/>
              </a:rPr>
              <a:t>These brain changes profoundly influence </a:t>
            </a:r>
            <a:r>
              <a:rPr lang="en-US" sz="2800" dirty="0">
                <a:solidFill>
                  <a:srgbClr val="FFFF00"/>
                </a:solidFill>
                <a:latin typeface="Calibri" panose="020F0502020204030204" pitchFamily="34" charset="0"/>
                <a:cs typeface="Calibri" panose="020F0502020204030204" pitchFamily="34" charset="0"/>
              </a:rPr>
              <a:t>cognition</a:t>
            </a:r>
            <a:r>
              <a:rPr lang="en-US" sz="2800" dirty="0">
                <a:latin typeface="Calibri" panose="020F0502020204030204" pitchFamily="34" charset="0"/>
                <a:cs typeface="Calibri" panose="020F0502020204030204" pitchFamily="34" charset="0"/>
              </a:rPr>
              <a:t>, </a:t>
            </a:r>
            <a:r>
              <a:rPr lang="en-US" sz="2800" dirty="0">
                <a:solidFill>
                  <a:srgbClr val="FFFF00"/>
                </a:solidFill>
                <a:latin typeface="Calibri" panose="020F0502020204030204" pitchFamily="34" charset="0"/>
                <a:cs typeface="Calibri" panose="020F0502020204030204" pitchFamily="34" charset="0"/>
              </a:rPr>
              <a:t>emotions</a:t>
            </a:r>
            <a:r>
              <a:rPr lang="en-US" sz="2800" dirty="0">
                <a:latin typeface="Calibri" panose="020F0502020204030204" pitchFamily="34" charset="0"/>
                <a:cs typeface="Calibri" panose="020F0502020204030204" pitchFamily="34" charset="0"/>
              </a:rPr>
              <a:t> and </a:t>
            </a:r>
            <a:r>
              <a:rPr lang="en-US" sz="2800" dirty="0">
                <a:solidFill>
                  <a:srgbClr val="FFFF00"/>
                </a:solidFill>
                <a:latin typeface="Calibri" panose="020F0502020204030204" pitchFamily="34" charset="0"/>
                <a:cs typeface="Calibri" panose="020F0502020204030204" pitchFamily="34" charset="0"/>
              </a:rPr>
              <a:t>behavior</a:t>
            </a:r>
            <a:r>
              <a:rPr lang="en-US" sz="2800" dirty="0">
                <a:latin typeface="Calibri" panose="020F0502020204030204" pitchFamily="34" charset="0"/>
                <a:cs typeface="Calibri" panose="020F0502020204030204" pitchFamily="34" charset="0"/>
              </a:rPr>
              <a:t>.</a:t>
            </a:r>
          </a:p>
          <a:p>
            <a:pPr>
              <a:defRPr/>
            </a:pPr>
            <a:r>
              <a:rPr lang="en-US" sz="2800" dirty="0">
                <a:latin typeface="Calibri" panose="020F0502020204030204" pitchFamily="34" charset="0"/>
                <a:cs typeface="Calibri" panose="020F0502020204030204" pitchFamily="34" charset="0"/>
              </a:rPr>
              <a:t>There are </a:t>
            </a:r>
            <a:r>
              <a:rPr lang="en-US" sz="2800" dirty="0">
                <a:solidFill>
                  <a:srgbClr val="FFFF00"/>
                </a:solidFill>
                <a:latin typeface="Calibri" panose="020F0502020204030204" pitchFamily="34" charset="0"/>
                <a:cs typeface="Calibri" panose="020F0502020204030204" pitchFamily="34" charset="0"/>
              </a:rPr>
              <a:t>multiple forms of treatment </a:t>
            </a:r>
            <a:r>
              <a:rPr lang="en-US" sz="2800" dirty="0">
                <a:latin typeface="Calibri" panose="020F0502020204030204" pitchFamily="34" charset="0"/>
                <a:cs typeface="Calibri" panose="020F0502020204030204" pitchFamily="34" charset="0"/>
              </a:rPr>
              <a:t>that can be effective in treating addicted individuals.</a:t>
            </a:r>
          </a:p>
          <a:p>
            <a:pPr>
              <a:defRPr/>
            </a:pPr>
            <a:r>
              <a:rPr lang="en-US" sz="2800" dirty="0">
                <a:latin typeface="Calibri" panose="020F0502020204030204" pitchFamily="34" charset="0"/>
                <a:cs typeface="Calibri" panose="020F0502020204030204" pitchFamily="34" charset="0"/>
              </a:rPr>
              <a:t>Addiction and many psychiatric illnesses are chronic illnesses and like other chronic disorders, </a:t>
            </a:r>
            <a:r>
              <a:rPr lang="en-US" sz="2800" dirty="0">
                <a:solidFill>
                  <a:srgbClr val="FFFF00"/>
                </a:solidFill>
                <a:latin typeface="Calibri" panose="020F0502020204030204" pitchFamily="34" charset="0"/>
                <a:cs typeface="Calibri" panose="020F0502020204030204" pitchFamily="34" charset="0"/>
              </a:rPr>
              <a:t>require ongoing treatment and support</a:t>
            </a:r>
            <a:r>
              <a:rPr lang="en-US" sz="2800" dirty="0">
                <a:latin typeface="Calibri" panose="020F0502020204030204" pitchFamily="34" charset="0"/>
                <a:cs typeface="Calibri" panose="020F0502020204030204" pitchFamily="34" charset="0"/>
              </a:rPr>
              <a:t>.</a:t>
            </a:r>
          </a:p>
        </p:txBody>
      </p:sp>
      <p:sp>
        <p:nvSpPr>
          <p:cNvPr id="2" name="Slide Number Placeholder 1"/>
          <p:cNvSpPr>
            <a:spLocks noGrp="1"/>
          </p:cNvSpPr>
          <p:nvPr>
            <p:ph type="sldNum" sz="quarter" idx="12"/>
          </p:nvPr>
        </p:nvSpPr>
        <p:spPr/>
        <p:txBody>
          <a:bodyPr/>
          <a:lstStyle/>
          <a:p>
            <a:pPr>
              <a:defRPr/>
            </a:pPr>
            <a:fld id="{FE8307C9-8929-460B-85D6-F144FE171BF6}" type="slidenum">
              <a:rPr lang="en-US">
                <a:solidFill>
                  <a:srgbClr val="FFFFFF"/>
                </a:solidFill>
                <a:latin typeface="Tahoma"/>
              </a:rPr>
              <a:pPr>
                <a:defRPr/>
              </a:pPr>
              <a:t>100</a:t>
            </a:fld>
            <a:endParaRPr lang="en-US">
              <a:solidFill>
                <a:srgbClr val="FFFFFF"/>
              </a:solidFill>
              <a:latin typeface="Tahoma"/>
            </a:endParaRPr>
          </a:p>
        </p:txBody>
      </p:sp>
    </p:spTree>
    <p:extLst>
      <p:ext uri="{BB962C8B-B14F-4D97-AF65-F5344CB8AC3E}">
        <p14:creationId xmlns:p14="http://schemas.microsoft.com/office/powerpoint/2010/main" val="2174503030"/>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43840" y="2928623"/>
            <a:ext cx="8793480" cy="1362076"/>
          </a:xfrm>
        </p:spPr>
        <p:txBody>
          <a:bodyPr/>
          <a:lstStyle/>
          <a:p>
            <a:pPr algn="ctr"/>
            <a:r>
              <a:rPr lang="en-US" sz="4400" b="0" dirty="0" smtClean="0">
                <a:solidFill>
                  <a:srgbClr val="FFFF00"/>
                </a:solidFill>
                <a:latin typeface="Calibri" panose="020F0502020204030204" pitchFamily="34" charset="0"/>
                <a:cs typeface="Calibri" panose="020F0502020204030204" pitchFamily="34" charset="0"/>
              </a:rPr>
              <a:t>Neurochemical impact of </a:t>
            </a:r>
            <a:r>
              <a:rPr lang="en-US" sz="4400" b="0" dirty="0" err="1" smtClean="0">
                <a:solidFill>
                  <a:srgbClr val="FFFF00"/>
                </a:solidFill>
                <a:latin typeface="Calibri" panose="020F0502020204030204" pitchFamily="34" charset="0"/>
                <a:cs typeface="Calibri" panose="020F0502020204030204" pitchFamily="34" charset="0"/>
              </a:rPr>
              <a:t>hiv</a:t>
            </a:r>
            <a:endParaRPr lang="en-US" sz="4400" b="0" dirty="0">
              <a:solidFill>
                <a:srgbClr val="FFFF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48207915-0614-4957-8633-D576C364C48B}" type="slidenum">
              <a:rPr lang="en-US" smtClean="0"/>
              <a:pPr/>
              <a:t>101</a:t>
            </a:fld>
            <a:endParaRPr lang="en-US"/>
          </a:p>
        </p:txBody>
      </p:sp>
    </p:spTree>
    <p:extLst>
      <p:ext uri="{BB962C8B-B14F-4D97-AF65-F5344CB8AC3E}">
        <p14:creationId xmlns:p14="http://schemas.microsoft.com/office/powerpoint/2010/main" val="275459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HIV and the Brain </a:t>
            </a:r>
            <a:endParaRPr lang="en-US" sz="4000" dirty="0">
              <a:latin typeface="Calibri" panose="020F0502020204030204" pitchFamily="34" charset="0"/>
              <a:cs typeface="Calibri" panose="020F0502020204030204" pitchFamily="34" charset="0"/>
            </a:endParaRPr>
          </a:p>
        </p:txBody>
      </p:sp>
      <p:sp>
        <p:nvSpPr>
          <p:cNvPr id="6" name="Content Placeholder 5"/>
          <p:cNvSpPr>
            <a:spLocks noGrp="1"/>
          </p:cNvSpPr>
          <p:nvPr>
            <p:ph idx="1"/>
          </p:nvPr>
        </p:nvSpPr>
        <p:spPr>
          <a:xfrm>
            <a:off x="914400" y="1532964"/>
            <a:ext cx="7543800" cy="4114800"/>
          </a:xfrm>
        </p:spPr>
        <p:txBody>
          <a:bodyPr/>
          <a:lstStyle/>
          <a:p>
            <a:r>
              <a:rPr lang="en-US" sz="3000" dirty="0" smtClean="0">
                <a:latin typeface="Calibri" panose="020F0502020204030204" pitchFamily="34" charset="0"/>
                <a:cs typeface="Calibri" panose="020F0502020204030204" pitchFamily="34" charset="0"/>
              </a:rPr>
              <a:t>HIV enters the brain soon after acute infection by migrating across the blood-brain barrier</a:t>
            </a:r>
          </a:p>
          <a:p>
            <a:endParaRPr lang="en-US" sz="2800" dirty="0" smtClean="0">
              <a:latin typeface="Calibri" panose="020F0502020204030204" pitchFamily="34" charset="0"/>
              <a:cs typeface="Calibri" panose="020F0502020204030204" pitchFamily="34" charset="0"/>
            </a:endParaRPr>
          </a:p>
          <a:p>
            <a:r>
              <a:rPr lang="en-US" sz="3000" dirty="0" smtClean="0">
                <a:latin typeface="Calibri" panose="020F0502020204030204" pitchFamily="34" charset="0"/>
                <a:cs typeface="Calibri" panose="020F0502020204030204" pitchFamily="34" charset="0"/>
              </a:rPr>
              <a:t>It appears to produce a reservoir of virus that is able to replicate in the central nervous system (CNS), and can rebound if combination antiretroviral therapy (</a:t>
            </a:r>
            <a:r>
              <a:rPr lang="en-US" sz="3000" dirty="0" err="1" smtClean="0">
                <a:latin typeface="Calibri" panose="020F0502020204030204" pitchFamily="34" charset="0"/>
                <a:cs typeface="Calibri" panose="020F0502020204030204" pitchFamily="34" charset="0"/>
              </a:rPr>
              <a:t>cART</a:t>
            </a:r>
            <a:r>
              <a:rPr lang="en-US" sz="3000" dirty="0" smtClean="0">
                <a:latin typeface="Calibri" panose="020F0502020204030204" pitchFamily="34" charset="0"/>
                <a:cs typeface="Calibri" panose="020F0502020204030204" pitchFamily="34" charset="0"/>
              </a:rPr>
              <a:t>) is interrupted</a:t>
            </a:r>
            <a:endParaRPr lang="en-US" sz="3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566CD723-A09E-46C3-9059-0A5D448594AA}" type="slidenum">
              <a:rPr lang="en-US" smtClean="0">
                <a:solidFill>
                  <a:srgbClr val="FFFFFF"/>
                </a:solidFill>
              </a:rPr>
              <a:pPr>
                <a:defRPr/>
              </a:pPr>
              <a:t>102</a:t>
            </a:fld>
            <a:endParaRPr lang="en-US">
              <a:solidFill>
                <a:srgbClr val="FFFFFF"/>
              </a:solidFill>
            </a:endParaRPr>
          </a:p>
        </p:txBody>
      </p:sp>
      <p:sp>
        <p:nvSpPr>
          <p:cNvPr id="2" name="TextBox 1"/>
          <p:cNvSpPr txBox="1"/>
          <p:nvPr/>
        </p:nvSpPr>
        <p:spPr>
          <a:xfrm>
            <a:off x="268941" y="6248400"/>
            <a:ext cx="6598024"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Joseph et al., 2015; Gianella et al., 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46987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and the Brain </a:t>
            </a:r>
            <a:endParaRPr lang="en-US" dirty="0">
              <a:latin typeface="Calibri" panose="020F0502020204030204" pitchFamily="34" charset="0"/>
              <a:cs typeface="Calibri" panose="020F0502020204030204" pitchFamily="34" charset="0"/>
            </a:endParaRPr>
          </a:p>
        </p:txBody>
      </p:sp>
      <p:sp>
        <p:nvSpPr>
          <p:cNvPr id="6" name="Content Placeholder 5"/>
          <p:cNvSpPr>
            <a:spLocks noGrp="1"/>
          </p:cNvSpPr>
          <p:nvPr>
            <p:ph idx="1"/>
          </p:nvPr>
        </p:nvSpPr>
        <p:spPr>
          <a:xfrm>
            <a:off x="457200" y="1578864"/>
            <a:ext cx="8153400" cy="4114800"/>
          </a:xfrm>
        </p:spPr>
        <p:txBody>
          <a:bodyPr/>
          <a:lstStyle/>
          <a:p>
            <a:r>
              <a:rPr lang="en-US" sz="3000" dirty="0" smtClean="0">
                <a:latin typeface="Calibri" panose="020F0502020204030204" pitchFamily="34" charset="0"/>
                <a:cs typeface="Calibri" panose="020F0502020204030204" pitchFamily="34" charset="0"/>
              </a:rPr>
              <a:t>Almost half of HIV-seropositive individuals have some degree of neurocognitive impairment (NCI), classified as HIV-associated dementia (HAD), HIV-associated neurocognitive disorders (HAND), or asymptomatic neurocognitive impairment (ANI) </a:t>
            </a:r>
          </a:p>
          <a:p>
            <a:endParaRPr lang="en-US" sz="3000" dirty="0" smtClean="0">
              <a:latin typeface="Calibri" panose="020F0502020204030204" pitchFamily="34" charset="0"/>
              <a:cs typeface="Calibri" panose="020F0502020204030204" pitchFamily="34" charset="0"/>
            </a:endParaRPr>
          </a:p>
          <a:p>
            <a:r>
              <a:rPr lang="en-US" sz="3000" dirty="0" smtClean="0">
                <a:latin typeface="Calibri" panose="020F0502020204030204" pitchFamily="34" charset="0"/>
                <a:cs typeface="Calibri" panose="020F0502020204030204" pitchFamily="34" charset="0"/>
              </a:rPr>
              <a:t>Asymptomatic neurocognitive impairment can be identified by neuropsychological testing even though there may not be any noticeable functional impairment </a:t>
            </a:r>
          </a:p>
        </p:txBody>
      </p:sp>
      <p:sp>
        <p:nvSpPr>
          <p:cNvPr id="4" name="Slide Number Placeholder 3"/>
          <p:cNvSpPr>
            <a:spLocks noGrp="1"/>
          </p:cNvSpPr>
          <p:nvPr>
            <p:ph type="sldNum" sz="quarter" idx="12"/>
          </p:nvPr>
        </p:nvSpPr>
        <p:spPr/>
        <p:txBody>
          <a:bodyPr/>
          <a:lstStyle/>
          <a:p>
            <a:pPr>
              <a:defRPr/>
            </a:pPr>
            <a:fld id="{566CD723-A09E-46C3-9059-0A5D448594AA}" type="slidenum">
              <a:rPr lang="en-US" smtClean="0">
                <a:solidFill>
                  <a:srgbClr val="FFFFFF"/>
                </a:solidFill>
              </a:rPr>
              <a:pPr>
                <a:defRPr/>
              </a:pPr>
              <a:t>103</a:t>
            </a:fld>
            <a:endParaRPr lang="en-US">
              <a:solidFill>
                <a:srgbClr val="FFFFFF"/>
              </a:solidFill>
            </a:endParaRPr>
          </a:p>
        </p:txBody>
      </p:sp>
      <p:sp>
        <p:nvSpPr>
          <p:cNvPr id="2" name="TextBox 1"/>
          <p:cNvSpPr txBox="1"/>
          <p:nvPr/>
        </p:nvSpPr>
        <p:spPr>
          <a:xfrm>
            <a:off x="161365" y="6400800"/>
            <a:ext cx="4679576"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Heaton et al.,</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2010</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59859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and the Brain </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03504" y="1981200"/>
            <a:ext cx="8007096" cy="4114800"/>
          </a:xfrm>
        </p:spPr>
        <p:txBody>
          <a:bodyPr/>
          <a:lstStyle/>
          <a:p>
            <a:pPr>
              <a:buClr>
                <a:srgbClr val="FFFFCC"/>
              </a:buClr>
            </a:pPr>
            <a:r>
              <a:rPr lang="en-US" sz="3200" dirty="0">
                <a:solidFill>
                  <a:srgbClr val="FFFFFF"/>
                </a:solidFill>
                <a:latin typeface="Calibri" panose="020F0502020204030204" pitchFamily="34" charset="0"/>
                <a:cs typeface="Calibri" panose="020F0502020204030204" pitchFamily="34" charset="0"/>
              </a:rPr>
              <a:t>This </a:t>
            </a:r>
            <a:r>
              <a:rPr lang="en-US" sz="3200" dirty="0" smtClean="0">
                <a:solidFill>
                  <a:srgbClr val="FFFFFF"/>
                </a:solidFill>
                <a:latin typeface="Calibri" panose="020F0502020204030204" pitchFamily="34" charset="0"/>
                <a:cs typeface="Calibri" panose="020F0502020204030204" pitchFamily="34" charset="0"/>
              </a:rPr>
              <a:t>proportion (of neurocognitive impairment) </a:t>
            </a:r>
            <a:r>
              <a:rPr lang="en-US" sz="3200" dirty="0">
                <a:solidFill>
                  <a:srgbClr val="FFFFFF"/>
                </a:solidFill>
                <a:latin typeface="Calibri" panose="020F0502020204030204" pitchFamily="34" charset="0"/>
                <a:cs typeface="Calibri" panose="020F0502020204030204" pitchFamily="34" charset="0"/>
              </a:rPr>
              <a:t>has not changed since the </a:t>
            </a:r>
            <a:r>
              <a:rPr lang="en-US" sz="3200" dirty="0" smtClean="0">
                <a:solidFill>
                  <a:srgbClr val="FFFFFF"/>
                </a:solidFill>
                <a:latin typeface="Calibri" panose="020F0502020204030204" pitchFamily="34" charset="0"/>
                <a:cs typeface="Calibri" panose="020F0502020204030204" pitchFamily="34" charset="0"/>
              </a:rPr>
              <a:t>initiation </a:t>
            </a:r>
            <a:r>
              <a:rPr lang="en-US" sz="3200" dirty="0">
                <a:solidFill>
                  <a:srgbClr val="FFFFFF"/>
                </a:solidFill>
                <a:latin typeface="Calibri" panose="020F0502020204030204" pitchFamily="34" charset="0"/>
                <a:cs typeface="Calibri" panose="020F0502020204030204" pitchFamily="34" charset="0"/>
              </a:rPr>
              <a:t>of </a:t>
            </a:r>
            <a:r>
              <a:rPr lang="en-US" sz="3200" dirty="0" err="1">
                <a:solidFill>
                  <a:srgbClr val="FFFFFF"/>
                </a:solidFill>
                <a:latin typeface="Calibri" panose="020F0502020204030204" pitchFamily="34" charset="0"/>
                <a:cs typeface="Calibri" panose="020F0502020204030204" pitchFamily="34" charset="0"/>
              </a:rPr>
              <a:t>cART</a:t>
            </a:r>
            <a:r>
              <a:rPr lang="en-US" sz="3200" dirty="0">
                <a:solidFill>
                  <a:srgbClr val="FFFFFF"/>
                </a:solidFill>
                <a:latin typeface="Calibri" panose="020F0502020204030204" pitchFamily="34" charset="0"/>
                <a:cs typeface="Calibri" panose="020F0502020204030204" pitchFamily="34" charset="0"/>
              </a:rPr>
              <a:t>; however, </a:t>
            </a:r>
            <a:r>
              <a:rPr lang="en-US" sz="3200" dirty="0" err="1">
                <a:solidFill>
                  <a:srgbClr val="FFFFFF"/>
                </a:solidFill>
                <a:latin typeface="Calibri" panose="020F0502020204030204" pitchFamily="34" charset="0"/>
                <a:cs typeface="Calibri" panose="020F0502020204030204" pitchFamily="34" charset="0"/>
              </a:rPr>
              <a:t>cART</a:t>
            </a:r>
            <a:r>
              <a:rPr lang="en-US" sz="3200" dirty="0">
                <a:solidFill>
                  <a:srgbClr val="FFFFFF"/>
                </a:solidFill>
                <a:latin typeface="Calibri" panose="020F0502020204030204" pitchFamily="34" charset="0"/>
                <a:cs typeface="Calibri" panose="020F0502020204030204" pitchFamily="34" charset="0"/>
              </a:rPr>
              <a:t> </a:t>
            </a:r>
            <a:r>
              <a:rPr lang="en-US" sz="3200" dirty="0" smtClean="0">
                <a:solidFill>
                  <a:srgbClr val="FFFFFF"/>
                </a:solidFill>
                <a:latin typeface="Calibri" panose="020F0502020204030204" pitchFamily="34" charset="0"/>
                <a:cs typeface="Calibri" panose="020F0502020204030204" pitchFamily="34" charset="0"/>
              </a:rPr>
              <a:t>has significantly </a:t>
            </a:r>
            <a:r>
              <a:rPr lang="en-US" sz="3200" dirty="0">
                <a:solidFill>
                  <a:srgbClr val="FFFFFF"/>
                </a:solidFill>
                <a:latin typeface="Calibri" panose="020F0502020204030204" pitchFamily="34" charset="0"/>
                <a:cs typeface="Calibri" panose="020F0502020204030204" pitchFamily="34" charset="0"/>
              </a:rPr>
              <a:t>reduced the proportion of </a:t>
            </a:r>
            <a:r>
              <a:rPr lang="en-US" sz="3200" dirty="0" smtClean="0">
                <a:solidFill>
                  <a:srgbClr val="FFFFFF"/>
                </a:solidFill>
                <a:latin typeface="Calibri" panose="020F0502020204030204" pitchFamily="34" charset="0"/>
                <a:cs typeface="Calibri" panose="020F0502020204030204" pitchFamily="34" charset="0"/>
              </a:rPr>
              <a:t>HIV-associated dementia, </a:t>
            </a:r>
            <a:r>
              <a:rPr lang="en-US" sz="3200" dirty="0">
                <a:solidFill>
                  <a:srgbClr val="FFFFFF"/>
                </a:solidFill>
                <a:latin typeface="Calibri" panose="020F0502020204030204" pitchFamily="34" charset="0"/>
                <a:cs typeface="Calibri" panose="020F0502020204030204" pitchFamily="34" charset="0"/>
              </a:rPr>
              <a:t>with </a:t>
            </a:r>
            <a:r>
              <a:rPr lang="en-US" sz="3200" dirty="0" smtClean="0">
                <a:solidFill>
                  <a:srgbClr val="FFFFFF"/>
                </a:solidFill>
                <a:latin typeface="Calibri" panose="020F0502020204030204" pitchFamily="34" charset="0"/>
                <a:cs typeface="Calibri" panose="020F0502020204030204" pitchFamily="34" charset="0"/>
              </a:rPr>
              <a:t>Asymptomatic Neurocognitive Impairment now </a:t>
            </a:r>
            <a:r>
              <a:rPr lang="en-US" sz="3200" dirty="0">
                <a:solidFill>
                  <a:srgbClr val="FFFFFF"/>
                </a:solidFill>
                <a:latin typeface="Calibri" panose="020F0502020204030204" pitchFamily="34" charset="0"/>
                <a:cs typeface="Calibri" panose="020F0502020204030204" pitchFamily="34" charset="0"/>
              </a:rPr>
              <a:t>accounting for most cases of </a:t>
            </a:r>
            <a:r>
              <a:rPr lang="en-US" sz="3200" dirty="0" smtClean="0">
                <a:solidFill>
                  <a:srgbClr val="FFFFFF"/>
                </a:solidFill>
                <a:latin typeface="Calibri" panose="020F0502020204030204" pitchFamily="34" charset="0"/>
                <a:cs typeface="Calibri" panose="020F0502020204030204" pitchFamily="34" charset="0"/>
              </a:rPr>
              <a:t>neurocognitive impairment</a:t>
            </a:r>
            <a:endParaRPr lang="en-US" sz="2800" dirty="0"/>
          </a:p>
          <a:p>
            <a:pPr lvl="0">
              <a:buClr>
                <a:srgbClr val="FFFFCC"/>
              </a:buClr>
            </a:pPr>
            <a:endParaRPr lang="en-US" sz="2800" dirty="0">
              <a:solidFill>
                <a:srgbClr val="FFFFFF"/>
              </a:solidFill>
            </a:endParaRPr>
          </a:p>
          <a:p>
            <a:pPr lvl="0">
              <a:buClr>
                <a:srgbClr val="FFFFCC"/>
              </a:buClr>
            </a:pPr>
            <a:endParaRPr lang="en-US" sz="2800" dirty="0">
              <a:solidFill>
                <a:srgbClr val="FFFFFF"/>
              </a:solidFill>
            </a:endParaRPr>
          </a:p>
          <a:p>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104</a:t>
            </a:fld>
            <a:endParaRPr lang="en-US">
              <a:solidFill>
                <a:srgbClr val="FFFFFF"/>
              </a:solidFill>
            </a:endParaRPr>
          </a:p>
        </p:txBody>
      </p:sp>
      <p:sp>
        <p:nvSpPr>
          <p:cNvPr id="5" name="TextBox 4"/>
          <p:cNvSpPr txBox="1"/>
          <p:nvPr/>
        </p:nvSpPr>
        <p:spPr>
          <a:xfrm>
            <a:off x="143435" y="6382871"/>
            <a:ext cx="6131859"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Heaton et al., 2010; McArthur et al., 2010</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790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and the Brain </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7200" y="1736737"/>
            <a:ext cx="8458200" cy="4114800"/>
          </a:xfrm>
        </p:spPr>
        <p:txBody>
          <a:bodyPr/>
          <a:lstStyle/>
          <a:p>
            <a:r>
              <a:rPr lang="en-US" sz="2800" dirty="0" smtClean="0">
                <a:latin typeface="Calibri" panose="020F0502020204030204" pitchFamily="34" charset="0"/>
                <a:cs typeface="Calibri" panose="020F0502020204030204" pitchFamily="34" charset="0"/>
              </a:rPr>
              <a:t>Early initiation of </a:t>
            </a:r>
            <a:r>
              <a:rPr lang="en-US" sz="2800" dirty="0" err="1" smtClean="0">
                <a:latin typeface="Calibri" panose="020F0502020204030204" pitchFamily="34" charset="0"/>
                <a:cs typeface="Calibri" panose="020F0502020204030204" pitchFamily="34" charset="0"/>
              </a:rPr>
              <a:t>cART</a:t>
            </a:r>
            <a:r>
              <a:rPr lang="en-US" sz="2800" dirty="0" smtClean="0">
                <a:latin typeface="Calibri" panose="020F0502020204030204" pitchFamily="34" charset="0"/>
                <a:cs typeface="Calibri" panose="020F0502020204030204" pitchFamily="34" charset="0"/>
              </a:rPr>
              <a:t> rapidly reduces HIV burden in cerebrospinal fluid (i.e. viral replication in the brain) just as it does in plasma</a:t>
            </a:r>
          </a:p>
          <a:p>
            <a:r>
              <a:rPr lang="en-US" sz="2800" dirty="0" smtClean="0">
                <a:latin typeface="Calibri" panose="020F0502020204030204" pitchFamily="34" charset="0"/>
                <a:cs typeface="Calibri" panose="020F0502020204030204" pitchFamily="34" charset="0"/>
              </a:rPr>
              <a:t>However, reduction or control of HIV replication in the brain by </a:t>
            </a:r>
            <a:r>
              <a:rPr lang="en-US" sz="2800" dirty="0" err="1" smtClean="0">
                <a:latin typeface="Calibri" panose="020F0502020204030204" pitchFamily="34" charset="0"/>
                <a:cs typeface="Calibri" panose="020F0502020204030204" pitchFamily="34" charset="0"/>
              </a:rPr>
              <a:t>cART</a:t>
            </a:r>
            <a:r>
              <a:rPr lang="en-US" sz="2800" dirty="0" smtClean="0">
                <a:latin typeface="Calibri" panose="020F0502020204030204" pitchFamily="34" charset="0"/>
                <a:cs typeface="Calibri" panose="020F0502020204030204" pitchFamily="34" charset="0"/>
              </a:rPr>
              <a:t> does not seem to eliminate the milder forms of NCI </a:t>
            </a:r>
          </a:p>
          <a:p>
            <a:r>
              <a:rPr lang="en-US" sz="2800" dirty="0" smtClean="0">
                <a:latin typeface="Calibri" panose="020F0502020204030204" pitchFamily="34" charset="0"/>
                <a:cs typeface="Calibri" panose="020F0502020204030204" pitchFamily="34" charset="0"/>
              </a:rPr>
              <a:t>This may be due to various factors such as ongoing low-grade viral replication and inflammation in the CNS or cumulative exposure and possible toxicity of antiretroviral medications </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105</a:t>
            </a:fld>
            <a:endParaRPr lang="en-US">
              <a:solidFill>
                <a:srgbClr val="FFFFFF"/>
              </a:solidFill>
            </a:endParaRPr>
          </a:p>
        </p:txBody>
      </p:sp>
      <p:sp>
        <p:nvSpPr>
          <p:cNvPr id="5" name="TextBox 4"/>
          <p:cNvSpPr txBox="1"/>
          <p:nvPr/>
        </p:nvSpPr>
        <p:spPr>
          <a:xfrm>
            <a:off x="214468" y="6292334"/>
            <a:ext cx="5569528"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Ene, 2018</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70878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and the Brain </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3200" dirty="0" smtClean="0">
                <a:latin typeface="Calibri" panose="020F0502020204030204" pitchFamily="34" charset="0"/>
                <a:cs typeface="Calibri" panose="020F0502020204030204" pitchFamily="34" charset="0"/>
              </a:rPr>
              <a:t>Immune activation of the CNS occurs with acute infection, then escalates, then decreases but is not entirely managed with </a:t>
            </a:r>
            <a:r>
              <a:rPr lang="en-US" sz="3200" dirty="0" err="1" smtClean="0">
                <a:latin typeface="Calibri" panose="020F0502020204030204" pitchFamily="34" charset="0"/>
                <a:cs typeface="Calibri" panose="020F0502020204030204" pitchFamily="34" charset="0"/>
              </a:rPr>
              <a:t>cART</a:t>
            </a:r>
            <a:endParaRPr lang="en-US" sz="3200" dirty="0" smtClean="0">
              <a:latin typeface="Calibri" panose="020F0502020204030204" pitchFamily="34" charset="0"/>
              <a:cs typeface="Calibri" panose="020F0502020204030204" pitchFamily="34" charset="0"/>
            </a:endParaRPr>
          </a:p>
          <a:p>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Persistent inflammation and immune activation seems to be one of the causes of neurocognitive impairment </a:t>
            </a:r>
            <a:endParaRPr lang="en-US" sz="3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106</a:t>
            </a:fld>
            <a:endParaRPr lang="en-US">
              <a:solidFill>
                <a:srgbClr val="FFFFFF"/>
              </a:solidFill>
            </a:endParaRPr>
          </a:p>
        </p:txBody>
      </p:sp>
      <p:sp>
        <p:nvSpPr>
          <p:cNvPr id="5" name="TextBox 4"/>
          <p:cNvSpPr txBox="1"/>
          <p:nvPr/>
        </p:nvSpPr>
        <p:spPr>
          <a:xfrm>
            <a:off x="161365" y="6248400"/>
            <a:ext cx="5325035"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Dahl et al., 2014; </a:t>
            </a:r>
            <a:r>
              <a:rPr lang="en-US" dirty="0" err="1" smtClean="0">
                <a:latin typeface="Calibri" panose="020F0502020204030204" pitchFamily="34" charset="0"/>
                <a:cs typeface="Calibri" panose="020F0502020204030204" pitchFamily="34" charset="0"/>
              </a:rPr>
              <a:t>Ene</a:t>
            </a:r>
            <a:r>
              <a:rPr lang="en-US" dirty="0" smtClean="0">
                <a:latin typeface="Calibri" panose="020F0502020204030204" pitchFamily="34" charset="0"/>
                <a:cs typeface="Calibri" panose="020F0502020204030204" pitchFamily="34" charset="0"/>
              </a:rPr>
              <a:t>, 2018</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52642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and the Brain </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2800" dirty="0" smtClean="0">
                <a:latin typeface="Calibri" panose="020F0502020204030204" pitchFamily="34" charset="0"/>
                <a:cs typeface="Calibri" panose="020F0502020204030204" pitchFamily="34" charset="0"/>
              </a:rPr>
              <a:t>“Cerebrospinal fluid HIV escape” is the term used to describe instances when HIV is detected in the CSF of patients stabilized on </a:t>
            </a:r>
            <a:r>
              <a:rPr lang="en-US" sz="2800" dirty="0" err="1" smtClean="0">
                <a:latin typeface="Calibri" panose="020F0502020204030204" pitchFamily="34" charset="0"/>
                <a:cs typeface="Calibri" panose="020F0502020204030204" pitchFamily="34" charset="0"/>
              </a:rPr>
              <a:t>cART</a:t>
            </a:r>
            <a:r>
              <a:rPr lang="en-US" sz="2800" dirty="0" smtClean="0">
                <a:latin typeface="Calibri" panose="020F0502020204030204" pitchFamily="34" charset="0"/>
                <a:cs typeface="Calibri" panose="020F0502020204030204" pitchFamily="34" charset="0"/>
              </a:rPr>
              <a:t> when the plasma viral load has been suppressed below detectable levels </a:t>
            </a:r>
          </a:p>
          <a:p>
            <a:endParaRPr lang="en-US"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The persistence of detectable viral load in the CSF has been associated with increased risk for depression</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107</a:t>
            </a:fld>
            <a:endParaRPr lang="en-US" dirty="0">
              <a:solidFill>
                <a:srgbClr val="FFFFFF"/>
              </a:solidFill>
            </a:endParaRPr>
          </a:p>
        </p:txBody>
      </p:sp>
      <p:sp>
        <p:nvSpPr>
          <p:cNvPr id="5" name="TextBox 4"/>
          <p:cNvSpPr txBox="1"/>
          <p:nvPr/>
        </p:nvSpPr>
        <p:spPr>
          <a:xfrm>
            <a:off x="0" y="6248400"/>
            <a:ext cx="5809129"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Hammond et al., 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28419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and the Brain </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3200" dirty="0" smtClean="0">
                <a:latin typeface="Calibri" panose="020F0502020204030204" pitchFamily="34" charset="0"/>
                <a:cs typeface="Calibri" panose="020F0502020204030204" pitchFamily="34" charset="0"/>
              </a:rPr>
              <a:t>Because HIV CSF escape demonstrates the ability of HIV to independently evolve in the central nervous system despite </a:t>
            </a:r>
            <a:r>
              <a:rPr lang="en-US" sz="3200" dirty="0" err="1" smtClean="0">
                <a:latin typeface="Calibri" panose="020F0502020204030204" pitchFamily="34" charset="0"/>
                <a:cs typeface="Calibri" panose="020F0502020204030204" pitchFamily="34" charset="0"/>
              </a:rPr>
              <a:t>cART</a:t>
            </a:r>
            <a:r>
              <a:rPr lang="en-US" sz="3200" dirty="0" smtClean="0">
                <a:latin typeface="Calibri" panose="020F0502020204030204" pitchFamily="34" charset="0"/>
                <a:cs typeface="Calibri" panose="020F0502020204030204" pitchFamily="34" charset="0"/>
              </a:rPr>
              <a:t>, it will be important for new medication development to focus on targeting the reservoir </a:t>
            </a:r>
            <a:r>
              <a:rPr lang="en-US" sz="3200" dirty="0">
                <a:latin typeface="Calibri" panose="020F0502020204030204" pitchFamily="34" charset="0"/>
                <a:cs typeface="Calibri" panose="020F0502020204030204" pitchFamily="34" charset="0"/>
              </a:rPr>
              <a:t>of virus </a:t>
            </a:r>
            <a:r>
              <a:rPr lang="en-US" sz="3200" dirty="0" smtClean="0">
                <a:latin typeface="Calibri" panose="020F0502020204030204" pitchFamily="34" charset="0"/>
                <a:cs typeface="Calibri" panose="020F0502020204030204" pitchFamily="34" charset="0"/>
              </a:rPr>
              <a:t>in the CNS</a:t>
            </a:r>
            <a:endParaRPr lang="en-US" sz="3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108</a:t>
            </a:fld>
            <a:endParaRPr lang="en-US">
              <a:solidFill>
                <a:srgbClr val="FFFFFF"/>
              </a:solidFill>
            </a:endParaRPr>
          </a:p>
        </p:txBody>
      </p:sp>
      <p:sp>
        <p:nvSpPr>
          <p:cNvPr id="5" name="TextBox 4"/>
          <p:cNvSpPr txBox="1"/>
          <p:nvPr/>
        </p:nvSpPr>
        <p:spPr>
          <a:xfrm>
            <a:off x="224589" y="6340463"/>
            <a:ext cx="5217459"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Joseph et al., 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4915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and the Brain </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21792" y="1498993"/>
            <a:ext cx="8293608" cy="4359263"/>
          </a:xfrm>
        </p:spPr>
        <p:txBody>
          <a:bodyPr/>
          <a:lstStyle/>
          <a:p>
            <a:r>
              <a:rPr lang="en-US" sz="2800" dirty="0" smtClean="0">
                <a:latin typeface="Calibri" panose="020F0502020204030204" pitchFamily="34" charset="0"/>
                <a:cs typeface="Calibri" panose="020F0502020204030204" pitchFamily="34" charset="0"/>
              </a:rPr>
              <a:t>HIV-1 TAT protein expression is associated with anhedonia and increased sensitivity to methamphetamine-induced brain reward function in mice</a:t>
            </a:r>
          </a:p>
          <a:p>
            <a:r>
              <a:rPr lang="en-US" sz="2800" dirty="0" smtClean="0">
                <a:latin typeface="Calibri" panose="020F0502020204030204" pitchFamily="34" charset="0"/>
                <a:cs typeface="Calibri" panose="020F0502020204030204" pitchFamily="34" charset="0"/>
              </a:rPr>
              <a:t>The TAT protein is associated with viral replication</a:t>
            </a:r>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This suggests that HIV itself contributes to co-occurring depression in PLWH, even in those with adequate viral suppression</a:t>
            </a:r>
          </a:p>
          <a:p>
            <a:r>
              <a:rPr lang="en-US" sz="2800" dirty="0" smtClean="0">
                <a:latin typeface="Calibri" panose="020F0502020204030204" pitchFamily="34" charset="0"/>
                <a:cs typeface="Calibri" panose="020F0502020204030204" pitchFamily="34" charset="0"/>
              </a:rPr>
              <a:t>It also suggests that PLWH are more susceptible to methamphetamine dependence than non-PLWH</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109</a:t>
            </a:fld>
            <a:endParaRPr lang="en-US">
              <a:solidFill>
                <a:srgbClr val="FFFFFF"/>
              </a:solidFill>
            </a:endParaRPr>
          </a:p>
        </p:txBody>
      </p:sp>
      <p:sp>
        <p:nvSpPr>
          <p:cNvPr id="5" name="TextBox 4"/>
          <p:cNvSpPr txBox="1"/>
          <p:nvPr/>
        </p:nvSpPr>
        <p:spPr>
          <a:xfrm>
            <a:off x="187868" y="6383135"/>
            <a:ext cx="5353396"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Kesby, </a:t>
            </a:r>
            <a:r>
              <a:rPr lang="en-US" dirty="0" err="1" smtClean="0">
                <a:latin typeface="Calibri" panose="020F0502020204030204" pitchFamily="34" charset="0"/>
                <a:cs typeface="Calibri" panose="020F0502020204030204" pitchFamily="34" charset="0"/>
              </a:rPr>
              <a:t>Markou</a:t>
            </a:r>
            <a:r>
              <a:rPr lang="en-US" dirty="0" smtClean="0">
                <a:latin typeface="Calibri" panose="020F0502020204030204" pitchFamily="34" charset="0"/>
                <a:cs typeface="Calibri" panose="020F0502020204030204" pitchFamily="34" charset="0"/>
              </a:rPr>
              <a:t>, &amp; </a:t>
            </a:r>
            <a:r>
              <a:rPr lang="en-US" dirty="0" err="1" smtClean="0">
                <a:latin typeface="Calibri" panose="020F0502020204030204" pitchFamily="34" charset="0"/>
                <a:cs typeface="Calibri" panose="020F0502020204030204" pitchFamily="34" charset="0"/>
              </a:rPr>
              <a:t>Semenova</a:t>
            </a:r>
            <a:r>
              <a:rPr lang="en-US" dirty="0" smtClean="0">
                <a:latin typeface="Calibri" panose="020F0502020204030204" pitchFamily="34" charset="0"/>
                <a:cs typeface="Calibri" panose="020F0502020204030204" pitchFamily="34" charset="0"/>
              </a:rPr>
              <a:t>; 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8103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latin typeface="Calibri" panose="020F0502020204030204" pitchFamily="34" charset="0"/>
                <a:cs typeface="Calibri" panose="020F0502020204030204" pitchFamily="34" charset="0"/>
              </a:rPr>
              <a:t>Pre-Test Question</a:t>
            </a:r>
            <a:endParaRPr lang="en-US" dirty="0"/>
          </a:p>
        </p:txBody>
      </p:sp>
      <p:sp>
        <p:nvSpPr>
          <p:cNvPr id="3" name="Content Placeholder 2"/>
          <p:cNvSpPr>
            <a:spLocks noGrp="1"/>
          </p:cNvSpPr>
          <p:nvPr>
            <p:ph idx="1"/>
          </p:nvPr>
        </p:nvSpPr>
        <p:spPr/>
        <p:txBody>
          <a:bodyPr/>
          <a:lstStyle/>
          <a:p>
            <a:pPr marL="0" marR="0" indent="0">
              <a:lnSpc>
                <a:spcPct val="107000"/>
              </a:lnSpc>
              <a:spcBef>
                <a:spcPts val="0"/>
              </a:spcBef>
              <a:spcAft>
                <a:spcPts val="800"/>
              </a:spcAft>
              <a:buNone/>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8. All </a:t>
            </a:r>
            <a:r>
              <a:rPr lang="en-US" sz="3200" dirty="0">
                <a:effectLst/>
                <a:latin typeface="Calibri" panose="020F0502020204030204" pitchFamily="34" charset="0"/>
                <a:ea typeface="Calibri" panose="020F0502020204030204" pitchFamily="34" charset="0"/>
                <a:cs typeface="Times New Roman" panose="02020603050405020304" pitchFamily="18" charset="0"/>
              </a:rPr>
              <a:t>opiates are opioids but not all opioids are opiates. </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buAutoNum type="arabicPeriod" startAt="8"/>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True </a:t>
            </a:r>
          </a:p>
          <a:p>
            <a:pPr marL="342900" marR="0" lvl="0" indent="-342900">
              <a:lnSpc>
                <a:spcPct val="107000"/>
              </a:lnSpc>
              <a:spcBef>
                <a:spcPts val="0"/>
              </a:spcBef>
              <a:spcAft>
                <a:spcPts val="800"/>
              </a:spcAft>
              <a:buFont typeface="+mj-lt"/>
              <a:buAutoNum type="alphaL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False </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11</a:t>
            </a:fld>
            <a:endParaRPr lang="en-US">
              <a:solidFill>
                <a:srgbClr val="FFFFFF"/>
              </a:solidFill>
            </a:endParaRPr>
          </a:p>
        </p:txBody>
      </p:sp>
    </p:spTree>
    <p:extLst>
      <p:ext uri="{BB962C8B-B14F-4D97-AF65-F5344CB8AC3E}">
        <p14:creationId xmlns:p14="http://schemas.microsoft.com/office/powerpoint/2010/main" val="115460845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and the Brain </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77824" y="1467796"/>
            <a:ext cx="7732776" cy="4114800"/>
          </a:xfrm>
        </p:spPr>
        <p:txBody>
          <a:bodyPr/>
          <a:lstStyle/>
          <a:p>
            <a:r>
              <a:rPr lang="en-US" sz="2800" dirty="0" smtClean="0">
                <a:latin typeface="Calibri" panose="020F0502020204030204" pitchFamily="34" charset="0"/>
                <a:cs typeface="Calibri" panose="020F0502020204030204" pitchFamily="34" charset="0"/>
              </a:rPr>
              <a:t>Despite effective </a:t>
            </a:r>
            <a:r>
              <a:rPr lang="en-US" sz="2800" dirty="0" err="1" smtClean="0">
                <a:latin typeface="Calibri" panose="020F0502020204030204" pitchFamily="34" charset="0"/>
                <a:cs typeface="Calibri" panose="020F0502020204030204" pitchFamily="34" charset="0"/>
              </a:rPr>
              <a:t>cART</a:t>
            </a:r>
            <a:r>
              <a:rPr lang="en-US" sz="2800" dirty="0" smtClean="0">
                <a:latin typeface="Calibri" panose="020F0502020204030204" pitchFamily="34" charset="0"/>
                <a:cs typeface="Calibri" panose="020F0502020204030204" pitchFamily="34" charset="0"/>
              </a:rPr>
              <a:t>, PLWH have lower gray matter volume, widespread white matter abnormalities, and persistent systemic immune activation </a:t>
            </a:r>
          </a:p>
          <a:p>
            <a:endParaRPr lang="en-US"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Findings suggest these are the </a:t>
            </a:r>
            <a:r>
              <a:rPr lang="en-US" sz="2800" i="1" dirty="0" smtClean="0">
                <a:latin typeface="Calibri" panose="020F0502020204030204" pitchFamily="34" charset="0"/>
                <a:cs typeface="Calibri" panose="020F0502020204030204" pitchFamily="34" charset="0"/>
              </a:rPr>
              <a:t>lingering effects of untreated</a:t>
            </a:r>
            <a:r>
              <a:rPr lang="en-US" sz="2800" dirty="0" smtClean="0">
                <a:latin typeface="Calibri" panose="020F0502020204030204" pitchFamily="34" charset="0"/>
                <a:cs typeface="Calibri" panose="020F0502020204030204" pitchFamily="34" charset="0"/>
              </a:rPr>
              <a:t> HIV infection rather than ongoing injury, i.e. the damage occurred prior to the beginning of antiretroviral treatment – emphasizes the importance of getting people on meds early </a:t>
            </a:r>
          </a:p>
          <a:p>
            <a:endParaRPr lang="en-US" sz="2800"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110</a:t>
            </a:fld>
            <a:endParaRPr lang="en-US">
              <a:solidFill>
                <a:srgbClr val="FFFFFF"/>
              </a:solidFill>
            </a:endParaRPr>
          </a:p>
        </p:txBody>
      </p:sp>
      <p:sp>
        <p:nvSpPr>
          <p:cNvPr id="5" name="TextBox 4"/>
          <p:cNvSpPr txBox="1"/>
          <p:nvPr/>
        </p:nvSpPr>
        <p:spPr>
          <a:xfrm>
            <a:off x="0" y="6477000"/>
            <a:ext cx="468630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van </a:t>
            </a:r>
            <a:r>
              <a:rPr lang="en-US" dirty="0" err="1" smtClean="0">
                <a:latin typeface="Calibri" panose="020F0502020204030204" pitchFamily="34" charset="0"/>
                <a:cs typeface="Calibri" panose="020F0502020204030204" pitchFamily="34" charset="0"/>
              </a:rPr>
              <a:t>Zoest</a:t>
            </a:r>
            <a:r>
              <a:rPr lang="en-US" dirty="0" smtClean="0">
                <a:latin typeface="Calibri" panose="020F0502020204030204" pitchFamily="34" charset="0"/>
                <a:cs typeface="Calibri" panose="020F0502020204030204" pitchFamily="34" charset="0"/>
              </a:rPr>
              <a:t> et al., 2018</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1598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Summary of HIV &amp; the Brain</a:t>
            </a:r>
            <a:endParaRPr lang="en-US" dirty="0"/>
          </a:p>
        </p:txBody>
      </p:sp>
      <p:sp>
        <p:nvSpPr>
          <p:cNvPr id="3" name="Content Placeholder 2"/>
          <p:cNvSpPr>
            <a:spLocks noGrp="1"/>
          </p:cNvSpPr>
          <p:nvPr>
            <p:ph idx="1"/>
          </p:nvPr>
        </p:nvSpPr>
        <p:spPr/>
        <p:txBody>
          <a:bodyPr/>
          <a:lstStyle/>
          <a:p>
            <a:r>
              <a:rPr lang="en-US" sz="3200" dirty="0" smtClean="0"/>
              <a:t>Even with an undetectable plasma viral load, HIV can still be impacting the brain in ways that increase susceptibility to depression and addiction.</a:t>
            </a:r>
            <a:endParaRPr lang="en-US" sz="3200"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111</a:t>
            </a:fld>
            <a:endParaRPr lang="en-US">
              <a:solidFill>
                <a:srgbClr val="FFFFFF"/>
              </a:solidFill>
            </a:endParaRPr>
          </a:p>
        </p:txBody>
      </p:sp>
      <p:sp>
        <p:nvSpPr>
          <p:cNvPr id="5" name="Rectangle 4"/>
          <p:cNvSpPr/>
          <p:nvPr/>
        </p:nvSpPr>
        <p:spPr>
          <a:xfrm>
            <a:off x="201539" y="6292334"/>
            <a:ext cx="4186852"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Kesby, </a:t>
            </a:r>
            <a:r>
              <a:rPr lang="en-US" dirty="0" err="1">
                <a:latin typeface="Calibri" panose="020F0502020204030204" pitchFamily="34" charset="0"/>
                <a:cs typeface="Calibri" panose="020F0502020204030204" pitchFamily="34" charset="0"/>
              </a:rPr>
              <a:t>Markou</a:t>
            </a:r>
            <a:r>
              <a:rPr lang="en-US" dirty="0">
                <a:latin typeface="Calibri" panose="020F0502020204030204" pitchFamily="34" charset="0"/>
                <a:cs typeface="Calibri" panose="020F0502020204030204" pitchFamily="34" charset="0"/>
              </a:rPr>
              <a:t>, &amp; </a:t>
            </a:r>
            <a:r>
              <a:rPr lang="en-US" dirty="0" err="1">
                <a:latin typeface="Calibri" panose="020F0502020204030204" pitchFamily="34" charset="0"/>
                <a:cs typeface="Calibri" panose="020F0502020204030204" pitchFamily="34" charset="0"/>
              </a:rPr>
              <a:t>Semenova</a:t>
            </a:r>
            <a:r>
              <a:rPr lang="en-US" dirty="0">
                <a:latin typeface="Calibri" panose="020F0502020204030204" pitchFamily="34" charset="0"/>
                <a:cs typeface="Calibri" panose="020F0502020204030204" pitchFamily="34" charset="0"/>
              </a:rPr>
              <a:t>; 2016</a:t>
            </a:r>
          </a:p>
        </p:txBody>
      </p:sp>
    </p:spTree>
    <p:extLst>
      <p:ext uri="{BB962C8B-B14F-4D97-AF65-F5344CB8AC3E}">
        <p14:creationId xmlns:p14="http://schemas.microsoft.com/office/powerpoint/2010/main" val="26297279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542934"/>
            <a:ext cx="7772400" cy="1362076"/>
          </a:xfrm>
        </p:spPr>
        <p:txBody>
          <a:bodyPr/>
          <a:lstStyle/>
          <a:p>
            <a:pPr algn="ctr"/>
            <a:r>
              <a:rPr lang="en-US" sz="4800" dirty="0" smtClean="0">
                <a:solidFill>
                  <a:srgbClr val="FFFF00"/>
                </a:solidFill>
                <a:latin typeface="Calibri" panose="020F0502020204030204" pitchFamily="34" charset="0"/>
                <a:cs typeface="Calibri" panose="020F0502020204030204" pitchFamily="34" charset="0"/>
              </a:rPr>
              <a:t>HIV and substance use </a:t>
            </a:r>
            <a:endParaRPr lang="en-US" sz="4800" dirty="0">
              <a:solidFill>
                <a:srgbClr val="FFFF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112</a:t>
            </a:fld>
            <a:endParaRPr lang="en-US">
              <a:solidFill>
                <a:srgbClr val="FFFFFF"/>
              </a:solidFill>
            </a:endParaRPr>
          </a:p>
        </p:txBody>
      </p:sp>
    </p:spTree>
    <p:extLst>
      <p:ext uri="{BB962C8B-B14F-4D97-AF65-F5344CB8AC3E}">
        <p14:creationId xmlns:p14="http://schemas.microsoft.com/office/powerpoint/2010/main" val="139111120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HIV and Substance Use</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7200" y="1600200"/>
            <a:ext cx="8229600" cy="4419599"/>
          </a:xfrm>
        </p:spPr>
        <p:txBody>
          <a:bodyPr/>
          <a:lstStyle/>
          <a:p>
            <a:r>
              <a:rPr lang="en-US" sz="3200" dirty="0" smtClean="0">
                <a:latin typeface="Calibri" panose="020F0502020204030204" pitchFamily="34" charset="0"/>
                <a:cs typeface="Calibri" panose="020F0502020204030204" pitchFamily="34" charset="0"/>
              </a:rPr>
              <a:t>In a recent review of HIV care enrollees (N=10,652) in 7 sites across the U.S., an average of 48% met criteria for a substance use disorder (range 21-71%)</a:t>
            </a:r>
          </a:p>
          <a:p>
            <a:r>
              <a:rPr lang="en-US" sz="3200" dirty="0" smtClean="0">
                <a:latin typeface="Calibri" panose="020F0502020204030204" pitchFamily="34" charset="0"/>
                <a:cs typeface="Calibri" panose="020F0502020204030204" pitchFamily="34" charset="0"/>
              </a:rPr>
              <a:t>Age (younger) and gender (male) predicted greater substance use </a:t>
            </a:r>
          </a:p>
          <a:p>
            <a:r>
              <a:rPr lang="en-US" sz="3200" dirty="0" smtClean="0">
                <a:latin typeface="Calibri" panose="020F0502020204030204" pitchFamily="34" charset="0"/>
                <a:cs typeface="Calibri" panose="020F0502020204030204" pitchFamily="34" charset="0"/>
              </a:rPr>
              <a:t>Approximately 20% met criteria for a substance use disorder for multiple substances </a:t>
            </a:r>
          </a:p>
          <a:p>
            <a:endParaRPr lang="en-US" sz="3200" dirty="0">
              <a:latin typeface="Calibri" panose="020F0502020204030204" pitchFamily="34" charset="0"/>
              <a:cs typeface="Calibri" panose="020F0502020204030204" pitchFamily="34" charset="0"/>
            </a:endParaRPr>
          </a:p>
        </p:txBody>
      </p:sp>
      <p:sp>
        <p:nvSpPr>
          <p:cNvPr id="4" name="TextBox 3"/>
          <p:cNvSpPr txBox="1"/>
          <p:nvPr/>
        </p:nvSpPr>
        <p:spPr>
          <a:xfrm>
            <a:off x="163286" y="6298167"/>
            <a:ext cx="807720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Hartzler et al., 2017</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113</a:t>
            </a:fld>
            <a:endParaRPr lang="en-US">
              <a:solidFill>
                <a:srgbClr val="FFFFFF"/>
              </a:solidFill>
            </a:endParaRPr>
          </a:p>
        </p:txBody>
      </p:sp>
    </p:spTree>
    <p:extLst>
      <p:ext uri="{BB962C8B-B14F-4D97-AF65-F5344CB8AC3E}">
        <p14:creationId xmlns:p14="http://schemas.microsoft.com/office/powerpoint/2010/main" val="29426695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Substance Use Among </a:t>
            </a:r>
            <a:br>
              <a:rPr lang="en-US" sz="4000" dirty="0" smtClean="0">
                <a:latin typeface="Calibri" panose="020F0502020204030204" pitchFamily="34" charset="0"/>
                <a:cs typeface="Calibri" panose="020F0502020204030204" pitchFamily="34" charset="0"/>
              </a:rPr>
            </a:br>
            <a:r>
              <a:rPr lang="en-US" sz="4000" dirty="0" smtClean="0">
                <a:latin typeface="Calibri" panose="020F0502020204030204" pitchFamily="34" charset="0"/>
                <a:cs typeface="Calibri" panose="020F0502020204030204" pitchFamily="34" charset="0"/>
              </a:rPr>
              <a:t>HIV Care Recipients</a:t>
            </a:r>
            <a:endParaRPr lang="en-US" sz="4000" dirty="0">
              <a:latin typeface="Calibri" panose="020F0502020204030204" pitchFamily="34" charset="0"/>
              <a:cs typeface="Calibri" panose="020F0502020204030204" pitchFamily="34" charset="0"/>
            </a:endParaRPr>
          </a:p>
        </p:txBody>
      </p:sp>
      <p:graphicFrame>
        <p:nvGraphicFramePr>
          <p:cNvPr id="6" name="Content Placeholder 5"/>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70963" y="6321642"/>
            <a:ext cx="2788136"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Hartzler et al., 2017</a:t>
            </a: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114</a:t>
            </a:fld>
            <a:endParaRPr lang="en-US">
              <a:solidFill>
                <a:srgbClr val="FFFFFF"/>
              </a:solidFill>
            </a:endParaRPr>
          </a:p>
        </p:txBody>
      </p:sp>
    </p:spTree>
    <p:extLst>
      <p:ext uri="{BB962C8B-B14F-4D97-AF65-F5344CB8AC3E}">
        <p14:creationId xmlns:p14="http://schemas.microsoft.com/office/powerpoint/2010/main" val="31842224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Substance Use by Race/Ethnicity</a:t>
            </a:r>
            <a:endParaRPr lang="en-US" sz="4000" dirty="0">
              <a:latin typeface="Calibri" panose="020F0502020204030204" pitchFamily="34" charset="0"/>
              <a:cs typeface="Calibri" panose="020F0502020204030204" pitchFamily="34" charset="0"/>
            </a:endParaRPr>
          </a:p>
        </p:txBody>
      </p:sp>
      <p:graphicFrame>
        <p:nvGraphicFramePr>
          <p:cNvPr id="6" name="Content Placeholder 5"/>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61257" y="6336268"/>
            <a:ext cx="2788136"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Hartzler et al., 2017</a:t>
            </a: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115</a:t>
            </a:fld>
            <a:endParaRPr lang="en-US">
              <a:solidFill>
                <a:srgbClr val="FFFFFF"/>
              </a:solidFill>
            </a:endParaRPr>
          </a:p>
        </p:txBody>
      </p:sp>
    </p:spTree>
    <p:extLst>
      <p:ext uri="{BB962C8B-B14F-4D97-AF65-F5344CB8AC3E}">
        <p14:creationId xmlns:p14="http://schemas.microsoft.com/office/powerpoint/2010/main" val="238683751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SUD and HIV Risk</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28420" y="1736737"/>
            <a:ext cx="7882180" cy="4359263"/>
          </a:xfrm>
        </p:spPr>
        <p:txBody>
          <a:bodyPr/>
          <a:lstStyle/>
          <a:p>
            <a:r>
              <a:rPr lang="en-US" sz="3200" dirty="0" smtClean="0">
                <a:latin typeface="Calibri" panose="020F0502020204030204" pitchFamily="34" charset="0"/>
                <a:cs typeface="Calibri" panose="020F0502020204030204" pitchFamily="34" charset="0"/>
              </a:rPr>
              <a:t>Substance Use Disorders among HIV-seropositive individuals increase risk of HIV transmission due to:	</a:t>
            </a:r>
          </a:p>
          <a:p>
            <a:pPr lvl="1"/>
            <a:r>
              <a:rPr lang="en-US" sz="2800" dirty="0" smtClean="0">
                <a:latin typeface="Calibri" panose="020F0502020204030204" pitchFamily="34" charset="0"/>
                <a:cs typeface="Calibri" panose="020F0502020204030204" pitchFamily="34" charset="0"/>
              </a:rPr>
              <a:t>Sharing of syringes</a:t>
            </a:r>
          </a:p>
          <a:p>
            <a:pPr lvl="1"/>
            <a:r>
              <a:rPr lang="en-US" sz="2800" dirty="0" smtClean="0">
                <a:latin typeface="Calibri" panose="020F0502020204030204" pitchFamily="34" charset="0"/>
                <a:cs typeface="Calibri" panose="020F0502020204030204" pitchFamily="34" charset="0"/>
              </a:rPr>
              <a:t>Intoxicated involvement in unprotected sex </a:t>
            </a:r>
          </a:p>
          <a:p>
            <a:pPr lvl="1"/>
            <a:r>
              <a:rPr lang="en-US" sz="2800" dirty="0" smtClean="0">
                <a:latin typeface="Calibri" panose="020F0502020204030204" pitchFamily="34" charset="0"/>
                <a:cs typeface="Calibri" panose="020F0502020204030204" pitchFamily="34" charset="0"/>
              </a:rPr>
              <a:t>Sexual violence and victimization </a:t>
            </a:r>
          </a:p>
          <a:p>
            <a:pPr lvl="1"/>
            <a:r>
              <a:rPr lang="en-US" sz="2800" dirty="0" smtClean="0">
                <a:latin typeface="Calibri" panose="020F0502020204030204" pitchFamily="34" charset="0"/>
                <a:cs typeface="Calibri" panose="020F0502020204030204" pitchFamily="34" charset="0"/>
              </a:rPr>
              <a:t>Unaware of HIV status </a:t>
            </a:r>
          </a:p>
          <a:p>
            <a:pPr lvl="1"/>
            <a:r>
              <a:rPr lang="en-US" sz="2800" dirty="0" smtClean="0">
                <a:latin typeface="Calibri" panose="020F0502020204030204" pitchFamily="34" charset="0"/>
                <a:cs typeface="Calibri" panose="020F0502020204030204" pitchFamily="34" charset="0"/>
              </a:rPr>
              <a:t>Unsuppressed viral load </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116</a:t>
            </a:fld>
            <a:endParaRPr lang="en-US" dirty="0">
              <a:solidFill>
                <a:srgbClr val="FFFFFF"/>
              </a:solidFill>
            </a:endParaRPr>
          </a:p>
        </p:txBody>
      </p:sp>
      <p:sp>
        <p:nvSpPr>
          <p:cNvPr id="5" name="Rectangle 4"/>
          <p:cNvSpPr/>
          <p:nvPr/>
        </p:nvSpPr>
        <p:spPr>
          <a:xfrm>
            <a:off x="190892" y="6336268"/>
            <a:ext cx="2788136"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Hartzler et al., 2017</a:t>
            </a:r>
          </a:p>
        </p:txBody>
      </p:sp>
    </p:spTree>
    <p:extLst>
      <p:ext uri="{BB962C8B-B14F-4D97-AF65-F5344CB8AC3E}">
        <p14:creationId xmlns:p14="http://schemas.microsoft.com/office/powerpoint/2010/main" val="334192381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090056"/>
          </a:xfrm>
        </p:spPr>
        <p:txBody>
          <a:bodyPr>
            <a:noAutofit/>
          </a:bodyPr>
          <a:lstStyle/>
          <a:p>
            <a:r>
              <a:rPr lang="en-US" sz="4000" dirty="0">
                <a:latin typeface="Calibri" panose="020F0502020204030204" pitchFamily="34" charset="0"/>
                <a:cs typeface="Calibri" panose="020F0502020204030204" pitchFamily="34" charset="0"/>
              </a:rPr>
              <a:t>Methamphetamine and Its Impact on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HIV Infection and Disease Progression</a:t>
            </a:r>
          </a:p>
        </p:txBody>
      </p:sp>
      <p:sp>
        <p:nvSpPr>
          <p:cNvPr id="3" name="Content Placeholder 2"/>
          <p:cNvSpPr>
            <a:spLocks noGrp="1"/>
          </p:cNvSpPr>
          <p:nvPr>
            <p:ph idx="1"/>
          </p:nvPr>
        </p:nvSpPr>
        <p:spPr>
          <a:xfrm>
            <a:off x="457200" y="1733677"/>
            <a:ext cx="7924800" cy="4648200"/>
          </a:xfrm>
        </p:spPr>
        <p:txBody>
          <a:bodyPr>
            <a:noAutofit/>
          </a:bodyPr>
          <a:lstStyle/>
          <a:p>
            <a:pPr marL="0" indent="0">
              <a:buNone/>
            </a:pPr>
            <a:r>
              <a:rPr lang="en-US" sz="2800" dirty="0">
                <a:latin typeface="Calibri" panose="020F0502020204030204" pitchFamily="34" charset="0"/>
                <a:cs typeface="Calibri" panose="020F0502020204030204" pitchFamily="34" charset="0"/>
              </a:rPr>
              <a:t>Methamphetamine use:</a:t>
            </a:r>
          </a:p>
          <a:p>
            <a:pPr lvl="1"/>
            <a:r>
              <a:rPr lang="en-US" sz="2800" dirty="0">
                <a:solidFill>
                  <a:schemeClr val="tx1"/>
                </a:solidFill>
                <a:latin typeface="Calibri" panose="020F0502020204030204" pitchFamily="34" charset="0"/>
                <a:cs typeface="Calibri" panose="020F0502020204030204" pitchFamily="34" charset="0"/>
              </a:rPr>
              <a:t>Lowers</a:t>
            </a:r>
            <a:r>
              <a:rPr lang="en-US" sz="2800" dirty="0">
                <a:solidFill>
                  <a:schemeClr val="tx2"/>
                </a:solidFill>
                <a:latin typeface="Calibri" panose="020F0502020204030204" pitchFamily="34" charset="0"/>
                <a:cs typeface="Calibri" panose="020F0502020204030204" pitchFamily="34" charset="0"/>
              </a:rPr>
              <a:t> sexual inhibitions, </a:t>
            </a:r>
            <a:r>
              <a:rPr lang="en-US" sz="2800" dirty="0">
                <a:solidFill>
                  <a:schemeClr val="tx1"/>
                </a:solidFill>
                <a:latin typeface="Calibri" panose="020F0502020204030204" pitchFamily="34" charset="0"/>
                <a:cs typeface="Calibri" panose="020F0502020204030204" pitchFamily="34" charset="0"/>
              </a:rPr>
              <a:t>impairs</a:t>
            </a:r>
            <a:r>
              <a:rPr lang="en-US" sz="2800" dirty="0">
                <a:solidFill>
                  <a:schemeClr val="tx2"/>
                </a:solidFill>
                <a:latin typeface="Calibri" panose="020F0502020204030204" pitchFamily="34" charset="0"/>
                <a:cs typeface="Calibri" panose="020F0502020204030204" pitchFamily="34" charset="0"/>
              </a:rPr>
              <a:t> judgment, </a:t>
            </a:r>
            <a:r>
              <a:rPr lang="en-US" sz="2800" dirty="0">
                <a:solidFill>
                  <a:schemeClr val="tx1"/>
                </a:solidFill>
                <a:latin typeface="Calibri" panose="020F0502020204030204" pitchFamily="34" charset="0"/>
                <a:cs typeface="Calibri" panose="020F0502020204030204" pitchFamily="34" charset="0"/>
              </a:rPr>
              <a:t>and provides </a:t>
            </a:r>
            <a:r>
              <a:rPr lang="en-US" sz="2800" dirty="0">
                <a:solidFill>
                  <a:schemeClr val="tx2"/>
                </a:solidFill>
                <a:latin typeface="Calibri" panose="020F0502020204030204" pitchFamily="34" charset="0"/>
                <a:cs typeface="Calibri" panose="020F0502020204030204" pitchFamily="34" charset="0"/>
              </a:rPr>
              <a:t>energy and confidence </a:t>
            </a:r>
            <a:r>
              <a:rPr lang="en-US" sz="2800" dirty="0">
                <a:solidFill>
                  <a:schemeClr val="tx1"/>
                </a:solidFill>
                <a:latin typeface="Calibri" panose="020F0502020204030204" pitchFamily="34" charset="0"/>
                <a:cs typeface="Calibri" panose="020F0502020204030204" pitchFamily="34" charset="0"/>
              </a:rPr>
              <a:t>to engage in sexual activity for </a:t>
            </a:r>
            <a:r>
              <a:rPr lang="en-US" sz="2800" dirty="0">
                <a:solidFill>
                  <a:schemeClr val="tx2"/>
                </a:solidFill>
                <a:latin typeface="Calibri" panose="020F0502020204030204" pitchFamily="34" charset="0"/>
                <a:cs typeface="Calibri" panose="020F0502020204030204" pitchFamily="34" charset="0"/>
              </a:rPr>
              <a:t>long periods of time</a:t>
            </a:r>
          </a:p>
          <a:p>
            <a:pPr lvl="1"/>
            <a:r>
              <a:rPr lang="en-US" sz="2800" dirty="0">
                <a:solidFill>
                  <a:schemeClr val="tx1"/>
                </a:solidFill>
                <a:latin typeface="Calibri" panose="020F0502020204030204" pitchFamily="34" charset="0"/>
                <a:cs typeface="Calibri" panose="020F0502020204030204" pitchFamily="34" charset="0"/>
              </a:rPr>
              <a:t>Causes</a:t>
            </a:r>
            <a:r>
              <a:rPr lang="en-US" sz="2800" dirty="0">
                <a:solidFill>
                  <a:schemeClr val="tx2"/>
                </a:solidFill>
                <a:latin typeface="Calibri" panose="020F0502020204030204" pitchFamily="34" charset="0"/>
                <a:cs typeface="Calibri" panose="020F0502020204030204" pitchFamily="34" charset="0"/>
              </a:rPr>
              <a:t> erectile dysfunction</a:t>
            </a:r>
          </a:p>
          <a:p>
            <a:pPr lvl="1"/>
            <a:r>
              <a:rPr lang="en-US" sz="2800" dirty="0">
                <a:solidFill>
                  <a:schemeClr val="tx1"/>
                </a:solidFill>
                <a:latin typeface="Calibri" panose="020F0502020204030204" pitchFamily="34" charset="0"/>
                <a:cs typeface="Calibri" panose="020F0502020204030204" pitchFamily="34" charset="0"/>
              </a:rPr>
              <a:t>Causes</a:t>
            </a:r>
            <a:r>
              <a:rPr lang="en-US" sz="2800" dirty="0">
                <a:solidFill>
                  <a:schemeClr val="tx2"/>
                </a:solidFill>
                <a:latin typeface="Calibri" panose="020F0502020204030204" pitchFamily="34" charset="0"/>
                <a:cs typeface="Calibri" panose="020F0502020204030204" pitchFamily="34" charset="0"/>
              </a:rPr>
              <a:t> mucosal dryness</a:t>
            </a:r>
          </a:p>
          <a:p>
            <a:pPr lvl="1"/>
            <a:r>
              <a:rPr lang="en-US" sz="2800" dirty="0">
                <a:solidFill>
                  <a:schemeClr val="tx1"/>
                </a:solidFill>
                <a:latin typeface="Calibri" panose="020F0502020204030204" pitchFamily="34" charset="0"/>
                <a:cs typeface="Calibri" panose="020F0502020204030204" pitchFamily="34" charset="0"/>
              </a:rPr>
              <a:t>Decreases</a:t>
            </a:r>
            <a:r>
              <a:rPr lang="en-US" sz="2800" dirty="0">
                <a:solidFill>
                  <a:schemeClr val="tx2"/>
                </a:solidFill>
                <a:latin typeface="Calibri" panose="020F0502020204030204" pitchFamily="34" charset="0"/>
                <a:cs typeface="Calibri" panose="020F0502020204030204" pitchFamily="34" charset="0"/>
              </a:rPr>
              <a:t> adherence </a:t>
            </a:r>
            <a:r>
              <a:rPr lang="en-US" sz="2800" dirty="0">
                <a:solidFill>
                  <a:schemeClr val="tx1"/>
                </a:solidFill>
                <a:latin typeface="Calibri" panose="020F0502020204030204" pitchFamily="34" charset="0"/>
                <a:cs typeface="Calibri" panose="020F0502020204030204" pitchFamily="34" charset="0"/>
              </a:rPr>
              <a:t>to HIV treatment and medical </a:t>
            </a:r>
            <a:r>
              <a:rPr lang="en-US" sz="2800" dirty="0">
                <a:solidFill>
                  <a:schemeClr val="tx2"/>
                </a:solidFill>
                <a:latin typeface="Calibri" panose="020F0502020204030204" pitchFamily="34" charset="0"/>
                <a:cs typeface="Calibri" panose="020F0502020204030204" pitchFamily="34" charset="0"/>
              </a:rPr>
              <a:t>follow-up</a:t>
            </a:r>
          </a:p>
          <a:p>
            <a:pPr lvl="1"/>
            <a:r>
              <a:rPr lang="en-US" sz="2800" dirty="0">
                <a:solidFill>
                  <a:schemeClr val="tx1"/>
                </a:solidFill>
                <a:latin typeface="Calibri" panose="020F0502020204030204" pitchFamily="34" charset="0"/>
                <a:cs typeface="Calibri" panose="020F0502020204030204" pitchFamily="34" charset="0"/>
              </a:rPr>
              <a:t>Increases</a:t>
            </a:r>
            <a:r>
              <a:rPr lang="en-US" sz="2800" dirty="0">
                <a:solidFill>
                  <a:schemeClr val="tx2"/>
                </a:solidFill>
                <a:latin typeface="Calibri" panose="020F0502020204030204" pitchFamily="34" charset="0"/>
                <a:cs typeface="Calibri" panose="020F0502020204030204" pitchFamily="34" charset="0"/>
              </a:rPr>
              <a:t> HIV replication</a:t>
            </a:r>
          </a:p>
          <a:p>
            <a:pPr lvl="1"/>
            <a:r>
              <a:rPr lang="en-US" sz="2800" dirty="0">
                <a:solidFill>
                  <a:schemeClr val="tx1"/>
                </a:solidFill>
                <a:latin typeface="Calibri" panose="020F0502020204030204" pitchFamily="34" charset="0"/>
                <a:cs typeface="Calibri" panose="020F0502020204030204" pitchFamily="34" charset="0"/>
              </a:rPr>
              <a:t>Accelerates progress of </a:t>
            </a:r>
            <a:r>
              <a:rPr lang="en-US" sz="2800" dirty="0">
                <a:solidFill>
                  <a:schemeClr val="tx2"/>
                </a:solidFill>
                <a:latin typeface="Calibri" panose="020F0502020204030204" pitchFamily="34" charset="0"/>
                <a:cs typeface="Calibri" panose="020F0502020204030204" pitchFamily="34" charset="0"/>
              </a:rPr>
              <a:t>HIV-related dementia</a:t>
            </a:r>
          </a:p>
          <a:p>
            <a:pPr marL="0" indent="0">
              <a:buNone/>
            </a:pP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r>
              <a:rPr lang="en-US" altLang="en-US" dirty="0" smtClean="0"/>
              <a:t>117</a:t>
            </a:r>
            <a:endParaRPr lang="en-US" altLang="en-US" dirty="0"/>
          </a:p>
        </p:txBody>
      </p:sp>
      <p:sp>
        <p:nvSpPr>
          <p:cNvPr id="5" name="Rectangle 4"/>
          <p:cNvSpPr>
            <a:spLocks noChangeArrowheads="1"/>
          </p:cNvSpPr>
          <p:nvPr/>
        </p:nvSpPr>
        <p:spPr bwMode="auto">
          <a:xfrm>
            <a:off x="0" y="6553200"/>
            <a:ext cx="9144000"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a:spAutoFit/>
          </a:bodyPr>
          <a:lstStyle/>
          <a:p>
            <a:pPr>
              <a:defRPr/>
            </a:pPr>
            <a:r>
              <a:rPr lang="en-US" dirty="0">
                <a:solidFill>
                  <a:schemeClr val="tx2"/>
                </a:solidFill>
                <a:latin typeface="Calibri" panose="020F0502020204030204" pitchFamily="34" charset="0"/>
                <a:cs typeface="Calibri" panose="020F0502020204030204" pitchFamily="34" charset="0"/>
              </a:rPr>
              <a:t>SOURCE: Yeon &amp; </a:t>
            </a:r>
            <a:r>
              <a:rPr lang="en-US" dirty="0" err="1">
                <a:solidFill>
                  <a:schemeClr val="tx2"/>
                </a:solidFill>
                <a:latin typeface="Calibri" panose="020F0502020204030204" pitchFamily="34" charset="0"/>
                <a:cs typeface="Calibri" panose="020F0502020204030204" pitchFamily="34" charset="0"/>
              </a:rPr>
              <a:t>Albrech</a:t>
            </a:r>
            <a:r>
              <a:rPr lang="en-US" dirty="0">
                <a:solidFill>
                  <a:schemeClr val="tx2"/>
                </a:solidFill>
                <a:latin typeface="Calibri" panose="020F0502020204030204" pitchFamily="34" charset="0"/>
                <a:cs typeface="Calibri" panose="020F0502020204030204" pitchFamily="34" charset="0"/>
              </a:rPr>
              <a:t>, </a:t>
            </a:r>
            <a:r>
              <a:rPr lang="en-US" dirty="0" smtClean="0">
                <a:solidFill>
                  <a:schemeClr val="tx2"/>
                </a:solidFill>
                <a:latin typeface="Calibri" panose="020F0502020204030204" pitchFamily="34" charset="0"/>
                <a:cs typeface="Calibri" panose="020F0502020204030204" pitchFamily="34" charset="0"/>
              </a:rPr>
              <a:t>2007</a:t>
            </a:r>
            <a:endParaRPr lang="en-US"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77026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166256"/>
          </a:xfrm>
        </p:spPr>
        <p:txBody>
          <a:bodyPr>
            <a:noAutofit/>
          </a:bodyPr>
          <a:lstStyle/>
          <a:p>
            <a:r>
              <a:rPr lang="en-US" sz="4000" dirty="0">
                <a:latin typeface="Calibri" panose="020F0502020204030204" pitchFamily="34" charset="0"/>
                <a:cs typeface="Calibri" panose="020F0502020204030204" pitchFamily="34" charset="0"/>
              </a:rPr>
              <a:t>Methamphetamine Use May Accelerate </a:t>
            </a:r>
            <a:r>
              <a:rPr lang="en-US" sz="4000" dirty="0" smtClean="0">
                <a:latin typeface="Calibri" panose="020F0502020204030204" pitchFamily="34" charset="0"/>
                <a:cs typeface="Calibri" panose="020F0502020204030204" pitchFamily="34" charset="0"/>
              </a:rPr>
              <a:t/>
            </a:r>
            <a:br>
              <a:rPr lang="en-US" sz="4000" dirty="0" smtClean="0">
                <a:latin typeface="Calibri" panose="020F0502020204030204" pitchFamily="34" charset="0"/>
                <a:cs typeface="Calibri" panose="020F0502020204030204" pitchFamily="34" charset="0"/>
              </a:rPr>
            </a:br>
            <a:r>
              <a:rPr lang="en-US" sz="4000" dirty="0" smtClean="0">
                <a:latin typeface="Calibri" panose="020F0502020204030204" pitchFamily="34" charset="0"/>
                <a:cs typeface="Calibri" panose="020F0502020204030204" pitchFamily="34" charset="0"/>
              </a:rPr>
              <a:t>HIV </a:t>
            </a:r>
            <a:r>
              <a:rPr lang="en-US" sz="4000" dirty="0">
                <a:latin typeface="Calibri" panose="020F0502020204030204" pitchFamily="34" charset="0"/>
                <a:cs typeface="Calibri" panose="020F0502020204030204" pitchFamily="34" charset="0"/>
              </a:rPr>
              <a:t>Reproduction</a:t>
            </a:r>
          </a:p>
        </p:txBody>
      </p:sp>
      <p:sp>
        <p:nvSpPr>
          <p:cNvPr id="3" name="Content Placeholder 2"/>
          <p:cNvSpPr>
            <a:spLocks noGrp="1"/>
          </p:cNvSpPr>
          <p:nvPr>
            <p:ph idx="1"/>
          </p:nvPr>
        </p:nvSpPr>
        <p:spPr/>
        <p:txBody>
          <a:bodyPr>
            <a:noAutofit/>
          </a:bodyPr>
          <a:lstStyle/>
          <a:p>
            <a:r>
              <a:rPr lang="en-US" sz="2800" dirty="0">
                <a:latin typeface="Calibri" panose="020F0502020204030204" pitchFamily="34" charset="0"/>
                <a:cs typeface="Calibri" panose="020F0502020204030204" pitchFamily="34" charset="0"/>
              </a:rPr>
              <a:t>In test tube studies, when methamphetamine is added to immune cells, it significantly </a:t>
            </a:r>
            <a:r>
              <a:rPr lang="en-US" sz="2800" dirty="0" smtClean="0">
                <a:solidFill>
                  <a:schemeClr val="tx2"/>
                </a:solidFill>
                <a:latin typeface="Calibri" panose="020F0502020204030204" pitchFamily="34" charset="0"/>
                <a:cs typeface="Calibri" panose="020F0502020204030204" pitchFamily="34" charset="0"/>
              </a:rPr>
              <a:t>increases </a:t>
            </a:r>
            <a:r>
              <a:rPr lang="en-US" sz="2800" dirty="0">
                <a:solidFill>
                  <a:schemeClr val="tx2"/>
                </a:solidFill>
                <a:latin typeface="Calibri" panose="020F0502020204030204" pitchFamily="34" charset="0"/>
                <a:cs typeface="Calibri" panose="020F0502020204030204" pitchFamily="34" charset="0"/>
              </a:rPr>
              <a:t>HIV replication</a:t>
            </a:r>
          </a:p>
          <a:p>
            <a:pPr lvl="1"/>
            <a:r>
              <a:rPr lang="en-US" sz="2800" dirty="0">
                <a:latin typeface="Calibri" panose="020F0502020204030204" pitchFamily="34" charset="0"/>
                <a:cs typeface="Calibri" panose="020F0502020204030204" pitchFamily="34" charset="0"/>
              </a:rPr>
              <a:t>Particularly in CD4 cells and </a:t>
            </a:r>
            <a:r>
              <a:rPr lang="en-US" sz="2800" dirty="0" smtClean="0">
                <a:latin typeface="Calibri" panose="020F0502020204030204" pitchFamily="34" charset="0"/>
                <a:cs typeface="Calibri" panose="020F0502020204030204" pitchFamily="34" charset="0"/>
              </a:rPr>
              <a:t>monocytes </a:t>
            </a:r>
            <a:r>
              <a:rPr lang="en-US" sz="2400" dirty="0" smtClean="0">
                <a:latin typeface="Calibri" panose="020F0502020204030204" pitchFamily="34" charset="0"/>
                <a:cs typeface="Calibri" panose="020F0502020204030204" pitchFamily="34" charset="0"/>
              </a:rPr>
              <a:t>(white blood cells)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In mouse models, methamphetamine activated a portion of the HIV genetic code (long terminal repeat – LPR), prompting cells to release a protein tied to </a:t>
            </a:r>
            <a:r>
              <a:rPr lang="en-US" sz="2800" dirty="0">
                <a:solidFill>
                  <a:schemeClr val="tx2"/>
                </a:solidFill>
                <a:latin typeface="Calibri" panose="020F0502020204030204" pitchFamily="34" charset="0"/>
                <a:cs typeface="Calibri" panose="020F0502020204030204" pitchFamily="34" charset="0"/>
              </a:rPr>
              <a:t>more rapid HIV disease progression</a:t>
            </a:r>
          </a:p>
        </p:txBody>
      </p:sp>
      <p:sp>
        <p:nvSpPr>
          <p:cNvPr id="4" name="Slide Number Placeholder 3"/>
          <p:cNvSpPr>
            <a:spLocks noGrp="1"/>
          </p:cNvSpPr>
          <p:nvPr>
            <p:ph type="sldNum" sz="quarter" idx="12"/>
          </p:nvPr>
        </p:nvSpPr>
        <p:spPr/>
        <p:txBody>
          <a:bodyPr/>
          <a:lstStyle/>
          <a:p>
            <a:r>
              <a:rPr lang="en-US" altLang="en-US" dirty="0" smtClean="0"/>
              <a:t>118</a:t>
            </a:r>
            <a:endParaRPr lang="en-US" altLang="en-US" dirty="0"/>
          </a:p>
        </p:txBody>
      </p:sp>
      <p:sp>
        <p:nvSpPr>
          <p:cNvPr id="5" name="Rectangle 4"/>
          <p:cNvSpPr>
            <a:spLocks noChangeArrowheads="1"/>
          </p:cNvSpPr>
          <p:nvPr/>
        </p:nvSpPr>
        <p:spPr bwMode="auto">
          <a:xfrm>
            <a:off x="0" y="6553200"/>
            <a:ext cx="9144000"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a:spAutoFit/>
          </a:bodyPr>
          <a:lstStyle/>
          <a:p>
            <a:pPr>
              <a:defRPr/>
            </a:pPr>
            <a:r>
              <a:rPr lang="en-US" dirty="0">
                <a:solidFill>
                  <a:schemeClr val="tx2"/>
                </a:solidFill>
                <a:latin typeface="Calibri" panose="020F0502020204030204" pitchFamily="34" charset="0"/>
                <a:cs typeface="Calibri" panose="020F0502020204030204" pitchFamily="34" charset="0"/>
              </a:rPr>
              <a:t>SOURCE: </a:t>
            </a:r>
            <a:r>
              <a:rPr lang="en-US" dirty="0" err="1" smtClean="0">
                <a:solidFill>
                  <a:schemeClr val="tx2"/>
                </a:solidFill>
                <a:latin typeface="Calibri" panose="020F0502020204030204" pitchFamily="34" charset="0"/>
                <a:cs typeface="Calibri" panose="020F0502020204030204" pitchFamily="34" charset="0"/>
              </a:rPr>
              <a:t>Toussi</a:t>
            </a:r>
            <a:r>
              <a:rPr lang="en-US" dirty="0" smtClean="0">
                <a:solidFill>
                  <a:schemeClr val="tx2"/>
                </a:solidFill>
                <a:latin typeface="Calibri" panose="020F0502020204030204" pitchFamily="34" charset="0"/>
                <a:cs typeface="Calibri" panose="020F0502020204030204" pitchFamily="34" charset="0"/>
              </a:rPr>
              <a:t> et </a:t>
            </a:r>
            <a:r>
              <a:rPr lang="en-US" dirty="0">
                <a:solidFill>
                  <a:schemeClr val="tx2"/>
                </a:solidFill>
                <a:latin typeface="Calibri" panose="020F0502020204030204" pitchFamily="34" charset="0"/>
                <a:cs typeface="Calibri" panose="020F0502020204030204" pitchFamily="34" charset="0"/>
              </a:rPr>
              <a:t>al., </a:t>
            </a:r>
            <a:r>
              <a:rPr lang="en-US" dirty="0" smtClean="0">
                <a:solidFill>
                  <a:schemeClr val="tx2"/>
                </a:solidFill>
                <a:latin typeface="Calibri" panose="020F0502020204030204" pitchFamily="34" charset="0"/>
                <a:cs typeface="Calibri" panose="020F0502020204030204" pitchFamily="34" charset="0"/>
              </a:rPr>
              <a:t>2009</a:t>
            </a:r>
            <a:endParaRPr lang="en-US"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875910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4"/>
            <a:ext cx="8953500" cy="1283515"/>
          </a:xfrm>
        </p:spPr>
        <p:txBody>
          <a:bodyPr>
            <a:normAutofit/>
          </a:bodyPr>
          <a:lstStyle/>
          <a:p>
            <a:r>
              <a:rPr lang="en-US" sz="3600" dirty="0">
                <a:latin typeface="Calibri" panose="020F0502020204030204" pitchFamily="34" charset="0"/>
                <a:cs typeface="Calibri" panose="020F0502020204030204" pitchFamily="34" charset="0"/>
              </a:rPr>
              <a:t>The Effect of </a:t>
            </a:r>
            <a:r>
              <a:rPr lang="en-US" sz="3600" dirty="0" smtClean="0">
                <a:latin typeface="Calibri" panose="020F0502020204030204" pitchFamily="34" charset="0"/>
                <a:cs typeface="Calibri" panose="020F0502020204030204" pitchFamily="34" charset="0"/>
              </a:rPr>
              <a:t>Methamphetamine </a:t>
            </a:r>
            <a:r>
              <a:rPr lang="en-US" sz="3600" dirty="0">
                <a:latin typeface="Calibri" panose="020F0502020204030204" pitchFamily="34" charset="0"/>
                <a:cs typeface="Calibri" panose="020F0502020204030204" pitchFamily="34" charset="0"/>
              </a:rPr>
              <a:t>on the Brain of a Person </a:t>
            </a:r>
            <a:r>
              <a:rPr lang="en-US" sz="3600" dirty="0" smtClean="0">
                <a:latin typeface="Calibri" panose="020F0502020204030204" pitchFamily="34" charset="0"/>
                <a:cs typeface="Calibri" panose="020F0502020204030204" pitchFamily="34" charset="0"/>
              </a:rPr>
              <a:t>Living </a:t>
            </a:r>
            <a:r>
              <a:rPr lang="en-US" sz="3600" dirty="0">
                <a:latin typeface="Calibri" panose="020F0502020204030204" pitchFamily="34" charset="0"/>
                <a:cs typeface="Calibri" panose="020F0502020204030204" pitchFamily="34" charset="0"/>
              </a:rPr>
              <a:t>with HIV</a:t>
            </a:r>
          </a:p>
        </p:txBody>
      </p:sp>
      <p:sp>
        <p:nvSpPr>
          <p:cNvPr id="3" name="Content Placeholder 2"/>
          <p:cNvSpPr>
            <a:spLocks noGrp="1"/>
          </p:cNvSpPr>
          <p:nvPr>
            <p:ph idx="1"/>
          </p:nvPr>
        </p:nvSpPr>
        <p:spPr>
          <a:xfrm>
            <a:off x="404446" y="1625241"/>
            <a:ext cx="8510954" cy="4699359"/>
          </a:xfrm>
        </p:spPr>
        <p:txBody>
          <a:bodyPr>
            <a:noAutofit/>
          </a:bodyPr>
          <a:lstStyle/>
          <a:p>
            <a:r>
              <a:rPr lang="en-US" sz="2800" dirty="0">
                <a:latin typeface="Calibri" panose="020F0502020204030204" pitchFamily="34" charset="0"/>
                <a:cs typeface="Calibri" panose="020F0502020204030204" pitchFamily="34" charset="0"/>
              </a:rPr>
              <a:t>HIV and meth are thought to have </a:t>
            </a:r>
            <a:r>
              <a:rPr lang="en-US" sz="2800" dirty="0">
                <a:solidFill>
                  <a:schemeClr val="tx2"/>
                </a:solidFill>
                <a:latin typeface="Calibri" panose="020F0502020204030204" pitchFamily="34" charset="0"/>
                <a:cs typeface="Calibri" panose="020F0502020204030204" pitchFamily="34" charset="0"/>
              </a:rPr>
              <a:t>synergistic cognitive and neurological </a:t>
            </a:r>
            <a:r>
              <a:rPr lang="en-US" sz="2800" dirty="0">
                <a:latin typeface="Calibri" panose="020F0502020204030204" pitchFamily="34" charset="0"/>
                <a:cs typeface="Calibri" panose="020F0502020204030204" pitchFamily="34" charset="0"/>
              </a:rPr>
              <a:t>impacts</a:t>
            </a:r>
          </a:p>
          <a:p>
            <a:r>
              <a:rPr lang="en-US" sz="2800" dirty="0">
                <a:latin typeface="Calibri" panose="020F0502020204030204" pitchFamily="34" charset="0"/>
                <a:cs typeface="Calibri" panose="020F0502020204030204" pitchFamily="34" charset="0"/>
              </a:rPr>
              <a:t>In the presence of HIV, methamphetamine can cause:</a:t>
            </a:r>
          </a:p>
          <a:p>
            <a:pPr lvl="1"/>
            <a:r>
              <a:rPr lang="en-US" sz="2800" dirty="0">
                <a:latin typeface="Calibri" panose="020F0502020204030204" pitchFamily="34" charset="0"/>
                <a:cs typeface="Calibri" panose="020F0502020204030204" pitchFamily="34" charset="0"/>
              </a:rPr>
              <a:t>Even greater </a:t>
            </a:r>
            <a:r>
              <a:rPr lang="en-US" sz="2800" dirty="0">
                <a:solidFill>
                  <a:schemeClr val="tx2"/>
                </a:solidFill>
                <a:latin typeface="Calibri" panose="020F0502020204030204" pitchFamily="34" charset="0"/>
                <a:cs typeface="Calibri" panose="020F0502020204030204" pitchFamily="34" charset="0"/>
              </a:rPr>
              <a:t>dopamine release </a:t>
            </a:r>
            <a:r>
              <a:rPr lang="en-US" sz="2800" dirty="0">
                <a:latin typeface="Calibri" panose="020F0502020204030204" pitchFamily="34" charset="0"/>
                <a:cs typeface="Calibri" panose="020F0502020204030204" pitchFamily="34" charset="0"/>
              </a:rPr>
              <a:t>and </a:t>
            </a:r>
            <a:r>
              <a:rPr lang="en-US" sz="2800" dirty="0">
                <a:solidFill>
                  <a:schemeClr val="tx2"/>
                </a:solidFill>
                <a:latin typeface="Calibri" panose="020F0502020204030204" pitchFamily="34" charset="0"/>
                <a:cs typeface="Calibri" panose="020F0502020204030204" pitchFamily="34" charset="0"/>
              </a:rPr>
              <a:t>cellular damage</a:t>
            </a:r>
          </a:p>
          <a:p>
            <a:pPr lvl="1"/>
            <a:r>
              <a:rPr lang="en-US" sz="2800" dirty="0">
                <a:latin typeface="Calibri" panose="020F0502020204030204" pitchFamily="34" charset="0"/>
                <a:cs typeface="Calibri" panose="020F0502020204030204" pitchFamily="34" charset="0"/>
              </a:rPr>
              <a:t>Additive </a:t>
            </a:r>
            <a:r>
              <a:rPr lang="en-US" sz="2800" dirty="0">
                <a:solidFill>
                  <a:schemeClr val="tx2"/>
                </a:solidFill>
                <a:latin typeface="Calibri" panose="020F0502020204030204" pitchFamily="34" charset="0"/>
                <a:cs typeface="Calibri" panose="020F0502020204030204" pitchFamily="34" charset="0"/>
              </a:rPr>
              <a:t>damage to the frontal cortex and basal </a:t>
            </a:r>
            <a:r>
              <a:rPr lang="en-US" sz="2800" dirty="0" smtClean="0">
                <a:solidFill>
                  <a:schemeClr val="tx2"/>
                </a:solidFill>
                <a:latin typeface="Calibri" panose="020F0502020204030204" pitchFamily="34" charset="0"/>
                <a:cs typeface="Calibri" panose="020F0502020204030204" pitchFamily="34" charset="0"/>
              </a:rPr>
              <a:t>ganglia, which can cause:</a:t>
            </a:r>
            <a:endParaRPr lang="en-US" sz="2800" dirty="0">
              <a:solidFill>
                <a:schemeClr val="tx2"/>
              </a:solidFill>
              <a:latin typeface="Calibri" panose="020F0502020204030204" pitchFamily="34" charset="0"/>
              <a:cs typeface="Calibri" panose="020F0502020204030204" pitchFamily="34" charset="0"/>
            </a:endParaRPr>
          </a:p>
          <a:p>
            <a:pPr lvl="2"/>
            <a:r>
              <a:rPr lang="en-US" sz="2500" dirty="0">
                <a:latin typeface="Calibri" panose="020F0502020204030204" pitchFamily="34" charset="0"/>
                <a:cs typeface="Calibri" panose="020F0502020204030204" pitchFamily="34" charset="0"/>
              </a:rPr>
              <a:t>Difficulty in </a:t>
            </a:r>
            <a:r>
              <a:rPr lang="en-US" sz="2500" dirty="0">
                <a:solidFill>
                  <a:schemeClr val="tx2"/>
                </a:solidFill>
                <a:latin typeface="Calibri" panose="020F0502020204030204" pitchFamily="34" charset="0"/>
                <a:cs typeface="Calibri" panose="020F0502020204030204" pitchFamily="34" charset="0"/>
              </a:rPr>
              <a:t>adhering to antiretroviral </a:t>
            </a:r>
            <a:r>
              <a:rPr lang="en-US" sz="2500" dirty="0">
                <a:latin typeface="Calibri" panose="020F0502020204030204" pitchFamily="34" charset="0"/>
                <a:cs typeface="Calibri" panose="020F0502020204030204" pitchFamily="34" charset="0"/>
              </a:rPr>
              <a:t>regimen</a:t>
            </a:r>
          </a:p>
          <a:p>
            <a:pPr lvl="2"/>
            <a:r>
              <a:rPr lang="en-US" sz="2500" dirty="0">
                <a:latin typeface="Calibri" panose="020F0502020204030204" pitchFamily="34" charset="0"/>
                <a:cs typeface="Calibri" panose="020F0502020204030204" pitchFamily="34" charset="0"/>
              </a:rPr>
              <a:t>Deficits in </a:t>
            </a:r>
            <a:r>
              <a:rPr lang="en-US" sz="2500" dirty="0">
                <a:solidFill>
                  <a:schemeClr val="tx2"/>
                </a:solidFill>
                <a:latin typeface="Calibri" panose="020F0502020204030204" pitchFamily="34" charset="0"/>
                <a:cs typeface="Calibri" panose="020F0502020204030204" pitchFamily="34" charset="0"/>
              </a:rPr>
              <a:t>attention/working memory</a:t>
            </a:r>
            <a:r>
              <a:rPr lang="en-US" sz="2500" dirty="0">
                <a:latin typeface="Calibri" panose="020F0502020204030204" pitchFamily="34" charset="0"/>
                <a:cs typeface="Calibri" panose="020F0502020204030204" pitchFamily="34" charset="0"/>
              </a:rPr>
              <a:t>, abstract </a:t>
            </a:r>
            <a:r>
              <a:rPr lang="en-US" sz="2500" dirty="0">
                <a:solidFill>
                  <a:schemeClr val="tx2"/>
                </a:solidFill>
                <a:latin typeface="Calibri" panose="020F0502020204030204" pitchFamily="34" charset="0"/>
                <a:cs typeface="Calibri" panose="020F0502020204030204" pitchFamily="34" charset="0"/>
              </a:rPr>
              <a:t>decision-making</a:t>
            </a:r>
            <a:r>
              <a:rPr lang="en-US" sz="2500" dirty="0">
                <a:latin typeface="Calibri" panose="020F0502020204030204" pitchFamily="34" charset="0"/>
                <a:cs typeface="Calibri" panose="020F0502020204030204" pitchFamily="34" charset="0"/>
              </a:rPr>
              <a:t>, and </a:t>
            </a:r>
            <a:r>
              <a:rPr lang="en-US" sz="2500" dirty="0" smtClean="0">
                <a:solidFill>
                  <a:schemeClr val="tx2"/>
                </a:solidFill>
                <a:latin typeface="Calibri" panose="020F0502020204030204" pitchFamily="34" charset="0"/>
                <a:cs typeface="Calibri" panose="020F0502020204030204" pitchFamily="34" charset="0"/>
              </a:rPr>
              <a:t>processing </a:t>
            </a:r>
            <a:r>
              <a:rPr lang="en-US" sz="2500" dirty="0">
                <a:solidFill>
                  <a:schemeClr val="tx2"/>
                </a:solidFill>
                <a:latin typeface="Calibri" panose="020F0502020204030204" pitchFamily="34" charset="0"/>
                <a:cs typeface="Calibri" panose="020F0502020204030204" pitchFamily="34" charset="0"/>
              </a:rPr>
              <a:t>speed</a:t>
            </a:r>
          </a:p>
          <a:p>
            <a:pPr lvl="1"/>
            <a:endParaRPr lang="en-US" sz="2800" dirty="0"/>
          </a:p>
          <a:p>
            <a:pPr lvl="1"/>
            <a:endParaRPr lang="en-US" sz="2800" dirty="0"/>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119</a:t>
            </a:fld>
            <a:endParaRPr lang="en-US" altLang="en-US" dirty="0"/>
          </a:p>
        </p:txBody>
      </p:sp>
      <p:sp>
        <p:nvSpPr>
          <p:cNvPr id="5" name="Rectangle 4"/>
          <p:cNvSpPr>
            <a:spLocks noChangeArrowheads="1"/>
          </p:cNvSpPr>
          <p:nvPr/>
        </p:nvSpPr>
        <p:spPr bwMode="auto">
          <a:xfrm>
            <a:off x="190500" y="6336268"/>
            <a:ext cx="2439066"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dirty="0">
                <a:solidFill>
                  <a:schemeClr val="tx2"/>
                </a:solidFill>
                <a:latin typeface="Calibri" panose="020F0502020204030204" pitchFamily="34" charset="0"/>
                <a:cs typeface="Calibri" panose="020F0502020204030204" pitchFamily="34" charset="0"/>
              </a:rPr>
              <a:t>SOURCE: </a:t>
            </a:r>
            <a:r>
              <a:rPr lang="en-US" dirty="0" err="1">
                <a:solidFill>
                  <a:schemeClr val="tx2"/>
                </a:solidFill>
                <a:latin typeface="Calibri" panose="020F0502020204030204" pitchFamily="34" charset="0"/>
                <a:cs typeface="Calibri" panose="020F0502020204030204" pitchFamily="34" charset="0"/>
              </a:rPr>
              <a:t>Cherner</a:t>
            </a:r>
            <a:r>
              <a:rPr lang="en-US" dirty="0">
                <a:solidFill>
                  <a:schemeClr val="tx2"/>
                </a:solidFill>
                <a:latin typeface="Calibri" panose="020F0502020204030204" pitchFamily="34" charset="0"/>
                <a:cs typeface="Calibri" panose="020F0502020204030204" pitchFamily="34" charset="0"/>
              </a:rPr>
              <a:t>, 2013.</a:t>
            </a:r>
          </a:p>
        </p:txBody>
      </p:sp>
    </p:spTree>
    <p:extLst>
      <p:ext uri="{BB962C8B-B14F-4D97-AF65-F5344CB8AC3E}">
        <p14:creationId xmlns:p14="http://schemas.microsoft.com/office/powerpoint/2010/main" val="218535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latin typeface="Calibri" panose="020F0502020204030204" pitchFamily="34" charset="0"/>
                <a:cs typeface="Calibri" panose="020F0502020204030204" pitchFamily="34" charset="0"/>
              </a:rPr>
              <a:t>Pre-Test Question</a:t>
            </a:r>
            <a:endParaRPr lang="en-US" dirty="0"/>
          </a:p>
        </p:txBody>
      </p:sp>
      <p:sp>
        <p:nvSpPr>
          <p:cNvPr id="3" name="Content Placeholder 2"/>
          <p:cNvSpPr>
            <a:spLocks noGrp="1"/>
          </p:cNvSpPr>
          <p:nvPr>
            <p:ph idx="1"/>
          </p:nvPr>
        </p:nvSpPr>
        <p:spPr/>
        <p:txBody>
          <a:bodyPr/>
          <a:lstStyle/>
          <a:p>
            <a:pPr marL="0" marR="0" indent="0">
              <a:lnSpc>
                <a:spcPct val="107000"/>
              </a:lnSpc>
              <a:spcBef>
                <a:spcPts val="0"/>
              </a:spcBef>
              <a:spcAft>
                <a:spcPts val="800"/>
              </a:spcAft>
              <a:buNone/>
            </a:pPr>
            <a:r>
              <a:rPr lang="en-US" sz="3200" dirty="0" smtClean="0">
                <a:latin typeface="Calibri" panose="020F0502020204030204" pitchFamily="34" charset="0"/>
                <a:cs typeface="Calibri" panose="020F0502020204030204" pitchFamily="34" charset="0"/>
              </a:rPr>
              <a:t>9. </a:t>
            </a:r>
            <a:r>
              <a:rPr lang="en-US" sz="3200" dirty="0">
                <a:effectLst/>
                <a:latin typeface="Calibri" panose="020F0502020204030204" pitchFamily="34" charset="0"/>
                <a:ea typeface="Calibri" panose="020F0502020204030204" pitchFamily="34" charset="0"/>
                <a:cs typeface="Calibri" panose="020F0502020204030204" pitchFamily="34" charset="0"/>
              </a:rPr>
              <a:t>The persistence of detectable HIV viral load in the central nervous system is a risk factor for: </a:t>
            </a:r>
            <a:endParaRPr lang="en-US" sz="3200" dirty="0" smtClean="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Anxiety </a:t>
            </a: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Depression </a:t>
            </a: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Psychosis </a:t>
            </a:r>
          </a:p>
          <a:p>
            <a:pPr marL="342900" marR="0" lvl="0" indent="-342900">
              <a:lnSpc>
                <a:spcPct val="107000"/>
              </a:lnSpc>
              <a:spcBef>
                <a:spcPts val="0"/>
              </a:spcBef>
              <a:spcAft>
                <a:spcPts val="80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Parkinson’s Disease</a:t>
            </a:r>
            <a:r>
              <a:rPr lang="en-US"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12</a:t>
            </a:fld>
            <a:endParaRPr lang="en-US">
              <a:solidFill>
                <a:srgbClr val="FFFFFF"/>
              </a:solidFill>
            </a:endParaRPr>
          </a:p>
        </p:txBody>
      </p:sp>
    </p:spTree>
    <p:extLst>
      <p:ext uri="{BB962C8B-B14F-4D97-AF65-F5344CB8AC3E}">
        <p14:creationId xmlns:p14="http://schemas.microsoft.com/office/powerpoint/2010/main" val="211603547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090056"/>
          </a:xfrm>
        </p:spPr>
        <p:txBody>
          <a:bodyPr>
            <a:noAutofit/>
          </a:bodyPr>
          <a:lstStyle/>
          <a:p>
            <a:r>
              <a:rPr lang="en-US" sz="4000" dirty="0">
                <a:latin typeface="Calibri" panose="020F0502020204030204" pitchFamily="34" charset="0"/>
                <a:cs typeface="Calibri" panose="020F0502020204030204" pitchFamily="34" charset="0"/>
              </a:rPr>
              <a:t>Functional Deficits due to HIV and Methamphetamine Use</a:t>
            </a:r>
          </a:p>
        </p:txBody>
      </p:sp>
      <p:sp>
        <p:nvSpPr>
          <p:cNvPr id="3" name="Content Placeholder 2"/>
          <p:cNvSpPr>
            <a:spLocks noGrp="1"/>
          </p:cNvSpPr>
          <p:nvPr>
            <p:ph idx="1"/>
          </p:nvPr>
        </p:nvSpPr>
        <p:spPr>
          <a:xfrm>
            <a:off x="228600" y="1600199"/>
            <a:ext cx="8763000" cy="5254427"/>
          </a:xfrm>
        </p:spPr>
        <p:txBody>
          <a:bodyPr>
            <a:noAutofit/>
          </a:bodyPr>
          <a:lstStyle/>
          <a:p>
            <a:r>
              <a:rPr lang="en-US" sz="2600" dirty="0">
                <a:latin typeface="Calibri" panose="020F0502020204030204" pitchFamily="34" charset="0"/>
                <a:cs typeface="Calibri" panose="020F0502020204030204" pitchFamily="34" charset="0"/>
              </a:rPr>
              <a:t>What is the burden that methamphetamine use and HIV disease impose on an individual’s daily </a:t>
            </a:r>
            <a:r>
              <a:rPr lang="en-US" sz="2600" dirty="0" smtClean="0">
                <a:latin typeface="Calibri" panose="020F0502020204030204" pitchFamily="34" charset="0"/>
                <a:cs typeface="Calibri" panose="020F0502020204030204" pitchFamily="34" charset="0"/>
              </a:rPr>
              <a:t>functioning?</a:t>
            </a:r>
            <a:endParaRPr lang="en-US" sz="26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UCSD researchers assessed </a:t>
            </a:r>
            <a:r>
              <a:rPr lang="en-US" sz="2600" dirty="0" smtClean="0">
                <a:latin typeface="Calibri" panose="020F0502020204030204" pitchFamily="34" charset="0"/>
                <a:cs typeface="Calibri" panose="020F0502020204030204" pitchFamily="34" charset="0"/>
              </a:rPr>
              <a:t>and found impairment in daily </a:t>
            </a:r>
            <a:r>
              <a:rPr lang="en-US" sz="2600" dirty="0">
                <a:latin typeface="Calibri" panose="020F0502020204030204" pitchFamily="34" charset="0"/>
                <a:cs typeface="Calibri" panose="020F0502020204030204" pitchFamily="34" charset="0"/>
              </a:rPr>
              <a:t>functioning in four key areas:</a:t>
            </a:r>
          </a:p>
          <a:p>
            <a:pPr lvl="1"/>
            <a:r>
              <a:rPr lang="en-US" sz="2400" dirty="0">
                <a:solidFill>
                  <a:schemeClr val="tx2"/>
                </a:solidFill>
                <a:latin typeface="Calibri" panose="020F0502020204030204" pitchFamily="34" charset="0"/>
                <a:cs typeface="Calibri" panose="020F0502020204030204" pitchFamily="34" charset="0"/>
              </a:rPr>
              <a:t>Everyday cognitive symptoms </a:t>
            </a:r>
            <a:r>
              <a:rPr lang="en-US" sz="2400" dirty="0">
                <a:latin typeface="Calibri" panose="020F0502020204030204" pitchFamily="34" charset="0"/>
                <a:cs typeface="Calibri" panose="020F0502020204030204" pitchFamily="34" charset="0"/>
              </a:rPr>
              <a:t>(memory, communication, intellectual performance)</a:t>
            </a:r>
          </a:p>
          <a:p>
            <a:pPr lvl="1"/>
            <a:r>
              <a:rPr lang="en-US" sz="2400" dirty="0" smtClean="0">
                <a:solidFill>
                  <a:schemeClr val="tx2"/>
                </a:solidFill>
                <a:latin typeface="Calibri" panose="020F0502020204030204" pitchFamily="34" charset="0"/>
                <a:cs typeface="Calibri" panose="020F0502020204030204" pitchFamily="34" charset="0"/>
              </a:rPr>
              <a:t>Basic </a:t>
            </a:r>
            <a:r>
              <a:rPr lang="en-US" sz="2400" dirty="0">
                <a:solidFill>
                  <a:schemeClr val="tx2"/>
                </a:solidFill>
                <a:latin typeface="Calibri" panose="020F0502020204030204" pitchFamily="34" charset="0"/>
                <a:cs typeface="Calibri" panose="020F0502020204030204" pitchFamily="34" charset="0"/>
              </a:rPr>
              <a:t>activities of daily living </a:t>
            </a:r>
            <a:r>
              <a:rPr lang="en-US" sz="2400" dirty="0">
                <a:latin typeface="Calibri" panose="020F0502020204030204" pitchFamily="34" charset="0"/>
                <a:cs typeface="Calibri" panose="020F0502020204030204" pitchFamily="34" charset="0"/>
              </a:rPr>
              <a:t>(housekeeping, home repairs, bathing, dressing</a:t>
            </a:r>
            <a:r>
              <a:rPr lang="en-US" sz="2400" dirty="0" smtClean="0">
                <a:latin typeface="Calibri" panose="020F0502020204030204" pitchFamily="34" charset="0"/>
                <a:cs typeface="Calibri" panose="020F0502020204030204" pitchFamily="34" charset="0"/>
              </a:rPr>
              <a:t>)</a:t>
            </a:r>
            <a:r>
              <a:rPr lang="en-US" sz="2400" dirty="0">
                <a:solidFill>
                  <a:schemeClr val="tx2"/>
                </a:solidFill>
                <a:latin typeface="Calibri" panose="020F0502020204030204" pitchFamily="34" charset="0"/>
                <a:cs typeface="Calibri" panose="020F0502020204030204" pitchFamily="34" charset="0"/>
              </a:rPr>
              <a:t> </a:t>
            </a:r>
            <a:endParaRPr lang="en-US" sz="2400" dirty="0" smtClean="0">
              <a:solidFill>
                <a:schemeClr val="tx2"/>
              </a:solidFill>
              <a:latin typeface="Calibri" panose="020F0502020204030204" pitchFamily="34" charset="0"/>
              <a:cs typeface="Calibri" panose="020F0502020204030204" pitchFamily="34" charset="0"/>
            </a:endParaRPr>
          </a:p>
          <a:p>
            <a:pPr lvl="1"/>
            <a:r>
              <a:rPr lang="en-US" sz="2400" dirty="0" smtClean="0">
                <a:solidFill>
                  <a:schemeClr val="tx2"/>
                </a:solidFill>
                <a:latin typeface="Calibri" panose="020F0502020204030204" pitchFamily="34" charset="0"/>
                <a:cs typeface="Calibri" panose="020F0502020204030204" pitchFamily="34" charset="0"/>
              </a:rPr>
              <a:t>Instrumental </a:t>
            </a:r>
            <a:r>
              <a:rPr lang="en-US" sz="2400" dirty="0">
                <a:solidFill>
                  <a:schemeClr val="tx2"/>
                </a:solidFill>
                <a:latin typeface="Calibri" panose="020F0502020204030204" pitchFamily="34" charset="0"/>
                <a:cs typeface="Calibri" panose="020F0502020204030204" pitchFamily="34" charset="0"/>
              </a:rPr>
              <a:t>(skilled) activities of daily living </a:t>
            </a:r>
            <a:r>
              <a:rPr lang="en-US" sz="2400" dirty="0">
                <a:latin typeface="Calibri" panose="020F0502020204030204" pitchFamily="34" charset="0"/>
                <a:cs typeface="Calibri" panose="020F0502020204030204" pitchFamily="34" charset="0"/>
              </a:rPr>
              <a:t>(medication and financial management, grocery shopping, planning social activities</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pPr lvl="1"/>
            <a:r>
              <a:rPr lang="en-US" sz="2400" dirty="0" smtClean="0">
                <a:solidFill>
                  <a:schemeClr val="tx2"/>
                </a:solidFill>
                <a:latin typeface="Calibri" panose="020F0502020204030204" pitchFamily="34" charset="0"/>
                <a:cs typeface="Calibri" panose="020F0502020204030204" pitchFamily="34" charset="0"/>
              </a:rPr>
              <a:t> Employment</a:t>
            </a:r>
            <a:endParaRPr lang="en-US" sz="2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120</a:t>
            </a:fld>
            <a:endParaRPr lang="en-US" altLang="en-US" dirty="0"/>
          </a:p>
        </p:txBody>
      </p:sp>
      <p:sp>
        <p:nvSpPr>
          <p:cNvPr id="5" name="Rectangle 4"/>
          <p:cNvSpPr>
            <a:spLocks noChangeArrowheads="1"/>
          </p:cNvSpPr>
          <p:nvPr/>
        </p:nvSpPr>
        <p:spPr bwMode="auto">
          <a:xfrm>
            <a:off x="0" y="6546850"/>
            <a:ext cx="3224985"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dirty="0">
                <a:solidFill>
                  <a:schemeClr val="tx2"/>
                </a:solidFill>
                <a:latin typeface="Calibri" panose="020F0502020204030204" pitchFamily="34" charset="0"/>
                <a:cs typeface="Calibri" panose="020F0502020204030204" pitchFamily="34" charset="0"/>
              </a:rPr>
              <a:t>SOURCE: Blackstone et al., 2013</a:t>
            </a:r>
            <a:r>
              <a:rPr lang="en-US" sz="1400" dirty="0">
                <a:solidFill>
                  <a:schemeClr val="tx2"/>
                </a:solidFill>
                <a:latin typeface="+mj-lt"/>
              </a:rPr>
              <a:t>.</a:t>
            </a:r>
          </a:p>
        </p:txBody>
      </p:sp>
    </p:spTree>
    <p:extLst>
      <p:ext uri="{BB962C8B-B14F-4D97-AF65-F5344CB8AC3E}">
        <p14:creationId xmlns:p14="http://schemas.microsoft.com/office/powerpoint/2010/main" val="213235240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Methamphetamine and HIV</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35431" y="1717826"/>
            <a:ext cx="8279969" cy="4114800"/>
          </a:xfrm>
        </p:spPr>
        <p:txBody>
          <a:bodyPr/>
          <a:lstStyle/>
          <a:p>
            <a:r>
              <a:rPr lang="en-US" sz="3200" dirty="0" smtClean="0">
                <a:latin typeface="Calibri" panose="020F0502020204030204" pitchFamily="34" charset="0"/>
                <a:cs typeface="Calibri" panose="020F0502020204030204" pitchFamily="34" charset="0"/>
              </a:rPr>
              <a:t>Combined HIV infection and methamphetamine use increase the likelihood of neural injury in the central nervous system</a:t>
            </a:r>
          </a:p>
          <a:p>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History of childhood abuse predicts depression, risky sexual behavior, and methamphetamine use in MSM</a:t>
            </a:r>
            <a:endParaRPr lang="en-US" sz="3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121</a:t>
            </a:fld>
            <a:endParaRPr lang="en-US">
              <a:solidFill>
                <a:srgbClr val="FFFFFF"/>
              </a:solidFill>
            </a:endParaRPr>
          </a:p>
        </p:txBody>
      </p:sp>
      <p:sp>
        <p:nvSpPr>
          <p:cNvPr id="5" name="TextBox 4"/>
          <p:cNvSpPr txBox="1"/>
          <p:nvPr/>
        </p:nvSpPr>
        <p:spPr>
          <a:xfrm>
            <a:off x="182880" y="6437376"/>
            <a:ext cx="740664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a:t>
            </a:r>
            <a:r>
              <a:rPr lang="en-US" dirty="0" err="1" smtClean="0">
                <a:latin typeface="Calibri" panose="020F0502020204030204" pitchFamily="34" charset="0"/>
                <a:cs typeface="Calibri" panose="020F0502020204030204" pitchFamily="34" charset="0"/>
              </a:rPr>
              <a:t>Soontornniymokij</a:t>
            </a:r>
            <a:r>
              <a:rPr lang="en-US" dirty="0" smtClean="0">
                <a:latin typeface="Calibri" panose="020F0502020204030204" pitchFamily="34" charset="0"/>
                <a:cs typeface="Calibri" panose="020F0502020204030204" pitchFamily="34" charset="0"/>
              </a:rPr>
              <a:t> et al., 2016; Lopez-Patton et al, 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58067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Summary</a:t>
            </a:r>
            <a:r>
              <a:rPr lang="en-US" dirty="0" smtClean="0"/>
              <a:t>	</a:t>
            </a:r>
            <a:endParaRPr lang="en-US" dirty="0"/>
          </a:p>
        </p:txBody>
      </p:sp>
      <p:sp>
        <p:nvSpPr>
          <p:cNvPr id="3" name="Content Placeholder 2"/>
          <p:cNvSpPr>
            <a:spLocks noGrp="1"/>
          </p:cNvSpPr>
          <p:nvPr>
            <p:ph idx="1"/>
          </p:nvPr>
        </p:nvSpPr>
        <p:spPr>
          <a:xfrm>
            <a:off x="826477" y="1981200"/>
            <a:ext cx="7784123" cy="4114800"/>
          </a:xfrm>
        </p:spPr>
        <p:txBody>
          <a:bodyPr/>
          <a:lstStyle/>
          <a:p>
            <a:r>
              <a:rPr lang="en-US" sz="3200" dirty="0" smtClean="0"/>
              <a:t>Substance use is a risk factor for HIV </a:t>
            </a:r>
          </a:p>
          <a:p>
            <a:endParaRPr lang="en-US" sz="3200" dirty="0" smtClean="0"/>
          </a:p>
          <a:p>
            <a:r>
              <a:rPr lang="en-US" sz="3200" dirty="0" smtClean="0"/>
              <a:t>Substance use is common among PLWH</a:t>
            </a:r>
          </a:p>
          <a:p>
            <a:endParaRPr lang="en-US" sz="3200" dirty="0" smtClean="0"/>
          </a:p>
          <a:p>
            <a:r>
              <a:rPr lang="en-US" sz="3200" dirty="0" smtClean="0"/>
              <a:t>Substance use and HIV have additive, negative effects on the brain and on daily functioning </a:t>
            </a: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122</a:t>
            </a:fld>
            <a:endParaRPr lang="en-US">
              <a:solidFill>
                <a:srgbClr val="FFFFFF"/>
              </a:solidFill>
            </a:endParaRPr>
          </a:p>
        </p:txBody>
      </p:sp>
    </p:spTree>
    <p:extLst>
      <p:ext uri="{BB962C8B-B14F-4D97-AF65-F5344CB8AC3E}">
        <p14:creationId xmlns:p14="http://schemas.microsoft.com/office/powerpoint/2010/main" val="2456919021"/>
      </p:ext>
    </p:extLst>
  </p:cSld>
  <p:clrMapOvr>
    <a:overrideClrMapping bg1="dk2" tx1="lt1" bg2="dk1"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88911" y="1436890"/>
            <a:ext cx="7772400" cy="1362076"/>
          </a:xfrm>
        </p:spPr>
        <p:txBody>
          <a:bodyPr/>
          <a:lstStyle/>
          <a:p>
            <a:pPr algn="ctr"/>
            <a:r>
              <a:rPr lang="en-US" sz="3600" dirty="0" smtClean="0">
                <a:solidFill>
                  <a:srgbClr val="FFFF00"/>
                </a:solidFill>
                <a:latin typeface="Calibri" panose="020F0502020204030204" pitchFamily="34" charset="0"/>
                <a:cs typeface="Calibri" panose="020F0502020204030204" pitchFamily="34" charset="0"/>
              </a:rPr>
              <a:t>Additional risk factors for substance use disorders  </a:t>
            </a:r>
            <a:br>
              <a:rPr lang="en-US" sz="3600" dirty="0" smtClean="0">
                <a:solidFill>
                  <a:srgbClr val="FFFF00"/>
                </a:solidFill>
                <a:latin typeface="Calibri" panose="020F0502020204030204" pitchFamily="34" charset="0"/>
                <a:cs typeface="Calibri" panose="020F0502020204030204" pitchFamily="34" charset="0"/>
              </a:rPr>
            </a:br>
            <a:r>
              <a:rPr lang="en-US" sz="3600" dirty="0">
                <a:solidFill>
                  <a:srgbClr val="FFFF00"/>
                </a:solidFill>
                <a:latin typeface="Calibri" panose="020F0502020204030204" pitchFamily="34" charset="0"/>
                <a:cs typeface="Calibri" panose="020F0502020204030204" pitchFamily="34" charset="0"/>
              </a:rPr>
              <a:t/>
            </a:r>
            <a:br>
              <a:rPr lang="en-US" sz="3600" dirty="0">
                <a:solidFill>
                  <a:srgbClr val="FFFF00"/>
                </a:solidFill>
                <a:latin typeface="Calibri" panose="020F0502020204030204" pitchFamily="34" charset="0"/>
                <a:cs typeface="Calibri" panose="020F0502020204030204" pitchFamily="34" charset="0"/>
              </a:rPr>
            </a:br>
            <a:r>
              <a:rPr lang="en-US" sz="3600" dirty="0" smtClean="0">
                <a:solidFill>
                  <a:srgbClr val="FFFF00"/>
                </a:solidFill>
                <a:latin typeface="Calibri" panose="020F0502020204030204" pitchFamily="34" charset="0"/>
                <a:cs typeface="Calibri" panose="020F0502020204030204" pitchFamily="34" charset="0"/>
              </a:rPr>
              <a:t>Intersectionality:</a:t>
            </a:r>
            <a:br>
              <a:rPr lang="en-US" sz="3600" dirty="0" smtClean="0">
                <a:solidFill>
                  <a:srgbClr val="FFFF00"/>
                </a:solidFill>
                <a:latin typeface="Calibri" panose="020F0502020204030204" pitchFamily="34" charset="0"/>
                <a:cs typeface="Calibri" panose="020F0502020204030204" pitchFamily="34" charset="0"/>
              </a:rPr>
            </a:br>
            <a:r>
              <a:rPr lang="en-US" sz="3600" dirty="0" smtClean="0">
                <a:solidFill>
                  <a:srgbClr val="FFFF00"/>
                </a:solidFill>
                <a:latin typeface="Calibri" panose="020F0502020204030204" pitchFamily="34" charset="0"/>
                <a:cs typeface="Calibri" panose="020F0502020204030204" pitchFamily="34" charset="0"/>
              </a:rPr>
              <a:t>how multiple stigmatized identities contribute to substance use risk </a:t>
            </a:r>
            <a:r>
              <a:rPr lang="en-US" sz="3600" dirty="0" smtClean="0">
                <a:latin typeface="Calibri" panose="020F0502020204030204" pitchFamily="34" charset="0"/>
                <a:cs typeface="Calibri" panose="020F0502020204030204" pitchFamily="34" charset="0"/>
              </a:rPr>
              <a:t> </a:t>
            </a:r>
            <a:endParaRPr lang="en-US" sz="3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123</a:t>
            </a:fld>
            <a:endParaRPr lang="en-US">
              <a:solidFill>
                <a:srgbClr val="FFFFFF"/>
              </a:solidFill>
            </a:endParaRPr>
          </a:p>
        </p:txBody>
      </p:sp>
    </p:spTree>
    <p:extLst>
      <p:ext uri="{BB962C8B-B14F-4D97-AF65-F5344CB8AC3E}">
        <p14:creationId xmlns:p14="http://schemas.microsoft.com/office/powerpoint/2010/main" val="745567461"/>
      </p:ext>
    </p:extLst>
  </p:cSld>
  <p:clrMapOvr>
    <a:overrideClrMapping bg1="dk2" tx1="lt1" bg2="dk1"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Intersectionality</a:t>
            </a:r>
            <a:endParaRPr lang="en-US" sz="4000" dirty="0">
              <a:latin typeface="Calibri" panose="020F0502020204030204" pitchFamily="34" charset="0"/>
              <a:cs typeface="Calibri" panose="020F0502020204030204" pitchFamily="34" charset="0"/>
            </a:endParaRPr>
          </a:p>
        </p:txBody>
      </p:sp>
      <p:sp>
        <p:nvSpPr>
          <p:cNvPr id="6" name="Content Placeholder 5"/>
          <p:cNvSpPr>
            <a:spLocks noGrp="1"/>
          </p:cNvSpPr>
          <p:nvPr>
            <p:ph idx="1"/>
          </p:nvPr>
        </p:nvSpPr>
        <p:spPr>
          <a:xfrm>
            <a:off x="457200" y="1981200"/>
            <a:ext cx="8153400" cy="4114800"/>
          </a:xfrm>
        </p:spPr>
        <p:txBody>
          <a:bodyPr/>
          <a:lstStyle/>
          <a:p>
            <a:r>
              <a:rPr lang="en-US" sz="2800" dirty="0" smtClean="0">
                <a:latin typeface="Calibri" panose="020F0502020204030204" pitchFamily="34" charset="0"/>
                <a:cs typeface="Calibri" panose="020F0502020204030204" pitchFamily="34" charset="0"/>
              </a:rPr>
              <a:t>Intersectionality: “A theoretical framework for understanding how multiple social identities such as race, gender, sexual orientation, SES, and disability intersect at the micro level of individual experience to reflect interlocking systems of privilege and oppression (i.e. racism, sexism, heterosexism, classism) at the macro social-structural level.”</a:t>
            </a:r>
          </a:p>
        </p:txBody>
      </p:sp>
      <p:sp>
        <p:nvSpPr>
          <p:cNvPr id="4" name="Slide Number Placeholder 3"/>
          <p:cNvSpPr>
            <a:spLocks noGrp="1"/>
          </p:cNvSpPr>
          <p:nvPr>
            <p:ph type="sldNum" sz="quarter" idx="12"/>
          </p:nvPr>
        </p:nvSpPr>
        <p:spPr/>
        <p:txBody>
          <a:bodyPr/>
          <a:lstStyle/>
          <a:p>
            <a:pPr>
              <a:defRPr/>
            </a:pPr>
            <a:fld id="{566CD723-A09E-46C3-9059-0A5D448594AA}" type="slidenum">
              <a:rPr lang="en-US" smtClean="0">
                <a:solidFill>
                  <a:srgbClr val="FFFFFF"/>
                </a:solidFill>
              </a:rPr>
              <a:pPr>
                <a:defRPr/>
              </a:pPr>
              <a:t>124</a:t>
            </a:fld>
            <a:endParaRPr lang="en-US">
              <a:solidFill>
                <a:srgbClr val="FFFFFF"/>
              </a:solidFill>
            </a:endParaRPr>
          </a:p>
        </p:txBody>
      </p:sp>
      <p:sp>
        <p:nvSpPr>
          <p:cNvPr id="2" name="TextBox 1"/>
          <p:cNvSpPr txBox="1"/>
          <p:nvPr/>
        </p:nvSpPr>
        <p:spPr>
          <a:xfrm>
            <a:off x="168443" y="6240379"/>
            <a:ext cx="6849035"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Bowleg, 2012</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2203315"/>
      </p:ext>
    </p:extLst>
  </p:cSld>
  <p:clrMapOvr>
    <a:overrideClrMapping bg1="dk2" tx1="lt1" bg2="dk1"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Intersectionality</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3200" dirty="0" smtClean="0">
                <a:latin typeface="Calibri" panose="020F0502020204030204" pitchFamily="34" charset="0"/>
                <a:cs typeface="Calibri" panose="020F0502020204030204" pitchFamily="34" charset="0"/>
              </a:rPr>
              <a:t>“Acknowledging the existence of multiple intersecting identities is an initial step in understanding the complexities of health disparities from multiple historically oppressed groups”</a:t>
            </a:r>
            <a:endParaRPr lang="en-US" sz="3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125</a:t>
            </a:fld>
            <a:endParaRPr lang="en-US">
              <a:solidFill>
                <a:srgbClr val="FFFFFF"/>
              </a:solidFill>
            </a:endParaRPr>
          </a:p>
        </p:txBody>
      </p:sp>
      <p:sp>
        <p:nvSpPr>
          <p:cNvPr id="5" name="Rectangle 4"/>
          <p:cNvSpPr/>
          <p:nvPr/>
        </p:nvSpPr>
        <p:spPr>
          <a:xfrm>
            <a:off x="172316" y="6248400"/>
            <a:ext cx="2209131" cy="369332"/>
          </a:xfrm>
          <a:prstGeom prst="rect">
            <a:avLst/>
          </a:prstGeom>
        </p:spPr>
        <p:txBody>
          <a:bodyPr wrap="none">
            <a:spAutoFit/>
          </a:bodyPr>
          <a:lstStyle/>
          <a:p>
            <a:r>
              <a:rPr lang="en-US" dirty="0" smtClean="0">
                <a:latin typeface="Calibri" panose="020F0502020204030204" pitchFamily="34" charset="0"/>
                <a:cs typeface="Calibri" panose="020F0502020204030204" pitchFamily="34" charset="0"/>
              </a:rPr>
              <a:t>Source: Bowleg, 2012</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7194362"/>
      </p:ext>
    </p:extLst>
  </p:cSld>
  <p:clrMapOvr>
    <a:overrideClrMapping bg1="dk2" tx1="lt1" bg2="dk1"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Intersectionality</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3200" dirty="0" smtClean="0">
                <a:latin typeface="Calibri" panose="020F0502020204030204" pitchFamily="34" charset="0"/>
                <a:cs typeface="Calibri" panose="020F0502020204030204" pitchFamily="34" charset="0"/>
              </a:rPr>
              <a:t>Originally </a:t>
            </a:r>
            <a:r>
              <a:rPr lang="en-US" sz="3200" dirty="0">
                <a:latin typeface="Calibri" panose="020F0502020204030204" pitchFamily="34" charset="0"/>
                <a:cs typeface="Calibri" panose="020F0502020204030204" pitchFamily="34" charset="0"/>
              </a:rPr>
              <a:t>developed </a:t>
            </a:r>
            <a:r>
              <a:rPr lang="en-US" sz="3200" dirty="0" smtClean="0">
                <a:latin typeface="Calibri" panose="020F0502020204030204" pitchFamily="34" charset="0"/>
                <a:cs typeface="Calibri" panose="020F0502020204030204" pitchFamily="34" charset="0"/>
              </a:rPr>
              <a:t>by African-American critical thinkers </a:t>
            </a:r>
            <a:r>
              <a:rPr lang="en-US" sz="3200" dirty="0">
                <a:latin typeface="Calibri" panose="020F0502020204030204" pitchFamily="34" charset="0"/>
                <a:cs typeface="Calibri" panose="020F0502020204030204" pitchFamily="34" charset="0"/>
              </a:rPr>
              <a:t>and activists as a way to </a:t>
            </a:r>
            <a:r>
              <a:rPr lang="en-US" sz="3200" dirty="0" smtClean="0">
                <a:latin typeface="Calibri" panose="020F0502020204030204" pitchFamily="34" charset="0"/>
                <a:cs typeface="Calibri" panose="020F0502020204030204" pitchFamily="34" charset="0"/>
              </a:rPr>
              <a:t>“conceptualize </a:t>
            </a:r>
            <a:r>
              <a:rPr lang="en-US" sz="3200" dirty="0">
                <a:latin typeface="Calibri" panose="020F0502020204030204" pitchFamily="34" charset="0"/>
                <a:cs typeface="Calibri" panose="020F0502020204030204" pitchFamily="34" charset="0"/>
              </a:rPr>
              <a:t>multiple disadvantages experienced by Black women that could not be captured by approaches that treated </a:t>
            </a:r>
            <a:r>
              <a:rPr lang="en-US" sz="3200" dirty="0" smtClean="0">
                <a:latin typeface="Calibri" panose="020F0502020204030204" pitchFamily="34" charset="0"/>
                <a:cs typeface="Calibri" panose="020F0502020204030204" pitchFamily="34" charset="0"/>
              </a:rPr>
              <a:t>race and gender as distinct entities”</a:t>
            </a:r>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126</a:t>
            </a:fld>
            <a:endParaRPr lang="en-US">
              <a:solidFill>
                <a:srgbClr val="FFFFFF"/>
              </a:solidFill>
            </a:endParaRPr>
          </a:p>
        </p:txBody>
      </p:sp>
      <p:sp>
        <p:nvSpPr>
          <p:cNvPr id="5" name="Rectangle 4"/>
          <p:cNvSpPr/>
          <p:nvPr/>
        </p:nvSpPr>
        <p:spPr>
          <a:xfrm>
            <a:off x="190246" y="6292334"/>
            <a:ext cx="5109797"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a:t>
            </a:r>
            <a:r>
              <a:rPr lang="en-US" dirty="0" err="1" smtClean="0">
                <a:latin typeface="Calibri" panose="020F0502020204030204" pitchFamily="34" charset="0"/>
                <a:cs typeface="Calibri" panose="020F0502020204030204" pitchFamily="34" charset="0"/>
              </a:rPr>
              <a:t>Gkiouleka</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Huijts</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Beckfield</a:t>
            </a:r>
            <a:r>
              <a:rPr lang="en-US" dirty="0" smtClean="0">
                <a:latin typeface="Calibri" panose="020F0502020204030204" pitchFamily="34" charset="0"/>
                <a:cs typeface="Calibri" panose="020F0502020204030204" pitchFamily="34" charset="0"/>
              </a:rPr>
              <a:t>, &amp; </a:t>
            </a:r>
            <a:r>
              <a:rPr lang="en-US" dirty="0" err="1" smtClean="0">
                <a:latin typeface="Calibri" panose="020F0502020204030204" pitchFamily="34" charset="0"/>
                <a:cs typeface="Calibri" panose="020F0502020204030204" pitchFamily="34" charset="0"/>
              </a:rPr>
              <a:t>Bambra</a:t>
            </a:r>
            <a:r>
              <a:rPr lang="en-US" dirty="0" smtClean="0">
                <a:latin typeface="Calibri" panose="020F0502020204030204" pitchFamily="34" charset="0"/>
                <a:cs typeface="Calibri" panose="020F0502020204030204" pitchFamily="34" charset="0"/>
              </a:rPr>
              <a:t>, 2018</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2367358"/>
      </p:ext>
    </p:extLst>
  </p:cSld>
  <p:clrMapOvr>
    <a:overrideClrMapping bg1="dk2" tx1="lt1" bg2="dk1"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Intersectionality</a:t>
            </a:r>
            <a:endParaRPr lang="en-US" sz="36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3000" dirty="0" smtClean="0">
                <a:latin typeface="Calibri" panose="020F0502020204030204" pitchFamily="34" charset="0"/>
                <a:cs typeface="Calibri" panose="020F0502020204030204" pitchFamily="34" charset="0"/>
              </a:rPr>
              <a:t>May include qualities like immigration status, HIV status, or substance user. </a:t>
            </a:r>
          </a:p>
          <a:p>
            <a:endParaRPr lang="en-US" sz="3000" dirty="0" smtClean="0">
              <a:latin typeface="Calibri" panose="020F0502020204030204" pitchFamily="34" charset="0"/>
              <a:cs typeface="Calibri" panose="020F0502020204030204" pitchFamily="34" charset="0"/>
            </a:endParaRPr>
          </a:p>
          <a:p>
            <a:r>
              <a:rPr lang="en-US" sz="3000" dirty="0" smtClean="0">
                <a:latin typeface="Calibri" panose="020F0502020204030204" pitchFamily="34" charset="0"/>
                <a:cs typeface="Calibri" panose="020F0502020204030204" pitchFamily="34" charset="0"/>
              </a:rPr>
              <a:t>Posits that the combination of multiple disadvantaged statuses has an </a:t>
            </a:r>
            <a:r>
              <a:rPr lang="en-US" sz="3000" i="1" dirty="0" smtClean="0">
                <a:latin typeface="Calibri" panose="020F0502020204030204" pitchFamily="34" charset="0"/>
                <a:cs typeface="Calibri" panose="020F0502020204030204" pitchFamily="34" charset="0"/>
              </a:rPr>
              <a:t>interactive</a:t>
            </a:r>
            <a:r>
              <a:rPr lang="en-US" sz="3000" dirty="0" smtClean="0">
                <a:latin typeface="Calibri" panose="020F0502020204030204" pitchFamily="34" charset="0"/>
                <a:cs typeface="Calibri" panose="020F0502020204030204" pitchFamily="34" charset="0"/>
              </a:rPr>
              <a:t> effect on health greater than the additive effect of that combination, i.e. adding effects of 2 individual qualities </a:t>
            </a:r>
            <a:endParaRPr lang="en-US" sz="3000" dirty="0">
              <a:latin typeface="Calibri" panose="020F0502020204030204" pitchFamily="34" charset="0"/>
              <a:cs typeface="Calibri" panose="020F0502020204030204" pitchFamily="34" charset="0"/>
            </a:endParaRPr>
          </a:p>
          <a:p>
            <a:endParaRPr lang="en-US" sz="2800"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127</a:t>
            </a:fld>
            <a:endParaRPr lang="en-US">
              <a:solidFill>
                <a:srgbClr val="FFFFFF"/>
              </a:solidFill>
            </a:endParaRPr>
          </a:p>
        </p:txBody>
      </p:sp>
      <p:sp>
        <p:nvSpPr>
          <p:cNvPr id="5" name="Rectangle 4"/>
          <p:cNvSpPr/>
          <p:nvPr/>
        </p:nvSpPr>
        <p:spPr>
          <a:xfrm>
            <a:off x="132228" y="6340463"/>
            <a:ext cx="7218829"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Source: </a:t>
            </a:r>
            <a:r>
              <a:rPr lang="en-US" dirty="0" err="1">
                <a:latin typeface="Calibri" panose="020F0502020204030204" pitchFamily="34" charset="0"/>
                <a:cs typeface="Calibri" panose="020F0502020204030204" pitchFamily="34" charset="0"/>
              </a:rPr>
              <a:t>Gkiouleka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Huijts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Beckfield</a:t>
            </a:r>
            <a:r>
              <a:rPr lang="en-US" dirty="0">
                <a:latin typeface="Calibri" panose="020F0502020204030204" pitchFamily="34" charset="0"/>
                <a:cs typeface="Calibri" panose="020F0502020204030204" pitchFamily="34" charset="0"/>
              </a:rPr>
              <a:t>, &amp; </a:t>
            </a:r>
            <a:r>
              <a:rPr lang="en-US" dirty="0" err="1">
                <a:latin typeface="Calibri" panose="020F0502020204030204" pitchFamily="34" charset="0"/>
                <a:cs typeface="Calibri" panose="020F0502020204030204" pitchFamily="34" charset="0"/>
              </a:rPr>
              <a:t>Bambra</a:t>
            </a:r>
            <a:r>
              <a:rPr lang="en-US" dirty="0">
                <a:latin typeface="Calibri" panose="020F0502020204030204" pitchFamily="34" charset="0"/>
                <a:cs typeface="Calibri" panose="020F0502020204030204" pitchFamily="34" charset="0"/>
              </a:rPr>
              <a:t>, 2018</a:t>
            </a:r>
          </a:p>
        </p:txBody>
      </p:sp>
    </p:spTree>
    <p:extLst>
      <p:ext uri="{BB962C8B-B14F-4D97-AF65-F5344CB8AC3E}">
        <p14:creationId xmlns:p14="http://schemas.microsoft.com/office/powerpoint/2010/main" val="1242841205"/>
      </p:ext>
    </p:extLst>
  </p:cSld>
  <p:clrMapOvr>
    <a:overrideClrMapping bg1="dk2" tx1="lt1" bg2="dk1"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Intersectionality</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2800" dirty="0" smtClean="0">
                <a:latin typeface="Calibri" panose="020F0502020204030204" pitchFamily="34" charset="0"/>
                <a:cs typeface="Calibri" panose="020F0502020204030204" pitchFamily="34" charset="0"/>
              </a:rPr>
              <a:t>Internalized substance use stigma is associated with poor outcomes including worse mental health and less engagement in substance use treatment services</a:t>
            </a:r>
          </a:p>
          <a:p>
            <a:r>
              <a:rPr lang="en-US" sz="2800" dirty="0" smtClean="0">
                <a:latin typeface="Calibri" panose="020F0502020204030204" pitchFamily="34" charset="0"/>
                <a:cs typeface="Calibri" panose="020F0502020204030204" pitchFamily="34" charset="0"/>
              </a:rPr>
              <a:t>Internalized substance use stigma and internalized HIV stigma combined have a greater association with depression symptoms than either type of stigma alone</a:t>
            </a:r>
            <a:endParaRPr lang="en-US" sz="2800" dirty="0">
              <a:latin typeface="Calibri" panose="020F0502020204030204" pitchFamily="34" charset="0"/>
              <a:cs typeface="Calibri" panose="020F0502020204030204" pitchFamily="34" charset="0"/>
            </a:endParaRP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128</a:t>
            </a:fld>
            <a:endParaRPr lang="en-US">
              <a:solidFill>
                <a:srgbClr val="FFFFFF"/>
              </a:solidFill>
            </a:endParaRPr>
          </a:p>
        </p:txBody>
      </p:sp>
      <p:sp>
        <p:nvSpPr>
          <p:cNvPr id="5" name="Rectangle 4"/>
          <p:cNvSpPr/>
          <p:nvPr/>
        </p:nvSpPr>
        <p:spPr>
          <a:xfrm>
            <a:off x="0" y="6248400"/>
            <a:ext cx="8025653" cy="369332"/>
          </a:xfrm>
          <a:prstGeom prst="rect">
            <a:avLst/>
          </a:prstGeom>
        </p:spPr>
        <p:txBody>
          <a:bodyPr wrap="square">
            <a:spAutoFit/>
          </a:bodyPr>
          <a:lstStyle/>
          <a:p>
            <a:r>
              <a:rPr lang="en-US" dirty="0" smtClean="0">
                <a:latin typeface="Calibri" panose="020F0502020204030204" pitchFamily="34" charset="0"/>
                <a:cs typeface="Calibri" panose="020F0502020204030204" pitchFamily="34" charset="0"/>
              </a:rPr>
              <a:t>Sources: </a:t>
            </a:r>
            <a:r>
              <a:rPr lang="en-US" dirty="0" err="1" smtClean="0">
                <a:latin typeface="Calibri" panose="020F0502020204030204" pitchFamily="34" charset="0"/>
                <a:cs typeface="Calibri" panose="020F0502020204030204" pitchFamily="34" charset="0"/>
              </a:rPr>
              <a:t>Luoma</a:t>
            </a:r>
            <a:r>
              <a:rPr lang="en-US" dirty="0" smtClean="0">
                <a:latin typeface="Calibri" panose="020F0502020204030204" pitchFamily="34" charset="0"/>
                <a:cs typeface="Calibri" panose="020F0502020204030204" pitchFamily="34" charset="0"/>
              </a:rPr>
              <a:t> et al., 2007; </a:t>
            </a:r>
            <a:r>
              <a:rPr lang="en-US" dirty="0" err="1" smtClean="0">
                <a:latin typeface="Calibri" panose="020F0502020204030204" pitchFamily="34" charset="0"/>
                <a:cs typeface="Calibri" panose="020F0502020204030204" pitchFamily="34" charset="0"/>
              </a:rPr>
              <a:t>Earnshaw</a:t>
            </a:r>
            <a:r>
              <a:rPr lang="en-US" dirty="0" smtClean="0">
                <a:latin typeface="Calibri" panose="020F0502020204030204" pitchFamily="34" charset="0"/>
                <a:cs typeface="Calibri" panose="020F0502020204030204" pitchFamily="34" charset="0"/>
              </a:rPr>
              <a:t> et al., 2015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7859798"/>
      </p:ext>
    </p:extLst>
  </p:cSld>
  <p:clrMapOvr>
    <a:overrideClrMapping bg1="dk2" tx1="lt1" bg2="dk1"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Intersectionality</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3000" dirty="0" smtClean="0">
                <a:latin typeface="Calibri" panose="020F0502020204030204" pitchFamily="34" charset="0"/>
                <a:cs typeface="Calibri" panose="020F0502020204030204" pitchFamily="34" charset="0"/>
              </a:rPr>
              <a:t>Black &amp; Latina sexual minority women are 4 times more likely to have substance use problems than heterosexual women of color and twice as likely as White sexual minority women, highlighting the importance of taking into consideration multiple intersecting social identities. </a:t>
            </a:r>
          </a:p>
          <a:p>
            <a:endParaRPr lang="en-US" sz="2800" dirty="0"/>
          </a:p>
          <a:p>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129</a:t>
            </a:fld>
            <a:endParaRPr lang="en-US">
              <a:solidFill>
                <a:srgbClr val="FFFFFF"/>
              </a:solidFill>
            </a:endParaRPr>
          </a:p>
        </p:txBody>
      </p:sp>
      <p:sp>
        <p:nvSpPr>
          <p:cNvPr id="5" name="Rectangle 4"/>
          <p:cNvSpPr/>
          <p:nvPr/>
        </p:nvSpPr>
        <p:spPr>
          <a:xfrm>
            <a:off x="170329" y="6300409"/>
            <a:ext cx="7487771"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Source</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Mereish</a:t>
            </a:r>
            <a:r>
              <a:rPr lang="en-US" dirty="0" smtClean="0">
                <a:latin typeface="Calibri" panose="020F0502020204030204" pitchFamily="34" charset="0"/>
                <a:cs typeface="Calibri" panose="020F0502020204030204" pitchFamily="34" charset="0"/>
              </a:rPr>
              <a:t> &amp; Bradford, 2014</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6968709"/>
      </p:ext>
    </p:extLst>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latin typeface="Calibri" panose="020F0502020204030204" pitchFamily="34" charset="0"/>
                <a:cs typeface="Calibri" panose="020F0502020204030204" pitchFamily="34" charset="0"/>
              </a:rPr>
              <a:t>Pre-Test Question</a:t>
            </a:r>
            <a:endParaRPr lang="en-US" dirty="0"/>
          </a:p>
        </p:txBody>
      </p:sp>
      <p:sp>
        <p:nvSpPr>
          <p:cNvPr id="3" name="Content Placeholder 2"/>
          <p:cNvSpPr>
            <a:spLocks noGrp="1"/>
          </p:cNvSpPr>
          <p:nvPr>
            <p:ph idx="1"/>
          </p:nvPr>
        </p:nvSpPr>
        <p:spPr/>
        <p:txBody>
          <a:bodyPr/>
          <a:lstStyle/>
          <a:p>
            <a:pPr marL="0" marR="0" indent="0">
              <a:lnSpc>
                <a:spcPct val="107000"/>
              </a:lnSpc>
              <a:spcBef>
                <a:spcPts val="0"/>
              </a:spcBef>
              <a:spcAft>
                <a:spcPts val="800"/>
              </a:spcAft>
              <a:buNone/>
            </a:pPr>
            <a:r>
              <a:rPr lang="en-US" sz="3200" dirty="0" smtClean="0">
                <a:latin typeface="Calibri" panose="020F0502020204030204" pitchFamily="34" charset="0"/>
                <a:cs typeface="Calibri" panose="020F0502020204030204" pitchFamily="34" charset="0"/>
              </a:rPr>
              <a:t>10. </a:t>
            </a:r>
            <a:r>
              <a:rPr lang="en-US" sz="3200" dirty="0">
                <a:effectLst/>
                <a:latin typeface="Calibri" panose="020F0502020204030204" pitchFamily="34" charset="0"/>
                <a:ea typeface="Calibri" panose="020F0502020204030204" pitchFamily="34" charset="0"/>
                <a:cs typeface="Calibri" panose="020F0502020204030204" pitchFamily="34" charset="0"/>
              </a:rPr>
              <a:t>Having a history of childhood abuse predicts depression, risky sexual behavior, and methamphetamine use in men who have sex with men (MSM). </a:t>
            </a:r>
            <a:endParaRPr lang="en-US" sz="3200" dirty="0" smtClean="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True</a:t>
            </a:r>
            <a:r>
              <a:rPr lang="en-US" sz="3200" b="1" dirty="0">
                <a:effectLst/>
                <a:latin typeface="Calibri" panose="020F0502020204030204" pitchFamily="34" charset="0"/>
                <a:ea typeface="Calibri" panose="020F0502020204030204" pitchFamily="34" charset="0"/>
                <a:cs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80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False </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13</a:t>
            </a:fld>
            <a:endParaRPr lang="en-US">
              <a:solidFill>
                <a:srgbClr val="FFFFFF"/>
              </a:solidFill>
            </a:endParaRPr>
          </a:p>
        </p:txBody>
      </p:sp>
    </p:spTree>
    <p:extLst>
      <p:ext uri="{BB962C8B-B14F-4D97-AF65-F5344CB8AC3E}">
        <p14:creationId xmlns:p14="http://schemas.microsoft.com/office/powerpoint/2010/main" val="233205624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Intersectionality</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3200" dirty="0" smtClean="0">
                <a:latin typeface="Calibri" panose="020F0502020204030204" pitchFamily="34" charset="0"/>
                <a:cs typeface="Calibri" panose="020F0502020204030204" pitchFamily="34" charset="0"/>
              </a:rPr>
              <a:t>Example: Black MSM PLWH may be stigmatized in White communities due to their race, in Black communities due to their sexual orientation, and in Black and gay communities due to their </a:t>
            </a:r>
            <a:r>
              <a:rPr lang="en-US" sz="3200" dirty="0" err="1" smtClean="0">
                <a:latin typeface="Calibri" panose="020F0502020204030204" pitchFamily="34" charset="0"/>
                <a:cs typeface="Calibri" panose="020F0502020204030204" pitchFamily="34" charset="0"/>
              </a:rPr>
              <a:t>serostatus</a:t>
            </a:r>
            <a:endParaRPr lang="en-US" sz="3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130</a:t>
            </a:fld>
            <a:endParaRPr lang="en-US">
              <a:solidFill>
                <a:srgbClr val="FFFFFF"/>
              </a:solidFill>
            </a:endParaRPr>
          </a:p>
        </p:txBody>
      </p:sp>
      <p:sp>
        <p:nvSpPr>
          <p:cNvPr id="5" name="Rectangle 4"/>
          <p:cNvSpPr/>
          <p:nvPr/>
        </p:nvSpPr>
        <p:spPr>
          <a:xfrm>
            <a:off x="161364" y="6248400"/>
            <a:ext cx="6866965"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Source: </a:t>
            </a:r>
            <a:r>
              <a:rPr lang="en-US" dirty="0" err="1" smtClean="0">
                <a:latin typeface="Calibri" panose="020F0502020204030204" pitchFamily="34" charset="0"/>
                <a:cs typeface="Calibri" panose="020F0502020204030204" pitchFamily="34" charset="0"/>
              </a:rPr>
              <a:t>Bluthenthal</a:t>
            </a:r>
            <a:r>
              <a:rPr lang="en-US" dirty="0" smtClean="0">
                <a:latin typeface="Calibri" panose="020F0502020204030204" pitchFamily="34" charset="0"/>
                <a:cs typeface="Calibri" panose="020F0502020204030204" pitchFamily="34" charset="0"/>
              </a:rPr>
              <a:t> et al., 2012</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471131"/>
      </p:ext>
    </p:extLst>
  </p:cSld>
  <p:clrMapOvr>
    <a:overrideClrMapping bg1="dk2" tx1="lt1" bg2="dk1"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180971039"/>
              </p:ext>
            </p:extLst>
          </p:nvPr>
        </p:nvGraphicFramePr>
        <p:xfrm>
          <a:off x="1" y="548640"/>
          <a:ext cx="9144000" cy="5699759"/>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131</a:t>
            </a:fld>
            <a:endParaRPr lang="en-US">
              <a:solidFill>
                <a:srgbClr val="FFFFFF"/>
              </a:solidFill>
            </a:endParaRPr>
          </a:p>
        </p:txBody>
      </p:sp>
      <p:sp>
        <p:nvSpPr>
          <p:cNvPr id="2" name="Rectangle 1"/>
          <p:cNvSpPr/>
          <p:nvPr/>
        </p:nvSpPr>
        <p:spPr>
          <a:xfrm>
            <a:off x="0" y="6336268"/>
            <a:ext cx="6956611"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Source: </a:t>
            </a:r>
            <a:r>
              <a:rPr lang="en-US" dirty="0" smtClean="0">
                <a:latin typeface="Calibri" panose="020F0502020204030204" pitchFamily="34" charset="0"/>
                <a:cs typeface="Calibri" panose="020F0502020204030204" pitchFamily="34" charset="0"/>
              </a:rPr>
              <a:t>Lacombe-Duncan, 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395793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Stigma Exercise </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3200" dirty="0" smtClean="0">
                <a:latin typeface="Calibri" panose="020F0502020204030204" pitchFamily="34" charset="0"/>
                <a:cs typeface="Calibri" panose="020F0502020204030204" pitchFamily="34" charset="0"/>
              </a:rPr>
              <a:t>Think about a time in your life when you felt lonely or rejected for being seen as different from others. </a:t>
            </a:r>
          </a:p>
          <a:p>
            <a:r>
              <a:rPr lang="en-US" sz="2800" dirty="0" smtClean="0">
                <a:latin typeface="Calibri" panose="020F0502020204030204" pitchFamily="34" charset="0"/>
                <a:cs typeface="Calibri" panose="020F0502020204030204" pitchFamily="34" charset="0"/>
              </a:rPr>
              <a:t>This does not need to be an example of stigma toward people living with HIV or other marginalized groups; it could be any form of stigmatization for being seen as different in some way from the majority. </a:t>
            </a:r>
            <a:endParaRPr lang="en-US" sz="2800" dirty="0">
              <a:latin typeface="Calibri" panose="020F0502020204030204" pitchFamily="34" charset="0"/>
              <a:cs typeface="Calibri" panose="020F0502020204030204" pitchFamily="34" charset="0"/>
            </a:endParaRPr>
          </a:p>
          <a:p>
            <a:endParaRPr lang="en-US" dirty="0" smtClean="0">
              <a:latin typeface="Calibri" panose="020F0502020204030204" pitchFamily="34" charset="0"/>
              <a:cs typeface="Calibri" panose="020F0502020204030204" pitchFamily="34" charset="0"/>
            </a:endParaRPr>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132</a:t>
            </a:fld>
            <a:endParaRPr lang="en-US">
              <a:solidFill>
                <a:srgbClr val="FFFFFF"/>
              </a:solidFill>
            </a:endParaRPr>
          </a:p>
        </p:txBody>
      </p:sp>
      <p:sp>
        <p:nvSpPr>
          <p:cNvPr id="5" name="Rectangle 4"/>
          <p:cNvSpPr/>
          <p:nvPr/>
        </p:nvSpPr>
        <p:spPr>
          <a:xfrm>
            <a:off x="114300" y="6284259"/>
            <a:ext cx="6591300"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Source: </a:t>
            </a:r>
            <a:r>
              <a:rPr lang="en-US" dirty="0" smtClean="0">
                <a:latin typeface="Calibri" panose="020F0502020204030204" pitchFamily="34" charset="0"/>
                <a:cs typeface="Calibri" panose="020F0502020204030204" pitchFamily="34" charset="0"/>
              </a:rPr>
              <a:t>Kidd, Stockton, &amp; </a:t>
            </a:r>
            <a:r>
              <a:rPr lang="en-US" dirty="0" err="1" smtClean="0">
                <a:latin typeface="Calibri" panose="020F0502020204030204" pitchFamily="34" charset="0"/>
                <a:cs typeface="Calibri" panose="020F0502020204030204" pitchFamily="34" charset="0"/>
              </a:rPr>
              <a:t>Nyblade</a:t>
            </a:r>
            <a:r>
              <a:rPr lang="en-US" dirty="0" smtClean="0">
                <a:latin typeface="Calibri" panose="020F0502020204030204" pitchFamily="34" charset="0"/>
                <a:cs typeface="Calibri" panose="020F0502020204030204" pitchFamily="34" charset="0"/>
              </a:rPr>
              <a:t>, 2015</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94929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Stigma Exercise </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3200" dirty="0" smtClean="0">
                <a:latin typeface="Calibri" panose="020F0502020204030204" pitchFamily="34" charset="0"/>
                <a:cs typeface="Calibri" panose="020F0502020204030204" pitchFamily="34" charset="0"/>
              </a:rPr>
              <a:t>Share your experience with someone around you and answer these questions:</a:t>
            </a:r>
          </a:p>
          <a:p>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How did the stigmatizing experience make you feel?  </a:t>
            </a:r>
            <a:endParaRPr lang="en-US" sz="3200" dirty="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How did it affect your life? </a:t>
            </a:r>
          </a:p>
          <a:p>
            <a:endParaRPr lang="en-US" sz="2800" dirty="0"/>
          </a:p>
          <a:p>
            <a:endParaRPr lang="en-US" sz="2800" dirty="0"/>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133</a:t>
            </a:fld>
            <a:endParaRPr lang="en-US">
              <a:solidFill>
                <a:srgbClr val="FFFFFF"/>
              </a:solidFill>
            </a:endParaRPr>
          </a:p>
        </p:txBody>
      </p:sp>
      <p:sp>
        <p:nvSpPr>
          <p:cNvPr id="5" name="Rectangle 4"/>
          <p:cNvSpPr/>
          <p:nvPr/>
        </p:nvSpPr>
        <p:spPr>
          <a:xfrm>
            <a:off x="141818" y="6248400"/>
            <a:ext cx="3963521"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Kidd, Stockton, &amp; </a:t>
            </a:r>
            <a:r>
              <a:rPr lang="en-US" dirty="0" err="1">
                <a:latin typeface="Calibri" panose="020F0502020204030204" pitchFamily="34" charset="0"/>
                <a:cs typeface="Calibri" panose="020F0502020204030204" pitchFamily="34" charset="0"/>
              </a:rPr>
              <a:t>Nyblade</a:t>
            </a:r>
            <a:r>
              <a:rPr lang="en-US" dirty="0">
                <a:latin typeface="Calibri" panose="020F0502020204030204" pitchFamily="34" charset="0"/>
                <a:cs typeface="Calibri" panose="020F0502020204030204" pitchFamily="34" charset="0"/>
              </a:rPr>
              <a:t>, 2015</a:t>
            </a:r>
          </a:p>
        </p:txBody>
      </p:sp>
    </p:spTree>
    <p:extLst>
      <p:ext uri="{BB962C8B-B14F-4D97-AF65-F5344CB8AC3E}">
        <p14:creationId xmlns:p14="http://schemas.microsoft.com/office/powerpoint/2010/main" val="2656166230"/>
      </p:ext>
    </p:extLst>
  </p:cSld>
  <p:clrMapOvr>
    <a:overrideClrMapping bg1="dk2" tx1="lt1" bg2="dk1"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HIV Stigma </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066800" y="1736737"/>
            <a:ext cx="7543800" cy="4114800"/>
          </a:xfrm>
        </p:spPr>
        <p:txBody>
          <a:bodyPr/>
          <a:lstStyle/>
          <a:p>
            <a:r>
              <a:rPr lang="en-US" sz="3200" dirty="0" smtClean="0">
                <a:latin typeface="Calibri" panose="020F0502020204030204" pitchFamily="34" charset="0"/>
                <a:cs typeface="Calibri" panose="020F0502020204030204" pitchFamily="34" charset="0"/>
              </a:rPr>
              <a:t>HIV-related stigma has been a significant barrier to HIV prevention and treatment efforts</a:t>
            </a:r>
          </a:p>
          <a:p>
            <a:r>
              <a:rPr lang="en-US" sz="3200" dirty="0" smtClean="0">
                <a:latin typeface="Calibri" panose="020F0502020204030204" pitchFamily="34" charset="0"/>
                <a:cs typeface="Calibri" panose="020F0502020204030204" pitchFamily="34" charset="0"/>
              </a:rPr>
              <a:t>Attention to stigma has steadily increased over the course of the epidemic, but it continues to be a substantial barrier more than 30 years after the start of the epidemic </a:t>
            </a:r>
          </a:p>
          <a:p>
            <a:endParaRPr lang="en-US" sz="2800" dirty="0"/>
          </a:p>
          <a:p>
            <a:endParaRPr lang="en-US" sz="2800"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134</a:t>
            </a:fld>
            <a:endParaRPr lang="en-US">
              <a:solidFill>
                <a:srgbClr val="FFFFFF"/>
              </a:solidFill>
            </a:endParaRPr>
          </a:p>
        </p:txBody>
      </p:sp>
      <p:sp>
        <p:nvSpPr>
          <p:cNvPr id="5" name="Rectangle 4"/>
          <p:cNvSpPr/>
          <p:nvPr/>
        </p:nvSpPr>
        <p:spPr>
          <a:xfrm>
            <a:off x="213536" y="6248400"/>
            <a:ext cx="3522311"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Earnshaw</a:t>
            </a:r>
            <a:r>
              <a:rPr lang="en-US" dirty="0" smtClean="0">
                <a:latin typeface="Calibri" panose="020F0502020204030204" pitchFamily="34" charset="0"/>
                <a:cs typeface="Calibri" panose="020F0502020204030204" pitchFamily="34" charset="0"/>
              </a:rPr>
              <a:t> &amp; </a:t>
            </a:r>
            <a:r>
              <a:rPr lang="en-US" dirty="0" err="1" smtClean="0">
                <a:latin typeface="Calibri" panose="020F0502020204030204" pitchFamily="34" charset="0"/>
                <a:cs typeface="Calibri" panose="020F0502020204030204" pitchFamily="34" charset="0"/>
              </a:rPr>
              <a:t>Chaudoir</a:t>
            </a:r>
            <a:r>
              <a:rPr lang="en-US" dirty="0" smtClean="0">
                <a:latin typeface="Calibri" panose="020F0502020204030204" pitchFamily="34" charset="0"/>
                <a:cs typeface="Calibri" panose="020F0502020204030204" pitchFamily="34" charset="0"/>
              </a:rPr>
              <a:t>, 2009</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2828279"/>
      </p:ext>
    </p:extLst>
  </p:cSld>
  <p:clrMapOvr>
    <a:overrideClrMapping bg1="dk2" tx1="lt1" bg2="dk1"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550"/>
            <a:ext cx="8458200" cy="1431925"/>
          </a:xfrm>
        </p:spPr>
        <p:txBody>
          <a:bodyPr/>
          <a:lstStyle/>
          <a:p>
            <a:r>
              <a:rPr lang="en-US" sz="4000" dirty="0">
                <a:latin typeface="Calibri" panose="020F0502020204030204" pitchFamily="34" charset="0"/>
                <a:cs typeface="Calibri" panose="020F0502020204030204" pitchFamily="34" charset="0"/>
              </a:rPr>
              <a:t>HIV Stigma </a:t>
            </a:r>
          </a:p>
        </p:txBody>
      </p:sp>
      <p:sp>
        <p:nvSpPr>
          <p:cNvPr id="3" name="Content Placeholder 2"/>
          <p:cNvSpPr>
            <a:spLocks noGrp="1"/>
          </p:cNvSpPr>
          <p:nvPr>
            <p:ph idx="1"/>
          </p:nvPr>
        </p:nvSpPr>
        <p:spPr>
          <a:xfrm>
            <a:off x="914400" y="1436076"/>
            <a:ext cx="7543800" cy="4812323"/>
          </a:xfrm>
        </p:spPr>
        <p:txBody>
          <a:bodyPr/>
          <a:lstStyle/>
          <a:p>
            <a:r>
              <a:rPr lang="en-US" sz="3200" dirty="0" smtClean="0">
                <a:latin typeface="Calibri" panose="020F0502020204030204" pitchFamily="34" charset="0"/>
                <a:cs typeface="Calibri" panose="020F0502020204030204" pitchFamily="34" charset="0"/>
              </a:rPr>
              <a:t>3 important stigma mechanisms: </a:t>
            </a:r>
          </a:p>
          <a:p>
            <a:pPr lvl="1"/>
            <a:r>
              <a:rPr lang="en-US" sz="2800" dirty="0" smtClean="0">
                <a:latin typeface="Calibri" panose="020F0502020204030204" pitchFamily="34" charset="0"/>
                <a:cs typeface="Calibri" panose="020F0502020204030204" pitchFamily="34" charset="0"/>
              </a:rPr>
              <a:t>Enacted stigma: degree to which PLWH believe they have actually </a:t>
            </a:r>
            <a:r>
              <a:rPr lang="en-US" sz="2800" i="1" dirty="0" smtClean="0">
                <a:latin typeface="Calibri" panose="020F0502020204030204" pitchFamily="34" charset="0"/>
                <a:cs typeface="Calibri" panose="020F0502020204030204" pitchFamily="34" charset="0"/>
              </a:rPr>
              <a:t>experienced</a:t>
            </a:r>
            <a:r>
              <a:rPr lang="en-US" sz="2800" dirty="0" smtClean="0">
                <a:latin typeface="Calibri" panose="020F0502020204030204" pitchFamily="34" charset="0"/>
                <a:cs typeface="Calibri" panose="020F0502020204030204" pitchFamily="34" charset="0"/>
              </a:rPr>
              <a:t> prejudice and discrimination</a:t>
            </a:r>
          </a:p>
          <a:p>
            <a:pPr lvl="1"/>
            <a:r>
              <a:rPr lang="en-US" sz="2800" dirty="0" smtClean="0">
                <a:latin typeface="Calibri" panose="020F0502020204030204" pitchFamily="34" charset="0"/>
                <a:cs typeface="Calibri" panose="020F0502020204030204" pitchFamily="34" charset="0"/>
              </a:rPr>
              <a:t>Anticipated stigma: degree to which PLWH </a:t>
            </a:r>
            <a:r>
              <a:rPr lang="en-US" sz="2800" i="1" dirty="0" smtClean="0">
                <a:latin typeface="Calibri" panose="020F0502020204030204" pitchFamily="34" charset="0"/>
                <a:cs typeface="Calibri" panose="020F0502020204030204" pitchFamily="34" charset="0"/>
              </a:rPr>
              <a:t>expect</a:t>
            </a:r>
            <a:r>
              <a:rPr lang="en-US" sz="2800" dirty="0" smtClean="0">
                <a:latin typeface="Calibri" panose="020F0502020204030204" pitchFamily="34" charset="0"/>
                <a:cs typeface="Calibri" panose="020F0502020204030204" pitchFamily="34" charset="0"/>
              </a:rPr>
              <a:t> they will experience prejudice and discrimination</a:t>
            </a:r>
          </a:p>
          <a:p>
            <a:pPr lvl="1"/>
            <a:r>
              <a:rPr lang="en-US" sz="2800" dirty="0" smtClean="0">
                <a:latin typeface="Calibri" panose="020F0502020204030204" pitchFamily="34" charset="0"/>
                <a:cs typeface="Calibri" panose="020F0502020204030204" pitchFamily="34" charset="0"/>
              </a:rPr>
              <a:t>Internalized stigma: degree to which PLWH </a:t>
            </a:r>
            <a:r>
              <a:rPr lang="en-US" sz="2800" i="1" dirty="0" smtClean="0">
                <a:latin typeface="Calibri" panose="020F0502020204030204" pitchFamily="34" charset="0"/>
                <a:cs typeface="Calibri" panose="020F0502020204030204" pitchFamily="34" charset="0"/>
              </a:rPr>
              <a:t>endorse/believe</a:t>
            </a:r>
            <a:r>
              <a:rPr lang="en-US" sz="2800" dirty="0" smtClean="0">
                <a:latin typeface="Calibri" panose="020F0502020204030204" pitchFamily="34" charset="0"/>
                <a:cs typeface="Calibri" panose="020F0502020204030204" pitchFamily="34" charset="0"/>
              </a:rPr>
              <a:t> society’s negative beliefs and feelings about HIV </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135</a:t>
            </a:fld>
            <a:endParaRPr lang="en-US">
              <a:solidFill>
                <a:srgbClr val="FFFFFF"/>
              </a:solidFill>
            </a:endParaRPr>
          </a:p>
        </p:txBody>
      </p:sp>
      <p:sp>
        <p:nvSpPr>
          <p:cNvPr id="5" name="TextBox 4"/>
          <p:cNvSpPr txBox="1"/>
          <p:nvPr/>
        </p:nvSpPr>
        <p:spPr>
          <a:xfrm>
            <a:off x="194290" y="6336268"/>
            <a:ext cx="4705004"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a:t>
            </a:r>
            <a:r>
              <a:rPr lang="en-US" dirty="0" err="1" smtClean="0">
                <a:latin typeface="Calibri" panose="020F0502020204030204" pitchFamily="34" charset="0"/>
                <a:cs typeface="Calibri" panose="020F0502020204030204" pitchFamily="34" charset="0"/>
              </a:rPr>
              <a:t>Earnshaw</a:t>
            </a:r>
            <a:r>
              <a:rPr lang="en-US" dirty="0" smtClean="0">
                <a:latin typeface="Calibri" panose="020F0502020204030204" pitchFamily="34" charset="0"/>
                <a:cs typeface="Calibri" panose="020F0502020204030204" pitchFamily="34" charset="0"/>
              </a:rPr>
              <a:t> &amp; </a:t>
            </a:r>
            <a:r>
              <a:rPr lang="en-US" dirty="0" err="1" smtClean="0">
                <a:latin typeface="Calibri" panose="020F0502020204030204" pitchFamily="34" charset="0"/>
                <a:cs typeface="Calibri" panose="020F0502020204030204" pitchFamily="34" charset="0"/>
              </a:rPr>
              <a:t>Chaudoir</a:t>
            </a:r>
            <a:r>
              <a:rPr lang="en-US" dirty="0" smtClean="0">
                <a:latin typeface="Calibri" panose="020F0502020204030204" pitchFamily="34" charset="0"/>
                <a:cs typeface="Calibri" panose="020F0502020204030204" pitchFamily="34" charset="0"/>
              </a:rPr>
              <a:t>, 2009</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4473832"/>
      </p:ext>
    </p:extLst>
  </p:cSld>
  <p:clrMapOvr>
    <a:overrideClrMapping bg1="dk2" tx1="lt1" bg2="dk1"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Stigma </a:t>
            </a:r>
          </a:p>
        </p:txBody>
      </p:sp>
      <p:sp>
        <p:nvSpPr>
          <p:cNvPr id="3" name="Content Placeholder 2"/>
          <p:cNvSpPr>
            <a:spLocks noGrp="1"/>
          </p:cNvSpPr>
          <p:nvPr>
            <p:ph idx="1"/>
          </p:nvPr>
        </p:nvSpPr>
        <p:spPr>
          <a:xfrm>
            <a:off x="457200" y="1981200"/>
            <a:ext cx="8153400" cy="4114800"/>
          </a:xfrm>
        </p:spPr>
        <p:txBody>
          <a:bodyPr/>
          <a:lstStyle/>
          <a:p>
            <a:r>
              <a:rPr lang="en-US" sz="3200" dirty="0" smtClean="0">
                <a:latin typeface="Calibri" panose="020F0502020204030204" pitchFamily="34" charset="0"/>
                <a:cs typeface="Calibri" panose="020F0502020204030204" pitchFamily="34" charset="0"/>
              </a:rPr>
              <a:t>Why is the intersectionality of stigma important?  </a:t>
            </a:r>
          </a:p>
          <a:p>
            <a:r>
              <a:rPr lang="en-US" sz="3200" dirty="0" smtClean="0">
                <a:latin typeface="Calibri" panose="020F0502020204030204" pitchFamily="34" charset="0"/>
                <a:cs typeface="Calibri" panose="020F0502020204030204" pitchFamily="34" charset="0"/>
              </a:rPr>
              <a:t>Because it leads to worse health outcomes, for example:</a:t>
            </a:r>
          </a:p>
          <a:p>
            <a:pPr lvl="1"/>
            <a:r>
              <a:rPr lang="en-US" sz="2800" dirty="0" smtClean="0">
                <a:latin typeface="Calibri" panose="020F0502020204030204" pitchFamily="34" charset="0"/>
                <a:cs typeface="Calibri" panose="020F0502020204030204" pitchFamily="34" charset="0"/>
              </a:rPr>
              <a:t>People who experience a high degree of anticipated stigma may be less likely to disclose their HIV status because they fear they will be socially rejected </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136</a:t>
            </a:fld>
            <a:endParaRPr lang="en-US">
              <a:solidFill>
                <a:srgbClr val="FFFFFF"/>
              </a:solidFill>
            </a:endParaRPr>
          </a:p>
        </p:txBody>
      </p:sp>
      <p:sp>
        <p:nvSpPr>
          <p:cNvPr id="5" name="Rectangle 4"/>
          <p:cNvSpPr/>
          <p:nvPr/>
        </p:nvSpPr>
        <p:spPr>
          <a:xfrm>
            <a:off x="191749" y="6292334"/>
            <a:ext cx="3522311"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a:t>
            </a:r>
            <a:r>
              <a:rPr lang="en-US" dirty="0" err="1" smtClean="0">
                <a:latin typeface="Calibri" panose="020F0502020204030204" pitchFamily="34" charset="0"/>
                <a:cs typeface="Calibri" panose="020F0502020204030204" pitchFamily="34" charset="0"/>
              </a:rPr>
              <a:t>Earnshaw</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&amp; </a:t>
            </a:r>
            <a:r>
              <a:rPr lang="en-US" dirty="0" err="1" smtClean="0">
                <a:latin typeface="Calibri" panose="020F0502020204030204" pitchFamily="34" charset="0"/>
                <a:cs typeface="Calibri" panose="020F0502020204030204" pitchFamily="34" charset="0"/>
              </a:rPr>
              <a:t>Chaudoir</a:t>
            </a:r>
            <a:r>
              <a:rPr lang="en-US" dirty="0" smtClean="0">
                <a:latin typeface="Calibri" panose="020F0502020204030204" pitchFamily="34" charset="0"/>
                <a:cs typeface="Calibri" panose="020F0502020204030204" pitchFamily="34" charset="0"/>
              </a:rPr>
              <a:t>, 2009</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4350862"/>
      </p:ext>
    </p:extLst>
  </p:cSld>
  <p:clrMapOvr>
    <a:overrideClrMapping bg1="dk2" tx1="lt1" bg2="dk1"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Stigma </a:t>
            </a:r>
          </a:p>
        </p:txBody>
      </p:sp>
      <p:sp>
        <p:nvSpPr>
          <p:cNvPr id="3" name="Content Placeholder 2"/>
          <p:cNvSpPr>
            <a:spLocks noGrp="1"/>
          </p:cNvSpPr>
          <p:nvPr>
            <p:ph idx="1"/>
          </p:nvPr>
        </p:nvSpPr>
        <p:spPr>
          <a:xfrm>
            <a:off x="1066800" y="1736737"/>
            <a:ext cx="7543800" cy="4114800"/>
          </a:xfrm>
        </p:spPr>
        <p:txBody>
          <a:bodyPr/>
          <a:lstStyle/>
          <a:p>
            <a:r>
              <a:rPr lang="en-US" sz="3000" dirty="0" smtClean="0">
                <a:latin typeface="Calibri" panose="020F0502020204030204" pitchFamily="34" charset="0"/>
                <a:cs typeface="Calibri" panose="020F0502020204030204" pitchFamily="34" charset="0"/>
              </a:rPr>
              <a:t>People who experience a high degree of internalized stigma may suffer poor psychological well-being and social isolation. </a:t>
            </a:r>
          </a:p>
          <a:p>
            <a:endParaRPr lang="en-US" sz="3000" dirty="0" smtClean="0">
              <a:latin typeface="Calibri" panose="020F0502020204030204" pitchFamily="34" charset="0"/>
              <a:cs typeface="Calibri" panose="020F0502020204030204" pitchFamily="34" charset="0"/>
            </a:endParaRPr>
          </a:p>
          <a:p>
            <a:r>
              <a:rPr lang="en-US" sz="3000" dirty="0" smtClean="0">
                <a:latin typeface="Calibri" panose="020F0502020204030204" pitchFamily="34" charset="0"/>
                <a:cs typeface="Calibri" panose="020F0502020204030204" pitchFamily="34" charset="0"/>
              </a:rPr>
              <a:t>People who experience a high degree of enacted stigma may experience increased psychological distress (i.e. PTSD), which in turn negatively impacts physical health outcomes  </a:t>
            </a:r>
            <a:endParaRPr lang="en-US" sz="3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137</a:t>
            </a:fld>
            <a:endParaRPr lang="en-US">
              <a:solidFill>
                <a:srgbClr val="FFFFFF"/>
              </a:solidFill>
            </a:endParaRPr>
          </a:p>
        </p:txBody>
      </p:sp>
      <p:sp>
        <p:nvSpPr>
          <p:cNvPr id="7" name="Rectangle 6"/>
          <p:cNvSpPr/>
          <p:nvPr/>
        </p:nvSpPr>
        <p:spPr>
          <a:xfrm>
            <a:off x="177632" y="6292334"/>
            <a:ext cx="3522311"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a:t>
            </a:r>
            <a:r>
              <a:rPr lang="en-US" dirty="0" err="1">
                <a:latin typeface="Calibri" panose="020F0502020204030204" pitchFamily="34" charset="0"/>
                <a:cs typeface="Calibri" panose="020F0502020204030204" pitchFamily="34" charset="0"/>
              </a:rPr>
              <a:t>Earnshaw</a:t>
            </a:r>
            <a:r>
              <a:rPr lang="en-US" dirty="0">
                <a:latin typeface="Calibri" panose="020F0502020204030204" pitchFamily="34" charset="0"/>
                <a:cs typeface="Calibri" panose="020F0502020204030204" pitchFamily="34" charset="0"/>
              </a:rPr>
              <a:t> &amp; </a:t>
            </a:r>
            <a:r>
              <a:rPr lang="en-US" dirty="0" err="1">
                <a:latin typeface="Calibri" panose="020F0502020204030204" pitchFamily="34" charset="0"/>
                <a:cs typeface="Calibri" panose="020F0502020204030204" pitchFamily="34" charset="0"/>
              </a:rPr>
              <a:t>Chaudoir</a:t>
            </a:r>
            <a:r>
              <a:rPr lang="en-US" dirty="0">
                <a:latin typeface="Calibri" panose="020F0502020204030204" pitchFamily="34" charset="0"/>
                <a:cs typeface="Calibri" panose="020F0502020204030204" pitchFamily="34" charset="0"/>
              </a:rPr>
              <a:t>, 2009</a:t>
            </a:r>
          </a:p>
        </p:txBody>
      </p:sp>
    </p:spTree>
    <p:extLst>
      <p:ext uri="{BB962C8B-B14F-4D97-AF65-F5344CB8AC3E}">
        <p14:creationId xmlns:p14="http://schemas.microsoft.com/office/powerpoint/2010/main" val="4270615507"/>
      </p:ext>
    </p:extLst>
  </p:cSld>
  <p:clrMapOvr>
    <a:overrideClrMapping bg1="dk2" tx1="lt1" bg2="dk1"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HIV Stigma </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066800" y="1745702"/>
            <a:ext cx="7543800" cy="4114800"/>
          </a:xfrm>
        </p:spPr>
        <p:txBody>
          <a:bodyPr/>
          <a:lstStyle/>
          <a:p>
            <a:r>
              <a:rPr lang="en-US" sz="3200" dirty="0" smtClean="0">
                <a:latin typeface="Calibri" panose="020F0502020204030204" pitchFamily="34" charset="0"/>
                <a:cs typeface="Calibri" panose="020F0502020204030204" pitchFamily="34" charset="0"/>
              </a:rPr>
              <a:t>In one study: </a:t>
            </a:r>
          </a:p>
          <a:p>
            <a:pPr lvl="1"/>
            <a:endParaRPr lang="en-US" sz="3000" dirty="0" smtClean="0">
              <a:latin typeface="Calibri" panose="020F0502020204030204" pitchFamily="34" charset="0"/>
              <a:cs typeface="Calibri" panose="020F0502020204030204" pitchFamily="34" charset="0"/>
            </a:endParaRPr>
          </a:p>
          <a:p>
            <a:pPr lvl="1"/>
            <a:r>
              <a:rPr lang="en-US" sz="3000" dirty="0" smtClean="0">
                <a:latin typeface="Calibri" panose="020F0502020204030204" pitchFamily="34" charset="0"/>
                <a:cs typeface="Calibri" panose="020F0502020204030204" pitchFamily="34" charset="0"/>
              </a:rPr>
              <a:t>Enacted stigma predicted substance use</a:t>
            </a:r>
          </a:p>
          <a:p>
            <a:pPr lvl="1"/>
            <a:endParaRPr lang="en-US" sz="3000" dirty="0">
              <a:latin typeface="Calibri" panose="020F0502020204030204" pitchFamily="34" charset="0"/>
              <a:cs typeface="Calibri" panose="020F0502020204030204" pitchFamily="34" charset="0"/>
            </a:endParaRPr>
          </a:p>
          <a:p>
            <a:pPr lvl="1"/>
            <a:r>
              <a:rPr lang="en-US" sz="3000" dirty="0" smtClean="0">
                <a:latin typeface="Calibri" panose="020F0502020204030204" pitchFamily="34" charset="0"/>
                <a:cs typeface="Calibri" panose="020F0502020204030204" pitchFamily="34" charset="0"/>
              </a:rPr>
              <a:t>Anticipated stigma predicted depression</a:t>
            </a:r>
          </a:p>
          <a:p>
            <a:pPr lvl="1"/>
            <a:endParaRPr lang="en-US" sz="3000" dirty="0">
              <a:latin typeface="Calibri" panose="020F0502020204030204" pitchFamily="34" charset="0"/>
              <a:cs typeface="Calibri" panose="020F0502020204030204" pitchFamily="34" charset="0"/>
            </a:endParaRPr>
          </a:p>
          <a:p>
            <a:pPr lvl="1"/>
            <a:r>
              <a:rPr lang="en-US" sz="3000" dirty="0" smtClean="0">
                <a:latin typeface="Calibri" panose="020F0502020204030204" pitchFamily="34" charset="0"/>
                <a:cs typeface="Calibri" panose="020F0502020204030204" pitchFamily="34" charset="0"/>
              </a:rPr>
              <a:t>Internalized stigma predicted sexual risk behavior </a:t>
            </a:r>
          </a:p>
          <a:p>
            <a:pPr lvl="1"/>
            <a:endParaRPr lang="en-US" sz="2400" dirty="0" smtClean="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138</a:t>
            </a:fld>
            <a:endParaRPr lang="en-US" dirty="0">
              <a:solidFill>
                <a:srgbClr val="FFFFFF"/>
              </a:solidFill>
            </a:endParaRPr>
          </a:p>
        </p:txBody>
      </p:sp>
      <p:sp>
        <p:nvSpPr>
          <p:cNvPr id="5" name="Rectangle 4"/>
          <p:cNvSpPr/>
          <p:nvPr/>
        </p:nvSpPr>
        <p:spPr>
          <a:xfrm>
            <a:off x="159703" y="6340463"/>
            <a:ext cx="5705921"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a:t>
            </a:r>
            <a:r>
              <a:rPr lang="en-US" dirty="0" err="1" smtClean="0">
                <a:latin typeface="Calibri" panose="020F0502020204030204" pitchFamily="34" charset="0"/>
                <a:cs typeface="Calibri" panose="020F0502020204030204" pitchFamily="34" charset="0"/>
              </a:rPr>
              <a:t>Hatzenbuehler</a:t>
            </a:r>
            <a:r>
              <a:rPr lang="en-US" dirty="0" smtClean="0">
                <a:latin typeface="Calibri" panose="020F0502020204030204" pitchFamily="34" charset="0"/>
                <a:cs typeface="Calibri" panose="020F0502020204030204" pitchFamily="34" charset="0"/>
              </a:rPr>
              <a:t>, Nolen-</a:t>
            </a:r>
            <a:r>
              <a:rPr lang="en-US" dirty="0" err="1" smtClean="0">
                <a:latin typeface="Calibri" panose="020F0502020204030204" pitchFamily="34" charset="0"/>
                <a:cs typeface="Calibri" panose="020F0502020204030204" pitchFamily="34" charset="0"/>
              </a:rPr>
              <a:t>Hoeksema</a:t>
            </a:r>
            <a:r>
              <a:rPr lang="en-US" dirty="0" smtClean="0">
                <a:latin typeface="Calibri" panose="020F0502020204030204" pitchFamily="34" charset="0"/>
                <a:cs typeface="Calibri" panose="020F0502020204030204" pitchFamily="34" charset="0"/>
              </a:rPr>
              <a:t>, &amp; Erickson, 2008</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281473"/>
      </p:ext>
    </p:extLst>
  </p:cSld>
  <p:clrMapOvr>
    <a:overrideClrMapping bg1="dk2" tx1="lt1" bg2="dk1"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solidFill>
                  <a:schemeClr val="tx1"/>
                </a:solidFill>
                <a:latin typeface="Calibri" panose="020F0502020204030204" pitchFamily="34" charset="0"/>
                <a:cs typeface="Calibri" panose="020F0502020204030204" pitchFamily="34" charset="0"/>
              </a:rPr>
              <a:t>LGBT Stigma and Stress</a:t>
            </a:r>
          </a:p>
        </p:txBody>
      </p:sp>
      <p:pic>
        <p:nvPicPr>
          <p:cNvPr id="2" name="Content Placeholder 1"/>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tretch/>
        </p:blipFill>
        <p:spPr>
          <a:xfrm>
            <a:off x="4051300" y="1766486"/>
            <a:ext cx="4811713" cy="3209140"/>
          </a:xfrm>
        </p:spPr>
      </p:pic>
      <p:sp>
        <p:nvSpPr>
          <p:cNvPr id="3" name="Rectangle 2"/>
          <p:cNvSpPr/>
          <p:nvPr/>
        </p:nvSpPr>
        <p:spPr>
          <a:xfrm>
            <a:off x="8268894" y="6218500"/>
            <a:ext cx="343364" cy="207749"/>
          </a:xfrm>
          <a:prstGeom prst="rect">
            <a:avLst/>
          </a:prstGeom>
        </p:spPr>
        <p:txBody>
          <a:bodyPr wrap="none">
            <a:spAutoFit/>
          </a:bodyPr>
          <a:lstStyle/>
          <a:p>
            <a:r>
              <a:rPr lang="en-US" sz="750" dirty="0" smtClean="0"/>
              <a:t>139</a:t>
            </a:r>
            <a:endParaRPr lang="en-US" sz="750" dirty="0"/>
          </a:p>
        </p:txBody>
      </p:sp>
    </p:spTree>
    <p:extLst>
      <p:ext uri="{BB962C8B-B14F-4D97-AF65-F5344CB8AC3E}">
        <p14:creationId xmlns:p14="http://schemas.microsoft.com/office/powerpoint/2010/main" val="1301337492"/>
      </p:ext>
    </p:extLst>
  </p:cSld>
  <p:clrMapOvr>
    <a:overrideClrMapping bg1="dk2" tx1="lt1" bg2="dk1"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b="0" dirty="0"/>
              <a:t>Educational Objectives </a:t>
            </a:r>
            <a:br>
              <a:rPr lang="en-US" altLang="en-US" sz="4000" b="0" dirty="0"/>
            </a:br>
            <a:r>
              <a:rPr lang="en-US" altLang="en-US" sz="2800" b="0" dirty="0"/>
              <a:t>At the end of this training session, </a:t>
            </a:r>
            <a:r>
              <a:rPr lang="en-US" altLang="en-US" sz="2800" b="0" dirty="0" smtClean="0"/>
              <a:t/>
            </a:r>
            <a:br>
              <a:rPr lang="en-US" altLang="en-US" sz="2800" b="0" dirty="0" smtClean="0"/>
            </a:br>
            <a:r>
              <a:rPr lang="en-US" altLang="en-US" sz="2800" b="0" dirty="0" smtClean="0"/>
              <a:t>participants will </a:t>
            </a:r>
            <a:r>
              <a:rPr lang="en-US" altLang="en-US" sz="2800" b="0" dirty="0"/>
              <a:t>be able to:</a:t>
            </a:r>
            <a:r>
              <a:rPr lang="en-US" sz="2800" b="0" dirty="0" smtClean="0">
                <a:solidFill>
                  <a:srgbClr val="FFFF00"/>
                </a:solidFill>
              </a:rPr>
              <a:t> </a:t>
            </a:r>
            <a:endParaRPr lang="en-US" sz="2800" b="0" dirty="0">
              <a:solidFill>
                <a:srgbClr val="FFFF00"/>
              </a:solidFill>
            </a:endParaRPr>
          </a:p>
        </p:txBody>
      </p:sp>
      <p:sp>
        <p:nvSpPr>
          <p:cNvPr id="3" name="Content Placeholder 2"/>
          <p:cNvSpPr>
            <a:spLocks noGrp="1"/>
          </p:cNvSpPr>
          <p:nvPr>
            <p:ph idx="1"/>
          </p:nvPr>
        </p:nvSpPr>
        <p:spPr/>
        <p:txBody>
          <a:bodyPr/>
          <a:lstStyle/>
          <a:p>
            <a:pPr lvl="1"/>
            <a:endParaRPr lang="en-US" sz="3200" dirty="0" smtClean="0"/>
          </a:p>
          <a:p>
            <a:pPr lvl="1"/>
            <a:endParaRPr lang="en-US" sz="2800" dirty="0" smtClean="0"/>
          </a:p>
          <a:p>
            <a:pPr lvl="1"/>
            <a:endParaRPr lang="en-US" sz="2800"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14</a:t>
            </a:fld>
            <a:endParaRPr lang="en-US">
              <a:solidFill>
                <a:srgbClr val="FFFFFF"/>
              </a:solidFill>
            </a:endParaRPr>
          </a:p>
        </p:txBody>
      </p:sp>
      <p:sp>
        <p:nvSpPr>
          <p:cNvPr id="5" name="TextBox 4"/>
          <p:cNvSpPr txBox="1"/>
          <p:nvPr/>
        </p:nvSpPr>
        <p:spPr>
          <a:xfrm>
            <a:off x="914400" y="2025908"/>
            <a:ext cx="7696200" cy="4832092"/>
          </a:xfrm>
          <a:prstGeom prst="rect">
            <a:avLst/>
          </a:prstGeom>
          <a:noFill/>
        </p:spPr>
        <p:txBody>
          <a:bodyPr wrap="square" rtlCol="0">
            <a:spAutoFit/>
          </a:bodyPr>
          <a:lstStyle/>
          <a:p>
            <a:pPr marL="514350" indent="-514350">
              <a:buAutoNum type="arabicPeriod"/>
            </a:pPr>
            <a:r>
              <a:rPr lang="en-US" sz="2800" dirty="0" smtClean="0">
                <a:latin typeface="Calibri" panose="020F0502020204030204" pitchFamily="34" charset="0"/>
                <a:cs typeface="Calibri" panose="020F0502020204030204" pitchFamily="34" charset="0"/>
              </a:rPr>
              <a:t>Describe addiction in terms of neurobiology</a:t>
            </a:r>
          </a:p>
          <a:p>
            <a:pPr marL="514350" indent="-514350">
              <a:buAutoNum type="arabicPeriod"/>
            </a:pPr>
            <a:r>
              <a:rPr lang="en-US" sz="2800" dirty="0" smtClean="0">
                <a:latin typeface="Calibri" panose="020F0502020204030204" pitchFamily="34" charset="0"/>
                <a:cs typeface="Calibri" panose="020F0502020204030204" pitchFamily="34" charset="0"/>
              </a:rPr>
              <a:t>Identify at least two neurotransmitters involved in producing the effects of alcohol and other drugs </a:t>
            </a:r>
          </a:p>
          <a:p>
            <a:pPr marL="514350" indent="-514350">
              <a:buAutoNum type="arabicPeriod"/>
            </a:pPr>
            <a:r>
              <a:rPr lang="en-US" sz="2800" dirty="0" smtClean="0">
                <a:latin typeface="Calibri" panose="020F0502020204030204" pitchFamily="34" charset="0"/>
                <a:cs typeface="Calibri" panose="020F0502020204030204" pitchFamily="34" charset="0"/>
              </a:rPr>
              <a:t>Discuss at least two ways that HIV increases vulnerability to substance use disorders and addiction </a:t>
            </a:r>
          </a:p>
          <a:p>
            <a:pPr marL="514350" indent="-514350">
              <a:buAutoNum type="arabicPeriod"/>
            </a:pPr>
            <a:r>
              <a:rPr lang="en-US" sz="2800" dirty="0" smtClean="0">
                <a:latin typeface="Calibri" panose="020F0502020204030204" pitchFamily="34" charset="0"/>
                <a:cs typeface="Calibri" panose="020F0502020204030204" pitchFamily="34" charset="0"/>
              </a:rPr>
              <a:t>Describe the impact of HIV stigma and LGBT stigma as risk factors for substance use disorders and addiction</a:t>
            </a:r>
          </a:p>
          <a:p>
            <a:pPr marL="514350" indent="-514350">
              <a:buAutoNum type="arabicPeriod"/>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18354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LGBT Stigma and Stress:</a:t>
            </a:r>
          </a:p>
        </p:txBody>
      </p:sp>
      <p:sp>
        <p:nvSpPr>
          <p:cNvPr id="3" name="Content Placeholder 2"/>
          <p:cNvSpPr>
            <a:spLocks noGrp="1"/>
          </p:cNvSpPr>
          <p:nvPr>
            <p:ph idx="1"/>
          </p:nvPr>
        </p:nvSpPr>
        <p:spPr>
          <a:xfrm>
            <a:off x="190983" y="1736737"/>
            <a:ext cx="8601325" cy="4846943"/>
          </a:xfrm>
        </p:spPr>
        <p:txBody>
          <a:bodyPr>
            <a:normAutofit fontScale="92500" lnSpcReduction="10000"/>
          </a:bodyPr>
          <a:lstStyle/>
          <a:p>
            <a:pPr marL="0">
              <a:spcBef>
                <a:spcPts val="0"/>
              </a:spcBef>
              <a:buNone/>
            </a:pPr>
            <a:r>
              <a:rPr lang="en-US" sz="3200" dirty="0">
                <a:latin typeface="Calibri" panose="020F0502020204030204" pitchFamily="34" charset="0"/>
                <a:cs typeface="Calibri" panose="020F0502020204030204" pitchFamily="34" charset="0"/>
              </a:rPr>
              <a:t>Foremost, it might be helpful for providers to gain insight on how stigma can impact LGBT individuals. </a:t>
            </a:r>
          </a:p>
          <a:p>
            <a:pPr marL="385750" lvl="1" indent="-342900">
              <a:spcBef>
                <a:spcPts val="0"/>
              </a:spcBef>
            </a:pPr>
            <a:endParaRPr lang="en-US" sz="2800" dirty="0" smtClean="0">
              <a:latin typeface="Calibri" panose="020F0502020204030204" pitchFamily="34" charset="0"/>
              <a:cs typeface="Calibri" panose="020F0502020204030204" pitchFamily="34" charset="0"/>
            </a:endParaRPr>
          </a:p>
          <a:p>
            <a:pPr marL="385750" lvl="1" indent="-342900">
              <a:spcBef>
                <a:spcPts val="0"/>
              </a:spcBef>
            </a:pPr>
            <a:r>
              <a:rPr lang="en-US" sz="2800" dirty="0" smtClean="0">
                <a:latin typeface="Calibri" panose="020F0502020204030204" pitchFamily="34" charset="0"/>
                <a:cs typeface="Calibri" panose="020F0502020204030204" pitchFamily="34" charset="0"/>
              </a:rPr>
              <a:t>One </a:t>
            </a:r>
            <a:r>
              <a:rPr lang="en-US" sz="2800" dirty="0">
                <a:latin typeface="Calibri" panose="020F0502020204030204" pitchFamily="34" charset="0"/>
                <a:cs typeface="Calibri" panose="020F0502020204030204" pitchFamily="34" charset="0"/>
              </a:rPr>
              <a:t>way to describe the impact of stigma is referred to as “</a:t>
            </a:r>
            <a:r>
              <a:rPr lang="en-US" sz="2800" dirty="0">
                <a:latin typeface="Calibri" panose="020F0502020204030204" pitchFamily="34" charset="0"/>
                <a:cs typeface="Calibri" panose="020F0502020204030204" pitchFamily="34" charset="0"/>
                <a:sym typeface="Calibri"/>
              </a:rPr>
              <a:t>m</a:t>
            </a:r>
            <a:r>
              <a:rPr lang="en-US" sz="2800" dirty="0">
                <a:latin typeface="Calibri" panose="020F0502020204030204" pitchFamily="34" charset="0"/>
                <a:ea typeface="Calibri"/>
                <a:cs typeface="Calibri" panose="020F0502020204030204" pitchFamily="34" charset="0"/>
                <a:sym typeface="Calibri"/>
              </a:rPr>
              <a:t>inority stress:”</a:t>
            </a:r>
          </a:p>
          <a:p>
            <a:pPr marL="685697" lvl="2" indent="-342900">
              <a:spcBef>
                <a:spcPts val="0"/>
              </a:spcBef>
            </a:pPr>
            <a:r>
              <a:rPr lang="en-US" sz="2800" dirty="0">
                <a:latin typeface="Calibri" panose="020F0502020204030204" pitchFamily="34" charset="0"/>
                <a:ea typeface="Calibri"/>
                <a:cs typeface="Calibri" panose="020F0502020204030204" pitchFamily="34" charset="0"/>
                <a:sym typeface="Calibri"/>
              </a:rPr>
              <a:t>Defined as chronically high levels of stress faced by members of stigmatized minority groups.</a:t>
            </a:r>
            <a:endParaRPr lang="en-US" sz="2800" dirty="0">
              <a:solidFill>
                <a:schemeClr val="dk1"/>
              </a:solidFill>
              <a:latin typeface="Calibri" panose="020F0502020204030204" pitchFamily="34" charset="0"/>
              <a:ea typeface="Calibri"/>
              <a:cs typeface="Calibri" panose="020F0502020204030204" pitchFamily="34" charset="0"/>
              <a:sym typeface="Calibri"/>
            </a:endParaRPr>
          </a:p>
          <a:p>
            <a:pPr marL="685697" lvl="2" indent="-342900">
              <a:spcBef>
                <a:spcPts val="0"/>
              </a:spcBef>
            </a:pPr>
            <a:r>
              <a:rPr lang="en-US" sz="2800" dirty="0">
                <a:latin typeface="Calibri" panose="020F0502020204030204" pitchFamily="34" charset="0"/>
                <a:cs typeface="Calibri" panose="020F0502020204030204" pitchFamily="34" charset="0"/>
              </a:rPr>
              <a:t>Minority stress can be experienced from enacted stigma, violence, and an ongoing sense of real and perceived threat to one’s safety </a:t>
            </a:r>
            <a:r>
              <a:rPr lang="en-US" sz="2800" dirty="0" smtClean="0">
                <a:latin typeface="Calibri" panose="020F0502020204030204" pitchFamily="34" charset="0"/>
                <a:cs typeface="Calibri" panose="020F0502020204030204" pitchFamily="34" charset="0"/>
              </a:rPr>
              <a:t>and </a:t>
            </a:r>
            <a:r>
              <a:rPr lang="en-US" sz="2800" dirty="0">
                <a:latin typeface="Calibri" panose="020F0502020204030204" pitchFamily="34" charset="0"/>
                <a:cs typeface="Calibri" panose="020F0502020204030204" pitchFamily="34" charset="0"/>
              </a:rPr>
              <a:t>well-being.</a:t>
            </a:r>
          </a:p>
          <a:p>
            <a:pPr marL="0" indent="0">
              <a:buNone/>
            </a:pPr>
            <a:r>
              <a:rPr lang="en-US" dirty="0">
                <a:latin typeface="Calibri" panose="020F0502020204030204" pitchFamily="34" charset="0"/>
                <a:cs typeface="Calibri" panose="020F0502020204030204" pitchFamily="34" charset="0"/>
              </a:rPr>
              <a:t>	</a:t>
            </a:r>
          </a:p>
          <a:p>
            <a:pPr marL="0" indent="0" algn="r">
              <a:buNone/>
            </a:pPr>
            <a:r>
              <a:rPr lang="en-US" sz="1800" dirty="0"/>
              <a:t>	</a:t>
            </a:r>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140</a:t>
            </a:fld>
            <a:endParaRPr lang="en-US" dirty="0">
              <a:solidFill>
                <a:srgbClr val="FFFFFF"/>
              </a:solidFill>
            </a:endParaRPr>
          </a:p>
        </p:txBody>
      </p:sp>
      <p:sp>
        <p:nvSpPr>
          <p:cNvPr id="5" name="Rectangle 4"/>
          <p:cNvSpPr/>
          <p:nvPr/>
        </p:nvSpPr>
        <p:spPr>
          <a:xfrm>
            <a:off x="190983" y="6336268"/>
            <a:ext cx="4439383" cy="369332"/>
          </a:xfrm>
          <a:prstGeom prst="rect">
            <a:avLst/>
          </a:prstGeom>
        </p:spPr>
        <p:txBody>
          <a:bodyPr wrap="square">
            <a:spAutoFit/>
          </a:bodyPr>
          <a:lstStyle/>
          <a:p>
            <a:r>
              <a:rPr lang="en-US" dirty="0" smtClean="0">
                <a:latin typeface="Calibri" panose="020F0502020204030204" pitchFamily="34" charset="0"/>
                <a:cs typeface="Calibri" panose="020F0502020204030204" pitchFamily="34" charset="0"/>
              </a:rPr>
              <a:t>Source: </a:t>
            </a:r>
            <a:r>
              <a:rPr lang="en-US" dirty="0">
                <a:latin typeface="Calibri" panose="020F0502020204030204" pitchFamily="34" charset="0"/>
                <a:cs typeface="Calibri" panose="020F0502020204030204" pitchFamily="34" charset="0"/>
              </a:rPr>
              <a:t>Center of Excellence, </a:t>
            </a:r>
            <a:r>
              <a:rPr lang="en-US" dirty="0" smtClean="0">
                <a:latin typeface="Calibri" panose="020F0502020204030204" pitchFamily="34" charset="0"/>
                <a:cs typeface="Calibri" panose="020F0502020204030204" pitchFamily="34" charset="0"/>
              </a:rPr>
              <a:t>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962530"/>
      </p:ext>
    </p:extLst>
  </p:cSld>
  <p:clrMapOvr>
    <a:overrideClrMapping bg1="dk2" tx1="lt1" bg2="dk1" tx2="lt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00"/>
                </a:solidFill>
                <a:latin typeface="Calibri" panose="020F0502020204030204" pitchFamily="34" charset="0"/>
                <a:cs typeface="Calibri" panose="020F0502020204030204" pitchFamily="34" charset="0"/>
              </a:rPr>
              <a:t>LGBT Stigma and Stress:</a:t>
            </a:r>
          </a:p>
        </p:txBody>
      </p:sp>
      <p:sp>
        <p:nvSpPr>
          <p:cNvPr id="3" name="Content Placeholder 2"/>
          <p:cNvSpPr>
            <a:spLocks noGrp="1"/>
          </p:cNvSpPr>
          <p:nvPr>
            <p:ph idx="1"/>
          </p:nvPr>
        </p:nvSpPr>
        <p:spPr>
          <a:xfrm>
            <a:off x="190983" y="1478281"/>
            <a:ext cx="6293969" cy="4053840"/>
          </a:xfrm>
        </p:spPr>
        <p:txBody>
          <a:bodyPr>
            <a:normAutofit lnSpcReduction="10000"/>
          </a:bodyPr>
          <a:lstStyle/>
          <a:p>
            <a:r>
              <a:rPr lang="en-US" sz="2800" dirty="0">
                <a:solidFill>
                  <a:schemeClr val="tx1"/>
                </a:solidFill>
                <a:latin typeface="Calibri" panose="020F0502020204030204" pitchFamily="34" charset="0"/>
                <a:ea typeface="Calibri"/>
                <a:cs typeface="Calibri" panose="020F0502020204030204" pitchFamily="34" charset="0"/>
                <a:sym typeface="Calibri"/>
              </a:rPr>
              <a:t>Minority stress may be caused by a number of factors, such as poor social support and low socioeconomic status.</a:t>
            </a:r>
          </a:p>
          <a:p>
            <a:pPr marL="0" indent="0">
              <a:buNone/>
            </a:pPr>
            <a:endParaRPr lang="en-US" sz="2800" dirty="0">
              <a:solidFill>
                <a:schemeClr val="tx1"/>
              </a:solidFill>
              <a:latin typeface="Calibri" panose="020F0502020204030204" pitchFamily="34" charset="0"/>
              <a:ea typeface="Calibri"/>
              <a:cs typeface="Calibri" panose="020F0502020204030204" pitchFamily="34" charset="0"/>
              <a:sym typeface="Calibri"/>
            </a:endParaRPr>
          </a:p>
          <a:p>
            <a:pPr lvl="0"/>
            <a:r>
              <a:rPr lang="en-US" sz="2800" dirty="0">
                <a:solidFill>
                  <a:schemeClr val="tx1"/>
                </a:solidFill>
                <a:latin typeface="Calibri" panose="020F0502020204030204" pitchFamily="34" charset="0"/>
                <a:ea typeface="Calibri"/>
                <a:cs typeface="Calibri" panose="020F0502020204030204" pitchFamily="34" charset="0"/>
                <a:sym typeface="Calibri"/>
              </a:rPr>
              <a:t>However, the most understood causes of minority stress are:</a:t>
            </a:r>
          </a:p>
          <a:p>
            <a:pPr lvl="1"/>
            <a:r>
              <a:rPr lang="en-US" sz="2400" dirty="0">
                <a:solidFill>
                  <a:schemeClr val="tx1"/>
                </a:solidFill>
                <a:latin typeface="Calibri" panose="020F0502020204030204" pitchFamily="34" charset="0"/>
                <a:ea typeface="Calibri"/>
                <a:cs typeface="Calibri" panose="020F0502020204030204" pitchFamily="34" charset="0"/>
                <a:sym typeface="Calibri"/>
              </a:rPr>
              <a:t>Interpersonal prejudice or</a:t>
            </a:r>
            <a:r>
              <a:rPr lang="en-US" sz="2400" dirty="0">
                <a:solidFill>
                  <a:schemeClr val="tx1"/>
                </a:solidFill>
                <a:latin typeface="Calibri" panose="020F0502020204030204" pitchFamily="34" charset="0"/>
                <a:cs typeface="Calibri" panose="020F0502020204030204" pitchFamily="34" charset="0"/>
                <a:sym typeface="Calibri"/>
              </a:rPr>
              <a:t> </a:t>
            </a:r>
            <a:r>
              <a:rPr lang="en-US" sz="2400" dirty="0">
                <a:solidFill>
                  <a:schemeClr val="tx1"/>
                </a:solidFill>
                <a:latin typeface="Calibri" panose="020F0502020204030204" pitchFamily="34" charset="0"/>
                <a:cs typeface="Calibri" panose="020F0502020204030204" pitchFamily="34" charset="0"/>
              </a:rPr>
              <a:t>biased attitude toward another.</a:t>
            </a:r>
            <a:endParaRPr lang="en-US" sz="2400" dirty="0">
              <a:solidFill>
                <a:schemeClr val="tx1"/>
              </a:solidFill>
              <a:latin typeface="Calibri" panose="020F0502020204030204" pitchFamily="34" charset="0"/>
              <a:ea typeface="Calibri"/>
              <a:cs typeface="Calibri" panose="020F0502020204030204" pitchFamily="34" charset="0"/>
              <a:sym typeface="Calibri"/>
            </a:endParaRPr>
          </a:p>
          <a:p>
            <a:pPr lvl="1"/>
            <a:r>
              <a:rPr lang="en-US" sz="2400" dirty="0">
                <a:solidFill>
                  <a:schemeClr val="tx1"/>
                </a:solidFill>
                <a:latin typeface="Calibri" panose="020F0502020204030204" pitchFamily="34" charset="0"/>
                <a:ea typeface="Calibri"/>
                <a:cs typeface="Calibri" panose="020F0502020204030204" pitchFamily="34" charset="0"/>
                <a:sym typeface="Calibri"/>
              </a:rPr>
              <a:t> </a:t>
            </a:r>
            <a:r>
              <a:rPr lang="en-US" sz="2400" dirty="0" smtClean="0">
                <a:solidFill>
                  <a:schemeClr val="tx1"/>
                </a:solidFill>
                <a:latin typeface="Calibri" panose="020F0502020204030204" pitchFamily="34" charset="0"/>
                <a:ea typeface="Calibri"/>
                <a:cs typeface="Calibri" panose="020F0502020204030204" pitchFamily="34" charset="0"/>
                <a:sym typeface="Calibri"/>
              </a:rPr>
              <a:t>Discrimination-based </a:t>
            </a:r>
            <a:r>
              <a:rPr lang="en-US" sz="2400" dirty="0">
                <a:solidFill>
                  <a:schemeClr val="tx1"/>
                </a:solidFill>
                <a:latin typeface="Calibri" panose="020F0502020204030204" pitchFamily="34" charset="0"/>
                <a:ea typeface="Calibri"/>
                <a:cs typeface="Calibri" panose="020F0502020204030204" pitchFamily="34" charset="0"/>
                <a:sym typeface="Calibri"/>
              </a:rPr>
              <a:t>behavior toward another.</a:t>
            </a:r>
          </a:p>
          <a:p>
            <a:endParaRPr lang="en-US" dirty="0"/>
          </a:p>
        </p:txBody>
      </p:sp>
      <p:pic>
        <p:nvPicPr>
          <p:cNvPr id="6" name="Content Placeholder 5"/>
          <p:cNvPicPr>
            <a:picLocks noGrp="1" noChangeAspect="1"/>
          </p:cNvPicPr>
          <p:nvPr>
            <p:ph idx="10"/>
          </p:nvPr>
        </p:nvPicPr>
        <p:blipFill>
          <a:blip r:embed="rId4" cstate="print">
            <a:extLst>
              <a:ext uri="{28A0092B-C50C-407E-A947-70E740481C1C}">
                <a14:useLocalDpi xmlns:a14="http://schemas.microsoft.com/office/drawing/2010/main" val="0"/>
              </a:ext>
            </a:extLst>
          </a:blip>
          <a:stretch>
            <a:fillRect/>
          </a:stretch>
        </p:blipFill>
        <p:spPr>
          <a:xfrm>
            <a:off x="6484952" y="1783708"/>
            <a:ext cx="2333568" cy="3500354"/>
          </a:xfrm>
        </p:spPr>
      </p:pic>
      <p:sp>
        <p:nvSpPr>
          <p:cNvPr id="4" name="Rectangle 3"/>
          <p:cNvSpPr/>
          <p:nvPr/>
        </p:nvSpPr>
        <p:spPr>
          <a:xfrm>
            <a:off x="190983" y="6240453"/>
            <a:ext cx="3420745"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Center of Excellence, </a:t>
            </a:r>
            <a:r>
              <a:rPr lang="en-US" dirty="0" smtClean="0">
                <a:latin typeface="Calibri" panose="020F0502020204030204" pitchFamily="34" charset="0"/>
                <a:cs typeface="Calibri" panose="020F0502020204030204" pitchFamily="34" charset="0"/>
              </a:rPr>
              <a:t>2016</a:t>
            </a:r>
            <a:endParaRPr lang="en-US" dirty="0">
              <a:latin typeface="Calibri" panose="020F0502020204030204" pitchFamily="34" charset="0"/>
              <a:cs typeface="Calibri" panose="020F0502020204030204" pitchFamily="34" charset="0"/>
            </a:endParaRPr>
          </a:p>
        </p:txBody>
      </p:sp>
      <p:sp>
        <p:nvSpPr>
          <p:cNvPr id="5" name="Rectangle 4"/>
          <p:cNvSpPr/>
          <p:nvPr/>
        </p:nvSpPr>
        <p:spPr>
          <a:xfrm>
            <a:off x="8182839" y="6217370"/>
            <a:ext cx="343364" cy="207749"/>
          </a:xfrm>
          <a:prstGeom prst="rect">
            <a:avLst/>
          </a:prstGeom>
        </p:spPr>
        <p:txBody>
          <a:bodyPr wrap="none">
            <a:spAutoFit/>
          </a:bodyPr>
          <a:lstStyle/>
          <a:p>
            <a:r>
              <a:rPr lang="en-US" sz="750" dirty="0" smtClean="0"/>
              <a:t>141</a:t>
            </a:r>
            <a:endParaRPr lang="en-US" sz="750" dirty="0"/>
          </a:p>
        </p:txBody>
      </p:sp>
    </p:spTree>
    <p:extLst>
      <p:ext uri="{BB962C8B-B14F-4D97-AF65-F5344CB8AC3E}">
        <p14:creationId xmlns:p14="http://schemas.microsoft.com/office/powerpoint/2010/main" val="491708468"/>
      </p:ext>
    </p:extLst>
  </p:cSld>
  <p:clrMapOvr>
    <a:overrideClrMapping bg1="dk2" tx1="lt1" bg2="dk1"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LGBT Stigma and Stress:</a:t>
            </a:r>
          </a:p>
        </p:txBody>
      </p:sp>
      <p:sp>
        <p:nvSpPr>
          <p:cNvPr id="3" name="Content Placeholder 2"/>
          <p:cNvSpPr>
            <a:spLocks noGrp="1"/>
          </p:cNvSpPr>
          <p:nvPr>
            <p:ph idx="1"/>
          </p:nvPr>
        </p:nvSpPr>
        <p:spPr>
          <a:xfrm>
            <a:off x="579120" y="1463040"/>
            <a:ext cx="8336280" cy="4892040"/>
          </a:xfrm>
        </p:spPr>
        <p:txBody>
          <a:bodyPr/>
          <a:lstStyle/>
          <a:p>
            <a:pPr marL="0">
              <a:spcBef>
                <a:spcPts val="0"/>
              </a:spcBef>
              <a:buNone/>
            </a:pPr>
            <a:r>
              <a:rPr lang="en-US" sz="3200" dirty="0" smtClean="0">
                <a:latin typeface="Calibri" panose="020F0502020204030204" pitchFamily="34" charset="0"/>
                <a:cs typeface="Calibri" panose="020F0502020204030204" pitchFamily="34" charset="0"/>
              </a:rPr>
              <a:t>In 2014, the Centers for Disease Control and Prevention listed the following impact of minority stress and risk factors on the Healthy People 2020 Report:</a:t>
            </a:r>
          </a:p>
          <a:p>
            <a:pPr lvl="1"/>
            <a:r>
              <a:rPr lang="en-US" sz="2800" dirty="0" smtClean="0">
                <a:latin typeface="Calibri" panose="020F0502020204030204" pitchFamily="34" charset="0"/>
                <a:cs typeface="Calibri" panose="020F0502020204030204" pitchFamily="34" charset="0"/>
              </a:rPr>
              <a:t>LGBT youth are 2 to 3 times more likely to attempt suicide. </a:t>
            </a:r>
          </a:p>
          <a:p>
            <a:pPr marL="0" indent="0" algn="r">
              <a:buNone/>
            </a:pPr>
            <a:r>
              <a:rPr lang="en-US" i="1" dirty="0" smtClean="0">
                <a:latin typeface="Calibri" panose="020F0502020204030204" pitchFamily="34" charset="0"/>
                <a:cs typeface="Calibri" panose="020F0502020204030204" pitchFamily="34" charset="0"/>
              </a:rPr>
              <a:t>    	</a:t>
            </a:r>
            <a:endParaRPr lang="en-US" sz="1600" i="1" dirty="0" smtClean="0">
              <a:latin typeface="Calibri" panose="020F0502020204030204" pitchFamily="34" charset="0"/>
              <a:cs typeface="Calibri" panose="020F0502020204030204" pitchFamily="34" charset="0"/>
            </a:endParaRPr>
          </a:p>
          <a:p>
            <a:pPr lvl="1"/>
            <a:r>
              <a:rPr lang="en-US" sz="2800" dirty="0" smtClean="0">
                <a:latin typeface="Calibri" panose="020F0502020204030204" pitchFamily="34" charset="0"/>
                <a:cs typeface="Calibri" panose="020F0502020204030204" pitchFamily="34" charset="0"/>
              </a:rPr>
              <a:t>LGBT youth are more likely to be homeless.</a:t>
            </a:r>
          </a:p>
          <a:p>
            <a:pPr marL="0" indent="0" algn="r">
              <a:buNone/>
            </a:pPr>
            <a:r>
              <a:rPr lang="en-US" i="1" dirty="0" smtClean="0">
                <a:latin typeface="Calibri" panose="020F0502020204030204" pitchFamily="34" charset="0"/>
                <a:cs typeface="Calibri" panose="020F0502020204030204" pitchFamily="34" charset="0"/>
              </a:rPr>
              <a:t>    	</a:t>
            </a:r>
            <a:endParaRPr lang="en-US" sz="1600" i="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142</a:t>
            </a:fld>
            <a:endParaRPr lang="en-US">
              <a:solidFill>
                <a:srgbClr val="FFFFFF"/>
              </a:solidFill>
            </a:endParaRPr>
          </a:p>
        </p:txBody>
      </p:sp>
      <p:sp>
        <p:nvSpPr>
          <p:cNvPr id="5" name="Rectangle 4"/>
          <p:cNvSpPr/>
          <p:nvPr/>
        </p:nvSpPr>
        <p:spPr>
          <a:xfrm>
            <a:off x="201008" y="6292334"/>
            <a:ext cx="3420745"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Center of Excellence, </a:t>
            </a:r>
            <a:r>
              <a:rPr lang="en-US" dirty="0" smtClean="0">
                <a:latin typeface="Calibri" panose="020F0502020204030204" pitchFamily="34" charset="0"/>
                <a:cs typeface="Calibri" panose="020F0502020204030204" pitchFamily="34" charset="0"/>
              </a:rPr>
              <a:t>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313332"/>
      </p:ext>
    </p:extLst>
  </p:cSld>
  <p:clrMapOvr>
    <a:overrideClrMapping bg1="dk2" tx1="lt1" bg2="dk1"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LGBT Stigma and Stress:</a:t>
            </a:r>
          </a:p>
        </p:txBody>
      </p:sp>
      <p:sp>
        <p:nvSpPr>
          <p:cNvPr id="3" name="Content Placeholder 2"/>
          <p:cNvSpPr>
            <a:spLocks noGrp="1"/>
          </p:cNvSpPr>
          <p:nvPr>
            <p:ph idx="1"/>
          </p:nvPr>
        </p:nvSpPr>
        <p:spPr>
          <a:xfrm>
            <a:off x="320040" y="1417320"/>
            <a:ext cx="8595360" cy="5074920"/>
          </a:xfrm>
        </p:spPr>
        <p:txBody>
          <a:bodyPr>
            <a:normAutofit/>
          </a:bodyPr>
          <a:lstStyle/>
          <a:p>
            <a:pPr marL="205740" lvl="1">
              <a:spcBef>
                <a:spcPts val="450"/>
              </a:spcBef>
              <a:buClr>
                <a:schemeClr val="accent1"/>
              </a:buClr>
              <a:buNone/>
            </a:pPr>
            <a:r>
              <a:rPr lang="en-US" sz="3200" dirty="0">
                <a:latin typeface="Calibri" panose="020F0502020204030204" pitchFamily="34" charset="0"/>
                <a:cs typeface="Calibri" panose="020F0502020204030204" pitchFamily="34" charset="0"/>
              </a:rPr>
              <a:t>Impact of minority stress and risk factors cont.:</a:t>
            </a:r>
          </a:p>
          <a:p>
            <a:pPr lvl="1"/>
            <a:r>
              <a:rPr lang="en-US" sz="2800" dirty="0">
                <a:latin typeface="Calibri" panose="020F0502020204030204" pitchFamily="34" charset="0"/>
                <a:cs typeface="Calibri" panose="020F0502020204030204" pitchFamily="34" charset="0"/>
              </a:rPr>
              <a:t>Lesbians are less likely to get preventive services for cancer.</a:t>
            </a:r>
          </a:p>
          <a:p>
            <a:pPr marL="342797" lvl="1" indent="0">
              <a:buNone/>
            </a:pPr>
            <a:r>
              <a:rPr lang="en-US" sz="3200"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lvl="1"/>
            <a:r>
              <a:rPr lang="en-US" sz="2800" dirty="0">
                <a:latin typeface="Calibri" panose="020F0502020204030204" pitchFamily="34" charset="0"/>
                <a:cs typeface="Calibri" panose="020F0502020204030204" pitchFamily="34" charset="0"/>
              </a:rPr>
              <a:t>Lesbians and bisexual females are more likely to be overweight or obese.</a:t>
            </a:r>
          </a:p>
          <a:p>
            <a:pPr marL="0" lvl="1" indent="0" algn="r">
              <a:buNone/>
            </a:pPr>
            <a:r>
              <a:rPr lang="en-US" sz="2000"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lvl="1"/>
            <a:r>
              <a:rPr lang="en-US" sz="2800" dirty="0">
                <a:latin typeface="Calibri" panose="020F0502020204030204" pitchFamily="34" charset="0"/>
                <a:cs typeface="Calibri" panose="020F0502020204030204" pitchFamily="34" charset="0"/>
              </a:rPr>
              <a:t>Gay men are at higher risk of HIV and other STDs, especially among communities of color.</a:t>
            </a:r>
          </a:p>
          <a:p>
            <a:pPr marL="0" indent="0" algn="r">
              <a:buNone/>
            </a:pPr>
            <a:r>
              <a:rPr lang="en-US" sz="1600" i="1" dirty="0">
                <a:latin typeface="Calibri" panose="020F0502020204030204" pitchFamily="34" charset="0"/>
                <a:cs typeface="Calibri" panose="020F0502020204030204" pitchFamily="34" charset="0"/>
              </a:rPr>
              <a:t>	</a:t>
            </a:r>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143</a:t>
            </a:fld>
            <a:endParaRPr lang="en-US">
              <a:solidFill>
                <a:srgbClr val="FFFFFF"/>
              </a:solidFill>
            </a:endParaRPr>
          </a:p>
        </p:txBody>
      </p:sp>
      <p:sp>
        <p:nvSpPr>
          <p:cNvPr id="5" name="Rectangle 4"/>
          <p:cNvSpPr/>
          <p:nvPr/>
        </p:nvSpPr>
        <p:spPr>
          <a:xfrm>
            <a:off x="320040" y="6248400"/>
            <a:ext cx="3420745"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Center of Excellence, </a:t>
            </a:r>
            <a:r>
              <a:rPr lang="en-US" dirty="0" smtClean="0">
                <a:latin typeface="Calibri" panose="020F0502020204030204" pitchFamily="34" charset="0"/>
                <a:cs typeface="Calibri" panose="020F0502020204030204" pitchFamily="34" charset="0"/>
              </a:rPr>
              <a:t>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2649532"/>
      </p:ext>
    </p:extLst>
  </p:cSld>
  <p:clrMapOvr>
    <a:overrideClrMapping bg1="dk2" tx1="lt1" bg2="dk1" tx2="lt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LGBT Stigma and Stress:</a:t>
            </a:r>
          </a:p>
        </p:txBody>
      </p:sp>
      <p:sp>
        <p:nvSpPr>
          <p:cNvPr id="3" name="Content Placeholder 2"/>
          <p:cNvSpPr>
            <a:spLocks noGrp="1"/>
          </p:cNvSpPr>
          <p:nvPr>
            <p:ph idx="1"/>
          </p:nvPr>
        </p:nvSpPr>
        <p:spPr>
          <a:xfrm>
            <a:off x="642027" y="1615441"/>
            <a:ext cx="5591134" cy="4162790"/>
          </a:xfrm>
        </p:spPr>
        <p:txBody>
          <a:bodyPr>
            <a:noAutofit/>
          </a:bodyPr>
          <a:lstStyle/>
          <a:p>
            <a:pPr marL="205740" lvl="1">
              <a:spcBef>
                <a:spcPts val="450"/>
              </a:spcBef>
              <a:buClr>
                <a:schemeClr val="accent1"/>
              </a:buClr>
              <a:buNone/>
            </a:pPr>
            <a:r>
              <a:rPr lang="en-US" sz="2800" i="0" dirty="0">
                <a:latin typeface="Calibri" panose="020F0502020204030204" pitchFamily="34" charset="0"/>
                <a:cs typeface="Calibri" panose="020F0502020204030204" pitchFamily="34" charset="0"/>
              </a:rPr>
              <a:t>Impact of minority stress and risk factors cont.:</a:t>
            </a:r>
          </a:p>
          <a:p>
            <a:pPr lvl="1"/>
            <a:r>
              <a:rPr lang="en-US" sz="2400" dirty="0">
                <a:latin typeface="Calibri" panose="020F0502020204030204" pitchFamily="34" charset="0"/>
                <a:cs typeface="Calibri" panose="020F0502020204030204" pitchFamily="34" charset="0"/>
              </a:rPr>
              <a:t>Transgender individuals have a high prevalence of </a:t>
            </a:r>
            <a:r>
              <a:rPr lang="en-US" sz="2400" dirty="0" smtClean="0">
                <a:latin typeface="Calibri" panose="020F0502020204030204" pitchFamily="34" charset="0"/>
                <a:cs typeface="Calibri" panose="020F0502020204030204" pitchFamily="34" charset="0"/>
              </a:rPr>
              <a:t>HIV/STDs, </a:t>
            </a:r>
            <a:r>
              <a:rPr lang="en-US" sz="2400" dirty="0">
                <a:latin typeface="Calibri" panose="020F0502020204030204" pitchFamily="34" charset="0"/>
                <a:cs typeface="Calibri" panose="020F0502020204030204" pitchFamily="34" charset="0"/>
              </a:rPr>
              <a:t>victimization, mental health </a:t>
            </a:r>
            <a:r>
              <a:rPr lang="en-US" sz="2400" dirty="0" smtClean="0">
                <a:latin typeface="Calibri" panose="020F0502020204030204" pitchFamily="34" charset="0"/>
                <a:cs typeface="Calibri" panose="020F0502020204030204" pitchFamily="34" charset="0"/>
              </a:rPr>
              <a:t>issues, </a:t>
            </a:r>
            <a:r>
              <a:rPr lang="en-US" sz="2400" dirty="0">
                <a:latin typeface="Calibri" panose="020F0502020204030204" pitchFamily="34" charset="0"/>
                <a:cs typeface="Calibri" panose="020F0502020204030204" pitchFamily="34" charset="0"/>
              </a:rPr>
              <a:t>and suicide.</a:t>
            </a:r>
          </a:p>
          <a:p>
            <a:pPr marL="0" indent="0" algn="r">
              <a:buNone/>
            </a:pPr>
            <a:r>
              <a:rPr lang="en-US" sz="1800" i="1" dirty="0">
                <a:latin typeface="Calibri" panose="020F0502020204030204" pitchFamily="34" charset="0"/>
                <a:cs typeface="Calibri" panose="020F0502020204030204" pitchFamily="34" charset="0"/>
              </a:rPr>
              <a:t>     	</a:t>
            </a:r>
            <a:endParaRPr lang="en-US" sz="1400" i="1" dirty="0">
              <a:latin typeface="Calibri" panose="020F0502020204030204" pitchFamily="34" charset="0"/>
              <a:cs typeface="Calibri" panose="020F0502020204030204" pitchFamily="34" charset="0"/>
            </a:endParaRPr>
          </a:p>
          <a:p>
            <a:pPr>
              <a:buNone/>
            </a:pPr>
            <a:endParaRPr lang="en-US" dirty="0">
              <a:latin typeface="Calibri" panose="020F0502020204030204" pitchFamily="34" charset="0"/>
              <a:cs typeface="Calibri" panose="020F0502020204030204" pitchFamily="34" charset="0"/>
            </a:endParaRPr>
          </a:p>
          <a:p>
            <a:pPr lvl="1"/>
            <a:r>
              <a:rPr lang="en-US" sz="2400" dirty="0">
                <a:latin typeface="Calibri" panose="020F0502020204030204" pitchFamily="34" charset="0"/>
                <a:cs typeface="Calibri" panose="020F0502020204030204" pitchFamily="34" charset="0"/>
              </a:rPr>
              <a:t>LGBT populations have the highest rates of tobacco, alcohol and other drug use.</a:t>
            </a:r>
          </a:p>
          <a:p>
            <a:pPr marL="0" indent="0" algn="r">
              <a:buNone/>
            </a:pPr>
            <a:r>
              <a:rPr lang="en-US" sz="1800" i="1"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144</a:t>
            </a:fld>
            <a:endParaRPr lang="en-US">
              <a:solidFill>
                <a:srgbClr val="FFFFFF"/>
              </a:solidFill>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53767" r="99614">
                        <a14:foregroundMark x1="58210" y1="74687" x2="98197" y2="97305"/>
                        <a14:foregroundMark x1="56600" y1="97305" x2="99742" y2="72377"/>
                        <a14:foregroundMark x1="97231" y1="84601" x2="54089" y2="86526"/>
                        <a14:foregroundMark x1="55377" y1="74206" x2="53767" y2="99615"/>
                      </a14:backgroundRemoval>
                    </a14:imgEffect>
                  </a14:imgLayer>
                </a14:imgProps>
              </a:ext>
              <a:ext uri="{28A0092B-C50C-407E-A947-70E740481C1C}">
                <a14:useLocalDpi xmlns:a14="http://schemas.microsoft.com/office/drawing/2010/main" val="0"/>
              </a:ext>
            </a:extLst>
          </a:blip>
          <a:srcRect l="54722"/>
          <a:stretch/>
        </p:blipFill>
        <p:spPr>
          <a:xfrm>
            <a:off x="6487644" y="2199034"/>
            <a:ext cx="2155175" cy="3183590"/>
          </a:xfrm>
          <a:prstGeom prst="rect">
            <a:avLst/>
          </a:prstGeom>
        </p:spPr>
      </p:pic>
      <p:sp>
        <p:nvSpPr>
          <p:cNvPr id="6" name="Rectangle 5"/>
          <p:cNvSpPr/>
          <p:nvPr/>
        </p:nvSpPr>
        <p:spPr>
          <a:xfrm>
            <a:off x="259373" y="6248400"/>
            <a:ext cx="3420745"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Center of Excellence, </a:t>
            </a:r>
            <a:r>
              <a:rPr lang="en-US" dirty="0" smtClean="0">
                <a:latin typeface="Calibri" panose="020F0502020204030204" pitchFamily="34" charset="0"/>
                <a:cs typeface="Calibri" panose="020F0502020204030204" pitchFamily="34" charset="0"/>
              </a:rPr>
              <a:t>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041698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00"/>
                </a:solidFill>
                <a:latin typeface="Calibri" panose="020F0502020204030204" pitchFamily="34" charset="0"/>
                <a:cs typeface="Calibri" panose="020F0502020204030204" pitchFamily="34" charset="0"/>
              </a:rPr>
              <a:t>LGBT Stigma and Stress:</a:t>
            </a:r>
          </a:p>
        </p:txBody>
      </p:sp>
      <p:sp>
        <p:nvSpPr>
          <p:cNvPr id="3" name="Content Placeholder 2"/>
          <p:cNvSpPr>
            <a:spLocks noGrp="1"/>
          </p:cNvSpPr>
          <p:nvPr>
            <p:ph idx="1"/>
          </p:nvPr>
        </p:nvSpPr>
        <p:spPr>
          <a:xfrm>
            <a:off x="190982" y="1584959"/>
            <a:ext cx="5335175" cy="4833425"/>
          </a:xfrm>
        </p:spPr>
        <p:txBody>
          <a:bodyPr>
            <a:normAutofit lnSpcReduction="10000"/>
          </a:bodyPr>
          <a:lstStyle/>
          <a:p>
            <a:pPr>
              <a:buNone/>
            </a:pPr>
            <a:r>
              <a:rPr lang="en-US" sz="3200" dirty="0">
                <a:solidFill>
                  <a:schemeClr val="tx1"/>
                </a:solidFill>
                <a:latin typeface="Calibri" panose="020F0502020204030204" pitchFamily="34" charset="0"/>
                <a:cs typeface="Calibri" panose="020F0502020204030204" pitchFamily="34" charset="0"/>
                <a:sym typeface="Calibri"/>
              </a:rPr>
              <a:t>Examples of unconscious bias:</a:t>
            </a:r>
          </a:p>
          <a:p>
            <a:pPr lvl="1"/>
            <a:r>
              <a:rPr lang="en-US" sz="2800" dirty="0">
                <a:solidFill>
                  <a:schemeClr val="tx1"/>
                </a:solidFill>
                <a:latin typeface="Calibri" panose="020F0502020204030204" pitchFamily="34" charset="0"/>
                <a:cs typeface="Calibri" panose="020F0502020204030204" pitchFamily="34" charset="0"/>
                <a:sym typeface="Calibri"/>
              </a:rPr>
              <a:t>“I have no problem with gay people when they don’t wear it on their sleeve.”</a:t>
            </a:r>
          </a:p>
          <a:p>
            <a:pPr lvl="1"/>
            <a:r>
              <a:rPr lang="en-US" sz="2800" dirty="0">
                <a:solidFill>
                  <a:schemeClr val="tx1"/>
                </a:solidFill>
                <a:latin typeface="Calibri" panose="020F0502020204030204" pitchFamily="34" charset="0"/>
                <a:cs typeface="Calibri" panose="020F0502020204030204" pitchFamily="34" charset="0"/>
                <a:sym typeface="Calibri"/>
              </a:rPr>
              <a:t>“She’s really pretty, I couldn’t tell she was transgender.”</a:t>
            </a:r>
          </a:p>
          <a:p>
            <a:pPr lvl="1"/>
            <a:r>
              <a:rPr lang="en-US" sz="2800" dirty="0">
                <a:solidFill>
                  <a:schemeClr val="tx1"/>
                </a:solidFill>
                <a:latin typeface="Calibri" panose="020F0502020204030204" pitchFamily="34" charset="0"/>
                <a:cs typeface="Calibri" panose="020F0502020204030204" pitchFamily="34" charset="0"/>
                <a:sym typeface="Calibri"/>
              </a:rPr>
              <a:t>“How do you know you’re gay if you’ve never been with [a person of the opposite sex]?” </a:t>
            </a:r>
            <a:r>
              <a:rPr lang="en-US" sz="2250" dirty="0">
                <a:solidFill>
                  <a:schemeClr val="tx1"/>
                </a:solidFill>
                <a:latin typeface="Calibri" panose="020F0502020204030204" pitchFamily="34" charset="0"/>
                <a:cs typeface="Calibri" panose="020F0502020204030204" pitchFamily="34" charset="0"/>
                <a:sym typeface="Calibri"/>
              </a:rPr>
              <a:t>	</a:t>
            </a:r>
            <a:r>
              <a:rPr lang="en-US" dirty="0">
                <a:solidFill>
                  <a:schemeClr val="tx1"/>
                </a:solidFill>
                <a:latin typeface="Calibri" panose="020F0502020204030204" pitchFamily="34" charset="0"/>
                <a:cs typeface="Calibri" panose="020F0502020204030204" pitchFamily="34" charset="0"/>
                <a:sym typeface="Calibri"/>
              </a:rPr>
              <a:t>	</a:t>
            </a:r>
          </a:p>
          <a:p>
            <a:pPr marL="0" indent="0" algn="r">
              <a:buNone/>
            </a:pPr>
            <a:r>
              <a:rPr lang="en-US" sz="2175" i="1" dirty="0">
                <a:solidFill>
                  <a:schemeClr val="tx1"/>
                </a:solidFill>
                <a:latin typeface="Calibri" panose="020F0502020204030204" pitchFamily="34" charset="0"/>
                <a:cs typeface="Calibri" panose="020F0502020204030204" pitchFamily="34" charset="0"/>
                <a:sym typeface="Calibri"/>
              </a:rPr>
              <a:t>      		</a:t>
            </a:r>
            <a:endParaRPr lang="en-US" sz="1600" i="1" dirty="0">
              <a:solidFill>
                <a:schemeClr val="tx1"/>
              </a:solidFill>
              <a:latin typeface="Calibri" panose="020F0502020204030204" pitchFamily="34" charset="0"/>
              <a:cs typeface="Calibri" panose="020F0502020204030204" pitchFamily="34" charset="0"/>
              <a:sym typeface="Calibri"/>
            </a:endParaRPr>
          </a:p>
        </p:txBody>
      </p:sp>
      <p:pic>
        <p:nvPicPr>
          <p:cNvPr id="5" name="Content Placeholder 4"/>
          <p:cNvPicPr>
            <a:picLocks noGrp="1" noChangeAspect="1"/>
          </p:cNvPicPr>
          <p:nvPr>
            <p:ph idx="10"/>
          </p:nvPr>
        </p:nvPicPr>
        <p:blipFill rotWithShape="1">
          <a:blip r:embed="rId4" cstate="print">
            <a:extLst>
              <a:ext uri="{28A0092B-C50C-407E-A947-70E740481C1C}">
                <a14:useLocalDpi xmlns:a14="http://schemas.microsoft.com/office/drawing/2010/main" val="0"/>
              </a:ext>
            </a:extLst>
          </a:blip>
          <a:stretch/>
        </p:blipFill>
        <p:spPr>
          <a:xfrm>
            <a:off x="4825062" y="2261523"/>
            <a:ext cx="3927764" cy="2614353"/>
          </a:xfrm>
        </p:spPr>
      </p:pic>
      <p:sp>
        <p:nvSpPr>
          <p:cNvPr id="4" name="Rectangle 3"/>
          <p:cNvSpPr/>
          <p:nvPr/>
        </p:nvSpPr>
        <p:spPr>
          <a:xfrm>
            <a:off x="190982" y="6275793"/>
            <a:ext cx="3420745"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Center of Excellence, </a:t>
            </a:r>
            <a:r>
              <a:rPr lang="en-US" dirty="0" smtClean="0">
                <a:latin typeface="Calibri" panose="020F0502020204030204" pitchFamily="34" charset="0"/>
                <a:cs typeface="Calibri" panose="020F0502020204030204" pitchFamily="34" charset="0"/>
              </a:rPr>
              <a:t>2016</a:t>
            </a:r>
            <a:endParaRPr lang="en-US" dirty="0">
              <a:latin typeface="Calibri" panose="020F0502020204030204" pitchFamily="34" charset="0"/>
              <a:cs typeface="Calibri" panose="020F0502020204030204" pitchFamily="34" charset="0"/>
            </a:endParaRPr>
          </a:p>
        </p:txBody>
      </p:sp>
      <p:sp>
        <p:nvSpPr>
          <p:cNvPr id="6" name="Rectangle 5"/>
          <p:cNvSpPr/>
          <p:nvPr/>
        </p:nvSpPr>
        <p:spPr>
          <a:xfrm>
            <a:off x="8196692" y="6210635"/>
            <a:ext cx="343364" cy="207749"/>
          </a:xfrm>
          <a:prstGeom prst="rect">
            <a:avLst/>
          </a:prstGeom>
        </p:spPr>
        <p:txBody>
          <a:bodyPr wrap="none">
            <a:spAutoFit/>
          </a:bodyPr>
          <a:lstStyle/>
          <a:p>
            <a:r>
              <a:rPr lang="en-US" sz="750" dirty="0" smtClean="0">
                <a:solidFill>
                  <a:srgbClr val="FFFFFF"/>
                </a:solidFill>
              </a:rPr>
              <a:t>145</a:t>
            </a:r>
            <a:endParaRPr lang="en-US" sz="750" dirty="0"/>
          </a:p>
        </p:txBody>
      </p:sp>
    </p:spTree>
    <p:extLst>
      <p:ext uri="{BB962C8B-B14F-4D97-AF65-F5344CB8AC3E}">
        <p14:creationId xmlns:p14="http://schemas.microsoft.com/office/powerpoint/2010/main" val="19087390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LGBT Stigma and Stress:</a:t>
            </a:r>
          </a:p>
        </p:txBody>
      </p:sp>
      <p:sp>
        <p:nvSpPr>
          <p:cNvPr id="3" name="Content Placeholder 2"/>
          <p:cNvSpPr>
            <a:spLocks noGrp="1"/>
          </p:cNvSpPr>
          <p:nvPr>
            <p:ph idx="1"/>
          </p:nvPr>
        </p:nvSpPr>
        <p:spPr>
          <a:xfrm>
            <a:off x="685800" y="1508760"/>
            <a:ext cx="8229600" cy="4937760"/>
          </a:xfrm>
        </p:spPr>
        <p:txBody>
          <a:bodyPr/>
          <a:lstStyle/>
          <a:p>
            <a:pPr lvl="0"/>
            <a:r>
              <a:rPr lang="en-US" sz="3200" dirty="0">
                <a:latin typeface="Calibri" panose="020F0502020204030204" pitchFamily="34" charset="0"/>
                <a:cs typeface="Calibri" panose="020F0502020204030204" pitchFamily="34" charset="0"/>
                <a:sym typeface="Calibri"/>
              </a:rPr>
              <a:t>LGBT clients may experience all the same traumatic events as heterosexual individuals:</a:t>
            </a:r>
          </a:p>
          <a:p>
            <a:pPr lvl="1"/>
            <a:r>
              <a:rPr lang="en-US" sz="2800" dirty="0">
                <a:latin typeface="Calibri" panose="020F0502020204030204" pitchFamily="34" charset="0"/>
                <a:cs typeface="Calibri" panose="020F0502020204030204" pitchFamily="34" charset="0"/>
                <a:sym typeface="Calibri"/>
              </a:rPr>
              <a:t>Examples: domestic violence growing up, childhood abandonment, adult sexual violence, and other events. </a:t>
            </a:r>
          </a:p>
          <a:p>
            <a:endParaRPr lang="en-US" sz="3200" dirty="0" smtClean="0">
              <a:latin typeface="Calibri" panose="020F0502020204030204" pitchFamily="34" charset="0"/>
              <a:cs typeface="Calibri" panose="020F0502020204030204" pitchFamily="34" charset="0"/>
              <a:sym typeface="Calibri"/>
            </a:endParaRPr>
          </a:p>
          <a:p>
            <a:r>
              <a:rPr lang="en-US" sz="3200" dirty="0" smtClean="0">
                <a:latin typeface="Calibri" panose="020F0502020204030204" pitchFamily="34" charset="0"/>
                <a:cs typeface="Calibri" panose="020F0502020204030204" pitchFamily="34" charset="0"/>
                <a:sym typeface="Calibri"/>
              </a:rPr>
              <a:t>However</a:t>
            </a:r>
            <a:r>
              <a:rPr lang="en-US" sz="3200" dirty="0">
                <a:latin typeface="Calibri" panose="020F0502020204030204" pitchFamily="34" charset="0"/>
                <a:cs typeface="Calibri" panose="020F0502020204030204" pitchFamily="34" charset="0"/>
                <a:sym typeface="Calibri"/>
              </a:rPr>
              <a:t>, there may be specific, additional traumas related to a client’s sexual orientation or gender identity. </a:t>
            </a:r>
          </a:p>
          <a:p>
            <a:endParaRPr lang="en-US" sz="2800"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146</a:t>
            </a:fld>
            <a:endParaRPr lang="en-US">
              <a:solidFill>
                <a:srgbClr val="FFFFFF"/>
              </a:solidFill>
            </a:endParaRPr>
          </a:p>
        </p:txBody>
      </p:sp>
      <p:sp>
        <p:nvSpPr>
          <p:cNvPr id="5" name="Rectangle 4"/>
          <p:cNvSpPr/>
          <p:nvPr/>
        </p:nvSpPr>
        <p:spPr>
          <a:xfrm>
            <a:off x="181552" y="6336268"/>
            <a:ext cx="3420745"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Center of Excellence, </a:t>
            </a:r>
            <a:r>
              <a:rPr lang="en-US" dirty="0" smtClean="0">
                <a:latin typeface="Calibri" panose="020F0502020204030204" pitchFamily="34" charset="0"/>
                <a:cs typeface="Calibri" panose="020F0502020204030204" pitchFamily="34" charset="0"/>
              </a:rPr>
              <a:t>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91986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00"/>
                </a:solidFill>
                <a:latin typeface="Calibri" panose="020F0502020204030204" pitchFamily="34" charset="0"/>
                <a:cs typeface="Calibri" panose="020F0502020204030204" pitchFamily="34" charset="0"/>
              </a:rPr>
              <a:t>LGBT Stigma and Stress:</a:t>
            </a:r>
          </a:p>
        </p:txBody>
      </p:sp>
      <p:sp>
        <p:nvSpPr>
          <p:cNvPr id="3" name="Content Placeholder 2"/>
          <p:cNvSpPr>
            <a:spLocks noGrp="1"/>
          </p:cNvSpPr>
          <p:nvPr>
            <p:ph idx="1"/>
          </p:nvPr>
        </p:nvSpPr>
        <p:spPr>
          <a:xfrm>
            <a:off x="190982" y="1634247"/>
            <a:ext cx="5106575" cy="4126473"/>
          </a:xfrm>
        </p:spPr>
        <p:txBody>
          <a:bodyPr>
            <a:normAutofit/>
          </a:bodyPr>
          <a:lstStyle/>
          <a:p>
            <a:pPr lvl="0">
              <a:buNone/>
            </a:pPr>
            <a:r>
              <a:rPr lang="en-US" sz="2800" dirty="0">
                <a:solidFill>
                  <a:schemeClr val="tx1"/>
                </a:solidFill>
                <a:latin typeface="Calibri" panose="020F0502020204030204" pitchFamily="34" charset="0"/>
                <a:cs typeface="Calibri" panose="020F0502020204030204" pitchFamily="34" charset="0"/>
                <a:sym typeface="Calibri"/>
              </a:rPr>
              <a:t>Examples of LGBT-related traumas:</a:t>
            </a:r>
          </a:p>
          <a:p>
            <a:pPr lvl="1"/>
            <a:r>
              <a:rPr lang="en-US" sz="2400" dirty="0">
                <a:solidFill>
                  <a:schemeClr val="tx1"/>
                </a:solidFill>
                <a:latin typeface="Calibri" panose="020F0502020204030204" pitchFamily="34" charset="0"/>
                <a:cs typeface="Calibri" panose="020F0502020204030204" pitchFamily="34" charset="0"/>
                <a:sym typeface="Calibri"/>
              </a:rPr>
              <a:t>Bullied as a child or teen because of presumed sexual orientation or gender expression. </a:t>
            </a:r>
          </a:p>
          <a:p>
            <a:pPr lvl="1"/>
            <a:r>
              <a:rPr lang="en-US" sz="2400" dirty="0">
                <a:solidFill>
                  <a:schemeClr val="tx1"/>
                </a:solidFill>
                <a:latin typeface="Calibri" panose="020F0502020204030204" pitchFamily="34" charset="0"/>
                <a:cs typeface="Calibri" panose="020F0502020204030204" pitchFamily="34" charset="0"/>
                <a:sym typeface="Calibri"/>
              </a:rPr>
              <a:t>Anxiety, distress and negativity experienced in the initial coming out experience:</a:t>
            </a:r>
          </a:p>
          <a:p>
            <a:pPr lvl="2"/>
            <a:r>
              <a:rPr lang="en-US" sz="2400" dirty="0">
                <a:solidFill>
                  <a:schemeClr val="tx1"/>
                </a:solidFill>
                <a:latin typeface="Calibri" panose="020F0502020204030204" pitchFamily="34" charset="0"/>
                <a:cs typeface="Calibri" panose="020F0502020204030204" pitchFamily="34" charset="0"/>
                <a:sym typeface="Calibri"/>
              </a:rPr>
              <a:t>Example: being “outed” in an unsafe environment.</a:t>
            </a:r>
          </a:p>
          <a:p>
            <a:endParaRPr lang="en-US" dirty="0"/>
          </a:p>
        </p:txBody>
      </p:sp>
      <p:pic>
        <p:nvPicPr>
          <p:cNvPr id="5" name="Content Placeholder 4"/>
          <p:cNvPicPr>
            <a:picLocks noGrp="1" noChangeAspect="1"/>
          </p:cNvPicPr>
          <p:nvPr>
            <p:ph idx="10"/>
          </p:nvPr>
        </p:nvPicPr>
        <p:blipFill rotWithShape="1">
          <a:blip r:embed="rId4" cstate="print">
            <a:extLst>
              <a:ext uri="{28A0092B-C50C-407E-A947-70E740481C1C}">
                <a14:useLocalDpi xmlns:a14="http://schemas.microsoft.com/office/drawing/2010/main" val="0"/>
              </a:ext>
            </a:extLst>
          </a:blip>
          <a:srcRect l="9187" r="9915"/>
          <a:stretch/>
        </p:blipFill>
        <p:spPr>
          <a:xfrm>
            <a:off x="5297558" y="2110949"/>
            <a:ext cx="3429000" cy="2845652"/>
          </a:xfrm>
        </p:spPr>
      </p:pic>
      <p:sp>
        <p:nvSpPr>
          <p:cNvPr id="4" name="Rectangle 3"/>
          <p:cNvSpPr/>
          <p:nvPr/>
        </p:nvSpPr>
        <p:spPr>
          <a:xfrm>
            <a:off x="190982" y="6218087"/>
            <a:ext cx="3420745"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Center of Excellence, </a:t>
            </a:r>
            <a:r>
              <a:rPr lang="en-US" dirty="0" smtClean="0">
                <a:latin typeface="Calibri" panose="020F0502020204030204" pitchFamily="34" charset="0"/>
                <a:cs typeface="Calibri" panose="020F0502020204030204" pitchFamily="34" charset="0"/>
              </a:rPr>
              <a:t>2016</a:t>
            </a:r>
            <a:endParaRPr lang="en-US" dirty="0">
              <a:latin typeface="Calibri" panose="020F0502020204030204" pitchFamily="34" charset="0"/>
              <a:cs typeface="Calibri" panose="020F0502020204030204" pitchFamily="34" charset="0"/>
            </a:endParaRPr>
          </a:p>
        </p:txBody>
      </p:sp>
      <p:sp>
        <p:nvSpPr>
          <p:cNvPr id="6" name="Rectangle 5"/>
          <p:cNvSpPr/>
          <p:nvPr/>
        </p:nvSpPr>
        <p:spPr>
          <a:xfrm>
            <a:off x="8265966" y="6218087"/>
            <a:ext cx="343364" cy="207749"/>
          </a:xfrm>
          <a:prstGeom prst="rect">
            <a:avLst/>
          </a:prstGeom>
        </p:spPr>
        <p:txBody>
          <a:bodyPr wrap="none">
            <a:spAutoFit/>
          </a:bodyPr>
          <a:lstStyle/>
          <a:p>
            <a:r>
              <a:rPr lang="en-US" sz="750" dirty="0" smtClean="0">
                <a:solidFill>
                  <a:srgbClr val="FFFFFF"/>
                </a:solidFill>
              </a:rPr>
              <a:t>147</a:t>
            </a:r>
            <a:endParaRPr lang="en-US" sz="750" dirty="0"/>
          </a:p>
        </p:txBody>
      </p:sp>
    </p:spTree>
    <p:extLst>
      <p:ext uri="{BB962C8B-B14F-4D97-AF65-F5344CB8AC3E}">
        <p14:creationId xmlns:p14="http://schemas.microsoft.com/office/powerpoint/2010/main" val="150225724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LGBT Stigma and Stress:</a:t>
            </a:r>
          </a:p>
        </p:txBody>
      </p:sp>
      <p:sp>
        <p:nvSpPr>
          <p:cNvPr id="3" name="Content Placeholder 2"/>
          <p:cNvSpPr>
            <a:spLocks noGrp="1"/>
          </p:cNvSpPr>
          <p:nvPr>
            <p:ph idx="1"/>
          </p:nvPr>
        </p:nvSpPr>
        <p:spPr>
          <a:xfrm>
            <a:off x="640080" y="1736736"/>
            <a:ext cx="8275320" cy="4862183"/>
          </a:xfrm>
        </p:spPr>
        <p:txBody>
          <a:bodyPr>
            <a:normAutofit/>
          </a:bodyPr>
          <a:lstStyle/>
          <a:p>
            <a:pPr lvl="0">
              <a:buNone/>
            </a:pPr>
            <a:r>
              <a:rPr lang="en-US" sz="2800" dirty="0">
                <a:latin typeface="Calibri" panose="020F0502020204030204" pitchFamily="34" charset="0"/>
                <a:cs typeface="Calibri" panose="020F0502020204030204" pitchFamily="34" charset="0"/>
                <a:sym typeface="Calibri"/>
              </a:rPr>
              <a:t>LGBT-related traumas cont.:</a:t>
            </a:r>
          </a:p>
          <a:p>
            <a:pPr lvl="1"/>
            <a:r>
              <a:rPr lang="en-US" sz="2800" dirty="0">
                <a:latin typeface="Calibri" panose="020F0502020204030204" pitchFamily="34" charset="0"/>
                <a:cs typeface="Calibri" panose="020F0502020204030204" pitchFamily="34" charset="0"/>
                <a:sym typeface="Calibri"/>
              </a:rPr>
              <a:t>Continuing to come out and anxiety associated with potential negative social, professional, and familial reactions.</a:t>
            </a:r>
          </a:p>
          <a:p>
            <a:pPr lvl="1"/>
            <a:r>
              <a:rPr lang="en-US" sz="2800" dirty="0">
                <a:latin typeface="Calibri" panose="020F0502020204030204" pitchFamily="34" charset="0"/>
                <a:cs typeface="Calibri" panose="020F0502020204030204" pitchFamily="34" charset="0"/>
                <a:sym typeface="Calibri"/>
              </a:rPr>
              <a:t>Anti-LGBT verbal, </a:t>
            </a:r>
            <a:r>
              <a:rPr lang="en-US" sz="2800" dirty="0" smtClean="0">
                <a:latin typeface="Calibri" panose="020F0502020204030204" pitchFamily="34" charset="0"/>
                <a:cs typeface="Calibri" panose="020F0502020204030204" pitchFamily="34" charset="0"/>
                <a:sym typeface="Calibri"/>
              </a:rPr>
              <a:t>physical </a:t>
            </a:r>
            <a:r>
              <a:rPr lang="en-US" sz="2800" dirty="0">
                <a:latin typeface="Calibri" panose="020F0502020204030204" pitchFamily="34" charset="0"/>
                <a:cs typeface="Calibri" panose="020F0502020204030204" pitchFamily="34" charset="0"/>
                <a:sym typeface="Calibri"/>
              </a:rPr>
              <a:t>or sexual assault (gay bashing).</a:t>
            </a:r>
          </a:p>
          <a:p>
            <a:pPr lvl="1"/>
            <a:r>
              <a:rPr lang="en-US" sz="2800" dirty="0">
                <a:latin typeface="Calibri" panose="020F0502020204030204" pitchFamily="34" charset="0"/>
                <a:cs typeface="Calibri" panose="020F0502020204030204" pitchFamily="34" charset="0"/>
                <a:sym typeface="Calibri"/>
              </a:rPr>
              <a:t>Prior therapy or healthcare focused on trying to "cure" or </a:t>
            </a:r>
            <a:r>
              <a:rPr lang="en-US" sz="2800" dirty="0" smtClean="0">
                <a:latin typeface="Calibri" panose="020F0502020204030204" pitchFamily="34" charset="0"/>
                <a:cs typeface="Calibri" panose="020F0502020204030204" pitchFamily="34" charset="0"/>
                <a:sym typeface="Calibri"/>
              </a:rPr>
              <a:t>invalidate </a:t>
            </a:r>
            <a:r>
              <a:rPr lang="en-US" sz="2800" dirty="0">
                <a:latin typeface="Calibri" panose="020F0502020204030204" pitchFamily="34" charset="0"/>
                <a:cs typeface="Calibri" panose="020F0502020204030204" pitchFamily="34" charset="0"/>
                <a:sym typeface="Calibri"/>
              </a:rPr>
              <a:t>LGBT sexual orientation or gender identity.</a:t>
            </a: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148</a:t>
            </a:fld>
            <a:endParaRPr lang="en-US">
              <a:solidFill>
                <a:srgbClr val="FFFFFF"/>
              </a:solidFill>
            </a:endParaRPr>
          </a:p>
        </p:txBody>
      </p:sp>
      <p:sp>
        <p:nvSpPr>
          <p:cNvPr id="5" name="Rectangle 4"/>
          <p:cNvSpPr/>
          <p:nvPr/>
        </p:nvSpPr>
        <p:spPr>
          <a:xfrm>
            <a:off x="130267" y="6292334"/>
            <a:ext cx="3542573"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a:t>
            </a:r>
            <a:r>
              <a:rPr lang="en-US" dirty="0" smtClean="0">
                <a:latin typeface="Calibri" panose="020F0502020204030204" pitchFamily="34" charset="0"/>
                <a:cs typeface="Calibri" panose="020F0502020204030204" pitchFamily="34" charset="0"/>
              </a:rPr>
              <a:t>Center of Excellence, 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455410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7324549" y="4135512"/>
            <a:ext cx="1449029" cy="1449029"/>
          </a:xfrm>
          <a:prstGeom prst="ellipse">
            <a:avLst/>
          </a:prstGeom>
          <a:solidFill>
            <a:srgbClr val="31859C"/>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Teardrop 24"/>
          <p:cNvSpPr/>
          <p:nvPr/>
        </p:nvSpPr>
        <p:spPr>
          <a:xfrm rot="4186092">
            <a:off x="5298400" y="3072146"/>
            <a:ext cx="1876004" cy="1876004"/>
          </a:xfrm>
          <a:prstGeom prst="teardrop">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Oval 4"/>
          <p:cNvSpPr/>
          <p:nvPr/>
        </p:nvSpPr>
        <p:spPr>
          <a:xfrm>
            <a:off x="7324549" y="2561121"/>
            <a:ext cx="1449029" cy="144902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Teardrop 23"/>
          <p:cNvSpPr/>
          <p:nvPr/>
        </p:nvSpPr>
        <p:spPr>
          <a:xfrm rot="1304299">
            <a:off x="5283089" y="3072146"/>
            <a:ext cx="1876004" cy="1876004"/>
          </a:xfrm>
          <a:prstGeom prst="teardrop">
            <a:avLst/>
          </a:prstGeom>
          <a:gradFill flip="none" rotWithShape="1">
            <a:gsLst>
              <a:gs pos="0">
                <a:srgbClr val="FF0000"/>
              </a:gs>
              <a:gs pos="100000">
                <a:srgbClr val="31859C"/>
              </a:gs>
            </a:gsLst>
            <a:lin ang="2700000" scaled="1"/>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6" name="Teardrop 15"/>
          <p:cNvSpPr/>
          <p:nvPr/>
        </p:nvSpPr>
        <p:spPr>
          <a:xfrm rot="2688438">
            <a:off x="4133172" y="3235861"/>
            <a:ext cx="1548581" cy="1548581"/>
          </a:xfrm>
          <a:prstGeom prst="teardrop">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 name="Teardrop 13"/>
          <p:cNvSpPr/>
          <p:nvPr/>
        </p:nvSpPr>
        <p:spPr>
          <a:xfrm rot="2688438">
            <a:off x="2954887" y="3235863"/>
            <a:ext cx="1548581" cy="1548581"/>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Teardrop 12"/>
          <p:cNvSpPr/>
          <p:nvPr/>
        </p:nvSpPr>
        <p:spPr>
          <a:xfrm rot="2688438">
            <a:off x="1784554" y="3235864"/>
            <a:ext cx="1548581" cy="1548581"/>
          </a:xfrm>
          <a:prstGeom prst="teardrop">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LGBT Stigma and Stress:</a:t>
            </a:r>
          </a:p>
        </p:txBody>
      </p:sp>
      <p:sp>
        <p:nvSpPr>
          <p:cNvPr id="3" name="Content Placeholder 2"/>
          <p:cNvSpPr>
            <a:spLocks noGrp="1"/>
          </p:cNvSpPr>
          <p:nvPr>
            <p:ph idx="1"/>
          </p:nvPr>
        </p:nvSpPr>
        <p:spPr>
          <a:xfrm>
            <a:off x="210227" y="1695137"/>
            <a:ext cx="8750460" cy="1176448"/>
          </a:xfrm>
        </p:spPr>
        <p:txBody>
          <a:bodyPr>
            <a:normAutofit/>
          </a:bodyPr>
          <a:lstStyle/>
          <a:p>
            <a:r>
              <a:rPr lang="en-US" sz="2800" dirty="0">
                <a:latin typeface="Calibri" panose="020F0502020204030204" pitchFamily="34" charset="0"/>
                <a:cs typeface="Calibri" panose="020F0502020204030204" pitchFamily="34" charset="0"/>
              </a:rPr>
              <a:t>Putting it all together – impact of minority stress, unconscious bias, and trauma:</a:t>
            </a:r>
          </a:p>
          <a:p>
            <a:endParaRPr lang="en-US" dirty="0"/>
          </a:p>
        </p:txBody>
      </p:sp>
      <p:sp>
        <p:nvSpPr>
          <p:cNvPr id="4" name="Teardrop 3"/>
          <p:cNvSpPr/>
          <p:nvPr/>
        </p:nvSpPr>
        <p:spPr>
          <a:xfrm rot="2688438">
            <a:off x="530943" y="3235863"/>
            <a:ext cx="1548581" cy="1548581"/>
          </a:xfrm>
          <a:prstGeom prst="teardrop">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 name="TextBox 5"/>
          <p:cNvSpPr txBox="1"/>
          <p:nvPr/>
        </p:nvSpPr>
        <p:spPr>
          <a:xfrm>
            <a:off x="862782" y="3744692"/>
            <a:ext cx="884903" cy="584775"/>
          </a:xfrm>
          <a:prstGeom prst="rect">
            <a:avLst/>
          </a:prstGeom>
          <a:noFill/>
          <a:ln>
            <a:noFill/>
          </a:ln>
        </p:spPr>
        <p:txBody>
          <a:bodyPr wrap="square" rtlCol="0">
            <a:spAutoFit/>
          </a:bodyPr>
          <a:lstStyle/>
          <a:p>
            <a:pPr algn="ctr"/>
            <a:r>
              <a:rPr lang="en-US" sz="1600" dirty="0">
                <a:solidFill>
                  <a:prstClr val="white"/>
                </a:solidFill>
                <a:latin typeface="Calibri" panose="020F0502020204030204" pitchFamily="34" charset="0"/>
                <a:cs typeface="Calibri" panose="020F0502020204030204" pitchFamily="34" charset="0"/>
              </a:rPr>
              <a:t>LGBT Identity</a:t>
            </a:r>
          </a:p>
        </p:txBody>
      </p:sp>
      <p:sp>
        <p:nvSpPr>
          <p:cNvPr id="20" name="TextBox 19"/>
          <p:cNvSpPr txBox="1"/>
          <p:nvPr/>
        </p:nvSpPr>
        <p:spPr>
          <a:xfrm>
            <a:off x="2260552" y="3285635"/>
            <a:ext cx="884903" cy="1600438"/>
          </a:xfrm>
          <a:prstGeom prst="rect">
            <a:avLst/>
          </a:prstGeom>
          <a:noFill/>
          <a:ln>
            <a:noFill/>
          </a:ln>
        </p:spPr>
        <p:txBody>
          <a:bodyPr wrap="square" rtlCol="0">
            <a:spAutoFit/>
          </a:bodyPr>
          <a:lstStyle/>
          <a:p>
            <a:pPr algn="ctr"/>
            <a:r>
              <a:rPr lang="en-US" sz="1400" dirty="0">
                <a:solidFill>
                  <a:prstClr val="white"/>
                </a:solidFill>
                <a:latin typeface="Calibri" panose="020F0502020204030204" pitchFamily="34" charset="0"/>
                <a:cs typeface="Calibri" panose="020F0502020204030204" pitchFamily="34" charset="0"/>
              </a:rPr>
              <a:t>Instances of LGBT-related violence or harassment</a:t>
            </a:r>
          </a:p>
        </p:txBody>
      </p:sp>
      <p:sp>
        <p:nvSpPr>
          <p:cNvPr id="21" name="TextBox 20"/>
          <p:cNvSpPr txBox="1"/>
          <p:nvPr/>
        </p:nvSpPr>
        <p:spPr>
          <a:xfrm>
            <a:off x="3481900" y="3513859"/>
            <a:ext cx="884903" cy="1169551"/>
          </a:xfrm>
          <a:prstGeom prst="rect">
            <a:avLst/>
          </a:prstGeom>
          <a:noFill/>
          <a:ln>
            <a:noFill/>
          </a:ln>
        </p:spPr>
        <p:txBody>
          <a:bodyPr wrap="square" rtlCol="0">
            <a:spAutoFit/>
          </a:bodyPr>
          <a:lstStyle/>
          <a:p>
            <a:pPr algn="ctr"/>
            <a:r>
              <a:rPr lang="en-US" sz="1400" dirty="0">
                <a:solidFill>
                  <a:prstClr val="white"/>
                </a:solidFill>
                <a:latin typeface="Calibri" panose="020F0502020204030204" pitchFamily="34" charset="0"/>
                <a:cs typeface="Calibri" panose="020F0502020204030204" pitchFamily="34" charset="0"/>
              </a:rPr>
              <a:t>Exposure to LGBT-related stigma over time</a:t>
            </a:r>
          </a:p>
        </p:txBody>
      </p:sp>
      <p:sp>
        <p:nvSpPr>
          <p:cNvPr id="22" name="TextBox 21"/>
          <p:cNvSpPr txBox="1"/>
          <p:nvPr/>
        </p:nvSpPr>
        <p:spPr>
          <a:xfrm>
            <a:off x="4803980" y="3560024"/>
            <a:ext cx="884903" cy="715581"/>
          </a:xfrm>
          <a:prstGeom prst="rect">
            <a:avLst/>
          </a:prstGeom>
          <a:noFill/>
          <a:ln>
            <a:noFill/>
          </a:ln>
        </p:spPr>
        <p:txBody>
          <a:bodyPr wrap="square" rtlCol="0">
            <a:spAutoFit/>
          </a:bodyPr>
          <a:lstStyle/>
          <a:p>
            <a:pPr algn="ctr"/>
            <a:r>
              <a:rPr lang="en-US" sz="1350" dirty="0">
                <a:solidFill>
                  <a:prstClr val="white"/>
                </a:solidFill>
                <a:latin typeface="Calibri" panose="020F0502020204030204" pitchFamily="34" charset="0"/>
                <a:cs typeface="Calibri" panose="020F0502020204030204" pitchFamily="34" charset="0"/>
              </a:rPr>
              <a:t>Minority stress and trauma</a:t>
            </a:r>
          </a:p>
        </p:txBody>
      </p:sp>
      <p:sp>
        <p:nvSpPr>
          <p:cNvPr id="23" name="TextBox 22"/>
          <p:cNvSpPr txBox="1"/>
          <p:nvPr/>
        </p:nvSpPr>
        <p:spPr>
          <a:xfrm>
            <a:off x="5856368" y="3259588"/>
            <a:ext cx="1022447" cy="1600438"/>
          </a:xfrm>
          <a:prstGeom prst="rect">
            <a:avLst/>
          </a:prstGeom>
          <a:noFill/>
          <a:ln>
            <a:noFill/>
          </a:ln>
        </p:spPr>
        <p:txBody>
          <a:bodyPr wrap="square" rtlCol="0">
            <a:spAutoFit/>
          </a:bodyPr>
          <a:lstStyle/>
          <a:p>
            <a:pPr algn="ctr"/>
            <a:r>
              <a:rPr lang="en-US" sz="1400" dirty="0">
                <a:solidFill>
                  <a:prstClr val="white"/>
                </a:solidFill>
                <a:latin typeface="Calibri" panose="020F0502020204030204" pitchFamily="34" charset="0"/>
                <a:cs typeface="Calibri" panose="020F0502020204030204" pitchFamily="34" charset="0"/>
              </a:rPr>
              <a:t>Healthy or Unhealthy Coping Strategies Based on Available Resources</a:t>
            </a:r>
          </a:p>
        </p:txBody>
      </p:sp>
      <p:sp>
        <p:nvSpPr>
          <p:cNvPr id="26" name="TextBox 25"/>
          <p:cNvSpPr txBox="1"/>
          <p:nvPr/>
        </p:nvSpPr>
        <p:spPr>
          <a:xfrm>
            <a:off x="7537839" y="2835511"/>
            <a:ext cx="1022447" cy="954107"/>
          </a:xfrm>
          <a:prstGeom prst="rect">
            <a:avLst/>
          </a:prstGeom>
          <a:noFill/>
          <a:ln>
            <a:noFill/>
          </a:ln>
        </p:spPr>
        <p:txBody>
          <a:bodyPr wrap="square" rtlCol="0">
            <a:spAutoFit/>
          </a:bodyPr>
          <a:lstStyle/>
          <a:p>
            <a:pPr algn="ctr"/>
            <a:r>
              <a:rPr lang="en-US" sz="1400" dirty="0">
                <a:solidFill>
                  <a:prstClr val="white"/>
                </a:solidFill>
                <a:latin typeface="Calibri" panose="020F0502020204030204" pitchFamily="34" charset="0"/>
                <a:cs typeface="Calibri" panose="020F0502020204030204" pitchFamily="34" charset="0"/>
              </a:rPr>
              <a:t>Mental and Physical Health Concerns</a:t>
            </a:r>
          </a:p>
        </p:txBody>
      </p:sp>
      <p:sp>
        <p:nvSpPr>
          <p:cNvPr id="27" name="TextBox 26"/>
          <p:cNvSpPr txBox="1"/>
          <p:nvPr/>
        </p:nvSpPr>
        <p:spPr>
          <a:xfrm>
            <a:off x="7537839" y="4574243"/>
            <a:ext cx="1022447" cy="584775"/>
          </a:xfrm>
          <a:prstGeom prst="rect">
            <a:avLst/>
          </a:prstGeom>
          <a:noFill/>
          <a:ln>
            <a:noFill/>
          </a:ln>
        </p:spPr>
        <p:txBody>
          <a:bodyPr wrap="square" rtlCol="0">
            <a:spAutoFit/>
          </a:bodyPr>
          <a:lstStyle/>
          <a:p>
            <a:pPr algn="ctr"/>
            <a:r>
              <a:rPr lang="en-US" sz="1600" dirty="0">
                <a:solidFill>
                  <a:prstClr val="white"/>
                </a:solidFill>
                <a:latin typeface="Calibri" panose="020F0502020204030204" pitchFamily="34" charset="0"/>
                <a:cs typeface="Calibri" panose="020F0502020204030204" pitchFamily="34" charset="0"/>
              </a:rPr>
              <a:t>Healthy Living</a:t>
            </a:r>
          </a:p>
        </p:txBody>
      </p:sp>
      <p:sp>
        <p:nvSpPr>
          <p:cNvPr id="7" name="Slide Number Placeholder 6"/>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149</a:t>
            </a:fld>
            <a:endParaRPr lang="en-US">
              <a:solidFill>
                <a:srgbClr val="FFFFFF"/>
              </a:solidFill>
            </a:endParaRPr>
          </a:p>
        </p:txBody>
      </p:sp>
      <p:sp>
        <p:nvSpPr>
          <p:cNvPr id="8" name="Rectangle 7"/>
          <p:cNvSpPr/>
          <p:nvPr/>
        </p:nvSpPr>
        <p:spPr>
          <a:xfrm>
            <a:off x="210227" y="6346818"/>
            <a:ext cx="3420745"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Center of Excellence, </a:t>
            </a:r>
            <a:r>
              <a:rPr lang="en-US" dirty="0" smtClean="0">
                <a:latin typeface="Calibri" panose="020F0502020204030204" pitchFamily="34" charset="0"/>
                <a:cs typeface="Calibri" panose="020F0502020204030204" pitchFamily="34" charset="0"/>
              </a:rPr>
              <a:t>2016</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16118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Activity</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7199" y="1600202"/>
            <a:ext cx="8440615" cy="4525963"/>
          </a:xfrm>
        </p:spPr>
        <p:txBody>
          <a:bodyPr/>
          <a:lstStyle/>
          <a:p>
            <a:r>
              <a:rPr lang="en-US" sz="3200" dirty="0" smtClean="0">
                <a:latin typeface="Calibri" panose="020F0502020204030204" pitchFamily="34" charset="0"/>
                <a:cs typeface="Calibri" panose="020F0502020204030204" pitchFamily="34" charset="0"/>
              </a:rPr>
              <a:t>Write down your own definition of “addiction” </a:t>
            </a:r>
          </a:p>
          <a:p>
            <a:pPr lvl="1"/>
            <a:r>
              <a:rPr lang="en-US" sz="2800" dirty="0" smtClean="0">
                <a:latin typeface="Calibri" panose="020F0502020204030204" pitchFamily="34" charset="0"/>
                <a:cs typeface="Calibri" panose="020F0502020204030204" pitchFamily="34" charset="0"/>
              </a:rPr>
              <a:t>List 5 words or phrases that come to mind when you think of a person with that condition </a:t>
            </a:r>
          </a:p>
          <a:p>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Form groups of 5-6 people </a:t>
            </a:r>
          </a:p>
          <a:p>
            <a:pPr lvl="1"/>
            <a:r>
              <a:rPr lang="en-US" sz="2800" dirty="0" smtClean="0">
                <a:latin typeface="Calibri" panose="020F0502020204030204" pitchFamily="34" charset="0"/>
                <a:cs typeface="Calibri" panose="020F0502020204030204" pitchFamily="34" charset="0"/>
              </a:rPr>
              <a:t>Discuss the 5 terms each of you listed </a:t>
            </a:r>
          </a:p>
          <a:p>
            <a:pPr lvl="1"/>
            <a:r>
              <a:rPr lang="en-US" sz="2800" dirty="0" smtClean="0">
                <a:latin typeface="Calibri" panose="020F0502020204030204" pitchFamily="34" charset="0"/>
                <a:cs typeface="Calibri" panose="020F0502020204030204" pitchFamily="34" charset="0"/>
              </a:rPr>
              <a:t>What are some commonalities and differences between your  definitions? </a:t>
            </a:r>
          </a:p>
          <a:p>
            <a:pPr lvl="1"/>
            <a:r>
              <a:rPr lang="en-US" sz="2800" dirty="0" smtClean="0">
                <a:latin typeface="Calibri" panose="020F0502020204030204" pitchFamily="34" charset="0"/>
                <a:cs typeface="Calibri" panose="020F0502020204030204" pitchFamily="34" charset="0"/>
              </a:rPr>
              <a:t>Develop a definition the whole group agrees on </a:t>
            </a:r>
          </a:p>
          <a:p>
            <a:endParaRPr lang="en-US" sz="3100"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15</a:t>
            </a:fld>
            <a:endParaRPr lang="en-US">
              <a:solidFill>
                <a:srgbClr val="FFFFFF"/>
              </a:solidFill>
            </a:endParaRPr>
          </a:p>
        </p:txBody>
      </p:sp>
    </p:spTree>
    <p:extLst>
      <p:ext uri="{BB962C8B-B14F-4D97-AF65-F5344CB8AC3E}">
        <p14:creationId xmlns:p14="http://schemas.microsoft.com/office/powerpoint/2010/main" val="36872713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Summary</a:t>
            </a:r>
            <a:r>
              <a:rPr lang="en-US" dirty="0" smtClean="0"/>
              <a:t> </a:t>
            </a:r>
            <a:endParaRPr lang="en-US" dirty="0"/>
          </a:p>
        </p:txBody>
      </p:sp>
      <p:sp>
        <p:nvSpPr>
          <p:cNvPr id="3" name="Content Placeholder 2"/>
          <p:cNvSpPr>
            <a:spLocks noGrp="1"/>
          </p:cNvSpPr>
          <p:nvPr>
            <p:ph idx="1"/>
          </p:nvPr>
        </p:nvSpPr>
        <p:spPr/>
        <p:txBody>
          <a:bodyPr/>
          <a:lstStyle/>
          <a:p>
            <a:r>
              <a:rPr lang="en-US" sz="3200" dirty="0" smtClean="0">
                <a:latin typeface="Calibri" panose="020F0502020204030204" pitchFamily="34" charset="0"/>
                <a:cs typeface="Calibri" panose="020F0502020204030204" pitchFamily="34" charset="0"/>
              </a:rPr>
              <a:t>Multiple stigmatized identities intersect to produce worse outcomes than the combination of individual identities</a:t>
            </a:r>
          </a:p>
          <a:p>
            <a:r>
              <a:rPr lang="en-US" sz="3200" dirty="0" smtClean="0">
                <a:latin typeface="Calibri" panose="020F0502020204030204" pitchFamily="34" charset="0"/>
                <a:cs typeface="Calibri" panose="020F0502020204030204" pitchFamily="34" charset="0"/>
              </a:rPr>
              <a:t>We must be mindful of not further stigmatizing the patients/clients we work with, i.e. those with HIV, substance users, those of minority sexual orientation or gender identity  </a:t>
            </a:r>
            <a:endParaRPr lang="en-US" sz="3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150</a:t>
            </a:fld>
            <a:endParaRPr lang="en-US" dirty="0">
              <a:solidFill>
                <a:srgbClr val="FFFFFF"/>
              </a:solidFill>
            </a:endParaRPr>
          </a:p>
        </p:txBody>
      </p:sp>
    </p:spTree>
    <p:extLst>
      <p:ext uri="{BB962C8B-B14F-4D97-AF65-F5344CB8AC3E}">
        <p14:creationId xmlns:p14="http://schemas.microsoft.com/office/powerpoint/2010/main" val="63087731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3736" y="2259881"/>
            <a:ext cx="8121079" cy="1362076"/>
          </a:xfrm>
        </p:spPr>
        <p:txBody>
          <a:bodyPr/>
          <a:lstStyle/>
          <a:p>
            <a:pPr algn="ctr"/>
            <a:r>
              <a:rPr lang="en-US" sz="4000" dirty="0" smtClean="0">
                <a:solidFill>
                  <a:srgbClr val="FFFF00"/>
                </a:solidFill>
                <a:latin typeface="Calibri" panose="020F0502020204030204" pitchFamily="34" charset="0"/>
                <a:cs typeface="Calibri" panose="020F0502020204030204" pitchFamily="34" charset="0"/>
              </a:rPr>
              <a:t>can people recover from substance use disorders, </a:t>
            </a:r>
            <a:br>
              <a:rPr lang="en-US" sz="4000" dirty="0" smtClean="0">
                <a:solidFill>
                  <a:srgbClr val="FFFF00"/>
                </a:solidFill>
                <a:latin typeface="Calibri" panose="020F0502020204030204" pitchFamily="34" charset="0"/>
                <a:cs typeface="Calibri" panose="020F0502020204030204" pitchFamily="34" charset="0"/>
              </a:rPr>
            </a:br>
            <a:r>
              <a:rPr lang="en-US" sz="4000" dirty="0" smtClean="0">
                <a:solidFill>
                  <a:srgbClr val="FFFF00"/>
                </a:solidFill>
                <a:latin typeface="Calibri" panose="020F0502020204030204" pitchFamily="34" charset="0"/>
                <a:cs typeface="Calibri" panose="020F0502020204030204" pitchFamily="34" charset="0"/>
              </a:rPr>
              <a:t>and if so, how? </a:t>
            </a:r>
            <a:endParaRPr lang="en-US" sz="4000" dirty="0">
              <a:solidFill>
                <a:srgbClr val="FFFF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151</a:t>
            </a:fld>
            <a:endParaRPr lang="en-US">
              <a:solidFill>
                <a:srgbClr val="FFFFFF"/>
              </a:solidFill>
            </a:endParaRPr>
          </a:p>
        </p:txBody>
      </p:sp>
    </p:spTree>
    <p:extLst>
      <p:ext uri="{BB962C8B-B14F-4D97-AF65-F5344CB8AC3E}">
        <p14:creationId xmlns:p14="http://schemas.microsoft.com/office/powerpoint/2010/main" val="236092664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Defining Recovery</a:t>
            </a:r>
            <a:endParaRPr lang="en-US" sz="4000" dirty="0">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1066800" y="1736737"/>
            <a:ext cx="7543800" cy="4114800"/>
          </a:xfrm>
        </p:spPr>
        <p:txBody>
          <a:bodyPr/>
          <a:lstStyle/>
          <a:p>
            <a:r>
              <a:rPr lang="en-US" sz="2800" dirty="0" smtClean="0">
                <a:latin typeface="Calibri" panose="020F0502020204030204" pitchFamily="34" charset="0"/>
                <a:cs typeface="Calibri" panose="020F0502020204030204" pitchFamily="34" charset="0"/>
              </a:rPr>
              <a:t>“The experience ( a process and a sustained status) through which individuals, families, and communities impacted by severe alcohol and other drug (AOD) problems utilize internal and external resources to voluntarily resolve these problems, heal the wounds inflicted by AOD-related problems, actively manage their continued vulnerability to such problems, and develop a healthy, productive, and meaningful life.” </a:t>
            </a:r>
            <a:endParaRPr lang="en-US" sz="28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459716F9-6F20-4486-AE3A-61EEF465781B}" type="slidenum">
              <a:rPr lang="en-US" smtClean="0">
                <a:solidFill>
                  <a:srgbClr val="FFFFFF"/>
                </a:solidFill>
              </a:rPr>
              <a:pPr>
                <a:defRPr/>
              </a:pPr>
              <a:t>152</a:t>
            </a:fld>
            <a:endParaRPr lang="en-US">
              <a:solidFill>
                <a:srgbClr val="FFFFFF"/>
              </a:solidFill>
            </a:endParaRPr>
          </a:p>
        </p:txBody>
      </p:sp>
      <p:sp>
        <p:nvSpPr>
          <p:cNvPr id="5" name="TextBox 4"/>
          <p:cNvSpPr txBox="1"/>
          <p:nvPr/>
        </p:nvSpPr>
        <p:spPr>
          <a:xfrm>
            <a:off x="203200" y="6248400"/>
            <a:ext cx="5215467"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White, 2007</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139846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153</a:t>
            </a:fld>
            <a:endParaRPr lang="en-US">
              <a:solidFill>
                <a:srgbClr val="FFFFFF"/>
              </a:solidFill>
            </a:endParaRPr>
          </a:p>
        </p:txBody>
      </p:sp>
      <p:pic>
        <p:nvPicPr>
          <p:cNvPr id="5" name="Picture 4"/>
          <p:cNvPicPr>
            <a:picLocks noChangeAspect="1"/>
          </p:cNvPicPr>
          <p:nvPr/>
        </p:nvPicPr>
        <p:blipFill>
          <a:blip r:embed="rId3"/>
          <a:stretch>
            <a:fillRect/>
          </a:stretch>
        </p:blipFill>
        <p:spPr>
          <a:xfrm>
            <a:off x="2044931" y="104543"/>
            <a:ext cx="5469775" cy="6601057"/>
          </a:xfrm>
          <a:prstGeom prst="rect">
            <a:avLst/>
          </a:prstGeom>
        </p:spPr>
      </p:pic>
      <p:sp>
        <p:nvSpPr>
          <p:cNvPr id="2" name="TextBox 1"/>
          <p:cNvSpPr txBox="1"/>
          <p:nvPr/>
        </p:nvSpPr>
        <p:spPr>
          <a:xfrm>
            <a:off x="164592" y="6248400"/>
            <a:ext cx="256032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SAMHSA, 2012</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194094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Guiding Principles of Recovery</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066800" y="1647302"/>
            <a:ext cx="7543800" cy="4114800"/>
          </a:xfrm>
        </p:spPr>
        <p:txBody>
          <a:bodyPr/>
          <a:lstStyle/>
          <a:p>
            <a:r>
              <a:rPr lang="en-US" sz="2800" dirty="0" smtClean="0">
                <a:latin typeface="Calibri" panose="020F0502020204030204" pitchFamily="34" charset="0"/>
                <a:cs typeface="Calibri" panose="020F0502020204030204" pitchFamily="34" charset="0"/>
              </a:rPr>
              <a:t>Recovery emerges from hope </a:t>
            </a:r>
          </a:p>
          <a:p>
            <a:r>
              <a:rPr lang="en-US" sz="2800" dirty="0" smtClean="0">
                <a:latin typeface="Calibri" panose="020F0502020204030204" pitchFamily="34" charset="0"/>
                <a:cs typeface="Calibri" panose="020F0502020204030204" pitchFamily="34" charset="0"/>
              </a:rPr>
              <a:t>Recovery is person-driven</a:t>
            </a:r>
          </a:p>
          <a:p>
            <a:r>
              <a:rPr lang="en-US" sz="2800" dirty="0">
                <a:latin typeface="Calibri" panose="020F0502020204030204" pitchFamily="34" charset="0"/>
                <a:cs typeface="Calibri" panose="020F0502020204030204" pitchFamily="34" charset="0"/>
              </a:rPr>
              <a:t>Many pathways</a:t>
            </a:r>
          </a:p>
          <a:p>
            <a:r>
              <a:rPr lang="en-US" sz="2800" dirty="0">
                <a:latin typeface="Calibri" panose="020F0502020204030204" pitchFamily="34" charset="0"/>
                <a:cs typeface="Calibri" panose="020F0502020204030204" pitchFamily="34" charset="0"/>
              </a:rPr>
              <a:t>Recovery is holistic</a:t>
            </a:r>
          </a:p>
          <a:p>
            <a:r>
              <a:rPr lang="en-US" sz="2800" dirty="0">
                <a:latin typeface="Calibri" panose="020F0502020204030204" pitchFamily="34" charset="0"/>
                <a:cs typeface="Calibri" panose="020F0502020204030204" pitchFamily="34" charset="0"/>
              </a:rPr>
              <a:t>Supported by peers &amp; allies </a:t>
            </a:r>
          </a:p>
          <a:p>
            <a:r>
              <a:rPr lang="en-US" sz="2800" dirty="0">
                <a:latin typeface="Calibri" panose="020F0502020204030204" pitchFamily="34" charset="0"/>
                <a:cs typeface="Calibri" panose="020F0502020204030204" pitchFamily="34" charset="0"/>
              </a:rPr>
              <a:t>Supported through relationships &amp; social networks</a:t>
            </a:r>
          </a:p>
          <a:p>
            <a:r>
              <a:rPr lang="en-US" sz="2800" dirty="0">
                <a:latin typeface="Calibri" panose="020F0502020204030204" pitchFamily="34" charset="0"/>
                <a:cs typeface="Calibri" panose="020F0502020204030204" pitchFamily="34" charset="0"/>
              </a:rPr>
              <a:t>Culturally-based and influenced </a:t>
            </a:r>
            <a:endParaRPr lang="en-US" sz="2800" dirty="0" smtClean="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Supported by addressing trauma </a:t>
            </a:r>
          </a:p>
          <a:p>
            <a:endParaRPr lang="en-US" sz="2800" dirty="0">
              <a:latin typeface="Calibri" panose="020F0502020204030204" pitchFamily="34" charset="0"/>
              <a:cs typeface="Calibri" panose="020F0502020204030204" pitchFamily="34" charset="0"/>
            </a:endParaRPr>
          </a:p>
          <a:p>
            <a:endParaRPr lang="en-US" sz="2700" dirty="0">
              <a:latin typeface="Calibri" panose="020F0502020204030204" pitchFamily="34" charset="0"/>
              <a:cs typeface="Calibri" panose="020F0502020204030204" pitchFamily="34" charset="0"/>
            </a:endParaRPr>
          </a:p>
          <a:p>
            <a:pPr lvl="1"/>
            <a:endParaRPr lang="en-US" sz="2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154</a:t>
            </a:fld>
            <a:endParaRPr lang="en-US">
              <a:solidFill>
                <a:srgbClr val="FFFFFF"/>
              </a:solidFill>
            </a:endParaRPr>
          </a:p>
        </p:txBody>
      </p:sp>
      <p:sp>
        <p:nvSpPr>
          <p:cNvPr id="5" name="TextBox 4"/>
          <p:cNvSpPr txBox="1"/>
          <p:nvPr/>
        </p:nvSpPr>
        <p:spPr>
          <a:xfrm>
            <a:off x="171180" y="6292334"/>
            <a:ext cx="579120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SAMHSA, 2012</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29294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44"/>
            <a:ext cx="8458200" cy="1431925"/>
          </a:xfrm>
        </p:spPr>
        <p:txBody>
          <a:bodyPr/>
          <a:lstStyle/>
          <a:p>
            <a:r>
              <a:rPr lang="en-US" sz="4000" dirty="0">
                <a:latin typeface="Calibri" panose="020F0502020204030204" pitchFamily="34" charset="0"/>
                <a:cs typeface="Calibri" panose="020F0502020204030204" pitchFamily="34" charset="0"/>
              </a:rPr>
              <a:t>Guiding Principles of Recovery</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279537"/>
            <a:ext cx="7696200" cy="4968863"/>
          </a:xfrm>
        </p:spPr>
        <p:txBody>
          <a:bodyPr/>
          <a:lstStyle/>
          <a:p>
            <a:r>
              <a:rPr lang="en-US" sz="2800" dirty="0" smtClean="0">
                <a:latin typeface="Calibri" panose="020F0502020204030204" pitchFamily="34" charset="0"/>
                <a:cs typeface="Calibri" panose="020F0502020204030204" pitchFamily="34" charset="0"/>
              </a:rPr>
              <a:t>Recovery involves individual, family, and community strengths and responsibility </a:t>
            </a:r>
          </a:p>
          <a:p>
            <a:pPr lvl="1"/>
            <a:r>
              <a:rPr lang="en-US" sz="2200" dirty="0" smtClean="0">
                <a:latin typeface="Calibri" panose="020F0502020204030204" pitchFamily="34" charset="0"/>
                <a:cs typeface="Calibri" panose="020F0502020204030204" pitchFamily="34" charset="0"/>
              </a:rPr>
              <a:t>Taking a strengths-based perspective </a:t>
            </a:r>
          </a:p>
          <a:p>
            <a:pPr lvl="1"/>
            <a:r>
              <a:rPr lang="en-US" sz="2200" dirty="0" smtClean="0">
                <a:latin typeface="Calibri" panose="020F0502020204030204" pitchFamily="34" charset="0"/>
                <a:cs typeface="Calibri" panose="020F0502020204030204" pitchFamily="34" charset="0"/>
              </a:rPr>
              <a:t>Personal responsibility for self-care and recovery</a:t>
            </a:r>
          </a:p>
          <a:p>
            <a:pPr lvl="1"/>
            <a:r>
              <a:rPr lang="en-US" sz="2200" dirty="0" smtClean="0">
                <a:latin typeface="Calibri" panose="020F0502020204030204" pitchFamily="34" charset="0"/>
                <a:cs typeface="Calibri" panose="020F0502020204030204" pitchFamily="34" charset="0"/>
              </a:rPr>
              <a:t>Community responsibility for providing opportunities &amp; resources to address discrimination</a:t>
            </a:r>
          </a:p>
          <a:p>
            <a:pPr lvl="1"/>
            <a:endParaRPr lang="en-US" sz="20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Recovery is based on respect </a:t>
            </a:r>
          </a:p>
          <a:p>
            <a:pPr lvl="1"/>
            <a:r>
              <a:rPr lang="en-US" sz="2200" dirty="0">
                <a:latin typeface="Calibri" panose="020F0502020204030204" pitchFamily="34" charset="0"/>
                <a:cs typeface="Calibri" panose="020F0502020204030204" pitchFamily="34" charset="0"/>
              </a:rPr>
              <a:t>Community, systems, and societal acceptance and appreciation for people affected by mental health and substance use problems— including protecting their rights and eliminating discrimination—are crucial in achieving recovery. </a:t>
            </a: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155</a:t>
            </a:fld>
            <a:endParaRPr lang="en-US">
              <a:solidFill>
                <a:srgbClr val="FFFFFF"/>
              </a:solidFill>
            </a:endParaRPr>
          </a:p>
        </p:txBody>
      </p:sp>
      <p:sp>
        <p:nvSpPr>
          <p:cNvPr id="5" name="TextBox 4"/>
          <p:cNvSpPr txBox="1"/>
          <p:nvPr/>
        </p:nvSpPr>
        <p:spPr>
          <a:xfrm>
            <a:off x="179493" y="6384937"/>
            <a:ext cx="579120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SAMHSA, 2012</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217420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How Do People Recover? </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066800" y="1578864"/>
            <a:ext cx="7543800" cy="4114800"/>
          </a:xfrm>
        </p:spPr>
        <p:txBody>
          <a:bodyPr/>
          <a:lstStyle/>
          <a:p>
            <a:r>
              <a:rPr lang="en-US" sz="2800" dirty="0" smtClean="0">
                <a:latin typeface="Calibri" panose="020F0502020204030204" pitchFamily="34" charset="0"/>
                <a:cs typeface="Calibri" panose="020F0502020204030204" pitchFamily="34" charset="0"/>
              </a:rPr>
              <a:t>National sample of adults who “used to have a problem with alcohol or drugs, but no longer do”</a:t>
            </a:r>
          </a:p>
          <a:p>
            <a:r>
              <a:rPr lang="en-US" sz="2800" dirty="0" smtClean="0">
                <a:latin typeface="Calibri" panose="020F0502020204030204" pitchFamily="34" charset="0"/>
                <a:cs typeface="Calibri" panose="020F0502020204030204" pitchFamily="34" charset="0"/>
              </a:rPr>
              <a:t>Tend to be</a:t>
            </a:r>
          </a:p>
          <a:p>
            <a:pPr lvl="1"/>
            <a:r>
              <a:rPr lang="en-US" sz="2400" dirty="0" smtClean="0">
                <a:latin typeface="Calibri" panose="020F0502020204030204" pitchFamily="34" charset="0"/>
                <a:cs typeface="Calibri" panose="020F0502020204030204" pitchFamily="34" charset="0"/>
              </a:rPr>
              <a:t>male (60%)</a:t>
            </a:r>
          </a:p>
          <a:p>
            <a:pPr lvl="1"/>
            <a:r>
              <a:rPr lang="en-US" sz="2400" dirty="0" smtClean="0">
                <a:latin typeface="Calibri" panose="020F0502020204030204" pitchFamily="34" charset="0"/>
                <a:cs typeface="Calibri" panose="020F0502020204030204" pitchFamily="34" charset="0"/>
              </a:rPr>
              <a:t>25-49 years old (45%)</a:t>
            </a:r>
          </a:p>
          <a:p>
            <a:pPr lvl="1"/>
            <a:r>
              <a:rPr lang="en-US" sz="2400" dirty="0" smtClean="0">
                <a:latin typeface="Calibri" panose="020F0502020204030204" pitchFamily="34" charset="0"/>
                <a:cs typeface="Calibri" panose="020F0502020204030204" pitchFamily="34" charset="0"/>
              </a:rPr>
              <a:t>Non-Hispanic White (61%)</a:t>
            </a:r>
          </a:p>
          <a:p>
            <a:pPr lvl="1"/>
            <a:r>
              <a:rPr lang="en-US" sz="2400" dirty="0" smtClean="0">
                <a:latin typeface="Calibri" panose="020F0502020204030204" pitchFamily="34" charset="0"/>
                <a:cs typeface="Calibri" panose="020F0502020204030204" pitchFamily="34" charset="0"/>
              </a:rPr>
              <a:t>Employed (48%)</a:t>
            </a:r>
          </a:p>
          <a:p>
            <a:pPr lvl="1"/>
            <a:r>
              <a:rPr lang="en-US" sz="2400" dirty="0" smtClean="0">
                <a:latin typeface="Calibri" panose="020F0502020204030204" pitchFamily="34" charset="0"/>
                <a:cs typeface="Calibri" panose="020F0502020204030204" pitchFamily="34" charset="0"/>
              </a:rPr>
              <a:t>Living with family or relatives (46%)</a:t>
            </a:r>
          </a:p>
          <a:p>
            <a:r>
              <a:rPr lang="en-US" sz="2800" dirty="0" smtClean="0">
                <a:latin typeface="Calibri" panose="020F0502020204030204" pitchFamily="34" charset="0"/>
                <a:cs typeface="Calibri" panose="020F0502020204030204" pitchFamily="34" charset="0"/>
              </a:rPr>
              <a:t>Only 46</a:t>
            </a:r>
            <a:r>
              <a:rPr lang="en-US" sz="2800" dirty="0">
                <a:latin typeface="Calibri" panose="020F0502020204030204" pitchFamily="34" charset="0"/>
                <a:cs typeface="Calibri" panose="020F0502020204030204" pitchFamily="34" charset="0"/>
              </a:rPr>
              <a:t>% self-identify as “being in recovery</a:t>
            </a:r>
            <a:r>
              <a:rPr lang="en-US" sz="2800" dirty="0" smtClean="0">
                <a:latin typeface="Calibri" panose="020F0502020204030204" pitchFamily="34" charset="0"/>
                <a:cs typeface="Calibri" panose="020F0502020204030204" pitchFamily="34" charset="0"/>
              </a:rPr>
              <a:t>”</a:t>
            </a:r>
          </a:p>
          <a:p>
            <a:pPr lvl="1"/>
            <a:r>
              <a:rPr lang="en-US" sz="2400" dirty="0" smtClean="0">
                <a:latin typeface="Calibri" panose="020F0502020204030204" pitchFamily="34" charset="0"/>
                <a:cs typeface="Calibri" panose="020F0502020204030204" pitchFamily="34" charset="0"/>
              </a:rPr>
              <a:t>Does stigma play a role in not identifying this way?</a:t>
            </a:r>
            <a:endParaRPr lang="en-US" sz="24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156</a:t>
            </a:fld>
            <a:endParaRPr lang="en-US">
              <a:solidFill>
                <a:srgbClr val="FFFFFF"/>
              </a:solidFill>
            </a:endParaRPr>
          </a:p>
        </p:txBody>
      </p:sp>
      <p:sp>
        <p:nvSpPr>
          <p:cNvPr id="5" name="TextBox 4"/>
          <p:cNvSpPr txBox="1"/>
          <p:nvPr/>
        </p:nvSpPr>
        <p:spPr>
          <a:xfrm>
            <a:off x="201168" y="6248400"/>
            <a:ext cx="3090672"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Kelly et al.,</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2017</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445535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How Do People Recover? </a:t>
            </a:r>
            <a:endParaRPr lang="en-US" dirty="0"/>
          </a:p>
        </p:txBody>
      </p:sp>
      <p:sp>
        <p:nvSpPr>
          <p:cNvPr id="3" name="Content Placeholder 2"/>
          <p:cNvSpPr>
            <a:spLocks noGrp="1"/>
          </p:cNvSpPr>
          <p:nvPr>
            <p:ph idx="1"/>
          </p:nvPr>
        </p:nvSpPr>
        <p:spPr>
          <a:xfrm>
            <a:off x="1066800" y="1626013"/>
            <a:ext cx="7543800" cy="4114800"/>
          </a:xfrm>
        </p:spPr>
        <p:txBody>
          <a:bodyPr/>
          <a:lstStyle/>
          <a:p>
            <a:r>
              <a:rPr lang="en-US" sz="3200" dirty="0" smtClean="0">
                <a:latin typeface="Calibri" panose="020F0502020204030204" pitchFamily="34" charset="0"/>
                <a:cs typeface="Calibri" panose="020F0502020204030204" pitchFamily="34" charset="0"/>
              </a:rPr>
              <a:t>Most common primary substances:</a:t>
            </a:r>
          </a:p>
          <a:p>
            <a:pPr lvl="1"/>
            <a:r>
              <a:rPr lang="en-US" sz="2800" dirty="0" smtClean="0">
                <a:latin typeface="Calibri" panose="020F0502020204030204" pitchFamily="34" charset="0"/>
                <a:cs typeface="Calibri" panose="020F0502020204030204" pitchFamily="34" charset="0"/>
              </a:rPr>
              <a:t>Alcohol </a:t>
            </a:r>
          </a:p>
          <a:p>
            <a:pPr lvl="1"/>
            <a:r>
              <a:rPr lang="en-US" sz="2800" dirty="0" smtClean="0">
                <a:latin typeface="Calibri" panose="020F0502020204030204" pitchFamily="34" charset="0"/>
                <a:cs typeface="Calibri" panose="020F0502020204030204" pitchFamily="34" charset="0"/>
              </a:rPr>
              <a:t>Cannabis</a:t>
            </a:r>
          </a:p>
          <a:p>
            <a:pPr lvl="1"/>
            <a:r>
              <a:rPr lang="en-US" sz="2800" dirty="0" smtClean="0">
                <a:latin typeface="Calibri" panose="020F0502020204030204" pitchFamily="34" charset="0"/>
                <a:cs typeface="Calibri" panose="020F0502020204030204" pitchFamily="34" charset="0"/>
              </a:rPr>
              <a:t>Cocaine </a:t>
            </a:r>
          </a:p>
          <a:p>
            <a:r>
              <a:rPr lang="en-US" sz="3200" dirty="0" smtClean="0">
                <a:latin typeface="Calibri" panose="020F0502020204030204" pitchFamily="34" charset="0"/>
                <a:cs typeface="Calibri" panose="020F0502020204030204" pitchFamily="34" charset="0"/>
              </a:rPr>
              <a:t>Approx. half reported signs of severe SUD:</a:t>
            </a:r>
          </a:p>
          <a:p>
            <a:pPr lvl="1"/>
            <a:r>
              <a:rPr lang="en-US" sz="2800" dirty="0" smtClean="0">
                <a:latin typeface="Calibri" panose="020F0502020204030204" pitchFamily="34" charset="0"/>
                <a:cs typeface="Calibri" panose="020F0502020204030204" pitchFamily="34" charset="0"/>
              </a:rPr>
              <a:t>Substance use before age 15</a:t>
            </a:r>
          </a:p>
          <a:p>
            <a:pPr lvl="1"/>
            <a:r>
              <a:rPr lang="en-US" sz="2800" dirty="0" smtClean="0">
                <a:latin typeface="Calibri" panose="020F0502020204030204" pitchFamily="34" charset="0"/>
                <a:cs typeface="Calibri" panose="020F0502020204030204" pitchFamily="34" charset="0"/>
              </a:rPr>
              <a:t>Use of 3 or more substances </a:t>
            </a:r>
          </a:p>
          <a:p>
            <a:pPr lvl="1"/>
            <a:r>
              <a:rPr lang="en-US" sz="2800" dirty="0" smtClean="0">
                <a:latin typeface="Calibri" panose="020F0502020204030204" pitchFamily="34" charset="0"/>
                <a:cs typeface="Calibri" panose="020F0502020204030204" pitchFamily="34" charset="0"/>
              </a:rPr>
              <a:t>History of arrest  </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157</a:t>
            </a:fld>
            <a:endParaRPr lang="en-US">
              <a:solidFill>
                <a:srgbClr val="FFFFFF"/>
              </a:solidFill>
            </a:endParaRPr>
          </a:p>
        </p:txBody>
      </p:sp>
      <p:sp>
        <p:nvSpPr>
          <p:cNvPr id="5" name="Rectangle 4"/>
          <p:cNvSpPr/>
          <p:nvPr/>
        </p:nvSpPr>
        <p:spPr>
          <a:xfrm>
            <a:off x="191254" y="6248400"/>
            <a:ext cx="2477794"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Kelly et al., 2017</a:t>
            </a:r>
          </a:p>
        </p:txBody>
      </p:sp>
    </p:spTree>
    <p:extLst>
      <p:ext uri="{BB962C8B-B14F-4D97-AF65-F5344CB8AC3E}">
        <p14:creationId xmlns:p14="http://schemas.microsoft.com/office/powerpoint/2010/main" val="223384765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How Do People Recover? </a:t>
            </a:r>
            <a:endParaRPr lang="en-US" dirty="0"/>
          </a:p>
        </p:txBody>
      </p:sp>
      <p:sp>
        <p:nvSpPr>
          <p:cNvPr id="3" name="Content Placeholder 2"/>
          <p:cNvSpPr>
            <a:spLocks noGrp="1"/>
          </p:cNvSpPr>
          <p:nvPr>
            <p:ph idx="1"/>
          </p:nvPr>
        </p:nvSpPr>
        <p:spPr>
          <a:xfrm>
            <a:off x="644652" y="1736737"/>
            <a:ext cx="8083296" cy="4114800"/>
          </a:xfrm>
        </p:spPr>
        <p:txBody>
          <a:bodyPr/>
          <a:lstStyle/>
          <a:p>
            <a:r>
              <a:rPr lang="en-US" sz="2800" dirty="0" smtClean="0">
                <a:latin typeface="Calibri" panose="020F0502020204030204" pitchFamily="34" charset="0"/>
                <a:cs typeface="Calibri" panose="020F0502020204030204" pitchFamily="34" charset="0"/>
              </a:rPr>
              <a:t>54% were in “assisted problem resolution pathway”</a:t>
            </a:r>
          </a:p>
          <a:p>
            <a:r>
              <a:rPr lang="en-US" sz="2800" dirty="0" smtClean="0">
                <a:latin typeface="Calibri" panose="020F0502020204030204" pitchFamily="34" charset="0"/>
                <a:cs typeface="Calibri" panose="020F0502020204030204" pitchFamily="34" charset="0"/>
              </a:rPr>
              <a:t>46% were in “unassisted” pathway i.e. “natural recovery”</a:t>
            </a:r>
          </a:p>
          <a:p>
            <a:r>
              <a:rPr lang="en-US" sz="2800" dirty="0" smtClean="0">
                <a:latin typeface="Calibri" panose="020F0502020204030204" pitchFamily="34" charset="0"/>
                <a:cs typeface="Calibri" panose="020F0502020204030204" pitchFamily="34" charset="0"/>
              </a:rPr>
              <a:t>Of those in “assisted” pathway, most commonly used services/supports were:</a:t>
            </a:r>
          </a:p>
          <a:p>
            <a:pPr lvl="1"/>
            <a:r>
              <a:rPr lang="en-US" sz="2400" dirty="0" smtClean="0">
                <a:latin typeface="Calibri" panose="020F0502020204030204" pitchFamily="34" charset="0"/>
                <a:cs typeface="Calibri" panose="020F0502020204030204" pitchFamily="34" charset="0"/>
              </a:rPr>
              <a:t>Self-help groups i.e. AA, NA (45.1%)</a:t>
            </a:r>
          </a:p>
          <a:p>
            <a:pPr lvl="1"/>
            <a:r>
              <a:rPr lang="en-US" sz="2400" dirty="0" smtClean="0">
                <a:latin typeface="Calibri" panose="020F0502020204030204" pitchFamily="34" charset="0"/>
                <a:cs typeface="Calibri" panose="020F0502020204030204" pitchFamily="34" charset="0"/>
              </a:rPr>
              <a:t>Professional SUD treatment, equally split between  outpatient and residential settings (27.6%)</a:t>
            </a:r>
          </a:p>
          <a:p>
            <a:pPr lvl="1"/>
            <a:r>
              <a:rPr lang="en-US" sz="2400" dirty="0" smtClean="0">
                <a:latin typeface="Calibri" panose="020F0502020204030204" pitchFamily="34" charset="0"/>
                <a:cs typeface="Calibri" panose="020F0502020204030204" pitchFamily="34" charset="0"/>
              </a:rPr>
              <a:t>Recovery support services i.e. faith-based, sober living, recovery community centers (21.8%) </a:t>
            </a:r>
          </a:p>
          <a:p>
            <a:pPr lvl="1"/>
            <a:endParaRPr lang="en-US" sz="25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158</a:t>
            </a:fld>
            <a:endParaRPr lang="en-US">
              <a:solidFill>
                <a:srgbClr val="FFFFFF"/>
              </a:solidFill>
            </a:endParaRPr>
          </a:p>
        </p:txBody>
      </p:sp>
      <p:sp>
        <p:nvSpPr>
          <p:cNvPr id="5" name="Rectangle 4"/>
          <p:cNvSpPr/>
          <p:nvPr/>
        </p:nvSpPr>
        <p:spPr>
          <a:xfrm>
            <a:off x="172966" y="6336268"/>
            <a:ext cx="2477794"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Kelly et al., 2017</a:t>
            </a:r>
          </a:p>
        </p:txBody>
      </p:sp>
    </p:spTree>
    <p:extLst>
      <p:ext uri="{BB962C8B-B14F-4D97-AF65-F5344CB8AC3E}">
        <p14:creationId xmlns:p14="http://schemas.microsoft.com/office/powerpoint/2010/main" val="20688487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How Do People Recover? </a:t>
            </a:r>
            <a:endParaRPr lang="en-US" dirty="0"/>
          </a:p>
        </p:txBody>
      </p:sp>
      <p:sp>
        <p:nvSpPr>
          <p:cNvPr id="3" name="Content Placeholder 2"/>
          <p:cNvSpPr>
            <a:spLocks noGrp="1"/>
          </p:cNvSpPr>
          <p:nvPr>
            <p:ph idx="1"/>
          </p:nvPr>
        </p:nvSpPr>
        <p:spPr/>
        <p:txBody>
          <a:bodyPr/>
          <a:lstStyle/>
          <a:p>
            <a:r>
              <a:rPr lang="en-US" sz="3200" dirty="0" smtClean="0">
                <a:solidFill>
                  <a:srgbClr val="FFFFFF"/>
                </a:solidFill>
                <a:latin typeface="Calibri" panose="020F0502020204030204" pitchFamily="34" charset="0"/>
                <a:cs typeface="Calibri" panose="020F0502020204030204" pitchFamily="34" charset="0"/>
              </a:rPr>
              <a:t>Those in “assisted</a:t>
            </a:r>
            <a:r>
              <a:rPr lang="en-US" sz="3200" dirty="0">
                <a:solidFill>
                  <a:srgbClr val="FFFFFF"/>
                </a:solidFill>
                <a:latin typeface="Calibri" panose="020F0502020204030204" pitchFamily="34" charset="0"/>
                <a:cs typeface="Calibri" panose="020F0502020204030204" pitchFamily="34" charset="0"/>
              </a:rPr>
              <a:t>” </a:t>
            </a:r>
            <a:r>
              <a:rPr lang="en-US" sz="3200" dirty="0" smtClean="0">
                <a:solidFill>
                  <a:srgbClr val="FFFFFF"/>
                </a:solidFill>
                <a:latin typeface="Calibri" panose="020F0502020204030204" pitchFamily="34" charset="0"/>
                <a:cs typeface="Calibri" panose="020F0502020204030204" pitchFamily="34" charset="0"/>
              </a:rPr>
              <a:t>pathway tended to:</a:t>
            </a:r>
          </a:p>
          <a:p>
            <a:pPr lvl="1"/>
            <a:r>
              <a:rPr lang="en-US" sz="2800" dirty="0" smtClean="0">
                <a:latin typeface="Calibri" panose="020F0502020204030204" pitchFamily="34" charset="0"/>
                <a:cs typeface="Calibri" panose="020F0502020204030204" pitchFamily="34" charset="0"/>
              </a:rPr>
              <a:t>Report greater severity of SUD, i.e. use of multiple substances, initiating substance use before the age of 15  </a:t>
            </a:r>
          </a:p>
          <a:p>
            <a:pPr lvl="1"/>
            <a:r>
              <a:rPr lang="en-US" sz="2800" dirty="0" smtClean="0">
                <a:latin typeface="Calibri" panose="020F0502020204030204" pitchFamily="34" charset="0"/>
                <a:cs typeface="Calibri" panose="020F0502020204030204" pitchFamily="34" charset="0"/>
              </a:rPr>
              <a:t>Use opioids and/or stimulants </a:t>
            </a:r>
          </a:p>
          <a:p>
            <a:pPr lvl="1"/>
            <a:r>
              <a:rPr lang="en-US" sz="2800" dirty="0" smtClean="0">
                <a:latin typeface="Calibri" panose="020F0502020204030204" pitchFamily="34" charset="0"/>
                <a:cs typeface="Calibri" panose="020F0502020204030204" pitchFamily="34" charset="0"/>
              </a:rPr>
              <a:t>Have a lifetime mental health diagnosis </a:t>
            </a:r>
          </a:p>
          <a:p>
            <a:pPr lvl="1"/>
            <a:r>
              <a:rPr lang="en-US" sz="2800" dirty="0" smtClean="0">
                <a:latin typeface="Calibri" panose="020F0502020204030204" pitchFamily="34" charset="0"/>
                <a:cs typeface="Calibri" panose="020F0502020204030204" pitchFamily="34" charset="0"/>
              </a:rPr>
              <a:t>Have a lifetime arrest history</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159</a:t>
            </a:fld>
            <a:endParaRPr lang="en-US">
              <a:solidFill>
                <a:srgbClr val="FFFFFF"/>
              </a:solidFill>
            </a:endParaRPr>
          </a:p>
        </p:txBody>
      </p:sp>
      <p:sp>
        <p:nvSpPr>
          <p:cNvPr id="5" name="Rectangle 4"/>
          <p:cNvSpPr/>
          <p:nvPr/>
        </p:nvSpPr>
        <p:spPr>
          <a:xfrm>
            <a:off x="227830" y="6336268"/>
            <a:ext cx="2730106" cy="400110"/>
          </a:xfrm>
          <a:prstGeom prst="rect">
            <a:avLst/>
          </a:prstGeom>
        </p:spPr>
        <p:txBody>
          <a:bodyPr wrap="none">
            <a:spAutoFit/>
          </a:bodyPr>
          <a:lstStyle/>
          <a:p>
            <a:pPr lvl="0"/>
            <a:r>
              <a:rPr lang="en-US" sz="2000" dirty="0">
                <a:solidFill>
                  <a:srgbClr val="FFFFFF"/>
                </a:solidFill>
                <a:latin typeface="Calibri" panose="020F0502020204030204" pitchFamily="34" charset="0"/>
                <a:cs typeface="Calibri" panose="020F0502020204030204" pitchFamily="34" charset="0"/>
              </a:rPr>
              <a:t>Source: Kelly et al., 2017</a:t>
            </a:r>
          </a:p>
        </p:txBody>
      </p:sp>
    </p:spTree>
    <p:extLst>
      <p:ext uri="{BB962C8B-B14F-4D97-AF65-F5344CB8AC3E}">
        <p14:creationId xmlns:p14="http://schemas.microsoft.com/office/powerpoint/2010/main" val="1749817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862" y="0"/>
            <a:ext cx="8458200" cy="1431925"/>
          </a:xfrm>
        </p:spPr>
        <p:txBody>
          <a:bodyPr/>
          <a:lstStyle/>
          <a:p>
            <a:r>
              <a:rPr lang="en-US" sz="4000" dirty="0" smtClean="0">
                <a:solidFill>
                  <a:srgbClr val="FFFF00"/>
                </a:solidFill>
                <a:latin typeface="Calibri" panose="020F0502020204030204" pitchFamily="34" charset="0"/>
                <a:cs typeface="Calibri" panose="020F0502020204030204" pitchFamily="34" charset="0"/>
              </a:rPr>
              <a:t>Clarifying Terms </a:t>
            </a:r>
            <a:endParaRPr lang="en-US" sz="4000" dirty="0">
              <a:solidFill>
                <a:srgbClr val="FFFF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33046" y="1330570"/>
            <a:ext cx="8212016" cy="5120106"/>
          </a:xfrm>
        </p:spPr>
        <p:txBody>
          <a:bodyPr/>
          <a:lstStyle/>
          <a:p>
            <a:r>
              <a:rPr lang="en-US" sz="2800" dirty="0">
                <a:latin typeface="Calibri" panose="020F0502020204030204" pitchFamily="34" charset="0"/>
                <a:cs typeface="Calibri" panose="020F0502020204030204" pitchFamily="34" charset="0"/>
              </a:rPr>
              <a:t>Substance Use Disorder (SUD): a diagnostic term referring to recurrent use of alcohol or other drugs (AOD) that causes “clinically and functionally significant” impairment, i.e. work, school, home, health</a:t>
            </a:r>
          </a:p>
          <a:p>
            <a:pPr lvl="1"/>
            <a:r>
              <a:rPr lang="en-US" sz="2400" dirty="0">
                <a:latin typeface="Calibri" panose="020F0502020204030204" pitchFamily="34" charset="0"/>
                <a:cs typeface="Calibri" panose="020F0502020204030204" pitchFamily="34" charset="0"/>
              </a:rPr>
              <a:t>Classified as mild, moderate, or severe</a:t>
            </a:r>
          </a:p>
          <a:p>
            <a:r>
              <a:rPr lang="en-US" sz="2800" dirty="0">
                <a:latin typeface="Calibri" panose="020F0502020204030204" pitchFamily="34" charset="0"/>
                <a:cs typeface="Calibri" panose="020F0502020204030204" pitchFamily="34" charset="0"/>
              </a:rPr>
              <a:t>Addiction: a term used to indicate the most severe, chronic stage of SUD, when there is substantial loss of self-control, indicated by compulsive drug-taking despite the desire to stop using the substance </a:t>
            </a:r>
          </a:p>
          <a:p>
            <a:pPr lvl="1"/>
            <a:r>
              <a:rPr lang="en-US" sz="2400" dirty="0" smtClean="0">
                <a:latin typeface="Calibri" panose="020F0502020204030204" pitchFamily="34" charset="0"/>
                <a:cs typeface="Calibri" panose="020F0502020204030204" pitchFamily="34" charset="0"/>
              </a:rPr>
              <a:t>“Addiction” </a:t>
            </a:r>
            <a:r>
              <a:rPr lang="en-US"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DSM-5 Substance </a:t>
            </a:r>
            <a:r>
              <a:rPr lang="en-US" sz="2400" dirty="0">
                <a:latin typeface="Calibri" panose="020F0502020204030204" pitchFamily="34" charset="0"/>
                <a:cs typeface="Calibri" panose="020F0502020204030204" pitchFamily="34" charset="0"/>
              </a:rPr>
              <a:t>Use </a:t>
            </a:r>
            <a:r>
              <a:rPr lang="en-US" sz="2400" dirty="0" smtClean="0">
                <a:latin typeface="Calibri" panose="020F0502020204030204" pitchFamily="34" charset="0"/>
                <a:cs typeface="Calibri" panose="020F0502020204030204" pitchFamily="34" charset="0"/>
              </a:rPr>
              <a:t>Disorder, Severe </a:t>
            </a:r>
            <a:endParaRPr lang="en-US" sz="2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16</a:t>
            </a:fld>
            <a:endParaRPr lang="en-US">
              <a:solidFill>
                <a:srgbClr val="FFFFFF"/>
              </a:solidFill>
            </a:endParaRPr>
          </a:p>
        </p:txBody>
      </p:sp>
      <p:sp>
        <p:nvSpPr>
          <p:cNvPr id="6" name="Rectangle 5"/>
          <p:cNvSpPr/>
          <p:nvPr/>
        </p:nvSpPr>
        <p:spPr>
          <a:xfrm>
            <a:off x="129413" y="6393472"/>
            <a:ext cx="2335639" cy="369332"/>
          </a:xfrm>
          <a:prstGeom prst="rect">
            <a:avLst/>
          </a:prstGeom>
        </p:spPr>
        <p:txBody>
          <a:bodyPr wrap="none">
            <a:spAutoFit/>
          </a:bodyPr>
          <a:lstStyle/>
          <a:p>
            <a:r>
              <a:rPr lang="en-US" dirty="0">
                <a:solidFill>
                  <a:srgbClr val="FFFFFF"/>
                </a:solidFill>
                <a:latin typeface="Calibri" panose="020F0502020204030204" pitchFamily="34" charset="0"/>
                <a:cs typeface="Calibri" panose="020F0502020204030204" pitchFamily="34" charset="0"/>
              </a:rPr>
              <a:t>Source: </a:t>
            </a:r>
            <a:r>
              <a:rPr lang="en-US" dirty="0" smtClean="0">
                <a:solidFill>
                  <a:srgbClr val="FFFFFF"/>
                </a:solidFill>
                <a:latin typeface="Calibri" panose="020F0502020204030204" pitchFamily="34" charset="0"/>
                <a:cs typeface="Calibri" panose="020F0502020204030204" pitchFamily="34" charset="0"/>
              </a:rPr>
              <a:t>SAMHSA, </a:t>
            </a:r>
            <a:r>
              <a:rPr lang="en-US" dirty="0">
                <a:solidFill>
                  <a:srgbClr val="FFFFFF"/>
                </a:solidFill>
                <a:latin typeface="Calibri" panose="020F0502020204030204" pitchFamily="34" charset="0"/>
                <a:cs typeface="Calibri" panose="020F0502020204030204" pitchFamily="34" charset="0"/>
              </a:rPr>
              <a:t>2016</a:t>
            </a:r>
            <a:endParaRPr lang="en-US" sz="140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17927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How Do People Recover? </a:t>
            </a:r>
            <a:endParaRPr lang="en-US" dirty="0"/>
          </a:p>
        </p:txBody>
      </p:sp>
      <p:sp>
        <p:nvSpPr>
          <p:cNvPr id="3" name="Content Placeholder 2"/>
          <p:cNvSpPr>
            <a:spLocks noGrp="1"/>
          </p:cNvSpPr>
          <p:nvPr>
            <p:ph idx="1"/>
          </p:nvPr>
        </p:nvSpPr>
        <p:spPr>
          <a:xfrm>
            <a:off x="1066800" y="1736737"/>
            <a:ext cx="7543800" cy="4114800"/>
          </a:xfrm>
        </p:spPr>
        <p:txBody>
          <a:bodyPr/>
          <a:lstStyle/>
          <a:p>
            <a:r>
              <a:rPr lang="en-US" sz="3200" dirty="0" smtClean="0">
                <a:latin typeface="Calibri" panose="020F0502020204030204" pitchFamily="34" charset="0"/>
                <a:cs typeface="Calibri" panose="020F0502020204030204" pitchFamily="34" charset="0"/>
              </a:rPr>
              <a:t>Conclusions</a:t>
            </a:r>
            <a:r>
              <a:rPr lang="en-US" sz="2800" dirty="0" smtClean="0">
                <a:latin typeface="Calibri" panose="020F0502020204030204" pitchFamily="34" charset="0"/>
                <a:cs typeface="Calibri" panose="020F0502020204030204" pitchFamily="34" charset="0"/>
              </a:rPr>
              <a:t>:</a:t>
            </a:r>
            <a:endParaRPr lang="en-US" sz="2500" dirty="0" smtClean="0">
              <a:latin typeface="Calibri" panose="020F0502020204030204" pitchFamily="34" charset="0"/>
              <a:cs typeface="Calibri" panose="020F0502020204030204" pitchFamily="34" charset="0"/>
            </a:endParaRPr>
          </a:p>
          <a:p>
            <a:pPr lvl="1"/>
            <a:r>
              <a:rPr lang="en-US" sz="2600" dirty="0" smtClean="0">
                <a:latin typeface="Calibri" panose="020F0502020204030204" pitchFamily="34" charset="0"/>
                <a:cs typeface="Calibri" panose="020F0502020204030204" pitchFamily="34" charset="0"/>
              </a:rPr>
              <a:t>Despite common perception that most people with a SUD do not successfully resolve the problem, there are many people who report successfully resolving a SUD, using a variety of means</a:t>
            </a:r>
          </a:p>
          <a:p>
            <a:pPr lvl="1"/>
            <a:r>
              <a:rPr lang="en-US" sz="2600" dirty="0" smtClean="0">
                <a:latin typeface="Calibri" panose="020F0502020204030204" pitchFamily="34" charset="0"/>
                <a:cs typeface="Calibri" panose="020F0502020204030204" pitchFamily="34" charset="0"/>
              </a:rPr>
              <a:t>Only about half of them formally identify as being “in recovery”; what does this mean?</a:t>
            </a:r>
          </a:p>
          <a:p>
            <a:pPr lvl="1"/>
            <a:r>
              <a:rPr lang="en-US" sz="2600" dirty="0" smtClean="0">
                <a:latin typeface="Calibri" panose="020F0502020204030204" pitchFamily="34" charset="0"/>
                <a:cs typeface="Calibri" panose="020F0502020204030204" pitchFamily="34" charset="0"/>
              </a:rPr>
              <a:t>Many people are able to resolve a SUD problem without formal or informal help </a:t>
            </a:r>
            <a:br>
              <a:rPr lang="en-US" sz="2600" dirty="0" smtClean="0">
                <a:latin typeface="Calibri" panose="020F0502020204030204" pitchFamily="34" charset="0"/>
                <a:cs typeface="Calibri" panose="020F0502020204030204" pitchFamily="34" charset="0"/>
              </a:rPr>
            </a:br>
            <a:r>
              <a:rPr lang="en-US" sz="2100" dirty="0" smtClean="0">
                <a:latin typeface="Calibri" panose="020F0502020204030204" pitchFamily="34" charset="0"/>
                <a:cs typeface="Calibri" panose="020F0502020204030204" pitchFamily="34" charset="0"/>
              </a:rPr>
              <a:t>  </a:t>
            </a:r>
            <a:endParaRPr lang="en-US" sz="2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160</a:t>
            </a:fld>
            <a:endParaRPr lang="en-US">
              <a:solidFill>
                <a:srgbClr val="FFFFFF"/>
              </a:solidFill>
            </a:endParaRPr>
          </a:p>
        </p:txBody>
      </p:sp>
      <p:sp>
        <p:nvSpPr>
          <p:cNvPr id="6" name="Rectangle 5"/>
          <p:cNvSpPr/>
          <p:nvPr/>
        </p:nvSpPr>
        <p:spPr>
          <a:xfrm>
            <a:off x="226003" y="6276945"/>
            <a:ext cx="2730106" cy="400110"/>
          </a:xfrm>
          <a:prstGeom prst="rect">
            <a:avLst/>
          </a:prstGeom>
        </p:spPr>
        <p:txBody>
          <a:bodyPr wrap="none">
            <a:spAutoFit/>
          </a:bodyPr>
          <a:lstStyle/>
          <a:p>
            <a:pPr lvl="0"/>
            <a:r>
              <a:rPr lang="en-US" sz="2000" dirty="0">
                <a:solidFill>
                  <a:srgbClr val="FFFFFF"/>
                </a:solidFill>
                <a:latin typeface="Calibri" panose="020F0502020204030204" pitchFamily="34" charset="0"/>
                <a:cs typeface="Calibri" panose="020F0502020204030204" pitchFamily="34" charset="0"/>
              </a:rPr>
              <a:t>Source: Kelly et al., 2017</a:t>
            </a:r>
          </a:p>
        </p:txBody>
      </p:sp>
    </p:spTree>
    <p:extLst>
      <p:ext uri="{BB962C8B-B14F-4D97-AF65-F5344CB8AC3E}">
        <p14:creationId xmlns:p14="http://schemas.microsoft.com/office/powerpoint/2010/main" val="292171243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304800"/>
            <a:ext cx="8534400" cy="1143000"/>
          </a:xfrm>
        </p:spPr>
        <p:txBody>
          <a:bodyPr/>
          <a:lstStyle/>
          <a:p>
            <a:pPr>
              <a:defRPr/>
            </a:pPr>
            <a:r>
              <a:rPr lang="en-US" sz="4000" dirty="0" smtClean="0">
                <a:latin typeface="Calibri" panose="020F0502020204030204" pitchFamily="34" charset="0"/>
                <a:cs typeface="Calibri" panose="020F0502020204030204" pitchFamily="34" charset="0"/>
              </a:rPr>
              <a:t>What </a:t>
            </a:r>
            <a:r>
              <a:rPr lang="en-US" sz="4000" dirty="0" smtClean="0">
                <a:latin typeface="Calibri" panose="020F0502020204030204" pitchFamily="34" charset="0"/>
                <a:cs typeface="Calibri" panose="020F0502020204030204" pitchFamily="34" charset="0"/>
              </a:rPr>
              <a:t>Form Should Treatment Take</a:t>
            </a:r>
            <a:r>
              <a:rPr lang="en-US" sz="4000" dirty="0" smtClean="0">
                <a:latin typeface="Calibri" panose="020F0502020204030204" pitchFamily="34" charset="0"/>
                <a:cs typeface="Calibri" panose="020F0502020204030204" pitchFamily="34" charset="0"/>
              </a:rPr>
              <a:t>?</a:t>
            </a:r>
          </a:p>
        </p:txBody>
      </p:sp>
      <p:sp>
        <p:nvSpPr>
          <p:cNvPr id="93187" name="Rectangle 3"/>
          <p:cNvSpPr>
            <a:spLocks noGrp="1" noChangeArrowheads="1"/>
          </p:cNvSpPr>
          <p:nvPr>
            <p:ph type="body" idx="1"/>
          </p:nvPr>
        </p:nvSpPr>
        <p:spPr>
          <a:xfrm>
            <a:off x="685799" y="1600200"/>
            <a:ext cx="8225725" cy="4572000"/>
          </a:xfrm>
        </p:spPr>
        <p:txBody>
          <a:bodyPr/>
          <a:lstStyle/>
          <a:p>
            <a:pPr>
              <a:defRPr/>
            </a:pPr>
            <a:r>
              <a:rPr lang="en-US" sz="3200" dirty="0" smtClean="0">
                <a:latin typeface="Calibri" panose="020F0502020204030204" pitchFamily="34" charset="0"/>
                <a:cs typeface="Calibri" panose="020F0502020204030204" pitchFamily="34" charset="0"/>
              </a:rPr>
              <a:t>Depends on type of substance</a:t>
            </a:r>
          </a:p>
          <a:p>
            <a:pPr>
              <a:defRPr/>
            </a:pPr>
            <a:endParaRPr lang="en-US" sz="3200" dirty="0" smtClean="0">
              <a:latin typeface="Calibri" panose="020F0502020204030204" pitchFamily="34" charset="0"/>
              <a:cs typeface="Calibri" panose="020F0502020204030204" pitchFamily="34" charset="0"/>
            </a:endParaRPr>
          </a:p>
          <a:p>
            <a:pPr lvl="1">
              <a:defRPr/>
            </a:pPr>
            <a:r>
              <a:rPr lang="en-US" sz="2800" dirty="0" smtClean="0">
                <a:latin typeface="Calibri" panose="020F0502020204030204" pitchFamily="34" charset="0"/>
                <a:cs typeface="Calibri" panose="020F0502020204030204" pitchFamily="34" charset="0"/>
              </a:rPr>
              <a:t>Opioid dependence: more medical model </a:t>
            </a:r>
            <a:r>
              <a:rPr lang="en-US" sz="2800" dirty="0" err="1" smtClean="0">
                <a:latin typeface="Calibri" panose="020F0502020204030204" pitchFamily="34" charset="0"/>
                <a:cs typeface="Calibri" panose="020F0502020204030204" pitchFamily="34" charset="0"/>
              </a:rPr>
              <a:t>tx</a:t>
            </a:r>
            <a:endParaRPr lang="en-US" sz="2800" dirty="0" smtClean="0">
              <a:latin typeface="Calibri" panose="020F0502020204030204" pitchFamily="34" charset="0"/>
              <a:cs typeface="Calibri" panose="020F0502020204030204" pitchFamily="34" charset="0"/>
            </a:endParaRPr>
          </a:p>
          <a:p>
            <a:pPr>
              <a:defRPr/>
            </a:pPr>
            <a:endParaRPr lang="en-US" sz="3200" dirty="0" smtClean="0">
              <a:latin typeface="Calibri" panose="020F0502020204030204" pitchFamily="34" charset="0"/>
              <a:cs typeface="Calibri" panose="020F0502020204030204" pitchFamily="34" charset="0"/>
            </a:endParaRPr>
          </a:p>
          <a:p>
            <a:pPr lvl="1">
              <a:defRPr/>
            </a:pPr>
            <a:r>
              <a:rPr lang="en-US" sz="2800" dirty="0" smtClean="0">
                <a:latin typeface="Calibri" panose="020F0502020204030204" pitchFamily="34" charset="0"/>
                <a:cs typeface="Calibri" panose="020F0502020204030204" pitchFamily="34" charset="0"/>
              </a:rPr>
              <a:t>Stimulants and cannabis: behavioral treatments </a:t>
            </a:r>
          </a:p>
          <a:p>
            <a:pPr>
              <a:defRPr/>
            </a:pPr>
            <a:endParaRPr lang="en-US" sz="3200" dirty="0" smtClean="0">
              <a:latin typeface="Calibri" panose="020F0502020204030204" pitchFamily="34" charset="0"/>
              <a:cs typeface="Calibri" panose="020F0502020204030204" pitchFamily="34" charset="0"/>
            </a:endParaRPr>
          </a:p>
          <a:p>
            <a:pPr lvl="1">
              <a:defRPr/>
            </a:pPr>
            <a:r>
              <a:rPr lang="en-US" sz="2800" dirty="0" smtClean="0">
                <a:latin typeface="Calibri" panose="020F0502020204030204" pitchFamily="34" charset="0"/>
                <a:cs typeface="Calibri" panose="020F0502020204030204" pitchFamily="34" charset="0"/>
              </a:rPr>
              <a:t>Alcohol: behavioral treatment +/- pharmacotherapy </a:t>
            </a:r>
          </a:p>
        </p:txBody>
      </p:sp>
      <p:sp>
        <p:nvSpPr>
          <p:cNvPr id="2" name="Slide Number Placeholder 1"/>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161</a:t>
            </a:fld>
            <a:endParaRPr lang="en-US">
              <a:solidFill>
                <a:srgbClr val="FFFFFF"/>
              </a:solidFill>
            </a:endParaRPr>
          </a:p>
        </p:txBody>
      </p:sp>
      <p:sp>
        <p:nvSpPr>
          <p:cNvPr id="3" name="Rectangle 2"/>
          <p:cNvSpPr/>
          <p:nvPr/>
        </p:nvSpPr>
        <p:spPr>
          <a:xfrm>
            <a:off x="228600" y="6324600"/>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extLst>
      <p:ext uri="{BB962C8B-B14F-4D97-AF65-F5344CB8AC3E}">
        <p14:creationId xmlns:p14="http://schemas.microsoft.com/office/powerpoint/2010/main" val="38475971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blinds(horizontal)">
                                      <p:cBhvr>
                                        <p:cTn id="7" dur="1000"/>
                                        <p:tgtEl>
                                          <p:spTgt spid="93187">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3187">
                                            <p:txEl>
                                              <p:pRg st="2" end="2"/>
                                            </p:txEl>
                                          </p:spTgt>
                                        </p:tgtEl>
                                        <p:attrNameLst>
                                          <p:attrName>style.visibility</p:attrName>
                                        </p:attrNameLst>
                                      </p:cBhvr>
                                      <p:to>
                                        <p:strVal val="visible"/>
                                      </p:to>
                                    </p:set>
                                    <p:animEffect transition="in" filter="blinds(horizontal)">
                                      <p:cBhvr>
                                        <p:cTn id="10" dur="1000"/>
                                        <p:tgtEl>
                                          <p:spTgt spid="93187">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3187">
                                            <p:txEl>
                                              <p:pRg st="4" end="4"/>
                                            </p:txEl>
                                          </p:spTgt>
                                        </p:tgtEl>
                                        <p:attrNameLst>
                                          <p:attrName>style.visibility</p:attrName>
                                        </p:attrNameLst>
                                      </p:cBhvr>
                                      <p:to>
                                        <p:strVal val="visible"/>
                                      </p:to>
                                    </p:set>
                                    <p:animEffect transition="in" filter="blinds(horizontal)">
                                      <p:cBhvr>
                                        <p:cTn id="13" dur="1000"/>
                                        <p:tgtEl>
                                          <p:spTgt spid="93187">
                                            <p:txEl>
                                              <p:pRg st="4" end="4"/>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3187">
                                            <p:txEl>
                                              <p:pRg st="6" end="6"/>
                                            </p:txEl>
                                          </p:spTgt>
                                        </p:tgtEl>
                                        <p:attrNameLst>
                                          <p:attrName>style.visibility</p:attrName>
                                        </p:attrNameLst>
                                      </p:cBhvr>
                                      <p:to>
                                        <p:strVal val="visible"/>
                                      </p:to>
                                    </p:set>
                                    <p:animEffect transition="in" filter="blinds(horizontal)">
                                      <p:cBhvr>
                                        <p:cTn id="16" dur="1000"/>
                                        <p:tgtEl>
                                          <p:spTgt spid="931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rrowheads="1"/>
          </p:cNvSpPr>
          <p:nvPr>
            <p:ph type="title"/>
          </p:nvPr>
        </p:nvSpPr>
        <p:spPr>
          <a:xfrm>
            <a:off x="457200" y="0"/>
            <a:ext cx="8458200" cy="1431925"/>
          </a:xfrm>
        </p:spPr>
        <p:txBody>
          <a:bodyPr/>
          <a:lstStyle/>
          <a:p>
            <a:pPr eaLnBrk="1" hangingPunct="1">
              <a:defRPr/>
            </a:pPr>
            <a:r>
              <a:rPr lang="en-US" sz="4000" dirty="0" smtClean="0">
                <a:latin typeface="Calibri" panose="020F0502020204030204" pitchFamily="34" charset="0"/>
                <a:cs typeface="Calibri" panose="020F0502020204030204" pitchFamily="34" charset="0"/>
              </a:rPr>
              <a:t>Primary Evidence-Based </a:t>
            </a:r>
            <a:br>
              <a:rPr lang="en-US" sz="4000" dirty="0" smtClean="0">
                <a:latin typeface="Calibri" panose="020F0502020204030204" pitchFamily="34" charset="0"/>
                <a:cs typeface="Calibri" panose="020F0502020204030204" pitchFamily="34" charset="0"/>
              </a:rPr>
            </a:br>
            <a:r>
              <a:rPr lang="en-US" sz="4000" dirty="0" smtClean="0">
                <a:latin typeface="Calibri" panose="020F0502020204030204" pitchFamily="34" charset="0"/>
                <a:cs typeface="Calibri" panose="020F0502020204030204" pitchFamily="34" charset="0"/>
              </a:rPr>
              <a:t>Practices for SUD</a:t>
            </a:r>
            <a:endParaRPr lang="en-US" sz="3600" dirty="0" smtClean="0">
              <a:latin typeface="Calibri" panose="020F0502020204030204" pitchFamily="34" charset="0"/>
              <a:cs typeface="Calibri" panose="020F0502020204030204" pitchFamily="34" charset="0"/>
            </a:endParaRPr>
          </a:p>
        </p:txBody>
      </p:sp>
      <p:sp>
        <p:nvSpPr>
          <p:cNvPr id="290819" name="Rectangle 3"/>
          <p:cNvSpPr>
            <a:spLocks noGrp="1" noChangeArrowheads="1"/>
          </p:cNvSpPr>
          <p:nvPr>
            <p:ph type="body" idx="1"/>
          </p:nvPr>
        </p:nvSpPr>
        <p:spPr>
          <a:xfrm>
            <a:off x="457200" y="1066800"/>
            <a:ext cx="8229600" cy="5638800"/>
          </a:xfrm>
        </p:spPr>
        <p:txBody>
          <a:bodyPr/>
          <a:lstStyle/>
          <a:p>
            <a:pPr marL="1371600" lvl="2" indent="-457200" eaLnBrk="1" hangingPunct="1">
              <a:buFont typeface="Wingdings" pitchFamily="2" charset="2"/>
              <a:buNone/>
              <a:defRPr/>
            </a:pPr>
            <a:endParaRPr lang="en-US" sz="2000" b="1" dirty="0" smtClean="0"/>
          </a:p>
          <a:p>
            <a:pPr marL="990600" lvl="1" indent="-533400" eaLnBrk="1" hangingPunct="1">
              <a:defRPr/>
            </a:pPr>
            <a:r>
              <a:rPr lang="en-US" sz="2800" dirty="0" smtClean="0">
                <a:latin typeface="Calibri" panose="020F0502020204030204" pitchFamily="34" charset="0"/>
                <a:cs typeface="Calibri" panose="020F0502020204030204" pitchFamily="34" charset="0"/>
              </a:rPr>
              <a:t>Behavioral Approaches</a:t>
            </a:r>
          </a:p>
          <a:p>
            <a:pPr marL="1371600" lvl="2" indent="-457200" eaLnBrk="1" hangingPunct="1">
              <a:defRPr/>
            </a:pPr>
            <a:r>
              <a:rPr lang="en-US" sz="2400" dirty="0" smtClean="0">
                <a:latin typeface="Calibri" panose="020F0502020204030204" pitchFamily="34" charset="0"/>
                <a:cs typeface="Calibri" panose="020F0502020204030204" pitchFamily="34" charset="0"/>
              </a:rPr>
              <a:t>Motivational Interviewing/Brief Intervention</a:t>
            </a:r>
          </a:p>
          <a:p>
            <a:pPr marL="1371600" lvl="2" indent="-457200" eaLnBrk="1" hangingPunct="1">
              <a:defRPr/>
            </a:pPr>
            <a:r>
              <a:rPr lang="en-US" sz="2400" dirty="0" smtClean="0">
                <a:latin typeface="Calibri" panose="020F0502020204030204" pitchFamily="34" charset="0"/>
                <a:cs typeface="Calibri" panose="020F0502020204030204" pitchFamily="34" charset="0"/>
              </a:rPr>
              <a:t>Contingency Management</a:t>
            </a:r>
          </a:p>
          <a:p>
            <a:pPr marL="1371600" lvl="2" indent="-457200" eaLnBrk="1" hangingPunct="1">
              <a:defRPr/>
            </a:pPr>
            <a:r>
              <a:rPr lang="en-US" sz="2400" dirty="0" smtClean="0">
                <a:latin typeface="Calibri" panose="020F0502020204030204" pitchFamily="34" charset="0"/>
                <a:cs typeface="Calibri" panose="020F0502020204030204" pitchFamily="34" charset="0"/>
              </a:rPr>
              <a:t>Cognitive-Behavioral Therapy</a:t>
            </a:r>
          </a:p>
          <a:p>
            <a:pPr marL="971550" lvl="1" indent="-457200" eaLnBrk="1" hangingPunct="1">
              <a:defRPr/>
            </a:pPr>
            <a:r>
              <a:rPr lang="en-US" sz="2800" dirty="0" smtClean="0">
                <a:latin typeface="Calibri" panose="020F0502020204030204" pitchFamily="34" charset="0"/>
                <a:cs typeface="Calibri" panose="020F0502020204030204" pitchFamily="34" charset="0"/>
              </a:rPr>
              <a:t>Medications</a:t>
            </a:r>
          </a:p>
          <a:p>
            <a:pPr marL="1371600" lvl="2" indent="-457200" eaLnBrk="1" hangingPunct="1">
              <a:defRPr/>
            </a:pPr>
            <a:r>
              <a:rPr lang="en-US" sz="2400" dirty="0" smtClean="0">
                <a:latin typeface="Calibri" panose="020F0502020204030204" pitchFamily="34" charset="0"/>
                <a:cs typeface="Calibri" panose="020F0502020204030204" pitchFamily="34" charset="0"/>
              </a:rPr>
              <a:t>Methadone </a:t>
            </a:r>
          </a:p>
          <a:p>
            <a:pPr marL="1371600" lvl="2" indent="-457200" eaLnBrk="1" hangingPunct="1">
              <a:defRPr/>
            </a:pPr>
            <a:r>
              <a:rPr lang="en-US" sz="2400" dirty="0" smtClean="0">
                <a:latin typeface="Calibri" panose="020F0502020204030204" pitchFamily="34" charset="0"/>
                <a:cs typeface="Calibri" panose="020F0502020204030204" pitchFamily="34" charset="0"/>
              </a:rPr>
              <a:t>Buprenorphine</a:t>
            </a:r>
          </a:p>
          <a:p>
            <a:pPr marL="1371600" lvl="2" indent="-457200" eaLnBrk="1" hangingPunct="1">
              <a:defRPr/>
            </a:pPr>
            <a:r>
              <a:rPr lang="en-US" sz="2400" dirty="0" smtClean="0">
                <a:latin typeface="Calibri" panose="020F0502020204030204" pitchFamily="34" charset="0"/>
                <a:cs typeface="Calibri" panose="020F0502020204030204" pitchFamily="34" charset="0"/>
              </a:rPr>
              <a:t>Naltrexone (oral and extended release)</a:t>
            </a:r>
          </a:p>
          <a:p>
            <a:pPr marL="1371600" lvl="2" indent="-457200" eaLnBrk="1" hangingPunct="1">
              <a:defRPr/>
            </a:pPr>
            <a:r>
              <a:rPr lang="en-US" sz="2400" dirty="0" smtClean="0">
                <a:latin typeface="Calibri" panose="020F0502020204030204" pitchFamily="34" charset="0"/>
                <a:cs typeface="Calibri" panose="020F0502020204030204" pitchFamily="34" charset="0"/>
              </a:rPr>
              <a:t>Naloxone (for overdose prevention)</a:t>
            </a:r>
          </a:p>
          <a:p>
            <a:pPr marL="1371600" lvl="2" indent="-457200" eaLnBrk="1" hangingPunct="1">
              <a:defRPr/>
            </a:pPr>
            <a:r>
              <a:rPr lang="en-US" sz="2400" dirty="0" smtClean="0">
                <a:latin typeface="Calibri" panose="020F0502020204030204" pitchFamily="34" charset="0"/>
                <a:cs typeface="Calibri" panose="020F0502020204030204" pitchFamily="34" charset="0"/>
              </a:rPr>
              <a:t>Acamprosate</a:t>
            </a:r>
          </a:p>
          <a:p>
            <a:pPr marL="990600" lvl="1" indent="-533400" eaLnBrk="1" hangingPunct="1">
              <a:buFont typeface="Wingdings" pitchFamily="2" charset="2"/>
              <a:buNone/>
              <a:defRPr/>
            </a:pPr>
            <a:endParaRPr lang="en-US" sz="2400" b="1" dirty="0" smtClean="0"/>
          </a:p>
          <a:p>
            <a:pPr marL="609600" indent="-609600" eaLnBrk="1" hangingPunct="1">
              <a:defRPr/>
            </a:pPr>
            <a:endParaRPr lang="en-US" sz="2800" dirty="0" smtClean="0"/>
          </a:p>
          <a:p>
            <a:pPr marL="990600" lvl="1" indent="-533400" eaLnBrk="1" hangingPunct="1">
              <a:defRPr/>
            </a:pPr>
            <a:endParaRPr lang="en-US" sz="2400" dirty="0" smtClean="0"/>
          </a:p>
        </p:txBody>
      </p:sp>
      <p:sp>
        <p:nvSpPr>
          <p:cNvPr id="2" name="Slide Number Placeholder 1"/>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162</a:t>
            </a:fld>
            <a:endParaRPr lang="en-US">
              <a:solidFill>
                <a:srgbClr val="FFFFFF"/>
              </a:solidFill>
            </a:endParaRPr>
          </a:p>
        </p:txBody>
      </p:sp>
      <p:sp>
        <p:nvSpPr>
          <p:cNvPr id="3" name="Rectangle 2"/>
          <p:cNvSpPr/>
          <p:nvPr/>
        </p:nvSpPr>
        <p:spPr>
          <a:xfrm>
            <a:off x="228600" y="6336268"/>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extLst>
      <p:ext uri="{BB962C8B-B14F-4D97-AF65-F5344CB8AC3E}">
        <p14:creationId xmlns:p14="http://schemas.microsoft.com/office/powerpoint/2010/main" val="165147705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bfinnerty\Local Settings\Temporary Internet Files\Content.IE5\ZZ30R8A4\MP90043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83" y="4572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762000"/>
            <a:ext cx="7315200" cy="1293592"/>
          </a:xfrm>
        </p:spPr>
        <p:txBody>
          <a:bodyPr>
            <a:normAutofit/>
          </a:bodyPr>
          <a:lstStyle/>
          <a:p>
            <a:r>
              <a:rPr lang="en-US" sz="4400" b="1" dirty="0">
                <a:solidFill>
                  <a:schemeClr val="bg1">
                    <a:lumMod val="65000"/>
                    <a:lumOff val="35000"/>
                  </a:schemeClr>
                </a:solidFill>
                <a:latin typeface="Calibri" panose="020F0502020204030204" pitchFamily="34" charset="0"/>
                <a:cs typeface="Calibri" panose="020F0502020204030204" pitchFamily="34" charset="0"/>
              </a:rPr>
              <a:t>What Did You Learn?</a:t>
            </a:r>
          </a:p>
        </p:txBody>
      </p:sp>
      <p:sp>
        <p:nvSpPr>
          <p:cNvPr id="7" name="Slide Number Placeholder 2"/>
          <p:cNvSpPr>
            <a:spLocks noGrp="1"/>
          </p:cNvSpPr>
          <p:nvPr>
            <p:ph type="sldNum" sz="quarter" idx="4294967295"/>
          </p:nvPr>
        </p:nvSpPr>
        <p:spPr>
          <a:xfrm>
            <a:off x="6591300" y="6294437"/>
            <a:ext cx="2057400" cy="365125"/>
          </a:xfrm>
          <a:prstGeom prst="rect">
            <a:avLst/>
          </a:prstGeom>
        </p:spPr>
        <p:txBody>
          <a:bodyPr/>
          <a:lstStyle/>
          <a:p>
            <a:pPr algn="r"/>
            <a:r>
              <a:rPr lang="en-US" altLang="en-US" dirty="0" smtClean="0">
                <a:solidFill>
                  <a:schemeClr val="tx1"/>
                </a:solidFill>
              </a:rPr>
              <a:t>163</a:t>
            </a:r>
          </a:p>
          <a:p>
            <a:pPr algn="r"/>
            <a:endParaRPr lang="en-US" altLang="en-US" dirty="0">
              <a:solidFill>
                <a:schemeClr val="tx1"/>
              </a:solidFill>
            </a:endParaRPr>
          </a:p>
        </p:txBody>
      </p:sp>
    </p:spTree>
    <p:extLst>
      <p:ext uri="{BB962C8B-B14F-4D97-AF65-F5344CB8AC3E}">
        <p14:creationId xmlns:p14="http://schemas.microsoft.com/office/powerpoint/2010/main" val="196096330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Calibri" panose="020F0502020204030204" pitchFamily="34" charset="0"/>
                <a:cs typeface="Calibri" panose="020F0502020204030204" pitchFamily="34" charset="0"/>
              </a:rPr>
              <a:t>Post-Test </a:t>
            </a:r>
            <a:r>
              <a:rPr lang="en-US" altLang="en-US" sz="4000" dirty="0">
                <a:latin typeface="Calibri" panose="020F0502020204030204" pitchFamily="34" charset="0"/>
                <a:cs typeface="Calibri" panose="020F0502020204030204" pitchFamily="34" charset="0"/>
              </a:rPr>
              <a:t>Question</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15462" y="1981200"/>
            <a:ext cx="8299938" cy="4114800"/>
          </a:xfrm>
        </p:spPr>
        <p:txBody>
          <a:bodyPr/>
          <a:lstStyle/>
          <a:p>
            <a:pPr marL="457200" indent="-457200">
              <a:buFont typeface="+mj-lt"/>
              <a:buAutoNum type="arabicPeriod"/>
            </a:pPr>
            <a:r>
              <a:rPr lang="en-US" sz="3200" dirty="0" smtClean="0">
                <a:latin typeface="Calibri" panose="020F0502020204030204" pitchFamily="34" charset="0"/>
                <a:cs typeface="Calibri" panose="020F0502020204030204" pitchFamily="34" charset="0"/>
              </a:rPr>
              <a:t>Which of the following neurotransmitters are involved in addiction? </a:t>
            </a:r>
          </a:p>
          <a:p>
            <a:pPr marL="757238" lvl="1" indent="-457200">
              <a:buFont typeface="+mj-lt"/>
              <a:buAutoNum type="alphaLcParenR"/>
            </a:pPr>
            <a:r>
              <a:rPr lang="en-US" sz="2800" dirty="0" smtClean="0">
                <a:latin typeface="Calibri" panose="020F0502020204030204" pitchFamily="34" charset="0"/>
                <a:cs typeface="Calibri" panose="020F0502020204030204" pitchFamily="34" charset="0"/>
              </a:rPr>
              <a:t>Dopamine </a:t>
            </a:r>
          </a:p>
          <a:p>
            <a:pPr marL="757238" lvl="1" indent="-457200">
              <a:buFont typeface="+mj-lt"/>
              <a:buAutoNum type="alphaLcParenR"/>
            </a:pPr>
            <a:r>
              <a:rPr lang="en-US" sz="2800" dirty="0" smtClean="0">
                <a:latin typeface="Calibri" panose="020F0502020204030204" pitchFamily="34" charset="0"/>
                <a:cs typeface="Calibri" panose="020F0502020204030204" pitchFamily="34" charset="0"/>
              </a:rPr>
              <a:t>Norepinephrine </a:t>
            </a:r>
          </a:p>
          <a:p>
            <a:pPr marL="757238" lvl="1" indent="-457200">
              <a:buFont typeface="+mj-lt"/>
              <a:buAutoNum type="alphaLcParenR"/>
            </a:pPr>
            <a:r>
              <a:rPr lang="en-US" sz="2800" dirty="0" smtClean="0">
                <a:latin typeface="Calibri" panose="020F0502020204030204" pitchFamily="34" charset="0"/>
                <a:cs typeface="Calibri" panose="020F0502020204030204" pitchFamily="34" charset="0"/>
              </a:rPr>
              <a:t>Serotonin </a:t>
            </a:r>
          </a:p>
          <a:p>
            <a:pPr marL="757238" lvl="1" indent="-457200">
              <a:buFont typeface="+mj-lt"/>
              <a:buAutoNum type="alphaLcParenR"/>
            </a:pPr>
            <a:r>
              <a:rPr lang="en-US" sz="2800" dirty="0" smtClean="0">
                <a:latin typeface="Calibri" panose="020F0502020204030204" pitchFamily="34" charset="0"/>
                <a:cs typeface="Calibri" panose="020F0502020204030204" pitchFamily="34" charset="0"/>
              </a:rPr>
              <a:t>All of the above </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34199505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Calibri" panose="020F0502020204030204" pitchFamily="34" charset="0"/>
                <a:cs typeface="Calibri" panose="020F0502020204030204" pitchFamily="34" charset="0"/>
              </a:rPr>
              <a:t>Post-Test </a:t>
            </a:r>
            <a:r>
              <a:rPr lang="en-US" altLang="en-US" sz="4000" dirty="0">
                <a:latin typeface="Calibri" panose="020F0502020204030204" pitchFamily="34" charset="0"/>
                <a:cs typeface="Calibri" panose="020F0502020204030204" pitchFamily="34" charset="0"/>
              </a:rPr>
              <a:t>Question</a:t>
            </a:r>
            <a:endParaRPr lang="en-US" dirty="0"/>
          </a:p>
        </p:txBody>
      </p:sp>
      <p:sp>
        <p:nvSpPr>
          <p:cNvPr id="3" name="Content Placeholder 2"/>
          <p:cNvSpPr>
            <a:spLocks noGrp="1"/>
          </p:cNvSpPr>
          <p:nvPr>
            <p:ph idx="1"/>
          </p:nvPr>
        </p:nvSpPr>
        <p:spPr/>
        <p:txBody>
          <a:bodyPr/>
          <a:lstStyle/>
          <a:p>
            <a:pPr marL="0" indent="0">
              <a:buNone/>
            </a:pPr>
            <a:r>
              <a:rPr lang="en-US" sz="3200" dirty="0" smtClean="0">
                <a:latin typeface="Calibri" panose="020F0502020204030204" pitchFamily="34" charset="0"/>
                <a:cs typeface="Calibri" panose="020F0502020204030204" pitchFamily="34" charset="0"/>
              </a:rPr>
              <a:t>2. Dopamine transporters may take up to _________ to fully return to normal functioning. </a:t>
            </a:r>
          </a:p>
          <a:p>
            <a:pPr marL="742950" indent="-742950">
              <a:buFont typeface="+mj-lt"/>
              <a:buAutoNum type="alphaLcParenR"/>
            </a:pPr>
            <a:r>
              <a:rPr lang="en-US" sz="2800" dirty="0" smtClean="0">
                <a:latin typeface="Calibri" panose="020F0502020204030204" pitchFamily="34" charset="0"/>
                <a:cs typeface="Calibri" panose="020F0502020204030204" pitchFamily="34" charset="0"/>
              </a:rPr>
              <a:t>6 months </a:t>
            </a:r>
          </a:p>
          <a:p>
            <a:pPr marL="742950" indent="-742950">
              <a:buFont typeface="+mj-lt"/>
              <a:buAutoNum type="alphaLcParenR"/>
            </a:pPr>
            <a:r>
              <a:rPr lang="en-US" sz="2800" dirty="0" smtClean="0">
                <a:latin typeface="Calibri" panose="020F0502020204030204" pitchFamily="34" charset="0"/>
                <a:cs typeface="Calibri" panose="020F0502020204030204" pitchFamily="34" charset="0"/>
              </a:rPr>
              <a:t>One year </a:t>
            </a:r>
          </a:p>
          <a:p>
            <a:pPr marL="742950" indent="-742950">
              <a:buFont typeface="+mj-lt"/>
              <a:buAutoNum type="alphaLcParenR"/>
            </a:pPr>
            <a:r>
              <a:rPr lang="en-US" sz="2800" dirty="0" smtClean="0">
                <a:latin typeface="Calibri" panose="020F0502020204030204" pitchFamily="34" charset="0"/>
                <a:cs typeface="Calibri" panose="020F0502020204030204" pitchFamily="34" charset="0"/>
              </a:rPr>
              <a:t>Two years </a:t>
            </a:r>
          </a:p>
          <a:p>
            <a:pPr marL="742950" indent="-742950">
              <a:buFont typeface="+mj-lt"/>
              <a:buAutoNum type="alphaLcParenR"/>
            </a:pPr>
            <a:r>
              <a:rPr lang="en-US" sz="2800" dirty="0" smtClean="0">
                <a:latin typeface="Calibri" panose="020F0502020204030204" pitchFamily="34" charset="0"/>
                <a:cs typeface="Calibri" panose="020F0502020204030204" pitchFamily="34" charset="0"/>
              </a:rPr>
              <a:t>Five years  </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54234919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Calibri" panose="020F0502020204030204" pitchFamily="34" charset="0"/>
                <a:cs typeface="Calibri" panose="020F0502020204030204" pitchFamily="34" charset="0"/>
              </a:rPr>
              <a:t>Post-Test </a:t>
            </a:r>
            <a:r>
              <a:rPr lang="en-US" altLang="en-US" sz="4000" dirty="0">
                <a:latin typeface="Calibri" panose="020F0502020204030204" pitchFamily="34" charset="0"/>
                <a:cs typeface="Calibri" panose="020F0502020204030204" pitchFamily="34" charset="0"/>
              </a:rPr>
              <a:t>Question</a:t>
            </a:r>
            <a:endParaRPr lang="en-US" dirty="0"/>
          </a:p>
        </p:txBody>
      </p:sp>
      <p:sp>
        <p:nvSpPr>
          <p:cNvPr id="3" name="Content Placeholder 2"/>
          <p:cNvSpPr>
            <a:spLocks noGrp="1"/>
          </p:cNvSpPr>
          <p:nvPr>
            <p:ph idx="1"/>
          </p:nvPr>
        </p:nvSpPr>
        <p:spPr/>
        <p:txBody>
          <a:bodyPr/>
          <a:lstStyle/>
          <a:p>
            <a:pPr marL="0" indent="0">
              <a:buNone/>
            </a:pPr>
            <a:r>
              <a:rPr lang="en-US" sz="3200" dirty="0" smtClean="0"/>
              <a:t>3. Almost half of HIV-seropositive individuals will have some degree of neurocognitive impairment. </a:t>
            </a:r>
          </a:p>
          <a:p>
            <a:pPr marL="0" indent="0">
              <a:buNone/>
            </a:pPr>
            <a:endParaRPr lang="en-US" dirty="0"/>
          </a:p>
          <a:p>
            <a:pPr marL="457200" indent="-457200">
              <a:buFont typeface="+mj-lt"/>
              <a:buAutoNum type="alphaLcParenR"/>
            </a:pPr>
            <a:r>
              <a:rPr lang="en-US" sz="2800" dirty="0" smtClean="0"/>
              <a:t>True </a:t>
            </a:r>
          </a:p>
          <a:p>
            <a:pPr marL="457200" indent="-457200">
              <a:buFont typeface="+mj-lt"/>
              <a:buAutoNum type="alphaLcParenR"/>
            </a:pPr>
            <a:r>
              <a:rPr lang="en-US" sz="2800" dirty="0" smtClean="0"/>
              <a:t>False </a:t>
            </a:r>
            <a:endParaRPr lang="en-US" sz="28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70525195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Calibri" panose="020F0502020204030204" pitchFamily="34" charset="0"/>
                <a:cs typeface="Calibri" panose="020F0502020204030204" pitchFamily="34" charset="0"/>
              </a:rPr>
              <a:t>Post-Test </a:t>
            </a:r>
            <a:r>
              <a:rPr lang="en-US" altLang="en-US" sz="4000" dirty="0">
                <a:latin typeface="Calibri" panose="020F0502020204030204" pitchFamily="34" charset="0"/>
                <a:cs typeface="Calibri" panose="020F0502020204030204" pitchFamily="34" charset="0"/>
              </a:rPr>
              <a:t>Question</a:t>
            </a:r>
            <a:endParaRPr lang="en-US" dirty="0"/>
          </a:p>
        </p:txBody>
      </p:sp>
      <p:sp>
        <p:nvSpPr>
          <p:cNvPr id="3" name="Content Placeholder 2"/>
          <p:cNvSpPr>
            <a:spLocks noGrp="1"/>
          </p:cNvSpPr>
          <p:nvPr>
            <p:ph idx="1"/>
          </p:nvPr>
        </p:nvSpPr>
        <p:spPr/>
        <p:txBody>
          <a:bodyPr/>
          <a:lstStyle/>
          <a:p>
            <a:pPr marL="0" indent="0">
              <a:buNone/>
            </a:pPr>
            <a:r>
              <a:rPr lang="en-US" sz="3200" dirty="0" smtClean="0">
                <a:latin typeface="Calibri" panose="020F0502020204030204" pitchFamily="34" charset="0"/>
                <a:cs typeface="Calibri" panose="020F0502020204030204" pitchFamily="34" charset="0"/>
              </a:rPr>
              <a:t>4. Intersectionality refers to the intersection of multiple stigmatized social identities, such as: </a:t>
            </a:r>
            <a:br>
              <a:rPr lang="en-US" sz="3200" dirty="0" smtClean="0">
                <a:latin typeface="Calibri" panose="020F0502020204030204" pitchFamily="34" charset="0"/>
                <a:cs typeface="Calibri" panose="020F0502020204030204" pitchFamily="34" charset="0"/>
              </a:rPr>
            </a:br>
            <a:endParaRPr lang="en-US" sz="3200" dirty="0" smtClean="0">
              <a:latin typeface="Calibri" panose="020F0502020204030204" pitchFamily="34" charset="0"/>
              <a:cs typeface="Calibri" panose="020F0502020204030204" pitchFamily="34" charset="0"/>
            </a:endParaRP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race and socioeconomic status </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Gender and sexual orientation </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HIV status and substance use </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All of the above  </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243385443"/>
      </p:ext>
    </p:extLst>
  </p:cSld>
  <p:clrMapOvr>
    <a:overrideClrMapping bg1="dk2" tx1="lt1" bg2="dk1"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Calibri" panose="020F0502020204030204" pitchFamily="34" charset="0"/>
                <a:cs typeface="Calibri" panose="020F0502020204030204" pitchFamily="34" charset="0"/>
              </a:rPr>
              <a:t>Post-Test </a:t>
            </a:r>
            <a:r>
              <a:rPr lang="en-US" altLang="en-US" sz="4000" dirty="0">
                <a:latin typeface="Calibri" panose="020F0502020204030204" pitchFamily="34" charset="0"/>
                <a:cs typeface="Calibri" panose="020F0502020204030204" pitchFamily="34" charset="0"/>
              </a:rPr>
              <a:t>Question</a:t>
            </a:r>
            <a:endParaRPr lang="en-US" dirty="0"/>
          </a:p>
        </p:txBody>
      </p:sp>
      <p:sp>
        <p:nvSpPr>
          <p:cNvPr id="3" name="Content Placeholder 2"/>
          <p:cNvSpPr>
            <a:spLocks noGrp="1"/>
          </p:cNvSpPr>
          <p:nvPr>
            <p:ph idx="1"/>
          </p:nvPr>
        </p:nvSpPr>
        <p:spPr/>
        <p:txBody>
          <a:bodyPr/>
          <a:lstStyle/>
          <a:p>
            <a:pPr marL="0" indent="0">
              <a:buNone/>
            </a:pPr>
            <a:r>
              <a:rPr lang="en-US" sz="3200" dirty="0" smtClean="0">
                <a:latin typeface="Calibri" panose="020F0502020204030204" pitchFamily="34" charset="0"/>
                <a:cs typeface="Calibri" panose="020F0502020204030204" pitchFamily="34" charset="0"/>
              </a:rPr>
              <a:t>5. A person that has experienced 4 or more Adverse Childhood Experiences is ______ more likely to engage in IV drug use: </a:t>
            </a:r>
          </a:p>
          <a:p>
            <a:pPr marL="0" indent="0">
              <a:buNone/>
            </a:pPr>
            <a:endParaRPr lang="en-US" sz="2800" dirty="0" smtClean="0">
              <a:latin typeface="Calibri" panose="020F0502020204030204" pitchFamily="34" charset="0"/>
              <a:cs typeface="Calibri" panose="020F0502020204030204" pitchFamily="34" charset="0"/>
            </a:endParaRP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60%</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90% </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200% </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1350%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518845422"/>
      </p:ext>
    </p:extLst>
  </p:cSld>
  <p:clrMapOvr>
    <a:overrideClrMapping bg1="dk2" tx1="lt1" bg2="dk1"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Calibri" panose="020F0502020204030204" pitchFamily="34" charset="0"/>
                <a:cs typeface="Calibri" panose="020F0502020204030204" pitchFamily="34" charset="0"/>
              </a:rPr>
              <a:t>Post-Test </a:t>
            </a:r>
            <a:r>
              <a:rPr lang="en-US" altLang="en-US" sz="4000" dirty="0">
                <a:latin typeface="Calibri" panose="020F0502020204030204" pitchFamily="34" charset="0"/>
                <a:cs typeface="Calibri" panose="020F0502020204030204" pitchFamily="34" charset="0"/>
              </a:rPr>
              <a:t>Question</a:t>
            </a:r>
            <a:endParaRPr lang="en-US" dirty="0"/>
          </a:p>
        </p:txBody>
      </p:sp>
      <p:sp>
        <p:nvSpPr>
          <p:cNvPr id="3" name="Content Placeholder 2"/>
          <p:cNvSpPr>
            <a:spLocks noGrp="1"/>
          </p:cNvSpPr>
          <p:nvPr>
            <p:ph idx="1"/>
          </p:nvPr>
        </p:nvSpPr>
        <p:spPr/>
        <p:txBody>
          <a:bodyPr/>
          <a:lstStyle/>
          <a:p>
            <a:pPr marL="514350" marR="0" indent="-514350">
              <a:lnSpc>
                <a:spcPct val="107000"/>
              </a:lnSpc>
              <a:spcBef>
                <a:spcPts val="0"/>
              </a:spcBef>
              <a:spcAft>
                <a:spcPts val="800"/>
              </a:spcAft>
              <a:buAutoNum type="arabicPeriod" startAt="6"/>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There </a:t>
            </a:r>
            <a:r>
              <a:rPr lang="en-US" sz="3200" dirty="0">
                <a:effectLst/>
                <a:latin typeface="Calibri" panose="020F0502020204030204" pitchFamily="34" charset="0"/>
                <a:ea typeface="Calibri" panose="020F0502020204030204" pitchFamily="34" charset="0"/>
                <a:cs typeface="Times New Roman" panose="02020603050405020304" pitchFamily="18" charset="0"/>
              </a:rPr>
              <a:t>is evidence to suggest that damage to the brain from long-term or severe substance use can be both functional and structural. </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800"/>
              </a:spcAft>
              <a:buAutoNum type="arabicPeriod" startAt="6"/>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True </a:t>
            </a:r>
          </a:p>
          <a:p>
            <a:pPr marL="342900" marR="0" lvl="0" indent="-342900">
              <a:lnSpc>
                <a:spcPct val="107000"/>
              </a:lnSpc>
              <a:spcBef>
                <a:spcPts val="0"/>
              </a:spcBef>
              <a:spcAft>
                <a:spcPts val="800"/>
              </a:spcAft>
              <a:buFont typeface="+mj-lt"/>
              <a:buAutoNum type="alphaL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False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89480588"/>
      </p:ext>
    </p:extLst>
  </p:cSld>
  <p:clrMapOvr>
    <a:overrideClrMapping bg1="dk2" tx1="lt1" bg2="dk1"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922"/>
            <a:ext cx="8229600" cy="1143000"/>
          </a:xfrm>
        </p:spPr>
        <p:txBody>
          <a:bodyPr/>
          <a:lstStyle/>
          <a:p>
            <a:r>
              <a:rPr lang="en-US" sz="3600" dirty="0">
                <a:latin typeface="Calibri" panose="020F0502020204030204" pitchFamily="34" charset="0"/>
                <a:cs typeface="Calibri" panose="020F0502020204030204" pitchFamily="34" charset="0"/>
              </a:rPr>
              <a:t>How Do We Conceptualize “Addiction”? </a:t>
            </a:r>
          </a:p>
        </p:txBody>
      </p:sp>
      <p:sp>
        <p:nvSpPr>
          <p:cNvPr id="3" name="Content Placeholder 2"/>
          <p:cNvSpPr>
            <a:spLocks noGrp="1"/>
          </p:cNvSpPr>
          <p:nvPr>
            <p:ph idx="1"/>
          </p:nvPr>
        </p:nvSpPr>
        <p:spPr>
          <a:xfrm>
            <a:off x="457200" y="1266094"/>
            <a:ext cx="8229600" cy="4525963"/>
          </a:xfrm>
        </p:spPr>
        <p:txBody>
          <a:bodyPr/>
          <a:lstStyle/>
          <a:p>
            <a:r>
              <a:rPr lang="en-US" sz="2800" dirty="0">
                <a:latin typeface="Calibri" panose="020F0502020204030204" pitchFamily="34" charset="0"/>
                <a:cs typeface="Calibri" panose="020F0502020204030204" pitchFamily="34" charset="0"/>
              </a:rPr>
              <a:t>Not everyone accepts neurobiological framework</a:t>
            </a:r>
          </a:p>
          <a:p>
            <a:r>
              <a:rPr lang="en-US" sz="2800" dirty="0">
                <a:latin typeface="Calibri" panose="020F0502020204030204" pitchFamily="34" charset="0"/>
                <a:cs typeface="Calibri" panose="020F0502020204030204" pitchFamily="34" charset="0"/>
              </a:rPr>
              <a:t>Addiction as a brain disease “challenges deeply ingrained values about self-determination and personal responsibility”</a:t>
            </a:r>
          </a:p>
          <a:p>
            <a:r>
              <a:rPr lang="en-US" sz="2800" dirty="0">
                <a:latin typeface="Calibri" panose="020F0502020204030204" pitchFamily="34" charset="0"/>
                <a:cs typeface="Calibri" panose="020F0502020204030204" pitchFamily="34" charset="0"/>
              </a:rPr>
              <a:t>Appears to some people to be making excuses for someone’s irresponsible, destructive actions instead of punishing harmful and often illegal behavior</a:t>
            </a:r>
          </a:p>
          <a:p>
            <a:r>
              <a:rPr lang="en-US" sz="2800" dirty="0">
                <a:latin typeface="Calibri" panose="020F0502020204030204" pitchFamily="34" charset="0"/>
                <a:cs typeface="Calibri" panose="020F0502020204030204" pitchFamily="34" charset="0"/>
              </a:rPr>
              <a:t>If it’s a disease of the brain, why can some people stop on their own, with no treatment at all? If some people can do that, why can’t everyone with an addiction do it? </a:t>
            </a:r>
          </a:p>
          <a:p>
            <a:endParaRPr lang="en-US" dirty="0"/>
          </a:p>
          <a:p>
            <a:endParaRPr lang="en-US" dirty="0"/>
          </a:p>
        </p:txBody>
      </p:sp>
      <p:sp>
        <p:nvSpPr>
          <p:cNvPr id="4" name="TextBox 3"/>
          <p:cNvSpPr txBox="1"/>
          <p:nvPr/>
        </p:nvSpPr>
        <p:spPr>
          <a:xfrm>
            <a:off x="206141" y="6336268"/>
            <a:ext cx="4857750" cy="369332"/>
          </a:xfrm>
          <a:prstGeom prst="rect">
            <a:avLst/>
          </a:prstGeom>
          <a:noFill/>
        </p:spPr>
        <p:txBody>
          <a:bodyPr wrap="square" rtlCol="0">
            <a:spAutoFit/>
          </a:bodyPr>
          <a:lstStyle/>
          <a:p>
            <a:r>
              <a:rPr lang="en-US" dirty="0" smtClean="0">
                <a:solidFill>
                  <a:srgbClr val="FFFFFF"/>
                </a:solidFill>
                <a:latin typeface="Calibri" panose="020F0502020204030204" pitchFamily="34" charset="0"/>
                <a:cs typeface="Calibri" panose="020F0502020204030204" pitchFamily="34" charset="0"/>
              </a:rPr>
              <a:t>Source: </a:t>
            </a:r>
            <a:r>
              <a:rPr lang="en-US" dirty="0" err="1" smtClean="0">
                <a:solidFill>
                  <a:srgbClr val="FFFFFF"/>
                </a:solidFill>
                <a:latin typeface="Calibri" panose="020F0502020204030204" pitchFamily="34" charset="0"/>
                <a:cs typeface="Calibri" panose="020F0502020204030204" pitchFamily="34" charset="0"/>
              </a:rPr>
              <a:t>Volkow</a:t>
            </a:r>
            <a:r>
              <a:rPr lang="en-US" dirty="0" smtClean="0">
                <a:solidFill>
                  <a:srgbClr val="FFFFFF"/>
                </a:solidFill>
                <a:latin typeface="Calibri" panose="020F0502020204030204" pitchFamily="34" charset="0"/>
                <a:cs typeface="Calibri" panose="020F0502020204030204" pitchFamily="34" charset="0"/>
              </a:rPr>
              <a:t> </a:t>
            </a:r>
            <a:r>
              <a:rPr lang="en-US" dirty="0">
                <a:solidFill>
                  <a:srgbClr val="FFFFFF"/>
                </a:solidFill>
                <a:latin typeface="Calibri" panose="020F0502020204030204" pitchFamily="34" charset="0"/>
                <a:cs typeface="Calibri" panose="020F0502020204030204" pitchFamily="34" charset="0"/>
              </a:rPr>
              <a:t>&amp; </a:t>
            </a:r>
            <a:r>
              <a:rPr lang="en-US" dirty="0" err="1">
                <a:solidFill>
                  <a:srgbClr val="FFFFFF"/>
                </a:solidFill>
                <a:latin typeface="Calibri" panose="020F0502020204030204" pitchFamily="34" charset="0"/>
                <a:cs typeface="Calibri" panose="020F0502020204030204" pitchFamily="34" charset="0"/>
              </a:rPr>
              <a:t>Koob</a:t>
            </a:r>
            <a:r>
              <a:rPr lang="en-US" dirty="0">
                <a:solidFill>
                  <a:srgbClr val="FFFFFF"/>
                </a:solidFill>
                <a:latin typeface="Calibri" panose="020F0502020204030204" pitchFamily="34" charset="0"/>
                <a:cs typeface="Calibri" panose="020F0502020204030204" pitchFamily="34" charset="0"/>
              </a:rPr>
              <a:t>, </a:t>
            </a:r>
            <a:r>
              <a:rPr lang="en-US" dirty="0" smtClean="0">
                <a:solidFill>
                  <a:srgbClr val="FFFFFF"/>
                </a:solidFill>
                <a:latin typeface="Calibri" panose="020F0502020204030204" pitchFamily="34" charset="0"/>
                <a:cs typeface="Calibri" panose="020F0502020204030204" pitchFamily="34" charset="0"/>
              </a:rPr>
              <a:t>2016</a:t>
            </a:r>
            <a:endParaRPr lang="en-US" sz="1400" dirty="0">
              <a:solidFill>
                <a:srgbClr val="FFFFFF"/>
              </a:solidFill>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17</a:t>
            </a:fld>
            <a:endParaRPr lang="en-US">
              <a:solidFill>
                <a:srgbClr val="FFFFFF"/>
              </a:solidFill>
            </a:endParaRPr>
          </a:p>
        </p:txBody>
      </p:sp>
    </p:spTree>
    <p:extLst>
      <p:ext uri="{BB962C8B-B14F-4D97-AF65-F5344CB8AC3E}">
        <p14:creationId xmlns:p14="http://schemas.microsoft.com/office/powerpoint/2010/main" val="360828797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Calibri" panose="020F0502020204030204" pitchFamily="34" charset="0"/>
                <a:cs typeface="Calibri" panose="020F0502020204030204" pitchFamily="34" charset="0"/>
              </a:rPr>
              <a:t>Post-Test </a:t>
            </a:r>
            <a:r>
              <a:rPr lang="en-US" altLang="en-US" sz="4000" dirty="0">
                <a:latin typeface="Calibri" panose="020F0502020204030204" pitchFamily="34" charset="0"/>
                <a:cs typeface="Calibri" panose="020F0502020204030204" pitchFamily="34" charset="0"/>
              </a:rPr>
              <a:t>Question</a:t>
            </a:r>
            <a:endParaRPr lang="en-US" dirty="0"/>
          </a:p>
        </p:txBody>
      </p:sp>
      <p:sp>
        <p:nvSpPr>
          <p:cNvPr id="3" name="Content Placeholder 2"/>
          <p:cNvSpPr>
            <a:spLocks noGrp="1"/>
          </p:cNvSpPr>
          <p:nvPr>
            <p:ph idx="1"/>
          </p:nvPr>
        </p:nvSpPr>
        <p:spPr/>
        <p:txBody>
          <a:bodyPr/>
          <a:lstStyle/>
          <a:p>
            <a:pPr marL="0" marR="0" indent="0">
              <a:lnSpc>
                <a:spcPct val="107000"/>
              </a:lnSpc>
              <a:spcBef>
                <a:spcPts val="0"/>
              </a:spcBef>
              <a:spcAft>
                <a:spcPts val="800"/>
              </a:spcAft>
              <a:buNone/>
            </a:pPr>
            <a:r>
              <a:rPr lang="en-US" sz="2800" dirty="0" smtClean="0">
                <a:latin typeface="Calibri" panose="020F0502020204030204" pitchFamily="34" charset="0"/>
                <a:cs typeface="Calibri" panose="020F0502020204030204" pitchFamily="34" charset="0"/>
              </a:rPr>
              <a:t>7. </a:t>
            </a:r>
            <a:r>
              <a:rPr lang="en-US" sz="2800" dirty="0">
                <a:effectLst/>
                <a:latin typeface="Calibri" panose="020F0502020204030204" pitchFamily="34" charset="0"/>
                <a:ea typeface="Calibri" panose="020F0502020204030204" pitchFamily="34" charset="0"/>
                <a:cs typeface="Calibri" panose="020F0502020204030204" pitchFamily="34" charset="0"/>
              </a:rPr>
              <a:t>Environmental risk factors potentially involved in developing an addiction include: </a:t>
            </a:r>
            <a:endParaRPr lang="en-US" sz="2800" dirty="0" smtClean="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lphaLcParenR"/>
            </a:pPr>
            <a:r>
              <a:rPr lang="en-US" sz="2800" dirty="0">
                <a:effectLst/>
                <a:latin typeface="Calibri" panose="020F0502020204030204" pitchFamily="34" charset="0"/>
                <a:ea typeface="Calibri" panose="020F0502020204030204" pitchFamily="34" charset="0"/>
                <a:cs typeface="Calibri" panose="020F0502020204030204" pitchFamily="34" charset="0"/>
              </a:rPr>
              <a:t>Parents’ attitude toward alcohol and drugs</a:t>
            </a:r>
          </a:p>
          <a:p>
            <a:pPr marL="342900" marR="0" lvl="0" indent="-342900">
              <a:lnSpc>
                <a:spcPct val="107000"/>
              </a:lnSpc>
              <a:spcBef>
                <a:spcPts val="0"/>
              </a:spcBef>
              <a:spcAft>
                <a:spcPts val="0"/>
              </a:spcAft>
              <a:buFont typeface="+mj-lt"/>
              <a:buAutoNum type="alphaLcParenR"/>
            </a:pPr>
            <a:r>
              <a:rPr lang="en-US" sz="2800" dirty="0">
                <a:effectLst/>
                <a:latin typeface="Calibri" panose="020F0502020204030204" pitchFamily="34" charset="0"/>
                <a:ea typeface="Calibri" panose="020F0502020204030204" pitchFamily="34" charset="0"/>
                <a:cs typeface="Calibri" panose="020F0502020204030204" pitchFamily="34" charset="0"/>
              </a:rPr>
              <a:t>Poor school achievement </a:t>
            </a:r>
          </a:p>
          <a:p>
            <a:pPr marL="342900" marR="0" lvl="0" indent="-342900">
              <a:lnSpc>
                <a:spcPct val="107000"/>
              </a:lnSpc>
              <a:spcBef>
                <a:spcPts val="0"/>
              </a:spcBef>
              <a:spcAft>
                <a:spcPts val="0"/>
              </a:spcAft>
              <a:buFont typeface="+mj-lt"/>
              <a:buAutoNum type="alphaLcParenR"/>
            </a:pPr>
            <a:r>
              <a:rPr lang="en-US" sz="2800" dirty="0">
                <a:effectLst/>
                <a:latin typeface="Calibri" panose="020F0502020204030204" pitchFamily="34" charset="0"/>
                <a:ea typeface="Calibri" panose="020F0502020204030204" pitchFamily="34" charset="0"/>
                <a:cs typeface="Calibri" panose="020F0502020204030204" pitchFamily="34" charset="0"/>
              </a:rPr>
              <a:t>Peer influences </a:t>
            </a:r>
          </a:p>
          <a:p>
            <a:pPr marL="342900" marR="0" lvl="0" indent="-342900">
              <a:lnSpc>
                <a:spcPct val="107000"/>
              </a:lnSpc>
              <a:spcBef>
                <a:spcPts val="0"/>
              </a:spcBef>
              <a:spcAft>
                <a:spcPts val="0"/>
              </a:spcAft>
              <a:buFont typeface="+mj-lt"/>
              <a:buAutoNum type="alphaLcParenR"/>
            </a:pPr>
            <a:r>
              <a:rPr lang="en-US" sz="2800" dirty="0">
                <a:effectLst/>
                <a:latin typeface="Calibri" panose="020F0502020204030204" pitchFamily="34" charset="0"/>
                <a:ea typeface="Calibri" panose="020F0502020204030204" pitchFamily="34" charset="0"/>
                <a:cs typeface="Calibri" panose="020F0502020204030204" pitchFamily="34" charset="0"/>
              </a:rPr>
              <a:t>Childhood trauma </a:t>
            </a:r>
          </a:p>
          <a:p>
            <a:pPr marL="342900" marR="0" lvl="0" indent="-342900">
              <a:lnSpc>
                <a:spcPct val="107000"/>
              </a:lnSpc>
              <a:spcBef>
                <a:spcPts val="0"/>
              </a:spcBef>
              <a:spcAft>
                <a:spcPts val="800"/>
              </a:spcAft>
              <a:buFont typeface="+mj-lt"/>
              <a:buAutoNum type="alphaLcParenR"/>
            </a:pPr>
            <a:r>
              <a:rPr lang="en-US" sz="2800" dirty="0">
                <a:effectLst/>
                <a:latin typeface="Calibri" panose="020F0502020204030204" pitchFamily="34" charset="0"/>
                <a:ea typeface="Calibri" panose="020F0502020204030204" pitchFamily="34" charset="0"/>
                <a:cs typeface="Calibri" panose="020F0502020204030204" pitchFamily="34" charset="0"/>
              </a:rPr>
              <a:t>All of the above</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197384313"/>
      </p:ext>
    </p:extLst>
  </p:cSld>
  <p:clrMapOvr>
    <a:overrideClrMapping bg1="dk2" tx1="lt1" bg2="dk1" tx2="lt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Calibri" panose="020F0502020204030204" pitchFamily="34" charset="0"/>
                <a:cs typeface="Calibri" panose="020F0502020204030204" pitchFamily="34" charset="0"/>
              </a:rPr>
              <a:t>Post-Test </a:t>
            </a:r>
            <a:r>
              <a:rPr lang="en-US" altLang="en-US" sz="4000" dirty="0">
                <a:latin typeface="Calibri" panose="020F0502020204030204" pitchFamily="34" charset="0"/>
                <a:cs typeface="Calibri" panose="020F0502020204030204" pitchFamily="34" charset="0"/>
              </a:rPr>
              <a:t>Question</a:t>
            </a:r>
            <a:endParaRPr lang="en-US" dirty="0"/>
          </a:p>
        </p:txBody>
      </p:sp>
      <p:sp>
        <p:nvSpPr>
          <p:cNvPr id="3" name="Content Placeholder 2"/>
          <p:cNvSpPr>
            <a:spLocks noGrp="1"/>
          </p:cNvSpPr>
          <p:nvPr>
            <p:ph idx="1"/>
          </p:nvPr>
        </p:nvSpPr>
        <p:spPr/>
        <p:txBody>
          <a:bodyPr/>
          <a:lstStyle/>
          <a:p>
            <a:pPr marL="0" marR="0" indent="0">
              <a:lnSpc>
                <a:spcPct val="107000"/>
              </a:lnSpc>
              <a:spcBef>
                <a:spcPts val="0"/>
              </a:spcBef>
              <a:spcAft>
                <a:spcPts val="800"/>
              </a:spcAft>
              <a:buNone/>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8. All </a:t>
            </a:r>
            <a:r>
              <a:rPr lang="en-US" sz="3200" dirty="0">
                <a:effectLst/>
                <a:latin typeface="Calibri" panose="020F0502020204030204" pitchFamily="34" charset="0"/>
                <a:ea typeface="Calibri" panose="020F0502020204030204" pitchFamily="34" charset="0"/>
                <a:cs typeface="Times New Roman" panose="02020603050405020304" pitchFamily="18" charset="0"/>
              </a:rPr>
              <a:t>opiates are opioids but not all opioids are opiates. </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buAutoNum type="arabicPeriod" startAt="8"/>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True </a:t>
            </a:r>
          </a:p>
          <a:p>
            <a:pPr marL="342900" marR="0" lvl="0" indent="-342900">
              <a:lnSpc>
                <a:spcPct val="107000"/>
              </a:lnSpc>
              <a:spcBef>
                <a:spcPts val="0"/>
              </a:spcBef>
              <a:spcAft>
                <a:spcPts val="800"/>
              </a:spcAft>
              <a:buFont typeface="+mj-lt"/>
              <a:buAutoNum type="alphaL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False </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625040171"/>
      </p:ext>
    </p:extLst>
  </p:cSld>
  <p:clrMapOvr>
    <a:overrideClrMapping bg1="dk2" tx1="lt1" bg2="dk1" tx2="lt2" accent1="accent1" accent2="accent2" accent3="accent3" accent4="accent4" accent5="accent5" accent6="accent6" hlink="hlink" folHlink="folHlink"/>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Calibri" panose="020F0502020204030204" pitchFamily="34" charset="0"/>
                <a:cs typeface="Calibri" panose="020F0502020204030204" pitchFamily="34" charset="0"/>
              </a:rPr>
              <a:t>Post-Test </a:t>
            </a:r>
            <a:r>
              <a:rPr lang="en-US" altLang="en-US" sz="4000" dirty="0">
                <a:latin typeface="Calibri" panose="020F0502020204030204" pitchFamily="34" charset="0"/>
                <a:cs typeface="Calibri" panose="020F0502020204030204" pitchFamily="34" charset="0"/>
              </a:rPr>
              <a:t>Question</a:t>
            </a:r>
            <a:endParaRPr lang="en-US" dirty="0"/>
          </a:p>
        </p:txBody>
      </p:sp>
      <p:sp>
        <p:nvSpPr>
          <p:cNvPr id="3" name="Content Placeholder 2"/>
          <p:cNvSpPr>
            <a:spLocks noGrp="1"/>
          </p:cNvSpPr>
          <p:nvPr>
            <p:ph idx="1"/>
          </p:nvPr>
        </p:nvSpPr>
        <p:spPr/>
        <p:txBody>
          <a:bodyPr/>
          <a:lstStyle/>
          <a:p>
            <a:pPr marL="0" marR="0" indent="0">
              <a:lnSpc>
                <a:spcPct val="107000"/>
              </a:lnSpc>
              <a:spcBef>
                <a:spcPts val="0"/>
              </a:spcBef>
              <a:spcAft>
                <a:spcPts val="800"/>
              </a:spcAft>
              <a:buNone/>
            </a:pPr>
            <a:r>
              <a:rPr lang="en-US" sz="3200" dirty="0" smtClean="0">
                <a:latin typeface="Calibri" panose="020F0502020204030204" pitchFamily="34" charset="0"/>
                <a:cs typeface="Calibri" panose="020F0502020204030204" pitchFamily="34" charset="0"/>
              </a:rPr>
              <a:t>9. </a:t>
            </a:r>
            <a:r>
              <a:rPr lang="en-US" sz="3200" dirty="0">
                <a:effectLst/>
                <a:latin typeface="Calibri" panose="020F0502020204030204" pitchFamily="34" charset="0"/>
                <a:ea typeface="Calibri" panose="020F0502020204030204" pitchFamily="34" charset="0"/>
                <a:cs typeface="Calibri" panose="020F0502020204030204" pitchFamily="34" charset="0"/>
              </a:rPr>
              <a:t>The persistence of detectable HIV viral load in the central nervous system is a risk factor for: </a:t>
            </a:r>
            <a:endParaRPr lang="en-US" sz="3200" dirty="0" smtClean="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Anxiety </a:t>
            </a: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Depression </a:t>
            </a: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Psychosis </a:t>
            </a:r>
          </a:p>
          <a:p>
            <a:pPr marL="342900" marR="0" lvl="0" indent="-342900">
              <a:lnSpc>
                <a:spcPct val="107000"/>
              </a:lnSpc>
              <a:spcBef>
                <a:spcPts val="0"/>
              </a:spcBef>
              <a:spcAft>
                <a:spcPts val="80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Parkinson’s Disease</a:t>
            </a:r>
            <a:r>
              <a:rPr lang="en-US"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261636828"/>
      </p:ext>
    </p:extLst>
  </p:cSld>
  <p:clrMapOvr>
    <a:overrideClrMapping bg1="dk2" tx1="lt1" bg2="dk1"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Calibri" panose="020F0502020204030204" pitchFamily="34" charset="0"/>
                <a:cs typeface="Calibri" panose="020F0502020204030204" pitchFamily="34" charset="0"/>
              </a:rPr>
              <a:t>Post-Test </a:t>
            </a:r>
            <a:r>
              <a:rPr lang="en-US" altLang="en-US" sz="4000" dirty="0">
                <a:latin typeface="Calibri" panose="020F0502020204030204" pitchFamily="34" charset="0"/>
                <a:cs typeface="Calibri" panose="020F0502020204030204" pitchFamily="34" charset="0"/>
              </a:rPr>
              <a:t>Question</a:t>
            </a:r>
            <a:endParaRPr lang="en-US" dirty="0"/>
          </a:p>
        </p:txBody>
      </p:sp>
      <p:sp>
        <p:nvSpPr>
          <p:cNvPr id="3" name="Content Placeholder 2"/>
          <p:cNvSpPr>
            <a:spLocks noGrp="1"/>
          </p:cNvSpPr>
          <p:nvPr>
            <p:ph idx="1"/>
          </p:nvPr>
        </p:nvSpPr>
        <p:spPr/>
        <p:txBody>
          <a:bodyPr/>
          <a:lstStyle/>
          <a:p>
            <a:pPr marL="0" marR="0" indent="0">
              <a:lnSpc>
                <a:spcPct val="107000"/>
              </a:lnSpc>
              <a:spcBef>
                <a:spcPts val="0"/>
              </a:spcBef>
              <a:spcAft>
                <a:spcPts val="800"/>
              </a:spcAft>
              <a:buNone/>
            </a:pPr>
            <a:r>
              <a:rPr lang="en-US" sz="3200" dirty="0" smtClean="0">
                <a:latin typeface="Calibri" panose="020F0502020204030204" pitchFamily="34" charset="0"/>
                <a:cs typeface="Calibri" panose="020F0502020204030204" pitchFamily="34" charset="0"/>
              </a:rPr>
              <a:t>10. </a:t>
            </a:r>
            <a:r>
              <a:rPr lang="en-US" sz="3200" dirty="0">
                <a:effectLst/>
                <a:latin typeface="Calibri" panose="020F0502020204030204" pitchFamily="34" charset="0"/>
                <a:ea typeface="Calibri" panose="020F0502020204030204" pitchFamily="34" charset="0"/>
                <a:cs typeface="Calibri" panose="020F0502020204030204" pitchFamily="34" charset="0"/>
              </a:rPr>
              <a:t>Having a history of childhood abuse predicts depression, risky sexual behavior, and methamphetamine use in men who have sex with men (MSM). </a:t>
            </a:r>
            <a:endParaRPr lang="en-US" sz="3200" dirty="0" smtClean="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True</a:t>
            </a:r>
            <a:r>
              <a:rPr lang="en-US" sz="3200" b="1" dirty="0">
                <a:effectLst/>
                <a:latin typeface="Calibri" panose="020F0502020204030204" pitchFamily="34" charset="0"/>
                <a:ea typeface="Calibri" panose="020F0502020204030204" pitchFamily="34" charset="0"/>
                <a:cs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800"/>
              </a:spcAft>
              <a:buFont typeface="+mj-lt"/>
              <a:buAutoNum type="alphaLcParenR"/>
            </a:pPr>
            <a:r>
              <a:rPr lang="en-US" sz="3200" dirty="0">
                <a:effectLst/>
                <a:latin typeface="Calibri" panose="020F0502020204030204" pitchFamily="34" charset="0"/>
                <a:ea typeface="Calibri" panose="020F0502020204030204" pitchFamily="34" charset="0"/>
                <a:cs typeface="Calibri" panose="020F0502020204030204" pitchFamily="34" charset="0"/>
              </a:rPr>
              <a:t>False </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379630880"/>
      </p:ext>
    </p:extLst>
  </p:cSld>
  <p:clrMapOvr>
    <a:overrideClrMapping bg1="dk2" tx1="lt1" bg2="dk1"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59716F9-6F20-4486-AE3A-61EEF465781B}" type="slidenum">
              <a:rPr lang="en-US" smtClean="0">
                <a:solidFill>
                  <a:srgbClr val="FFFFFF"/>
                </a:solidFill>
              </a:rPr>
              <a:pPr>
                <a:defRPr/>
              </a:pPr>
              <a:t>174</a:t>
            </a:fld>
            <a:endParaRPr lang="en-US">
              <a:solidFill>
                <a:srgbClr val="FFFFFF"/>
              </a:solidFill>
            </a:endParaRPr>
          </a:p>
        </p:txBody>
      </p:sp>
      <p:sp>
        <p:nvSpPr>
          <p:cNvPr id="104450" name="Rectangle 2"/>
          <p:cNvSpPr>
            <a:spLocks noGrp="1"/>
          </p:cNvSpPr>
          <p:nvPr>
            <p:ph type="ctrTitle" idx="4294967295"/>
          </p:nvPr>
        </p:nvSpPr>
        <p:spPr>
          <a:xfrm>
            <a:off x="0" y="355600"/>
            <a:ext cx="6858000" cy="1303338"/>
          </a:xfrm>
        </p:spPr>
        <p:txBody>
          <a:bodyPr/>
          <a:lstStyle/>
          <a:p>
            <a:pPr algn="ctr"/>
            <a:r>
              <a:rPr lang="en-US" altLang="en-US" sz="4000" dirty="0">
                <a:solidFill>
                  <a:schemeClr val="accent5"/>
                </a:solidFill>
                <a:latin typeface="Calibri" panose="020F0502020204030204" pitchFamily="34" charset="0"/>
                <a:cs typeface="Calibri" panose="020F0502020204030204" pitchFamily="34" charset="0"/>
              </a:rPr>
              <a:t>Thank you for your time!</a:t>
            </a:r>
          </a:p>
        </p:txBody>
      </p:sp>
      <p:sp>
        <p:nvSpPr>
          <p:cNvPr id="104451" name="Rectangle 3"/>
          <p:cNvSpPr>
            <a:spLocks noGrp="1"/>
          </p:cNvSpPr>
          <p:nvPr>
            <p:ph type="subTitle" idx="4294967295"/>
          </p:nvPr>
        </p:nvSpPr>
        <p:spPr>
          <a:xfrm>
            <a:off x="0" y="1973263"/>
            <a:ext cx="6858000" cy="2524125"/>
          </a:xfrm>
        </p:spPr>
        <p:txBody>
          <a:bodyPr>
            <a:noAutofit/>
          </a:bodyPr>
          <a:lstStyle/>
          <a:p>
            <a:pPr marL="0" indent="0" algn="ctr">
              <a:lnSpc>
                <a:spcPct val="80000"/>
              </a:lnSpc>
              <a:buNone/>
            </a:pPr>
            <a:r>
              <a:rPr lang="en-US" altLang="en-US" dirty="0">
                <a:latin typeface="Calibri" panose="020F0502020204030204" pitchFamily="34" charset="0"/>
                <a:cs typeface="Calibri" panose="020F0502020204030204" pitchFamily="34" charset="0"/>
              </a:rPr>
              <a:t>For more information:</a:t>
            </a:r>
          </a:p>
          <a:p>
            <a:pPr marL="0" indent="0" algn="ctr">
              <a:lnSpc>
                <a:spcPct val="80000"/>
              </a:lnSpc>
              <a:buNone/>
            </a:pPr>
            <a:endParaRPr lang="en-US" altLang="en-US" dirty="0">
              <a:latin typeface="Calibri" panose="020F0502020204030204" pitchFamily="34" charset="0"/>
              <a:cs typeface="Calibri" panose="020F0502020204030204" pitchFamily="34" charset="0"/>
            </a:endParaRPr>
          </a:p>
          <a:p>
            <a:pPr marL="0" indent="0" algn="ctr">
              <a:lnSpc>
                <a:spcPct val="80000"/>
              </a:lnSpc>
              <a:buNone/>
            </a:pPr>
            <a:r>
              <a:rPr lang="en-US" altLang="en-US" dirty="0" smtClean="0">
                <a:latin typeface="Calibri" panose="020F0502020204030204" pitchFamily="34" charset="0"/>
                <a:cs typeface="Calibri" panose="020F0502020204030204" pitchFamily="34" charset="0"/>
              </a:rPr>
              <a:t>Trainer name: Trainer email address</a:t>
            </a:r>
            <a:endParaRPr lang="en-US" altLang="en-US" dirty="0">
              <a:latin typeface="Calibri" panose="020F0502020204030204" pitchFamily="34" charset="0"/>
              <a:cs typeface="Calibri" panose="020F0502020204030204" pitchFamily="34" charset="0"/>
            </a:endParaRPr>
          </a:p>
          <a:p>
            <a:pPr marL="0" indent="0" algn="ctr">
              <a:lnSpc>
                <a:spcPct val="80000"/>
              </a:lnSpc>
              <a:buNone/>
            </a:pPr>
            <a:r>
              <a:rPr lang="en-US" altLang="en-US" dirty="0" smtClean="0">
                <a:latin typeface="Calibri" panose="020F0502020204030204" pitchFamily="34" charset="0"/>
                <a:cs typeface="Calibri" panose="020F0502020204030204" pitchFamily="34" charset="0"/>
              </a:rPr>
              <a:t>Trainer name: Trainer email address</a:t>
            </a:r>
            <a:endParaRPr lang="en-US" altLang="en-US" dirty="0">
              <a:latin typeface="Calibri" panose="020F0502020204030204" pitchFamily="34" charset="0"/>
              <a:cs typeface="Calibri" panose="020F0502020204030204" pitchFamily="34" charset="0"/>
            </a:endParaRPr>
          </a:p>
          <a:p>
            <a:pPr marL="0" indent="0" algn="ctr">
              <a:lnSpc>
                <a:spcPct val="80000"/>
              </a:lnSpc>
              <a:buNone/>
            </a:pPr>
            <a:endParaRPr lang="en-US" altLang="en-US" dirty="0" smtClean="0">
              <a:latin typeface="Calibri" panose="020F0502020204030204" pitchFamily="34" charset="0"/>
              <a:cs typeface="Calibri" panose="020F0502020204030204" pitchFamily="34" charset="0"/>
            </a:endParaRPr>
          </a:p>
          <a:p>
            <a:pPr marL="0" indent="0" algn="ctr">
              <a:lnSpc>
                <a:spcPct val="80000"/>
              </a:lnSpc>
              <a:buNone/>
            </a:pPr>
            <a:r>
              <a:rPr lang="en-US" altLang="en-US" dirty="0" smtClean="0">
                <a:latin typeface="Calibri" panose="020F0502020204030204" pitchFamily="34" charset="0"/>
                <a:cs typeface="Calibri" panose="020F0502020204030204" pitchFamily="34" charset="0"/>
              </a:rPr>
              <a:t>Kevin-Paul </a:t>
            </a:r>
            <a:r>
              <a:rPr lang="en-US" altLang="en-US" dirty="0">
                <a:latin typeface="Calibri" panose="020F0502020204030204" pitchFamily="34" charset="0"/>
                <a:cs typeface="Calibri" panose="020F0502020204030204" pitchFamily="34" charset="0"/>
              </a:rPr>
              <a:t>Johnson: kevinpaul@HIVtrainingCDU.org</a:t>
            </a:r>
          </a:p>
          <a:p>
            <a:pPr marL="0" indent="0" algn="ctr">
              <a:lnSpc>
                <a:spcPct val="80000"/>
              </a:lnSpc>
              <a:buNone/>
            </a:pPr>
            <a:r>
              <a:rPr lang="en-US" altLang="en-US" dirty="0">
                <a:latin typeface="Calibri" panose="020F0502020204030204" pitchFamily="34" charset="0"/>
                <a:cs typeface="Calibri" panose="020F0502020204030204" pitchFamily="34" charset="0"/>
              </a:rPr>
              <a:t>Pacific Southwest ATTC: http://www.psattc.org</a:t>
            </a:r>
          </a:p>
          <a:p>
            <a:pPr marL="0" indent="0" algn="ctr">
              <a:lnSpc>
                <a:spcPct val="80000"/>
              </a:lnSpc>
              <a:buNone/>
            </a:pPr>
            <a:r>
              <a:rPr lang="en-US" altLang="en-US" dirty="0">
                <a:latin typeface="Calibri" panose="020F0502020204030204" pitchFamily="34" charset="0"/>
                <a:cs typeface="Calibri" panose="020F0502020204030204" pitchFamily="34" charset="0"/>
              </a:rPr>
              <a:t>PAETC Training calendar: http://www.HIVtrainingCDU.org</a:t>
            </a:r>
          </a:p>
        </p:txBody>
      </p:sp>
      <p:pic>
        <p:nvPicPr>
          <p:cNvPr id="104453" name="Picture 9" descr="NudePS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061" y="5543550"/>
            <a:ext cx="991790" cy="4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11" descr="CDU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1950" y="53149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2250" y="5384337"/>
            <a:ext cx="1314450" cy="498542"/>
          </a:xfrm>
          <a:prstGeom prst="rect">
            <a:avLst/>
          </a:prstGeom>
          <a:solidFill>
            <a:schemeClr val="tx1"/>
          </a:solidFill>
        </p:spPr>
      </p:pic>
    </p:spTree>
    <p:custDataLst>
      <p:tags r:id="rId2"/>
    </p:custDataLst>
    <p:extLst>
      <p:ext uri="{BB962C8B-B14F-4D97-AF65-F5344CB8AC3E}">
        <p14:creationId xmlns:p14="http://schemas.microsoft.com/office/powerpoint/2010/main" val="17595875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ctrTitle"/>
          </p:nvPr>
        </p:nvSpPr>
        <p:spPr>
          <a:xfrm>
            <a:off x="1631156" y="1143000"/>
            <a:ext cx="5886450" cy="857250"/>
          </a:xfrm>
        </p:spPr>
        <p:txBody>
          <a:bodyPr/>
          <a:lstStyle/>
          <a:p>
            <a:pPr algn="ctr" eaLnBrk="1" hangingPunct="1">
              <a:defRPr/>
            </a:pPr>
            <a:r>
              <a:rPr lang="en-US" sz="4000" b="0" dirty="0">
                <a:solidFill>
                  <a:srgbClr val="FFFF00"/>
                </a:solidFill>
                <a:latin typeface="Calibri" panose="020F0502020204030204" pitchFamily="34" charset="0"/>
                <a:cs typeface="Calibri" panose="020F0502020204030204" pitchFamily="34" charset="0"/>
              </a:rPr>
              <a:t>Why do people take drugs?</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381" y="342900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5717" name="Text Box 5"/>
          <p:cNvSpPr txBox="1">
            <a:spLocks noChangeArrowheads="1"/>
          </p:cNvSpPr>
          <p:nvPr/>
        </p:nvSpPr>
        <p:spPr bwMode="auto">
          <a:xfrm>
            <a:off x="597877" y="2469363"/>
            <a:ext cx="223489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marL="128588"/>
            <a:r>
              <a:rPr lang="en-US" altLang="en-US" sz="2400" b="1" dirty="0">
                <a:solidFill>
                  <a:srgbClr val="FFFF00"/>
                </a:solidFill>
                <a:latin typeface="Calibri" panose="020F0502020204030204" pitchFamily="34" charset="0"/>
                <a:cs typeface="Calibri" panose="020F0502020204030204" pitchFamily="34" charset="0"/>
              </a:rPr>
              <a:t>To feel good</a:t>
            </a:r>
          </a:p>
          <a:p>
            <a:pPr marL="128588"/>
            <a:r>
              <a:rPr lang="en-US" altLang="en-US" sz="2400" dirty="0">
                <a:solidFill>
                  <a:prstClr val="white"/>
                </a:solidFill>
                <a:latin typeface="Calibri" panose="020F0502020204030204" pitchFamily="34" charset="0"/>
                <a:cs typeface="Calibri" panose="020F0502020204030204" pitchFamily="34" charset="0"/>
              </a:rPr>
              <a:t>To have novel:</a:t>
            </a:r>
          </a:p>
          <a:p>
            <a:pPr marL="342900"/>
            <a:r>
              <a:rPr lang="en-US" altLang="en-US" sz="2400" dirty="0">
                <a:solidFill>
                  <a:prstClr val="white"/>
                </a:solidFill>
                <a:latin typeface="Calibri" panose="020F0502020204030204" pitchFamily="34" charset="0"/>
                <a:cs typeface="Calibri" panose="020F0502020204030204" pitchFamily="34" charset="0"/>
              </a:rPr>
              <a:t>Feelings</a:t>
            </a:r>
          </a:p>
          <a:p>
            <a:pPr marL="342900"/>
            <a:r>
              <a:rPr lang="en-US" altLang="en-US" sz="2400" dirty="0">
                <a:solidFill>
                  <a:prstClr val="white"/>
                </a:solidFill>
                <a:latin typeface="Calibri" panose="020F0502020204030204" pitchFamily="34" charset="0"/>
                <a:cs typeface="Calibri" panose="020F0502020204030204" pitchFamily="34" charset="0"/>
              </a:rPr>
              <a:t>Sensations</a:t>
            </a:r>
          </a:p>
          <a:p>
            <a:pPr marL="342900"/>
            <a:r>
              <a:rPr lang="en-US" altLang="en-US" sz="2400" dirty="0">
                <a:solidFill>
                  <a:prstClr val="white"/>
                </a:solidFill>
                <a:latin typeface="Calibri" panose="020F0502020204030204" pitchFamily="34" charset="0"/>
                <a:cs typeface="Calibri" panose="020F0502020204030204" pitchFamily="34" charset="0"/>
              </a:rPr>
              <a:t>Experiences</a:t>
            </a:r>
          </a:p>
          <a:p>
            <a:pPr marL="342900"/>
            <a:r>
              <a:rPr lang="en-US" altLang="en-US" sz="2400" dirty="0">
                <a:solidFill>
                  <a:prstClr val="white"/>
                </a:solidFill>
                <a:latin typeface="Calibri" panose="020F0502020204030204" pitchFamily="34" charset="0"/>
                <a:cs typeface="Calibri" panose="020F0502020204030204" pitchFamily="34" charset="0"/>
              </a:rPr>
              <a:t>AND </a:t>
            </a:r>
          </a:p>
          <a:p>
            <a:pPr marL="342900"/>
            <a:r>
              <a:rPr lang="en-US" altLang="en-US" sz="2400" dirty="0">
                <a:solidFill>
                  <a:prstClr val="white"/>
                </a:solidFill>
                <a:latin typeface="Calibri" panose="020F0502020204030204" pitchFamily="34" charset="0"/>
                <a:cs typeface="Calibri" panose="020F0502020204030204" pitchFamily="34" charset="0"/>
              </a:rPr>
              <a:t>To share them</a:t>
            </a:r>
          </a:p>
        </p:txBody>
      </p:sp>
      <p:sp>
        <p:nvSpPr>
          <p:cNvPr id="755719" name="Text Box 7"/>
          <p:cNvSpPr txBox="1">
            <a:spLocks noChangeArrowheads="1"/>
          </p:cNvSpPr>
          <p:nvPr/>
        </p:nvSpPr>
        <p:spPr bwMode="auto">
          <a:xfrm>
            <a:off x="6664569" y="2423196"/>
            <a:ext cx="226841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400" b="1" dirty="0">
                <a:solidFill>
                  <a:srgbClr val="FFFF00"/>
                </a:solidFill>
                <a:latin typeface="Calibri" panose="020F0502020204030204" pitchFamily="34" charset="0"/>
                <a:cs typeface="Calibri" panose="020F0502020204030204" pitchFamily="34" charset="0"/>
              </a:rPr>
              <a:t>To feel better</a:t>
            </a:r>
          </a:p>
          <a:p>
            <a:r>
              <a:rPr lang="en-US" altLang="en-US" sz="2400" dirty="0">
                <a:solidFill>
                  <a:prstClr val="white"/>
                </a:solidFill>
                <a:latin typeface="Calibri" panose="020F0502020204030204" pitchFamily="34" charset="0"/>
                <a:cs typeface="Calibri" panose="020F0502020204030204" pitchFamily="34" charset="0"/>
              </a:rPr>
              <a:t>To lessen:</a:t>
            </a:r>
          </a:p>
          <a:p>
            <a:pPr marL="214313"/>
            <a:r>
              <a:rPr lang="en-US" altLang="en-US" sz="2400" dirty="0">
                <a:solidFill>
                  <a:prstClr val="white"/>
                </a:solidFill>
                <a:latin typeface="Calibri" panose="020F0502020204030204" pitchFamily="34" charset="0"/>
                <a:cs typeface="Calibri" panose="020F0502020204030204" pitchFamily="34" charset="0"/>
              </a:rPr>
              <a:t>Anxiety </a:t>
            </a:r>
          </a:p>
          <a:p>
            <a:pPr marL="214313"/>
            <a:r>
              <a:rPr lang="en-US" altLang="en-US" sz="2400" dirty="0">
                <a:solidFill>
                  <a:prstClr val="white"/>
                </a:solidFill>
                <a:latin typeface="Calibri" panose="020F0502020204030204" pitchFamily="34" charset="0"/>
                <a:cs typeface="Calibri" panose="020F0502020204030204" pitchFamily="34" charset="0"/>
              </a:rPr>
              <a:t>Worries</a:t>
            </a:r>
          </a:p>
          <a:p>
            <a:pPr marL="214313"/>
            <a:r>
              <a:rPr lang="en-US" altLang="en-US" sz="2400" dirty="0">
                <a:solidFill>
                  <a:prstClr val="white"/>
                </a:solidFill>
                <a:latin typeface="Calibri" panose="020F0502020204030204" pitchFamily="34" charset="0"/>
                <a:cs typeface="Calibri" panose="020F0502020204030204" pitchFamily="34" charset="0"/>
              </a:rPr>
              <a:t>Fears</a:t>
            </a:r>
          </a:p>
          <a:p>
            <a:pPr marL="214313"/>
            <a:r>
              <a:rPr lang="en-US" altLang="en-US" sz="2400" dirty="0">
                <a:solidFill>
                  <a:prstClr val="white"/>
                </a:solidFill>
                <a:latin typeface="Calibri" panose="020F0502020204030204" pitchFamily="34" charset="0"/>
                <a:cs typeface="Calibri" panose="020F0502020204030204" pitchFamily="34" charset="0"/>
              </a:rPr>
              <a:t>Depression </a:t>
            </a:r>
          </a:p>
          <a:p>
            <a:pPr marL="214313"/>
            <a:r>
              <a:rPr lang="en-US" altLang="en-US" sz="2400" dirty="0">
                <a:solidFill>
                  <a:prstClr val="white"/>
                </a:solidFill>
                <a:latin typeface="Calibri" panose="020F0502020204030204" pitchFamily="34" charset="0"/>
                <a:cs typeface="Calibri" panose="020F0502020204030204" pitchFamily="34" charset="0"/>
              </a:rPr>
              <a:t>Hopelessness</a:t>
            </a:r>
          </a:p>
          <a:p>
            <a:pPr marL="214313"/>
            <a:r>
              <a:rPr lang="en-US" altLang="en-US" sz="2400" dirty="0">
                <a:solidFill>
                  <a:prstClr val="white"/>
                </a:solidFill>
                <a:latin typeface="Calibri" panose="020F0502020204030204" pitchFamily="34" charset="0"/>
                <a:cs typeface="Calibri" panose="020F0502020204030204" pitchFamily="34" charset="0"/>
              </a:rPr>
              <a:t>Withdrawal</a:t>
            </a:r>
          </a:p>
        </p:txBody>
      </p:sp>
      <p:pic>
        <p:nvPicPr>
          <p:cNvPr id="755726" name="Picture 14" descr="http://www.modernartimages.com/images/prints/african-american-art-print-healingd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772" y="2116538"/>
            <a:ext cx="1796378" cy="2743200"/>
          </a:xfrm>
          <a:prstGeom prst="roundRect">
            <a:avLst>
              <a:gd name="adj" fmla="val 13618"/>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prst="convex"/>
          </a:sp3d>
          <a:extLst/>
        </p:spPr>
      </p:pic>
      <p:pic>
        <p:nvPicPr>
          <p:cNvPr id="755727"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9150" y="2116538"/>
            <a:ext cx="1774319" cy="2743200"/>
          </a:xfrm>
          <a:prstGeom prst="roundRect">
            <a:avLst>
              <a:gd name="adj" fmla="val 14019"/>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prst="convex"/>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0369" y="6286472"/>
            <a:ext cx="1418593" cy="369332"/>
          </a:xfrm>
          <a:prstGeom prst="rect">
            <a:avLst/>
          </a:prstGeom>
        </p:spPr>
        <p:txBody>
          <a:bodyPr wrap="none">
            <a:spAutoFit/>
          </a:bodyPr>
          <a:lstStyle/>
          <a:p>
            <a:r>
              <a:rPr lang="en-US" dirty="0">
                <a:solidFill>
                  <a:srgbClr val="FFFFFF"/>
                </a:solidFill>
                <a:latin typeface="Calibri" panose="020F0502020204030204" pitchFamily="34" charset="0"/>
                <a:cs typeface="Calibri" panose="020F0502020204030204" pitchFamily="34" charset="0"/>
              </a:rPr>
              <a:t>Source: </a:t>
            </a:r>
            <a:r>
              <a:rPr lang="en-US" dirty="0" smtClean="0">
                <a:solidFill>
                  <a:srgbClr val="FFFFFF"/>
                </a:solidFill>
                <a:latin typeface="Calibri" panose="020F0502020204030204" pitchFamily="34" charset="0"/>
                <a:cs typeface="Calibri" panose="020F0502020204030204" pitchFamily="34" charset="0"/>
              </a:rPr>
              <a:t>NIDA</a:t>
            </a:r>
            <a:endParaRPr lang="en-US" sz="1400" dirty="0">
              <a:solidFill>
                <a:srgbClr val="FFFFFF"/>
              </a:solidFill>
              <a:latin typeface="Calibri" panose="020F0502020204030204" pitchFamily="34" charset="0"/>
              <a:cs typeface="Calibri" panose="020F0502020204030204" pitchFamily="34" charset="0"/>
            </a:endParaRPr>
          </a:p>
        </p:txBody>
      </p:sp>
      <p:sp>
        <p:nvSpPr>
          <p:cNvPr id="3" name="TextBox 2"/>
          <p:cNvSpPr txBox="1"/>
          <p:nvPr/>
        </p:nvSpPr>
        <p:spPr>
          <a:xfrm>
            <a:off x="8356209" y="6263389"/>
            <a:ext cx="787791" cy="207749"/>
          </a:xfrm>
          <a:prstGeom prst="rect">
            <a:avLst/>
          </a:prstGeom>
          <a:noFill/>
        </p:spPr>
        <p:txBody>
          <a:bodyPr wrap="square" rtlCol="0">
            <a:spAutoFit/>
          </a:bodyPr>
          <a:lstStyle/>
          <a:p>
            <a:r>
              <a:rPr lang="en-US" sz="750" dirty="0" smtClean="0">
                <a:solidFill>
                  <a:schemeClr val="bg1"/>
                </a:solidFill>
                <a:latin typeface="Tahoma" panose="020B0604030504040204" pitchFamily="34" charset="0"/>
                <a:ea typeface="Tahoma" panose="020B0604030504040204" pitchFamily="34" charset="0"/>
                <a:cs typeface="Tahoma" panose="020B0604030504040204" pitchFamily="34" charset="0"/>
              </a:rPr>
              <a:t>18</a:t>
            </a:r>
            <a:endParaRPr lang="en-US" sz="7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7126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5714"/>
                                        </p:tgtEl>
                                        <p:attrNameLst>
                                          <p:attrName>style.visibility</p:attrName>
                                        </p:attrNameLst>
                                      </p:cBhvr>
                                      <p:to>
                                        <p:strVal val="visible"/>
                                      </p:to>
                                    </p:set>
                                    <p:animEffect transition="in" filter="dissolve">
                                      <p:cBhvr>
                                        <p:cTn id="7" dur="500"/>
                                        <p:tgtEl>
                                          <p:spTgt spid="7557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5717"/>
                                        </p:tgtEl>
                                        <p:attrNameLst>
                                          <p:attrName>style.visibility</p:attrName>
                                        </p:attrNameLst>
                                      </p:cBhvr>
                                      <p:to>
                                        <p:strVal val="visible"/>
                                      </p:to>
                                    </p:set>
                                    <p:animEffect transition="in" filter="dissolve">
                                      <p:cBhvr>
                                        <p:cTn id="12" dur="500"/>
                                        <p:tgtEl>
                                          <p:spTgt spid="755717"/>
                                        </p:tgtEl>
                                      </p:cBhvr>
                                    </p:animEffect>
                                  </p:childTnLst>
                                </p:cTn>
                              </p:par>
                              <p:par>
                                <p:cTn id="13" presetID="21" presetClass="entr" presetSubtype="8" fill="hold" nodeType="withEffect">
                                  <p:stCondLst>
                                    <p:cond delay="0"/>
                                  </p:stCondLst>
                                  <p:childTnLst>
                                    <p:set>
                                      <p:cBhvr>
                                        <p:cTn id="14" dur="1" fill="hold">
                                          <p:stCondLst>
                                            <p:cond delay="0"/>
                                          </p:stCondLst>
                                        </p:cTn>
                                        <p:tgtEl>
                                          <p:spTgt spid="755726"/>
                                        </p:tgtEl>
                                        <p:attrNameLst>
                                          <p:attrName>style.visibility</p:attrName>
                                        </p:attrNameLst>
                                      </p:cBhvr>
                                      <p:to>
                                        <p:strVal val="visible"/>
                                      </p:to>
                                    </p:set>
                                    <p:animEffect transition="in" filter="wheel(8)">
                                      <p:cBhvr>
                                        <p:cTn id="15" dur="1250"/>
                                        <p:tgtEl>
                                          <p:spTgt spid="7557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55719"/>
                                        </p:tgtEl>
                                        <p:attrNameLst>
                                          <p:attrName>style.visibility</p:attrName>
                                        </p:attrNameLst>
                                      </p:cBhvr>
                                      <p:to>
                                        <p:strVal val="visible"/>
                                      </p:to>
                                    </p:set>
                                    <p:animEffect transition="in" filter="dissolve">
                                      <p:cBhvr>
                                        <p:cTn id="20" dur="500"/>
                                        <p:tgtEl>
                                          <p:spTgt spid="755719"/>
                                        </p:tgtEl>
                                      </p:cBhvr>
                                    </p:animEffect>
                                  </p:childTnLst>
                                </p:cTn>
                              </p:par>
                              <p:par>
                                <p:cTn id="21" presetID="21" presetClass="entr" presetSubtype="8" fill="hold" nodeType="withEffect">
                                  <p:stCondLst>
                                    <p:cond delay="0"/>
                                  </p:stCondLst>
                                  <p:childTnLst>
                                    <p:set>
                                      <p:cBhvr>
                                        <p:cTn id="22" dur="1" fill="hold">
                                          <p:stCondLst>
                                            <p:cond delay="0"/>
                                          </p:stCondLst>
                                        </p:cTn>
                                        <p:tgtEl>
                                          <p:spTgt spid="755727"/>
                                        </p:tgtEl>
                                        <p:attrNameLst>
                                          <p:attrName>style.visibility</p:attrName>
                                        </p:attrNameLst>
                                      </p:cBhvr>
                                      <p:to>
                                        <p:strVal val="visible"/>
                                      </p:to>
                                    </p:set>
                                    <p:animEffect transition="in" filter="wheel(8)">
                                      <p:cBhvr>
                                        <p:cTn id="23" dur="1250"/>
                                        <p:tgtEl>
                                          <p:spTgt spid="755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14" grpId="0"/>
      <p:bldP spid="755717" grpId="0"/>
      <p:bldP spid="7557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6738" name="Group 2"/>
          <p:cNvGrpSpPr>
            <a:grpSpLocks/>
          </p:cNvGrpSpPr>
          <p:nvPr/>
        </p:nvGrpSpPr>
        <p:grpSpPr bwMode="auto">
          <a:xfrm>
            <a:off x="2615803" y="1600200"/>
            <a:ext cx="3556397" cy="3795713"/>
            <a:chOff x="883" y="758"/>
            <a:chExt cx="3800" cy="3054"/>
          </a:xfrm>
        </p:grpSpPr>
        <p:sp>
          <p:nvSpPr>
            <p:cNvPr id="21508" name="Freeform 3"/>
            <p:cNvSpPr>
              <a:spLocks/>
            </p:cNvSpPr>
            <p:nvPr/>
          </p:nvSpPr>
          <p:spPr bwMode="auto">
            <a:xfrm>
              <a:off x="2036" y="2298"/>
              <a:ext cx="2177" cy="815"/>
            </a:xfrm>
            <a:custGeom>
              <a:avLst/>
              <a:gdLst>
                <a:gd name="T0" fmla="*/ 53 w 2177"/>
                <a:gd name="T1" fmla="*/ 238 h 815"/>
                <a:gd name="T2" fmla="*/ 31 w 2177"/>
                <a:gd name="T3" fmla="*/ 261 h 815"/>
                <a:gd name="T4" fmla="*/ 15 w 2177"/>
                <a:gd name="T5" fmla="*/ 288 h 815"/>
                <a:gd name="T6" fmla="*/ 5 w 2177"/>
                <a:gd name="T7" fmla="*/ 321 h 815"/>
                <a:gd name="T8" fmla="*/ 0 w 2177"/>
                <a:gd name="T9" fmla="*/ 356 h 815"/>
                <a:gd name="T10" fmla="*/ 0 w 2177"/>
                <a:gd name="T11" fmla="*/ 392 h 815"/>
                <a:gd name="T12" fmla="*/ 5 w 2177"/>
                <a:gd name="T13" fmla="*/ 427 h 815"/>
                <a:gd name="T14" fmla="*/ 14 w 2177"/>
                <a:gd name="T15" fmla="*/ 461 h 815"/>
                <a:gd name="T16" fmla="*/ 28 w 2177"/>
                <a:gd name="T17" fmla="*/ 491 h 815"/>
                <a:gd name="T18" fmla="*/ 45 w 2177"/>
                <a:gd name="T19" fmla="*/ 517 h 815"/>
                <a:gd name="T20" fmla="*/ 84 w 2177"/>
                <a:gd name="T21" fmla="*/ 551 h 815"/>
                <a:gd name="T22" fmla="*/ 131 w 2177"/>
                <a:gd name="T23" fmla="*/ 585 h 815"/>
                <a:gd name="T24" fmla="*/ 187 w 2177"/>
                <a:gd name="T25" fmla="*/ 620 h 815"/>
                <a:gd name="T26" fmla="*/ 249 w 2177"/>
                <a:gd name="T27" fmla="*/ 656 h 815"/>
                <a:gd name="T28" fmla="*/ 315 w 2177"/>
                <a:gd name="T29" fmla="*/ 690 h 815"/>
                <a:gd name="T30" fmla="*/ 383 w 2177"/>
                <a:gd name="T31" fmla="*/ 723 h 815"/>
                <a:gd name="T32" fmla="*/ 451 w 2177"/>
                <a:gd name="T33" fmla="*/ 752 h 815"/>
                <a:gd name="T34" fmla="*/ 517 w 2177"/>
                <a:gd name="T35" fmla="*/ 777 h 815"/>
                <a:gd name="T36" fmla="*/ 580 w 2177"/>
                <a:gd name="T37" fmla="*/ 796 h 815"/>
                <a:gd name="T38" fmla="*/ 636 w 2177"/>
                <a:gd name="T39" fmla="*/ 809 h 815"/>
                <a:gd name="T40" fmla="*/ 685 w 2177"/>
                <a:gd name="T41" fmla="*/ 814 h 815"/>
                <a:gd name="T42" fmla="*/ 732 w 2177"/>
                <a:gd name="T43" fmla="*/ 814 h 815"/>
                <a:gd name="T44" fmla="*/ 769 w 2177"/>
                <a:gd name="T45" fmla="*/ 814 h 815"/>
                <a:gd name="T46" fmla="*/ 807 w 2177"/>
                <a:gd name="T47" fmla="*/ 812 h 815"/>
                <a:gd name="T48" fmla="*/ 844 w 2177"/>
                <a:gd name="T49" fmla="*/ 810 h 815"/>
                <a:gd name="T50" fmla="*/ 882 w 2177"/>
                <a:gd name="T51" fmla="*/ 806 h 815"/>
                <a:gd name="T52" fmla="*/ 919 w 2177"/>
                <a:gd name="T53" fmla="*/ 801 h 815"/>
                <a:gd name="T54" fmla="*/ 956 w 2177"/>
                <a:gd name="T55" fmla="*/ 792 h 815"/>
                <a:gd name="T56" fmla="*/ 990 w 2177"/>
                <a:gd name="T57" fmla="*/ 782 h 815"/>
                <a:gd name="T58" fmla="*/ 1023 w 2177"/>
                <a:gd name="T59" fmla="*/ 767 h 815"/>
                <a:gd name="T60" fmla="*/ 1054 w 2177"/>
                <a:gd name="T61" fmla="*/ 750 h 815"/>
                <a:gd name="T62" fmla="*/ 1081 w 2177"/>
                <a:gd name="T63" fmla="*/ 730 h 815"/>
                <a:gd name="T64" fmla="*/ 1096 w 2177"/>
                <a:gd name="T65" fmla="*/ 718 h 815"/>
                <a:gd name="T66" fmla="*/ 1110 w 2177"/>
                <a:gd name="T67" fmla="*/ 706 h 815"/>
                <a:gd name="T68" fmla="*/ 1122 w 2177"/>
                <a:gd name="T69" fmla="*/ 696 h 815"/>
                <a:gd name="T70" fmla="*/ 1135 w 2177"/>
                <a:gd name="T71" fmla="*/ 686 h 815"/>
                <a:gd name="T72" fmla="*/ 1148 w 2177"/>
                <a:gd name="T73" fmla="*/ 677 h 815"/>
                <a:gd name="T74" fmla="*/ 1161 w 2177"/>
                <a:gd name="T75" fmla="*/ 668 h 815"/>
                <a:gd name="T76" fmla="*/ 1176 w 2177"/>
                <a:gd name="T77" fmla="*/ 660 h 815"/>
                <a:gd name="T78" fmla="*/ 1194 w 2177"/>
                <a:gd name="T79" fmla="*/ 651 h 815"/>
                <a:gd name="T80" fmla="*/ 1214 w 2177"/>
                <a:gd name="T81" fmla="*/ 642 h 815"/>
                <a:gd name="T82" fmla="*/ 1250 w 2177"/>
                <a:gd name="T83" fmla="*/ 628 h 815"/>
                <a:gd name="T84" fmla="*/ 1278 w 2177"/>
                <a:gd name="T85" fmla="*/ 608 h 815"/>
                <a:gd name="T86" fmla="*/ 1306 w 2177"/>
                <a:gd name="T87" fmla="*/ 584 h 815"/>
                <a:gd name="T88" fmla="*/ 1332 w 2177"/>
                <a:gd name="T89" fmla="*/ 557 h 815"/>
                <a:gd name="T90" fmla="*/ 1359 w 2177"/>
                <a:gd name="T91" fmla="*/ 527 h 815"/>
                <a:gd name="T92" fmla="*/ 1386 w 2177"/>
                <a:gd name="T93" fmla="*/ 495 h 815"/>
                <a:gd name="T94" fmla="*/ 1414 w 2177"/>
                <a:gd name="T95" fmla="*/ 464 h 815"/>
                <a:gd name="T96" fmla="*/ 1444 w 2177"/>
                <a:gd name="T97" fmla="*/ 434 h 815"/>
                <a:gd name="T98" fmla="*/ 1476 w 2177"/>
                <a:gd name="T99" fmla="*/ 407 h 815"/>
                <a:gd name="T100" fmla="*/ 1511 w 2177"/>
                <a:gd name="T101" fmla="*/ 383 h 815"/>
                <a:gd name="T102" fmla="*/ 1549 w 2177"/>
                <a:gd name="T103" fmla="*/ 365 h 815"/>
                <a:gd name="T104" fmla="*/ 1621 w 2177"/>
                <a:gd name="T105" fmla="*/ 330 h 815"/>
                <a:gd name="T106" fmla="*/ 1678 w 2177"/>
                <a:gd name="T107" fmla="*/ 294 h 815"/>
                <a:gd name="T108" fmla="*/ 1736 w 2177"/>
                <a:gd name="T109" fmla="*/ 254 h 815"/>
                <a:gd name="T110" fmla="*/ 1796 w 2177"/>
                <a:gd name="T111" fmla="*/ 209 h 815"/>
                <a:gd name="T112" fmla="*/ 1857 w 2177"/>
                <a:gd name="T113" fmla="*/ 164 h 815"/>
                <a:gd name="T114" fmla="*/ 1918 w 2177"/>
                <a:gd name="T115" fmla="*/ 120 h 815"/>
                <a:gd name="T116" fmla="*/ 1979 w 2177"/>
                <a:gd name="T117" fmla="*/ 80 h 815"/>
                <a:gd name="T118" fmla="*/ 2040 w 2177"/>
                <a:gd name="T119" fmla="*/ 45 h 815"/>
                <a:gd name="T120" fmla="*/ 2099 w 2177"/>
                <a:gd name="T121" fmla="*/ 19 h 815"/>
                <a:gd name="T122" fmla="*/ 2157 w 2177"/>
                <a:gd name="T123" fmla="*/ 2 h 8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09" name="Freeform 4"/>
            <p:cNvSpPr>
              <a:spLocks/>
            </p:cNvSpPr>
            <p:nvPr/>
          </p:nvSpPr>
          <p:spPr bwMode="auto">
            <a:xfrm>
              <a:off x="3976" y="1424"/>
              <a:ext cx="611" cy="880"/>
            </a:xfrm>
            <a:custGeom>
              <a:avLst/>
              <a:gdLst>
                <a:gd name="T0" fmla="*/ 21 w 611"/>
                <a:gd name="T1" fmla="*/ 14 h 880"/>
                <a:gd name="T2" fmla="*/ 44 w 611"/>
                <a:gd name="T3" fmla="*/ 7 h 880"/>
                <a:gd name="T4" fmla="*/ 67 w 611"/>
                <a:gd name="T5" fmla="*/ 2 h 880"/>
                <a:gd name="T6" fmla="*/ 91 w 611"/>
                <a:gd name="T7" fmla="*/ 0 h 880"/>
                <a:gd name="T8" fmla="*/ 114 w 611"/>
                <a:gd name="T9" fmla="*/ 0 h 880"/>
                <a:gd name="T10" fmla="*/ 137 w 611"/>
                <a:gd name="T11" fmla="*/ 3 h 880"/>
                <a:gd name="T12" fmla="*/ 160 w 611"/>
                <a:gd name="T13" fmla="*/ 8 h 880"/>
                <a:gd name="T14" fmla="*/ 182 w 611"/>
                <a:gd name="T15" fmla="*/ 14 h 880"/>
                <a:gd name="T16" fmla="*/ 204 w 611"/>
                <a:gd name="T17" fmla="*/ 23 h 880"/>
                <a:gd name="T18" fmla="*/ 224 w 611"/>
                <a:gd name="T19" fmla="*/ 34 h 880"/>
                <a:gd name="T20" fmla="*/ 242 w 611"/>
                <a:gd name="T21" fmla="*/ 46 h 880"/>
                <a:gd name="T22" fmla="*/ 260 w 611"/>
                <a:gd name="T23" fmla="*/ 60 h 880"/>
                <a:gd name="T24" fmla="*/ 275 w 611"/>
                <a:gd name="T25" fmla="*/ 76 h 880"/>
                <a:gd name="T26" fmla="*/ 288 w 611"/>
                <a:gd name="T27" fmla="*/ 92 h 880"/>
                <a:gd name="T28" fmla="*/ 299 w 611"/>
                <a:gd name="T29" fmla="*/ 111 h 880"/>
                <a:gd name="T30" fmla="*/ 307 w 611"/>
                <a:gd name="T31" fmla="*/ 130 h 880"/>
                <a:gd name="T32" fmla="*/ 321 w 611"/>
                <a:gd name="T33" fmla="*/ 160 h 880"/>
                <a:gd name="T34" fmla="*/ 333 w 611"/>
                <a:gd name="T35" fmla="*/ 180 h 880"/>
                <a:gd name="T36" fmla="*/ 346 w 611"/>
                <a:gd name="T37" fmla="*/ 198 h 880"/>
                <a:gd name="T38" fmla="*/ 362 w 611"/>
                <a:gd name="T39" fmla="*/ 216 h 880"/>
                <a:gd name="T40" fmla="*/ 378 w 611"/>
                <a:gd name="T41" fmla="*/ 234 h 880"/>
                <a:gd name="T42" fmla="*/ 395 w 611"/>
                <a:gd name="T43" fmla="*/ 252 h 880"/>
                <a:gd name="T44" fmla="*/ 413 w 611"/>
                <a:gd name="T45" fmla="*/ 270 h 880"/>
                <a:gd name="T46" fmla="*/ 430 w 611"/>
                <a:gd name="T47" fmla="*/ 288 h 880"/>
                <a:gd name="T48" fmla="*/ 447 w 611"/>
                <a:gd name="T49" fmla="*/ 305 h 880"/>
                <a:gd name="T50" fmla="*/ 463 w 611"/>
                <a:gd name="T51" fmla="*/ 324 h 880"/>
                <a:gd name="T52" fmla="*/ 478 w 611"/>
                <a:gd name="T53" fmla="*/ 343 h 880"/>
                <a:gd name="T54" fmla="*/ 492 w 611"/>
                <a:gd name="T55" fmla="*/ 362 h 880"/>
                <a:gd name="T56" fmla="*/ 503 w 611"/>
                <a:gd name="T57" fmla="*/ 382 h 880"/>
                <a:gd name="T58" fmla="*/ 512 w 611"/>
                <a:gd name="T59" fmla="*/ 403 h 880"/>
                <a:gd name="T60" fmla="*/ 518 w 611"/>
                <a:gd name="T61" fmla="*/ 426 h 880"/>
                <a:gd name="T62" fmla="*/ 524 w 611"/>
                <a:gd name="T63" fmla="*/ 458 h 880"/>
                <a:gd name="T64" fmla="*/ 530 w 611"/>
                <a:gd name="T65" fmla="*/ 480 h 880"/>
                <a:gd name="T66" fmla="*/ 536 w 611"/>
                <a:gd name="T67" fmla="*/ 502 h 880"/>
                <a:gd name="T68" fmla="*/ 544 w 611"/>
                <a:gd name="T69" fmla="*/ 525 h 880"/>
                <a:gd name="T70" fmla="*/ 553 w 611"/>
                <a:gd name="T71" fmla="*/ 548 h 880"/>
                <a:gd name="T72" fmla="*/ 562 w 611"/>
                <a:gd name="T73" fmla="*/ 572 h 880"/>
                <a:gd name="T74" fmla="*/ 572 w 611"/>
                <a:gd name="T75" fmla="*/ 595 h 880"/>
                <a:gd name="T76" fmla="*/ 580 w 611"/>
                <a:gd name="T77" fmla="*/ 618 h 880"/>
                <a:gd name="T78" fmla="*/ 589 w 611"/>
                <a:gd name="T79" fmla="*/ 642 h 880"/>
                <a:gd name="T80" fmla="*/ 596 w 611"/>
                <a:gd name="T81" fmla="*/ 665 h 880"/>
                <a:gd name="T82" fmla="*/ 602 w 611"/>
                <a:gd name="T83" fmla="*/ 689 h 880"/>
                <a:gd name="T84" fmla="*/ 607 w 611"/>
                <a:gd name="T85" fmla="*/ 712 h 880"/>
                <a:gd name="T86" fmla="*/ 610 w 611"/>
                <a:gd name="T87" fmla="*/ 735 h 880"/>
                <a:gd name="T88" fmla="*/ 610 w 611"/>
                <a:gd name="T89" fmla="*/ 758 h 880"/>
                <a:gd name="T90" fmla="*/ 608 w 611"/>
                <a:gd name="T91" fmla="*/ 780 h 880"/>
                <a:gd name="T92" fmla="*/ 603 w 611"/>
                <a:gd name="T93" fmla="*/ 803 h 880"/>
                <a:gd name="T94" fmla="*/ 589 w 611"/>
                <a:gd name="T95" fmla="*/ 827 h 880"/>
                <a:gd name="T96" fmla="*/ 574 w 611"/>
                <a:gd name="T97" fmla="*/ 841 h 880"/>
                <a:gd name="T98" fmla="*/ 555 w 611"/>
                <a:gd name="T99" fmla="*/ 852 h 880"/>
                <a:gd name="T100" fmla="*/ 532 w 611"/>
                <a:gd name="T101" fmla="*/ 861 h 880"/>
                <a:gd name="T102" fmla="*/ 508 w 611"/>
                <a:gd name="T103" fmla="*/ 868 h 880"/>
                <a:gd name="T104" fmla="*/ 481 w 611"/>
                <a:gd name="T105" fmla="*/ 873 h 880"/>
                <a:gd name="T106" fmla="*/ 452 w 611"/>
                <a:gd name="T107" fmla="*/ 876 h 880"/>
                <a:gd name="T108" fmla="*/ 423 w 611"/>
                <a:gd name="T109" fmla="*/ 878 h 880"/>
                <a:gd name="T110" fmla="*/ 393 w 611"/>
                <a:gd name="T111" fmla="*/ 879 h 880"/>
                <a:gd name="T112" fmla="*/ 364 w 611"/>
                <a:gd name="T113" fmla="*/ 879 h 880"/>
                <a:gd name="T114" fmla="*/ 336 w 611"/>
                <a:gd name="T115" fmla="*/ 877 h 880"/>
                <a:gd name="T116" fmla="*/ 309 w 611"/>
                <a:gd name="T117" fmla="*/ 875 h 880"/>
                <a:gd name="T118" fmla="*/ 284 w 611"/>
                <a:gd name="T119" fmla="*/ 872 h 880"/>
                <a:gd name="T120" fmla="*/ 262 w 611"/>
                <a:gd name="T121" fmla="*/ 868 h 880"/>
                <a:gd name="T122" fmla="*/ 244 w 611"/>
                <a:gd name="T123" fmla="*/ 864 h 8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10" name="Freeform 5"/>
            <p:cNvSpPr>
              <a:spLocks/>
            </p:cNvSpPr>
            <p:nvPr/>
          </p:nvSpPr>
          <p:spPr bwMode="auto">
            <a:xfrm>
              <a:off x="3431" y="2848"/>
              <a:ext cx="652" cy="327"/>
            </a:xfrm>
            <a:custGeom>
              <a:avLst/>
              <a:gdLst>
                <a:gd name="T0" fmla="*/ 17 w 652"/>
                <a:gd name="T1" fmla="*/ 1 h 327"/>
                <a:gd name="T2" fmla="*/ 35 w 652"/>
                <a:gd name="T3" fmla="*/ 0 h 327"/>
                <a:gd name="T4" fmla="*/ 56 w 652"/>
                <a:gd name="T5" fmla="*/ 2 h 327"/>
                <a:gd name="T6" fmla="*/ 77 w 652"/>
                <a:gd name="T7" fmla="*/ 6 h 327"/>
                <a:gd name="T8" fmla="*/ 100 w 652"/>
                <a:gd name="T9" fmla="*/ 11 h 327"/>
                <a:gd name="T10" fmla="*/ 124 w 652"/>
                <a:gd name="T11" fmla="*/ 17 h 327"/>
                <a:gd name="T12" fmla="*/ 148 w 652"/>
                <a:gd name="T13" fmla="*/ 25 h 327"/>
                <a:gd name="T14" fmla="*/ 172 w 652"/>
                <a:gd name="T15" fmla="*/ 34 h 327"/>
                <a:gd name="T16" fmla="*/ 196 w 652"/>
                <a:gd name="T17" fmla="*/ 43 h 327"/>
                <a:gd name="T18" fmla="*/ 219 w 652"/>
                <a:gd name="T19" fmla="*/ 53 h 327"/>
                <a:gd name="T20" fmla="*/ 242 w 652"/>
                <a:gd name="T21" fmla="*/ 64 h 327"/>
                <a:gd name="T22" fmla="*/ 263 w 652"/>
                <a:gd name="T23" fmla="*/ 74 h 327"/>
                <a:gd name="T24" fmla="*/ 283 w 652"/>
                <a:gd name="T25" fmla="*/ 84 h 327"/>
                <a:gd name="T26" fmla="*/ 302 w 652"/>
                <a:gd name="T27" fmla="*/ 93 h 327"/>
                <a:gd name="T28" fmla="*/ 318 w 652"/>
                <a:gd name="T29" fmla="*/ 102 h 327"/>
                <a:gd name="T30" fmla="*/ 332 w 652"/>
                <a:gd name="T31" fmla="*/ 110 h 327"/>
                <a:gd name="T32" fmla="*/ 351 w 652"/>
                <a:gd name="T33" fmla="*/ 124 h 327"/>
                <a:gd name="T34" fmla="*/ 359 w 652"/>
                <a:gd name="T35" fmla="*/ 134 h 327"/>
                <a:gd name="T36" fmla="*/ 365 w 652"/>
                <a:gd name="T37" fmla="*/ 144 h 327"/>
                <a:gd name="T38" fmla="*/ 369 w 652"/>
                <a:gd name="T39" fmla="*/ 154 h 327"/>
                <a:gd name="T40" fmla="*/ 371 w 652"/>
                <a:gd name="T41" fmla="*/ 164 h 327"/>
                <a:gd name="T42" fmla="*/ 372 w 652"/>
                <a:gd name="T43" fmla="*/ 174 h 327"/>
                <a:gd name="T44" fmla="*/ 372 w 652"/>
                <a:gd name="T45" fmla="*/ 184 h 327"/>
                <a:gd name="T46" fmla="*/ 372 w 652"/>
                <a:gd name="T47" fmla="*/ 194 h 327"/>
                <a:gd name="T48" fmla="*/ 373 w 652"/>
                <a:gd name="T49" fmla="*/ 204 h 327"/>
                <a:gd name="T50" fmla="*/ 373 w 652"/>
                <a:gd name="T51" fmla="*/ 214 h 327"/>
                <a:gd name="T52" fmla="*/ 376 w 652"/>
                <a:gd name="T53" fmla="*/ 223 h 327"/>
                <a:gd name="T54" fmla="*/ 379 w 652"/>
                <a:gd name="T55" fmla="*/ 233 h 327"/>
                <a:gd name="T56" fmla="*/ 386 w 652"/>
                <a:gd name="T57" fmla="*/ 242 h 327"/>
                <a:gd name="T58" fmla="*/ 395 w 652"/>
                <a:gd name="T59" fmla="*/ 251 h 327"/>
                <a:gd name="T60" fmla="*/ 407 w 652"/>
                <a:gd name="T61" fmla="*/ 259 h 327"/>
                <a:gd name="T62" fmla="*/ 428 w 652"/>
                <a:gd name="T63" fmla="*/ 271 h 327"/>
                <a:gd name="T64" fmla="*/ 443 w 652"/>
                <a:gd name="T65" fmla="*/ 278 h 327"/>
                <a:gd name="T66" fmla="*/ 457 w 652"/>
                <a:gd name="T67" fmla="*/ 284 h 327"/>
                <a:gd name="T68" fmla="*/ 471 w 652"/>
                <a:gd name="T69" fmla="*/ 291 h 327"/>
                <a:gd name="T70" fmla="*/ 485 w 652"/>
                <a:gd name="T71" fmla="*/ 297 h 327"/>
                <a:gd name="T72" fmla="*/ 499 w 652"/>
                <a:gd name="T73" fmla="*/ 303 h 327"/>
                <a:gd name="T74" fmla="*/ 513 w 652"/>
                <a:gd name="T75" fmla="*/ 308 h 327"/>
                <a:gd name="T76" fmla="*/ 528 w 652"/>
                <a:gd name="T77" fmla="*/ 313 h 327"/>
                <a:gd name="T78" fmla="*/ 543 w 652"/>
                <a:gd name="T79" fmla="*/ 317 h 327"/>
                <a:gd name="T80" fmla="*/ 557 w 652"/>
                <a:gd name="T81" fmla="*/ 320 h 327"/>
                <a:gd name="T82" fmla="*/ 572 w 652"/>
                <a:gd name="T83" fmla="*/ 323 h 327"/>
                <a:gd name="T84" fmla="*/ 587 w 652"/>
                <a:gd name="T85" fmla="*/ 325 h 327"/>
                <a:gd name="T86" fmla="*/ 603 w 652"/>
                <a:gd name="T87" fmla="*/ 326 h 327"/>
                <a:gd name="T88" fmla="*/ 619 w 652"/>
                <a:gd name="T89" fmla="*/ 326 h 327"/>
                <a:gd name="T90" fmla="*/ 635 w 652"/>
                <a:gd name="T91" fmla="*/ 325 h 327"/>
                <a:gd name="T92" fmla="*/ 651 w 652"/>
                <a:gd name="T93" fmla="*/ 323 h 3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11" name="Freeform 6"/>
            <p:cNvSpPr>
              <a:spLocks/>
            </p:cNvSpPr>
            <p:nvPr/>
          </p:nvSpPr>
          <p:spPr bwMode="auto">
            <a:xfrm>
              <a:off x="3076" y="888"/>
              <a:ext cx="982" cy="549"/>
            </a:xfrm>
            <a:custGeom>
              <a:avLst/>
              <a:gdLst>
                <a:gd name="T0" fmla="*/ 975 w 982"/>
                <a:gd name="T1" fmla="*/ 511 h 549"/>
                <a:gd name="T2" fmla="*/ 980 w 982"/>
                <a:gd name="T3" fmla="*/ 473 h 549"/>
                <a:gd name="T4" fmla="*/ 966 w 982"/>
                <a:gd name="T5" fmla="*/ 436 h 549"/>
                <a:gd name="T6" fmla="*/ 937 w 982"/>
                <a:gd name="T7" fmla="*/ 400 h 549"/>
                <a:gd name="T8" fmla="*/ 896 w 982"/>
                <a:gd name="T9" fmla="*/ 366 h 549"/>
                <a:gd name="T10" fmla="*/ 847 w 982"/>
                <a:gd name="T11" fmla="*/ 334 h 549"/>
                <a:gd name="T12" fmla="*/ 794 w 982"/>
                <a:gd name="T13" fmla="*/ 306 h 549"/>
                <a:gd name="T14" fmla="*/ 742 w 982"/>
                <a:gd name="T15" fmla="*/ 281 h 549"/>
                <a:gd name="T16" fmla="*/ 692 w 982"/>
                <a:gd name="T17" fmla="*/ 262 h 549"/>
                <a:gd name="T18" fmla="*/ 650 w 982"/>
                <a:gd name="T19" fmla="*/ 248 h 549"/>
                <a:gd name="T20" fmla="*/ 611 w 982"/>
                <a:gd name="T21" fmla="*/ 236 h 549"/>
                <a:gd name="T22" fmla="*/ 590 w 982"/>
                <a:gd name="T23" fmla="*/ 226 h 549"/>
                <a:gd name="T24" fmla="*/ 572 w 982"/>
                <a:gd name="T25" fmla="*/ 214 h 549"/>
                <a:gd name="T26" fmla="*/ 557 w 982"/>
                <a:gd name="T27" fmla="*/ 199 h 549"/>
                <a:gd name="T28" fmla="*/ 542 w 982"/>
                <a:gd name="T29" fmla="*/ 183 h 549"/>
                <a:gd name="T30" fmla="*/ 528 w 982"/>
                <a:gd name="T31" fmla="*/ 167 h 549"/>
                <a:gd name="T32" fmla="*/ 513 w 982"/>
                <a:gd name="T33" fmla="*/ 152 h 549"/>
                <a:gd name="T34" fmla="*/ 496 w 982"/>
                <a:gd name="T35" fmla="*/ 137 h 549"/>
                <a:gd name="T36" fmla="*/ 477 w 982"/>
                <a:gd name="T37" fmla="*/ 126 h 549"/>
                <a:gd name="T38" fmla="*/ 454 w 982"/>
                <a:gd name="T39" fmla="*/ 117 h 549"/>
                <a:gd name="T40" fmla="*/ 426 w 982"/>
                <a:gd name="T41" fmla="*/ 112 h 549"/>
                <a:gd name="T42" fmla="*/ 413 w 982"/>
                <a:gd name="T43" fmla="*/ 112 h 549"/>
                <a:gd name="T44" fmla="*/ 400 w 982"/>
                <a:gd name="T45" fmla="*/ 112 h 549"/>
                <a:gd name="T46" fmla="*/ 386 w 982"/>
                <a:gd name="T47" fmla="*/ 114 h 549"/>
                <a:gd name="T48" fmla="*/ 369 w 982"/>
                <a:gd name="T49" fmla="*/ 115 h 549"/>
                <a:gd name="T50" fmla="*/ 353 w 982"/>
                <a:gd name="T51" fmla="*/ 117 h 549"/>
                <a:gd name="T52" fmla="*/ 336 w 982"/>
                <a:gd name="T53" fmla="*/ 118 h 549"/>
                <a:gd name="T54" fmla="*/ 320 w 982"/>
                <a:gd name="T55" fmla="*/ 118 h 549"/>
                <a:gd name="T56" fmla="*/ 306 w 982"/>
                <a:gd name="T57" fmla="*/ 118 h 549"/>
                <a:gd name="T58" fmla="*/ 295 w 982"/>
                <a:gd name="T59" fmla="*/ 116 h 549"/>
                <a:gd name="T60" fmla="*/ 286 w 982"/>
                <a:gd name="T61" fmla="*/ 113 h 549"/>
                <a:gd name="T62" fmla="*/ 271 w 982"/>
                <a:gd name="T63" fmla="*/ 100 h 549"/>
                <a:gd name="T64" fmla="*/ 262 w 982"/>
                <a:gd name="T65" fmla="*/ 87 h 549"/>
                <a:gd name="T66" fmla="*/ 256 w 982"/>
                <a:gd name="T67" fmla="*/ 75 h 549"/>
                <a:gd name="T68" fmla="*/ 252 w 982"/>
                <a:gd name="T69" fmla="*/ 64 h 549"/>
                <a:gd name="T70" fmla="*/ 248 w 982"/>
                <a:gd name="T71" fmla="*/ 52 h 549"/>
                <a:gd name="T72" fmla="*/ 245 w 982"/>
                <a:gd name="T73" fmla="*/ 42 h 549"/>
                <a:gd name="T74" fmla="*/ 240 w 982"/>
                <a:gd name="T75" fmla="*/ 32 h 549"/>
                <a:gd name="T76" fmla="*/ 232 w 982"/>
                <a:gd name="T77" fmla="*/ 23 h 549"/>
                <a:gd name="T78" fmla="*/ 220 w 982"/>
                <a:gd name="T79" fmla="*/ 16 h 549"/>
                <a:gd name="T80" fmla="*/ 204 w 982"/>
                <a:gd name="T81" fmla="*/ 9 h 549"/>
                <a:gd name="T82" fmla="*/ 178 w 982"/>
                <a:gd name="T83" fmla="*/ 4 h 549"/>
                <a:gd name="T84" fmla="*/ 162 w 982"/>
                <a:gd name="T85" fmla="*/ 2 h 549"/>
                <a:gd name="T86" fmla="*/ 144 w 982"/>
                <a:gd name="T87" fmla="*/ 0 h 549"/>
                <a:gd name="T88" fmla="*/ 126 w 982"/>
                <a:gd name="T89" fmla="*/ 0 h 549"/>
                <a:gd name="T90" fmla="*/ 108 w 982"/>
                <a:gd name="T91" fmla="*/ 0 h 549"/>
                <a:gd name="T92" fmla="*/ 89 w 982"/>
                <a:gd name="T93" fmla="*/ 1 h 549"/>
                <a:gd name="T94" fmla="*/ 70 w 982"/>
                <a:gd name="T95" fmla="*/ 2 h 549"/>
                <a:gd name="T96" fmla="*/ 52 w 982"/>
                <a:gd name="T97" fmla="*/ 3 h 549"/>
                <a:gd name="T98" fmla="*/ 34 w 982"/>
                <a:gd name="T99" fmla="*/ 4 h 549"/>
                <a:gd name="T100" fmla="*/ 17 w 982"/>
                <a:gd name="T101" fmla="*/ 5 h 549"/>
                <a:gd name="T102" fmla="*/ 0 w 982"/>
                <a:gd name="T103" fmla="*/ 6 h 5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12" name="Freeform 7"/>
            <p:cNvSpPr>
              <a:spLocks/>
            </p:cNvSpPr>
            <p:nvPr/>
          </p:nvSpPr>
          <p:spPr bwMode="auto">
            <a:xfrm>
              <a:off x="1857" y="758"/>
              <a:ext cx="1248" cy="137"/>
            </a:xfrm>
            <a:custGeom>
              <a:avLst/>
              <a:gdLst>
                <a:gd name="T0" fmla="*/ 1243 w 1248"/>
                <a:gd name="T1" fmla="*/ 131 h 137"/>
                <a:gd name="T2" fmla="*/ 1243 w 1248"/>
                <a:gd name="T3" fmla="*/ 126 h 137"/>
                <a:gd name="T4" fmla="*/ 1245 w 1248"/>
                <a:gd name="T5" fmla="*/ 121 h 137"/>
                <a:gd name="T6" fmla="*/ 1245 w 1248"/>
                <a:gd name="T7" fmla="*/ 116 h 137"/>
                <a:gd name="T8" fmla="*/ 1247 w 1248"/>
                <a:gd name="T9" fmla="*/ 112 h 137"/>
                <a:gd name="T10" fmla="*/ 1247 w 1248"/>
                <a:gd name="T11" fmla="*/ 107 h 137"/>
                <a:gd name="T12" fmla="*/ 1247 w 1248"/>
                <a:gd name="T13" fmla="*/ 102 h 137"/>
                <a:gd name="T14" fmla="*/ 1247 w 1248"/>
                <a:gd name="T15" fmla="*/ 98 h 137"/>
                <a:gd name="T16" fmla="*/ 1246 w 1248"/>
                <a:gd name="T17" fmla="*/ 94 h 137"/>
                <a:gd name="T18" fmla="*/ 1245 w 1248"/>
                <a:gd name="T19" fmla="*/ 90 h 137"/>
                <a:gd name="T20" fmla="*/ 1223 w 1248"/>
                <a:gd name="T21" fmla="*/ 74 h 137"/>
                <a:gd name="T22" fmla="*/ 1179 w 1248"/>
                <a:gd name="T23" fmla="*/ 54 h 137"/>
                <a:gd name="T24" fmla="*/ 1121 w 1248"/>
                <a:gd name="T25" fmla="*/ 38 h 137"/>
                <a:gd name="T26" fmla="*/ 1053 w 1248"/>
                <a:gd name="T27" fmla="*/ 25 h 137"/>
                <a:gd name="T28" fmla="*/ 978 w 1248"/>
                <a:gd name="T29" fmla="*/ 15 h 137"/>
                <a:gd name="T30" fmla="*/ 899 w 1248"/>
                <a:gd name="T31" fmla="*/ 7 h 137"/>
                <a:gd name="T32" fmla="*/ 821 w 1248"/>
                <a:gd name="T33" fmla="*/ 2 h 137"/>
                <a:gd name="T34" fmla="*/ 746 w 1248"/>
                <a:gd name="T35" fmla="*/ 0 h 137"/>
                <a:gd name="T36" fmla="*/ 679 w 1248"/>
                <a:gd name="T37" fmla="*/ 0 h 137"/>
                <a:gd name="T38" fmla="*/ 622 w 1248"/>
                <a:gd name="T39" fmla="*/ 2 h 137"/>
                <a:gd name="T40" fmla="*/ 580 w 1248"/>
                <a:gd name="T41" fmla="*/ 6 h 137"/>
                <a:gd name="T42" fmla="*/ 564 w 1248"/>
                <a:gd name="T43" fmla="*/ 11 h 137"/>
                <a:gd name="T44" fmla="*/ 551 w 1248"/>
                <a:gd name="T45" fmla="*/ 18 h 137"/>
                <a:gd name="T46" fmla="*/ 537 w 1248"/>
                <a:gd name="T47" fmla="*/ 27 h 137"/>
                <a:gd name="T48" fmla="*/ 523 w 1248"/>
                <a:gd name="T49" fmla="*/ 38 h 137"/>
                <a:gd name="T50" fmla="*/ 510 w 1248"/>
                <a:gd name="T51" fmla="*/ 49 h 137"/>
                <a:gd name="T52" fmla="*/ 497 w 1248"/>
                <a:gd name="T53" fmla="*/ 60 h 137"/>
                <a:gd name="T54" fmla="*/ 485 w 1248"/>
                <a:gd name="T55" fmla="*/ 70 h 137"/>
                <a:gd name="T56" fmla="*/ 475 w 1248"/>
                <a:gd name="T57" fmla="*/ 78 h 137"/>
                <a:gd name="T58" fmla="*/ 468 w 1248"/>
                <a:gd name="T59" fmla="*/ 84 h 137"/>
                <a:gd name="T60" fmla="*/ 463 w 1248"/>
                <a:gd name="T61" fmla="*/ 88 h 137"/>
                <a:gd name="T62" fmla="*/ 440 w 1248"/>
                <a:gd name="T63" fmla="*/ 89 h 137"/>
                <a:gd name="T64" fmla="*/ 415 w 1248"/>
                <a:gd name="T65" fmla="*/ 86 h 137"/>
                <a:gd name="T66" fmla="*/ 385 w 1248"/>
                <a:gd name="T67" fmla="*/ 80 h 137"/>
                <a:gd name="T68" fmla="*/ 353 w 1248"/>
                <a:gd name="T69" fmla="*/ 72 h 137"/>
                <a:gd name="T70" fmla="*/ 319 w 1248"/>
                <a:gd name="T71" fmla="*/ 64 h 137"/>
                <a:gd name="T72" fmla="*/ 284 w 1248"/>
                <a:gd name="T73" fmla="*/ 54 h 137"/>
                <a:gd name="T74" fmla="*/ 249 w 1248"/>
                <a:gd name="T75" fmla="*/ 45 h 137"/>
                <a:gd name="T76" fmla="*/ 214 w 1248"/>
                <a:gd name="T77" fmla="*/ 38 h 137"/>
                <a:gd name="T78" fmla="*/ 181 w 1248"/>
                <a:gd name="T79" fmla="*/ 32 h 137"/>
                <a:gd name="T80" fmla="*/ 149 w 1248"/>
                <a:gd name="T81" fmla="*/ 29 h 137"/>
                <a:gd name="T82" fmla="*/ 119 w 1248"/>
                <a:gd name="T83" fmla="*/ 30 h 137"/>
                <a:gd name="T84" fmla="*/ 103 w 1248"/>
                <a:gd name="T85" fmla="*/ 32 h 137"/>
                <a:gd name="T86" fmla="*/ 88 w 1248"/>
                <a:gd name="T87" fmla="*/ 35 h 137"/>
                <a:gd name="T88" fmla="*/ 74 w 1248"/>
                <a:gd name="T89" fmla="*/ 40 h 137"/>
                <a:gd name="T90" fmla="*/ 61 w 1248"/>
                <a:gd name="T91" fmla="*/ 45 h 137"/>
                <a:gd name="T92" fmla="*/ 50 w 1248"/>
                <a:gd name="T93" fmla="*/ 52 h 137"/>
                <a:gd name="T94" fmla="*/ 39 w 1248"/>
                <a:gd name="T95" fmla="*/ 60 h 137"/>
                <a:gd name="T96" fmla="*/ 29 w 1248"/>
                <a:gd name="T97" fmla="*/ 71 h 137"/>
                <a:gd name="T98" fmla="*/ 19 w 1248"/>
                <a:gd name="T99" fmla="*/ 82 h 137"/>
                <a:gd name="T100" fmla="*/ 9 w 1248"/>
                <a:gd name="T101" fmla="*/ 96 h 137"/>
                <a:gd name="T102" fmla="*/ 0 w 1248"/>
                <a:gd name="T103" fmla="*/ 112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13" name="Freeform 8"/>
            <p:cNvSpPr>
              <a:spLocks/>
            </p:cNvSpPr>
            <p:nvPr/>
          </p:nvSpPr>
          <p:spPr bwMode="auto">
            <a:xfrm>
              <a:off x="3964" y="3171"/>
              <a:ext cx="380" cy="378"/>
            </a:xfrm>
            <a:custGeom>
              <a:avLst/>
              <a:gdLst>
                <a:gd name="T0" fmla="*/ 0 w 380"/>
                <a:gd name="T1" fmla="*/ 0 h 378"/>
                <a:gd name="T2" fmla="*/ 19 w 380"/>
                <a:gd name="T3" fmla="*/ 28 h 378"/>
                <a:gd name="T4" fmla="*/ 29 w 380"/>
                <a:gd name="T5" fmla="*/ 42 h 378"/>
                <a:gd name="T6" fmla="*/ 39 w 380"/>
                <a:gd name="T7" fmla="*/ 55 h 378"/>
                <a:gd name="T8" fmla="*/ 49 w 380"/>
                <a:gd name="T9" fmla="*/ 69 h 378"/>
                <a:gd name="T10" fmla="*/ 59 w 380"/>
                <a:gd name="T11" fmla="*/ 82 h 378"/>
                <a:gd name="T12" fmla="*/ 70 w 380"/>
                <a:gd name="T13" fmla="*/ 95 h 378"/>
                <a:gd name="T14" fmla="*/ 80 w 380"/>
                <a:gd name="T15" fmla="*/ 108 h 378"/>
                <a:gd name="T16" fmla="*/ 90 w 380"/>
                <a:gd name="T17" fmla="*/ 121 h 378"/>
                <a:gd name="T18" fmla="*/ 101 w 380"/>
                <a:gd name="T19" fmla="*/ 133 h 378"/>
                <a:gd name="T20" fmla="*/ 111 w 380"/>
                <a:gd name="T21" fmla="*/ 146 h 378"/>
                <a:gd name="T22" fmla="*/ 122 w 380"/>
                <a:gd name="T23" fmla="*/ 158 h 378"/>
                <a:gd name="T24" fmla="*/ 133 w 380"/>
                <a:gd name="T25" fmla="*/ 170 h 378"/>
                <a:gd name="T26" fmla="*/ 144 w 380"/>
                <a:gd name="T27" fmla="*/ 182 h 378"/>
                <a:gd name="T28" fmla="*/ 155 w 380"/>
                <a:gd name="T29" fmla="*/ 193 h 378"/>
                <a:gd name="T30" fmla="*/ 167 w 380"/>
                <a:gd name="T31" fmla="*/ 205 h 378"/>
                <a:gd name="T32" fmla="*/ 178 w 380"/>
                <a:gd name="T33" fmla="*/ 217 h 378"/>
                <a:gd name="T34" fmla="*/ 190 w 380"/>
                <a:gd name="T35" fmla="*/ 228 h 378"/>
                <a:gd name="T36" fmla="*/ 202 w 380"/>
                <a:gd name="T37" fmla="*/ 239 h 378"/>
                <a:gd name="T38" fmla="*/ 214 w 380"/>
                <a:gd name="T39" fmla="*/ 250 h 378"/>
                <a:gd name="T40" fmla="*/ 226 w 380"/>
                <a:gd name="T41" fmla="*/ 261 h 378"/>
                <a:gd name="T42" fmla="*/ 239 w 380"/>
                <a:gd name="T43" fmla="*/ 272 h 378"/>
                <a:gd name="T44" fmla="*/ 252 w 380"/>
                <a:gd name="T45" fmla="*/ 283 h 378"/>
                <a:gd name="T46" fmla="*/ 265 w 380"/>
                <a:gd name="T47" fmla="*/ 294 h 378"/>
                <a:gd name="T48" fmla="*/ 278 w 380"/>
                <a:gd name="T49" fmla="*/ 305 h 378"/>
                <a:gd name="T50" fmla="*/ 292 w 380"/>
                <a:gd name="T51" fmla="*/ 315 h 378"/>
                <a:gd name="T52" fmla="*/ 305 w 380"/>
                <a:gd name="T53" fmla="*/ 325 h 378"/>
                <a:gd name="T54" fmla="*/ 320 w 380"/>
                <a:gd name="T55" fmla="*/ 336 h 378"/>
                <a:gd name="T56" fmla="*/ 334 w 380"/>
                <a:gd name="T57" fmla="*/ 346 h 378"/>
                <a:gd name="T58" fmla="*/ 348 w 380"/>
                <a:gd name="T59" fmla="*/ 357 h 378"/>
                <a:gd name="T60" fmla="*/ 363 w 380"/>
                <a:gd name="T61" fmla="*/ 367 h 378"/>
                <a:gd name="T62" fmla="*/ 379 w 380"/>
                <a:gd name="T63" fmla="*/ 377 h 3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14" name="Line 9"/>
            <p:cNvSpPr>
              <a:spLocks noChangeShapeType="1"/>
            </p:cNvSpPr>
            <p:nvPr/>
          </p:nvSpPr>
          <p:spPr bwMode="auto">
            <a:xfrm flipV="1">
              <a:off x="4082" y="3135"/>
              <a:ext cx="48" cy="12"/>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sz="1350">
                <a:solidFill>
                  <a:prstClr val="black"/>
                </a:solidFill>
                <a:latin typeface="Arial"/>
              </a:endParaRPr>
            </a:p>
          </p:txBody>
        </p:sp>
        <p:sp>
          <p:nvSpPr>
            <p:cNvPr id="21515" name="Freeform 10"/>
            <p:cNvSpPr>
              <a:spLocks/>
            </p:cNvSpPr>
            <p:nvPr/>
          </p:nvSpPr>
          <p:spPr bwMode="auto">
            <a:xfrm>
              <a:off x="4390" y="2958"/>
              <a:ext cx="72" cy="72"/>
            </a:xfrm>
            <a:custGeom>
              <a:avLst/>
              <a:gdLst>
                <a:gd name="T0" fmla="*/ 71 w 72"/>
                <a:gd name="T1" fmla="*/ 0 h 72"/>
                <a:gd name="T2" fmla="*/ 64 w 72"/>
                <a:gd name="T3" fmla="*/ 2 h 72"/>
                <a:gd name="T4" fmla="*/ 60 w 72"/>
                <a:gd name="T5" fmla="*/ 2 h 72"/>
                <a:gd name="T6" fmla="*/ 57 w 72"/>
                <a:gd name="T7" fmla="*/ 4 h 72"/>
                <a:gd name="T8" fmla="*/ 54 w 72"/>
                <a:gd name="T9" fmla="*/ 5 h 72"/>
                <a:gd name="T10" fmla="*/ 50 w 72"/>
                <a:gd name="T11" fmla="*/ 6 h 72"/>
                <a:gd name="T12" fmla="*/ 47 w 72"/>
                <a:gd name="T13" fmla="*/ 7 h 72"/>
                <a:gd name="T14" fmla="*/ 44 w 72"/>
                <a:gd name="T15" fmla="*/ 9 h 72"/>
                <a:gd name="T16" fmla="*/ 41 w 72"/>
                <a:gd name="T17" fmla="*/ 10 h 72"/>
                <a:gd name="T18" fmla="*/ 38 w 72"/>
                <a:gd name="T19" fmla="*/ 12 h 72"/>
                <a:gd name="T20" fmla="*/ 36 w 72"/>
                <a:gd name="T21" fmla="*/ 14 h 72"/>
                <a:gd name="T22" fmla="*/ 33 w 72"/>
                <a:gd name="T23" fmla="*/ 15 h 72"/>
                <a:gd name="T24" fmla="*/ 30 w 72"/>
                <a:gd name="T25" fmla="*/ 17 h 72"/>
                <a:gd name="T26" fmla="*/ 28 w 72"/>
                <a:gd name="T27" fmla="*/ 19 h 72"/>
                <a:gd name="T28" fmla="*/ 26 w 72"/>
                <a:gd name="T29" fmla="*/ 21 h 72"/>
                <a:gd name="T30" fmla="*/ 24 w 72"/>
                <a:gd name="T31" fmla="*/ 24 h 72"/>
                <a:gd name="T32" fmla="*/ 21 w 72"/>
                <a:gd name="T33" fmla="*/ 26 h 72"/>
                <a:gd name="T34" fmla="*/ 19 w 72"/>
                <a:gd name="T35" fmla="*/ 28 h 72"/>
                <a:gd name="T36" fmla="*/ 17 w 72"/>
                <a:gd name="T37" fmla="*/ 30 h 72"/>
                <a:gd name="T38" fmla="*/ 15 w 72"/>
                <a:gd name="T39" fmla="*/ 33 h 72"/>
                <a:gd name="T40" fmla="*/ 13 w 72"/>
                <a:gd name="T41" fmla="*/ 36 h 72"/>
                <a:gd name="T42" fmla="*/ 12 w 72"/>
                <a:gd name="T43" fmla="*/ 38 h 72"/>
                <a:gd name="T44" fmla="*/ 10 w 72"/>
                <a:gd name="T45" fmla="*/ 41 h 72"/>
                <a:gd name="T46" fmla="*/ 8 w 72"/>
                <a:gd name="T47" fmla="*/ 44 h 72"/>
                <a:gd name="T48" fmla="*/ 7 w 72"/>
                <a:gd name="T49" fmla="*/ 47 h 72"/>
                <a:gd name="T50" fmla="*/ 6 w 72"/>
                <a:gd name="T51" fmla="*/ 50 h 72"/>
                <a:gd name="T52" fmla="*/ 4 w 72"/>
                <a:gd name="T53" fmla="*/ 53 h 72"/>
                <a:gd name="T54" fmla="*/ 4 w 72"/>
                <a:gd name="T55" fmla="*/ 57 h 72"/>
                <a:gd name="T56" fmla="*/ 2 w 72"/>
                <a:gd name="T57" fmla="*/ 60 h 72"/>
                <a:gd name="T58" fmla="*/ 2 w 72"/>
                <a:gd name="T59" fmla="*/ 64 h 72"/>
                <a:gd name="T60" fmla="*/ 0 w 72"/>
                <a:gd name="T61" fmla="*/ 67 h 72"/>
                <a:gd name="T62" fmla="*/ 0 w 72"/>
                <a:gd name="T63" fmla="*/ 71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16" name="Freeform 11"/>
            <p:cNvSpPr>
              <a:spLocks/>
            </p:cNvSpPr>
            <p:nvPr/>
          </p:nvSpPr>
          <p:spPr bwMode="auto">
            <a:xfrm>
              <a:off x="1834" y="870"/>
              <a:ext cx="521" cy="886"/>
            </a:xfrm>
            <a:custGeom>
              <a:avLst/>
              <a:gdLst>
                <a:gd name="T0" fmla="*/ 24 w 521"/>
                <a:gd name="T1" fmla="*/ 8 h 886"/>
                <a:gd name="T2" fmla="*/ 40 w 521"/>
                <a:gd name="T3" fmla="*/ 22 h 886"/>
                <a:gd name="T4" fmla="*/ 51 w 521"/>
                <a:gd name="T5" fmla="*/ 39 h 886"/>
                <a:gd name="T6" fmla="*/ 58 w 521"/>
                <a:gd name="T7" fmla="*/ 60 h 886"/>
                <a:gd name="T8" fmla="*/ 62 w 521"/>
                <a:gd name="T9" fmla="*/ 84 h 886"/>
                <a:gd name="T10" fmla="*/ 64 w 521"/>
                <a:gd name="T11" fmla="*/ 108 h 886"/>
                <a:gd name="T12" fmla="*/ 67 w 521"/>
                <a:gd name="T13" fmla="*/ 134 h 886"/>
                <a:gd name="T14" fmla="*/ 72 w 521"/>
                <a:gd name="T15" fmla="*/ 158 h 886"/>
                <a:gd name="T16" fmla="*/ 80 w 521"/>
                <a:gd name="T17" fmla="*/ 181 h 886"/>
                <a:gd name="T18" fmla="*/ 93 w 521"/>
                <a:gd name="T19" fmla="*/ 201 h 886"/>
                <a:gd name="T20" fmla="*/ 115 w 521"/>
                <a:gd name="T21" fmla="*/ 218 h 886"/>
                <a:gd name="T22" fmla="*/ 129 w 521"/>
                <a:gd name="T23" fmla="*/ 226 h 886"/>
                <a:gd name="T24" fmla="*/ 142 w 521"/>
                <a:gd name="T25" fmla="*/ 233 h 886"/>
                <a:gd name="T26" fmla="*/ 156 w 521"/>
                <a:gd name="T27" fmla="*/ 238 h 886"/>
                <a:gd name="T28" fmla="*/ 168 w 521"/>
                <a:gd name="T29" fmla="*/ 244 h 886"/>
                <a:gd name="T30" fmla="*/ 180 w 521"/>
                <a:gd name="T31" fmla="*/ 249 h 886"/>
                <a:gd name="T32" fmla="*/ 191 w 521"/>
                <a:gd name="T33" fmla="*/ 256 h 886"/>
                <a:gd name="T34" fmla="*/ 201 w 521"/>
                <a:gd name="T35" fmla="*/ 265 h 886"/>
                <a:gd name="T36" fmla="*/ 210 w 521"/>
                <a:gd name="T37" fmla="*/ 276 h 886"/>
                <a:gd name="T38" fmla="*/ 218 w 521"/>
                <a:gd name="T39" fmla="*/ 289 h 886"/>
                <a:gd name="T40" fmla="*/ 224 w 521"/>
                <a:gd name="T41" fmla="*/ 307 h 886"/>
                <a:gd name="T42" fmla="*/ 229 w 521"/>
                <a:gd name="T43" fmla="*/ 337 h 886"/>
                <a:gd name="T44" fmla="*/ 230 w 521"/>
                <a:gd name="T45" fmla="*/ 360 h 886"/>
                <a:gd name="T46" fmla="*/ 228 w 521"/>
                <a:gd name="T47" fmla="*/ 385 h 886"/>
                <a:gd name="T48" fmla="*/ 225 w 521"/>
                <a:gd name="T49" fmla="*/ 409 h 886"/>
                <a:gd name="T50" fmla="*/ 223 w 521"/>
                <a:gd name="T51" fmla="*/ 434 h 886"/>
                <a:gd name="T52" fmla="*/ 221 w 521"/>
                <a:gd name="T53" fmla="*/ 458 h 886"/>
                <a:gd name="T54" fmla="*/ 221 w 521"/>
                <a:gd name="T55" fmla="*/ 482 h 886"/>
                <a:gd name="T56" fmla="*/ 224 w 521"/>
                <a:gd name="T57" fmla="*/ 505 h 886"/>
                <a:gd name="T58" fmla="*/ 231 w 521"/>
                <a:gd name="T59" fmla="*/ 527 h 886"/>
                <a:gd name="T60" fmla="*/ 243 w 521"/>
                <a:gd name="T61" fmla="*/ 548 h 886"/>
                <a:gd name="T62" fmla="*/ 264 w 521"/>
                <a:gd name="T63" fmla="*/ 571 h 886"/>
                <a:gd name="T64" fmla="*/ 280 w 521"/>
                <a:gd name="T65" fmla="*/ 586 h 886"/>
                <a:gd name="T66" fmla="*/ 297 w 521"/>
                <a:gd name="T67" fmla="*/ 598 h 886"/>
                <a:gd name="T68" fmla="*/ 313 w 521"/>
                <a:gd name="T69" fmla="*/ 609 h 886"/>
                <a:gd name="T70" fmla="*/ 329 w 521"/>
                <a:gd name="T71" fmla="*/ 620 h 886"/>
                <a:gd name="T72" fmla="*/ 343 w 521"/>
                <a:gd name="T73" fmla="*/ 632 h 886"/>
                <a:gd name="T74" fmla="*/ 355 w 521"/>
                <a:gd name="T75" fmla="*/ 645 h 886"/>
                <a:gd name="T76" fmla="*/ 366 w 521"/>
                <a:gd name="T77" fmla="*/ 661 h 886"/>
                <a:gd name="T78" fmla="*/ 373 w 521"/>
                <a:gd name="T79" fmla="*/ 679 h 886"/>
                <a:gd name="T80" fmla="*/ 377 w 521"/>
                <a:gd name="T81" fmla="*/ 702 h 886"/>
                <a:gd name="T82" fmla="*/ 378 w 521"/>
                <a:gd name="T83" fmla="*/ 731 h 886"/>
                <a:gd name="T84" fmla="*/ 377 w 521"/>
                <a:gd name="T85" fmla="*/ 747 h 886"/>
                <a:gd name="T86" fmla="*/ 376 w 521"/>
                <a:gd name="T87" fmla="*/ 762 h 886"/>
                <a:gd name="T88" fmla="*/ 376 w 521"/>
                <a:gd name="T89" fmla="*/ 775 h 886"/>
                <a:gd name="T90" fmla="*/ 376 w 521"/>
                <a:gd name="T91" fmla="*/ 788 h 886"/>
                <a:gd name="T92" fmla="*/ 378 w 521"/>
                <a:gd name="T93" fmla="*/ 799 h 886"/>
                <a:gd name="T94" fmla="*/ 382 w 521"/>
                <a:gd name="T95" fmla="*/ 810 h 886"/>
                <a:gd name="T96" fmla="*/ 388 w 521"/>
                <a:gd name="T97" fmla="*/ 820 h 886"/>
                <a:gd name="T98" fmla="*/ 397 w 521"/>
                <a:gd name="T99" fmla="*/ 830 h 886"/>
                <a:gd name="T100" fmla="*/ 409 w 521"/>
                <a:gd name="T101" fmla="*/ 840 h 886"/>
                <a:gd name="T102" fmla="*/ 426 w 521"/>
                <a:gd name="T103" fmla="*/ 850 h 886"/>
                <a:gd name="T104" fmla="*/ 475 w 521"/>
                <a:gd name="T105" fmla="*/ 875 h 886"/>
                <a:gd name="T106" fmla="*/ 490 w 521"/>
                <a:gd name="T107" fmla="*/ 881 h 886"/>
                <a:gd name="T108" fmla="*/ 491 w 521"/>
                <a:gd name="T109" fmla="*/ 878 h 886"/>
                <a:gd name="T110" fmla="*/ 483 w 521"/>
                <a:gd name="T111" fmla="*/ 870 h 886"/>
                <a:gd name="T112" fmla="*/ 470 w 521"/>
                <a:gd name="T113" fmla="*/ 859 h 886"/>
                <a:gd name="T114" fmla="*/ 457 w 521"/>
                <a:gd name="T115" fmla="*/ 848 h 886"/>
                <a:gd name="T116" fmla="*/ 450 w 521"/>
                <a:gd name="T117" fmla="*/ 842 h 886"/>
                <a:gd name="T118" fmla="*/ 452 w 521"/>
                <a:gd name="T119" fmla="*/ 842 h 886"/>
                <a:gd name="T120" fmla="*/ 468 w 521"/>
                <a:gd name="T121" fmla="*/ 852 h 886"/>
                <a:gd name="T122" fmla="*/ 503 w 521"/>
                <a:gd name="T123" fmla="*/ 874 h 8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17" name="Freeform 12"/>
            <p:cNvSpPr>
              <a:spLocks/>
            </p:cNvSpPr>
            <p:nvPr/>
          </p:nvSpPr>
          <p:spPr bwMode="auto">
            <a:xfrm>
              <a:off x="3809" y="2975"/>
              <a:ext cx="322" cy="138"/>
            </a:xfrm>
            <a:custGeom>
              <a:avLst/>
              <a:gdLst>
                <a:gd name="T0" fmla="*/ 0 w 322"/>
                <a:gd name="T1" fmla="*/ 0 h 138"/>
                <a:gd name="T2" fmla="*/ 20 w 322"/>
                <a:gd name="T3" fmla="*/ 8 h 138"/>
                <a:gd name="T4" fmla="*/ 29 w 322"/>
                <a:gd name="T5" fmla="*/ 13 h 138"/>
                <a:gd name="T6" fmla="*/ 39 w 322"/>
                <a:gd name="T7" fmla="*/ 17 h 138"/>
                <a:gd name="T8" fmla="*/ 49 w 322"/>
                <a:gd name="T9" fmla="*/ 22 h 138"/>
                <a:gd name="T10" fmla="*/ 59 w 322"/>
                <a:gd name="T11" fmla="*/ 27 h 138"/>
                <a:gd name="T12" fmla="*/ 69 w 322"/>
                <a:gd name="T13" fmla="*/ 32 h 138"/>
                <a:gd name="T14" fmla="*/ 79 w 322"/>
                <a:gd name="T15" fmla="*/ 37 h 138"/>
                <a:gd name="T16" fmla="*/ 88 w 322"/>
                <a:gd name="T17" fmla="*/ 43 h 138"/>
                <a:gd name="T18" fmla="*/ 98 w 322"/>
                <a:gd name="T19" fmla="*/ 48 h 138"/>
                <a:gd name="T20" fmla="*/ 108 w 322"/>
                <a:gd name="T21" fmla="*/ 53 h 138"/>
                <a:gd name="T22" fmla="*/ 118 w 322"/>
                <a:gd name="T23" fmla="*/ 59 h 138"/>
                <a:gd name="T24" fmla="*/ 128 w 322"/>
                <a:gd name="T25" fmla="*/ 64 h 138"/>
                <a:gd name="T26" fmla="*/ 137 w 322"/>
                <a:gd name="T27" fmla="*/ 69 h 138"/>
                <a:gd name="T28" fmla="*/ 147 w 322"/>
                <a:gd name="T29" fmla="*/ 74 h 138"/>
                <a:gd name="T30" fmla="*/ 157 w 322"/>
                <a:gd name="T31" fmla="*/ 79 h 138"/>
                <a:gd name="T32" fmla="*/ 167 w 322"/>
                <a:gd name="T33" fmla="*/ 84 h 138"/>
                <a:gd name="T34" fmla="*/ 177 w 322"/>
                <a:gd name="T35" fmla="*/ 89 h 138"/>
                <a:gd name="T36" fmla="*/ 187 w 322"/>
                <a:gd name="T37" fmla="*/ 94 h 138"/>
                <a:gd name="T38" fmla="*/ 197 w 322"/>
                <a:gd name="T39" fmla="*/ 98 h 138"/>
                <a:gd name="T40" fmla="*/ 207 w 322"/>
                <a:gd name="T41" fmla="*/ 103 h 138"/>
                <a:gd name="T42" fmla="*/ 217 w 322"/>
                <a:gd name="T43" fmla="*/ 107 h 138"/>
                <a:gd name="T44" fmla="*/ 227 w 322"/>
                <a:gd name="T45" fmla="*/ 111 h 138"/>
                <a:gd name="T46" fmla="*/ 237 w 322"/>
                <a:gd name="T47" fmla="*/ 115 h 138"/>
                <a:gd name="T48" fmla="*/ 247 w 322"/>
                <a:gd name="T49" fmla="*/ 119 h 138"/>
                <a:gd name="T50" fmla="*/ 258 w 322"/>
                <a:gd name="T51" fmla="*/ 122 h 138"/>
                <a:gd name="T52" fmla="*/ 268 w 322"/>
                <a:gd name="T53" fmla="*/ 125 h 138"/>
                <a:gd name="T54" fmla="*/ 278 w 322"/>
                <a:gd name="T55" fmla="*/ 128 h 138"/>
                <a:gd name="T56" fmla="*/ 289 w 322"/>
                <a:gd name="T57" fmla="*/ 131 h 138"/>
                <a:gd name="T58" fmla="*/ 299 w 322"/>
                <a:gd name="T59" fmla="*/ 133 h 138"/>
                <a:gd name="T60" fmla="*/ 310 w 322"/>
                <a:gd name="T61" fmla="*/ 135 h 138"/>
                <a:gd name="T62" fmla="*/ 321 w 322"/>
                <a:gd name="T63" fmla="*/ 137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18" name="Freeform 13"/>
            <p:cNvSpPr>
              <a:spLocks/>
            </p:cNvSpPr>
            <p:nvPr/>
          </p:nvSpPr>
          <p:spPr bwMode="auto">
            <a:xfrm>
              <a:off x="3791" y="2938"/>
              <a:ext cx="603" cy="69"/>
            </a:xfrm>
            <a:custGeom>
              <a:avLst/>
              <a:gdLst>
                <a:gd name="T0" fmla="*/ 0 w 603"/>
                <a:gd name="T1" fmla="*/ 0 h 69"/>
                <a:gd name="T2" fmla="*/ 37 w 603"/>
                <a:gd name="T3" fmla="*/ 4 h 69"/>
                <a:gd name="T4" fmla="*/ 56 w 603"/>
                <a:gd name="T5" fmla="*/ 6 h 69"/>
                <a:gd name="T6" fmla="*/ 75 w 603"/>
                <a:gd name="T7" fmla="*/ 8 h 69"/>
                <a:gd name="T8" fmla="*/ 93 w 603"/>
                <a:gd name="T9" fmla="*/ 11 h 69"/>
                <a:gd name="T10" fmla="*/ 112 w 603"/>
                <a:gd name="T11" fmla="*/ 14 h 69"/>
                <a:gd name="T12" fmla="*/ 130 w 603"/>
                <a:gd name="T13" fmla="*/ 16 h 69"/>
                <a:gd name="T14" fmla="*/ 149 w 603"/>
                <a:gd name="T15" fmla="*/ 19 h 69"/>
                <a:gd name="T16" fmla="*/ 167 w 603"/>
                <a:gd name="T17" fmla="*/ 22 h 69"/>
                <a:gd name="T18" fmla="*/ 185 w 603"/>
                <a:gd name="T19" fmla="*/ 24 h 69"/>
                <a:gd name="T20" fmla="*/ 203 w 603"/>
                <a:gd name="T21" fmla="*/ 27 h 69"/>
                <a:gd name="T22" fmla="*/ 221 w 603"/>
                <a:gd name="T23" fmla="*/ 30 h 69"/>
                <a:gd name="T24" fmla="*/ 239 w 603"/>
                <a:gd name="T25" fmla="*/ 32 h 69"/>
                <a:gd name="T26" fmla="*/ 257 w 603"/>
                <a:gd name="T27" fmla="*/ 35 h 69"/>
                <a:gd name="T28" fmla="*/ 276 w 603"/>
                <a:gd name="T29" fmla="*/ 38 h 69"/>
                <a:gd name="T30" fmla="*/ 294 w 603"/>
                <a:gd name="T31" fmla="*/ 40 h 69"/>
                <a:gd name="T32" fmla="*/ 312 w 603"/>
                <a:gd name="T33" fmla="*/ 43 h 69"/>
                <a:gd name="T34" fmla="*/ 331 w 603"/>
                <a:gd name="T35" fmla="*/ 45 h 69"/>
                <a:gd name="T36" fmla="*/ 349 w 603"/>
                <a:gd name="T37" fmla="*/ 48 h 69"/>
                <a:gd name="T38" fmla="*/ 367 w 603"/>
                <a:gd name="T39" fmla="*/ 50 h 69"/>
                <a:gd name="T40" fmla="*/ 386 w 603"/>
                <a:gd name="T41" fmla="*/ 52 h 69"/>
                <a:gd name="T42" fmla="*/ 405 w 603"/>
                <a:gd name="T43" fmla="*/ 54 h 69"/>
                <a:gd name="T44" fmla="*/ 424 w 603"/>
                <a:gd name="T45" fmla="*/ 56 h 69"/>
                <a:gd name="T46" fmla="*/ 443 w 603"/>
                <a:gd name="T47" fmla="*/ 58 h 69"/>
                <a:gd name="T48" fmla="*/ 462 w 603"/>
                <a:gd name="T49" fmla="*/ 60 h 69"/>
                <a:gd name="T50" fmla="*/ 481 w 603"/>
                <a:gd name="T51" fmla="*/ 62 h 69"/>
                <a:gd name="T52" fmla="*/ 501 w 603"/>
                <a:gd name="T53" fmla="*/ 63 h 69"/>
                <a:gd name="T54" fmla="*/ 521 w 603"/>
                <a:gd name="T55" fmla="*/ 64 h 69"/>
                <a:gd name="T56" fmla="*/ 541 w 603"/>
                <a:gd name="T57" fmla="*/ 66 h 69"/>
                <a:gd name="T58" fmla="*/ 561 w 603"/>
                <a:gd name="T59" fmla="*/ 66 h 69"/>
                <a:gd name="T60" fmla="*/ 581 w 603"/>
                <a:gd name="T61" fmla="*/ 67 h 69"/>
                <a:gd name="T62" fmla="*/ 602 w 603"/>
                <a:gd name="T63" fmla="*/ 68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19" name="Freeform 14"/>
            <p:cNvSpPr>
              <a:spLocks/>
            </p:cNvSpPr>
            <p:nvPr/>
          </p:nvSpPr>
          <p:spPr bwMode="auto">
            <a:xfrm>
              <a:off x="3810" y="2932"/>
              <a:ext cx="96" cy="27"/>
            </a:xfrm>
            <a:custGeom>
              <a:avLst/>
              <a:gdLst>
                <a:gd name="T0" fmla="*/ 95 w 96"/>
                <a:gd name="T1" fmla="*/ 3 h 27"/>
                <a:gd name="T2" fmla="*/ 88 w 96"/>
                <a:gd name="T3" fmla="*/ 2 h 27"/>
                <a:gd name="T4" fmla="*/ 85 w 96"/>
                <a:gd name="T5" fmla="*/ 1 h 27"/>
                <a:gd name="T6" fmla="*/ 82 w 96"/>
                <a:gd name="T7" fmla="*/ 1 h 27"/>
                <a:gd name="T8" fmla="*/ 78 w 96"/>
                <a:gd name="T9" fmla="*/ 0 h 27"/>
                <a:gd name="T10" fmla="*/ 75 w 96"/>
                <a:gd name="T11" fmla="*/ 0 h 27"/>
                <a:gd name="T12" fmla="*/ 72 w 96"/>
                <a:gd name="T13" fmla="*/ 0 h 27"/>
                <a:gd name="T14" fmla="*/ 69 w 96"/>
                <a:gd name="T15" fmla="*/ 0 h 27"/>
                <a:gd name="T16" fmla="*/ 66 w 96"/>
                <a:gd name="T17" fmla="*/ 0 h 27"/>
                <a:gd name="T18" fmla="*/ 63 w 96"/>
                <a:gd name="T19" fmla="*/ 0 h 27"/>
                <a:gd name="T20" fmla="*/ 60 w 96"/>
                <a:gd name="T21" fmla="*/ 0 h 27"/>
                <a:gd name="T22" fmla="*/ 56 w 96"/>
                <a:gd name="T23" fmla="*/ 1 h 27"/>
                <a:gd name="T24" fmla="*/ 54 w 96"/>
                <a:gd name="T25" fmla="*/ 1 h 27"/>
                <a:gd name="T26" fmla="*/ 50 w 96"/>
                <a:gd name="T27" fmla="*/ 2 h 27"/>
                <a:gd name="T28" fmla="*/ 48 w 96"/>
                <a:gd name="T29" fmla="*/ 2 h 27"/>
                <a:gd name="T30" fmla="*/ 44 w 96"/>
                <a:gd name="T31" fmla="*/ 3 h 27"/>
                <a:gd name="T32" fmla="*/ 42 w 96"/>
                <a:gd name="T33" fmla="*/ 4 h 27"/>
                <a:gd name="T34" fmla="*/ 39 w 96"/>
                <a:gd name="T35" fmla="*/ 5 h 27"/>
                <a:gd name="T36" fmla="*/ 36 w 96"/>
                <a:gd name="T37" fmla="*/ 6 h 27"/>
                <a:gd name="T38" fmla="*/ 33 w 96"/>
                <a:gd name="T39" fmla="*/ 7 h 27"/>
                <a:gd name="T40" fmla="*/ 30 w 96"/>
                <a:gd name="T41" fmla="*/ 8 h 27"/>
                <a:gd name="T42" fmla="*/ 27 w 96"/>
                <a:gd name="T43" fmla="*/ 9 h 27"/>
                <a:gd name="T44" fmla="*/ 24 w 96"/>
                <a:gd name="T45" fmla="*/ 10 h 27"/>
                <a:gd name="T46" fmla="*/ 22 w 96"/>
                <a:gd name="T47" fmla="*/ 12 h 27"/>
                <a:gd name="T48" fmla="*/ 19 w 96"/>
                <a:gd name="T49" fmla="*/ 13 h 27"/>
                <a:gd name="T50" fmla="*/ 16 w 96"/>
                <a:gd name="T51" fmla="*/ 15 h 27"/>
                <a:gd name="T52" fmla="*/ 13 w 96"/>
                <a:gd name="T53" fmla="*/ 16 h 27"/>
                <a:gd name="T54" fmla="*/ 10 w 96"/>
                <a:gd name="T55" fmla="*/ 18 h 27"/>
                <a:gd name="T56" fmla="*/ 8 w 96"/>
                <a:gd name="T57" fmla="*/ 20 h 27"/>
                <a:gd name="T58" fmla="*/ 5 w 96"/>
                <a:gd name="T59" fmla="*/ 22 h 27"/>
                <a:gd name="T60" fmla="*/ 2 w 96"/>
                <a:gd name="T61" fmla="*/ 24 h 27"/>
                <a:gd name="T62" fmla="*/ 0 w 96"/>
                <a:gd name="T63" fmla="*/ 26 h 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20" name="Freeform 15"/>
            <p:cNvSpPr>
              <a:spLocks/>
            </p:cNvSpPr>
            <p:nvPr/>
          </p:nvSpPr>
          <p:spPr bwMode="auto">
            <a:xfrm>
              <a:off x="3881" y="2864"/>
              <a:ext cx="569" cy="85"/>
            </a:xfrm>
            <a:custGeom>
              <a:avLst/>
              <a:gdLst>
                <a:gd name="T0" fmla="*/ 568 w 569"/>
                <a:gd name="T1" fmla="*/ 82 h 85"/>
                <a:gd name="T2" fmla="*/ 533 w 569"/>
                <a:gd name="T3" fmla="*/ 84 h 85"/>
                <a:gd name="T4" fmla="*/ 515 w 569"/>
                <a:gd name="T5" fmla="*/ 83 h 85"/>
                <a:gd name="T6" fmla="*/ 497 w 569"/>
                <a:gd name="T7" fmla="*/ 83 h 85"/>
                <a:gd name="T8" fmla="*/ 480 w 569"/>
                <a:gd name="T9" fmla="*/ 82 h 85"/>
                <a:gd name="T10" fmla="*/ 462 w 569"/>
                <a:gd name="T11" fmla="*/ 80 h 85"/>
                <a:gd name="T12" fmla="*/ 444 w 569"/>
                <a:gd name="T13" fmla="*/ 78 h 85"/>
                <a:gd name="T14" fmla="*/ 427 w 569"/>
                <a:gd name="T15" fmla="*/ 76 h 85"/>
                <a:gd name="T16" fmla="*/ 409 w 569"/>
                <a:gd name="T17" fmla="*/ 73 h 85"/>
                <a:gd name="T18" fmla="*/ 391 w 569"/>
                <a:gd name="T19" fmla="*/ 70 h 85"/>
                <a:gd name="T20" fmla="*/ 374 w 569"/>
                <a:gd name="T21" fmla="*/ 67 h 85"/>
                <a:gd name="T22" fmla="*/ 356 w 569"/>
                <a:gd name="T23" fmla="*/ 63 h 85"/>
                <a:gd name="T24" fmla="*/ 339 w 569"/>
                <a:gd name="T25" fmla="*/ 60 h 85"/>
                <a:gd name="T26" fmla="*/ 321 w 569"/>
                <a:gd name="T27" fmla="*/ 56 h 85"/>
                <a:gd name="T28" fmla="*/ 303 w 569"/>
                <a:gd name="T29" fmla="*/ 52 h 85"/>
                <a:gd name="T30" fmla="*/ 286 w 569"/>
                <a:gd name="T31" fmla="*/ 48 h 85"/>
                <a:gd name="T32" fmla="*/ 268 w 569"/>
                <a:gd name="T33" fmla="*/ 44 h 85"/>
                <a:gd name="T34" fmla="*/ 250 w 569"/>
                <a:gd name="T35" fmla="*/ 40 h 85"/>
                <a:gd name="T36" fmla="*/ 233 w 569"/>
                <a:gd name="T37" fmla="*/ 36 h 85"/>
                <a:gd name="T38" fmla="*/ 215 w 569"/>
                <a:gd name="T39" fmla="*/ 32 h 85"/>
                <a:gd name="T40" fmla="*/ 197 w 569"/>
                <a:gd name="T41" fmla="*/ 28 h 85"/>
                <a:gd name="T42" fmla="*/ 179 w 569"/>
                <a:gd name="T43" fmla="*/ 24 h 85"/>
                <a:gd name="T44" fmla="*/ 161 w 569"/>
                <a:gd name="T45" fmla="*/ 20 h 85"/>
                <a:gd name="T46" fmla="*/ 144 w 569"/>
                <a:gd name="T47" fmla="*/ 17 h 85"/>
                <a:gd name="T48" fmla="*/ 126 w 569"/>
                <a:gd name="T49" fmla="*/ 14 h 85"/>
                <a:gd name="T50" fmla="*/ 108 w 569"/>
                <a:gd name="T51" fmla="*/ 10 h 85"/>
                <a:gd name="T52" fmla="*/ 90 w 569"/>
                <a:gd name="T53" fmla="*/ 8 h 85"/>
                <a:gd name="T54" fmla="*/ 72 w 569"/>
                <a:gd name="T55" fmla="*/ 5 h 85"/>
                <a:gd name="T56" fmla="*/ 54 w 569"/>
                <a:gd name="T57" fmla="*/ 3 h 85"/>
                <a:gd name="T58" fmla="*/ 36 w 569"/>
                <a:gd name="T59" fmla="*/ 2 h 85"/>
                <a:gd name="T60" fmla="*/ 18 w 569"/>
                <a:gd name="T61" fmla="*/ 0 h 85"/>
                <a:gd name="T62" fmla="*/ 0 w 569"/>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21" name="Freeform 16"/>
            <p:cNvSpPr>
              <a:spLocks/>
            </p:cNvSpPr>
            <p:nvPr/>
          </p:nvSpPr>
          <p:spPr bwMode="auto">
            <a:xfrm>
              <a:off x="3964" y="2817"/>
              <a:ext cx="569" cy="36"/>
            </a:xfrm>
            <a:custGeom>
              <a:avLst/>
              <a:gdLst>
                <a:gd name="T0" fmla="*/ 568 w 569"/>
                <a:gd name="T1" fmla="*/ 35 h 36"/>
                <a:gd name="T2" fmla="*/ 532 w 569"/>
                <a:gd name="T3" fmla="*/ 34 h 36"/>
                <a:gd name="T4" fmla="*/ 515 w 569"/>
                <a:gd name="T5" fmla="*/ 33 h 36"/>
                <a:gd name="T6" fmla="*/ 497 w 569"/>
                <a:gd name="T7" fmla="*/ 33 h 36"/>
                <a:gd name="T8" fmla="*/ 479 w 569"/>
                <a:gd name="T9" fmla="*/ 32 h 36"/>
                <a:gd name="T10" fmla="*/ 461 w 569"/>
                <a:gd name="T11" fmla="*/ 32 h 36"/>
                <a:gd name="T12" fmla="*/ 444 w 569"/>
                <a:gd name="T13" fmla="*/ 31 h 36"/>
                <a:gd name="T14" fmla="*/ 426 w 569"/>
                <a:gd name="T15" fmla="*/ 31 h 36"/>
                <a:gd name="T16" fmla="*/ 408 w 569"/>
                <a:gd name="T17" fmla="*/ 30 h 36"/>
                <a:gd name="T18" fmla="*/ 390 w 569"/>
                <a:gd name="T19" fmla="*/ 29 h 36"/>
                <a:gd name="T20" fmla="*/ 372 w 569"/>
                <a:gd name="T21" fmla="*/ 29 h 36"/>
                <a:gd name="T22" fmla="*/ 354 w 569"/>
                <a:gd name="T23" fmla="*/ 28 h 36"/>
                <a:gd name="T24" fmla="*/ 336 w 569"/>
                <a:gd name="T25" fmla="*/ 27 h 36"/>
                <a:gd name="T26" fmla="*/ 319 w 569"/>
                <a:gd name="T27" fmla="*/ 27 h 36"/>
                <a:gd name="T28" fmla="*/ 301 w 569"/>
                <a:gd name="T29" fmla="*/ 26 h 36"/>
                <a:gd name="T30" fmla="*/ 283 w 569"/>
                <a:gd name="T31" fmla="*/ 25 h 36"/>
                <a:gd name="T32" fmla="*/ 265 w 569"/>
                <a:gd name="T33" fmla="*/ 24 h 36"/>
                <a:gd name="T34" fmla="*/ 247 w 569"/>
                <a:gd name="T35" fmla="*/ 23 h 36"/>
                <a:gd name="T36" fmla="*/ 229 w 569"/>
                <a:gd name="T37" fmla="*/ 21 h 36"/>
                <a:gd name="T38" fmla="*/ 212 w 569"/>
                <a:gd name="T39" fmla="*/ 20 h 36"/>
                <a:gd name="T40" fmla="*/ 194 w 569"/>
                <a:gd name="T41" fmla="*/ 19 h 36"/>
                <a:gd name="T42" fmla="*/ 176 w 569"/>
                <a:gd name="T43" fmla="*/ 18 h 36"/>
                <a:gd name="T44" fmla="*/ 158 w 569"/>
                <a:gd name="T45" fmla="*/ 16 h 36"/>
                <a:gd name="T46" fmla="*/ 140 w 569"/>
                <a:gd name="T47" fmla="*/ 15 h 36"/>
                <a:gd name="T48" fmla="*/ 123 w 569"/>
                <a:gd name="T49" fmla="*/ 13 h 36"/>
                <a:gd name="T50" fmla="*/ 105 w 569"/>
                <a:gd name="T51" fmla="*/ 12 h 36"/>
                <a:gd name="T52" fmla="*/ 88 w 569"/>
                <a:gd name="T53" fmla="*/ 10 h 36"/>
                <a:gd name="T54" fmla="*/ 70 w 569"/>
                <a:gd name="T55" fmla="*/ 8 h 36"/>
                <a:gd name="T56" fmla="*/ 52 w 569"/>
                <a:gd name="T57" fmla="*/ 6 h 36"/>
                <a:gd name="T58" fmla="*/ 35 w 569"/>
                <a:gd name="T59" fmla="*/ 4 h 36"/>
                <a:gd name="T60" fmla="*/ 17 w 569"/>
                <a:gd name="T61" fmla="*/ 2 h 36"/>
                <a:gd name="T62" fmla="*/ 0 w 569"/>
                <a:gd name="T63" fmla="*/ 0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22" name="Freeform 17"/>
            <p:cNvSpPr>
              <a:spLocks/>
            </p:cNvSpPr>
            <p:nvPr/>
          </p:nvSpPr>
          <p:spPr bwMode="auto">
            <a:xfrm>
              <a:off x="3988" y="2746"/>
              <a:ext cx="616" cy="48"/>
            </a:xfrm>
            <a:custGeom>
              <a:avLst/>
              <a:gdLst>
                <a:gd name="T0" fmla="*/ 615 w 616"/>
                <a:gd name="T1" fmla="*/ 0 h 48"/>
                <a:gd name="T2" fmla="*/ 576 w 616"/>
                <a:gd name="T3" fmla="*/ 2 h 48"/>
                <a:gd name="T4" fmla="*/ 557 w 616"/>
                <a:gd name="T5" fmla="*/ 3 h 48"/>
                <a:gd name="T6" fmla="*/ 538 w 616"/>
                <a:gd name="T7" fmla="*/ 4 h 48"/>
                <a:gd name="T8" fmla="*/ 518 w 616"/>
                <a:gd name="T9" fmla="*/ 5 h 48"/>
                <a:gd name="T10" fmla="*/ 499 w 616"/>
                <a:gd name="T11" fmla="*/ 6 h 48"/>
                <a:gd name="T12" fmla="*/ 480 w 616"/>
                <a:gd name="T13" fmla="*/ 7 h 48"/>
                <a:gd name="T14" fmla="*/ 460 w 616"/>
                <a:gd name="T15" fmla="*/ 8 h 48"/>
                <a:gd name="T16" fmla="*/ 441 w 616"/>
                <a:gd name="T17" fmla="*/ 8 h 48"/>
                <a:gd name="T18" fmla="*/ 422 w 616"/>
                <a:gd name="T19" fmla="*/ 9 h 48"/>
                <a:gd name="T20" fmla="*/ 402 w 616"/>
                <a:gd name="T21" fmla="*/ 10 h 48"/>
                <a:gd name="T22" fmla="*/ 383 w 616"/>
                <a:gd name="T23" fmla="*/ 10 h 48"/>
                <a:gd name="T24" fmla="*/ 364 w 616"/>
                <a:gd name="T25" fmla="*/ 11 h 48"/>
                <a:gd name="T26" fmla="*/ 344 w 616"/>
                <a:gd name="T27" fmla="*/ 12 h 48"/>
                <a:gd name="T28" fmla="*/ 325 w 616"/>
                <a:gd name="T29" fmla="*/ 12 h 48"/>
                <a:gd name="T30" fmla="*/ 306 w 616"/>
                <a:gd name="T31" fmla="*/ 13 h 48"/>
                <a:gd name="T32" fmla="*/ 286 w 616"/>
                <a:gd name="T33" fmla="*/ 14 h 48"/>
                <a:gd name="T34" fmla="*/ 267 w 616"/>
                <a:gd name="T35" fmla="*/ 15 h 48"/>
                <a:gd name="T36" fmla="*/ 248 w 616"/>
                <a:gd name="T37" fmla="*/ 16 h 48"/>
                <a:gd name="T38" fmla="*/ 229 w 616"/>
                <a:gd name="T39" fmla="*/ 18 h 48"/>
                <a:gd name="T40" fmla="*/ 210 w 616"/>
                <a:gd name="T41" fmla="*/ 19 h 48"/>
                <a:gd name="T42" fmla="*/ 190 w 616"/>
                <a:gd name="T43" fmla="*/ 20 h 48"/>
                <a:gd name="T44" fmla="*/ 171 w 616"/>
                <a:gd name="T45" fmla="*/ 22 h 48"/>
                <a:gd name="T46" fmla="*/ 152 w 616"/>
                <a:gd name="T47" fmla="*/ 24 h 48"/>
                <a:gd name="T48" fmla="*/ 133 w 616"/>
                <a:gd name="T49" fmla="*/ 26 h 48"/>
                <a:gd name="T50" fmla="*/ 114 w 616"/>
                <a:gd name="T51" fmla="*/ 28 h 48"/>
                <a:gd name="T52" fmla="*/ 94 w 616"/>
                <a:gd name="T53" fmla="*/ 31 h 48"/>
                <a:gd name="T54" fmla="*/ 76 w 616"/>
                <a:gd name="T55" fmla="*/ 34 h 48"/>
                <a:gd name="T56" fmla="*/ 56 w 616"/>
                <a:gd name="T57" fmla="*/ 36 h 48"/>
                <a:gd name="T58" fmla="*/ 37 w 616"/>
                <a:gd name="T59" fmla="*/ 40 h 48"/>
                <a:gd name="T60" fmla="*/ 18 w 616"/>
                <a:gd name="T61" fmla="*/ 43 h 48"/>
                <a:gd name="T62" fmla="*/ 0 w 616"/>
                <a:gd name="T63" fmla="*/ 47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23" name="Freeform 18"/>
            <p:cNvSpPr>
              <a:spLocks/>
            </p:cNvSpPr>
            <p:nvPr/>
          </p:nvSpPr>
          <p:spPr bwMode="auto">
            <a:xfrm>
              <a:off x="4011" y="2628"/>
              <a:ext cx="616" cy="119"/>
            </a:xfrm>
            <a:custGeom>
              <a:avLst/>
              <a:gdLst>
                <a:gd name="T0" fmla="*/ 615 w 616"/>
                <a:gd name="T1" fmla="*/ 0 h 119"/>
                <a:gd name="T2" fmla="*/ 580 w 616"/>
                <a:gd name="T3" fmla="*/ 0 h 119"/>
                <a:gd name="T4" fmla="*/ 562 w 616"/>
                <a:gd name="T5" fmla="*/ 2 h 119"/>
                <a:gd name="T6" fmla="*/ 543 w 616"/>
                <a:gd name="T7" fmla="*/ 3 h 119"/>
                <a:gd name="T8" fmla="*/ 524 w 616"/>
                <a:gd name="T9" fmla="*/ 4 h 119"/>
                <a:gd name="T10" fmla="*/ 505 w 616"/>
                <a:gd name="T11" fmla="*/ 6 h 119"/>
                <a:gd name="T12" fmla="*/ 485 w 616"/>
                <a:gd name="T13" fmla="*/ 8 h 119"/>
                <a:gd name="T14" fmla="*/ 466 w 616"/>
                <a:gd name="T15" fmla="*/ 11 h 119"/>
                <a:gd name="T16" fmla="*/ 446 w 616"/>
                <a:gd name="T17" fmla="*/ 14 h 119"/>
                <a:gd name="T18" fmla="*/ 426 w 616"/>
                <a:gd name="T19" fmla="*/ 17 h 119"/>
                <a:gd name="T20" fmla="*/ 406 w 616"/>
                <a:gd name="T21" fmla="*/ 20 h 119"/>
                <a:gd name="T22" fmla="*/ 386 w 616"/>
                <a:gd name="T23" fmla="*/ 24 h 119"/>
                <a:gd name="T24" fmla="*/ 365 w 616"/>
                <a:gd name="T25" fmla="*/ 27 h 119"/>
                <a:gd name="T26" fmla="*/ 345 w 616"/>
                <a:gd name="T27" fmla="*/ 31 h 119"/>
                <a:gd name="T28" fmla="*/ 325 w 616"/>
                <a:gd name="T29" fmla="*/ 35 h 119"/>
                <a:gd name="T30" fmla="*/ 304 w 616"/>
                <a:gd name="T31" fmla="*/ 40 h 119"/>
                <a:gd name="T32" fmla="*/ 283 w 616"/>
                <a:gd name="T33" fmla="*/ 44 h 119"/>
                <a:gd name="T34" fmla="*/ 263 w 616"/>
                <a:gd name="T35" fmla="*/ 48 h 119"/>
                <a:gd name="T36" fmla="*/ 243 w 616"/>
                <a:gd name="T37" fmla="*/ 53 h 119"/>
                <a:gd name="T38" fmla="*/ 223 w 616"/>
                <a:gd name="T39" fmla="*/ 58 h 119"/>
                <a:gd name="T40" fmla="*/ 203 w 616"/>
                <a:gd name="T41" fmla="*/ 63 h 119"/>
                <a:gd name="T42" fmla="*/ 183 w 616"/>
                <a:gd name="T43" fmla="*/ 68 h 119"/>
                <a:gd name="T44" fmla="*/ 163 w 616"/>
                <a:gd name="T45" fmla="*/ 72 h 119"/>
                <a:gd name="T46" fmla="*/ 144 w 616"/>
                <a:gd name="T47" fmla="*/ 78 h 119"/>
                <a:gd name="T48" fmla="*/ 125 w 616"/>
                <a:gd name="T49" fmla="*/ 83 h 119"/>
                <a:gd name="T50" fmla="*/ 106 w 616"/>
                <a:gd name="T51" fmla="*/ 88 h 119"/>
                <a:gd name="T52" fmla="*/ 87 w 616"/>
                <a:gd name="T53" fmla="*/ 93 h 119"/>
                <a:gd name="T54" fmla="*/ 69 w 616"/>
                <a:gd name="T55" fmla="*/ 98 h 119"/>
                <a:gd name="T56" fmla="*/ 51 w 616"/>
                <a:gd name="T57" fmla="*/ 103 h 119"/>
                <a:gd name="T58" fmla="*/ 34 w 616"/>
                <a:gd name="T59" fmla="*/ 108 h 119"/>
                <a:gd name="T60" fmla="*/ 17 w 616"/>
                <a:gd name="T61" fmla="*/ 112 h 119"/>
                <a:gd name="T62" fmla="*/ 0 w 616"/>
                <a:gd name="T63" fmla="*/ 118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24" name="Freeform 19"/>
            <p:cNvSpPr>
              <a:spLocks/>
            </p:cNvSpPr>
            <p:nvPr/>
          </p:nvSpPr>
          <p:spPr bwMode="auto">
            <a:xfrm>
              <a:off x="4047" y="2510"/>
              <a:ext cx="569" cy="166"/>
            </a:xfrm>
            <a:custGeom>
              <a:avLst/>
              <a:gdLst>
                <a:gd name="T0" fmla="*/ 568 w 569"/>
                <a:gd name="T1" fmla="*/ 0 h 166"/>
                <a:gd name="T2" fmla="*/ 538 w 569"/>
                <a:gd name="T3" fmla="*/ 18 h 166"/>
                <a:gd name="T4" fmla="*/ 522 w 569"/>
                <a:gd name="T5" fmla="*/ 26 h 166"/>
                <a:gd name="T6" fmla="*/ 506 w 569"/>
                <a:gd name="T7" fmla="*/ 34 h 166"/>
                <a:gd name="T8" fmla="*/ 490 w 569"/>
                <a:gd name="T9" fmla="*/ 42 h 166"/>
                <a:gd name="T10" fmla="*/ 473 w 569"/>
                <a:gd name="T11" fmla="*/ 49 h 166"/>
                <a:gd name="T12" fmla="*/ 456 w 569"/>
                <a:gd name="T13" fmla="*/ 56 h 166"/>
                <a:gd name="T14" fmla="*/ 439 w 569"/>
                <a:gd name="T15" fmla="*/ 62 h 166"/>
                <a:gd name="T16" fmla="*/ 421 w 569"/>
                <a:gd name="T17" fmla="*/ 68 h 166"/>
                <a:gd name="T18" fmla="*/ 403 w 569"/>
                <a:gd name="T19" fmla="*/ 74 h 166"/>
                <a:gd name="T20" fmla="*/ 385 w 569"/>
                <a:gd name="T21" fmla="*/ 80 h 166"/>
                <a:gd name="T22" fmla="*/ 367 w 569"/>
                <a:gd name="T23" fmla="*/ 85 h 166"/>
                <a:gd name="T24" fmla="*/ 349 w 569"/>
                <a:gd name="T25" fmla="*/ 90 h 166"/>
                <a:gd name="T26" fmla="*/ 330 w 569"/>
                <a:gd name="T27" fmla="*/ 95 h 166"/>
                <a:gd name="T28" fmla="*/ 311 w 569"/>
                <a:gd name="T29" fmla="*/ 100 h 166"/>
                <a:gd name="T30" fmla="*/ 293 w 569"/>
                <a:gd name="T31" fmla="*/ 104 h 166"/>
                <a:gd name="T32" fmla="*/ 273 w 569"/>
                <a:gd name="T33" fmla="*/ 108 h 166"/>
                <a:gd name="T34" fmla="*/ 255 w 569"/>
                <a:gd name="T35" fmla="*/ 112 h 166"/>
                <a:gd name="T36" fmla="*/ 236 w 569"/>
                <a:gd name="T37" fmla="*/ 116 h 166"/>
                <a:gd name="T38" fmla="*/ 217 w 569"/>
                <a:gd name="T39" fmla="*/ 120 h 166"/>
                <a:gd name="T40" fmla="*/ 198 w 569"/>
                <a:gd name="T41" fmla="*/ 124 h 166"/>
                <a:gd name="T42" fmla="*/ 179 w 569"/>
                <a:gd name="T43" fmla="*/ 128 h 166"/>
                <a:gd name="T44" fmla="*/ 160 w 569"/>
                <a:gd name="T45" fmla="*/ 131 h 166"/>
                <a:gd name="T46" fmla="*/ 141 w 569"/>
                <a:gd name="T47" fmla="*/ 135 h 166"/>
                <a:gd name="T48" fmla="*/ 123 w 569"/>
                <a:gd name="T49" fmla="*/ 138 h 166"/>
                <a:gd name="T50" fmla="*/ 105 w 569"/>
                <a:gd name="T51" fmla="*/ 142 h 166"/>
                <a:gd name="T52" fmla="*/ 87 w 569"/>
                <a:gd name="T53" fmla="*/ 146 h 166"/>
                <a:gd name="T54" fmla="*/ 69 w 569"/>
                <a:gd name="T55" fmla="*/ 149 h 166"/>
                <a:gd name="T56" fmla="*/ 51 w 569"/>
                <a:gd name="T57" fmla="*/ 153 h 166"/>
                <a:gd name="T58" fmla="*/ 33 w 569"/>
                <a:gd name="T59" fmla="*/ 157 h 166"/>
                <a:gd name="T60" fmla="*/ 16 w 569"/>
                <a:gd name="T61" fmla="*/ 161 h 166"/>
                <a:gd name="T62" fmla="*/ 0 w 569"/>
                <a:gd name="T63" fmla="*/ 165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25" name="Freeform 20"/>
            <p:cNvSpPr>
              <a:spLocks/>
            </p:cNvSpPr>
            <p:nvPr/>
          </p:nvSpPr>
          <p:spPr bwMode="auto">
            <a:xfrm>
              <a:off x="4035" y="2416"/>
              <a:ext cx="522" cy="213"/>
            </a:xfrm>
            <a:custGeom>
              <a:avLst/>
              <a:gdLst>
                <a:gd name="T0" fmla="*/ 521 w 522"/>
                <a:gd name="T1" fmla="*/ 0 h 213"/>
                <a:gd name="T2" fmla="*/ 491 w 522"/>
                <a:gd name="T3" fmla="*/ 22 h 213"/>
                <a:gd name="T4" fmla="*/ 477 w 522"/>
                <a:gd name="T5" fmla="*/ 33 h 213"/>
                <a:gd name="T6" fmla="*/ 462 w 522"/>
                <a:gd name="T7" fmla="*/ 43 h 213"/>
                <a:gd name="T8" fmla="*/ 447 w 522"/>
                <a:gd name="T9" fmla="*/ 52 h 213"/>
                <a:gd name="T10" fmla="*/ 431 w 522"/>
                <a:gd name="T11" fmla="*/ 61 h 213"/>
                <a:gd name="T12" fmla="*/ 416 w 522"/>
                <a:gd name="T13" fmla="*/ 70 h 213"/>
                <a:gd name="T14" fmla="*/ 401 w 522"/>
                <a:gd name="T15" fmla="*/ 78 h 213"/>
                <a:gd name="T16" fmla="*/ 385 w 522"/>
                <a:gd name="T17" fmla="*/ 86 h 213"/>
                <a:gd name="T18" fmla="*/ 369 w 522"/>
                <a:gd name="T19" fmla="*/ 93 h 213"/>
                <a:gd name="T20" fmla="*/ 353 w 522"/>
                <a:gd name="T21" fmla="*/ 100 h 213"/>
                <a:gd name="T22" fmla="*/ 337 w 522"/>
                <a:gd name="T23" fmla="*/ 107 h 213"/>
                <a:gd name="T24" fmla="*/ 321 w 522"/>
                <a:gd name="T25" fmla="*/ 114 h 213"/>
                <a:gd name="T26" fmla="*/ 305 w 522"/>
                <a:gd name="T27" fmla="*/ 120 h 213"/>
                <a:gd name="T28" fmla="*/ 288 w 522"/>
                <a:gd name="T29" fmla="*/ 126 h 213"/>
                <a:gd name="T30" fmla="*/ 271 w 522"/>
                <a:gd name="T31" fmla="*/ 131 h 213"/>
                <a:gd name="T32" fmla="*/ 255 w 522"/>
                <a:gd name="T33" fmla="*/ 137 h 213"/>
                <a:gd name="T34" fmla="*/ 238 w 522"/>
                <a:gd name="T35" fmla="*/ 142 h 213"/>
                <a:gd name="T36" fmla="*/ 221 w 522"/>
                <a:gd name="T37" fmla="*/ 147 h 213"/>
                <a:gd name="T38" fmla="*/ 205 w 522"/>
                <a:gd name="T39" fmla="*/ 152 h 213"/>
                <a:gd name="T40" fmla="*/ 188 w 522"/>
                <a:gd name="T41" fmla="*/ 157 h 213"/>
                <a:gd name="T42" fmla="*/ 171 w 522"/>
                <a:gd name="T43" fmla="*/ 162 h 213"/>
                <a:gd name="T44" fmla="*/ 154 w 522"/>
                <a:gd name="T45" fmla="*/ 167 h 213"/>
                <a:gd name="T46" fmla="*/ 137 w 522"/>
                <a:gd name="T47" fmla="*/ 172 h 213"/>
                <a:gd name="T48" fmla="*/ 120 w 522"/>
                <a:gd name="T49" fmla="*/ 176 h 213"/>
                <a:gd name="T50" fmla="*/ 103 w 522"/>
                <a:gd name="T51" fmla="*/ 181 h 213"/>
                <a:gd name="T52" fmla="*/ 85 w 522"/>
                <a:gd name="T53" fmla="*/ 186 h 213"/>
                <a:gd name="T54" fmla="*/ 68 w 522"/>
                <a:gd name="T55" fmla="*/ 191 h 213"/>
                <a:gd name="T56" fmla="*/ 51 w 522"/>
                <a:gd name="T57" fmla="*/ 196 h 213"/>
                <a:gd name="T58" fmla="*/ 34 w 522"/>
                <a:gd name="T59" fmla="*/ 201 h 213"/>
                <a:gd name="T60" fmla="*/ 17 w 522"/>
                <a:gd name="T61" fmla="*/ 206 h 213"/>
                <a:gd name="T62" fmla="*/ 0 w 522"/>
                <a:gd name="T63" fmla="*/ 212 h 2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26" name="Freeform 21"/>
            <p:cNvSpPr>
              <a:spLocks/>
            </p:cNvSpPr>
            <p:nvPr/>
          </p:nvSpPr>
          <p:spPr bwMode="auto">
            <a:xfrm>
              <a:off x="3988" y="2356"/>
              <a:ext cx="521" cy="249"/>
            </a:xfrm>
            <a:custGeom>
              <a:avLst/>
              <a:gdLst>
                <a:gd name="T0" fmla="*/ 520 w 521"/>
                <a:gd name="T1" fmla="*/ 0 h 249"/>
                <a:gd name="T2" fmla="*/ 486 w 521"/>
                <a:gd name="T3" fmla="*/ 12 h 249"/>
                <a:gd name="T4" fmla="*/ 470 w 521"/>
                <a:gd name="T5" fmla="*/ 18 h 249"/>
                <a:gd name="T6" fmla="*/ 453 w 521"/>
                <a:gd name="T7" fmla="*/ 25 h 249"/>
                <a:gd name="T8" fmla="*/ 436 w 521"/>
                <a:gd name="T9" fmla="*/ 32 h 249"/>
                <a:gd name="T10" fmla="*/ 420 w 521"/>
                <a:gd name="T11" fmla="*/ 39 h 249"/>
                <a:gd name="T12" fmla="*/ 404 w 521"/>
                <a:gd name="T13" fmla="*/ 47 h 249"/>
                <a:gd name="T14" fmla="*/ 387 w 521"/>
                <a:gd name="T15" fmla="*/ 54 h 249"/>
                <a:gd name="T16" fmla="*/ 371 w 521"/>
                <a:gd name="T17" fmla="*/ 62 h 249"/>
                <a:gd name="T18" fmla="*/ 355 w 521"/>
                <a:gd name="T19" fmla="*/ 70 h 249"/>
                <a:gd name="T20" fmla="*/ 339 w 521"/>
                <a:gd name="T21" fmla="*/ 78 h 249"/>
                <a:gd name="T22" fmla="*/ 323 w 521"/>
                <a:gd name="T23" fmla="*/ 87 h 249"/>
                <a:gd name="T24" fmla="*/ 307 w 521"/>
                <a:gd name="T25" fmla="*/ 95 h 249"/>
                <a:gd name="T26" fmla="*/ 291 w 521"/>
                <a:gd name="T27" fmla="*/ 104 h 249"/>
                <a:gd name="T28" fmla="*/ 275 w 521"/>
                <a:gd name="T29" fmla="*/ 112 h 249"/>
                <a:gd name="T30" fmla="*/ 259 w 521"/>
                <a:gd name="T31" fmla="*/ 121 h 249"/>
                <a:gd name="T32" fmla="*/ 243 w 521"/>
                <a:gd name="T33" fmla="*/ 130 h 249"/>
                <a:gd name="T34" fmla="*/ 228 w 521"/>
                <a:gd name="T35" fmla="*/ 138 h 249"/>
                <a:gd name="T36" fmla="*/ 212 w 521"/>
                <a:gd name="T37" fmla="*/ 147 h 249"/>
                <a:gd name="T38" fmla="*/ 196 w 521"/>
                <a:gd name="T39" fmla="*/ 156 h 249"/>
                <a:gd name="T40" fmla="*/ 180 w 521"/>
                <a:gd name="T41" fmla="*/ 164 h 249"/>
                <a:gd name="T42" fmla="*/ 164 w 521"/>
                <a:gd name="T43" fmla="*/ 173 h 249"/>
                <a:gd name="T44" fmla="*/ 148 w 521"/>
                <a:gd name="T45" fmla="*/ 181 h 249"/>
                <a:gd name="T46" fmla="*/ 132 w 521"/>
                <a:gd name="T47" fmla="*/ 190 h 249"/>
                <a:gd name="T48" fmla="*/ 115 w 521"/>
                <a:gd name="T49" fmla="*/ 198 h 249"/>
                <a:gd name="T50" fmla="*/ 99 w 521"/>
                <a:gd name="T51" fmla="*/ 206 h 249"/>
                <a:gd name="T52" fmla="*/ 83 w 521"/>
                <a:gd name="T53" fmla="*/ 213 h 249"/>
                <a:gd name="T54" fmla="*/ 66 w 521"/>
                <a:gd name="T55" fmla="*/ 221 h 249"/>
                <a:gd name="T56" fmla="*/ 50 w 521"/>
                <a:gd name="T57" fmla="*/ 228 h 249"/>
                <a:gd name="T58" fmla="*/ 33 w 521"/>
                <a:gd name="T59" fmla="*/ 235 h 249"/>
                <a:gd name="T60" fmla="*/ 16 w 521"/>
                <a:gd name="T61" fmla="*/ 242 h 249"/>
                <a:gd name="T62" fmla="*/ 0 w 521"/>
                <a:gd name="T63" fmla="*/ 248 h 2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27" name="Freeform 22"/>
            <p:cNvSpPr>
              <a:spLocks/>
            </p:cNvSpPr>
            <p:nvPr/>
          </p:nvSpPr>
          <p:spPr bwMode="auto">
            <a:xfrm>
              <a:off x="3715" y="2328"/>
              <a:ext cx="712" cy="289"/>
            </a:xfrm>
            <a:custGeom>
              <a:avLst/>
              <a:gdLst>
                <a:gd name="T0" fmla="*/ 711 w 712"/>
                <a:gd name="T1" fmla="*/ 5 h 289"/>
                <a:gd name="T2" fmla="*/ 688 w 712"/>
                <a:gd name="T3" fmla="*/ 0 h 289"/>
                <a:gd name="T4" fmla="*/ 676 w 712"/>
                <a:gd name="T5" fmla="*/ 0 h 289"/>
                <a:gd name="T6" fmla="*/ 664 w 712"/>
                <a:gd name="T7" fmla="*/ 0 h 289"/>
                <a:gd name="T8" fmla="*/ 652 w 712"/>
                <a:gd name="T9" fmla="*/ 1 h 289"/>
                <a:gd name="T10" fmla="*/ 640 w 712"/>
                <a:gd name="T11" fmla="*/ 2 h 289"/>
                <a:gd name="T12" fmla="*/ 628 w 712"/>
                <a:gd name="T13" fmla="*/ 5 h 289"/>
                <a:gd name="T14" fmla="*/ 615 w 712"/>
                <a:gd name="T15" fmla="*/ 8 h 289"/>
                <a:gd name="T16" fmla="*/ 603 w 712"/>
                <a:gd name="T17" fmla="*/ 11 h 289"/>
                <a:gd name="T18" fmla="*/ 591 w 712"/>
                <a:gd name="T19" fmla="*/ 16 h 289"/>
                <a:gd name="T20" fmla="*/ 578 w 712"/>
                <a:gd name="T21" fmla="*/ 20 h 289"/>
                <a:gd name="T22" fmla="*/ 565 w 712"/>
                <a:gd name="T23" fmla="*/ 26 h 289"/>
                <a:gd name="T24" fmla="*/ 553 w 712"/>
                <a:gd name="T25" fmla="*/ 31 h 289"/>
                <a:gd name="T26" fmla="*/ 540 w 712"/>
                <a:gd name="T27" fmla="*/ 37 h 289"/>
                <a:gd name="T28" fmla="*/ 527 w 712"/>
                <a:gd name="T29" fmla="*/ 43 h 289"/>
                <a:gd name="T30" fmla="*/ 515 w 712"/>
                <a:gd name="T31" fmla="*/ 50 h 289"/>
                <a:gd name="T32" fmla="*/ 502 w 712"/>
                <a:gd name="T33" fmla="*/ 57 h 289"/>
                <a:gd name="T34" fmla="*/ 490 w 712"/>
                <a:gd name="T35" fmla="*/ 64 h 289"/>
                <a:gd name="T36" fmla="*/ 477 w 712"/>
                <a:gd name="T37" fmla="*/ 71 h 289"/>
                <a:gd name="T38" fmla="*/ 465 w 712"/>
                <a:gd name="T39" fmla="*/ 78 h 289"/>
                <a:gd name="T40" fmla="*/ 453 w 712"/>
                <a:gd name="T41" fmla="*/ 86 h 289"/>
                <a:gd name="T42" fmla="*/ 441 w 712"/>
                <a:gd name="T43" fmla="*/ 93 h 289"/>
                <a:gd name="T44" fmla="*/ 429 w 712"/>
                <a:gd name="T45" fmla="*/ 101 h 289"/>
                <a:gd name="T46" fmla="*/ 417 w 712"/>
                <a:gd name="T47" fmla="*/ 108 h 289"/>
                <a:gd name="T48" fmla="*/ 406 w 712"/>
                <a:gd name="T49" fmla="*/ 115 h 289"/>
                <a:gd name="T50" fmla="*/ 394 w 712"/>
                <a:gd name="T51" fmla="*/ 122 h 289"/>
                <a:gd name="T52" fmla="*/ 383 w 712"/>
                <a:gd name="T53" fmla="*/ 129 h 289"/>
                <a:gd name="T54" fmla="*/ 372 w 712"/>
                <a:gd name="T55" fmla="*/ 136 h 289"/>
                <a:gd name="T56" fmla="*/ 362 w 712"/>
                <a:gd name="T57" fmla="*/ 142 h 289"/>
                <a:gd name="T58" fmla="*/ 351 w 712"/>
                <a:gd name="T59" fmla="*/ 148 h 289"/>
                <a:gd name="T60" fmla="*/ 341 w 712"/>
                <a:gd name="T61" fmla="*/ 153 h 289"/>
                <a:gd name="T62" fmla="*/ 332 w 712"/>
                <a:gd name="T63" fmla="*/ 158 h 289"/>
                <a:gd name="T64" fmla="*/ 311 w 712"/>
                <a:gd name="T65" fmla="*/ 168 h 289"/>
                <a:gd name="T66" fmla="*/ 301 w 712"/>
                <a:gd name="T67" fmla="*/ 173 h 289"/>
                <a:gd name="T68" fmla="*/ 291 w 712"/>
                <a:gd name="T69" fmla="*/ 178 h 289"/>
                <a:gd name="T70" fmla="*/ 281 w 712"/>
                <a:gd name="T71" fmla="*/ 183 h 289"/>
                <a:gd name="T72" fmla="*/ 271 w 712"/>
                <a:gd name="T73" fmla="*/ 188 h 289"/>
                <a:gd name="T74" fmla="*/ 261 w 712"/>
                <a:gd name="T75" fmla="*/ 193 h 289"/>
                <a:gd name="T76" fmla="*/ 251 w 712"/>
                <a:gd name="T77" fmla="*/ 198 h 289"/>
                <a:gd name="T78" fmla="*/ 241 w 712"/>
                <a:gd name="T79" fmla="*/ 203 h 289"/>
                <a:gd name="T80" fmla="*/ 231 w 712"/>
                <a:gd name="T81" fmla="*/ 208 h 289"/>
                <a:gd name="T82" fmla="*/ 221 w 712"/>
                <a:gd name="T83" fmla="*/ 213 h 289"/>
                <a:gd name="T84" fmla="*/ 211 w 712"/>
                <a:gd name="T85" fmla="*/ 218 h 289"/>
                <a:gd name="T86" fmla="*/ 201 w 712"/>
                <a:gd name="T87" fmla="*/ 222 h 289"/>
                <a:gd name="T88" fmla="*/ 191 w 712"/>
                <a:gd name="T89" fmla="*/ 227 h 289"/>
                <a:gd name="T90" fmla="*/ 181 w 712"/>
                <a:gd name="T91" fmla="*/ 232 h 289"/>
                <a:gd name="T92" fmla="*/ 171 w 712"/>
                <a:gd name="T93" fmla="*/ 236 h 289"/>
                <a:gd name="T94" fmla="*/ 160 w 712"/>
                <a:gd name="T95" fmla="*/ 240 h 289"/>
                <a:gd name="T96" fmla="*/ 150 w 712"/>
                <a:gd name="T97" fmla="*/ 244 h 289"/>
                <a:gd name="T98" fmla="*/ 140 w 712"/>
                <a:gd name="T99" fmla="*/ 248 h 289"/>
                <a:gd name="T100" fmla="*/ 129 w 712"/>
                <a:gd name="T101" fmla="*/ 252 h 289"/>
                <a:gd name="T102" fmla="*/ 119 w 712"/>
                <a:gd name="T103" fmla="*/ 256 h 289"/>
                <a:gd name="T104" fmla="*/ 109 w 712"/>
                <a:gd name="T105" fmla="*/ 260 h 289"/>
                <a:gd name="T106" fmla="*/ 98 w 712"/>
                <a:gd name="T107" fmla="*/ 264 h 289"/>
                <a:gd name="T108" fmla="*/ 87 w 712"/>
                <a:gd name="T109" fmla="*/ 267 h 289"/>
                <a:gd name="T110" fmla="*/ 77 w 712"/>
                <a:gd name="T111" fmla="*/ 270 h 289"/>
                <a:gd name="T112" fmla="*/ 66 w 712"/>
                <a:gd name="T113" fmla="*/ 273 h 289"/>
                <a:gd name="T114" fmla="*/ 55 w 712"/>
                <a:gd name="T115" fmla="*/ 276 h 289"/>
                <a:gd name="T116" fmla="*/ 45 w 712"/>
                <a:gd name="T117" fmla="*/ 279 h 289"/>
                <a:gd name="T118" fmla="*/ 33 w 712"/>
                <a:gd name="T119" fmla="*/ 282 h 289"/>
                <a:gd name="T120" fmla="*/ 23 w 712"/>
                <a:gd name="T121" fmla="*/ 284 h 289"/>
                <a:gd name="T122" fmla="*/ 11 w 712"/>
                <a:gd name="T123" fmla="*/ 286 h 289"/>
                <a:gd name="T124" fmla="*/ 0 w 712"/>
                <a:gd name="T125" fmla="*/ 288 h 2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28" name="Freeform 23"/>
            <p:cNvSpPr>
              <a:spLocks/>
            </p:cNvSpPr>
            <p:nvPr/>
          </p:nvSpPr>
          <p:spPr bwMode="auto">
            <a:xfrm>
              <a:off x="3774" y="2604"/>
              <a:ext cx="238" cy="15"/>
            </a:xfrm>
            <a:custGeom>
              <a:avLst/>
              <a:gdLst>
                <a:gd name="T0" fmla="*/ 237 w 238"/>
                <a:gd name="T1" fmla="*/ 0 h 15"/>
                <a:gd name="T2" fmla="*/ 222 w 238"/>
                <a:gd name="T3" fmla="*/ 2 h 15"/>
                <a:gd name="T4" fmla="*/ 215 w 238"/>
                <a:gd name="T5" fmla="*/ 2 h 15"/>
                <a:gd name="T6" fmla="*/ 208 w 238"/>
                <a:gd name="T7" fmla="*/ 3 h 15"/>
                <a:gd name="T8" fmla="*/ 200 w 238"/>
                <a:gd name="T9" fmla="*/ 4 h 15"/>
                <a:gd name="T10" fmla="*/ 193 w 238"/>
                <a:gd name="T11" fmla="*/ 4 h 15"/>
                <a:gd name="T12" fmla="*/ 186 w 238"/>
                <a:gd name="T13" fmla="*/ 5 h 15"/>
                <a:gd name="T14" fmla="*/ 178 w 238"/>
                <a:gd name="T15" fmla="*/ 6 h 15"/>
                <a:gd name="T16" fmla="*/ 171 w 238"/>
                <a:gd name="T17" fmla="*/ 6 h 15"/>
                <a:gd name="T18" fmla="*/ 164 w 238"/>
                <a:gd name="T19" fmla="*/ 7 h 15"/>
                <a:gd name="T20" fmla="*/ 156 w 238"/>
                <a:gd name="T21" fmla="*/ 8 h 15"/>
                <a:gd name="T22" fmla="*/ 149 w 238"/>
                <a:gd name="T23" fmla="*/ 9 h 15"/>
                <a:gd name="T24" fmla="*/ 141 w 238"/>
                <a:gd name="T25" fmla="*/ 9 h 15"/>
                <a:gd name="T26" fmla="*/ 134 w 238"/>
                <a:gd name="T27" fmla="*/ 10 h 15"/>
                <a:gd name="T28" fmla="*/ 126 w 238"/>
                <a:gd name="T29" fmla="*/ 11 h 15"/>
                <a:gd name="T30" fmla="*/ 119 w 238"/>
                <a:gd name="T31" fmla="*/ 11 h 15"/>
                <a:gd name="T32" fmla="*/ 112 w 238"/>
                <a:gd name="T33" fmla="*/ 12 h 15"/>
                <a:gd name="T34" fmla="*/ 104 w 238"/>
                <a:gd name="T35" fmla="*/ 12 h 15"/>
                <a:gd name="T36" fmla="*/ 97 w 238"/>
                <a:gd name="T37" fmla="*/ 13 h 15"/>
                <a:gd name="T38" fmla="*/ 89 w 238"/>
                <a:gd name="T39" fmla="*/ 13 h 15"/>
                <a:gd name="T40" fmla="*/ 82 w 238"/>
                <a:gd name="T41" fmla="*/ 14 h 15"/>
                <a:gd name="T42" fmla="*/ 74 w 238"/>
                <a:gd name="T43" fmla="*/ 14 h 15"/>
                <a:gd name="T44" fmla="*/ 67 w 238"/>
                <a:gd name="T45" fmla="*/ 14 h 15"/>
                <a:gd name="T46" fmla="*/ 60 w 238"/>
                <a:gd name="T47" fmla="*/ 14 h 15"/>
                <a:gd name="T48" fmla="*/ 52 w 238"/>
                <a:gd name="T49" fmla="*/ 14 h 15"/>
                <a:gd name="T50" fmla="*/ 45 w 238"/>
                <a:gd name="T51" fmla="*/ 14 h 15"/>
                <a:gd name="T52" fmla="*/ 37 w 238"/>
                <a:gd name="T53" fmla="*/ 14 h 15"/>
                <a:gd name="T54" fmla="*/ 30 w 238"/>
                <a:gd name="T55" fmla="*/ 14 h 15"/>
                <a:gd name="T56" fmla="*/ 22 w 238"/>
                <a:gd name="T57" fmla="*/ 14 h 15"/>
                <a:gd name="T58" fmla="*/ 15 w 238"/>
                <a:gd name="T59" fmla="*/ 13 h 15"/>
                <a:gd name="T60" fmla="*/ 8 w 238"/>
                <a:gd name="T61" fmla="*/ 12 h 15"/>
                <a:gd name="T62" fmla="*/ 0 w 238"/>
                <a:gd name="T63" fmla="*/ 12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29" name="Freeform 24"/>
            <p:cNvSpPr>
              <a:spLocks/>
            </p:cNvSpPr>
            <p:nvPr/>
          </p:nvSpPr>
          <p:spPr bwMode="auto">
            <a:xfrm>
              <a:off x="3502" y="2770"/>
              <a:ext cx="333" cy="142"/>
            </a:xfrm>
            <a:custGeom>
              <a:avLst/>
              <a:gdLst>
                <a:gd name="T0" fmla="*/ 0 w 333"/>
                <a:gd name="T1" fmla="*/ 0 h 142"/>
                <a:gd name="T2" fmla="*/ 19 w 333"/>
                <a:gd name="T3" fmla="*/ 0 h 142"/>
                <a:gd name="T4" fmla="*/ 28 w 333"/>
                <a:gd name="T5" fmla="*/ 1 h 142"/>
                <a:gd name="T6" fmla="*/ 39 w 333"/>
                <a:gd name="T7" fmla="*/ 2 h 142"/>
                <a:gd name="T8" fmla="*/ 49 w 333"/>
                <a:gd name="T9" fmla="*/ 4 h 142"/>
                <a:gd name="T10" fmla="*/ 60 w 333"/>
                <a:gd name="T11" fmla="*/ 6 h 142"/>
                <a:gd name="T12" fmla="*/ 72 w 333"/>
                <a:gd name="T13" fmla="*/ 8 h 142"/>
                <a:gd name="T14" fmla="*/ 83 w 333"/>
                <a:gd name="T15" fmla="*/ 10 h 142"/>
                <a:gd name="T16" fmla="*/ 94 w 333"/>
                <a:gd name="T17" fmla="*/ 13 h 142"/>
                <a:gd name="T18" fmla="*/ 106 w 333"/>
                <a:gd name="T19" fmla="*/ 16 h 142"/>
                <a:gd name="T20" fmla="*/ 118 w 333"/>
                <a:gd name="T21" fmla="*/ 20 h 142"/>
                <a:gd name="T22" fmla="*/ 130 w 333"/>
                <a:gd name="T23" fmla="*/ 24 h 142"/>
                <a:gd name="T24" fmla="*/ 142 w 333"/>
                <a:gd name="T25" fmla="*/ 28 h 142"/>
                <a:gd name="T26" fmla="*/ 154 w 333"/>
                <a:gd name="T27" fmla="*/ 32 h 142"/>
                <a:gd name="T28" fmla="*/ 166 w 333"/>
                <a:gd name="T29" fmla="*/ 36 h 142"/>
                <a:gd name="T30" fmla="*/ 178 w 333"/>
                <a:gd name="T31" fmla="*/ 41 h 142"/>
                <a:gd name="T32" fmla="*/ 190 w 333"/>
                <a:gd name="T33" fmla="*/ 46 h 142"/>
                <a:gd name="T34" fmla="*/ 202 w 333"/>
                <a:gd name="T35" fmla="*/ 51 h 142"/>
                <a:gd name="T36" fmla="*/ 213 w 333"/>
                <a:gd name="T37" fmla="*/ 56 h 142"/>
                <a:gd name="T38" fmla="*/ 225 w 333"/>
                <a:gd name="T39" fmla="*/ 62 h 142"/>
                <a:gd name="T40" fmla="*/ 236 w 333"/>
                <a:gd name="T41" fmla="*/ 68 h 142"/>
                <a:gd name="T42" fmla="*/ 247 w 333"/>
                <a:gd name="T43" fmla="*/ 74 h 142"/>
                <a:gd name="T44" fmla="*/ 257 w 333"/>
                <a:gd name="T45" fmla="*/ 80 h 142"/>
                <a:gd name="T46" fmla="*/ 267 w 333"/>
                <a:gd name="T47" fmla="*/ 86 h 142"/>
                <a:gd name="T48" fmla="*/ 277 w 333"/>
                <a:gd name="T49" fmla="*/ 92 h 142"/>
                <a:gd name="T50" fmla="*/ 286 w 333"/>
                <a:gd name="T51" fmla="*/ 99 h 142"/>
                <a:gd name="T52" fmla="*/ 295 w 333"/>
                <a:gd name="T53" fmla="*/ 106 h 142"/>
                <a:gd name="T54" fmla="*/ 304 w 333"/>
                <a:gd name="T55" fmla="*/ 112 h 142"/>
                <a:gd name="T56" fmla="*/ 312 w 333"/>
                <a:gd name="T57" fmla="*/ 120 h 142"/>
                <a:gd name="T58" fmla="*/ 319 w 333"/>
                <a:gd name="T59" fmla="*/ 126 h 142"/>
                <a:gd name="T60" fmla="*/ 325 w 333"/>
                <a:gd name="T61" fmla="*/ 134 h 142"/>
                <a:gd name="T62" fmla="*/ 332 w 333"/>
                <a:gd name="T63" fmla="*/ 141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30" name="Freeform 25"/>
            <p:cNvSpPr>
              <a:spLocks/>
            </p:cNvSpPr>
            <p:nvPr/>
          </p:nvSpPr>
          <p:spPr bwMode="auto">
            <a:xfrm>
              <a:off x="3538" y="2694"/>
              <a:ext cx="379" cy="147"/>
            </a:xfrm>
            <a:custGeom>
              <a:avLst/>
              <a:gdLst>
                <a:gd name="T0" fmla="*/ 0 w 379"/>
                <a:gd name="T1" fmla="*/ 5 h 147"/>
                <a:gd name="T2" fmla="*/ 20 w 379"/>
                <a:gd name="T3" fmla="*/ 1 h 147"/>
                <a:gd name="T4" fmla="*/ 30 w 379"/>
                <a:gd name="T5" fmla="*/ 0 h 147"/>
                <a:gd name="T6" fmla="*/ 42 w 379"/>
                <a:gd name="T7" fmla="*/ 0 h 147"/>
                <a:gd name="T8" fmla="*/ 54 w 379"/>
                <a:gd name="T9" fmla="*/ 1 h 147"/>
                <a:gd name="T10" fmla="*/ 66 w 379"/>
                <a:gd name="T11" fmla="*/ 2 h 147"/>
                <a:gd name="T12" fmla="*/ 78 w 379"/>
                <a:gd name="T13" fmla="*/ 4 h 147"/>
                <a:gd name="T14" fmla="*/ 91 w 379"/>
                <a:gd name="T15" fmla="*/ 6 h 147"/>
                <a:gd name="T16" fmla="*/ 104 w 379"/>
                <a:gd name="T17" fmla="*/ 9 h 147"/>
                <a:gd name="T18" fmla="*/ 117 w 379"/>
                <a:gd name="T19" fmla="*/ 12 h 147"/>
                <a:gd name="T20" fmla="*/ 130 w 379"/>
                <a:gd name="T21" fmla="*/ 16 h 147"/>
                <a:gd name="T22" fmla="*/ 144 w 379"/>
                <a:gd name="T23" fmla="*/ 20 h 147"/>
                <a:gd name="T24" fmla="*/ 158 w 379"/>
                <a:gd name="T25" fmla="*/ 25 h 147"/>
                <a:gd name="T26" fmla="*/ 171 w 379"/>
                <a:gd name="T27" fmla="*/ 30 h 147"/>
                <a:gd name="T28" fmla="*/ 185 w 379"/>
                <a:gd name="T29" fmla="*/ 35 h 147"/>
                <a:gd name="T30" fmla="*/ 199 w 379"/>
                <a:gd name="T31" fmla="*/ 41 h 147"/>
                <a:gd name="T32" fmla="*/ 212 w 379"/>
                <a:gd name="T33" fmla="*/ 47 h 147"/>
                <a:gd name="T34" fmla="*/ 226 w 379"/>
                <a:gd name="T35" fmla="*/ 53 h 147"/>
                <a:gd name="T36" fmla="*/ 239 w 379"/>
                <a:gd name="T37" fmla="*/ 59 h 147"/>
                <a:gd name="T38" fmla="*/ 252 w 379"/>
                <a:gd name="T39" fmla="*/ 66 h 147"/>
                <a:gd name="T40" fmla="*/ 265 w 379"/>
                <a:gd name="T41" fmla="*/ 72 h 147"/>
                <a:gd name="T42" fmla="*/ 278 w 379"/>
                <a:gd name="T43" fmla="*/ 79 h 147"/>
                <a:gd name="T44" fmla="*/ 290 w 379"/>
                <a:gd name="T45" fmla="*/ 86 h 147"/>
                <a:gd name="T46" fmla="*/ 302 w 379"/>
                <a:gd name="T47" fmla="*/ 93 h 147"/>
                <a:gd name="T48" fmla="*/ 313 w 379"/>
                <a:gd name="T49" fmla="*/ 100 h 147"/>
                <a:gd name="T50" fmla="*/ 324 w 379"/>
                <a:gd name="T51" fmla="*/ 107 h 147"/>
                <a:gd name="T52" fmla="*/ 334 w 379"/>
                <a:gd name="T53" fmla="*/ 114 h 147"/>
                <a:gd name="T54" fmla="*/ 344 w 379"/>
                <a:gd name="T55" fmla="*/ 120 h 147"/>
                <a:gd name="T56" fmla="*/ 354 w 379"/>
                <a:gd name="T57" fmla="*/ 127 h 147"/>
                <a:gd name="T58" fmla="*/ 363 w 379"/>
                <a:gd name="T59" fmla="*/ 134 h 147"/>
                <a:gd name="T60" fmla="*/ 371 w 379"/>
                <a:gd name="T61" fmla="*/ 140 h 147"/>
                <a:gd name="T62" fmla="*/ 378 w 379"/>
                <a:gd name="T63" fmla="*/ 14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31" name="Freeform 26"/>
            <p:cNvSpPr>
              <a:spLocks/>
            </p:cNvSpPr>
            <p:nvPr/>
          </p:nvSpPr>
          <p:spPr bwMode="auto">
            <a:xfrm>
              <a:off x="3644" y="2646"/>
              <a:ext cx="380" cy="89"/>
            </a:xfrm>
            <a:custGeom>
              <a:avLst/>
              <a:gdLst>
                <a:gd name="T0" fmla="*/ 0 w 380"/>
                <a:gd name="T1" fmla="*/ 5 h 89"/>
                <a:gd name="T2" fmla="*/ 23 w 380"/>
                <a:gd name="T3" fmla="*/ 1 h 89"/>
                <a:gd name="T4" fmla="*/ 34 w 380"/>
                <a:gd name="T5" fmla="*/ 0 h 89"/>
                <a:gd name="T6" fmla="*/ 46 w 380"/>
                <a:gd name="T7" fmla="*/ 0 h 89"/>
                <a:gd name="T8" fmla="*/ 58 w 380"/>
                <a:gd name="T9" fmla="*/ 0 h 89"/>
                <a:gd name="T10" fmla="*/ 69 w 380"/>
                <a:gd name="T11" fmla="*/ 1 h 89"/>
                <a:gd name="T12" fmla="*/ 81 w 380"/>
                <a:gd name="T13" fmla="*/ 2 h 89"/>
                <a:gd name="T14" fmla="*/ 93 w 380"/>
                <a:gd name="T15" fmla="*/ 4 h 89"/>
                <a:gd name="T16" fmla="*/ 105 w 380"/>
                <a:gd name="T17" fmla="*/ 6 h 89"/>
                <a:gd name="T18" fmla="*/ 117 w 380"/>
                <a:gd name="T19" fmla="*/ 8 h 89"/>
                <a:gd name="T20" fmla="*/ 130 w 380"/>
                <a:gd name="T21" fmla="*/ 10 h 89"/>
                <a:gd name="T22" fmla="*/ 142 w 380"/>
                <a:gd name="T23" fmla="*/ 14 h 89"/>
                <a:gd name="T24" fmla="*/ 154 w 380"/>
                <a:gd name="T25" fmla="*/ 17 h 89"/>
                <a:gd name="T26" fmla="*/ 166 w 380"/>
                <a:gd name="T27" fmla="*/ 20 h 89"/>
                <a:gd name="T28" fmla="*/ 178 w 380"/>
                <a:gd name="T29" fmla="*/ 24 h 89"/>
                <a:gd name="T30" fmla="*/ 190 w 380"/>
                <a:gd name="T31" fmla="*/ 28 h 89"/>
                <a:gd name="T32" fmla="*/ 203 w 380"/>
                <a:gd name="T33" fmla="*/ 32 h 89"/>
                <a:gd name="T34" fmla="*/ 215 w 380"/>
                <a:gd name="T35" fmla="*/ 36 h 89"/>
                <a:gd name="T36" fmla="*/ 227 w 380"/>
                <a:gd name="T37" fmla="*/ 40 h 89"/>
                <a:gd name="T38" fmla="*/ 239 w 380"/>
                <a:gd name="T39" fmla="*/ 44 h 89"/>
                <a:gd name="T40" fmla="*/ 251 w 380"/>
                <a:gd name="T41" fmla="*/ 49 h 89"/>
                <a:gd name="T42" fmla="*/ 263 w 380"/>
                <a:gd name="T43" fmla="*/ 53 h 89"/>
                <a:gd name="T44" fmla="*/ 275 w 380"/>
                <a:gd name="T45" fmla="*/ 57 h 89"/>
                <a:gd name="T46" fmla="*/ 287 w 380"/>
                <a:gd name="T47" fmla="*/ 61 h 89"/>
                <a:gd name="T48" fmla="*/ 299 w 380"/>
                <a:gd name="T49" fmla="*/ 65 h 89"/>
                <a:gd name="T50" fmla="*/ 311 w 380"/>
                <a:gd name="T51" fmla="*/ 69 h 89"/>
                <a:gd name="T52" fmla="*/ 322 w 380"/>
                <a:gd name="T53" fmla="*/ 73 h 89"/>
                <a:gd name="T54" fmla="*/ 334 w 380"/>
                <a:gd name="T55" fmla="*/ 76 h 89"/>
                <a:gd name="T56" fmla="*/ 346 w 380"/>
                <a:gd name="T57" fmla="*/ 80 h 89"/>
                <a:gd name="T58" fmla="*/ 357 w 380"/>
                <a:gd name="T59" fmla="*/ 83 h 89"/>
                <a:gd name="T60" fmla="*/ 368 w 380"/>
                <a:gd name="T61" fmla="*/ 85 h 89"/>
                <a:gd name="T62" fmla="*/ 379 w 380"/>
                <a:gd name="T63" fmla="*/ 88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32" name="Freeform 27"/>
            <p:cNvSpPr>
              <a:spLocks/>
            </p:cNvSpPr>
            <p:nvPr/>
          </p:nvSpPr>
          <p:spPr bwMode="auto">
            <a:xfrm>
              <a:off x="4256" y="1802"/>
              <a:ext cx="218" cy="296"/>
            </a:xfrm>
            <a:custGeom>
              <a:avLst/>
              <a:gdLst>
                <a:gd name="T0" fmla="*/ 217 w 218"/>
                <a:gd name="T1" fmla="*/ 0 h 296"/>
                <a:gd name="T2" fmla="*/ 199 w 218"/>
                <a:gd name="T3" fmla="*/ 2 h 296"/>
                <a:gd name="T4" fmla="*/ 191 w 218"/>
                <a:gd name="T5" fmla="*/ 4 h 296"/>
                <a:gd name="T6" fmla="*/ 184 w 218"/>
                <a:gd name="T7" fmla="*/ 6 h 296"/>
                <a:gd name="T8" fmla="*/ 178 w 218"/>
                <a:gd name="T9" fmla="*/ 10 h 296"/>
                <a:gd name="T10" fmla="*/ 172 w 218"/>
                <a:gd name="T11" fmla="*/ 14 h 296"/>
                <a:gd name="T12" fmla="*/ 166 w 218"/>
                <a:gd name="T13" fmla="*/ 18 h 296"/>
                <a:gd name="T14" fmla="*/ 162 w 218"/>
                <a:gd name="T15" fmla="*/ 24 h 296"/>
                <a:gd name="T16" fmla="*/ 157 w 218"/>
                <a:gd name="T17" fmla="*/ 29 h 296"/>
                <a:gd name="T18" fmla="*/ 154 w 218"/>
                <a:gd name="T19" fmla="*/ 35 h 296"/>
                <a:gd name="T20" fmla="*/ 150 w 218"/>
                <a:gd name="T21" fmla="*/ 42 h 296"/>
                <a:gd name="T22" fmla="*/ 147 w 218"/>
                <a:gd name="T23" fmla="*/ 48 h 296"/>
                <a:gd name="T24" fmla="*/ 144 w 218"/>
                <a:gd name="T25" fmla="*/ 55 h 296"/>
                <a:gd name="T26" fmla="*/ 142 w 218"/>
                <a:gd name="T27" fmla="*/ 62 h 296"/>
                <a:gd name="T28" fmla="*/ 139 w 218"/>
                <a:gd name="T29" fmla="*/ 70 h 296"/>
                <a:gd name="T30" fmla="*/ 137 w 218"/>
                <a:gd name="T31" fmla="*/ 77 h 296"/>
                <a:gd name="T32" fmla="*/ 135 w 218"/>
                <a:gd name="T33" fmla="*/ 84 h 296"/>
                <a:gd name="T34" fmla="*/ 133 w 218"/>
                <a:gd name="T35" fmla="*/ 92 h 296"/>
                <a:gd name="T36" fmla="*/ 131 w 218"/>
                <a:gd name="T37" fmla="*/ 100 h 296"/>
                <a:gd name="T38" fmla="*/ 129 w 218"/>
                <a:gd name="T39" fmla="*/ 107 h 296"/>
                <a:gd name="T40" fmla="*/ 126 w 218"/>
                <a:gd name="T41" fmla="*/ 115 h 296"/>
                <a:gd name="T42" fmla="*/ 124 w 218"/>
                <a:gd name="T43" fmla="*/ 122 h 296"/>
                <a:gd name="T44" fmla="*/ 122 w 218"/>
                <a:gd name="T45" fmla="*/ 129 h 296"/>
                <a:gd name="T46" fmla="*/ 120 w 218"/>
                <a:gd name="T47" fmla="*/ 136 h 296"/>
                <a:gd name="T48" fmla="*/ 117 w 218"/>
                <a:gd name="T49" fmla="*/ 143 h 296"/>
                <a:gd name="T50" fmla="*/ 114 w 218"/>
                <a:gd name="T51" fmla="*/ 149 h 296"/>
                <a:gd name="T52" fmla="*/ 110 w 218"/>
                <a:gd name="T53" fmla="*/ 155 h 296"/>
                <a:gd name="T54" fmla="*/ 106 w 218"/>
                <a:gd name="T55" fmla="*/ 160 h 296"/>
                <a:gd name="T56" fmla="*/ 102 w 218"/>
                <a:gd name="T57" fmla="*/ 165 h 296"/>
                <a:gd name="T58" fmla="*/ 98 w 218"/>
                <a:gd name="T59" fmla="*/ 170 h 296"/>
                <a:gd name="T60" fmla="*/ 92 w 218"/>
                <a:gd name="T61" fmla="*/ 174 h 296"/>
                <a:gd name="T62" fmla="*/ 87 w 218"/>
                <a:gd name="T63" fmla="*/ 177 h 296"/>
                <a:gd name="T64" fmla="*/ 77 w 218"/>
                <a:gd name="T65" fmla="*/ 182 h 296"/>
                <a:gd name="T66" fmla="*/ 73 w 218"/>
                <a:gd name="T67" fmla="*/ 184 h 296"/>
                <a:gd name="T68" fmla="*/ 68 w 218"/>
                <a:gd name="T69" fmla="*/ 186 h 296"/>
                <a:gd name="T70" fmla="*/ 64 w 218"/>
                <a:gd name="T71" fmla="*/ 189 h 296"/>
                <a:gd name="T72" fmla="*/ 59 w 218"/>
                <a:gd name="T73" fmla="*/ 191 h 296"/>
                <a:gd name="T74" fmla="*/ 55 w 218"/>
                <a:gd name="T75" fmla="*/ 194 h 296"/>
                <a:gd name="T76" fmla="*/ 50 w 218"/>
                <a:gd name="T77" fmla="*/ 196 h 296"/>
                <a:gd name="T78" fmla="*/ 46 w 218"/>
                <a:gd name="T79" fmla="*/ 199 h 296"/>
                <a:gd name="T80" fmla="*/ 42 w 218"/>
                <a:gd name="T81" fmla="*/ 202 h 296"/>
                <a:gd name="T82" fmla="*/ 38 w 218"/>
                <a:gd name="T83" fmla="*/ 205 h 296"/>
                <a:gd name="T84" fmla="*/ 34 w 218"/>
                <a:gd name="T85" fmla="*/ 208 h 296"/>
                <a:gd name="T86" fmla="*/ 31 w 218"/>
                <a:gd name="T87" fmla="*/ 211 h 296"/>
                <a:gd name="T88" fmla="*/ 27 w 218"/>
                <a:gd name="T89" fmla="*/ 214 h 296"/>
                <a:gd name="T90" fmla="*/ 24 w 218"/>
                <a:gd name="T91" fmla="*/ 217 h 296"/>
                <a:gd name="T92" fmla="*/ 20 w 218"/>
                <a:gd name="T93" fmla="*/ 220 h 296"/>
                <a:gd name="T94" fmla="*/ 18 w 218"/>
                <a:gd name="T95" fmla="*/ 224 h 296"/>
                <a:gd name="T96" fmla="*/ 15 w 218"/>
                <a:gd name="T97" fmla="*/ 228 h 296"/>
                <a:gd name="T98" fmla="*/ 12 w 218"/>
                <a:gd name="T99" fmla="*/ 232 h 296"/>
                <a:gd name="T100" fmla="*/ 10 w 218"/>
                <a:gd name="T101" fmla="*/ 235 h 296"/>
                <a:gd name="T102" fmla="*/ 8 w 218"/>
                <a:gd name="T103" fmla="*/ 239 h 296"/>
                <a:gd name="T104" fmla="*/ 6 w 218"/>
                <a:gd name="T105" fmla="*/ 244 h 296"/>
                <a:gd name="T106" fmla="*/ 4 w 218"/>
                <a:gd name="T107" fmla="*/ 248 h 296"/>
                <a:gd name="T108" fmla="*/ 3 w 218"/>
                <a:gd name="T109" fmla="*/ 252 h 296"/>
                <a:gd name="T110" fmla="*/ 2 w 218"/>
                <a:gd name="T111" fmla="*/ 257 h 296"/>
                <a:gd name="T112" fmla="*/ 1 w 218"/>
                <a:gd name="T113" fmla="*/ 262 h 296"/>
                <a:gd name="T114" fmla="*/ 0 w 218"/>
                <a:gd name="T115" fmla="*/ 267 h 296"/>
                <a:gd name="T116" fmla="*/ 0 w 218"/>
                <a:gd name="T117" fmla="*/ 272 h 296"/>
                <a:gd name="T118" fmla="*/ 1 w 218"/>
                <a:gd name="T119" fmla="*/ 278 h 296"/>
                <a:gd name="T120" fmla="*/ 1 w 218"/>
                <a:gd name="T121" fmla="*/ 283 h 296"/>
                <a:gd name="T122" fmla="*/ 2 w 218"/>
                <a:gd name="T123" fmla="*/ 289 h 296"/>
                <a:gd name="T124" fmla="*/ 4 w 218"/>
                <a:gd name="T125" fmla="*/ 295 h 2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33" name="Freeform 28"/>
            <p:cNvSpPr>
              <a:spLocks/>
            </p:cNvSpPr>
            <p:nvPr/>
          </p:nvSpPr>
          <p:spPr bwMode="auto">
            <a:xfrm>
              <a:off x="3985" y="1660"/>
              <a:ext cx="347" cy="521"/>
            </a:xfrm>
            <a:custGeom>
              <a:avLst/>
              <a:gdLst>
                <a:gd name="T0" fmla="*/ 335 w 347"/>
                <a:gd name="T1" fmla="*/ 26 h 521"/>
                <a:gd name="T2" fmla="*/ 322 w 347"/>
                <a:gd name="T3" fmla="*/ 46 h 521"/>
                <a:gd name="T4" fmla="*/ 306 w 347"/>
                <a:gd name="T5" fmla="*/ 63 h 521"/>
                <a:gd name="T6" fmla="*/ 287 w 347"/>
                <a:gd name="T7" fmla="*/ 76 h 521"/>
                <a:gd name="T8" fmla="*/ 268 w 347"/>
                <a:gd name="T9" fmla="*/ 86 h 521"/>
                <a:gd name="T10" fmla="*/ 247 w 347"/>
                <a:gd name="T11" fmla="*/ 95 h 521"/>
                <a:gd name="T12" fmla="*/ 225 w 347"/>
                <a:gd name="T13" fmla="*/ 102 h 521"/>
                <a:gd name="T14" fmla="*/ 202 w 347"/>
                <a:gd name="T15" fmla="*/ 108 h 521"/>
                <a:gd name="T16" fmla="*/ 180 w 347"/>
                <a:gd name="T17" fmla="*/ 113 h 521"/>
                <a:gd name="T18" fmla="*/ 158 w 347"/>
                <a:gd name="T19" fmla="*/ 120 h 521"/>
                <a:gd name="T20" fmla="*/ 137 w 347"/>
                <a:gd name="T21" fmla="*/ 127 h 521"/>
                <a:gd name="T22" fmla="*/ 118 w 347"/>
                <a:gd name="T23" fmla="*/ 136 h 521"/>
                <a:gd name="T24" fmla="*/ 100 w 347"/>
                <a:gd name="T25" fmla="*/ 147 h 521"/>
                <a:gd name="T26" fmla="*/ 84 w 347"/>
                <a:gd name="T27" fmla="*/ 161 h 521"/>
                <a:gd name="T28" fmla="*/ 71 w 347"/>
                <a:gd name="T29" fmla="*/ 179 h 521"/>
                <a:gd name="T30" fmla="*/ 62 w 347"/>
                <a:gd name="T31" fmla="*/ 201 h 521"/>
                <a:gd name="T32" fmla="*/ 57 w 347"/>
                <a:gd name="T33" fmla="*/ 214 h 521"/>
                <a:gd name="T34" fmla="*/ 53 w 347"/>
                <a:gd name="T35" fmla="*/ 226 h 521"/>
                <a:gd name="T36" fmla="*/ 48 w 347"/>
                <a:gd name="T37" fmla="*/ 240 h 521"/>
                <a:gd name="T38" fmla="*/ 43 w 347"/>
                <a:gd name="T39" fmla="*/ 257 h 521"/>
                <a:gd name="T40" fmla="*/ 37 w 347"/>
                <a:gd name="T41" fmla="*/ 275 h 521"/>
                <a:gd name="T42" fmla="*/ 31 w 347"/>
                <a:gd name="T43" fmla="*/ 294 h 521"/>
                <a:gd name="T44" fmla="*/ 25 w 347"/>
                <a:gd name="T45" fmla="*/ 313 h 521"/>
                <a:gd name="T46" fmla="*/ 19 w 347"/>
                <a:gd name="T47" fmla="*/ 333 h 521"/>
                <a:gd name="T48" fmla="*/ 13 w 347"/>
                <a:gd name="T49" fmla="*/ 352 h 521"/>
                <a:gd name="T50" fmla="*/ 9 w 347"/>
                <a:gd name="T51" fmla="*/ 370 h 521"/>
                <a:gd name="T52" fmla="*/ 5 w 347"/>
                <a:gd name="T53" fmla="*/ 388 h 521"/>
                <a:gd name="T54" fmla="*/ 2 w 347"/>
                <a:gd name="T55" fmla="*/ 403 h 521"/>
                <a:gd name="T56" fmla="*/ 0 w 347"/>
                <a:gd name="T57" fmla="*/ 416 h 521"/>
                <a:gd name="T58" fmla="*/ 0 w 347"/>
                <a:gd name="T59" fmla="*/ 427 h 521"/>
                <a:gd name="T60" fmla="*/ 1 w 347"/>
                <a:gd name="T61" fmla="*/ 434 h 521"/>
                <a:gd name="T62" fmla="*/ 6 w 347"/>
                <a:gd name="T63" fmla="*/ 440 h 521"/>
                <a:gd name="T64" fmla="*/ 11 w 347"/>
                <a:gd name="T65" fmla="*/ 444 h 521"/>
                <a:gd name="T66" fmla="*/ 17 w 347"/>
                <a:gd name="T67" fmla="*/ 449 h 521"/>
                <a:gd name="T68" fmla="*/ 25 w 347"/>
                <a:gd name="T69" fmla="*/ 454 h 521"/>
                <a:gd name="T70" fmla="*/ 34 w 347"/>
                <a:gd name="T71" fmla="*/ 459 h 521"/>
                <a:gd name="T72" fmla="*/ 43 w 347"/>
                <a:gd name="T73" fmla="*/ 465 h 521"/>
                <a:gd name="T74" fmla="*/ 53 w 347"/>
                <a:gd name="T75" fmla="*/ 470 h 521"/>
                <a:gd name="T76" fmla="*/ 63 w 347"/>
                <a:gd name="T77" fmla="*/ 476 h 521"/>
                <a:gd name="T78" fmla="*/ 74 w 347"/>
                <a:gd name="T79" fmla="*/ 482 h 521"/>
                <a:gd name="T80" fmla="*/ 84 w 347"/>
                <a:gd name="T81" fmla="*/ 488 h 521"/>
                <a:gd name="T82" fmla="*/ 95 w 347"/>
                <a:gd name="T83" fmla="*/ 494 h 521"/>
                <a:gd name="T84" fmla="*/ 104 w 347"/>
                <a:gd name="T85" fmla="*/ 500 h 521"/>
                <a:gd name="T86" fmla="*/ 113 w 347"/>
                <a:gd name="T87" fmla="*/ 506 h 521"/>
                <a:gd name="T88" fmla="*/ 121 w 347"/>
                <a:gd name="T89" fmla="*/ 510 h 521"/>
                <a:gd name="T90" fmla="*/ 127 w 347"/>
                <a:gd name="T91" fmla="*/ 515 h 521"/>
                <a:gd name="T92" fmla="*/ 133 w 347"/>
                <a:gd name="T93" fmla="*/ 520 h 5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34" name="Freeform 29"/>
            <p:cNvSpPr>
              <a:spLocks/>
            </p:cNvSpPr>
            <p:nvPr/>
          </p:nvSpPr>
          <p:spPr bwMode="auto">
            <a:xfrm>
              <a:off x="3088" y="1979"/>
              <a:ext cx="131" cy="96"/>
            </a:xfrm>
            <a:custGeom>
              <a:avLst/>
              <a:gdLst>
                <a:gd name="T0" fmla="*/ 0 w 131"/>
                <a:gd name="T1" fmla="*/ 95 h 96"/>
                <a:gd name="T2" fmla="*/ 11 w 131"/>
                <a:gd name="T3" fmla="*/ 91 h 96"/>
                <a:gd name="T4" fmla="*/ 16 w 131"/>
                <a:gd name="T5" fmla="*/ 89 h 96"/>
                <a:gd name="T6" fmla="*/ 21 w 131"/>
                <a:gd name="T7" fmla="*/ 86 h 96"/>
                <a:gd name="T8" fmla="*/ 26 w 131"/>
                <a:gd name="T9" fmla="*/ 83 h 96"/>
                <a:gd name="T10" fmla="*/ 30 w 131"/>
                <a:gd name="T11" fmla="*/ 81 h 96"/>
                <a:gd name="T12" fmla="*/ 34 w 131"/>
                <a:gd name="T13" fmla="*/ 78 h 96"/>
                <a:gd name="T14" fmla="*/ 38 w 131"/>
                <a:gd name="T15" fmla="*/ 75 h 96"/>
                <a:gd name="T16" fmla="*/ 42 w 131"/>
                <a:gd name="T17" fmla="*/ 71 h 96"/>
                <a:gd name="T18" fmla="*/ 45 w 131"/>
                <a:gd name="T19" fmla="*/ 68 h 96"/>
                <a:gd name="T20" fmla="*/ 49 w 131"/>
                <a:gd name="T21" fmla="*/ 65 h 96"/>
                <a:gd name="T22" fmla="*/ 52 w 131"/>
                <a:gd name="T23" fmla="*/ 61 h 96"/>
                <a:gd name="T24" fmla="*/ 56 w 131"/>
                <a:gd name="T25" fmla="*/ 58 h 96"/>
                <a:gd name="T26" fmla="*/ 59 w 131"/>
                <a:gd name="T27" fmla="*/ 54 h 96"/>
                <a:gd name="T28" fmla="*/ 62 w 131"/>
                <a:gd name="T29" fmla="*/ 51 h 96"/>
                <a:gd name="T30" fmla="*/ 65 w 131"/>
                <a:gd name="T31" fmla="*/ 47 h 96"/>
                <a:gd name="T32" fmla="*/ 68 w 131"/>
                <a:gd name="T33" fmla="*/ 43 h 96"/>
                <a:gd name="T34" fmla="*/ 71 w 131"/>
                <a:gd name="T35" fmla="*/ 40 h 96"/>
                <a:gd name="T36" fmla="*/ 74 w 131"/>
                <a:gd name="T37" fmla="*/ 36 h 96"/>
                <a:gd name="T38" fmla="*/ 78 w 131"/>
                <a:gd name="T39" fmla="*/ 33 h 96"/>
                <a:gd name="T40" fmla="*/ 81 w 131"/>
                <a:gd name="T41" fmla="*/ 29 h 96"/>
                <a:gd name="T42" fmla="*/ 84 w 131"/>
                <a:gd name="T43" fmla="*/ 26 h 96"/>
                <a:gd name="T44" fmla="*/ 88 w 131"/>
                <a:gd name="T45" fmla="*/ 23 h 96"/>
                <a:gd name="T46" fmla="*/ 92 w 131"/>
                <a:gd name="T47" fmla="*/ 19 h 96"/>
                <a:gd name="T48" fmla="*/ 96 w 131"/>
                <a:gd name="T49" fmla="*/ 16 h 96"/>
                <a:gd name="T50" fmla="*/ 100 w 131"/>
                <a:gd name="T51" fmla="*/ 13 h 96"/>
                <a:gd name="T52" fmla="*/ 104 w 131"/>
                <a:gd name="T53" fmla="*/ 11 h 96"/>
                <a:gd name="T54" fmla="*/ 109 w 131"/>
                <a:gd name="T55" fmla="*/ 8 h 96"/>
                <a:gd name="T56" fmla="*/ 114 w 131"/>
                <a:gd name="T57" fmla="*/ 6 h 96"/>
                <a:gd name="T58" fmla="*/ 119 w 131"/>
                <a:gd name="T59" fmla="*/ 4 h 96"/>
                <a:gd name="T60" fmla="*/ 124 w 131"/>
                <a:gd name="T61" fmla="*/ 2 h 96"/>
                <a:gd name="T62" fmla="*/ 130 w 131"/>
                <a:gd name="T63" fmla="*/ 0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35" name="Freeform 30"/>
            <p:cNvSpPr>
              <a:spLocks/>
            </p:cNvSpPr>
            <p:nvPr/>
          </p:nvSpPr>
          <p:spPr bwMode="auto">
            <a:xfrm>
              <a:off x="2378" y="2050"/>
              <a:ext cx="1043" cy="496"/>
            </a:xfrm>
            <a:custGeom>
              <a:avLst/>
              <a:gdLst>
                <a:gd name="T0" fmla="*/ 1027 w 1043"/>
                <a:gd name="T1" fmla="*/ 30 h 496"/>
                <a:gd name="T2" fmla="*/ 1038 w 1043"/>
                <a:gd name="T3" fmla="*/ 57 h 496"/>
                <a:gd name="T4" fmla="*/ 1042 w 1043"/>
                <a:gd name="T5" fmla="*/ 79 h 496"/>
                <a:gd name="T6" fmla="*/ 1038 w 1043"/>
                <a:gd name="T7" fmla="*/ 98 h 496"/>
                <a:gd name="T8" fmla="*/ 1028 w 1043"/>
                <a:gd name="T9" fmla="*/ 114 h 496"/>
                <a:gd name="T10" fmla="*/ 1013 w 1043"/>
                <a:gd name="T11" fmla="*/ 126 h 496"/>
                <a:gd name="T12" fmla="*/ 993 w 1043"/>
                <a:gd name="T13" fmla="*/ 137 h 496"/>
                <a:gd name="T14" fmla="*/ 970 w 1043"/>
                <a:gd name="T15" fmla="*/ 146 h 496"/>
                <a:gd name="T16" fmla="*/ 944 w 1043"/>
                <a:gd name="T17" fmla="*/ 154 h 496"/>
                <a:gd name="T18" fmla="*/ 918 w 1043"/>
                <a:gd name="T19" fmla="*/ 161 h 496"/>
                <a:gd name="T20" fmla="*/ 890 w 1043"/>
                <a:gd name="T21" fmla="*/ 168 h 496"/>
                <a:gd name="T22" fmla="*/ 864 w 1043"/>
                <a:gd name="T23" fmla="*/ 174 h 496"/>
                <a:gd name="T24" fmla="*/ 838 w 1043"/>
                <a:gd name="T25" fmla="*/ 182 h 496"/>
                <a:gd name="T26" fmla="*/ 815 w 1043"/>
                <a:gd name="T27" fmla="*/ 190 h 496"/>
                <a:gd name="T28" fmla="*/ 796 w 1043"/>
                <a:gd name="T29" fmla="*/ 200 h 496"/>
                <a:gd name="T30" fmla="*/ 781 w 1043"/>
                <a:gd name="T31" fmla="*/ 212 h 496"/>
                <a:gd name="T32" fmla="*/ 767 w 1043"/>
                <a:gd name="T33" fmla="*/ 226 h 496"/>
                <a:gd name="T34" fmla="*/ 758 w 1043"/>
                <a:gd name="T35" fmla="*/ 236 h 496"/>
                <a:gd name="T36" fmla="*/ 750 w 1043"/>
                <a:gd name="T37" fmla="*/ 245 h 496"/>
                <a:gd name="T38" fmla="*/ 741 w 1043"/>
                <a:gd name="T39" fmla="*/ 253 h 496"/>
                <a:gd name="T40" fmla="*/ 732 w 1043"/>
                <a:gd name="T41" fmla="*/ 262 h 496"/>
                <a:gd name="T42" fmla="*/ 724 w 1043"/>
                <a:gd name="T43" fmla="*/ 269 h 496"/>
                <a:gd name="T44" fmla="*/ 715 w 1043"/>
                <a:gd name="T45" fmla="*/ 276 h 496"/>
                <a:gd name="T46" fmla="*/ 706 w 1043"/>
                <a:gd name="T47" fmla="*/ 283 h 496"/>
                <a:gd name="T48" fmla="*/ 696 w 1043"/>
                <a:gd name="T49" fmla="*/ 290 h 496"/>
                <a:gd name="T50" fmla="*/ 686 w 1043"/>
                <a:gd name="T51" fmla="*/ 295 h 496"/>
                <a:gd name="T52" fmla="*/ 675 w 1043"/>
                <a:gd name="T53" fmla="*/ 300 h 496"/>
                <a:gd name="T54" fmla="*/ 664 w 1043"/>
                <a:gd name="T55" fmla="*/ 306 h 496"/>
                <a:gd name="T56" fmla="*/ 651 w 1043"/>
                <a:gd name="T57" fmla="*/ 310 h 496"/>
                <a:gd name="T58" fmla="*/ 638 w 1043"/>
                <a:gd name="T59" fmla="*/ 314 h 496"/>
                <a:gd name="T60" fmla="*/ 623 w 1043"/>
                <a:gd name="T61" fmla="*/ 317 h 496"/>
                <a:gd name="T62" fmla="*/ 602 w 1043"/>
                <a:gd name="T63" fmla="*/ 320 h 496"/>
                <a:gd name="T64" fmla="*/ 588 w 1043"/>
                <a:gd name="T65" fmla="*/ 322 h 496"/>
                <a:gd name="T66" fmla="*/ 576 w 1043"/>
                <a:gd name="T67" fmla="*/ 324 h 496"/>
                <a:gd name="T68" fmla="*/ 563 w 1043"/>
                <a:gd name="T69" fmla="*/ 326 h 496"/>
                <a:gd name="T70" fmla="*/ 551 w 1043"/>
                <a:gd name="T71" fmla="*/ 327 h 496"/>
                <a:gd name="T72" fmla="*/ 539 w 1043"/>
                <a:gd name="T73" fmla="*/ 329 h 496"/>
                <a:gd name="T74" fmla="*/ 528 w 1043"/>
                <a:gd name="T75" fmla="*/ 331 h 496"/>
                <a:gd name="T76" fmla="*/ 516 w 1043"/>
                <a:gd name="T77" fmla="*/ 333 h 496"/>
                <a:gd name="T78" fmla="*/ 505 w 1043"/>
                <a:gd name="T79" fmla="*/ 336 h 496"/>
                <a:gd name="T80" fmla="*/ 494 w 1043"/>
                <a:gd name="T81" fmla="*/ 340 h 496"/>
                <a:gd name="T82" fmla="*/ 483 w 1043"/>
                <a:gd name="T83" fmla="*/ 344 h 496"/>
                <a:gd name="T84" fmla="*/ 472 w 1043"/>
                <a:gd name="T85" fmla="*/ 348 h 496"/>
                <a:gd name="T86" fmla="*/ 460 w 1043"/>
                <a:gd name="T87" fmla="*/ 354 h 496"/>
                <a:gd name="T88" fmla="*/ 449 w 1043"/>
                <a:gd name="T89" fmla="*/ 360 h 496"/>
                <a:gd name="T90" fmla="*/ 438 w 1043"/>
                <a:gd name="T91" fmla="*/ 368 h 496"/>
                <a:gd name="T92" fmla="*/ 426 w 1043"/>
                <a:gd name="T93" fmla="*/ 377 h 496"/>
                <a:gd name="T94" fmla="*/ 389 w 1043"/>
                <a:gd name="T95" fmla="*/ 402 h 496"/>
                <a:gd name="T96" fmla="*/ 364 w 1043"/>
                <a:gd name="T97" fmla="*/ 414 h 496"/>
                <a:gd name="T98" fmla="*/ 338 w 1043"/>
                <a:gd name="T99" fmla="*/ 424 h 496"/>
                <a:gd name="T100" fmla="*/ 312 w 1043"/>
                <a:gd name="T101" fmla="*/ 432 h 496"/>
                <a:gd name="T102" fmla="*/ 285 w 1043"/>
                <a:gd name="T103" fmla="*/ 437 h 496"/>
                <a:gd name="T104" fmla="*/ 258 w 1043"/>
                <a:gd name="T105" fmla="*/ 441 h 496"/>
                <a:gd name="T106" fmla="*/ 231 w 1043"/>
                <a:gd name="T107" fmla="*/ 444 h 496"/>
                <a:gd name="T108" fmla="*/ 204 w 1043"/>
                <a:gd name="T109" fmla="*/ 447 h 496"/>
                <a:gd name="T110" fmla="*/ 176 w 1043"/>
                <a:gd name="T111" fmla="*/ 450 h 496"/>
                <a:gd name="T112" fmla="*/ 149 w 1043"/>
                <a:gd name="T113" fmla="*/ 452 h 496"/>
                <a:gd name="T114" fmla="*/ 122 w 1043"/>
                <a:gd name="T115" fmla="*/ 456 h 496"/>
                <a:gd name="T116" fmla="*/ 94 w 1043"/>
                <a:gd name="T117" fmla="*/ 461 h 496"/>
                <a:gd name="T118" fmla="*/ 67 w 1043"/>
                <a:gd name="T119" fmla="*/ 468 h 496"/>
                <a:gd name="T120" fmla="*/ 40 w 1043"/>
                <a:gd name="T121" fmla="*/ 477 h 496"/>
                <a:gd name="T122" fmla="*/ 13 w 1043"/>
                <a:gd name="T123" fmla="*/ 488 h 4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36" name="Freeform 31"/>
            <p:cNvSpPr>
              <a:spLocks/>
            </p:cNvSpPr>
            <p:nvPr/>
          </p:nvSpPr>
          <p:spPr bwMode="auto">
            <a:xfrm>
              <a:off x="2307" y="858"/>
              <a:ext cx="273" cy="768"/>
            </a:xfrm>
            <a:custGeom>
              <a:avLst/>
              <a:gdLst>
                <a:gd name="T0" fmla="*/ 6 w 273"/>
                <a:gd name="T1" fmla="*/ 15 h 768"/>
                <a:gd name="T2" fmla="*/ 11 w 273"/>
                <a:gd name="T3" fmla="*/ 32 h 768"/>
                <a:gd name="T4" fmla="*/ 15 w 273"/>
                <a:gd name="T5" fmla="*/ 52 h 768"/>
                <a:gd name="T6" fmla="*/ 20 w 273"/>
                <a:gd name="T7" fmla="*/ 72 h 768"/>
                <a:gd name="T8" fmla="*/ 25 w 273"/>
                <a:gd name="T9" fmla="*/ 94 h 768"/>
                <a:gd name="T10" fmla="*/ 31 w 273"/>
                <a:gd name="T11" fmla="*/ 115 h 768"/>
                <a:gd name="T12" fmla="*/ 37 w 273"/>
                <a:gd name="T13" fmla="*/ 135 h 768"/>
                <a:gd name="T14" fmla="*/ 44 w 273"/>
                <a:gd name="T15" fmla="*/ 153 h 768"/>
                <a:gd name="T16" fmla="*/ 53 w 273"/>
                <a:gd name="T17" fmla="*/ 169 h 768"/>
                <a:gd name="T18" fmla="*/ 63 w 273"/>
                <a:gd name="T19" fmla="*/ 182 h 768"/>
                <a:gd name="T20" fmla="*/ 81 w 273"/>
                <a:gd name="T21" fmla="*/ 196 h 768"/>
                <a:gd name="T22" fmla="*/ 96 w 273"/>
                <a:gd name="T23" fmla="*/ 203 h 768"/>
                <a:gd name="T24" fmla="*/ 109 w 273"/>
                <a:gd name="T25" fmla="*/ 208 h 768"/>
                <a:gd name="T26" fmla="*/ 121 w 273"/>
                <a:gd name="T27" fmla="*/ 212 h 768"/>
                <a:gd name="T28" fmla="*/ 132 w 273"/>
                <a:gd name="T29" fmla="*/ 216 h 768"/>
                <a:gd name="T30" fmla="*/ 141 w 273"/>
                <a:gd name="T31" fmla="*/ 220 h 768"/>
                <a:gd name="T32" fmla="*/ 149 w 273"/>
                <a:gd name="T33" fmla="*/ 226 h 768"/>
                <a:gd name="T34" fmla="*/ 155 w 273"/>
                <a:gd name="T35" fmla="*/ 234 h 768"/>
                <a:gd name="T36" fmla="*/ 160 w 273"/>
                <a:gd name="T37" fmla="*/ 246 h 768"/>
                <a:gd name="T38" fmla="*/ 163 w 273"/>
                <a:gd name="T39" fmla="*/ 262 h 768"/>
                <a:gd name="T40" fmla="*/ 166 w 273"/>
                <a:gd name="T41" fmla="*/ 284 h 768"/>
                <a:gd name="T42" fmla="*/ 167 w 273"/>
                <a:gd name="T43" fmla="*/ 314 h 768"/>
                <a:gd name="T44" fmla="*/ 167 w 273"/>
                <a:gd name="T45" fmla="*/ 334 h 768"/>
                <a:gd name="T46" fmla="*/ 167 w 273"/>
                <a:gd name="T47" fmla="*/ 351 h 768"/>
                <a:gd name="T48" fmla="*/ 167 w 273"/>
                <a:gd name="T49" fmla="*/ 367 h 768"/>
                <a:gd name="T50" fmla="*/ 168 w 273"/>
                <a:gd name="T51" fmla="*/ 381 h 768"/>
                <a:gd name="T52" fmla="*/ 170 w 273"/>
                <a:gd name="T53" fmla="*/ 395 h 768"/>
                <a:gd name="T54" fmla="*/ 175 w 273"/>
                <a:gd name="T55" fmla="*/ 409 h 768"/>
                <a:gd name="T56" fmla="*/ 182 w 273"/>
                <a:gd name="T57" fmla="*/ 423 h 768"/>
                <a:gd name="T58" fmla="*/ 193 w 273"/>
                <a:gd name="T59" fmla="*/ 438 h 768"/>
                <a:gd name="T60" fmla="*/ 207 w 273"/>
                <a:gd name="T61" fmla="*/ 454 h 768"/>
                <a:gd name="T62" fmla="*/ 224 w 273"/>
                <a:gd name="T63" fmla="*/ 470 h 768"/>
                <a:gd name="T64" fmla="*/ 234 w 273"/>
                <a:gd name="T65" fmla="*/ 476 h 768"/>
                <a:gd name="T66" fmla="*/ 243 w 273"/>
                <a:gd name="T67" fmla="*/ 480 h 768"/>
                <a:gd name="T68" fmla="*/ 251 w 273"/>
                <a:gd name="T69" fmla="*/ 482 h 768"/>
                <a:gd name="T70" fmla="*/ 257 w 273"/>
                <a:gd name="T71" fmla="*/ 483 h 768"/>
                <a:gd name="T72" fmla="*/ 262 w 273"/>
                <a:gd name="T73" fmla="*/ 485 h 768"/>
                <a:gd name="T74" fmla="*/ 267 w 273"/>
                <a:gd name="T75" fmla="*/ 488 h 768"/>
                <a:gd name="T76" fmla="*/ 270 w 273"/>
                <a:gd name="T77" fmla="*/ 494 h 768"/>
                <a:gd name="T78" fmla="*/ 271 w 273"/>
                <a:gd name="T79" fmla="*/ 504 h 768"/>
                <a:gd name="T80" fmla="*/ 272 w 273"/>
                <a:gd name="T81" fmla="*/ 518 h 768"/>
                <a:gd name="T82" fmla="*/ 271 w 273"/>
                <a:gd name="T83" fmla="*/ 546 h 768"/>
                <a:gd name="T84" fmla="*/ 267 w 273"/>
                <a:gd name="T85" fmla="*/ 568 h 768"/>
                <a:gd name="T86" fmla="*/ 262 w 273"/>
                <a:gd name="T87" fmla="*/ 589 h 768"/>
                <a:gd name="T88" fmla="*/ 255 w 273"/>
                <a:gd name="T89" fmla="*/ 610 h 768"/>
                <a:gd name="T90" fmla="*/ 249 w 273"/>
                <a:gd name="T91" fmla="*/ 631 h 768"/>
                <a:gd name="T92" fmla="*/ 242 w 273"/>
                <a:gd name="T93" fmla="*/ 652 h 768"/>
                <a:gd name="T94" fmla="*/ 237 w 273"/>
                <a:gd name="T95" fmla="*/ 673 h 768"/>
                <a:gd name="T96" fmla="*/ 233 w 273"/>
                <a:gd name="T97" fmla="*/ 695 h 768"/>
                <a:gd name="T98" fmla="*/ 231 w 273"/>
                <a:gd name="T99" fmla="*/ 718 h 768"/>
                <a:gd name="T100" fmla="*/ 232 w 273"/>
                <a:gd name="T101" fmla="*/ 742 h 768"/>
                <a:gd name="T102" fmla="*/ 237 w 273"/>
                <a:gd name="T103" fmla="*/ 767 h 7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37" name="Freeform 32"/>
            <p:cNvSpPr>
              <a:spLocks/>
            </p:cNvSpPr>
            <p:nvPr/>
          </p:nvSpPr>
          <p:spPr bwMode="auto">
            <a:xfrm>
              <a:off x="970" y="1651"/>
              <a:ext cx="557" cy="424"/>
            </a:xfrm>
            <a:custGeom>
              <a:avLst/>
              <a:gdLst>
                <a:gd name="T0" fmla="*/ 17 w 557"/>
                <a:gd name="T1" fmla="*/ 3 h 424"/>
                <a:gd name="T2" fmla="*/ 35 w 557"/>
                <a:gd name="T3" fmla="*/ 0 h 424"/>
                <a:gd name="T4" fmla="*/ 55 w 557"/>
                <a:gd name="T5" fmla="*/ 1 h 424"/>
                <a:gd name="T6" fmla="*/ 75 w 557"/>
                <a:gd name="T7" fmla="*/ 6 h 424"/>
                <a:gd name="T8" fmla="*/ 96 w 557"/>
                <a:gd name="T9" fmla="*/ 13 h 424"/>
                <a:gd name="T10" fmla="*/ 116 w 557"/>
                <a:gd name="T11" fmla="*/ 23 h 424"/>
                <a:gd name="T12" fmla="*/ 137 w 557"/>
                <a:gd name="T13" fmla="*/ 34 h 424"/>
                <a:gd name="T14" fmla="*/ 157 w 557"/>
                <a:gd name="T15" fmla="*/ 48 h 424"/>
                <a:gd name="T16" fmla="*/ 176 w 557"/>
                <a:gd name="T17" fmla="*/ 62 h 424"/>
                <a:gd name="T18" fmla="*/ 194 w 557"/>
                <a:gd name="T19" fmla="*/ 77 h 424"/>
                <a:gd name="T20" fmla="*/ 210 w 557"/>
                <a:gd name="T21" fmla="*/ 93 h 424"/>
                <a:gd name="T22" fmla="*/ 225 w 557"/>
                <a:gd name="T23" fmla="*/ 109 h 424"/>
                <a:gd name="T24" fmla="*/ 237 w 557"/>
                <a:gd name="T25" fmla="*/ 124 h 424"/>
                <a:gd name="T26" fmla="*/ 248 w 557"/>
                <a:gd name="T27" fmla="*/ 138 h 424"/>
                <a:gd name="T28" fmla="*/ 255 w 557"/>
                <a:gd name="T29" fmla="*/ 151 h 424"/>
                <a:gd name="T30" fmla="*/ 260 w 557"/>
                <a:gd name="T31" fmla="*/ 163 h 424"/>
                <a:gd name="T32" fmla="*/ 273 w 557"/>
                <a:gd name="T33" fmla="*/ 197 h 424"/>
                <a:gd name="T34" fmla="*/ 286 w 557"/>
                <a:gd name="T35" fmla="*/ 215 h 424"/>
                <a:gd name="T36" fmla="*/ 300 w 557"/>
                <a:gd name="T37" fmla="*/ 230 h 424"/>
                <a:gd name="T38" fmla="*/ 315 w 557"/>
                <a:gd name="T39" fmla="*/ 243 h 424"/>
                <a:gd name="T40" fmla="*/ 332 w 557"/>
                <a:gd name="T41" fmla="*/ 255 h 424"/>
                <a:gd name="T42" fmla="*/ 350 w 557"/>
                <a:gd name="T43" fmla="*/ 264 h 424"/>
                <a:gd name="T44" fmla="*/ 370 w 557"/>
                <a:gd name="T45" fmla="*/ 273 h 424"/>
                <a:gd name="T46" fmla="*/ 389 w 557"/>
                <a:gd name="T47" fmla="*/ 281 h 424"/>
                <a:gd name="T48" fmla="*/ 409 w 557"/>
                <a:gd name="T49" fmla="*/ 289 h 424"/>
                <a:gd name="T50" fmla="*/ 428 w 557"/>
                <a:gd name="T51" fmla="*/ 298 h 424"/>
                <a:gd name="T52" fmla="*/ 448 w 557"/>
                <a:gd name="T53" fmla="*/ 308 h 424"/>
                <a:gd name="T54" fmla="*/ 466 w 557"/>
                <a:gd name="T55" fmla="*/ 319 h 424"/>
                <a:gd name="T56" fmla="*/ 483 w 557"/>
                <a:gd name="T57" fmla="*/ 331 h 424"/>
                <a:gd name="T58" fmla="*/ 499 w 557"/>
                <a:gd name="T59" fmla="*/ 347 h 424"/>
                <a:gd name="T60" fmla="*/ 514 w 557"/>
                <a:gd name="T61" fmla="*/ 365 h 424"/>
                <a:gd name="T62" fmla="*/ 522 w 557"/>
                <a:gd name="T63" fmla="*/ 378 h 424"/>
                <a:gd name="T64" fmla="*/ 524 w 557"/>
                <a:gd name="T65" fmla="*/ 381 h 424"/>
                <a:gd name="T66" fmla="*/ 526 w 557"/>
                <a:gd name="T67" fmla="*/ 385 h 424"/>
                <a:gd name="T68" fmla="*/ 528 w 557"/>
                <a:gd name="T69" fmla="*/ 388 h 424"/>
                <a:gd name="T70" fmla="*/ 530 w 557"/>
                <a:gd name="T71" fmla="*/ 391 h 424"/>
                <a:gd name="T72" fmla="*/ 532 w 557"/>
                <a:gd name="T73" fmla="*/ 394 h 424"/>
                <a:gd name="T74" fmla="*/ 534 w 557"/>
                <a:gd name="T75" fmla="*/ 397 h 424"/>
                <a:gd name="T76" fmla="*/ 536 w 557"/>
                <a:gd name="T77" fmla="*/ 400 h 424"/>
                <a:gd name="T78" fmla="*/ 538 w 557"/>
                <a:gd name="T79" fmla="*/ 403 h 424"/>
                <a:gd name="T80" fmla="*/ 541 w 557"/>
                <a:gd name="T81" fmla="*/ 406 h 424"/>
                <a:gd name="T82" fmla="*/ 543 w 557"/>
                <a:gd name="T83" fmla="*/ 409 h 424"/>
                <a:gd name="T84" fmla="*/ 546 w 557"/>
                <a:gd name="T85" fmla="*/ 412 h 424"/>
                <a:gd name="T86" fmla="*/ 548 w 557"/>
                <a:gd name="T87" fmla="*/ 415 h 424"/>
                <a:gd name="T88" fmla="*/ 550 w 557"/>
                <a:gd name="T89" fmla="*/ 417 h 424"/>
                <a:gd name="T90" fmla="*/ 553 w 557"/>
                <a:gd name="T91" fmla="*/ 420 h 424"/>
                <a:gd name="T92" fmla="*/ 556 w 557"/>
                <a:gd name="T93" fmla="*/ 423 h 4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38" name="Freeform 33"/>
            <p:cNvSpPr>
              <a:spLocks/>
            </p:cNvSpPr>
            <p:nvPr/>
          </p:nvSpPr>
          <p:spPr bwMode="auto">
            <a:xfrm>
              <a:off x="4165" y="3560"/>
              <a:ext cx="167" cy="237"/>
            </a:xfrm>
            <a:custGeom>
              <a:avLst/>
              <a:gdLst>
                <a:gd name="T0" fmla="*/ 166 w 167"/>
                <a:gd name="T1" fmla="*/ 0 h 237"/>
                <a:gd name="T2" fmla="*/ 145 w 167"/>
                <a:gd name="T3" fmla="*/ 2 h 237"/>
                <a:gd name="T4" fmla="*/ 135 w 167"/>
                <a:gd name="T5" fmla="*/ 4 h 237"/>
                <a:gd name="T6" fmla="*/ 126 w 167"/>
                <a:gd name="T7" fmla="*/ 7 h 237"/>
                <a:gd name="T8" fmla="*/ 118 w 167"/>
                <a:gd name="T9" fmla="*/ 11 h 237"/>
                <a:gd name="T10" fmla="*/ 111 w 167"/>
                <a:gd name="T11" fmla="*/ 15 h 237"/>
                <a:gd name="T12" fmla="*/ 103 w 167"/>
                <a:gd name="T13" fmla="*/ 20 h 237"/>
                <a:gd name="T14" fmla="*/ 97 w 167"/>
                <a:gd name="T15" fmla="*/ 26 h 237"/>
                <a:gd name="T16" fmla="*/ 91 w 167"/>
                <a:gd name="T17" fmla="*/ 33 h 237"/>
                <a:gd name="T18" fmla="*/ 86 w 167"/>
                <a:gd name="T19" fmla="*/ 40 h 237"/>
                <a:gd name="T20" fmla="*/ 81 w 167"/>
                <a:gd name="T21" fmla="*/ 48 h 237"/>
                <a:gd name="T22" fmla="*/ 76 w 167"/>
                <a:gd name="T23" fmla="*/ 56 h 237"/>
                <a:gd name="T24" fmla="*/ 71 w 167"/>
                <a:gd name="T25" fmla="*/ 64 h 237"/>
                <a:gd name="T26" fmla="*/ 67 w 167"/>
                <a:gd name="T27" fmla="*/ 72 h 237"/>
                <a:gd name="T28" fmla="*/ 63 w 167"/>
                <a:gd name="T29" fmla="*/ 82 h 237"/>
                <a:gd name="T30" fmla="*/ 60 w 167"/>
                <a:gd name="T31" fmla="*/ 91 h 237"/>
                <a:gd name="T32" fmla="*/ 56 w 167"/>
                <a:gd name="T33" fmla="*/ 100 h 237"/>
                <a:gd name="T34" fmla="*/ 53 w 167"/>
                <a:gd name="T35" fmla="*/ 110 h 237"/>
                <a:gd name="T36" fmla="*/ 50 w 167"/>
                <a:gd name="T37" fmla="*/ 120 h 237"/>
                <a:gd name="T38" fmla="*/ 47 w 167"/>
                <a:gd name="T39" fmla="*/ 130 h 237"/>
                <a:gd name="T40" fmla="*/ 43 w 167"/>
                <a:gd name="T41" fmla="*/ 139 h 237"/>
                <a:gd name="T42" fmla="*/ 41 w 167"/>
                <a:gd name="T43" fmla="*/ 149 h 237"/>
                <a:gd name="T44" fmla="*/ 37 w 167"/>
                <a:gd name="T45" fmla="*/ 159 h 237"/>
                <a:gd name="T46" fmla="*/ 34 w 167"/>
                <a:gd name="T47" fmla="*/ 169 h 237"/>
                <a:gd name="T48" fmla="*/ 31 w 167"/>
                <a:gd name="T49" fmla="*/ 178 h 237"/>
                <a:gd name="T50" fmla="*/ 27 w 167"/>
                <a:gd name="T51" fmla="*/ 187 h 237"/>
                <a:gd name="T52" fmla="*/ 23 w 167"/>
                <a:gd name="T53" fmla="*/ 196 h 237"/>
                <a:gd name="T54" fmla="*/ 19 w 167"/>
                <a:gd name="T55" fmla="*/ 205 h 237"/>
                <a:gd name="T56" fmla="*/ 15 w 167"/>
                <a:gd name="T57" fmla="*/ 213 h 237"/>
                <a:gd name="T58" fmla="*/ 10 w 167"/>
                <a:gd name="T59" fmla="*/ 221 h 237"/>
                <a:gd name="T60" fmla="*/ 5 w 167"/>
                <a:gd name="T61" fmla="*/ 229 h 237"/>
                <a:gd name="T62" fmla="*/ 0 w 167"/>
                <a:gd name="T63" fmla="*/ 236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39" name="Freeform 34"/>
            <p:cNvSpPr>
              <a:spLocks/>
            </p:cNvSpPr>
            <p:nvPr/>
          </p:nvSpPr>
          <p:spPr bwMode="auto">
            <a:xfrm>
              <a:off x="3372" y="2896"/>
              <a:ext cx="427" cy="87"/>
            </a:xfrm>
            <a:custGeom>
              <a:avLst/>
              <a:gdLst>
                <a:gd name="T0" fmla="*/ 0 w 427"/>
                <a:gd name="T1" fmla="*/ 3 h 87"/>
                <a:gd name="T2" fmla="*/ 26 w 427"/>
                <a:gd name="T3" fmla="*/ 0 h 87"/>
                <a:gd name="T4" fmla="*/ 39 w 427"/>
                <a:gd name="T5" fmla="*/ 0 h 87"/>
                <a:gd name="T6" fmla="*/ 52 w 427"/>
                <a:gd name="T7" fmla="*/ 0 h 87"/>
                <a:gd name="T8" fmla="*/ 65 w 427"/>
                <a:gd name="T9" fmla="*/ 1 h 87"/>
                <a:gd name="T10" fmla="*/ 78 w 427"/>
                <a:gd name="T11" fmla="*/ 2 h 87"/>
                <a:gd name="T12" fmla="*/ 92 w 427"/>
                <a:gd name="T13" fmla="*/ 4 h 87"/>
                <a:gd name="T14" fmla="*/ 105 w 427"/>
                <a:gd name="T15" fmla="*/ 6 h 87"/>
                <a:gd name="T16" fmla="*/ 118 w 427"/>
                <a:gd name="T17" fmla="*/ 9 h 87"/>
                <a:gd name="T18" fmla="*/ 132 w 427"/>
                <a:gd name="T19" fmla="*/ 12 h 87"/>
                <a:gd name="T20" fmla="*/ 145 w 427"/>
                <a:gd name="T21" fmla="*/ 15 h 87"/>
                <a:gd name="T22" fmla="*/ 158 w 427"/>
                <a:gd name="T23" fmla="*/ 19 h 87"/>
                <a:gd name="T24" fmla="*/ 171 w 427"/>
                <a:gd name="T25" fmla="*/ 23 h 87"/>
                <a:gd name="T26" fmla="*/ 185 w 427"/>
                <a:gd name="T27" fmla="*/ 27 h 87"/>
                <a:gd name="T28" fmla="*/ 198 w 427"/>
                <a:gd name="T29" fmla="*/ 31 h 87"/>
                <a:gd name="T30" fmla="*/ 212 w 427"/>
                <a:gd name="T31" fmla="*/ 36 h 87"/>
                <a:gd name="T32" fmla="*/ 225 w 427"/>
                <a:gd name="T33" fmla="*/ 40 h 87"/>
                <a:gd name="T34" fmla="*/ 238 w 427"/>
                <a:gd name="T35" fmla="*/ 45 h 87"/>
                <a:gd name="T36" fmla="*/ 252 w 427"/>
                <a:gd name="T37" fmla="*/ 49 h 87"/>
                <a:gd name="T38" fmla="*/ 265 w 427"/>
                <a:gd name="T39" fmla="*/ 54 h 87"/>
                <a:gd name="T40" fmla="*/ 278 w 427"/>
                <a:gd name="T41" fmla="*/ 58 h 87"/>
                <a:gd name="T42" fmla="*/ 292 w 427"/>
                <a:gd name="T43" fmla="*/ 62 h 87"/>
                <a:gd name="T44" fmla="*/ 305 w 427"/>
                <a:gd name="T45" fmla="*/ 66 h 87"/>
                <a:gd name="T46" fmla="*/ 318 w 427"/>
                <a:gd name="T47" fmla="*/ 70 h 87"/>
                <a:gd name="T48" fmla="*/ 332 w 427"/>
                <a:gd name="T49" fmla="*/ 73 h 87"/>
                <a:gd name="T50" fmla="*/ 345 w 427"/>
                <a:gd name="T51" fmla="*/ 76 h 87"/>
                <a:gd name="T52" fmla="*/ 359 w 427"/>
                <a:gd name="T53" fmla="*/ 79 h 87"/>
                <a:gd name="T54" fmla="*/ 372 w 427"/>
                <a:gd name="T55" fmla="*/ 81 h 87"/>
                <a:gd name="T56" fmla="*/ 386 w 427"/>
                <a:gd name="T57" fmla="*/ 83 h 87"/>
                <a:gd name="T58" fmla="*/ 399 w 427"/>
                <a:gd name="T59" fmla="*/ 85 h 87"/>
                <a:gd name="T60" fmla="*/ 412 w 427"/>
                <a:gd name="T61" fmla="*/ 86 h 87"/>
                <a:gd name="T62" fmla="*/ 426 w 427"/>
                <a:gd name="T63" fmla="*/ 86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40" name="Line 35"/>
            <p:cNvSpPr>
              <a:spLocks noChangeShapeType="1"/>
            </p:cNvSpPr>
            <p:nvPr/>
          </p:nvSpPr>
          <p:spPr bwMode="auto">
            <a:xfrm flipV="1">
              <a:off x="3467" y="2770"/>
              <a:ext cx="47" cy="11"/>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sz="1350">
                <a:solidFill>
                  <a:prstClr val="black"/>
                </a:solidFill>
                <a:latin typeface="Arial"/>
              </a:endParaRPr>
            </a:p>
          </p:txBody>
        </p:sp>
        <p:sp>
          <p:nvSpPr>
            <p:cNvPr id="21541" name="Freeform 36"/>
            <p:cNvSpPr>
              <a:spLocks/>
            </p:cNvSpPr>
            <p:nvPr/>
          </p:nvSpPr>
          <p:spPr bwMode="auto">
            <a:xfrm>
              <a:off x="1194" y="1047"/>
              <a:ext cx="547" cy="485"/>
            </a:xfrm>
            <a:custGeom>
              <a:avLst/>
              <a:gdLst>
                <a:gd name="T0" fmla="*/ 13 w 547"/>
                <a:gd name="T1" fmla="*/ 473 h 485"/>
                <a:gd name="T2" fmla="*/ 26 w 547"/>
                <a:gd name="T3" fmla="*/ 463 h 485"/>
                <a:gd name="T4" fmla="*/ 40 w 547"/>
                <a:gd name="T5" fmla="*/ 454 h 485"/>
                <a:gd name="T6" fmla="*/ 52 w 547"/>
                <a:gd name="T7" fmla="*/ 445 h 485"/>
                <a:gd name="T8" fmla="*/ 65 w 547"/>
                <a:gd name="T9" fmla="*/ 437 h 485"/>
                <a:gd name="T10" fmla="*/ 77 w 547"/>
                <a:gd name="T11" fmla="*/ 429 h 485"/>
                <a:gd name="T12" fmla="*/ 89 w 547"/>
                <a:gd name="T13" fmla="*/ 420 h 485"/>
                <a:gd name="T14" fmla="*/ 100 w 547"/>
                <a:gd name="T15" fmla="*/ 411 h 485"/>
                <a:gd name="T16" fmla="*/ 111 w 547"/>
                <a:gd name="T17" fmla="*/ 401 h 485"/>
                <a:gd name="T18" fmla="*/ 122 w 547"/>
                <a:gd name="T19" fmla="*/ 391 h 485"/>
                <a:gd name="T20" fmla="*/ 131 w 547"/>
                <a:gd name="T21" fmla="*/ 380 h 485"/>
                <a:gd name="T22" fmla="*/ 140 w 547"/>
                <a:gd name="T23" fmla="*/ 368 h 485"/>
                <a:gd name="T24" fmla="*/ 148 w 547"/>
                <a:gd name="T25" fmla="*/ 355 h 485"/>
                <a:gd name="T26" fmla="*/ 155 w 547"/>
                <a:gd name="T27" fmla="*/ 341 h 485"/>
                <a:gd name="T28" fmla="*/ 161 w 547"/>
                <a:gd name="T29" fmla="*/ 324 h 485"/>
                <a:gd name="T30" fmla="*/ 166 w 547"/>
                <a:gd name="T31" fmla="*/ 307 h 485"/>
                <a:gd name="T32" fmla="*/ 170 w 547"/>
                <a:gd name="T33" fmla="*/ 288 h 485"/>
                <a:gd name="T34" fmla="*/ 173 w 547"/>
                <a:gd name="T35" fmla="*/ 278 h 485"/>
                <a:gd name="T36" fmla="*/ 176 w 547"/>
                <a:gd name="T37" fmla="*/ 268 h 485"/>
                <a:gd name="T38" fmla="*/ 179 w 547"/>
                <a:gd name="T39" fmla="*/ 260 h 485"/>
                <a:gd name="T40" fmla="*/ 182 w 547"/>
                <a:gd name="T41" fmla="*/ 253 h 485"/>
                <a:gd name="T42" fmla="*/ 185 w 547"/>
                <a:gd name="T43" fmla="*/ 246 h 485"/>
                <a:gd name="T44" fmla="*/ 188 w 547"/>
                <a:gd name="T45" fmla="*/ 240 h 485"/>
                <a:gd name="T46" fmla="*/ 192 w 547"/>
                <a:gd name="T47" fmla="*/ 234 h 485"/>
                <a:gd name="T48" fmla="*/ 197 w 547"/>
                <a:gd name="T49" fmla="*/ 229 h 485"/>
                <a:gd name="T50" fmla="*/ 202 w 547"/>
                <a:gd name="T51" fmla="*/ 225 h 485"/>
                <a:gd name="T52" fmla="*/ 209 w 547"/>
                <a:gd name="T53" fmla="*/ 220 h 485"/>
                <a:gd name="T54" fmla="*/ 216 w 547"/>
                <a:gd name="T55" fmla="*/ 216 h 485"/>
                <a:gd name="T56" fmla="*/ 224 w 547"/>
                <a:gd name="T57" fmla="*/ 212 h 485"/>
                <a:gd name="T58" fmla="*/ 233 w 547"/>
                <a:gd name="T59" fmla="*/ 207 h 485"/>
                <a:gd name="T60" fmla="*/ 243 w 547"/>
                <a:gd name="T61" fmla="*/ 203 h 485"/>
                <a:gd name="T62" fmla="*/ 266 w 547"/>
                <a:gd name="T63" fmla="*/ 194 h 485"/>
                <a:gd name="T64" fmla="*/ 284 w 547"/>
                <a:gd name="T65" fmla="*/ 188 h 485"/>
                <a:gd name="T66" fmla="*/ 302 w 547"/>
                <a:gd name="T67" fmla="*/ 182 h 485"/>
                <a:gd name="T68" fmla="*/ 321 w 547"/>
                <a:gd name="T69" fmla="*/ 177 h 485"/>
                <a:gd name="T70" fmla="*/ 340 w 547"/>
                <a:gd name="T71" fmla="*/ 171 h 485"/>
                <a:gd name="T72" fmla="*/ 360 w 547"/>
                <a:gd name="T73" fmla="*/ 166 h 485"/>
                <a:gd name="T74" fmla="*/ 379 w 547"/>
                <a:gd name="T75" fmla="*/ 161 h 485"/>
                <a:gd name="T76" fmla="*/ 399 w 547"/>
                <a:gd name="T77" fmla="*/ 155 h 485"/>
                <a:gd name="T78" fmla="*/ 418 w 547"/>
                <a:gd name="T79" fmla="*/ 149 h 485"/>
                <a:gd name="T80" fmla="*/ 437 w 547"/>
                <a:gd name="T81" fmla="*/ 143 h 485"/>
                <a:gd name="T82" fmla="*/ 455 w 547"/>
                <a:gd name="T83" fmla="*/ 135 h 485"/>
                <a:gd name="T84" fmla="*/ 472 w 547"/>
                <a:gd name="T85" fmla="*/ 127 h 485"/>
                <a:gd name="T86" fmla="*/ 489 w 547"/>
                <a:gd name="T87" fmla="*/ 118 h 485"/>
                <a:gd name="T88" fmla="*/ 505 w 547"/>
                <a:gd name="T89" fmla="*/ 107 h 485"/>
                <a:gd name="T90" fmla="*/ 520 w 547"/>
                <a:gd name="T91" fmla="*/ 96 h 485"/>
                <a:gd name="T92" fmla="*/ 533 w 547"/>
                <a:gd name="T93" fmla="*/ 83 h 485"/>
                <a:gd name="T94" fmla="*/ 539 w 547"/>
                <a:gd name="T95" fmla="*/ 71 h 485"/>
                <a:gd name="T96" fmla="*/ 542 w 547"/>
                <a:gd name="T97" fmla="*/ 64 h 485"/>
                <a:gd name="T98" fmla="*/ 544 w 547"/>
                <a:gd name="T99" fmla="*/ 57 h 485"/>
                <a:gd name="T100" fmla="*/ 546 w 547"/>
                <a:gd name="T101" fmla="*/ 51 h 485"/>
                <a:gd name="T102" fmla="*/ 546 w 547"/>
                <a:gd name="T103" fmla="*/ 45 h 485"/>
                <a:gd name="T104" fmla="*/ 546 w 547"/>
                <a:gd name="T105" fmla="*/ 39 h 485"/>
                <a:gd name="T106" fmla="*/ 544 w 547"/>
                <a:gd name="T107" fmla="*/ 34 h 485"/>
                <a:gd name="T108" fmla="*/ 542 w 547"/>
                <a:gd name="T109" fmla="*/ 29 h 485"/>
                <a:gd name="T110" fmla="*/ 539 w 547"/>
                <a:gd name="T111" fmla="*/ 24 h 485"/>
                <a:gd name="T112" fmla="*/ 535 w 547"/>
                <a:gd name="T113" fmla="*/ 19 h 485"/>
                <a:gd name="T114" fmla="*/ 530 w 547"/>
                <a:gd name="T115" fmla="*/ 15 h 485"/>
                <a:gd name="T116" fmla="*/ 524 w 547"/>
                <a:gd name="T117" fmla="*/ 11 h 485"/>
                <a:gd name="T118" fmla="*/ 518 w 547"/>
                <a:gd name="T119" fmla="*/ 7 h 485"/>
                <a:gd name="T120" fmla="*/ 510 w 547"/>
                <a:gd name="T121" fmla="*/ 4 h 485"/>
                <a:gd name="T122" fmla="*/ 502 w 547"/>
                <a:gd name="T123" fmla="*/ 1 h 4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42" name="Freeform 37"/>
            <p:cNvSpPr>
              <a:spLocks/>
            </p:cNvSpPr>
            <p:nvPr/>
          </p:nvSpPr>
          <p:spPr bwMode="auto">
            <a:xfrm>
              <a:off x="1360" y="1429"/>
              <a:ext cx="771" cy="398"/>
            </a:xfrm>
            <a:custGeom>
              <a:avLst/>
              <a:gdLst>
                <a:gd name="T0" fmla="*/ 29 w 771"/>
                <a:gd name="T1" fmla="*/ 205 h 398"/>
                <a:gd name="T2" fmla="*/ 53 w 771"/>
                <a:gd name="T3" fmla="*/ 199 h 398"/>
                <a:gd name="T4" fmla="*/ 74 w 771"/>
                <a:gd name="T5" fmla="*/ 189 h 398"/>
                <a:gd name="T6" fmla="*/ 92 w 771"/>
                <a:gd name="T7" fmla="*/ 176 h 398"/>
                <a:gd name="T8" fmla="*/ 107 w 771"/>
                <a:gd name="T9" fmla="*/ 162 h 398"/>
                <a:gd name="T10" fmla="*/ 121 w 771"/>
                <a:gd name="T11" fmla="*/ 146 h 398"/>
                <a:gd name="T12" fmla="*/ 134 w 771"/>
                <a:gd name="T13" fmla="*/ 130 h 398"/>
                <a:gd name="T14" fmla="*/ 147 w 771"/>
                <a:gd name="T15" fmla="*/ 114 h 398"/>
                <a:gd name="T16" fmla="*/ 162 w 771"/>
                <a:gd name="T17" fmla="*/ 99 h 398"/>
                <a:gd name="T18" fmla="*/ 178 w 771"/>
                <a:gd name="T19" fmla="*/ 86 h 398"/>
                <a:gd name="T20" fmla="*/ 199 w 771"/>
                <a:gd name="T21" fmla="*/ 73 h 398"/>
                <a:gd name="T22" fmla="*/ 222 w 771"/>
                <a:gd name="T23" fmla="*/ 64 h 398"/>
                <a:gd name="T24" fmla="*/ 253 w 771"/>
                <a:gd name="T25" fmla="*/ 53 h 398"/>
                <a:gd name="T26" fmla="*/ 290 w 771"/>
                <a:gd name="T27" fmla="*/ 42 h 398"/>
                <a:gd name="T28" fmla="*/ 330 w 771"/>
                <a:gd name="T29" fmla="*/ 30 h 398"/>
                <a:gd name="T30" fmla="*/ 372 w 771"/>
                <a:gd name="T31" fmla="*/ 19 h 398"/>
                <a:gd name="T32" fmla="*/ 413 w 771"/>
                <a:gd name="T33" fmla="*/ 10 h 398"/>
                <a:gd name="T34" fmla="*/ 450 w 771"/>
                <a:gd name="T35" fmla="*/ 3 h 398"/>
                <a:gd name="T36" fmla="*/ 482 w 771"/>
                <a:gd name="T37" fmla="*/ 0 h 398"/>
                <a:gd name="T38" fmla="*/ 506 w 771"/>
                <a:gd name="T39" fmla="*/ 1 h 398"/>
                <a:gd name="T40" fmla="*/ 521 w 771"/>
                <a:gd name="T41" fmla="*/ 7 h 398"/>
                <a:gd name="T42" fmla="*/ 540 w 771"/>
                <a:gd name="T43" fmla="*/ 32 h 398"/>
                <a:gd name="T44" fmla="*/ 552 w 771"/>
                <a:gd name="T45" fmla="*/ 54 h 398"/>
                <a:gd name="T46" fmla="*/ 564 w 771"/>
                <a:gd name="T47" fmla="*/ 78 h 398"/>
                <a:gd name="T48" fmla="*/ 576 w 771"/>
                <a:gd name="T49" fmla="*/ 104 h 398"/>
                <a:gd name="T50" fmla="*/ 587 w 771"/>
                <a:gd name="T51" fmla="*/ 131 h 398"/>
                <a:gd name="T52" fmla="*/ 598 w 771"/>
                <a:gd name="T53" fmla="*/ 158 h 398"/>
                <a:gd name="T54" fmla="*/ 611 w 771"/>
                <a:gd name="T55" fmla="*/ 185 h 398"/>
                <a:gd name="T56" fmla="*/ 624 w 771"/>
                <a:gd name="T57" fmla="*/ 211 h 398"/>
                <a:gd name="T58" fmla="*/ 640 w 771"/>
                <a:gd name="T59" fmla="*/ 237 h 398"/>
                <a:gd name="T60" fmla="*/ 656 w 771"/>
                <a:gd name="T61" fmla="*/ 260 h 398"/>
                <a:gd name="T62" fmla="*/ 674 w 771"/>
                <a:gd name="T63" fmla="*/ 277 h 398"/>
                <a:gd name="T64" fmla="*/ 684 w 771"/>
                <a:gd name="T65" fmla="*/ 282 h 398"/>
                <a:gd name="T66" fmla="*/ 693 w 771"/>
                <a:gd name="T67" fmla="*/ 283 h 398"/>
                <a:gd name="T68" fmla="*/ 701 w 771"/>
                <a:gd name="T69" fmla="*/ 281 h 398"/>
                <a:gd name="T70" fmla="*/ 709 w 771"/>
                <a:gd name="T71" fmla="*/ 279 h 398"/>
                <a:gd name="T72" fmla="*/ 717 w 771"/>
                <a:gd name="T73" fmla="*/ 276 h 398"/>
                <a:gd name="T74" fmla="*/ 725 w 771"/>
                <a:gd name="T75" fmla="*/ 275 h 398"/>
                <a:gd name="T76" fmla="*/ 733 w 771"/>
                <a:gd name="T77" fmla="*/ 276 h 398"/>
                <a:gd name="T78" fmla="*/ 741 w 771"/>
                <a:gd name="T79" fmla="*/ 281 h 398"/>
                <a:gd name="T80" fmla="*/ 750 w 771"/>
                <a:gd name="T81" fmla="*/ 291 h 398"/>
                <a:gd name="T82" fmla="*/ 760 w 771"/>
                <a:gd name="T83" fmla="*/ 307 h 398"/>
                <a:gd name="T84" fmla="*/ 763 w 771"/>
                <a:gd name="T85" fmla="*/ 315 h 398"/>
                <a:gd name="T86" fmla="*/ 764 w 771"/>
                <a:gd name="T87" fmla="*/ 324 h 398"/>
                <a:gd name="T88" fmla="*/ 765 w 771"/>
                <a:gd name="T89" fmla="*/ 333 h 398"/>
                <a:gd name="T90" fmla="*/ 765 w 771"/>
                <a:gd name="T91" fmla="*/ 342 h 398"/>
                <a:gd name="T92" fmla="*/ 765 w 771"/>
                <a:gd name="T93" fmla="*/ 351 h 398"/>
                <a:gd name="T94" fmla="*/ 765 w 771"/>
                <a:gd name="T95" fmla="*/ 361 h 398"/>
                <a:gd name="T96" fmla="*/ 765 w 771"/>
                <a:gd name="T97" fmla="*/ 370 h 398"/>
                <a:gd name="T98" fmla="*/ 766 w 771"/>
                <a:gd name="T99" fmla="*/ 379 h 398"/>
                <a:gd name="T100" fmla="*/ 767 w 771"/>
                <a:gd name="T101" fmla="*/ 388 h 398"/>
                <a:gd name="T102" fmla="*/ 770 w 771"/>
                <a:gd name="T103" fmla="*/ 397 h 3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43" name="Freeform 38"/>
            <p:cNvSpPr>
              <a:spLocks/>
            </p:cNvSpPr>
            <p:nvPr/>
          </p:nvSpPr>
          <p:spPr bwMode="auto">
            <a:xfrm>
              <a:off x="1159" y="2014"/>
              <a:ext cx="226" cy="332"/>
            </a:xfrm>
            <a:custGeom>
              <a:avLst/>
              <a:gdLst>
                <a:gd name="T0" fmla="*/ 0 w 226"/>
                <a:gd name="T1" fmla="*/ 0 h 332"/>
                <a:gd name="T2" fmla="*/ 12 w 226"/>
                <a:gd name="T3" fmla="*/ 21 h 332"/>
                <a:gd name="T4" fmla="*/ 19 w 226"/>
                <a:gd name="T5" fmla="*/ 31 h 332"/>
                <a:gd name="T6" fmla="*/ 26 w 226"/>
                <a:gd name="T7" fmla="*/ 41 h 332"/>
                <a:gd name="T8" fmla="*/ 34 w 226"/>
                <a:gd name="T9" fmla="*/ 50 h 332"/>
                <a:gd name="T10" fmla="*/ 42 w 226"/>
                <a:gd name="T11" fmla="*/ 59 h 332"/>
                <a:gd name="T12" fmla="*/ 50 w 226"/>
                <a:gd name="T13" fmla="*/ 68 h 332"/>
                <a:gd name="T14" fmla="*/ 59 w 226"/>
                <a:gd name="T15" fmla="*/ 77 h 332"/>
                <a:gd name="T16" fmla="*/ 67 w 226"/>
                <a:gd name="T17" fmla="*/ 85 h 332"/>
                <a:gd name="T18" fmla="*/ 76 w 226"/>
                <a:gd name="T19" fmla="*/ 94 h 332"/>
                <a:gd name="T20" fmla="*/ 85 w 226"/>
                <a:gd name="T21" fmla="*/ 102 h 332"/>
                <a:gd name="T22" fmla="*/ 93 w 226"/>
                <a:gd name="T23" fmla="*/ 110 h 332"/>
                <a:gd name="T24" fmla="*/ 103 w 226"/>
                <a:gd name="T25" fmla="*/ 119 h 332"/>
                <a:gd name="T26" fmla="*/ 111 w 226"/>
                <a:gd name="T27" fmla="*/ 127 h 332"/>
                <a:gd name="T28" fmla="*/ 120 w 226"/>
                <a:gd name="T29" fmla="*/ 136 h 332"/>
                <a:gd name="T30" fmla="*/ 129 w 226"/>
                <a:gd name="T31" fmla="*/ 144 h 332"/>
                <a:gd name="T32" fmla="*/ 138 w 226"/>
                <a:gd name="T33" fmla="*/ 153 h 332"/>
                <a:gd name="T34" fmla="*/ 146 w 226"/>
                <a:gd name="T35" fmla="*/ 162 h 332"/>
                <a:gd name="T36" fmla="*/ 155 w 226"/>
                <a:gd name="T37" fmla="*/ 172 h 332"/>
                <a:gd name="T38" fmla="*/ 163 w 226"/>
                <a:gd name="T39" fmla="*/ 181 h 332"/>
                <a:gd name="T40" fmla="*/ 171 w 226"/>
                <a:gd name="T41" fmla="*/ 191 h 332"/>
                <a:gd name="T42" fmla="*/ 178 w 226"/>
                <a:gd name="T43" fmla="*/ 201 h 332"/>
                <a:gd name="T44" fmla="*/ 185 w 226"/>
                <a:gd name="T45" fmla="*/ 212 h 332"/>
                <a:gd name="T46" fmla="*/ 191 w 226"/>
                <a:gd name="T47" fmla="*/ 223 h 332"/>
                <a:gd name="T48" fmla="*/ 198 w 226"/>
                <a:gd name="T49" fmla="*/ 234 h 332"/>
                <a:gd name="T50" fmla="*/ 203 w 226"/>
                <a:gd name="T51" fmla="*/ 246 h 332"/>
                <a:gd name="T52" fmla="*/ 209 w 226"/>
                <a:gd name="T53" fmla="*/ 258 h 332"/>
                <a:gd name="T54" fmla="*/ 213 w 226"/>
                <a:gd name="T55" fmla="*/ 272 h 332"/>
                <a:gd name="T56" fmla="*/ 217 w 226"/>
                <a:gd name="T57" fmla="*/ 285 h 332"/>
                <a:gd name="T58" fmla="*/ 220 w 226"/>
                <a:gd name="T59" fmla="*/ 300 h 332"/>
                <a:gd name="T60" fmla="*/ 223 w 226"/>
                <a:gd name="T61" fmla="*/ 315 h 332"/>
                <a:gd name="T62" fmla="*/ 225 w 226"/>
                <a:gd name="T63" fmla="*/ 331 h 3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44" name="Freeform 39"/>
            <p:cNvSpPr>
              <a:spLocks/>
            </p:cNvSpPr>
            <p:nvPr/>
          </p:nvSpPr>
          <p:spPr bwMode="auto">
            <a:xfrm>
              <a:off x="1538" y="1767"/>
              <a:ext cx="359" cy="566"/>
            </a:xfrm>
            <a:custGeom>
              <a:avLst/>
              <a:gdLst>
                <a:gd name="T0" fmla="*/ 13 w 359"/>
                <a:gd name="T1" fmla="*/ 472 h 566"/>
                <a:gd name="T2" fmla="*/ 30 w 359"/>
                <a:gd name="T3" fmla="*/ 485 h 566"/>
                <a:gd name="T4" fmla="*/ 50 w 359"/>
                <a:gd name="T5" fmla="*/ 498 h 566"/>
                <a:gd name="T6" fmla="*/ 73 w 359"/>
                <a:gd name="T7" fmla="*/ 511 h 566"/>
                <a:gd name="T8" fmla="*/ 97 w 359"/>
                <a:gd name="T9" fmla="*/ 524 h 566"/>
                <a:gd name="T10" fmla="*/ 122 w 359"/>
                <a:gd name="T11" fmla="*/ 535 h 566"/>
                <a:gd name="T12" fmla="*/ 149 w 359"/>
                <a:gd name="T13" fmla="*/ 546 h 566"/>
                <a:gd name="T14" fmla="*/ 176 w 359"/>
                <a:gd name="T15" fmla="*/ 554 h 566"/>
                <a:gd name="T16" fmla="*/ 202 w 359"/>
                <a:gd name="T17" fmla="*/ 560 h 566"/>
                <a:gd name="T18" fmla="*/ 228 w 359"/>
                <a:gd name="T19" fmla="*/ 564 h 566"/>
                <a:gd name="T20" fmla="*/ 253 w 359"/>
                <a:gd name="T21" fmla="*/ 564 h 566"/>
                <a:gd name="T22" fmla="*/ 277 w 359"/>
                <a:gd name="T23" fmla="*/ 561 h 566"/>
                <a:gd name="T24" fmla="*/ 298 w 359"/>
                <a:gd name="T25" fmla="*/ 555 h 566"/>
                <a:gd name="T26" fmla="*/ 316 w 359"/>
                <a:gd name="T27" fmla="*/ 543 h 566"/>
                <a:gd name="T28" fmla="*/ 331 w 359"/>
                <a:gd name="T29" fmla="*/ 528 h 566"/>
                <a:gd name="T30" fmla="*/ 343 w 359"/>
                <a:gd name="T31" fmla="*/ 507 h 566"/>
                <a:gd name="T32" fmla="*/ 349 w 359"/>
                <a:gd name="T33" fmla="*/ 489 h 566"/>
                <a:gd name="T34" fmla="*/ 352 w 359"/>
                <a:gd name="T35" fmla="*/ 477 h 566"/>
                <a:gd name="T36" fmla="*/ 354 w 359"/>
                <a:gd name="T37" fmla="*/ 465 h 566"/>
                <a:gd name="T38" fmla="*/ 356 w 359"/>
                <a:gd name="T39" fmla="*/ 453 h 566"/>
                <a:gd name="T40" fmla="*/ 357 w 359"/>
                <a:gd name="T41" fmla="*/ 441 h 566"/>
                <a:gd name="T42" fmla="*/ 358 w 359"/>
                <a:gd name="T43" fmla="*/ 429 h 566"/>
                <a:gd name="T44" fmla="*/ 357 w 359"/>
                <a:gd name="T45" fmla="*/ 417 h 566"/>
                <a:gd name="T46" fmla="*/ 356 w 359"/>
                <a:gd name="T47" fmla="*/ 405 h 566"/>
                <a:gd name="T48" fmla="*/ 355 w 359"/>
                <a:gd name="T49" fmla="*/ 392 h 566"/>
                <a:gd name="T50" fmla="*/ 353 w 359"/>
                <a:gd name="T51" fmla="*/ 380 h 566"/>
                <a:gd name="T52" fmla="*/ 350 w 359"/>
                <a:gd name="T53" fmla="*/ 369 h 566"/>
                <a:gd name="T54" fmla="*/ 347 w 359"/>
                <a:gd name="T55" fmla="*/ 357 h 566"/>
                <a:gd name="T56" fmla="*/ 343 w 359"/>
                <a:gd name="T57" fmla="*/ 345 h 566"/>
                <a:gd name="T58" fmla="*/ 339 w 359"/>
                <a:gd name="T59" fmla="*/ 335 h 566"/>
                <a:gd name="T60" fmla="*/ 334 w 359"/>
                <a:gd name="T61" fmla="*/ 324 h 566"/>
                <a:gd name="T62" fmla="*/ 322 w 359"/>
                <a:gd name="T63" fmla="*/ 303 h 566"/>
                <a:gd name="T64" fmla="*/ 310 w 359"/>
                <a:gd name="T65" fmla="*/ 285 h 566"/>
                <a:gd name="T66" fmla="*/ 296 w 359"/>
                <a:gd name="T67" fmla="*/ 264 h 566"/>
                <a:gd name="T68" fmla="*/ 280 w 359"/>
                <a:gd name="T69" fmla="*/ 241 h 566"/>
                <a:gd name="T70" fmla="*/ 261 w 359"/>
                <a:gd name="T71" fmla="*/ 216 h 566"/>
                <a:gd name="T72" fmla="*/ 241 w 359"/>
                <a:gd name="T73" fmla="*/ 191 h 566"/>
                <a:gd name="T74" fmla="*/ 220 w 359"/>
                <a:gd name="T75" fmla="*/ 165 h 566"/>
                <a:gd name="T76" fmla="*/ 198 w 359"/>
                <a:gd name="T77" fmla="*/ 139 h 566"/>
                <a:gd name="T78" fmla="*/ 176 w 359"/>
                <a:gd name="T79" fmla="*/ 113 h 566"/>
                <a:gd name="T80" fmla="*/ 154 w 359"/>
                <a:gd name="T81" fmla="*/ 89 h 566"/>
                <a:gd name="T82" fmla="*/ 133 w 359"/>
                <a:gd name="T83" fmla="*/ 67 h 566"/>
                <a:gd name="T84" fmla="*/ 113 w 359"/>
                <a:gd name="T85" fmla="*/ 47 h 566"/>
                <a:gd name="T86" fmla="*/ 94 w 359"/>
                <a:gd name="T87" fmla="*/ 29 h 566"/>
                <a:gd name="T88" fmla="*/ 76 w 359"/>
                <a:gd name="T89" fmla="*/ 15 h 566"/>
                <a:gd name="T90" fmla="*/ 60 w 359"/>
                <a:gd name="T91" fmla="*/ 5 h 566"/>
                <a:gd name="T92" fmla="*/ 47 w 359"/>
                <a:gd name="T93" fmla="*/ 0 h 5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45" name="Freeform 40"/>
            <p:cNvSpPr>
              <a:spLocks/>
            </p:cNvSpPr>
            <p:nvPr/>
          </p:nvSpPr>
          <p:spPr bwMode="auto">
            <a:xfrm>
              <a:off x="2009" y="1944"/>
              <a:ext cx="156" cy="307"/>
            </a:xfrm>
            <a:custGeom>
              <a:avLst/>
              <a:gdLst>
                <a:gd name="T0" fmla="*/ 2 w 156"/>
                <a:gd name="T1" fmla="*/ 0 h 307"/>
                <a:gd name="T2" fmla="*/ 0 w 156"/>
                <a:gd name="T3" fmla="*/ 11 h 307"/>
                <a:gd name="T4" fmla="*/ 0 w 156"/>
                <a:gd name="T5" fmla="*/ 17 h 307"/>
                <a:gd name="T6" fmla="*/ 1 w 156"/>
                <a:gd name="T7" fmla="*/ 22 h 307"/>
                <a:gd name="T8" fmla="*/ 3 w 156"/>
                <a:gd name="T9" fmla="*/ 28 h 307"/>
                <a:gd name="T10" fmla="*/ 5 w 156"/>
                <a:gd name="T11" fmla="*/ 32 h 307"/>
                <a:gd name="T12" fmla="*/ 9 w 156"/>
                <a:gd name="T13" fmla="*/ 38 h 307"/>
                <a:gd name="T14" fmla="*/ 12 w 156"/>
                <a:gd name="T15" fmla="*/ 42 h 307"/>
                <a:gd name="T16" fmla="*/ 17 w 156"/>
                <a:gd name="T17" fmla="*/ 47 h 307"/>
                <a:gd name="T18" fmla="*/ 21 w 156"/>
                <a:gd name="T19" fmla="*/ 52 h 307"/>
                <a:gd name="T20" fmla="*/ 27 w 156"/>
                <a:gd name="T21" fmla="*/ 57 h 307"/>
                <a:gd name="T22" fmla="*/ 33 w 156"/>
                <a:gd name="T23" fmla="*/ 61 h 307"/>
                <a:gd name="T24" fmla="*/ 39 w 156"/>
                <a:gd name="T25" fmla="*/ 66 h 307"/>
                <a:gd name="T26" fmla="*/ 45 w 156"/>
                <a:gd name="T27" fmla="*/ 70 h 307"/>
                <a:gd name="T28" fmla="*/ 51 w 156"/>
                <a:gd name="T29" fmla="*/ 75 h 307"/>
                <a:gd name="T30" fmla="*/ 58 w 156"/>
                <a:gd name="T31" fmla="*/ 80 h 307"/>
                <a:gd name="T32" fmla="*/ 65 w 156"/>
                <a:gd name="T33" fmla="*/ 84 h 307"/>
                <a:gd name="T34" fmla="*/ 72 w 156"/>
                <a:gd name="T35" fmla="*/ 88 h 307"/>
                <a:gd name="T36" fmla="*/ 79 w 156"/>
                <a:gd name="T37" fmla="*/ 93 h 307"/>
                <a:gd name="T38" fmla="*/ 85 w 156"/>
                <a:gd name="T39" fmla="*/ 98 h 307"/>
                <a:gd name="T40" fmla="*/ 92 w 156"/>
                <a:gd name="T41" fmla="*/ 103 h 307"/>
                <a:gd name="T42" fmla="*/ 99 w 156"/>
                <a:gd name="T43" fmla="*/ 108 h 307"/>
                <a:gd name="T44" fmla="*/ 105 w 156"/>
                <a:gd name="T45" fmla="*/ 112 h 307"/>
                <a:gd name="T46" fmla="*/ 111 w 156"/>
                <a:gd name="T47" fmla="*/ 118 h 307"/>
                <a:gd name="T48" fmla="*/ 117 w 156"/>
                <a:gd name="T49" fmla="*/ 123 h 307"/>
                <a:gd name="T50" fmla="*/ 122 w 156"/>
                <a:gd name="T51" fmla="*/ 128 h 307"/>
                <a:gd name="T52" fmla="*/ 127 w 156"/>
                <a:gd name="T53" fmla="*/ 134 h 307"/>
                <a:gd name="T54" fmla="*/ 132 w 156"/>
                <a:gd name="T55" fmla="*/ 140 h 307"/>
                <a:gd name="T56" fmla="*/ 136 w 156"/>
                <a:gd name="T57" fmla="*/ 146 h 307"/>
                <a:gd name="T58" fmla="*/ 139 w 156"/>
                <a:gd name="T59" fmla="*/ 152 h 307"/>
                <a:gd name="T60" fmla="*/ 142 w 156"/>
                <a:gd name="T61" fmla="*/ 158 h 307"/>
                <a:gd name="T62" fmla="*/ 144 w 156"/>
                <a:gd name="T63" fmla="*/ 165 h 307"/>
                <a:gd name="T64" fmla="*/ 147 w 156"/>
                <a:gd name="T65" fmla="*/ 177 h 307"/>
                <a:gd name="T66" fmla="*/ 149 w 156"/>
                <a:gd name="T67" fmla="*/ 183 h 307"/>
                <a:gd name="T68" fmla="*/ 150 w 156"/>
                <a:gd name="T69" fmla="*/ 188 h 307"/>
                <a:gd name="T70" fmla="*/ 151 w 156"/>
                <a:gd name="T71" fmla="*/ 193 h 307"/>
                <a:gd name="T72" fmla="*/ 152 w 156"/>
                <a:gd name="T73" fmla="*/ 198 h 307"/>
                <a:gd name="T74" fmla="*/ 153 w 156"/>
                <a:gd name="T75" fmla="*/ 203 h 307"/>
                <a:gd name="T76" fmla="*/ 154 w 156"/>
                <a:gd name="T77" fmla="*/ 207 h 307"/>
                <a:gd name="T78" fmla="*/ 154 w 156"/>
                <a:gd name="T79" fmla="*/ 212 h 307"/>
                <a:gd name="T80" fmla="*/ 155 w 156"/>
                <a:gd name="T81" fmla="*/ 216 h 307"/>
                <a:gd name="T82" fmla="*/ 155 w 156"/>
                <a:gd name="T83" fmla="*/ 220 h 307"/>
                <a:gd name="T84" fmla="*/ 155 w 156"/>
                <a:gd name="T85" fmla="*/ 224 h 307"/>
                <a:gd name="T86" fmla="*/ 155 w 156"/>
                <a:gd name="T87" fmla="*/ 228 h 307"/>
                <a:gd name="T88" fmla="*/ 155 w 156"/>
                <a:gd name="T89" fmla="*/ 231 h 307"/>
                <a:gd name="T90" fmla="*/ 154 w 156"/>
                <a:gd name="T91" fmla="*/ 235 h 307"/>
                <a:gd name="T92" fmla="*/ 154 w 156"/>
                <a:gd name="T93" fmla="*/ 238 h 307"/>
                <a:gd name="T94" fmla="*/ 153 w 156"/>
                <a:gd name="T95" fmla="*/ 242 h 307"/>
                <a:gd name="T96" fmla="*/ 152 w 156"/>
                <a:gd name="T97" fmla="*/ 246 h 307"/>
                <a:gd name="T98" fmla="*/ 150 w 156"/>
                <a:gd name="T99" fmla="*/ 249 h 307"/>
                <a:gd name="T100" fmla="*/ 149 w 156"/>
                <a:gd name="T101" fmla="*/ 253 h 307"/>
                <a:gd name="T102" fmla="*/ 147 w 156"/>
                <a:gd name="T103" fmla="*/ 256 h 307"/>
                <a:gd name="T104" fmla="*/ 145 w 156"/>
                <a:gd name="T105" fmla="*/ 260 h 307"/>
                <a:gd name="T106" fmla="*/ 143 w 156"/>
                <a:gd name="T107" fmla="*/ 264 h 307"/>
                <a:gd name="T108" fmla="*/ 140 w 156"/>
                <a:gd name="T109" fmla="*/ 268 h 307"/>
                <a:gd name="T110" fmla="*/ 137 w 156"/>
                <a:gd name="T111" fmla="*/ 272 h 307"/>
                <a:gd name="T112" fmla="*/ 134 w 156"/>
                <a:gd name="T113" fmla="*/ 276 h 307"/>
                <a:gd name="T114" fmla="*/ 130 w 156"/>
                <a:gd name="T115" fmla="*/ 281 h 307"/>
                <a:gd name="T116" fmla="*/ 127 w 156"/>
                <a:gd name="T117" fmla="*/ 285 h 307"/>
                <a:gd name="T118" fmla="*/ 123 w 156"/>
                <a:gd name="T119" fmla="*/ 290 h 307"/>
                <a:gd name="T120" fmla="*/ 118 w 156"/>
                <a:gd name="T121" fmla="*/ 295 h 307"/>
                <a:gd name="T122" fmla="*/ 113 w 156"/>
                <a:gd name="T123" fmla="*/ 300 h 307"/>
                <a:gd name="T124" fmla="*/ 109 w 156"/>
                <a:gd name="T125" fmla="*/ 306 h 3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46" name="Freeform 41"/>
            <p:cNvSpPr>
              <a:spLocks/>
            </p:cNvSpPr>
            <p:nvPr/>
          </p:nvSpPr>
          <p:spPr bwMode="auto">
            <a:xfrm>
              <a:off x="2153" y="1932"/>
              <a:ext cx="535" cy="213"/>
            </a:xfrm>
            <a:custGeom>
              <a:avLst/>
              <a:gdLst>
                <a:gd name="T0" fmla="*/ 0 w 535"/>
                <a:gd name="T1" fmla="*/ 212 h 213"/>
                <a:gd name="T2" fmla="*/ 9 w 535"/>
                <a:gd name="T3" fmla="*/ 188 h 213"/>
                <a:gd name="T4" fmla="*/ 16 w 535"/>
                <a:gd name="T5" fmla="*/ 176 h 213"/>
                <a:gd name="T6" fmla="*/ 25 w 535"/>
                <a:gd name="T7" fmla="*/ 165 h 213"/>
                <a:gd name="T8" fmla="*/ 35 w 535"/>
                <a:gd name="T9" fmla="*/ 154 h 213"/>
                <a:gd name="T10" fmla="*/ 47 w 535"/>
                <a:gd name="T11" fmla="*/ 144 h 213"/>
                <a:gd name="T12" fmla="*/ 60 w 535"/>
                <a:gd name="T13" fmla="*/ 134 h 213"/>
                <a:gd name="T14" fmla="*/ 75 w 535"/>
                <a:gd name="T15" fmla="*/ 124 h 213"/>
                <a:gd name="T16" fmla="*/ 90 w 535"/>
                <a:gd name="T17" fmla="*/ 114 h 213"/>
                <a:gd name="T18" fmla="*/ 107 w 535"/>
                <a:gd name="T19" fmla="*/ 105 h 213"/>
                <a:gd name="T20" fmla="*/ 124 w 535"/>
                <a:gd name="T21" fmla="*/ 96 h 213"/>
                <a:gd name="T22" fmla="*/ 142 w 535"/>
                <a:gd name="T23" fmla="*/ 88 h 213"/>
                <a:gd name="T24" fmla="*/ 161 w 535"/>
                <a:gd name="T25" fmla="*/ 80 h 213"/>
                <a:gd name="T26" fmla="*/ 181 w 535"/>
                <a:gd name="T27" fmla="*/ 72 h 213"/>
                <a:gd name="T28" fmla="*/ 201 w 535"/>
                <a:gd name="T29" fmla="*/ 65 h 213"/>
                <a:gd name="T30" fmla="*/ 221 w 535"/>
                <a:gd name="T31" fmla="*/ 58 h 213"/>
                <a:gd name="T32" fmla="*/ 242 w 535"/>
                <a:gd name="T33" fmla="*/ 51 h 213"/>
                <a:gd name="T34" fmla="*/ 263 w 535"/>
                <a:gd name="T35" fmla="*/ 45 h 213"/>
                <a:gd name="T36" fmla="*/ 285 w 535"/>
                <a:gd name="T37" fmla="*/ 39 h 213"/>
                <a:gd name="T38" fmla="*/ 306 w 535"/>
                <a:gd name="T39" fmla="*/ 34 h 213"/>
                <a:gd name="T40" fmla="*/ 327 w 535"/>
                <a:gd name="T41" fmla="*/ 28 h 213"/>
                <a:gd name="T42" fmla="*/ 347 w 535"/>
                <a:gd name="T43" fmla="*/ 24 h 213"/>
                <a:gd name="T44" fmla="*/ 368 w 535"/>
                <a:gd name="T45" fmla="*/ 20 h 213"/>
                <a:gd name="T46" fmla="*/ 388 w 535"/>
                <a:gd name="T47" fmla="*/ 16 h 213"/>
                <a:gd name="T48" fmla="*/ 407 w 535"/>
                <a:gd name="T49" fmla="*/ 12 h 213"/>
                <a:gd name="T50" fmla="*/ 426 w 535"/>
                <a:gd name="T51" fmla="*/ 9 h 213"/>
                <a:gd name="T52" fmla="*/ 445 w 535"/>
                <a:gd name="T53" fmla="*/ 7 h 213"/>
                <a:gd name="T54" fmla="*/ 462 w 535"/>
                <a:gd name="T55" fmla="*/ 4 h 213"/>
                <a:gd name="T56" fmla="*/ 478 w 535"/>
                <a:gd name="T57" fmla="*/ 3 h 213"/>
                <a:gd name="T58" fmla="*/ 494 w 535"/>
                <a:gd name="T59" fmla="*/ 1 h 213"/>
                <a:gd name="T60" fmla="*/ 508 w 535"/>
                <a:gd name="T61" fmla="*/ 0 h 213"/>
                <a:gd name="T62" fmla="*/ 521 w 535"/>
                <a:gd name="T63" fmla="*/ 0 h 213"/>
                <a:gd name="T64" fmla="*/ 523 w 535"/>
                <a:gd name="T65" fmla="*/ 6 h 213"/>
                <a:gd name="T66" fmla="*/ 524 w 535"/>
                <a:gd name="T67" fmla="*/ 8 h 213"/>
                <a:gd name="T68" fmla="*/ 525 w 535"/>
                <a:gd name="T69" fmla="*/ 11 h 213"/>
                <a:gd name="T70" fmla="*/ 526 w 535"/>
                <a:gd name="T71" fmla="*/ 14 h 213"/>
                <a:gd name="T72" fmla="*/ 527 w 535"/>
                <a:gd name="T73" fmla="*/ 17 h 213"/>
                <a:gd name="T74" fmla="*/ 527 w 535"/>
                <a:gd name="T75" fmla="*/ 20 h 213"/>
                <a:gd name="T76" fmla="*/ 528 w 535"/>
                <a:gd name="T77" fmla="*/ 23 h 213"/>
                <a:gd name="T78" fmla="*/ 529 w 535"/>
                <a:gd name="T79" fmla="*/ 26 h 213"/>
                <a:gd name="T80" fmla="*/ 529 w 535"/>
                <a:gd name="T81" fmla="*/ 28 h 213"/>
                <a:gd name="T82" fmla="*/ 530 w 535"/>
                <a:gd name="T83" fmla="*/ 32 h 213"/>
                <a:gd name="T84" fmla="*/ 531 w 535"/>
                <a:gd name="T85" fmla="*/ 34 h 213"/>
                <a:gd name="T86" fmla="*/ 531 w 535"/>
                <a:gd name="T87" fmla="*/ 37 h 213"/>
                <a:gd name="T88" fmla="*/ 531 w 535"/>
                <a:gd name="T89" fmla="*/ 40 h 213"/>
                <a:gd name="T90" fmla="*/ 532 w 535"/>
                <a:gd name="T91" fmla="*/ 43 h 213"/>
                <a:gd name="T92" fmla="*/ 533 w 535"/>
                <a:gd name="T93" fmla="*/ 46 h 213"/>
                <a:gd name="T94" fmla="*/ 533 w 535"/>
                <a:gd name="T95" fmla="*/ 49 h 213"/>
                <a:gd name="T96" fmla="*/ 533 w 535"/>
                <a:gd name="T97" fmla="*/ 52 h 213"/>
                <a:gd name="T98" fmla="*/ 533 w 535"/>
                <a:gd name="T99" fmla="*/ 55 h 213"/>
                <a:gd name="T100" fmla="*/ 533 w 535"/>
                <a:gd name="T101" fmla="*/ 58 h 213"/>
                <a:gd name="T102" fmla="*/ 534 w 535"/>
                <a:gd name="T103" fmla="*/ 61 h 213"/>
                <a:gd name="T104" fmla="*/ 534 w 535"/>
                <a:gd name="T105" fmla="*/ 64 h 213"/>
                <a:gd name="T106" fmla="*/ 534 w 535"/>
                <a:gd name="T107" fmla="*/ 67 h 213"/>
                <a:gd name="T108" fmla="*/ 534 w 535"/>
                <a:gd name="T109" fmla="*/ 70 h 213"/>
                <a:gd name="T110" fmla="*/ 534 w 535"/>
                <a:gd name="T111" fmla="*/ 73 h 213"/>
                <a:gd name="T112" fmla="*/ 534 w 535"/>
                <a:gd name="T113" fmla="*/ 76 h 213"/>
                <a:gd name="T114" fmla="*/ 534 w 535"/>
                <a:gd name="T115" fmla="*/ 79 h 213"/>
                <a:gd name="T116" fmla="*/ 533 w 535"/>
                <a:gd name="T117" fmla="*/ 82 h 213"/>
                <a:gd name="T118" fmla="*/ 533 w 535"/>
                <a:gd name="T119" fmla="*/ 85 h 213"/>
                <a:gd name="T120" fmla="*/ 533 w 535"/>
                <a:gd name="T121" fmla="*/ 88 h 213"/>
                <a:gd name="T122" fmla="*/ 533 w 535"/>
                <a:gd name="T123" fmla="*/ 91 h 213"/>
                <a:gd name="T124" fmla="*/ 533 w 535"/>
                <a:gd name="T125" fmla="*/ 94 h 2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47" name="Freeform 42"/>
            <p:cNvSpPr>
              <a:spLocks/>
            </p:cNvSpPr>
            <p:nvPr/>
          </p:nvSpPr>
          <p:spPr bwMode="auto">
            <a:xfrm>
              <a:off x="2840" y="894"/>
              <a:ext cx="332" cy="973"/>
            </a:xfrm>
            <a:custGeom>
              <a:avLst/>
              <a:gdLst>
                <a:gd name="T0" fmla="*/ 208 w 332"/>
                <a:gd name="T1" fmla="*/ 12 h 973"/>
                <a:gd name="T2" fmla="*/ 190 w 332"/>
                <a:gd name="T3" fmla="*/ 30 h 973"/>
                <a:gd name="T4" fmla="*/ 179 w 332"/>
                <a:gd name="T5" fmla="*/ 52 h 973"/>
                <a:gd name="T6" fmla="*/ 175 w 332"/>
                <a:gd name="T7" fmla="*/ 77 h 973"/>
                <a:gd name="T8" fmla="*/ 175 w 332"/>
                <a:gd name="T9" fmla="*/ 105 h 973"/>
                <a:gd name="T10" fmla="*/ 176 w 332"/>
                <a:gd name="T11" fmla="*/ 134 h 973"/>
                <a:gd name="T12" fmla="*/ 178 w 332"/>
                <a:gd name="T13" fmla="*/ 163 h 973"/>
                <a:gd name="T14" fmla="*/ 178 w 332"/>
                <a:gd name="T15" fmla="*/ 192 h 973"/>
                <a:gd name="T16" fmla="*/ 174 w 332"/>
                <a:gd name="T17" fmla="*/ 219 h 973"/>
                <a:gd name="T18" fmla="*/ 164 w 332"/>
                <a:gd name="T19" fmla="*/ 244 h 973"/>
                <a:gd name="T20" fmla="*/ 148 w 332"/>
                <a:gd name="T21" fmla="*/ 264 h 973"/>
                <a:gd name="T22" fmla="*/ 138 w 332"/>
                <a:gd name="T23" fmla="*/ 272 h 973"/>
                <a:gd name="T24" fmla="*/ 126 w 332"/>
                <a:gd name="T25" fmla="*/ 280 h 973"/>
                <a:gd name="T26" fmla="*/ 114 w 332"/>
                <a:gd name="T27" fmla="*/ 289 h 973"/>
                <a:gd name="T28" fmla="*/ 102 w 332"/>
                <a:gd name="T29" fmla="*/ 298 h 973"/>
                <a:gd name="T30" fmla="*/ 91 w 332"/>
                <a:gd name="T31" fmla="*/ 308 h 973"/>
                <a:gd name="T32" fmla="*/ 82 w 332"/>
                <a:gd name="T33" fmla="*/ 318 h 973"/>
                <a:gd name="T34" fmla="*/ 76 w 332"/>
                <a:gd name="T35" fmla="*/ 331 h 973"/>
                <a:gd name="T36" fmla="*/ 73 w 332"/>
                <a:gd name="T37" fmla="*/ 344 h 973"/>
                <a:gd name="T38" fmla="*/ 75 w 332"/>
                <a:gd name="T39" fmla="*/ 360 h 973"/>
                <a:gd name="T40" fmla="*/ 82 w 332"/>
                <a:gd name="T41" fmla="*/ 377 h 973"/>
                <a:gd name="T42" fmla="*/ 94 w 332"/>
                <a:gd name="T43" fmla="*/ 395 h 973"/>
                <a:gd name="T44" fmla="*/ 104 w 332"/>
                <a:gd name="T45" fmla="*/ 406 h 973"/>
                <a:gd name="T46" fmla="*/ 114 w 332"/>
                <a:gd name="T47" fmla="*/ 415 h 973"/>
                <a:gd name="T48" fmla="*/ 125 w 332"/>
                <a:gd name="T49" fmla="*/ 423 h 973"/>
                <a:gd name="T50" fmla="*/ 134 w 332"/>
                <a:gd name="T51" fmla="*/ 432 h 973"/>
                <a:gd name="T52" fmla="*/ 143 w 332"/>
                <a:gd name="T53" fmla="*/ 441 h 973"/>
                <a:gd name="T54" fmla="*/ 150 w 332"/>
                <a:gd name="T55" fmla="*/ 452 h 973"/>
                <a:gd name="T56" fmla="*/ 154 w 332"/>
                <a:gd name="T57" fmla="*/ 464 h 973"/>
                <a:gd name="T58" fmla="*/ 156 w 332"/>
                <a:gd name="T59" fmla="*/ 480 h 973"/>
                <a:gd name="T60" fmla="*/ 155 w 332"/>
                <a:gd name="T61" fmla="*/ 500 h 973"/>
                <a:gd name="T62" fmla="*/ 151 w 332"/>
                <a:gd name="T63" fmla="*/ 518 h 973"/>
                <a:gd name="T64" fmla="*/ 148 w 332"/>
                <a:gd name="T65" fmla="*/ 537 h 973"/>
                <a:gd name="T66" fmla="*/ 144 w 332"/>
                <a:gd name="T67" fmla="*/ 562 h 973"/>
                <a:gd name="T68" fmla="*/ 138 w 332"/>
                <a:gd name="T69" fmla="*/ 590 h 973"/>
                <a:gd name="T70" fmla="*/ 133 w 332"/>
                <a:gd name="T71" fmla="*/ 621 h 973"/>
                <a:gd name="T72" fmla="*/ 127 w 332"/>
                <a:gd name="T73" fmla="*/ 652 h 973"/>
                <a:gd name="T74" fmla="*/ 121 w 332"/>
                <a:gd name="T75" fmla="*/ 680 h 973"/>
                <a:gd name="T76" fmla="*/ 116 w 332"/>
                <a:gd name="T77" fmla="*/ 706 h 973"/>
                <a:gd name="T78" fmla="*/ 112 w 332"/>
                <a:gd name="T79" fmla="*/ 726 h 973"/>
                <a:gd name="T80" fmla="*/ 108 w 332"/>
                <a:gd name="T81" fmla="*/ 739 h 973"/>
                <a:gd name="T82" fmla="*/ 96 w 332"/>
                <a:gd name="T83" fmla="*/ 750 h 973"/>
                <a:gd name="T84" fmla="*/ 83 w 332"/>
                <a:gd name="T85" fmla="*/ 757 h 973"/>
                <a:gd name="T86" fmla="*/ 70 w 332"/>
                <a:gd name="T87" fmla="*/ 760 h 973"/>
                <a:gd name="T88" fmla="*/ 57 w 332"/>
                <a:gd name="T89" fmla="*/ 761 h 973"/>
                <a:gd name="T90" fmla="*/ 46 w 332"/>
                <a:gd name="T91" fmla="*/ 761 h 973"/>
                <a:gd name="T92" fmla="*/ 35 w 332"/>
                <a:gd name="T93" fmla="*/ 761 h 973"/>
                <a:gd name="T94" fmla="*/ 25 w 332"/>
                <a:gd name="T95" fmla="*/ 763 h 973"/>
                <a:gd name="T96" fmla="*/ 17 w 332"/>
                <a:gd name="T97" fmla="*/ 768 h 973"/>
                <a:gd name="T98" fmla="*/ 10 w 332"/>
                <a:gd name="T99" fmla="*/ 777 h 973"/>
                <a:gd name="T100" fmla="*/ 4 w 332"/>
                <a:gd name="T101" fmla="*/ 792 h 973"/>
                <a:gd name="T102" fmla="*/ 0 w 332"/>
                <a:gd name="T103" fmla="*/ 814 h 973"/>
                <a:gd name="T104" fmla="*/ 6 w 332"/>
                <a:gd name="T105" fmla="*/ 851 h 973"/>
                <a:gd name="T106" fmla="*/ 24 w 332"/>
                <a:gd name="T107" fmla="*/ 877 h 973"/>
                <a:gd name="T108" fmla="*/ 52 w 332"/>
                <a:gd name="T109" fmla="*/ 900 h 973"/>
                <a:gd name="T110" fmla="*/ 87 w 332"/>
                <a:gd name="T111" fmla="*/ 921 h 973"/>
                <a:gd name="T112" fmla="*/ 127 w 332"/>
                <a:gd name="T113" fmla="*/ 939 h 973"/>
                <a:gd name="T114" fmla="*/ 169 w 332"/>
                <a:gd name="T115" fmla="*/ 953 h 973"/>
                <a:gd name="T116" fmla="*/ 212 w 332"/>
                <a:gd name="T117" fmla="*/ 964 h 973"/>
                <a:gd name="T118" fmla="*/ 253 w 332"/>
                <a:gd name="T119" fmla="*/ 970 h 973"/>
                <a:gd name="T120" fmla="*/ 291 w 332"/>
                <a:gd name="T121" fmla="*/ 972 h 973"/>
                <a:gd name="T122" fmla="*/ 322 w 332"/>
                <a:gd name="T123" fmla="*/ 969 h 9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48" name="Freeform 43"/>
            <p:cNvSpPr>
              <a:spLocks/>
            </p:cNvSpPr>
            <p:nvPr/>
          </p:nvSpPr>
          <p:spPr bwMode="auto">
            <a:xfrm>
              <a:off x="2669" y="940"/>
              <a:ext cx="148" cy="214"/>
            </a:xfrm>
            <a:custGeom>
              <a:avLst/>
              <a:gdLst>
                <a:gd name="T0" fmla="*/ 76 w 148"/>
                <a:gd name="T1" fmla="*/ 213 h 214"/>
                <a:gd name="T2" fmla="*/ 80 w 148"/>
                <a:gd name="T3" fmla="*/ 198 h 214"/>
                <a:gd name="T4" fmla="*/ 81 w 148"/>
                <a:gd name="T5" fmla="*/ 192 h 214"/>
                <a:gd name="T6" fmla="*/ 81 w 148"/>
                <a:gd name="T7" fmla="*/ 185 h 214"/>
                <a:gd name="T8" fmla="*/ 80 w 148"/>
                <a:gd name="T9" fmla="*/ 178 h 214"/>
                <a:gd name="T10" fmla="*/ 78 w 148"/>
                <a:gd name="T11" fmla="*/ 172 h 214"/>
                <a:gd name="T12" fmla="*/ 76 w 148"/>
                <a:gd name="T13" fmla="*/ 166 h 214"/>
                <a:gd name="T14" fmla="*/ 73 w 148"/>
                <a:gd name="T15" fmla="*/ 161 h 214"/>
                <a:gd name="T16" fmla="*/ 70 w 148"/>
                <a:gd name="T17" fmla="*/ 155 h 214"/>
                <a:gd name="T18" fmla="*/ 67 w 148"/>
                <a:gd name="T19" fmla="*/ 150 h 214"/>
                <a:gd name="T20" fmla="*/ 63 w 148"/>
                <a:gd name="T21" fmla="*/ 144 h 214"/>
                <a:gd name="T22" fmla="*/ 59 w 148"/>
                <a:gd name="T23" fmla="*/ 139 h 214"/>
                <a:gd name="T24" fmla="*/ 54 w 148"/>
                <a:gd name="T25" fmla="*/ 134 h 214"/>
                <a:gd name="T26" fmla="*/ 50 w 148"/>
                <a:gd name="T27" fmla="*/ 129 h 214"/>
                <a:gd name="T28" fmla="*/ 45 w 148"/>
                <a:gd name="T29" fmla="*/ 124 h 214"/>
                <a:gd name="T30" fmla="*/ 40 w 148"/>
                <a:gd name="T31" fmla="*/ 119 h 214"/>
                <a:gd name="T32" fmla="*/ 35 w 148"/>
                <a:gd name="T33" fmla="*/ 114 h 214"/>
                <a:gd name="T34" fmla="*/ 31 w 148"/>
                <a:gd name="T35" fmla="*/ 108 h 214"/>
                <a:gd name="T36" fmla="*/ 26 w 148"/>
                <a:gd name="T37" fmla="*/ 103 h 214"/>
                <a:gd name="T38" fmla="*/ 22 w 148"/>
                <a:gd name="T39" fmla="*/ 98 h 214"/>
                <a:gd name="T40" fmla="*/ 17 w 148"/>
                <a:gd name="T41" fmla="*/ 93 h 214"/>
                <a:gd name="T42" fmla="*/ 14 w 148"/>
                <a:gd name="T43" fmla="*/ 88 h 214"/>
                <a:gd name="T44" fmla="*/ 10 w 148"/>
                <a:gd name="T45" fmla="*/ 82 h 214"/>
                <a:gd name="T46" fmla="*/ 7 w 148"/>
                <a:gd name="T47" fmla="*/ 76 h 214"/>
                <a:gd name="T48" fmla="*/ 5 w 148"/>
                <a:gd name="T49" fmla="*/ 71 h 214"/>
                <a:gd name="T50" fmla="*/ 3 w 148"/>
                <a:gd name="T51" fmla="*/ 65 h 214"/>
                <a:gd name="T52" fmla="*/ 1 w 148"/>
                <a:gd name="T53" fmla="*/ 59 h 214"/>
                <a:gd name="T54" fmla="*/ 0 w 148"/>
                <a:gd name="T55" fmla="*/ 52 h 214"/>
                <a:gd name="T56" fmla="*/ 0 w 148"/>
                <a:gd name="T57" fmla="*/ 46 h 214"/>
                <a:gd name="T58" fmla="*/ 1 w 148"/>
                <a:gd name="T59" fmla="*/ 39 h 214"/>
                <a:gd name="T60" fmla="*/ 2 w 148"/>
                <a:gd name="T61" fmla="*/ 32 h 214"/>
                <a:gd name="T62" fmla="*/ 5 w 148"/>
                <a:gd name="T63" fmla="*/ 24 h 214"/>
                <a:gd name="T64" fmla="*/ 13 w 148"/>
                <a:gd name="T65" fmla="*/ 22 h 214"/>
                <a:gd name="T66" fmla="*/ 18 w 148"/>
                <a:gd name="T67" fmla="*/ 21 h 214"/>
                <a:gd name="T68" fmla="*/ 22 w 148"/>
                <a:gd name="T69" fmla="*/ 20 h 214"/>
                <a:gd name="T70" fmla="*/ 27 w 148"/>
                <a:gd name="T71" fmla="*/ 18 h 214"/>
                <a:gd name="T72" fmla="*/ 31 w 148"/>
                <a:gd name="T73" fmla="*/ 17 h 214"/>
                <a:gd name="T74" fmla="*/ 35 w 148"/>
                <a:gd name="T75" fmla="*/ 16 h 214"/>
                <a:gd name="T76" fmla="*/ 40 w 148"/>
                <a:gd name="T77" fmla="*/ 15 h 214"/>
                <a:gd name="T78" fmla="*/ 44 w 148"/>
                <a:gd name="T79" fmla="*/ 14 h 214"/>
                <a:gd name="T80" fmla="*/ 49 w 148"/>
                <a:gd name="T81" fmla="*/ 12 h 214"/>
                <a:gd name="T82" fmla="*/ 53 w 148"/>
                <a:gd name="T83" fmla="*/ 11 h 214"/>
                <a:gd name="T84" fmla="*/ 57 w 148"/>
                <a:gd name="T85" fmla="*/ 10 h 214"/>
                <a:gd name="T86" fmla="*/ 62 w 148"/>
                <a:gd name="T87" fmla="*/ 9 h 214"/>
                <a:gd name="T88" fmla="*/ 66 w 148"/>
                <a:gd name="T89" fmla="*/ 8 h 214"/>
                <a:gd name="T90" fmla="*/ 71 w 148"/>
                <a:gd name="T91" fmla="*/ 7 h 214"/>
                <a:gd name="T92" fmla="*/ 75 w 148"/>
                <a:gd name="T93" fmla="*/ 6 h 214"/>
                <a:gd name="T94" fmla="*/ 79 w 148"/>
                <a:gd name="T95" fmla="*/ 5 h 214"/>
                <a:gd name="T96" fmla="*/ 84 w 148"/>
                <a:gd name="T97" fmla="*/ 4 h 214"/>
                <a:gd name="T98" fmla="*/ 88 w 148"/>
                <a:gd name="T99" fmla="*/ 3 h 214"/>
                <a:gd name="T100" fmla="*/ 93 w 148"/>
                <a:gd name="T101" fmla="*/ 2 h 214"/>
                <a:gd name="T102" fmla="*/ 97 w 148"/>
                <a:gd name="T103" fmla="*/ 2 h 214"/>
                <a:gd name="T104" fmla="*/ 101 w 148"/>
                <a:gd name="T105" fmla="*/ 1 h 214"/>
                <a:gd name="T106" fmla="*/ 106 w 148"/>
                <a:gd name="T107" fmla="*/ 1 h 214"/>
                <a:gd name="T108" fmla="*/ 111 w 148"/>
                <a:gd name="T109" fmla="*/ 0 h 214"/>
                <a:gd name="T110" fmla="*/ 115 w 148"/>
                <a:gd name="T111" fmla="*/ 0 h 214"/>
                <a:gd name="T112" fmla="*/ 119 w 148"/>
                <a:gd name="T113" fmla="*/ 0 h 214"/>
                <a:gd name="T114" fmla="*/ 124 w 148"/>
                <a:gd name="T115" fmla="*/ 0 h 214"/>
                <a:gd name="T116" fmla="*/ 129 w 148"/>
                <a:gd name="T117" fmla="*/ 0 h 214"/>
                <a:gd name="T118" fmla="*/ 133 w 148"/>
                <a:gd name="T119" fmla="*/ 0 h 214"/>
                <a:gd name="T120" fmla="*/ 138 w 148"/>
                <a:gd name="T121" fmla="*/ 0 h 214"/>
                <a:gd name="T122" fmla="*/ 142 w 148"/>
                <a:gd name="T123" fmla="*/ 0 h 214"/>
                <a:gd name="T124" fmla="*/ 147 w 148"/>
                <a:gd name="T125" fmla="*/ 1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49" name="Freeform 44"/>
            <p:cNvSpPr>
              <a:spLocks/>
            </p:cNvSpPr>
            <p:nvPr/>
          </p:nvSpPr>
          <p:spPr bwMode="auto">
            <a:xfrm>
              <a:off x="2295" y="2737"/>
              <a:ext cx="709" cy="270"/>
            </a:xfrm>
            <a:custGeom>
              <a:avLst/>
              <a:gdLst>
                <a:gd name="T0" fmla="*/ 699 w 709"/>
                <a:gd name="T1" fmla="*/ 269 h 270"/>
                <a:gd name="T2" fmla="*/ 707 w 709"/>
                <a:gd name="T3" fmla="*/ 231 h 270"/>
                <a:gd name="T4" fmla="*/ 708 w 709"/>
                <a:gd name="T5" fmla="*/ 215 h 270"/>
                <a:gd name="T6" fmla="*/ 707 w 709"/>
                <a:gd name="T7" fmla="*/ 200 h 270"/>
                <a:gd name="T8" fmla="*/ 705 w 709"/>
                <a:gd name="T9" fmla="*/ 187 h 270"/>
                <a:gd name="T10" fmla="*/ 700 w 709"/>
                <a:gd name="T11" fmla="*/ 175 h 270"/>
                <a:gd name="T12" fmla="*/ 693 w 709"/>
                <a:gd name="T13" fmla="*/ 165 h 270"/>
                <a:gd name="T14" fmla="*/ 685 w 709"/>
                <a:gd name="T15" fmla="*/ 155 h 270"/>
                <a:gd name="T16" fmla="*/ 676 w 709"/>
                <a:gd name="T17" fmla="*/ 147 h 270"/>
                <a:gd name="T18" fmla="*/ 665 w 709"/>
                <a:gd name="T19" fmla="*/ 140 h 270"/>
                <a:gd name="T20" fmla="*/ 653 w 709"/>
                <a:gd name="T21" fmla="*/ 134 h 270"/>
                <a:gd name="T22" fmla="*/ 639 w 709"/>
                <a:gd name="T23" fmla="*/ 129 h 270"/>
                <a:gd name="T24" fmla="*/ 625 w 709"/>
                <a:gd name="T25" fmla="*/ 125 h 270"/>
                <a:gd name="T26" fmla="*/ 610 w 709"/>
                <a:gd name="T27" fmla="*/ 121 h 270"/>
                <a:gd name="T28" fmla="*/ 594 w 709"/>
                <a:gd name="T29" fmla="*/ 118 h 270"/>
                <a:gd name="T30" fmla="*/ 578 w 709"/>
                <a:gd name="T31" fmla="*/ 116 h 270"/>
                <a:gd name="T32" fmla="*/ 561 w 709"/>
                <a:gd name="T33" fmla="*/ 114 h 270"/>
                <a:gd name="T34" fmla="*/ 544 w 709"/>
                <a:gd name="T35" fmla="*/ 113 h 270"/>
                <a:gd name="T36" fmla="*/ 526 w 709"/>
                <a:gd name="T37" fmla="*/ 112 h 270"/>
                <a:gd name="T38" fmla="*/ 509 w 709"/>
                <a:gd name="T39" fmla="*/ 111 h 270"/>
                <a:gd name="T40" fmla="*/ 491 w 709"/>
                <a:gd name="T41" fmla="*/ 110 h 270"/>
                <a:gd name="T42" fmla="*/ 473 w 709"/>
                <a:gd name="T43" fmla="*/ 110 h 270"/>
                <a:gd name="T44" fmla="*/ 456 w 709"/>
                <a:gd name="T45" fmla="*/ 109 h 270"/>
                <a:gd name="T46" fmla="*/ 439 w 709"/>
                <a:gd name="T47" fmla="*/ 109 h 270"/>
                <a:gd name="T48" fmla="*/ 423 w 709"/>
                <a:gd name="T49" fmla="*/ 108 h 270"/>
                <a:gd name="T50" fmla="*/ 407 w 709"/>
                <a:gd name="T51" fmla="*/ 107 h 270"/>
                <a:gd name="T52" fmla="*/ 392 w 709"/>
                <a:gd name="T53" fmla="*/ 105 h 270"/>
                <a:gd name="T54" fmla="*/ 377 w 709"/>
                <a:gd name="T55" fmla="*/ 104 h 270"/>
                <a:gd name="T56" fmla="*/ 364 w 709"/>
                <a:gd name="T57" fmla="*/ 101 h 270"/>
                <a:gd name="T58" fmla="*/ 352 w 709"/>
                <a:gd name="T59" fmla="*/ 99 h 270"/>
                <a:gd name="T60" fmla="*/ 341 w 709"/>
                <a:gd name="T61" fmla="*/ 95 h 270"/>
                <a:gd name="T62" fmla="*/ 331 w 709"/>
                <a:gd name="T63" fmla="*/ 91 h 270"/>
                <a:gd name="T64" fmla="*/ 315 w 709"/>
                <a:gd name="T65" fmla="*/ 83 h 270"/>
                <a:gd name="T66" fmla="*/ 307 w 709"/>
                <a:gd name="T67" fmla="*/ 79 h 270"/>
                <a:gd name="T68" fmla="*/ 298 w 709"/>
                <a:gd name="T69" fmla="*/ 75 h 270"/>
                <a:gd name="T70" fmla="*/ 289 w 709"/>
                <a:gd name="T71" fmla="*/ 70 h 270"/>
                <a:gd name="T72" fmla="*/ 279 w 709"/>
                <a:gd name="T73" fmla="*/ 65 h 270"/>
                <a:gd name="T74" fmla="*/ 269 w 709"/>
                <a:gd name="T75" fmla="*/ 61 h 270"/>
                <a:gd name="T76" fmla="*/ 259 w 709"/>
                <a:gd name="T77" fmla="*/ 56 h 270"/>
                <a:gd name="T78" fmla="*/ 249 w 709"/>
                <a:gd name="T79" fmla="*/ 52 h 270"/>
                <a:gd name="T80" fmla="*/ 238 w 709"/>
                <a:gd name="T81" fmla="*/ 47 h 270"/>
                <a:gd name="T82" fmla="*/ 227 w 709"/>
                <a:gd name="T83" fmla="*/ 43 h 270"/>
                <a:gd name="T84" fmla="*/ 216 w 709"/>
                <a:gd name="T85" fmla="*/ 38 h 270"/>
                <a:gd name="T86" fmla="*/ 205 w 709"/>
                <a:gd name="T87" fmla="*/ 34 h 270"/>
                <a:gd name="T88" fmla="*/ 194 w 709"/>
                <a:gd name="T89" fmla="*/ 30 h 270"/>
                <a:gd name="T90" fmla="*/ 183 w 709"/>
                <a:gd name="T91" fmla="*/ 26 h 270"/>
                <a:gd name="T92" fmla="*/ 171 w 709"/>
                <a:gd name="T93" fmla="*/ 22 h 270"/>
                <a:gd name="T94" fmla="*/ 160 w 709"/>
                <a:gd name="T95" fmla="*/ 19 h 270"/>
                <a:gd name="T96" fmla="*/ 149 w 709"/>
                <a:gd name="T97" fmla="*/ 15 h 270"/>
                <a:gd name="T98" fmla="*/ 137 w 709"/>
                <a:gd name="T99" fmla="*/ 12 h 270"/>
                <a:gd name="T100" fmla="*/ 126 w 709"/>
                <a:gd name="T101" fmla="*/ 9 h 270"/>
                <a:gd name="T102" fmla="*/ 114 w 709"/>
                <a:gd name="T103" fmla="*/ 7 h 270"/>
                <a:gd name="T104" fmla="*/ 103 w 709"/>
                <a:gd name="T105" fmla="*/ 5 h 270"/>
                <a:gd name="T106" fmla="*/ 92 w 709"/>
                <a:gd name="T107" fmla="*/ 3 h 270"/>
                <a:gd name="T108" fmla="*/ 81 w 709"/>
                <a:gd name="T109" fmla="*/ 1 h 270"/>
                <a:gd name="T110" fmla="*/ 70 w 709"/>
                <a:gd name="T111" fmla="*/ 1 h 270"/>
                <a:gd name="T112" fmla="*/ 59 w 709"/>
                <a:gd name="T113" fmla="*/ 0 h 270"/>
                <a:gd name="T114" fmla="*/ 49 w 709"/>
                <a:gd name="T115" fmla="*/ 0 h 270"/>
                <a:gd name="T116" fmla="*/ 39 w 709"/>
                <a:gd name="T117" fmla="*/ 1 h 270"/>
                <a:gd name="T118" fmla="*/ 28 w 709"/>
                <a:gd name="T119" fmla="*/ 2 h 270"/>
                <a:gd name="T120" fmla="*/ 19 w 709"/>
                <a:gd name="T121" fmla="*/ 3 h 270"/>
                <a:gd name="T122" fmla="*/ 9 w 709"/>
                <a:gd name="T123" fmla="*/ 5 h 270"/>
                <a:gd name="T124" fmla="*/ 0 w 709"/>
                <a:gd name="T125" fmla="*/ 9 h 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50" name="Freeform 45"/>
            <p:cNvSpPr>
              <a:spLocks/>
            </p:cNvSpPr>
            <p:nvPr/>
          </p:nvSpPr>
          <p:spPr bwMode="auto">
            <a:xfrm>
              <a:off x="2816" y="2580"/>
              <a:ext cx="806" cy="192"/>
            </a:xfrm>
            <a:custGeom>
              <a:avLst/>
              <a:gdLst>
                <a:gd name="T0" fmla="*/ 12 w 806"/>
                <a:gd name="T1" fmla="*/ 25 h 192"/>
                <a:gd name="T2" fmla="*/ 29 w 806"/>
                <a:gd name="T3" fmla="*/ 39 h 192"/>
                <a:gd name="T4" fmla="*/ 48 w 806"/>
                <a:gd name="T5" fmla="*/ 54 h 192"/>
                <a:gd name="T6" fmla="*/ 71 w 806"/>
                <a:gd name="T7" fmla="*/ 69 h 192"/>
                <a:gd name="T8" fmla="*/ 95 w 806"/>
                <a:gd name="T9" fmla="*/ 85 h 192"/>
                <a:gd name="T10" fmla="*/ 121 w 806"/>
                <a:gd name="T11" fmla="*/ 101 h 192"/>
                <a:gd name="T12" fmla="*/ 149 w 806"/>
                <a:gd name="T13" fmla="*/ 116 h 192"/>
                <a:gd name="T14" fmla="*/ 177 w 806"/>
                <a:gd name="T15" fmla="*/ 132 h 192"/>
                <a:gd name="T16" fmla="*/ 206 w 806"/>
                <a:gd name="T17" fmla="*/ 146 h 192"/>
                <a:gd name="T18" fmla="*/ 234 w 806"/>
                <a:gd name="T19" fmla="*/ 158 h 192"/>
                <a:gd name="T20" fmla="*/ 262 w 806"/>
                <a:gd name="T21" fmla="*/ 170 h 192"/>
                <a:gd name="T22" fmla="*/ 289 w 806"/>
                <a:gd name="T23" fmla="*/ 179 h 192"/>
                <a:gd name="T24" fmla="*/ 315 w 806"/>
                <a:gd name="T25" fmla="*/ 186 h 192"/>
                <a:gd name="T26" fmla="*/ 338 w 806"/>
                <a:gd name="T27" fmla="*/ 190 h 192"/>
                <a:gd name="T28" fmla="*/ 360 w 806"/>
                <a:gd name="T29" fmla="*/ 191 h 192"/>
                <a:gd name="T30" fmla="*/ 378 w 806"/>
                <a:gd name="T31" fmla="*/ 190 h 192"/>
                <a:gd name="T32" fmla="*/ 404 w 806"/>
                <a:gd name="T33" fmla="*/ 180 h 192"/>
                <a:gd name="T34" fmla="*/ 418 w 806"/>
                <a:gd name="T35" fmla="*/ 172 h 192"/>
                <a:gd name="T36" fmla="*/ 429 w 806"/>
                <a:gd name="T37" fmla="*/ 162 h 192"/>
                <a:gd name="T38" fmla="*/ 439 w 806"/>
                <a:gd name="T39" fmla="*/ 150 h 192"/>
                <a:gd name="T40" fmla="*/ 448 w 806"/>
                <a:gd name="T41" fmla="*/ 138 h 192"/>
                <a:gd name="T42" fmla="*/ 456 w 806"/>
                <a:gd name="T43" fmla="*/ 124 h 192"/>
                <a:gd name="T44" fmla="*/ 463 w 806"/>
                <a:gd name="T45" fmla="*/ 111 h 192"/>
                <a:gd name="T46" fmla="*/ 470 w 806"/>
                <a:gd name="T47" fmla="*/ 97 h 192"/>
                <a:gd name="T48" fmla="*/ 478 w 806"/>
                <a:gd name="T49" fmla="*/ 84 h 192"/>
                <a:gd name="T50" fmla="*/ 486 w 806"/>
                <a:gd name="T51" fmla="*/ 71 h 192"/>
                <a:gd name="T52" fmla="*/ 496 w 806"/>
                <a:gd name="T53" fmla="*/ 59 h 192"/>
                <a:gd name="T54" fmla="*/ 508 w 806"/>
                <a:gd name="T55" fmla="*/ 48 h 192"/>
                <a:gd name="T56" fmla="*/ 522 w 806"/>
                <a:gd name="T57" fmla="*/ 38 h 192"/>
                <a:gd name="T58" fmla="*/ 538 w 806"/>
                <a:gd name="T59" fmla="*/ 31 h 192"/>
                <a:gd name="T60" fmla="*/ 557 w 806"/>
                <a:gd name="T61" fmla="*/ 26 h 192"/>
                <a:gd name="T62" fmla="*/ 582 w 806"/>
                <a:gd name="T63" fmla="*/ 22 h 192"/>
                <a:gd name="T64" fmla="*/ 597 w 806"/>
                <a:gd name="T65" fmla="*/ 20 h 192"/>
                <a:gd name="T66" fmla="*/ 612 w 806"/>
                <a:gd name="T67" fmla="*/ 18 h 192"/>
                <a:gd name="T68" fmla="*/ 626 w 806"/>
                <a:gd name="T69" fmla="*/ 16 h 192"/>
                <a:gd name="T70" fmla="*/ 641 w 806"/>
                <a:gd name="T71" fmla="*/ 14 h 192"/>
                <a:gd name="T72" fmla="*/ 656 w 806"/>
                <a:gd name="T73" fmla="*/ 12 h 192"/>
                <a:gd name="T74" fmla="*/ 671 w 806"/>
                <a:gd name="T75" fmla="*/ 10 h 192"/>
                <a:gd name="T76" fmla="*/ 686 w 806"/>
                <a:gd name="T77" fmla="*/ 8 h 192"/>
                <a:gd name="T78" fmla="*/ 701 w 806"/>
                <a:gd name="T79" fmla="*/ 6 h 192"/>
                <a:gd name="T80" fmla="*/ 716 w 806"/>
                <a:gd name="T81" fmla="*/ 5 h 192"/>
                <a:gd name="T82" fmla="*/ 731 w 806"/>
                <a:gd name="T83" fmla="*/ 4 h 192"/>
                <a:gd name="T84" fmla="*/ 746 w 806"/>
                <a:gd name="T85" fmla="*/ 2 h 192"/>
                <a:gd name="T86" fmla="*/ 760 w 806"/>
                <a:gd name="T87" fmla="*/ 1 h 192"/>
                <a:gd name="T88" fmla="*/ 775 w 806"/>
                <a:gd name="T89" fmla="*/ 1 h 192"/>
                <a:gd name="T90" fmla="*/ 790 w 806"/>
                <a:gd name="T91" fmla="*/ 0 h 192"/>
                <a:gd name="T92" fmla="*/ 805 w 806"/>
                <a:gd name="T93" fmla="*/ 0 h 1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51" name="Freeform 46"/>
            <p:cNvSpPr>
              <a:spLocks/>
            </p:cNvSpPr>
            <p:nvPr/>
          </p:nvSpPr>
          <p:spPr bwMode="auto">
            <a:xfrm>
              <a:off x="3159" y="2154"/>
              <a:ext cx="676" cy="392"/>
            </a:xfrm>
            <a:custGeom>
              <a:avLst/>
              <a:gdLst>
                <a:gd name="T0" fmla="*/ 0 w 676"/>
                <a:gd name="T1" fmla="*/ 368 h 392"/>
                <a:gd name="T2" fmla="*/ 9 w 676"/>
                <a:gd name="T3" fmla="*/ 346 h 392"/>
                <a:gd name="T4" fmla="*/ 25 w 676"/>
                <a:gd name="T5" fmla="*/ 326 h 392"/>
                <a:gd name="T6" fmla="*/ 48 w 676"/>
                <a:gd name="T7" fmla="*/ 307 h 392"/>
                <a:gd name="T8" fmla="*/ 77 w 676"/>
                <a:gd name="T9" fmla="*/ 290 h 392"/>
                <a:gd name="T10" fmla="*/ 110 w 676"/>
                <a:gd name="T11" fmla="*/ 274 h 392"/>
                <a:gd name="T12" fmla="*/ 147 w 676"/>
                <a:gd name="T13" fmla="*/ 259 h 392"/>
                <a:gd name="T14" fmla="*/ 186 w 676"/>
                <a:gd name="T15" fmla="*/ 245 h 392"/>
                <a:gd name="T16" fmla="*/ 226 w 676"/>
                <a:gd name="T17" fmla="*/ 231 h 392"/>
                <a:gd name="T18" fmla="*/ 267 w 676"/>
                <a:gd name="T19" fmla="*/ 218 h 392"/>
                <a:gd name="T20" fmla="*/ 307 w 676"/>
                <a:gd name="T21" fmla="*/ 206 h 392"/>
                <a:gd name="T22" fmla="*/ 346 w 676"/>
                <a:gd name="T23" fmla="*/ 194 h 392"/>
                <a:gd name="T24" fmla="*/ 381 w 676"/>
                <a:gd name="T25" fmla="*/ 181 h 392"/>
                <a:gd name="T26" fmla="*/ 413 w 676"/>
                <a:gd name="T27" fmla="*/ 169 h 392"/>
                <a:gd name="T28" fmla="*/ 441 w 676"/>
                <a:gd name="T29" fmla="*/ 156 h 392"/>
                <a:gd name="T30" fmla="*/ 462 w 676"/>
                <a:gd name="T31" fmla="*/ 144 h 392"/>
                <a:gd name="T32" fmla="*/ 478 w 676"/>
                <a:gd name="T33" fmla="*/ 130 h 392"/>
                <a:gd name="T34" fmla="*/ 488 w 676"/>
                <a:gd name="T35" fmla="*/ 120 h 392"/>
                <a:gd name="T36" fmla="*/ 497 w 676"/>
                <a:gd name="T37" fmla="*/ 109 h 392"/>
                <a:gd name="T38" fmla="*/ 505 w 676"/>
                <a:gd name="T39" fmla="*/ 99 h 392"/>
                <a:gd name="T40" fmla="*/ 514 w 676"/>
                <a:gd name="T41" fmla="*/ 88 h 392"/>
                <a:gd name="T42" fmla="*/ 522 w 676"/>
                <a:gd name="T43" fmla="*/ 77 h 392"/>
                <a:gd name="T44" fmla="*/ 530 w 676"/>
                <a:gd name="T45" fmla="*/ 67 h 392"/>
                <a:gd name="T46" fmla="*/ 538 w 676"/>
                <a:gd name="T47" fmla="*/ 57 h 392"/>
                <a:gd name="T48" fmla="*/ 547 w 676"/>
                <a:gd name="T49" fmla="*/ 47 h 392"/>
                <a:gd name="T50" fmla="*/ 556 w 676"/>
                <a:gd name="T51" fmla="*/ 38 h 392"/>
                <a:gd name="T52" fmla="*/ 566 w 676"/>
                <a:gd name="T53" fmla="*/ 29 h 392"/>
                <a:gd name="T54" fmla="*/ 577 w 676"/>
                <a:gd name="T55" fmla="*/ 21 h 392"/>
                <a:gd name="T56" fmla="*/ 590 w 676"/>
                <a:gd name="T57" fmla="*/ 14 h 392"/>
                <a:gd name="T58" fmla="*/ 603 w 676"/>
                <a:gd name="T59" fmla="*/ 8 h 392"/>
                <a:gd name="T60" fmla="*/ 619 w 676"/>
                <a:gd name="T61" fmla="*/ 4 h 392"/>
                <a:gd name="T62" fmla="*/ 630 w 676"/>
                <a:gd name="T63" fmla="*/ 1 h 392"/>
                <a:gd name="T64" fmla="*/ 633 w 676"/>
                <a:gd name="T65" fmla="*/ 1 h 392"/>
                <a:gd name="T66" fmla="*/ 636 w 676"/>
                <a:gd name="T67" fmla="*/ 0 h 392"/>
                <a:gd name="T68" fmla="*/ 639 w 676"/>
                <a:gd name="T69" fmla="*/ 0 h 392"/>
                <a:gd name="T70" fmla="*/ 642 w 676"/>
                <a:gd name="T71" fmla="*/ 0 h 392"/>
                <a:gd name="T72" fmla="*/ 645 w 676"/>
                <a:gd name="T73" fmla="*/ 0 h 392"/>
                <a:gd name="T74" fmla="*/ 648 w 676"/>
                <a:gd name="T75" fmla="*/ 0 h 392"/>
                <a:gd name="T76" fmla="*/ 651 w 676"/>
                <a:gd name="T77" fmla="*/ 0 h 392"/>
                <a:gd name="T78" fmla="*/ 654 w 676"/>
                <a:gd name="T79" fmla="*/ 0 h 392"/>
                <a:gd name="T80" fmla="*/ 657 w 676"/>
                <a:gd name="T81" fmla="*/ 0 h 392"/>
                <a:gd name="T82" fmla="*/ 660 w 676"/>
                <a:gd name="T83" fmla="*/ 0 h 392"/>
                <a:gd name="T84" fmla="*/ 663 w 676"/>
                <a:gd name="T85" fmla="*/ 0 h 392"/>
                <a:gd name="T86" fmla="*/ 666 w 676"/>
                <a:gd name="T87" fmla="*/ 0 h 392"/>
                <a:gd name="T88" fmla="*/ 669 w 676"/>
                <a:gd name="T89" fmla="*/ 1 h 392"/>
                <a:gd name="T90" fmla="*/ 671 w 676"/>
                <a:gd name="T91" fmla="*/ 1 h 392"/>
                <a:gd name="T92" fmla="*/ 675 w 676"/>
                <a:gd name="T93" fmla="*/ 2 h 3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52" name="Freeform 47"/>
            <p:cNvSpPr>
              <a:spLocks/>
            </p:cNvSpPr>
            <p:nvPr/>
          </p:nvSpPr>
          <p:spPr bwMode="auto">
            <a:xfrm>
              <a:off x="3786" y="2291"/>
              <a:ext cx="214" cy="137"/>
            </a:xfrm>
            <a:custGeom>
              <a:avLst/>
              <a:gdLst>
                <a:gd name="T0" fmla="*/ 213 w 214"/>
                <a:gd name="T1" fmla="*/ 7 h 137"/>
                <a:gd name="T2" fmla="*/ 194 w 214"/>
                <a:gd name="T3" fmla="*/ 2 h 137"/>
                <a:gd name="T4" fmla="*/ 184 w 214"/>
                <a:gd name="T5" fmla="*/ 1 h 137"/>
                <a:gd name="T6" fmla="*/ 175 w 214"/>
                <a:gd name="T7" fmla="*/ 1 h 137"/>
                <a:gd name="T8" fmla="*/ 166 w 214"/>
                <a:gd name="T9" fmla="*/ 0 h 137"/>
                <a:gd name="T10" fmla="*/ 156 w 214"/>
                <a:gd name="T11" fmla="*/ 1 h 137"/>
                <a:gd name="T12" fmla="*/ 147 w 214"/>
                <a:gd name="T13" fmla="*/ 1 h 137"/>
                <a:gd name="T14" fmla="*/ 138 w 214"/>
                <a:gd name="T15" fmla="*/ 3 h 137"/>
                <a:gd name="T16" fmla="*/ 130 w 214"/>
                <a:gd name="T17" fmla="*/ 4 h 137"/>
                <a:gd name="T18" fmla="*/ 121 w 214"/>
                <a:gd name="T19" fmla="*/ 7 h 137"/>
                <a:gd name="T20" fmla="*/ 112 w 214"/>
                <a:gd name="T21" fmla="*/ 9 h 137"/>
                <a:gd name="T22" fmla="*/ 104 w 214"/>
                <a:gd name="T23" fmla="*/ 12 h 137"/>
                <a:gd name="T24" fmla="*/ 95 w 214"/>
                <a:gd name="T25" fmla="*/ 15 h 137"/>
                <a:gd name="T26" fmla="*/ 87 w 214"/>
                <a:gd name="T27" fmla="*/ 19 h 137"/>
                <a:gd name="T28" fmla="*/ 80 w 214"/>
                <a:gd name="T29" fmla="*/ 23 h 137"/>
                <a:gd name="T30" fmla="*/ 72 w 214"/>
                <a:gd name="T31" fmla="*/ 27 h 137"/>
                <a:gd name="T32" fmla="*/ 65 w 214"/>
                <a:gd name="T33" fmla="*/ 32 h 137"/>
                <a:gd name="T34" fmla="*/ 58 w 214"/>
                <a:gd name="T35" fmla="*/ 37 h 137"/>
                <a:gd name="T36" fmla="*/ 51 w 214"/>
                <a:gd name="T37" fmla="*/ 43 h 137"/>
                <a:gd name="T38" fmla="*/ 45 w 214"/>
                <a:gd name="T39" fmla="*/ 49 h 137"/>
                <a:gd name="T40" fmla="*/ 39 w 214"/>
                <a:gd name="T41" fmla="*/ 55 h 137"/>
                <a:gd name="T42" fmla="*/ 33 w 214"/>
                <a:gd name="T43" fmla="*/ 61 h 137"/>
                <a:gd name="T44" fmla="*/ 28 w 214"/>
                <a:gd name="T45" fmla="*/ 67 h 137"/>
                <a:gd name="T46" fmla="*/ 23 w 214"/>
                <a:gd name="T47" fmla="*/ 74 h 137"/>
                <a:gd name="T48" fmla="*/ 19 w 214"/>
                <a:gd name="T49" fmla="*/ 81 h 137"/>
                <a:gd name="T50" fmla="*/ 14 w 214"/>
                <a:gd name="T51" fmla="*/ 89 h 137"/>
                <a:gd name="T52" fmla="*/ 11 w 214"/>
                <a:gd name="T53" fmla="*/ 96 h 137"/>
                <a:gd name="T54" fmla="*/ 8 w 214"/>
                <a:gd name="T55" fmla="*/ 104 h 137"/>
                <a:gd name="T56" fmla="*/ 5 w 214"/>
                <a:gd name="T57" fmla="*/ 111 h 137"/>
                <a:gd name="T58" fmla="*/ 3 w 214"/>
                <a:gd name="T59" fmla="*/ 119 h 137"/>
                <a:gd name="T60" fmla="*/ 1 w 214"/>
                <a:gd name="T61" fmla="*/ 128 h 137"/>
                <a:gd name="T62" fmla="*/ 0 w 214"/>
                <a:gd name="T63" fmla="*/ 136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53" name="Freeform 48"/>
            <p:cNvSpPr>
              <a:spLocks/>
            </p:cNvSpPr>
            <p:nvPr/>
          </p:nvSpPr>
          <p:spPr bwMode="auto">
            <a:xfrm>
              <a:off x="3573" y="1484"/>
              <a:ext cx="422" cy="551"/>
            </a:xfrm>
            <a:custGeom>
              <a:avLst/>
              <a:gdLst>
                <a:gd name="T0" fmla="*/ 411 w 422"/>
                <a:gd name="T1" fmla="*/ 27 h 551"/>
                <a:gd name="T2" fmla="*/ 417 w 422"/>
                <a:gd name="T3" fmla="*/ 51 h 551"/>
                <a:gd name="T4" fmla="*/ 421 w 422"/>
                <a:gd name="T5" fmla="*/ 72 h 551"/>
                <a:gd name="T6" fmla="*/ 421 w 422"/>
                <a:gd name="T7" fmla="*/ 90 h 551"/>
                <a:gd name="T8" fmla="*/ 419 w 422"/>
                <a:gd name="T9" fmla="*/ 105 h 551"/>
                <a:gd name="T10" fmla="*/ 415 w 422"/>
                <a:gd name="T11" fmla="*/ 118 h 551"/>
                <a:gd name="T12" fmla="*/ 409 w 422"/>
                <a:gd name="T13" fmla="*/ 130 h 551"/>
                <a:gd name="T14" fmla="*/ 401 w 422"/>
                <a:gd name="T15" fmla="*/ 141 h 551"/>
                <a:gd name="T16" fmla="*/ 393 w 422"/>
                <a:gd name="T17" fmla="*/ 151 h 551"/>
                <a:gd name="T18" fmla="*/ 384 w 422"/>
                <a:gd name="T19" fmla="*/ 161 h 551"/>
                <a:gd name="T20" fmla="*/ 375 w 422"/>
                <a:gd name="T21" fmla="*/ 172 h 551"/>
                <a:gd name="T22" fmla="*/ 365 w 422"/>
                <a:gd name="T23" fmla="*/ 183 h 551"/>
                <a:gd name="T24" fmla="*/ 355 w 422"/>
                <a:gd name="T25" fmla="*/ 196 h 551"/>
                <a:gd name="T26" fmla="*/ 347 w 422"/>
                <a:gd name="T27" fmla="*/ 210 h 551"/>
                <a:gd name="T28" fmla="*/ 339 w 422"/>
                <a:gd name="T29" fmla="*/ 227 h 551"/>
                <a:gd name="T30" fmla="*/ 332 w 422"/>
                <a:gd name="T31" fmla="*/ 247 h 551"/>
                <a:gd name="T32" fmla="*/ 326 w 422"/>
                <a:gd name="T33" fmla="*/ 268 h 551"/>
                <a:gd name="T34" fmla="*/ 324 w 422"/>
                <a:gd name="T35" fmla="*/ 279 h 551"/>
                <a:gd name="T36" fmla="*/ 322 w 422"/>
                <a:gd name="T37" fmla="*/ 288 h 551"/>
                <a:gd name="T38" fmla="*/ 322 w 422"/>
                <a:gd name="T39" fmla="*/ 296 h 551"/>
                <a:gd name="T40" fmla="*/ 321 w 422"/>
                <a:gd name="T41" fmla="*/ 302 h 551"/>
                <a:gd name="T42" fmla="*/ 321 w 422"/>
                <a:gd name="T43" fmla="*/ 307 h 551"/>
                <a:gd name="T44" fmla="*/ 321 w 422"/>
                <a:gd name="T45" fmla="*/ 311 h 551"/>
                <a:gd name="T46" fmla="*/ 321 w 422"/>
                <a:gd name="T47" fmla="*/ 315 h 551"/>
                <a:gd name="T48" fmla="*/ 319 w 422"/>
                <a:gd name="T49" fmla="*/ 319 h 551"/>
                <a:gd name="T50" fmla="*/ 318 w 422"/>
                <a:gd name="T51" fmla="*/ 324 h 551"/>
                <a:gd name="T52" fmla="*/ 315 w 422"/>
                <a:gd name="T53" fmla="*/ 328 h 551"/>
                <a:gd name="T54" fmla="*/ 311 w 422"/>
                <a:gd name="T55" fmla="*/ 334 h 551"/>
                <a:gd name="T56" fmla="*/ 305 w 422"/>
                <a:gd name="T57" fmla="*/ 341 h 551"/>
                <a:gd name="T58" fmla="*/ 299 w 422"/>
                <a:gd name="T59" fmla="*/ 349 h 551"/>
                <a:gd name="T60" fmla="*/ 289 w 422"/>
                <a:gd name="T61" fmla="*/ 360 h 551"/>
                <a:gd name="T62" fmla="*/ 269 w 422"/>
                <a:gd name="T63" fmla="*/ 383 h 551"/>
                <a:gd name="T64" fmla="*/ 254 w 422"/>
                <a:gd name="T65" fmla="*/ 402 h 551"/>
                <a:gd name="T66" fmla="*/ 240 w 422"/>
                <a:gd name="T67" fmla="*/ 421 h 551"/>
                <a:gd name="T68" fmla="*/ 227 w 422"/>
                <a:gd name="T69" fmla="*/ 440 h 551"/>
                <a:gd name="T70" fmla="*/ 213 w 422"/>
                <a:gd name="T71" fmla="*/ 459 h 551"/>
                <a:gd name="T72" fmla="*/ 200 w 422"/>
                <a:gd name="T73" fmla="*/ 478 h 551"/>
                <a:gd name="T74" fmla="*/ 186 w 422"/>
                <a:gd name="T75" fmla="*/ 494 h 551"/>
                <a:gd name="T76" fmla="*/ 171 w 422"/>
                <a:gd name="T77" fmla="*/ 510 h 551"/>
                <a:gd name="T78" fmla="*/ 155 w 422"/>
                <a:gd name="T79" fmla="*/ 523 h 551"/>
                <a:gd name="T80" fmla="*/ 139 w 422"/>
                <a:gd name="T81" fmla="*/ 534 h 551"/>
                <a:gd name="T82" fmla="*/ 121 w 422"/>
                <a:gd name="T83" fmla="*/ 543 h 551"/>
                <a:gd name="T84" fmla="*/ 101 w 422"/>
                <a:gd name="T85" fmla="*/ 548 h 551"/>
                <a:gd name="T86" fmla="*/ 79 w 422"/>
                <a:gd name="T87" fmla="*/ 550 h 551"/>
                <a:gd name="T88" fmla="*/ 55 w 422"/>
                <a:gd name="T89" fmla="*/ 548 h 551"/>
                <a:gd name="T90" fmla="*/ 29 w 422"/>
                <a:gd name="T91" fmla="*/ 541 h 551"/>
                <a:gd name="T92" fmla="*/ 0 w 422"/>
                <a:gd name="T93" fmla="*/ 530 h 5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54" name="Freeform 49"/>
            <p:cNvSpPr>
              <a:spLocks/>
            </p:cNvSpPr>
            <p:nvPr/>
          </p:nvSpPr>
          <p:spPr bwMode="auto">
            <a:xfrm>
              <a:off x="2334" y="858"/>
              <a:ext cx="305" cy="851"/>
            </a:xfrm>
            <a:custGeom>
              <a:avLst/>
              <a:gdLst>
                <a:gd name="T0" fmla="*/ 2 w 305"/>
                <a:gd name="T1" fmla="*/ 24 h 851"/>
                <a:gd name="T2" fmla="*/ 0 w 305"/>
                <a:gd name="T3" fmla="*/ 46 h 851"/>
                <a:gd name="T4" fmla="*/ 2 w 305"/>
                <a:gd name="T5" fmla="*/ 67 h 851"/>
                <a:gd name="T6" fmla="*/ 7 w 305"/>
                <a:gd name="T7" fmla="*/ 88 h 851"/>
                <a:gd name="T8" fmla="*/ 14 w 305"/>
                <a:gd name="T9" fmla="*/ 107 h 851"/>
                <a:gd name="T10" fmla="*/ 24 w 305"/>
                <a:gd name="T11" fmla="*/ 126 h 851"/>
                <a:gd name="T12" fmla="*/ 35 w 305"/>
                <a:gd name="T13" fmla="*/ 145 h 851"/>
                <a:gd name="T14" fmla="*/ 47 w 305"/>
                <a:gd name="T15" fmla="*/ 164 h 851"/>
                <a:gd name="T16" fmla="*/ 60 w 305"/>
                <a:gd name="T17" fmla="*/ 182 h 851"/>
                <a:gd name="T18" fmla="*/ 73 w 305"/>
                <a:gd name="T19" fmla="*/ 201 h 851"/>
                <a:gd name="T20" fmla="*/ 86 w 305"/>
                <a:gd name="T21" fmla="*/ 219 h 851"/>
                <a:gd name="T22" fmla="*/ 98 w 305"/>
                <a:gd name="T23" fmla="*/ 238 h 851"/>
                <a:gd name="T24" fmla="*/ 108 w 305"/>
                <a:gd name="T25" fmla="*/ 257 h 851"/>
                <a:gd name="T26" fmla="*/ 117 w 305"/>
                <a:gd name="T27" fmla="*/ 277 h 851"/>
                <a:gd name="T28" fmla="*/ 123 w 305"/>
                <a:gd name="T29" fmla="*/ 297 h 851"/>
                <a:gd name="T30" fmla="*/ 127 w 305"/>
                <a:gd name="T31" fmla="*/ 319 h 851"/>
                <a:gd name="T32" fmla="*/ 132 w 305"/>
                <a:gd name="T33" fmla="*/ 349 h 851"/>
                <a:gd name="T34" fmla="*/ 137 w 305"/>
                <a:gd name="T35" fmla="*/ 367 h 851"/>
                <a:gd name="T36" fmla="*/ 144 w 305"/>
                <a:gd name="T37" fmla="*/ 384 h 851"/>
                <a:gd name="T38" fmla="*/ 151 w 305"/>
                <a:gd name="T39" fmla="*/ 400 h 851"/>
                <a:gd name="T40" fmla="*/ 160 w 305"/>
                <a:gd name="T41" fmla="*/ 414 h 851"/>
                <a:gd name="T42" fmla="*/ 168 w 305"/>
                <a:gd name="T43" fmla="*/ 428 h 851"/>
                <a:gd name="T44" fmla="*/ 178 w 305"/>
                <a:gd name="T45" fmla="*/ 442 h 851"/>
                <a:gd name="T46" fmla="*/ 187 w 305"/>
                <a:gd name="T47" fmla="*/ 456 h 851"/>
                <a:gd name="T48" fmla="*/ 195 w 305"/>
                <a:gd name="T49" fmla="*/ 469 h 851"/>
                <a:gd name="T50" fmla="*/ 203 w 305"/>
                <a:gd name="T51" fmla="*/ 483 h 851"/>
                <a:gd name="T52" fmla="*/ 210 w 305"/>
                <a:gd name="T53" fmla="*/ 498 h 851"/>
                <a:gd name="T54" fmla="*/ 216 w 305"/>
                <a:gd name="T55" fmla="*/ 513 h 851"/>
                <a:gd name="T56" fmla="*/ 220 w 305"/>
                <a:gd name="T57" fmla="*/ 530 h 851"/>
                <a:gd name="T58" fmla="*/ 222 w 305"/>
                <a:gd name="T59" fmla="*/ 548 h 851"/>
                <a:gd name="T60" fmla="*/ 222 w 305"/>
                <a:gd name="T61" fmla="*/ 568 h 851"/>
                <a:gd name="T62" fmla="*/ 220 w 305"/>
                <a:gd name="T63" fmla="*/ 591 h 851"/>
                <a:gd name="T64" fmla="*/ 218 w 305"/>
                <a:gd name="T65" fmla="*/ 603 h 851"/>
                <a:gd name="T66" fmla="*/ 216 w 305"/>
                <a:gd name="T67" fmla="*/ 616 h 851"/>
                <a:gd name="T68" fmla="*/ 214 w 305"/>
                <a:gd name="T69" fmla="*/ 628 h 851"/>
                <a:gd name="T70" fmla="*/ 212 w 305"/>
                <a:gd name="T71" fmla="*/ 640 h 851"/>
                <a:gd name="T72" fmla="*/ 210 w 305"/>
                <a:gd name="T73" fmla="*/ 652 h 851"/>
                <a:gd name="T74" fmla="*/ 208 w 305"/>
                <a:gd name="T75" fmla="*/ 663 h 851"/>
                <a:gd name="T76" fmla="*/ 206 w 305"/>
                <a:gd name="T77" fmla="*/ 675 h 851"/>
                <a:gd name="T78" fmla="*/ 206 w 305"/>
                <a:gd name="T79" fmla="*/ 686 h 851"/>
                <a:gd name="T80" fmla="*/ 205 w 305"/>
                <a:gd name="T81" fmla="*/ 698 h 851"/>
                <a:gd name="T82" fmla="*/ 206 w 305"/>
                <a:gd name="T83" fmla="*/ 710 h 851"/>
                <a:gd name="T84" fmla="*/ 206 w 305"/>
                <a:gd name="T85" fmla="*/ 721 h 851"/>
                <a:gd name="T86" fmla="*/ 208 w 305"/>
                <a:gd name="T87" fmla="*/ 732 h 851"/>
                <a:gd name="T88" fmla="*/ 212 w 305"/>
                <a:gd name="T89" fmla="*/ 744 h 851"/>
                <a:gd name="T90" fmla="*/ 216 w 305"/>
                <a:gd name="T91" fmla="*/ 756 h 851"/>
                <a:gd name="T92" fmla="*/ 222 w 305"/>
                <a:gd name="T93" fmla="*/ 767 h 851"/>
                <a:gd name="T94" fmla="*/ 227 w 305"/>
                <a:gd name="T95" fmla="*/ 776 h 851"/>
                <a:gd name="T96" fmla="*/ 232 w 305"/>
                <a:gd name="T97" fmla="*/ 782 h 851"/>
                <a:gd name="T98" fmla="*/ 237 w 305"/>
                <a:gd name="T99" fmla="*/ 787 h 851"/>
                <a:gd name="T100" fmla="*/ 242 w 305"/>
                <a:gd name="T101" fmla="*/ 792 h 851"/>
                <a:gd name="T102" fmla="*/ 248 w 305"/>
                <a:gd name="T103" fmla="*/ 797 h 851"/>
                <a:gd name="T104" fmla="*/ 254 w 305"/>
                <a:gd name="T105" fmla="*/ 802 h 851"/>
                <a:gd name="T106" fmla="*/ 260 w 305"/>
                <a:gd name="T107" fmla="*/ 806 h 851"/>
                <a:gd name="T108" fmla="*/ 266 w 305"/>
                <a:gd name="T109" fmla="*/ 811 h 851"/>
                <a:gd name="T110" fmla="*/ 272 w 305"/>
                <a:gd name="T111" fmla="*/ 815 h 851"/>
                <a:gd name="T112" fmla="*/ 278 w 305"/>
                <a:gd name="T113" fmla="*/ 820 h 851"/>
                <a:gd name="T114" fmla="*/ 283 w 305"/>
                <a:gd name="T115" fmla="*/ 825 h 851"/>
                <a:gd name="T116" fmla="*/ 288 w 305"/>
                <a:gd name="T117" fmla="*/ 830 h 851"/>
                <a:gd name="T118" fmla="*/ 294 w 305"/>
                <a:gd name="T119" fmla="*/ 835 h 851"/>
                <a:gd name="T120" fmla="*/ 298 w 305"/>
                <a:gd name="T121" fmla="*/ 840 h 851"/>
                <a:gd name="T122" fmla="*/ 302 w 305"/>
                <a:gd name="T123" fmla="*/ 846 h 8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55" name="Freeform 50"/>
            <p:cNvSpPr>
              <a:spLocks/>
            </p:cNvSpPr>
            <p:nvPr/>
          </p:nvSpPr>
          <p:spPr bwMode="auto">
            <a:xfrm>
              <a:off x="2130" y="1979"/>
              <a:ext cx="1065" cy="496"/>
            </a:xfrm>
            <a:custGeom>
              <a:avLst/>
              <a:gdLst>
                <a:gd name="T0" fmla="*/ 1048 w 1065"/>
                <a:gd name="T1" fmla="*/ 22 h 496"/>
                <a:gd name="T2" fmla="*/ 1025 w 1065"/>
                <a:gd name="T3" fmla="*/ 43 h 496"/>
                <a:gd name="T4" fmla="*/ 998 w 1065"/>
                <a:gd name="T5" fmla="*/ 63 h 496"/>
                <a:gd name="T6" fmla="*/ 966 w 1065"/>
                <a:gd name="T7" fmla="*/ 82 h 496"/>
                <a:gd name="T8" fmla="*/ 931 w 1065"/>
                <a:gd name="T9" fmla="*/ 100 h 496"/>
                <a:gd name="T10" fmla="*/ 893 w 1065"/>
                <a:gd name="T11" fmla="*/ 118 h 496"/>
                <a:gd name="T12" fmla="*/ 853 w 1065"/>
                <a:gd name="T13" fmla="*/ 134 h 496"/>
                <a:gd name="T14" fmla="*/ 812 w 1065"/>
                <a:gd name="T15" fmla="*/ 150 h 496"/>
                <a:gd name="T16" fmla="*/ 769 w 1065"/>
                <a:gd name="T17" fmla="*/ 165 h 496"/>
                <a:gd name="T18" fmla="*/ 726 w 1065"/>
                <a:gd name="T19" fmla="*/ 179 h 496"/>
                <a:gd name="T20" fmla="*/ 684 w 1065"/>
                <a:gd name="T21" fmla="*/ 193 h 496"/>
                <a:gd name="T22" fmla="*/ 644 w 1065"/>
                <a:gd name="T23" fmla="*/ 205 h 496"/>
                <a:gd name="T24" fmla="*/ 605 w 1065"/>
                <a:gd name="T25" fmla="*/ 217 h 496"/>
                <a:gd name="T26" fmla="*/ 569 w 1065"/>
                <a:gd name="T27" fmla="*/ 228 h 496"/>
                <a:gd name="T28" fmla="*/ 536 w 1065"/>
                <a:gd name="T29" fmla="*/ 238 h 496"/>
                <a:gd name="T30" fmla="*/ 508 w 1065"/>
                <a:gd name="T31" fmla="*/ 248 h 496"/>
                <a:gd name="T32" fmla="*/ 470 w 1065"/>
                <a:gd name="T33" fmla="*/ 260 h 496"/>
                <a:gd name="T34" fmla="*/ 445 w 1065"/>
                <a:gd name="T35" fmla="*/ 267 h 496"/>
                <a:gd name="T36" fmla="*/ 420 w 1065"/>
                <a:gd name="T37" fmla="*/ 273 h 496"/>
                <a:gd name="T38" fmla="*/ 396 w 1065"/>
                <a:gd name="T39" fmla="*/ 279 h 496"/>
                <a:gd name="T40" fmla="*/ 372 w 1065"/>
                <a:gd name="T41" fmla="*/ 285 h 496"/>
                <a:gd name="T42" fmla="*/ 349 w 1065"/>
                <a:gd name="T43" fmla="*/ 290 h 496"/>
                <a:gd name="T44" fmla="*/ 326 w 1065"/>
                <a:gd name="T45" fmla="*/ 295 h 496"/>
                <a:gd name="T46" fmla="*/ 303 w 1065"/>
                <a:gd name="T47" fmla="*/ 301 h 496"/>
                <a:gd name="T48" fmla="*/ 280 w 1065"/>
                <a:gd name="T49" fmla="*/ 308 h 496"/>
                <a:gd name="T50" fmla="*/ 257 w 1065"/>
                <a:gd name="T51" fmla="*/ 315 h 496"/>
                <a:gd name="T52" fmla="*/ 234 w 1065"/>
                <a:gd name="T53" fmla="*/ 323 h 496"/>
                <a:gd name="T54" fmla="*/ 211 w 1065"/>
                <a:gd name="T55" fmla="*/ 332 h 496"/>
                <a:gd name="T56" fmla="*/ 188 w 1065"/>
                <a:gd name="T57" fmla="*/ 343 h 496"/>
                <a:gd name="T58" fmla="*/ 165 w 1065"/>
                <a:gd name="T59" fmla="*/ 355 h 496"/>
                <a:gd name="T60" fmla="*/ 141 w 1065"/>
                <a:gd name="T61" fmla="*/ 369 h 496"/>
                <a:gd name="T62" fmla="*/ 120 w 1065"/>
                <a:gd name="T63" fmla="*/ 383 h 496"/>
                <a:gd name="T64" fmla="*/ 111 w 1065"/>
                <a:gd name="T65" fmla="*/ 389 h 496"/>
                <a:gd name="T66" fmla="*/ 102 w 1065"/>
                <a:gd name="T67" fmla="*/ 396 h 496"/>
                <a:gd name="T68" fmla="*/ 93 w 1065"/>
                <a:gd name="T69" fmla="*/ 402 h 496"/>
                <a:gd name="T70" fmla="*/ 84 w 1065"/>
                <a:gd name="T71" fmla="*/ 409 h 496"/>
                <a:gd name="T72" fmla="*/ 75 w 1065"/>
                <a:gd name="T73" fmla="*/ 415 h 496"/>
                <a:gd name="T74" fmla="*/ 66 w 1065"/>
                <a:gd name="T75" fmla="*/ 422 h 496"/>
                <a:gd name="T76" fmla="*/ 57 w 1065"/>
                <a:gd name="T77" fmla="*/ 429 h 496"/>
                <a:gd name="T78" fmla="*/ 49 w 1065"/>
                <a:gd name="T79" fmla="*/ 436 h 496"/>
                <a:gd name="T80" fmla="*/ 41 w 1065"/>
                <a:gd name="T81" fmla="*/ 444 h 496"/>
                <a:gd name="T82" fmla="*/ 33 w 1065"/>
                <a:gd name="T83" fmla="*/ 451 h 496"/>
                <a:gd name="T84" fmla="*/ 25 w 1065"/>
                <a:gd name="T85" fmla="*/ 460 h 496"/>
                <a:gd name="T86" fmla="*/ 18 w 1065"/>
                <a:gd name="T87" fmla="*/ 468 h 496"/>
                <a:gd name="T88" fmla="*/ 11 w 1065"/>
                <a:gd name="T89" fmla="*/ 477 h 496"/>
                <a:gd name="T90" fmla="*/ 5 w 1065"/>
                <a:gd name="T91" fmla="*/ 486 h 496"/>
                <a:gd name="T92" fmla="*/ 0 w 1065"/>
                <a:gd name="T93" fmla="*/ 495 h 4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56" name="Line 51"/>
            <p:cNvSpPr>
              <a:spLocks noChangeShapeType="1"/>
            </p:cNvSpPr>
            <p:nvPr/>
          </p:nvSpPr>
          <p:spPr bwMode="auto">
            <a:xfrm flipV="1">
              <a:off x="1360" y="2427"/>
              <a:ext cx="48" cy="24"/>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sz="1350">
                <a:solidFill>
                  <a:prstClr val="black"/>
                </a:solidFill>
                <a:latin typeface="Arial"/>
              </a:endParaRPr>
            </a:p>
          </p:txBody>
        </p:sp>
        <p:sp>
          <p:nvSpPr>
            <p:cNvPr id="21557" name="Line 52"/>
            <p:cNvSpPr>
              <a:spLocks noChangeShapeType="1"/>
            </p:cNvSpPr>
            <p:nvPr/>
          </p:nvSpPr>
          <p:spPr bwMode="auto">
            <a:xfrm>
              <a:off x="3301" y="1212"/>
              <a:ext cx="0" cy="4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sz="1350">
                <a:solidFill>
                  <a:prstClr val="black"/>
                </a:solidFill>
                <a:latin typeface="Arial"/>
              </a:endParaRPr>
            </a:p>
          </p:txBody>
        </p:sp>
        <p:sp>
          <p:nvSpPr>
            <p:cNvPr id="21558" name="Freeform 53"/>
            <p:cNvSpPr>
              <a:spLocks/>
            </p:cNvSpPr>
            <p:nvPr/>
          </p:nvSpPr>
          <p:spPr bwMode="auto">
            <a:xfrm>
              <a:off x="3183" y="1895"/>
              <a:ext cx="368" cy="144"/>
            </a:xfrm>
            <a:custGeom>
              <a:avLst/>
              <a:gdLst>
                <a:gd name="T0" fmla="*/ 0 w 368"/>
                <a:gd name="T1" fmla="*/ 96 h 144"/>
                <a:gd name="T2" fmla="*/ 29 w 368"/>
                <a:gd name="T3" fmla="*/ 85 h 144"/>
                <a:gd name="T4" fmla="*/ 44 w 368"/>
                <a:gd name="T5" fmla="*/ 79 h 144"/>
                <a:gd name="T6" fmla="*/ 59 w 368"/>
                <a:gd name="T7" fmla="*/ 73 h 144"/>
                <a:gd name="T8" fmla="*/ 74 w 368"/>
                <a:gd name="T9" fmla="*/ 66 h 144"/>
                <a:gd name="T10" fmla="*/ 89 w 368"/>
                <a:gd name="T11" fmla="*/ 59 h 144"/>
                <a:gd name="T12" fmla="*/ 103 w 368"/>
                <a:gd name="T13" fmla="*/ 52 h 144"/>
                <a:gd name="T14" fmla="*/ 118 w 368"/>
                <a:gd name="T15" fmla="*/ 45 h 144"/>
                <a:gd name="T16" fmla="*/ 133 w 368"/>
                <a:gd name="T17" fmla="*/ 39 h 144"/>
                <a:gd name="T18" fmla="*/ 147 w 368"/>
                <a:gd name="T19" fmla="*/ 32 h 144"/>
                <a:gd name="T20" fmla="*/ 161 w 368"/>
                <a:gd name="T21" fmla="*/ 26 h 144"/>
                <a:gd name="T22" fmla="*/ 175 w 368"/>
                <a:gd name="T23" fmla="*/ 20 h 144"/>
                <a:gd name="T24" fmla="*/ 189 w 368"/>
                <a:gd name="T25" fmla="*/ 15 h 144"/>
                <a:gd name="T26" fmla="*/ 203 w 368"/>
                <a:gd name="T27" fmla="*/ 11 h 144"/>
                <a:gd name="T28" fmla="*/ 216 w 368"/>
                <a:gd name="T29" fmla="*/ 7 h 144"/>
                <a:gd name="T30" fmla="*/ 229 w 368"/>
                <a:gd name="T31" fmla="*/ 3 h 144"/>
                <a:gd name="T32" fmla="*/ 242 w 368"/>
                <a:gd name="T33" fmla="*/ 1 h 144"/>
                <a:gd name="T34" fmla="*/ 254 w 368"/>
                <a:gd name="T35" fmla="*/ 0 h 144"/>
                <a:gd name="T36" fmla="*/ 265 w 368"/>
                <a:gd name="T37" fmla="*/ 0 h 144"/>
                <a:gd name="T38" fmla="*/ 277 w 368"/>
                <a:gd name="T39" fmla="*/ 1 h 144"/>
                <a:gd name="T40" fmla="*/ 288 w 368"/>
                <a:gd name="T41" fmla="*/ 3 h 144"/>
                <a:gd name="T42" fmla="*/ 298 w 368"/>
                <a:gd name="T43" fmla="*/ 7 h 144"/>
                <a:gd name="T44" fmla="*/ 308 w 368"/>
                <a:gd name="T45" fmla="*/ 13 h 144"/>
                <a:gd name="T46" fmla="*/ 317 w 368"/>
                <a:gd name="T47" fmla="*/ 19 h 144"/>
                <a:gd name="T48" fmla="*/ 325 w 368"/>
                <a:gd name="T49" fmla="*/ 28 h 144"/>
                <a:gd name="T50" fmla="*/ 333 w 368"/>
                <a:gd name="T51" fmla="*/ 38 h 144"/>
                <a:gd name="T52" fmla="*/ 341 w 368"/>
                <a:gd name="T53" fmla="*/ 51 h 144"/>
                <a:gd name="T54" fmla="*/ 347 w 368"/>
                <a:gd name="T55" fmla="*/ 65 h 144"/>
                <a:gd name="T56" fmla="*/ 353 w 368"/>
                <a:gd name="T57" fmla="*/ 81 h 144"/>
                <a:gd name="T58" fmla="*/ 359 w 368"/>
                <a:gd name="T59" fmla="*/ 99 h 144"/>
                <a:gd name="T60" fmla="*/ 363 w 368"/>
                <a:gd name="T61" fmla="*/ 120 h 144"/>
                <a:gd name="T62" fmla="*/ 367 w 368"/>
                <a:gd name="T63" fmla="*/ 143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59" name="Freeform 54"/>
            <p:cNvSpPr>
              <a:spLocks/>
            </p:cNvSpPr>
            <p:nvPr/>
          </p:nvSpPr>
          <p:spPr bwMode="auto">
            <a:xfrm>
              <a:off x="3216" y="1259"/>
              <a:ext cx="429" cy="488"/>
            </a:xfrm>
            <a:custGeom>
              <a:avLst/>
              <a:gdLst>
                <a:gd name="T0" fmla="*/ 102 w 429"/>
                <a:gd name="T1" fmla="*/ 31 h 488"/>
                <a:gd name="T2" fmla="*/ 108 w 429"/>
                <a:gd name="T3" fmla="*/ 59 h 488"/>
                <a:gd name="T4" fmla="*/ 106 w 429"/>
                <a:gd name="T5" fmla="*/ 84 h 488"/>
                <a:gd name="T6" fmla="*/ 97 w 429"/>
                <a:gd name="T7" fmla="*/ 107 h 488"/>
                <a:gd name="T8" fmla="*/ 83 w 429"/>
                <a:gd name="T9" fmla="*/ 128 h 488"/>
                <a:gd name="T10" fmla="*/ 66 w 429"/>
                <a:gd name="T11" fmla="*/ 149 h 488"/>
                <a:gd name="T12" fmla="*/ 48 w 429"/>
                <a:gd name="T13" fmla="*/ 169 h 488"/>
                <a:gd name="T14" fmla="*/ 31 w 429"/>
                <a:gd name="T15" fmla="*/ 191 h 488"/>
                <a:gd name="T16" fmla="*/ 16 w 429"/>
                <a:gd name="T17" fmla="*/ 215 h 488"/>
                <a:gd name="T18" fmla="*/ 5 w 429"/>
                <a:gd name="T19" fmla="*/ 241 h 488"/>
                <a:gd name="T20" fmla="*/ 1 w 429"/>
                <a:gd name="T21" fmla="*/ 268 h 488"/>
                <a:gd name="T22" fmla="*/ 0 w 429"/>
                <a:gd name="T23" fmla="*/ 281 h 488"/>
                <a:gd name="T24" fmla="*/ 0 w 429"/>
                <a:gd name="T25" fmla="*/ 295 h 488"/>
                <a:gd name="T26" fmla="*/ 0 w 429"/>
                <a:gd name="T27" fmla="*/ 308 h 488"/>
                <a:gd name="T28" fmla="*/ 0 w 429"/>
                <a:gd name="T29" fmla="*/ 321 h 488"/>
                <a:gd name="T30" fmla="*/ 0 w 429"/>
                <a:gd name="T31" fmla="*/ 335 h 488"/>
                <a:gd name="T32" fmla="*/ 1 w 429"/>
                <a:gd name="T33" fmla="*/ 348 h 488"/>
                <a:gd name="T34" fmla="*/ 1 w 429"/>
                <a:gd name="T35" fmla="*/ 362 h 488"/>
                <a:gd name="T36" fmla="*/ 2 w 429"/>
                <a:gd name="T37" fmla="*/ 375 h 488"/>
                <a:gd name="T38" fmla="*/ 2 w 429"/>
                <a:gd name="T39" fmla="*/ 388 h 488"/>
                <a:gd name="T40" fmla="*/ 2 w 429"/>
                <a:gd name="T41" fmla="*/ 401 h 488"/>
                <a:gd name="T42" fmla="*/ 40 w 429"/>
                <a:gd name="T43" fmla="*/ 417 h 488"/>
                <a:gd name="T44" fmla="*/ 68 w 429"/>
                <a:gd name="T45" fmla="*/ 418 h 488"/>
                <a:gd name="T46" fmla="*/ 95 w 429"/>
                <a:gd name="T47" fmla="*/ 411 h 488"/>
                <a:gd name="T48" fmla="*/ 122 w 429"/>
                <a:gd name="T49" fmla="*/ 399 h 488"/>
                <a:gd name="T50" fmla="*/ 149 w 429"/>
                <a:gd name="T51" fmla="*/ 385 h 488"/>
                <a:gd name="T52" fmla="*/ 175 w 429"/>
                <a:gd name="T53" fmla="*/ 371 h 488"/>
                <a:gd name="T54" fmla="*/ 201 w 429"/>
                <a:gd name="T55" fmla="*/ 359 h 488"/>
                <a:gd name="T56" fmla="*/ 226 w 429"/>
                <a:gd name="T57" fmla="*/ 352 h 488"/>
                <a:gd name="T58" fmla="*/ 252 w 429"/>
                <a:gd name="T59" fmla="*/ 351 h 488"/>
                <a:gd name="T60" fmla="*/ 278 w 429"/>
                <a:gd name="T61" fmla="*/ 361 h 488"/>
                <a:gd name="T62" fmla="*/ 300 w 429"/>
                <a:gd name="T63" fmla="*/ 378 h 488"/>
                <a:gd name="T64" fmla="*/ 310 w 429"/>
                <a:gd name="T65" fmla="*/ 391 h 488"/>
                <a:gd name="T66" fmla="*/ 316 w 429"/>
                <a:gd name="T67" fmla="*/ 404 h 488"/>
                <a:gd name="T68" fmla="*/ 321 w 429"/>
                <a:gd name="T69" fmla="*/ 417 h 488"/>
                <a:gd name="T70" fmla="*/ 325 w 429"/>
                <a:gd name="T71" fmla="*/ 429 h 488"/>
                <a:gd name="T72" fmla="*/ 329 w 429"/>
                <a:gd name="T73" fmla="*/ 442 h 488"/>
                <a:gd name="T74" fmla="*/ 334 w 429"/>
                <a:gd name="T75" fmla="*/ 453 h 488"/>
                <a:gd name="T76" fmla="*/ 341 w 429"/>
                <a:gd name="T77" fmla="*/ 463 h 488"/>
                <a:gd name="T78" fmla="*/ 352 w 429"/>
                <a:gd name="T79" fmla="*/ 473 h 488"/>
                <a:gd name="T80" fmla="*/ 367 w 429"/>
                <a:gd name="T81" fmla="*/ 480 h 488"/>
                <a:gd name="T82" fmla="*/ 384 w 429"/>
                <a:gd name="T83" fmla="*/ 485 h 488"/>
                <a:gd name="T84" fmla="*/ 388 w 429"/>
                <a:gd name="T85" fmla="*/ 485 h 488"/>
                <a:gd name="T86" fmla="*/ 392 w 429"/>
                <a:gd name="T87" fmla="*/ 486 h 488"/>
                <a:gd name="T88" fmla="*/ 397 w 429"/>
                <a:gd name="T89" fmla="*/ 486 h 488"/>
                <a:gd name="T90" fmla="*/ 401 w 429"/>
                <a:gd name="T91" fmla="*/ 486 h 488"/>
                <a:gd name="T92" fmla="*/ 406 w 429"/>
                <a:gd name="T93" fmla="*/ 486 h 488"/>
                <a:gd name="T94" fmla="*/ 410 w 429"/>
                <a:gd name="T95" fmla="*/ 486 h 488"/>
                <a:gd name="T96" fmla="*/ 415 w 429"/>
                <a:gd name="T97" fmla="*/ 486 h 488"/>
                <a:gd name="T98" fmla="*/ 420 w 429"/>
                <a:gd name="T99" fmla="*/ 485 h 488"/>
                <a:gd name="T100" fmla="*/ 424 w 429"/>
                <a:gd name="T101" fmla="*/ 485 h 488"/>
                <a:gd name="T102" fmla="*/ 428 w 429"/>
                <a:gd name="T103" fmla="*/ 484 h 4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60" name="Freeform 55"/>
            <p:cNvSpPr>
              <a:spLocks/>
            </p:cNvSpPr>
            <p:nvPr/>
          </p:nvSpPr>
          <p:spPr bwMode="auto">
            <a:xfrm>
              <a:off x="3431" y="1177"/>
              <a:ext cx="451" cy="222"/>
            </a:xfrm>
            <a:custGeom>
              <a:avLst/>
              <a:gdLst>
                <a:gd name="T0" fmla="*/ 0 w 451"/>
                <a:gd name="T1" fmla="*/ 0 h 222"/>
                <a:gd name="T2" fmla="*/ 11 w 451"/>
                <a:gd name="T3" fmla="*/ 19 h 222"/>
                <a:gd name="T4" fmla="*/ 17 w 451"/>
                <a:gd name="T5" fmla="*/ 27 h 222"/>
                <a:gd name="T6" fmla="*/ 24 w 451"/>
                <a:gd name="T7" fmla="*/ 34 h 222"/>
                <a:gd name="T8" fmla="*/ 31 w 451"/>
                <a:gd name="T9" fmla="*/ 41 h 222"/>
                <a:gd name="T10" fmla="*/ 39 w 451"/>
                <a:gd name="T11" fmla="*/ 47 h 222"/>
                <a:gd name="T12" fmla="*/ 47 w 451"/>
                <a:gd name="T13" fmla="*/ 53 h 222"/>
                <a:gd name="T14" fmla="*/ 55 w 451"/>
                <a:gd name="T15" fmla="*/ 58 h 222"/>
                <a:gd name="T16" fmla="*/ 64 w 451"/>
                <a:gd name="T17" fmla="*/ 63 h 222"/>
                <a:gd name="T18" fmla="*/ 73 w 451"/>
                <a:gd name="T19" fmla="*/ 67 h 222"/>
                <a:gd name="T20" fmla="*/ 82 w 451"/>
                <a:gd name="T21" fmla="*/ 71 h 222"/>
                <a:gd name="T22" fmla="*/ 92 w 451"/>
                <a:gd name="T23" fmla="*/ 75 h 222"/>
                <a:gd name="T24" fmla="*/ 101 w 451"/>
                <a:gd name="T25" fmla="*/ 78 h 222"/>
                <a:gd name="T26" fmla="*/ 111 w 451"/>
                <a:gd name="T27" fmla="*/ 81 h 222"/>
                <a:gd name="T28" fmla="*/ 121 w 451"/>
                <a:gd name="T29" fmla="*/ 83 h 222"/>
                <a:gd name="T30" fmla="*/ 131 w 451"/>
                <a:gd name="T31" fmla="*/ 86 h 222"/>
                <a:gd name="T32" fmla="*/ 141 w 451"/>
                <a:gd name="T33" fmla="*/ 89 h 222"/>
                <a:gd name="T34" fmla="*/ 151 w 451"/>
                <a:gd name="T35" fmla="*/ 91 h 222"/>
                <a:gd name="T36" fmla="*/ 161 w 451"/>
                <a:gd name="T37" fmla="*/ 94 h 222"/>
                <a:gd name="T38" fmla="*/ 171 w 451"/>
                <a:gd name="T39" fmla="*/ 97 h 222"/>
                <a:gd name="T40" fmla="*/ 180 w 451"/>
                <a:gd name="T41" fmla="*/ 99 h 222"/>
                <a:gd name="T42" fmla="*/ 190 w 451"/>
                <a:gd name="T43" fmla="*/ 103 h 222"/>
                <a:gd name="T44" fmla="*/ 199 w 451"/>
                <a:gd name="T45" fmla="*/ 106 h 222"/>
                <a:gd name="T46" fmla="*/ 209 w 451"/>
                <a:gd name="T47" fmla="*/ 109 h 222"/>
                <a:gd name="T48" fmla="*/ 218 w 451"/>
                <a:gd name="T49" fmla="*/ 113 h 222"/>
                <a:gd name="T50" fmla="*/ 227 w 451"/>
                <a:gd name="T51" fmla="*/ 117 h 222"/>
                <a:gd name="T52" fmla="*/ 235 w 451"/>
                <a:gd name="T53" fmla="*/ 122 h 222"/>
                <a:gd name="T54" fmla="*/ 243 w 451"/>
                <a:gd name="T55" fmla="*/ 127 h 222"/>
                <a:gd name="T56" fmla="*/ 251 w 451"/>
                <a:gd name="T57" fmla="*/ 133 h 222"/>
                <a:gd name="T58" fmla="*/ 259 w 451"/>
                <a:gd name="T59" fmla="*/ 139 h 222"/>
                <a:gd name="T60" fmla="*/ 266 w 451"/>
                <a:gd name="T61" fmla="*/ 145 h 222"/>
                <a:gd name="T62" fmla="*/ 273 w 451"/>
                <a:gd name="T63" fmla="*/ 153 h 222"/>
                <a:gd name="T64" fmla="*/ 280 w 451"/>
                <a:gd name="T65" fmla="*/ 162 h 222"/>
                <a:gd name="T66" fmla="*/ 284 w 451"/>
                <a:gd name="T67" fmla="*/ 166 h 222"/>
                <a:gd name="T68" fmla="*/ 289 w 451"/>
                <a:gd name="T69" fmla="*/ 171 h 222"/>
                <a:gd name="T70" fmla="*/ 293 w 451"/>
                <a:gd name="T71" fmla="*/ 175 h 222"/>
                <a:gd name="T72" fmla="*/ 297 w 451"/>
                <a:gd name="T73" fmla="*/ 179 h 222"/>
                <a:gd name="T74" fmla="*/ 302 w 451"/>
                <a:gd name="T75" fmla="*/ 183 h 222"/>
                <a:gd name="T76" fmla="*/ 307 w 451"/>
                <a:gd name="T77" fmla="*/ 187 h 222"/>
                <a:gd name="T78" fmla="*/ 312 w 451"/>
                <a:gd name="T79" fmla="*/ 190 h 222"/>
                <a:gd name="T80" fmla="*/ 317 w 451"/>
                <a:gd name="T81" fmla="*/ 194 h 222"/>
                <a:gd name="T82" fmla="*/ 322 w 451"/>
                <a:gd name="T83" fmla="*/ 197 h 222"/>
                <a:gd name="T84" fmla="*/ 327 w 451"/>
                <a:gd name="T85" fmla="*/ 200 h 222"/>
                <a:gd name="T86" fmla="*/ 333 w 451"/>
                <a:gd name="T87" fmla="*/ 203 h 222"/>
                <a:gd name="T88" fmla="*/ 339 w 451"/>
                <a:gd name="T89" fmla="*/ 206 h 222"/>
                <a:gd name="T90" fmla="*/ 344 w 451"/>
                <a:gd name="T91" fmla="*/ 209 h 222"/>
                <a:gd name="T92" fmla="*/ 350 w 451"/>
                <a:gd name="T93" fmla="*/ 211 h 222"/>
                <a:gd name="T94" fmla="*/ 356 w 451"/>
                <a:gd name="T95" fmla="*/ 213 h 222"/>
                <a:gd name="T96" fmla="*/ 361 w 451"/>
                <a:gd name="T97" fmla="*/ 215 h 222"/>
                <a:gd name="T98" fmla="*/ 367 w 451"/>
                <a:gd name="T99" fmla="*/ 217 h 222"/>
                <a:gd name="T100" fmla="*/ 373 w 451"/>
                <a:gd name="T101" fmla="*/ 218 h 222"/>
                <a:gd name="T102" fmla="*/ 380 w 451"/>
                <a:gd name="T103" fmla="*/ 219 h 222"/>
                <a:gd name="T104" fmla="*/ 386 w 451"/>
                <a:gd name="T105" fmla="*/ 220 h 222"/>
                <a:gd name="T106" fmla="*/ 392 w 451"/>
                <a:gd name="T107" fmla="*/ 221 h 222"/>
                <a:gd name="T108" fmla="*/ 399 w 451"/>
                <a:gd name="T109" fmla="*/ 221 h 222"/>
                <a:gd name="T110" fmla="*/ 405 w 451"/>
                <a:gd name="T111" fmla="*/ 221 h 222"/>
                <a:gd name="T112" fmla="*/ 411 w 451"/>
                <a:gd name="T113" fmla="*/ 221 h 222"/>
                <a:gd name="T114" fmla="*/ 417 w 451"/>
                <a:gd name="T115" fmla="*/ 220 h 222"/>
                <a:gd name="T116" fmla="*/ 424 w 451"/>
                <a:gd name="T117" fmla="*/ 219 h 222"/>
                <a:gd name="T118" fmla="*/ 431 w 451"/>
                <a:gd name="T119" fmla="*/ 218 h 222"/>
                <a:gd name="T120" fmla="*/ 437 w 451"/>
                <a:gd name="T121" fmla="*/ 216 h 222"/>
                <a:gd name="T122" fmla="*/ 443 w 451"/>
                <a:gd name="T123" fmla="*/ 214 h 222"/>
                <a:gd name="T124" fmla="*/ 450 w 451"/>
                <a:gd name="T125" fmla="*/ 212 h 2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61" name="Freeform 56"/>
            <p:cNvSpPr>
              <a:spLocks/>
            </p:cNvSpPr>
            <p:nvPr/>
          </p:nvSpPr>
          <p:spPr bwMode="auto">
            <a:xfrm>
              <a:off x="3502" y="1389"/>
              <a:ext cx="285" cy="110"/>
            </a:xfrm>
            <a:custGeom>
              <a:avLst/>
              <a:gdLst>
                <a:gd name="T0" fmla="*/ 272 w 285"/>
                <a:gd name="T1" fmla="*/ 0 h 110"/>
                <a:gd name="T2" fmla="*/ 282 w 285"/>
                <a:gd name="T3" fmla="*/ 36 h 110"/>
                <a:gd name="T4" fmla="*/ 284 w 285"/>
                <a:gd name="T5" fmla="*/ 51 h 110"/>
                <a:gd name="T6" fmla="*/ 284 w 285"/>
                <a:gd name="T7" fmla="*/ 63 h 110"/>
                <a:gd name="T8" fmla="*/ 282 w 285"/>
                <a:gd name="T9" fmla="*/ 74 h 110"/>
                <a:gd name="T10" fmla="*/ 278 w 285"/>
                <a:gd name="T11" fmla="*/ 84 h 110"/>
                <a:gd name="T12" fmla="*/ 273 w 285"/>
                <a:gd name="T13" fmla="*/ 91 h 110"/>
                <a:gd name="T14" fmla="*/ 267 w 285"/>
                <a:gd name="T15" fmla="*/ 97 h 110"/>
                <a:gd name="T16" fmla="*/ 259 w 285"/>
                <a:gd name="T17" fmla="*/ 102 h 110"/>
                <a:gd name="T18" fmla="*/ 250 w 285"/>
                <a:gd name="T19" fmla="*/ 105 h 110"/>
                <a:gd name="T20" fmla="*/ 241 w 285"/>
                <a:gd name="T21" fmla="*/ 107 h 110"/>
                <a:gd name="T22" fmla="*/ 230 w 285"/>
                <a:gd name="T23" fmla="*/ 109 h 110"/>
                <a:gd name="T24" fmla="*/ 218 w 285"/>
                <a:gd name="T25" fmla="*/ 109 h 110"/>
                <a:gd name="T26" fmla="*/ 206 w 285"/>
                <a:gd name="T27" fmla="*/ 108 h 110"/>
                <a:gd name="T28" fmla="*/ 193 w 285"/>
                <a:gd name="T29" fmla="*/ 106 h 110"/>
                <a:gd name="T30" fmla="*/ 180 w 285"/>
                <a:gd name="T31" fmla="*/ 104 h 110"/>
                <a:gd name="T32" fmla="*/ 166 w 285"/>
                <a:gd name="T33" fmla="*/ 101 h 110"/>
                <a:gd name="T34" fmla="*/ 152 w 285"/>
                <a:gd name="T35" fmla="*/ 97 h 110"/>
                <a:gd name="T36" fmla="*/ 138 w 285"/>
                <a:gd name="T37" fmla="*/ 93 h 110"/>
                <a:gd name="T38" fmla="*/ 124 w 285"/>
                <a:gd name="T39" fmla="*/ 89 h 110"/>
                <a:gd name="T40" fmla="*/ 110 w 285"/>
                <a:gd name="T41" fmla="*/ 85 h 110"/>
                <a:gd name="T42" fmla="*/ 97 w 285"/>
                <a:gd name="T43" fmla="*/ 81 h 110"/>
                <a:gd name="T44" fmla="*/ 84 w 285"/>
                <a:gd name="T45" fmla="*/ 77 h 110"/>
                <a:gd name="T46" fmla="*/ 71 w 285"/>
                <a:gd name="T47" fmla="*/ 73 h 110"/>
                <a:gd name="T48" fmla="*/ 59 w 285"/>
                <a:gd name="T49" fmla="*/ 69 h 110"/>
                <a:gd name="T50" fmla="*/ 47 w 285"/>
                <a:gd name="T51" fmla="*/ 66 h 110"/>
                <a:gd name="T52" fmla="*/ 37 w 285"/>
                <a:gd name="T53" fmla="*/ 63 h 110"/>
                <a:gd name="T54" fmla="*/ 27 w 285"/>
                <a:gd name="T55" fmla="*/ 60 h 110"/>
                <a:gd name="T56" fmla="*/ 18 w 285"/>
                <a:gd name="T57" fmla="*/ 59 h 110"/>
                <a:gd name="T58" fmla="*/ 11 w 285"/>
                <a:gd name="T59" fmla="*/ 58 h 110"/>
                <a:gd name="T60" fmla="*/ 5 w 285"/>
                <a:gd name="T61" fmla="*/ 58 h 110"/>
                <a:gd name="T62" fmla="*/ 0 w 285"/>
                <a:gd name="T63" fmla="*/ 5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62" name="Freeform 57"/>
            <p:cNvSpPr>
              <a:spLocks/>
            </p:cNvSpPr>
            <p:nvPr/>
          </p:nvSpPr>
          <p:spPr bwMode="auto">
            <a:xfrm>
              <a:off x="4070" y="1423"/>
              <a:ext cx="333" cy="262"/>
            </a:xfrm>
            <a:custGeom>
              <a:avLst/>
              <a:gdLst>
                <a:gd name="T0" fmla="*/ 332 w 333"/>
                <a:gd name="T1" fmla="*/ 261 h 262"/>
                <a:gd name="T2" fmla="*/ 319 w 333"/>
                <a:gd name="T3" fmla="*/ 257 h 262"/>
                <a:gd name="T4" fmla="*/ 313 w 333"/>
                <a:gd name="T5" fmla="*/ 255 h 262"/>
                <a:gd name="T6" fmla="*/ 308 w 333"/>
                <a:gd name="T7" fmla="*/ 251 h 262"/>
                <a:gd name="T8" fmla="*/ 302 w 333"/>
                <a:gd name="T9" fmla="*/ 247 h 262"/>
                <a:gd name="T10" fmla="*/ 298 w 333"/>
                <a:gd name="T11" fmla="*/ 243 h 262"/>
                <a:gd name="T12" fmla="*/ 293 w 333"/>
                <a:gd name="T13" fmla="*/ 238 h 262"/>
                <a:gd name="T14" fmla="*/ 289 w 333"/>
                <a:gd name="T15" fmla="*/ 233 h 262"/>
                <a:gd name="T16" fmla="*/ 285 w 333"/>
                <a:gd name="T17" fmla="*/ 227 h 262"/>
                <a:gd name="T18" fmla="*/ 281 w 333"/>
                <a:gd name="T19" fmla="*/ 221 h 262"/>
                <a:gd name="T20" fmla="*/ 278 w 333"/>
                <a:gd name="T21" fmla="*/ 215 h 262"/>
                <a:gd name="T22" fmla="*/ 274 w 333"/>
                <a:gd name="T23" fmla="*/ 208 h 262"/>
                <a:gd name="T24" fmla="*/ 271 w 333"/>
                <a:gd name="T25" fmla="*/ 201 h 262"/>
                <a:gd name="T26" fmla="*/ 268 w 333"/>
                <a:gd name="T27" fmla="*/ 194 h 262"/>
                <a:gd name="T28" fmla="*/ 264 w 333"/>
                <a:gd name="T29" fmla="*/ 187 h 262"/>
                <a:gd name="T30" fmla="*/ 261 w 333"/>
                <a:gd name="T31" fmla="*/ 179 h 262"/>
                <a:gd name="T32" fmla="*/ 258 w 333"/>
                <a:gd name="T33" fmla="*/ 172 h 262"/>
                <a:gd name="T34" fmla="*/ 254 w 333"/>
                <a:gd name="T35" fmla="*/ 164 h 262"/>
                <a:gd name="T36" fmla="*/ 251 w 333"/>
                <a:gd name="T37" fmla="*/ 156 h 262"/>
                <a:gd name="T38" fmla="*/ 248 w 333"/>
                <a:gd name="T39" fmla="*/ 149 h 262"/>
                <a:gd name="T40" fmla="*/ 244 w 333"/>
                <a:gd name="T41" fmla="*/ 141 h 262"/>
                <a:gd name="T42" fmla="*/ 240 w 333"/>
                <a:gd name="T43" fmla="*/ 134 h 262"/>
                <a:gd name="T44" fmla="*/ 236 w 333"/>
                <a:gd name="T45" fmla="*/ 127 h 262"/>
                <a:gd name="T46" fmla="*/ 232 w 333"/>
                <a:gd name="T47" fmla="*/ 119 h 262"/>
                <a:gd name="T48" fmla="*/ 228 w 333"/>
                <a:gd name="T49" fmla="*/ 112 h 262"/>
                <a:gd name="T50" fmla="*/ 224 w 333"/>
                <a:gd name="T51" fmla="*/ 105 h 262"/>
                <a:gd name="T52" fmla="*/ 219 w 333"/>
                <a:gd name="T53" fmla="*/ 99 h 262"/>
                <a:gd name="T54" fmla="*/ 214 w 333"/>
                <a:gd name="T55" fmla="*/ 93 h 262"/>
                <a:gd name="T56" fmla="*/ 208 w 333"/>
                <a:gd name="T57" fmla="*/ 87 h 262"/>
                <a:gd name="T58" fmla="*/ 202 w 333"/>
                <a:gd name="T59" fmla="*/ 81 h 262"/>
                <a:gd name="T60" fmla="*/ 196 w 333"/>
                <a:gd name="T61" fmla="*/ 77 h 262"/>
                <a:gd name="T62" fmla="*/ 190 w 333"/>
                <a:gd name="T63" fmla="*/ 72 h 262"/>
                <a:gd name="T64" fmla="*/ 178 w 333"/>
                <a:gd name="T65" fmla="*/ 65 h 262"/>
                <a:gd name="T66" fmla="*/ 172 w 333"/>
                <a:gd name="T67" fmla="*/ 61 h 262"/>
                <a:gd name="T68" fmla="*/ 167 w 333"/>
                <a:gd name="T69" fmla="*/ 57 h 262"/>
                <a:gd name="T70" fmla="*/ 162 w 333"/>
                <a:gd name="T71" fmla="*/ 54 h 262"/>
                <a:gd name="T72" fmla="*/ 156 w 333"/>
                <a:gd name="T73" fmla="*/ 50 h 262"/>
                <a:gd name="T74" fmla="*/ 150 w 333"/>
                <a:gd name="T75" fmla="*/ 47 h 262"/>
                <a:gd name="T76" fmla="*/ 145 w 333"/>
                <a:gd name="T77" fmla="*/ 43 h 262"/>
                <a:gd name="T78" fmla="*/ 140 w 333"/>
                <a:gd name="T79" fmla="*/ 40 h 262"/>
                <a:gd name="T80" fmla="*/ 134 w 333"/>
                <a:gd name="T81" fmla="*/ 37 h 262"/>
                <a:gd name="T82" fmla="*/ 129 w 333"/>
                <a:gd name="T83" fmla="*/ 33 h 262"/>
                <a:gd name="T84" fmla="*/ 124 w 333"/>
                <a:gd name="T85" fmla="*/ 30 h 262"/>
                <a:gd name="T86" fmla="*/ 118 w 333"/>
                <a:gd name="T87" fmla="*/ 27 h 262"/>
                <a:gd name="T88" fmla="*/ 112 w 333"/>
                <a:gd name="T89" fmla="*/ 24 h 262"/>
                <a:gd name="T90" fmla="*/ 107 w 333"/>
                <a:gd name="T91" fmla="*/ 21 h 262"/>
                <a:gd name="T92" fmla="*/ 102 w 333"/>
                <a:gd name="T93" fmla="*/ 18 h 262"/>
                <a:gd name="T94" fmla="*/ 96 w 333"/>
                <a:gd name="T95" fmla="*/ 16 h 262"/>
                <a:gd name="T96" fmla="*/ 90 w 333"/>
                <a:gd name="T97" fmla="*/ 13 h 262"/>
                <a:gd name="T98" fmla="*/ 84 w 333"/>
                <a:gd name="T99" fmla="*/ 11 h 262"/>
                <a:gd name="T100" fmla="*/ 78 w 333"/>
                <a:gd name="T101" fmla="*/ 9 h 262"/>
                <a:gd name="T102" fmla="*/ 73 w 333"/>
                <a:gd name="T103" fmla="*/ 7 h 262"/>
                <a:gd name="T104" fmla="*/ 67 w 333"/>
                <a:gd name="T105" fmla="*/ 5 h 262"/>
                <a:gd name="T106" fmla="*/ 60 w 333"/>
                <a:gd name="T107" fmla="*/ 4 h 262"/>
                <a:gd name="T108" fmla="*/ 54 w 333"/>
                <a:gd name="T109" fmla="*/ 3 h 262"/>
                <a:gd name="T110" fmla="*/ 48 w 333"/>
                <a:gd name="T111" fmla="*/ 1 h 262"/>
                <a:gd name="T112" fmla="*/ 42 w 333"/>
                <a:gd name="T113" fmla="*/ 1 h 262"/>
                <a:gd name="T114" fmla="*/ 35 w 333"/>
                <a:gd name="T115" fmla="*/ 0 h 262"/>
                <a:gd name="T116" fmla="*/ 28 w 333"/>
                <a:gd name="T117" fmla="*/ 0 h 262"/>
                <a:gd name="T118" fmla="*/ 22 w 333"/>
                <a:gd name="T119" fmla="*/ 0 h 262"/>
                <a:gd name="T120" fmla="*/ 15 w 333"/>
                <a:gd name="T121" fmla="*/ 0 h 262"/>
                <a:gd name="T122" fmla="*/ 8 w 333"/>
                <a:gd name="T123" fmla="*/ 1 h 262"/>
                <a:gd name="T124" fmla="*/ 0 w 333"/>
                <a:gd name="T125" fmla="*/ 2 h 2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63" name="Freeform 58"/>
            <p:cNvSpPr>
              <a:spLocks/>
            </p:cNvSpPr>
            <p:nvPr/>
          </p:nvSpPr>
          <p:spPr bwMode="auto">
            <a:xfrm>
              <a:off x="1467" y="819"/>
              <a:ext cx="391" cy="182"/>
            </a:xfrm>
            <a:custGeom>
              <a:avLst/>
              <a:gdLst>
                <a:gd name="T0" fmla="*/ 390 w 391"/>
                <a:gd name="T1" fmla="*/ 87 h 182"/>
                <a:gd name="T2" fmla="*/ 381 w 391"/>
                <a:gd name="T3" fmla="*/ 61 h 182"/>
                <a:gd name="T4" fmla="*/ 374 w 391"/>
                <a:gd name="T5" fmla="*/ 50 h 182"/>
                <a:gd name="T6" fmla="*/ 365 w 391"/>
                <a:gd name="T7" fmla="*/ 40 h 182"/>
                <a:gd name="T8" fmla="*/ 355 w 391"/>
                <a:gd name="T9" fmla="*/ 31 h 182"/>
                <a:gd name="T10" fmla="*/ 344 w 391"/>
                <a:gd name="T11" fmla="*/ 23 h 182"/>
                <a:gd name="T12" fmla="*/ 331 w 391"/>
                <a:gd name="T13" fmla="*/ 17 h 182"/>
                <a:gd name="T14" fmla="*/ 318 w 391"/>
                <a:gd name="T15" fmla="*/ 11 h 182"/>
                <a:gd name="T16" fmla="*/ 303 w 391"/>
                <a:gd name="T17" fmla="*/ 7 h 182"/>
                <a:gd name="T18" fmla="*/ 287 w 391"/>
                <a:gd name="T19" fmla="*/ 4 h 182"/>
                <a:gd name="T20" fmla="*/ 271 w 391"/>
                <a:gd name="T21" fmla="*/ 1 h 182"/>
                <a:gd name="T22" fmla="*/ 255 w 391"/>
                <a:gd name="T23" fmla="*/ 0 h 182"/>
                <a:gd name="T24" fmla="*/ 237 w 391"/>
                <a:gd name="T25" fmla="*/ 0 h 182"/>
                <a:gd name="T26" fmla="*/ 220 w 391"/>
                <a:gd name="T27" fmla="*/ 1 h 182"/>
                <a:gd name="T28" fmla="*/ 203 w 391"/>
                <a:gd name="T29" fmla="*/ 3 h 182"/>
                <a:gd name="T30" fmla="*/ 185 w 391"/>
                <a:gd name="T31" fmla="*/ 5 h 182"/>
                <a:gd name="T32" fmla="*/ 167 w 391"/>
                <a:gd name="T33" fmla="*/ 9 h 182"/>
                <a:gd name="T34" fmla="*/ 150 w 391"/>
                <a:gd name="T35" fmla="*/ 14 h 182"/>
                <a:gd name="T36" fmla="*/ 133 w 391"/>
                <a:gd name="T37" fmla="*/ 20 h 182"/>
                <a:gd name="T38" fmla="*/ 116 w 391"/>
                <a:gd name="T39" fmla="*/ 27 h 182"/>
                <a:gd name="T40" fmla="*/ 100 w 391"/>
                <a:gd name="T41" fmla="*/ 34 h 182"/>
                <a:gd name="T42" fmla="*/ 85 w 391"/>
                <a:gd name="T43" fmla="*/ 43 h 182"/>
                <a:gd name="T44" fmla="*/ 70 w 391"/>
                <a:gd name="T45" fmla="*/ 53 h 182"/>
                <a:gd name="T46" fmla="*/ 57 w 391"/>
                <a:gd name="T47" fmla="*/ 63 h 182"/>
                <a:gd name="T48" fmla="*/ 45 w 391"/>
                <a:gd name="T49" fmla="*/ 75 h 182"/>
                <a:gd name="T50" fmla="*/ 33 w 391"/>
                <a:gd name="T51" fmla="*/ 87 h 182"/>
                <a:gd name="T52" fmla="*/ 23 w 391"/>
                <a:gd name="T53" fmla="*/ 101 h 182"/>
                <a:gd name="T54" fmla="*/ 15 w 391"/>
                <a:gd name="T55" fmla="*/ 115 h 182"/>
                <a:gd name="T56" fmla="*/ 9 w 391"/>
                <a:gd name="T57" fmla="*/ 130 h 182"/>
                <a:gd name="T58" fmla="*/ 4 w 391"/>
                <a:gd name="T59" fmla="*/ 146 h 182"/>
                <a:gd name="T60" fmla="*/ 1 w 391"/>
                <a:gd name="T61" fmla="*/ 163 h 182"/>
                <a:gd name="T62" fmla="*/ 0 w 391"/>
                <a:gd name="T63" fmla="*/ 181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64" name="Freeform 59"/>
            <p:cNvSpPr>
              <a:spLocks/>
            </p:cNvSpPr>
            <p:nvPr/>
          </p:nvSpPr>
          <p:spPr bwMode="auto">
            <a:xfrm>
              <a:off x="986" y="1106"/>
              <a:ext cx="198" cy="190"/>
            </a:xfrm>
            <a:custGeom>
              <a:avLst/>
              <a:gdLst>
                <a:gd name="T0" fmla="*/ 8 w 198"/>
                <a:gd name="T1" fmla="*/ 189 h 190"/>
                <a:gd name="T2" fmla="*/ 2 w 198"/>
                <a:gd name="T3" fmla="*/ 167 h 190"/>
                <a:gd name="T4" fmla="*/ 0 w 198"/>
                <a:gd name="T5" fmla="*/ 156 h 190"/>
                <a:gd name="T6" fmla="*/ 0 w 198"/>
                <a:gd name="T7" fmla="*/ 147 h 190"/>
                <a:gd name="T8" fmla="*/ 0 w 198"/>
                <a:gd name="T9" fmla="*/ 137 h 190"/>
                <a:gd name="T10" fmla="*/ 2 w 198"/>
                <a:gd name="T11" fmla="*/ 128 h 190"/>
                <a:gd name="T12" fmla="*/ 4 w 198"/>
                <a:gd name="T13" fmla="*/ 120 h 190"/>
                <a:gd name="T14" fmla="*/ 7 w 198"/>
                <a:gd name="T15" fmla="*/ 112 h 190"/>
                <a:gd name="T16" fmla="*/ 10 w 198"/>
                <a:gd name="T17" fmla="*/ 104 h 190"/>
                <a:gd name="T18" fmla="*/ 15 w 198"/>
                <a:gd name="T19" fmla="*/ 96 h 190"/>
                <a:gd name="T20" fmla="*/ 20 w 198"/>
                <a:gd name="T21" fmla="*/ 89 h 190"/>
                <a:gd name="T22" fmla="*/ 26 w 198"/>
                <a:gd name="T23" fmla="*/ 82 h 190"/>
                <a:gd name="T24" fmla="*/ 32 w 198"/>
                <a:gd name="T25" fmla="*/ 76 h 190"/>
                <a:gd name="T26" fmla="*/ 38 w 198"/>
                <a:gd name="T27" fmla="*/ 70 h 190"/>
                <a:gd name="T28" fmla="*/ 46 w 198"/>
                <a:gd name="T29" fmla="*/ 64 h 190"/>
                <a:gd name="T30" fmla="*/ 53 w 198"/>
                <a:gd name="T31" fmla="*/ 59 h 190"/>
                <a:gd name="T32" fmla="*/ 61 w 198"/>
                <a:gd name="T33" fmla="*/ 54 h 190"/>
                <a:gd name="T34" fmla="*/ 69 w 198"/>
                <a:gd name="T35" fmla="*/ 48 h 190"/>
                <a:gd name="T36" fmla="*/ 78 w 198"/>
                <a:gd name="T37" fmla="*/ 44 h 190"/>
                <a:gd name="T38" fmla="*/ 87 w 198"/>
                <a:gd name="T39" fmla="*/ 40 h 190"/>
                <a:gd name="T40" fmla="*/ 96 w 198"/>
                <a:gd name="T41" fmla="*/ 35 h 190"/>
                <a:gd name="T42" fmla="*/ 105 w 198"/>
                <a:gd name="T43" fmla="*/ 31 h 190"/>
                <a:gd name="T44" fmla="*/ 114 w 198"/>
                <a:gd name="T45" fmla="*/ 27 h 190"/>
                <a:gd name="T46" fmla="*/ 124 w 198"/>
                <a:gd name="T47" fmla="*/ 24 h 190"/>
                <a:gd name="T48" fmla="*/ 133 w 198"/>
                <a:gd name="T49" fmla="*/ 20 h 190"/>
                <a:gd name="T50" fmla="*/ 143 w 198"/>
                <a:gd name="T51" fmla="*/ 17 h 190"/>
                <a:gd name="T52" fmla="*/ 152 w 198"/>
                <a:gd name="T53" fmla="*/ 14 h 190"/>
                <a:gd name="T54" fmla="*/ 162 w 198"/>
                <a:gd name="T55" fmla="*/ 11 h 190"/>
                <a:gd name="T56" fmla="*/ 170 w 198"/>
                <a:gd name="T57" fmla="*/ 8 h 190"/>
                <a:gd name="T58" fmla="*/ 180 w 198"/>
                <a:gd name="T59" fmla="*/ 5 h 190"/>
                <a:gd name="T60" fmla="*/ 188 w 198"/>
                <a:gd name="T61" fmla="*/ 2 h 190"/>
                <a:gd name="T62" fmla="*/ 197 w 198"/>
                <a:gd name="T63" fmla="*/ 0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65" name="Freeform 60"/>
            <p:cNvSpPr>
              <a:spLocks/>
            </p:cNvSpPr>
            <p:nvPr/>
          </p:nvSpPr>
          <p:spPr bwMode="auto">
            <a:xfrm>
              <a:off x="1076" y="2298"/>
              <a:ext cx="203" cy="177"/>
            </a:xfrm>
            <a:custGeom>
              <a:avLst/>
              <a:gdLst>
                <a:gd name="T0" fmla="*/ 0 w 203"/>
                <a:gd name="T1" fmla="*/ 0 h 177"/>
                <a:gd name="T2" fmla="*/ 9 w 203"/>
                <a:gd name="T3" fmla="*/ 14 h 177"/>
                <a:gd name="T4" fmla="*/ 14 w 203"/>
                <a:gd name="T5" fmla="*/ 21 h 177"/>
                <a:gd name="T6" fmla="*/ 18 w 203"/>
                <a:gd name="T7" fmla="*/ 28 h 177"/>
                <a:gd name="T8" fmla="*/ 23 w 203"/>
                <a:gd name="T9" fmla="*/ 36 h 177"/>
                <a:gd name="T10" fmla="*/ 28 w 203"/>
                <a:gd name="T11" fmla="*/ 43 h 177"/>
                <a:gd name="T12" fmla="*/ 33 w 203"/>
                <a:gd name="T13" fmla="*/ 50 h 177"/>
                <a:gd name="T14" fmla="*/ 38 w 203"/>
                <a:gd name="T15" fmla="*/ 58 h 177"/>
                <a:gd name="T16" fmla="*/ 42 w 203"/>
                <a:gd name="T17" fmla="*/ 65 h 177"/>
                <a:gd name="T18" fmla="*/ 48 w 203"/>
                <a:gd name="T19" fmla="*/ 72 h 177"/>
                <a:gd name="T20" fmla="*/ 52 w 203"/>
                <a:gd name="T21" fmla="*/ 80 h 177"/>
                <a:gd name="T22" fmla="*/ 58 w 203"/>
                <a:gd name="T23" fmla="*/ 87 h 177"/>
                <a:gd name="T24" fmla="*/ 63 w 203"/>
                <a:gd name="T25" fmla="*/ 94 h 177"/>
                <a:gd name="T26" fmla="*/ 68 w 203"/>
                <a:gd name="T27" fmla="*/ 101 h 177"/>
                <a:gd name="T28" fmla="*/ 74 w 203"/>
                <a:gd name="T29" fmla="*/ 108 h 177"/>
                <a:gd name="T30" fmla="*/ 80 w 203"/>
                <a:gd name="T31" fmla="*/ 114 h 177"/>
                <a:gd name="T32" fmla="*/ 86 w 203"/>
                <a:gd name="T33" fmla="*/ 120 h 177"/>
                <a:gd name="T34" fmla="*/ 92 w 203"/>
                <a:gd name="T35" fmla="*/ 127 h 177"/>
                <a:gd name="T36" fmla="*/ 98 w 203"/>
                <a:gd name="T37" fmla="*/ 132 h 177"/>
                <a:gd name="T38" fmla="*/ 105 w 203"/>
                <a:gd name="T39" fmla="*/ 138 h 177"/>
                <a:gd name="T40" fmla="*/ 111 w 203"/>
                <a:gd name="T41" fmla="*/ 144 h 177"/>
                <a:gd name="T42" fmla="*/ 118 w 203"/>
                <a:gd name="T43" fmla="*/ 148 h 177"/>
                <a:gd name="T44" fmla="*/ 125 w 203"/>
                <a:gd name="T45" fmla="*/ 153 h 177"/>
                <a:gd name="T46" fmla="*/ 133 w 203"/>
                <a:gd name="T47" fmla="*/ 158 h 177"/>
                <a:gd name="T48" fmla="*/ 140 w 203"/>
                <a:gd name="T49" fmla="*/ 161 h 177"/>
                <a:gd name="T50" fmla="*/ 148 w 203"/>
                <a:gd name="T51" fmla="*/ 165 h 177"/>
                <a:gd name="T52" fmla="*/ 156 w 203"/>
                <a:gd name="T53" fmla="*/ 168 h 177"/>
                <a:gd name="T54" fmla="*/ 165 w 203"/>
                <a:gd name="T55" fmla="*/ 170 h 177"/>
                <a:gd name="T56" fmla="*/ 174 w 203"/>
                <a:gd name="T57" fmla="*/ 173 h 177"/>
                <a:gd name="T58" fmla="*/ 182 w 203"/>
                <a:gd name="T59" fmla="*/ 174 h 177"/>
                <a:gd name="T60" fmla="*/ 192 w 203"/>
                <a:gd name="T61" fmla="*/ 176 h 177"/>
                <a:gd name="T62" fmla="*/ 202 w 203"/>
                <a:gd name="T63" fmla="*/ 176 h 1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66" name="Freeform 61"/>
            <p:cNvSpPr>
              <a:spLocks/>
            </p:cNvSpPr>
            <p:nvPr/>
          </p:nvSpPr>
          <p:spPr bwMode="auto">
            <a:xfrm>
              <a:off x="1419" y="2416"/>
              <a:ext cx="782" cy="163"/>
            </a:xfrm>
            <a:custGeom>
              <a:avLst/>
              <a:gdLst>
                <a:gd name="T0" fmla="*/ 0 w 782"/>
                <a:gd name="T1" fmla="*/ 35 h 163"/>
                <a:gd name="T2" fmla="*/ 22 w 782"/>
                <a:gd name="T3" fmla="*/ 74 h 163"/>
                <a:gd name="T4" fmla="*/ 37 w 782"/>
                <a:gd name="T5" fmla="*/ 90 h 163"/>
                <a:gd name="T6" fmla="*/ 54 w 782"/>
                <a:gd name="T7" fmla="*/ 105 h 163"/>
                <a:gd name="T8" fmla="*/ 73 w 782"/>
                <a:gd name="T9" fmla="*/ 118 h 163"/>
                <a:gd name="T10" fmla="*/ 95 w 782"/>
                <a:gd name="T11" fmla="*/ 129 h 163"/>
                <a:gd name="T12" fmla="*/ 118 w 782"/>
                <a:gd name="T13" fmla="*/ 139 h 163"/>
                <a:gd name="T14" fmla="*/ 142 w 782"/>
                <a:gd name="T15" fmla="*/ 146 h 163"/>
                <a:gd name="T16" fmla="*/ 169 w 782"/>
                <a:gd name="T17" fmla="*/ 152 h 163"/>
                <a:gd name="T18" fmla="*/ 196 w 782"/>
                <a:gd name="T19" fmla="*/ 157 h 163"/>
                <a:gd name="T20" fmla="*/ 224 w 782"/>
                <a:gd name="T21" fmla="*/ 160 h 163"/>
                <a:gd name="T22" fmla="*/ 254 w 782"/>
                <a:gd name="T23" fmla="*/ 162 h 163"/>
                <a:gd name="T24" fmla="*/ 284 w 782"/>
                <a:gd name="T25" fmla="*/ 162 h 163"/>
                <a:gd name="T26" fmla="*/ 315 w 782"/>
                <a:gd name="T27" fmla="*/ 161 h 163"/>
                <a:gd name="T28" fmla="*/ 346 w 782"/>
                <a:gd name="T29" fmla="*/ 159 h 163"/>
                <a:gd name="T30" fmla="*/ 377 w 782"/>
                <a:gd name="T31" fmla="*/ 156 h 163"/>
                <a:gd name="T32" fmla="*/ 409 w 782"/>
                <a:gd name="T33" fmla="*/ 151 h 163"/>
                <a:gd name="T34" fmla="*/ 441 w 782"/>
                <a:gd name="T35" fmla="*/ 146 h 163"/>
                <a:gd name="T36" fmla="*/ 472 w 782"/>
                <a:gd name="T37" fmla="*/ 140 h 163"/>
                <a:gd name="T38" fmla="*/ 503 w 782"/>
                <a:gd name="T39" fmla="*/ 132 h 163"/>
                <a:gd name="T40" fmla="*/ 533 w 782"/>
                <a:gd name="T41" fmla="*/ 124 h 163"/>
                <a:gd name="T42" fmla="*/ 563 w 782"/>
                <a:gd name="T43" fmla="*/ 116 h 163"/>
                <a:gd name="T44" fmla="*/ 592 w 782"/>
                <a:gd name="T45" fmla="*/ 106 h 163"/>
                <a:gd name="T46" fmla="*/ 619 w 782"/>
                <a:gd name="T47" fmla="*/ 96 h 163"/>
                <a:gd name="T48" fmla="*/ 645 w 782"/>
                <a:gd name="T49" fmla="*/ 85 h 163"/>
                <a:gd name="T50" fmla="*/ 671 w 782"/>
                <a:gd name="T51" fmla="*/ 74 h 163"/>
                <a:gd name="T52" fmla="*/ 694 w 782"/>
                <a:gd name="T53" fmla="*/ 62 h 163"/>
                <a:gd name="T54" fmla="*/ 715 w 782"/>
                <a:gd name="T55" fmla="*/ 50 h 163"/>
                <a:gd name="T56" fmla="*/ 735 w 782"/>
                <a:gd name="T57" fmla="*/ 38 h 163"/>
                <a:gd name="T58" fmla="*/ 753 w 782"/>
                <a:gd name="T59" fmla="*/ 25 h 163"/>
                <a:gd name="T60" fmla="*/ 768 w 782"/>
                <a:gd name="T61" fmla="*/ 12 h 163"/>
                <a:gd name="T62" fmla="*/ 781 w 782"/>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67" name="Freeform 62"/>
            <p:cNvSpPr>
              <a:spLocks/>
            </p:cNvSpPr>
            <p:nvPr/>
          </p:nvSpPr>
          <p:spPr bwMode="auto">
            <a:xfrm>
              <a:off x="1049" y="2262"/>
              <a:ext cx="88" cy="131"/>
            </a:xfrm>
            <a:custGeom>
              <a:avLst/>
              <a:gdLst>
                <a:gd name="T0" fmla="*/ 3 w 88"/>
                <a:gd name="T1" fmla="*/ 0 h 131"/>
                <a:gd name="T2" fmla="*/ 1 w 88"/>
                <a:gd name="T3" fmla="*/ 11 h 131"/>
                <a:gd name="T4" fmla="*/ 0 w 88"/>
                <a:gd name="T5" fmla="*/ 17 h 131"/>
                <a:gd name="T6" fmla="*/ 0 w 88"/>
                <a:gd name="T7" fmla="*/ 22 h 131"/>
                <a:gd name="T8" fmla="*/ 1 w 88"/>
                <a:gd name="T9" fmla="*/ 27 h 131"/>
                <a:gd name="T10" fmla="*/ 1 w 88"/>
                <a:gd name="T11" fmla="*/ 32 h 131"/>
                <a:gd name="T12" fmla="*/ 3 w 88"/>
                <a:gd name="T13" fmla="*/ 36 h 131"/>
                <a:gd name="T14" fmla="*/ 4 w 88"/>
                <a:gd name="T15" fmla="*/ 40 h 131"/>
                <a:gd name="T16" fmla="*/ 6 w 88"/>
                <a:gd name="T17" fmla="*/ 45 h 131"/>
                <a:gd name="T18" fmla="*/ 8 w 88"/>
                <a:gd name="T19" fmla="*/ 49 h 131"/>
                <a:gd name="T20" fmla="*/ 11 w 88"/>
                <a:gd name="T21" fmla="*/ 52 h 131"/>
                <a:gd name="T22" fmla="*/ 14 w 88"/>
                <a:gd name="T23" fmla="*/ 56 h 131"/>
                <a:gd name="T24" fmla="*/ 17 w 88"/>
                <a:gd name="T25" fmla="*/ 60 h 131"/>
                <a:gd name="T26" fmla="*/ 20 w 88"/>
                <a:gd name="T27" fmla="*/ 64 h 131"/>
                <a:gd name="T28" fmla="*/ 23 w 88"/>
                <a:gd name="T29" fmla="*/ 67 h 131"/>
                <a:gd name="T30" fmla="*/ 27 w 88"/>
                <a:gd name="T31" fmla="*/ 70 h 131"/>
                <a:gd name="T32" fmla="*/ 31 w 88"/>
                <a:gd name="T33" fmla="*/ 74 h 131"/>
                <a:gd name="T34" fmla="*/ 35 w 88"/>
                <a:gd name="T35" fmla="*/ 77 h 131"/>
                <a:gd name="T36" fmla="*/ 39 w 88"/>
                <a:gd name="T37" fmla="*/ 80 h 131"/>
                <a:gd name="T38" fmla="*/ 43 w 88"/>
                <a:gd name="T39" fmla="*/ 84 h 131"/>
                <a:gd name="T40" fmla="*/ 47 w 88"/>
                <a:gd name="T41" fmla="*/ 87 h 131"/>
                <a:gd name="T42" fmla="*/ 51 w 88"/>
                <a:gd name="T43" fmla="*/ 91 h 131"/>
                <a:gd name="T44" fmla="*/ 55 w 88"/>
                <a:gd name="T45" fmla="*/ 94 h 131"/>
                <a:gd name="T46" fmla="*/ 59 w 88"/>
                <a:gd name="T47" fmla="*/ 98 h 131"/>
                <a:gd name="T48" fmla="*/ 63 w 88"/>
                <a:gd name="T49" fmla="*/ 101 h 131"/>
                <a:gd name="T50" fmla="*/ 67 w 88"/>
                <a:gd name="T51" fmla="*/ 105 h 131"/>
                <a:gd name="T52" fmla="*/ 70 w 88"/>
                <a:gd name="T53" fmla="*/ 109 h 131"/>
                <a:gd name="T54" fmla="*/ 74 w 88"/>
                <a:gd name="T55" fmla="*/ 113 h 131"/>
                <a:gd name="T56" fmla="*/ 77 w 88"/>
                <a:gd name="T57" fmla="*/ 117 h 131"/>
                <a:gd name="T58" fmla="*/ 81 w 88"/>
                <a:gd name="T59" fmla="*/ 121 h 131"/>
                <a:gd name="T60" fmla="*/ 84 w 88"/>
                <a:gd name="T61" fmla="*/ 125 h 131"/>
                <a:gd name="T62" fmla="*/ 87 w 88"/>
                <a:gd name="T63" fmla="*/ 130 h 1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68" name="Freeform 63"/>
            <p:cNvSpPr>
              <a:spLocks/>
            </p:cNvSpPr>
            <p:nvPr/>
          </p:nvSpPr>
          <p:spPr bwMode="auto">
            <a:xfrm>
              <a:off x="3467" y="2899"/>
              <a:ext cx="664" cy="276"/>
            </a:xfrm>
            <a:custGeom>
              <a:avLst/>
              <a:gdLst>
                <a:gd name="T0" fmla="*/ 15 w 664"/>
                <a:gd name="T1" fmla="*/ 5 h 276"/>
                <a:gd name="T2" fmla="*/ 32 w 664"/>
                <a:gd name="T3" fmla="*/ 9 h 276"/>
                <a:gd name="T4" fmla="*/ 50 w 664"/>
                <a:gd name="T5" fmla="*/ 11 h 276"/>
                <a:gd name="T6" fmla="*/ 68 w 664"/>
                <a:gd name="T7" fmla="*/ 14 h 276"/>
                <a:gd name="T8" fmla="*/ 87 w 664"/>
                <a:gd name="T9" fmla="*/ 17 h 276"/>
                <a:gd name="T10" fmla="*/ 107 w 664"/>
                <a:gd name="T11" fmla="*/ 19 h 276"/>
                <a:gd name="T12" fmla="*/ 126 w 664"/>
                <a:gd name="T13" fmla="*/ 21 h 276"/>
                <a:gd name="T14" fmla="*/ 146 w 664"/>
                <a:gd name="T15" fmla="*/ 24 h 276"/>
                <a:gd name="T16" fmla="*/ 165 w 664"/>
                <a:gd name="T17" fmla="*/ 27 h 276"/>
                <a:gd name="T18" fmla="*/ 184 w 664"/>
                <a:gd name="T19" fmla="*/ 31 h 276"/>
                <a:gd name="T20" fmla="*/ 203 w 664"/>
                <a:gd name="T21" fmla="*/ 35 h 276"/>
                <a:gd name="T22" fmla="*/ 221 w 664"/>
                <a:gd name="T23" fmla="*/ 39 h 276"/>
                <a:gd name="T24" fmla="*/ 238 w 664"/>
                <a:gd name="T25" fmla="*/ 45 h 276"/>
                <a:gd name="T26" fmla="*/ 255 w 664"/>
                <a:gd name="T27" fmla="*/ 53 h 276"/>
                <a:gd name="T28" fmla="*/ 270 w 664"/>
                <a:gd name="T29" fmla="*/ 61 h 276"/>
                <a:gd name="T30" fmla="*/ 284 w 664"/>
                <a:gd name="T31" fmla="*/ 71 h 276"/>
                <a:gd name="T32" fmla="*/ 309 w 664"/>
                <a:gd name="T33" fmla="*/ 92 h 276"/>
                <a:gd name="T34" fmla="*/ 324 w 664"/>
                <a:gd name="T35" fmla="*/ 107 h 276"/>
                <a:gd name="T36" fmla="*/ 339 w 664"/>
                <a:gd name="T37" fmla="*/ 121 h 276"/>
                <a:gd name="T38" fmla="*/ 354 w 664"/>
                <a:gd name="T39" fmla="*/ 136 h 276"/>
                <a:gd name="T40" fmla="*/ 368 w 664"/>
                <a:gd name="T41" fmla="*/ 151 h 276"/>
                <a:gd name="T42" fmla="*/ 382 w 664"/>
                <a:gd name="T43" fmla="*/ 165 h 276"/>
                <a:gd name="T44" fmla="*/ 396 w 664"/>
                <a:gd name="T45" fmla="*/ 178 h 276"/>
                <a:gd name="T46" fmla="*/ 411 w 664"/>
                <a:gd name="T47" fmla="*/ 191 h 276"/>
                <a:gd name="T48" fmla="*/ 426 w 664"/>
                <a:gd name="T49" fmla="*/ 204 h 276"/>
                <a:gd name="T50" fmla="*/ 441 w 664"/>
                <a:gd name="T51" fmla="*/ 215 h 276"/>
                <a:gd name="T52" fmla="*/ 457 w 664"/>
                <a:gd name="T53" fmla="*/ 226 h 276"/>
                <a:gd name="T54" fmla="*/ 475 w 664"/>
                <a:gd name="T55" fmla="*/ 236 h 276"/>
                <a:gd name="T56" fmla="*/ 493 w 664"/>
                <a:gd name="T57" fmla="*/ 244 h 276"/>
                <a:gd name="T58" fmla="*/ 512 w 664"/>
                <a:gd name="T59" fmla="*/ 251 h 276"/>
                <a:gd name="T60" fmla="*/ 533 w 664"/>
                <a:gd name="T61" fmla="*/ 257 h 276"/>
                <a:gd name="T62" fmla="*/ 553 w 664"/>
                <a:gd name="T63" fmla="*/ 261 h 276"/>
                <a:gd name="T64" fmla="*/ 562 w 664"/>
                <a:gd name="T65" fmla="*/ 264 h 276"/>
                <a:gd name="T66" fmla="*/ 572 w 664"/>
                <a:gd name="T67" fmla="*/ 266 h 276"/>
                <a:gd name="T68" fmla="*/ 581 w 664"/>
                <a:gd name="T69" fmla="*/ 269 h 276"/>
                <a:gd name="T70" fmla="*/ 591 w 664"/>
                <a:gd name="T71" fmla="*/ 271 h 276"/>
                <a:gd name="T72" fmla="*/ 600 w 664"/>
                <a:gd name="T73" fmla="*/ 273 h 276"/>
                <a:gd name="T74" fmla="*/ 609 w 664"/>
                <a:gd name="T75" fmla="*/ 274 h 276"/>
                <a:gd name="T76" fmla="*/ 618 w 664"/>
                <a:gd name="T77" fmla="*/ 275 h 276"/>
                <a:gd name="T78" fmla="*/ 626 w 664"/>
                <a:gd name="T79" fmla="*/ 274 h 276"/>
                <a:gd name="T80" fmla="*/ 634 w 664"/>
                <a:gd name="T81" fmla="*/ 272 h 276"/>
                <a:gd name="T82" fmla="*/ 641 w 664"/>
                <a:gd name="T83" fmla="*/ 269 h 276"/>
                <a:gd name="T84" fmla="*/ 647 w 664"/>
                <a:gd name="T85" fmla="*/ 264 h 276"/>
                <a:gd name="T86" fmla="*/ 652 w 664"/>
                <a:gd name="T87" fmla="*/ 257 h 276"/>
                <a:gd name="T88" fmla="*/ 657 w 664"/>
                <a:gd name="T89" fmla="*/ 248 h 276"/>
                <a:gd name="T90" fmla="*/ 660 w 664"/>
                <a:gd name="T91" fmla="*/ 237 h 276"/>
                <a:gd name="T92" fmla="*/ 663 w 664"/>
                <a:gd name="T93" fmla="*/ 224 h 2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69" name="Freeform 64"/>
            <p:cNvSpPr>
              <a:spLocks/>
            </p:cNvSpPr>
            <p:nvPr/>
          </p:nvSpPr>
          <p:spPr bwMode="auto">
            <a:xfrm>
              <a:off x="4118" y="3029"/>
              <a:ext cx="226" cy="86"/>
            </a:xfrm>
            <a:custGeom>
              <a:avLst/>
              <a:gdLst>
                <a:gd name="T0" fmla="*/ 0 w 226"/>
                <a:gd name="T1" fmla="*/ 83 h 86"/>
                <a:gd name="T2" fmla="*/ 15 w 226"/>
                <a:gd name="T3" fmla="*/ 83 h 86"/>
                <a:gd name="T4" fmla="*/ 24 w 226"/>
                <a:gd name="T5" fmla="*/ 84 h 86"/>
                <a:gd name="T6" fmla="*/ 32 w 226"/>
                <a:gd name="T7" fmla="*/ 84 h 86"/>
                <a:gd name="T8" fmla="*/ 40 w 226"/>
                <a:gd name="T9" fmla="*/ 85 h 86"/>
                <a:gd name="T10" fmla="*/ 48 w 226"/>
                <a:gd name="T11" fmla="*/ 85 h 86"/>
                <a:gd name="T12" fmla="*/ 56 w 226"/>
                <a:gd name="T13" fmla="*/ 85 h 86"/>
                <a:gd name="T14" fmla="*/ 65 w 226"/>
                <a:gd name="T15" fmla="*/ 85 h 86"/>
                <a:gd name="T16" fmla="*/ 73 w 226"/>
                <a:gd name="T17" fmla="*/ 85 h 86"/>
                <a:gd name="T18" fmla="*/ 81 w 226"/>
                <a:gd name="T19" fmla="*/ 85 h 86"/>
                <a:gd name="T20" fmla="*/ 90 w 226"/>
                <a:gd name="T21" fmla="*/ 85 h 86"/>
                <a:gd name="T22" fmla="*/ 98 w 226"/>
                <a:gd name="T23" fmla="*/ 84 h 86"/>
                <a:gd name="T24" fmla="*/ 106 w 226"/>
                <a:gd name="T25" fmla="*/ 83 h 86"/>
                <a:gd name="T26" fmla="*/ 114 w 226"/>
                <a:gd name="T27" fmla="*/ 82 h 86"/>
                <a:gd name="T28" fmla="*/ 122 w 226"/>
                <a:gd name="T29" fmla="*/ 81 h 86"/>
                <a:gd name="T30" fmla="*/ 130 w 226"/>
                <a:gd name="T31" fmla="*/ 79 h 86"/>
                <a:gd name="T32" fmla="*/ 137 w 226"/>
                <a:gd name="T33" fmla="*/ 77 h 86"/>
                <a:gd name="T34" fmla="*/ 145 w 226"/>
                <a:gd name="T35" fmla="*/ 75 h 86"/>
                <a:gd name="T36" fmla="*/ 152 w 226"/>
                <a:gd name="T37" fmla="*/ 73 h 86"/>
                <a:gd name="T38" fmla="*/ 159 w 226"/>
                <a:gd name="T39" fmla="*/ 70 h 86"/>
                <a:gd name="T40" fmla="*/ 166 w 226"/>
                <a:gd name="T41" fmla="*/ 67 h 86"/>
                <a:gd name="T42" fmla="*/ 173 w 226"/>
                <a:gd name="T43" fmla="*/ 63 h 86"/>
                <a:gd name="T44" fmla="*/ 179 w 226"/>
                <a:gd name="T45" fmla="*/ 59 h 86"/>
                <a:gd name="T46" fmla="*/ 186 w 226"/>
                <a:gd name="T47" fmla="*/ 55 h 86"/>
                <a:gd name="T48" fmla="*/ 192 w 226"/>
                <a:gd name="T49" fmla="*/ 49 h 86"/>
                <a:gd name="T50" fmla="*/ 197 w 226"/>
                <a:gd name="T51" fmla="*/ 44 h 86"/>
                <a:gd name="T52" fmla="*/ 202 w 226"/>
                <a:gd name="T53" fmla="*/ 38 h 86"/>
                <a:gd name="T54" fmla="*/ 208 w 226"/>
                <a:gd name="T55" fmla="*/ 31 h 86"/>
                <a:gd name="T56" fmla="*/ 212 w 226"/>
                <a:gd name="T57" fmla="*/ 24 h 86"/>
                <a:gd name="T58" fmla="*/ 217 w 226"/>
                <a:gd name="T59" fmla="*/ 17 h 86"/>
                <a:gd name="T60" fmla="*/ 221 w 226"/>
                <a:gd name="T61" fmla="*/ 9 h 86"/>
                <a:gd name="T62" fmla="*/ 225 w 226"/>
                <a:gd name="T63" fmla="*/ 0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70" name="Freeform 65"/>
            <p:cNvSpPr>
              <a:spLocks/>
            </p:cNvSpPr>
            <p:nvPr/>
          </p:nvSpPr>
          <p:spPr bwMode="auto">
            <a:xfrm>
              <a:off x="4343" y="2958"/>
              <a:ext cx="95" cy="74"/>
            </a:xfrm>
            <a:custGeom>
              <a:avLst/>
              <a:gdLst>
                <a:gd name="T0" fmla="*/ 83 w 95"/>
                <a:gd name="T1" fmla="*/ 0 h 74"/>
                <a:gd name="T2" fmla="*/ 89 w 95"/>
                <a:gd name="T3" fmla="*/ 12 h 74"/>
                <a:gd name="T4" fmla="*/ 91 w 95"/>
                <a:gd name="T5" fmla="*/ 17 h 74"/>
                <a:gd name="T6" fmla="*/ 93 w 95"/>
                <a:gd name="T7" fmla="*/ 22 h 74"/>
                <a:gd name="T8" fmla="*/ 94 w 95"/>
                <a:gd name="T9" fmla="*/ 27 h 74"/>
                <a:gd name="T10" fmla="*/ 94 w 95"/>
                <a:gd name="T11" fmla="*/ 32 h 74"/>
                <a:gd name="T12" fmla="*/ 94 w 95"/>
                <a:gd name="T13" fmla="*/ 36 h 74"/>
                <a:gd name="T14" fmla="*/ 93 w 95"/>
                <a:gd name="T15" fmla="*/ 40 h 74"/>
                <a:gd name="T16" fmla="*/ 93 w 95"/>
                <a:gd name="T17" fmla="*/ 44 h 74"/>
                <a:gd name="T18" fmla="*/ 91 w 95"/>
                <a:gd name="T19" fmla="*/ 47 h 74"/>
                <a:gd name="T20" fmla="*/ 89 w 95"/>
                <a:gd name="T21" fmla="*/ 50 h 74"/>
                <a:gd name="T22" fmla="*/ 87 w 95"/>
                <a:gd name="T23" fmla="*/ 54 h 74"/>
                <a:gd name="T24" fmla="*/ 84 w 95"/>
                <a:gd name="T25" fmla="*/ 56 h 74"/>
                <a:gd name="T26" fmla="*/ 81 w 95"/>
                <a:gd name="T27" fmla="*/ 59 h 74"/>
                <a:gd name="T28" fmla="*/ 77 w 95"/>
                <a:gd name="T29" fmla="*/ 61 h 74"/>
                <a:gd name="T30" fmla="*/ 74 w 95"/>
                <a:gd name="T31" fmla="*/ 64 h 74"/>
                <a:gd name="T32" fmla="*/ 70 w 95"/>
                <a:gd name="T33" fmla="*/ 65 h 74"/>
                <a:gd name="T34" fmla="*/ 66 w 95"/>
                <a:gd name="T35" fmla="*/ 67 h 74"/>
                <a:gd name="T36" fmla="*/ 61 w 95"/>
                <a:gd name="T37" fmla="*/ 68 h 74"/>
                <a:gd name="T38" fmla="*/ 57 w 95"/>
                <a:gd name="T39" fmla="*/ 70 h 74"/>
                <a:gd name="T40" fmla="*/ 52 w 95"/>
                <a:gd name="T41" fmla="*/ 71 h 74"/>
                <a:gd name="T42" fmla="*/ 47 w 95"/>
                <a:gd name="T43" fmla="*/ 72 h 74"/>
                <a:gd name="T44" fmla="*/ 43 w 95"/>
                <a:gd name="T45" fmla="*/ 72 h 74"/>
                <a:gd name="T46" fmla="*/ 38 w 95"/>
                <a:gd name="T47" fmla="*/ 73 h 74"/>
                <a:gd name="T48" fmla="*/ 33 w 95"/>
                <a:gd name="T49" fmla="*/ 73 h 74"/>
                <a:gd name="T50" fmla="*/ 28 w 95"/>
                <a:gd name="T51" fmla="*/ 73 h 74"/>
                <a:gd name="T52" fmla="*/ 23 w 95"/>
                <a:gd name="T53" fmla="*/ 73 h 74"/>
                <a:gd name="T54" fmla="*/ 18 w 95"/>
                <a:gd name="T55" fmla="*/ 73 h 74"/>
                <a:gd name="T56" fmla="*/ 13 w 95"/>
                <a:gd name="T57" fmla="*/ 73 h 74"/>
                <a:gd name="T58" fmla="*/ 9 w 95"/>
                <a:gd name="T59" fmla="*/ 72 h 74"/>
                <a:gd name="T60" fmla="*/ 4 w 95"/>
                <a:gd name="T61" fmla="*/ 72 h 74"/>
                <a:gd name="T62" fmla="*/ 0 w 95"/>
                <a:gd name="T63" fmla="*/ 71 h 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71" name="Freeform 66"/>
            <p:cNvSpPr>
              <a:spLocks/>
            </p:cNvSpPr>
            <p:nvPr/>
          </p:nvSpPr>
          <p:spPr bwMode="auto">
            <a:xfrm>
              <a:off x="4556" y="2758"/>
              <a:ext cx="39" cy="95"/>
            </a:xfrm>
            <a:custGeom>
              <a:avLst/>
              <a:gdLst>
                <a:gd name="T0" fmla="*/ 35 w 39"/>
                <a:gd name="T1" fmla="*/ 0 h 95"/>
                <a:gd name="T2" fmla="*/ 36 w 39"/>
                <a:gd name="T3" fmla="*/ 6 h 95"/>
                <a:gd name="T4" fmla="*/ 37 w 39"/>
                <a:gd name="T5" fmla="*/ 10 h 95"/>
                <a:gd name="T6" fmla="*/ 38 w 39"/>
                <a:gd name="T7" fmla="*/ 14 h 95"/>
                <a:gd name="T8" fmla="*/ 38 w 39"/>
                <a:gd name="T9" fmla="*/ 17 h 95"/>
                <a:gd name="T10" fmla="*/ 38 w 39"/>
                <a:gd name="T11" fmla="*/ 20 h 95"/>
                <a:gd name="T12" fmla="*/ 38 w 39"/>
                <a:gd name="T13" fmla="*/ 24 h 95"/>
                <a:gd name="T14" fmla="*/ 38 w 39"/>
                <a:gd name="T15" fmla="*/ 27 h 95"/>
                <a:gd name="T16" fmla="*/ 38 w 39"/>
                <a:gd name="T17" fmla="*/ 30 h 95"/>
                <a:gd name="T18" fmla="*/ 38 w 39"/>
                <a:gd name="T19" fmla="*/ 34 h 95"/>
                <a:gd name="T20" fmla="*/ 37 w 39"/>
                <a:gd name="T21" fmla="*/ 37 h 95"/>
                <a:gd name="T22" fmla="*/ 36 w 39"/>
                <a:gd name="T23" fmla="*/ 40 h 95"/>
                <a:gd name="T24" fmla="*/ 36 w 39"/>
                <a:gd name="T25" fmla="*/ 43 h 95"/>
                <a:gd name="T26" fmla="*/ 35 w 39"/>
                <a:gd name="T27" fmla="*/ 46 h 95"/>
                <a:gd name="T28" fmla="*/ 34 w 39"/>
                <a:gd name="T29" fmla="*/ 49 h 95"/>
                <a:gd name="T30" fmla="*/ 33 w 39"/>
                <a:gd name="T31" fmla="*/ 52 h 95"/>
                <a:gd name="T32" fmla="*/ 32 w 39"/>
                <a:gd name="T33" fmla="*/ 55 h 95"/>
                <a:gd name="T34" fmla="*/ 31 w 39"/>
                <a:gd name="T35" fmla="*/ 58 h 95"/>
                <a:gd name="T36" fmla="*/ 29 w 39"/>
                <a:gd name="T37" fmla="*/ 61 h 95"/>
                <a:gd name="T38" fmla="*/ 28 w 39"/>
                <a:gd name="T39" fmla="*/ 64 h 95"/>
                <a:gd name="T40" fmla="*/ 26 w 39"/>
                <a:gd name="T41" fmla="*/ 66 h 95"/>
                <a:gd name="T42" fmla="*/ 24 w 39"/>
                <a:gd name="T43" fmla="*/ 69 h 95"/>
                <a:gd name="T44" fmla="*/ 22 w 39"/>
                <a:gd name="T45" fmla="*/ 72 h 95"/>
                <a:gd name="T46" fmla="*/ 20 w 39"/>
                <a:gd name="T47" fmla="*/ 74 h 95"/>
                <a:gd name="T48" fmla="*/ 18 w 39"/>
                <a:gd name="T49" fmla="*/ 77 h 95"/>
                <a:gd name="T50" fmla="*/ 16 w 39"/>
                <a:gd name="T51" fmla="*/ 80 h 95"/>
                <a:gd name="T52" fmla="*/ 13 w 39"/>
                <a:gd name="T53" fmla="*/ 82 h 95"/>
                <a:gd name="T54" fmla="*/ 11 w 39"/>
                <a:gd name="T55" fmla="*/ 84 h 95"/>
                <a:gd name="T56" fmla="*/ 8 w 39"/>
                <a:gd name="T57" fmla="*/ 87 h 95"/>
                <a:gd name="T58" fmla="*/ 5 w 39"/>
                <a:gd name="T59" fmla="*/ 89 h 95"/>
                <a:gd name="T60" fmla="*/ 2 w 39"/>
                <a:gd name="T61" fmla="*/ 92 h 95"/>
                <a:gd name="T62" fmla="*/ 0 w 39"/>
                <a:gd name="T63" fmla="*/ 94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72" name="Freeform 67"/>
            <p:cNvSpPr>
              <a:spLocks/>
            </p:cNvSpPr>
            <p:nvPr/>
          </p:nvSpPr>
          <p:spPr bwMode="auto">
            <a:xfrm>
              <a:off x="4567" y="2640"/>
              <a:ext cx="85" cy="108"/>
            </a:xfrm>
            <a:custGeom>
              <a:avLst/>
              <a:gdLst>
                <a:gd name="T0" fmla="*/ 21 w 85"/>
                <a:gd name="T1" fmla="*/ 0 h 108"/>
                <a:gd name="T2" fmla="*/ 37 w 85"/>
                <a:gd name="T3" fmla="*/ 8 h 108"/>
                <a:gd name="T4" fmla="*/ 44 w 85"/>
                <a:gd name="T5" fmla="*/ 12 h 108"/>
                <a:gd name="T6" fmla="*/ 50 w 85"/>
                <a:gd name="T7" fmla="*/ 16 h 108"/>
                <a:gd name="T8" fmla="*/ 56 w 85"/>
                <a:gd name="T9" fmla="*/ 20 h 108"/>
                <a:gd name="T10" fmla="*/ 61 w 85"/>
                <a:gd name="T11" fmla="*/ 24 h 108"/>
                <a:gd name="T12" fmla="*/ 66 w 85"/>
                <a:gd name="T13" fmla="*/ 28 h 108"/>
                <a:gd name="T14" fmla="*/ 70 w 85"/>
                <a:gd name="T15" fmla="*/ 32 h 108"/>
                <a:gd name="T16" fmla="*/ 74 w 85"/>
                <a:gd name="T17" fmla="*/ 36 h 108"/>
                <a:gd name="T18" fmla="*/ 77 w 85"/>
                <a:gd name="T19" fmla="*/ 40 h 108"/>
                <a:gd name="T20" fmla="*/ 79 w 85"/>
                <a:gd name="T21" fmla="*/ 43 h 108"/>
                <a:gd name="T22" fmla="*/ 81 w 85"/>
                <a:gd name="T23" fmla="*/ 47 h 108"/>
                <a:gd name="T24" fmla="*/ 83 w 85"/>
                <a:gd name="T25" fmla="*/ 50 h 108"/>
                <a:gd name="T26" fmla="*/ 83 w 85"/>
                <a:gd name="T27" fmla="*/ 54 h 108"/>
                <a:gd name="T28" fmla="*/ 84 w 85"/>
                <a:gd name="T29" fmla="*/ 57 h 108"/>
                <a:gd name="T30" fmla="*/ 83 w 85"/>
                <a:gd name="T31" fmla="*/ 61 h 108"/>
                <a:gd name="T32" fmla="*/ 83 w 85"/>
                <a:gd name="T33" fmla="*/ 64 h 108"/>
                <a:gd name="T34" fmla="*/ 81 w 85"/>
                <a:gd name="T35" fmla="*/ 67 h 108"/>
                <a:gd name="T36" fmla="*/ 79 w 85"/>
                <a:gd name="T37" fmla="*/ 70 h 108"/>
                <a:gd name="T38" fmla="*/ 76 w 85"/>
                <a:gd name="T39" fmla="*/ 74 h 108"/>
                <a:gd name="T40" fmla="*/ 73 w 85"/>
                <a:gd name="T41" fmla="*/ 77 h 108"/>
                <a:gd name="T42" fmla="*/ 69 w 85"/>
                <a:gd name="T43" fmla="*/ 80 h 108"/>
                <a:gd name="T44" fmla="*/ 65 w 85"/>
                <a:gd name="T45" fmla="*/ 83 h 108"/>
                <a:gd name="T46" fmla="*/ 60 w 85"/>
                <a:gd name="T47" fmla="*/ 86 h 108"/>
                <a:gd name="T48" fmla="*/ 55 w 85"/>
                <a:gd name="T49" fmla="*/ 88 h 108"/>
                <a:gd name="T50" fmla="*/ 49 w 85"/>
                <a:gd name="T51" fmla="*/ 91 h 108"/>
                <a:gd name="T52" fmla="*/ 42 w 85"/>
                <a:gd name="T53" fmla="*/ 94 h 108"/>
                <a:gd name="T54" fmla="*/ 35 w 85"/>
                <a:gd name="T55" fmla="*/ 97 h 108"/>
                <a:gd name="T56" fmla="*/ 27 w 85"/>
                <a:gd name="T57" fmla="*/ 99 h 108"/>
                <a:gd name="T58" fmla="*/ 19 w 85"/>
                <a:gd name="T59" fmla="*/ 102 h 108"/>
                <a:gd name="T60" fmla="*/ 9 w 85"/>
                <a:gd name="T61" fmla="*/ 104 h 108"/>
                <a:gd name="T62" fmla="*/ 0 w 85"/>
                <a:gd name="T63" fmla="*/ 10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73" name="Freeform 68"/>
            <p:cNvSpPr>
              <a:spLocks/>
            </p:cNvSpPr>
            <p:nvPr/>
          </p:nvSpPr>
          <p:spPr bwMode="auto">
            <a:xfrm>
              <a:off x="4626" y="2508"/>
              <a:ext cx="57" cy="133"/>
            </a:xfrm>
            <a:custGeom>
              <a:avLst/>
              <a:gdLst>
                <a:gd name="T0" fmla="*/ 0 w 57"/>
                <a:gd name="T1" fmla="*/ 2 h 133"/>
                <a:gd name="T2" fmla="*/ 14 w 57"/>
                <a:gd name="T3" fmla="*/ 0 h 133"/>
                <a:gd name="T4" fmla="*/ 20 w 57"/>
                <a:gd name="T5" fmla="*/ 0 h 133"/>
                <a:gd name="T6" fmla="*/ 25 w 57"/>
                <a:gd name="T7" fmla="*/ 1 h 133"/>
                <a:gd name="T8" fmla="*/ 30 w 57"/>
                <a:gd name="T9" fmla="*/ 4 h 133"/>
                <a:gd name="T10" fmla="*/ 35 w 57"/>
                <a:gd name="T11" fmla="*/ 6 h 133"/>
                <a:gd name="T12" fmla="*/ 39 w 57"/>
                <a:gd name="T13" fmla="*/ 10 h 133"/>
                <a:gd name="T14" fmla="*/ 43 w 57"/>
                <a:gd name="T15" fmla="*/ 14 h 133"/>
                <a:gd name="T16" fmla="*/ 46 w 57"/>
                <a:gd name="T17" fmla="*/ 19 h 133"/>
                <a:gd name="T18" fmla="*/ 48 w 57"/>
                <a:gd name="T19" fmla="*/ 24 h 133"/>
                <a:gd name="T20" fmla="*/ 51 w 57"/>
                <a:gd name="T21" fmla="*/ 30 h 133"/>
                <a:gd name="T22" fmla="*/ 52 w 57"/>
                <a:gd name="T23" fmla="*/ 36 h 133"/>
                <a:gd name="T24" fmla="*/ 54 w 57"/>
                <a:gd name="T25" fmla="*/ 42 h 133"/>
                <a:gd name="T26" fmla="*/ 55 w 57"/>
                <a:gd name="T27" fmla="*/ 48 h 133"/>
                <a:gd name="T28" fmla="*/ 55 w 57"/>
                <a:gd name="T29" fmla="*/ 55 h 133"/>
                <a:gd name="T30" fmla="*/ 56 w 57"/>
                <a:gd name="T31" fmla="*/ 62 h 133"/>
                <a:gd name="T32" fmla="*/ 55 w 57"/>
                <a:gd name="T33" fmla="*/ 69 h 133"/>
                <a:gd name="T34" fmla="*/ 54 w 57"/>
                <a:gd name="T35" fmla="*/ 76 h 133"/>
                <a:gd name="T36" fmla="*/ 53 w 57"/>
                <a:gd name="T37" fmla="*/ 82 h 133"/>
                <a:gd name="T38" fmla="*/ 51 w 57"/>
                <a:gd name="T39" fmla="*/ 89 h 133"/>
                <a:gd name="T40" fmla="*/ 49 w 57"/>
                <a:gd name="T41" fmla="*/ 95 h 133"/>
                <a:gd name="T42" fmla="*/ 47 w 57"/>
                <a:gd name="T43" fmla="*/ 101 h 133"/>
                <a:gd name="T44" fmla="*/ 44 w 57"/>
                <a:gd name="T45" fmla="*/ 107 h 133"/>
                <a:gd name="T46" fmla="*/ 40 w 57"/>
                <a:gd name="T47" fmla="*/ 112 h 133"/>
                <a:gd name="T48" fmla="*/ 37 w 57"/>
                <a:gd name="T49" fmla="*/ 117 h 133"/>
                <a:gd name="T50" fmla="*/ 33 w 57"/>
                <a:gd name="T51" fmla="*/ 121 h 133"/>
                <a:gd name="T52" fmla="*/ 28 w 57"/>
                <a:gd name="T53" fmla="*/ 125 h 133"/>
                <a:gd name="T54" fmla="*/ 24 w 57"/>
                <a:gd name="T55" fmla="*/ 128 h 133"/>
                <a:gd name="T56" fmla="*/ 18 w 57"/>
                <a:gd name="T57" fmla="*/ 130 h 133"/>
                <a:gd name="T58" fmla="*/ 12 w 57"/>
                <a:gd name="T59" fmla="*/ 131 h 133"/>
                <a:gd name="T60" fmla="*/ 6 w 57"/>
                <a:gd name="T61" fmla="*/ 132 h 133"/>
                <a:gd name="T62" fmla="*/ 0 w 57"/>
                <a:gd name="T63" fmla="*/ 132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74" name="Freeform 69"/>
            <p:cNvSpPr>
              <a:spLocks/>
            </p:cNvSpPr>
            <p:nvPr/>
          </p:nvSpPr>
          <p:spPr bwMode="auto">
            <a:xfrm>
              <a:off x="4544" y="2411"/>
              <a:ext cx="83" cy="53"/>
            </a:xfrm>
            <a:custGeom>
              <a:avLst/>
              <a:gdLst>
                <a:gd name="T0" fmla="*/ 0 w 83"/>
                <a:gd name="T1" fmla="*/ 5 h 53"/>
                <a:gd name="T2" fmla="*/ 7 w 83"/>
                <a:gd name="T3" fmla="*/ 2 h 53"/>
                <a:gd name="T4" fmla="*/ 11 w 83"/>
                <a:gd name="T5" fmla="*/ 1 h 53"/>
                <a:gd name="T6" fmla="*/ 14 w 83"/>
                <a:gd name="T7" fmla="*/ 1 h 53"/>
                <a:gd name="T8" fmla="*/ 18 w 83"/>
                <a:gd name="T9" fmla="*/ 1 h 53"/>
                <a:gd name="T10" fmla="*/ 22 w 83"/>
                <a:gd name="T11" fmla="*/ 0 h 53"/>
                <a:gd name="T12" fmla="*/ 25 w 83"/>
                <a:gd name="T13" fmla="*/ 0 h 53"/>
                <a:gd name="T14" fmla="*/ 28 w 83"/>
                <a:gd name="T15" fmla="*/ 0 h 53"/>
                <a:gd name="T16" fmla="*/ 32 w 83"/>
                <a:gd name="T17" fmla="*/ 1 h 53"/>
                <a:gd name="T18" fmla="*/ 34 w 83"/>
                <a:gd name="T19" fmla="*/ 1 h 53"/>
                <a:gd name="T20" fmla="*/ 38 w 83"/>
                <a:gd name="T21" fmla="*/ 1 h 53"/>
                <a:gd name="T22" fmla="*/ 40 w 83"/>
                <a:gd name="T23" fmla="*/ 2 h 53"/>
                <a:gd name="T24" fmla="*/ 44 w 83"/>
                <a:gd name="T25" fmla="*/ 3 h 53"/>
                <a:gd name="T26" fmla="*/ 46 w 83"/>
                <a:gd name="T27" fmla="*/ 4 h 53"/>
                <a:gd name="T28" fmla="*/ 49 w 83"/>
                <a:gd name="T29" fmla="*/ 5 h 53"/>
                <a:gd name="T30" fmla="*/ 52 w 83"/>
                <a:gd name="T31" fmla="*/ 7 h 53"/>
                <a:gd name="T32" fmla="*/ 54 w 83"/>
                <a:gd name="T33" fmla="*/ 8 h 53"/>
                <a:gd name="T34" fmla="*/ 56 w 83"/>
                <a:gd name="T35" fmla="*/ 10 h 53"/>
                <a:gd name="T36" fmla="*/ 59 w 83"/>
                <a:gd name="T37" fmla="*/ 12 h 53"/>
                <a:gd name="T38" fmla="*/ 61 w 83"/>
                <a:gd name="T39" fmla="*/ 14 h 53"/>
                <a:gd name="T40" fmla="*/ 64 w 83"/>
                <a:gd name="T41" fmla="*/ 16 h 53"/>
                <a:gd name="T42" fmla="*/ 66 w 83"/>
                <a:gd name="T43" fmla="*/ 19 h 53"/>
                <a:gd name="T44" fmla="*/ 68 w 83"/>
                <a:gd name="T45" fmla="*/ 21 h 53"/>
                <a:gd name="T46" fmla="*/ 70 w 83"/>
                <a:gd name="T47" fmla="*/ 24 h 53"/>
                <a:gd name="T48" fmla="*/ 72 w 83"/>
                <a:gd name="T49" fmla="*/ 27 h 53"/>
                <a:gd name="T50" fmla="*/ 73 w 83"/>
                <a:gd name="T51" fmla="*/ 30 h 53"/>
                <a:gd name="T52" fmla="*/ 75 w 83"/>
                <a:gd name="T53" fmla="*/ 33 h 53"/>
                <a:gd name="T54" fmla="*/ 76 w 83"/>
                <a:gd name="T55" fmla="*/ 37 h 53"/>
                <a:gd name="T56" fmla="*/ 78 w 83"/>
                <a:gd name="T57" fmla="*/ 40 h 53"/>
                <a:gd name="T58" fmla="*/ 80 w 83"/>
                <a:gd name="T59" fmla="*/ 44 h 53"/>
                <a:gd name="T60" fmla="*/ 81 w 83"/>
                <a:gd name="T61" fmla="*/ 47 h 53"/>
                <a:gd name="T62" fmla="*/ 82 w 83"/>
                <a:gd name="T63" fmla="*/ 52 h 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75" name="Freeform 70"/>
            <p:cNvSpPr>
              <a:spLocks/>
            </p:cNvSpPr>
            <p:nvPr/>
          </p:nvSpPr>
          <p:spPr bwMode="auto">
            <a:xfrm>
              <a:off x="4568" y="2410"/>
              <a:ext cx="60" cy="54"/>
            </a:xfrm>
            <a:custGeom>
              <a:avLst/>
              <a:gdLst>
                <a:gd name="T0" fmla="*/ 0 w 60"/>
                <a:gd name="T1" fmla="*/ 6 h 54"/>
                <a:gd name="T2" fmla="*/ 7 w 60"/>
                <a:gd name="T3" fmla="*/ 3 h 54"/>
                <a:gd name="T4" fmla="*/ 11 w 60"/>
                <a:gd name="T5" fmla="*/ 2 h 54"/>
                <a:gd name="T6" fmla="*/ 15 w 60"/>
                <a:gd name="T7" fmla="*/ 1 h 54"/>
                <a:gd name="T8" fmla="*/ 18 w 60"/>
                <a:gd name="T9" fmla="*/ 0 h 54"/>
                <a:gd name="T10" fmla="*/ 22 w 60"/>
                <a:gd name="T11" fmla="*/ 0 h 54"/>
                <a:gd name="T12" fmla="*/ 25 w 60"/>
                <a:gd name="T13" fmla="*/ 0 h 54"/>
                <a:gd name="T14" fmla="*/ 28 w 60"/>
                <a:gd name="T15" fmla="*/ 0 h 54"/>
                <a:gd name="T16" fmla="*/ 31 w 60"/>
                <a:gd name="T17" fmla="*/ 0 h 54"/>
                <a:gd name="T18" fmla="*/ 34 w 60"/>
                <a:gd name="T19" fmla="*/ 0 h 54"/>
                <a:gd name="T20" fmla="*/ 36 w 60"/>
                <a:gd name="T21" fmla="*/ 1 h 54"/>
                <a:gd name="T22" fmla="*/ 38 w 60"/>
                <a:gd name="T23" fmla="*/ 1 h 54"/>
                <a:gd name="T24" fmla="*/ 41 w 60"/>
                <a:gd name="T25" fmla="*/ 2 h 54"/>
                <a:gd name="T26" fmla="*/ 43 w 60"/>
                <a:gd name="T27" fmla="*/ 3 h 54"/>
                <a:gd name="T28" fmla="*/ 45 w 60"/>
                <a:gd name="T29" fmla="*/ 4 h 54"/>
                <a:gd name="T30" fmla="*/ 47 w 60"/>
                <a:gd name="T31" fmla="*/ 6 h 54"/>
                <a:gd name="T32" fmla="*/ 49 w 60"/>
                <a:gd name="T33" fmla="*/ 7 h 54"/>
                <a:gd name="T34" fmla="*/ 50 w 60"/>
                <a:gd name="T35" fmla="*/ 9 h 54"/>
                <a:gd name="T36" fmla="*/ 52 w 60"/>
                <a:gd name="T37" fmla="*/ 11 h 54"/>
                <a:gd name="T38" fmla="*/ 53 w 60"/>
                <a:gd name="T39" fmla="*/ 13 h 54"/>
                <a:gd name="T40" fmla="*/ 54 w 60"/>
                <a:gd name="T41" fmla="*/ 15 h 54"/>
                <a:gd name="T42" fmla="*/ 56 w 60"/>
                <a:gd name="T43" fmla="*/ 18 h 54"/>
                <a:gd name="T44" fmla="*/ 56 w 60"/>
                <a:gd name="T45" fmla="*/ 20 h 54"/>
                <a:gd name="T46" fmla="*/ 57 w 60"/>
                <a:gd name="T47" fmla="*/ 23 h 54"/>
                <a:gd name="T48" fmla="*/ 58 w 60"/>
                <a:gd name="T49" fmla="*/ 26 h 54"/>
                <a:gd name="T50" fmla="*/ 58 w 60"/>
                <a:gd name="T51" fmla="*/ 30 h 54"/>
                <a:gd name="T52" fmla="*/ 59 w 60"/>
                <a:gd name="T53" fmla="*/ 33 h 54"/>
                <a:gd name="T54" fmla="*/ 59 w 60"/>
                <a:gd name="T55" fmla="*/ 36 h 54"/>
                <a:gd name="T56" fmla="*/ 59 w 60"/>
                <a:gd name="T57" fmla="*/ 40 h 54"/>
                <a:gd name="T58" fmla="*/ 59 w 60"/>
                <a:gd name="T59" fmla="*/ 44 h 54"/>
                <a:gd name="T60" fmla="*/ 58 w 60"/>
                <a:gd name="T61" fmla="*/ 48 h 54"/>
                <a:gd name="T62" fmla="*/ 58 w 60"/>
                <a:gd name="T63" fmla="*/ 53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76" name="Freeform 71"/>
            <p:cNvSpPr>
              <a:spLocks/>
            </p:cNvSpPr>
            <p:nvPr/>
          </p:nvSpPr>
          <p:spPr bwMode="auto">
            <a:xfrm>
              <a:off x="4626" y="2510"/>
              <a:ext cx="49" cy="95"/>
            </a:xfrm>
            <a:custGeom>
              <a:avLst/>
              <a:gdLst>
                <a:gd name="T0" fmla="*/ 0 w 49"/>
                <a:gd name="T1" fmla="*/ 0 h 95"/>
                <a:gd name="T2" fmla="*/ 6 w 49"/>
                <a:gd name="T3" fmla="*/ 4 h 95"/>
                <a:gd name="T4" fmla="*/ 8 w 49"/>
                <a:gd name="T5" fmla="*/ 7 h 95"/>
                <a:gd name="T6" fmla="*/ 10 w 49"/>
                <a:gd name="T7" fmla="*/ 10 h 95"/>
                <a:gd name="T8" fmla="*/ 13 w 49"/>
                <a:gd name="T9" fmla="*/ 12 h 95"/>
                <a:gd name="T10" fmla="*/ 15 w 49"/>
                <a:gd name="T11" fmla="*/ 15 h 95"/>
                <a:gd name="T12" fmla="*/ 17 w 49"/>
                <a:gd name="T13" fmla="*/ 17 h 95"/>
                <a:gd name="T14" fmla="*/ 19 w 49"/>
                <a:gd name="T15" fmla="*/ 20 h 95"/>
                <a:gd name="T16" fmla="*/ 22 w 49"/>
                <a:gd name="T17" fmla="*/ 22 h 95"/>
                <a:gd name="T18" fmla="*/ 24 w 49"/>
                <a:gd name="T19" fmla="*/ 25 h 95"/>
                <a:gd name="T20" fmla="*/ 25 w 49"/>
                <a:gd name="T21" fmla="*/ 28 h 95"/>
                <a:gd name="T22" fmla="*/ 27 w 49"/>
                <a:gd name="T23" fmla="*/ 31 h 95"/>
                <a:gd name="T24" fmla="*/ 29 w 49"/>
                <a:gd name="T25" fmla="*/ 34 h 95"/>
                <a:gd name="T26" fmla="*/ 31 w 49"/>
                <a:gd name="T27" fmla="*/ 36 h 95"/>
                <a:gd name="T28" fmla="*/ 32 w 49"/>
                <a:gd name="T29" fmla="*/ 40 h 95"/>
                <a:gd name="T30" fmla="*/ 34 w 49"/>
                <a:gd name="T31" fmla="*/ 42 h 95"/>
                <a:gd name="T32" fmla="*/ 35 w 49"/>
                <a:gd name="T33" fmla="*/ 45 h 95"/>
                <a:gd name="T34" fmla="*/ 36 w 49"/>
                <a:gd name="T35" fmla="*/ 48 h 95"/>
                <a:gd name="T36" fmla="*/ 38 w 49"/>
                <a:gd name="T37" fmla="*/ 51 h 95"/>
                <a:gd name="T38" fmla="*/ 39 w 49"/>
                <a:gd name="T39" fmla="*/ 54 h 95"/>
                <a:gd name="T40" fmla="*/ 40 w 49"/>
                <a:gd name="T41" fmla="*/ 58 h 95"/>
                <a:gd name="T42" fmla="*/ 41 w 49"/>
                <a:gd name="T43" fmla="*/ 61 h 95"/>
                <a:gd name="T44" fmla="*/ 42 w 49"/>
                <a:gd name="T45" fmla="*/ 64 h 95"/>
                <a:gd name="T46" fmla="*/ 43 w 49"/>
                <a:gd name="T47" fmla="*/ 67 h 95"/>
                <a:gd name="T48" fmla="*/ 44 w 49"/>
                <a:gd name="T49" fmla="*/ 70 h 95"/>
                <a:gd name="T50" fmla="*/ 45 w 49"/>
                <a:gd name="T51" fmla="*/ 74 h 95"/>
                <a:gd name="T52" fmla="*/ 46 w 49"/>
                <a:gd name="T53" fmla="*/ 77 h 95"/>
                <a:gd name="T54" fmla="*/ 46 w 49"/>
                <a:gd name="T55" fmla="*/ 80 h 95"/>
                <a:gd name="T56" fmla="*/ 47 w 49"/>
                <a:gd name="T57" fmla="*/ 84 h 95"/>
                <a:gd name="T58" fmla="*/ 47 w 49"/>
                <a:gd name="T59" fmla="*/ 87 h 95"/>
                <a:gd name="T60" fmla="*/ 48 w 49"/>
                <a:gd name="T61" fmla="*/ 91 h 95"/>
                <a:gd name="T62" fmla="*/ 48 w 49"/>
                <a:gd name="T63" fmla="*/ 94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77" name="Freeform 72"/>
            <p:cNvSpPr>
              <a:spLocks/>
            </p:cNvSpPr>
            <p:nvPr/>
          </p:nvSpPr>
          <p:spPr bwMode="auto">
            <a:xfrm>
              <a:off x="3112" y="3135"/>
              <a:ext cx="569" cy="237"/>
            </a:xfrm>
            <a:custGeom>
              <a:avLst/>
              <a:gdLst>
                <a:gd name="T0" fmla="*/ 0 w 569"/>
                <a:gd name="T1" fmla="*/ 0 h 237"/>
                <a:gd name="T2" fmla="*/ 11 w 569"/>
                <a:gd name="T3" fmla="*/ 37 h 237"/>
                <a:gd name="T4" fmla="*/ 20 w 569"/>
                <a:gd name="T5" fmla="*/ 53 h 237"/>
                <a:gd name="T6" fmla="*/ 30 w 569"/>
                <a:gd name="T7" fmla="*/ 67 h 237"/>
                <a:gd name="T8" fmla="*/ 42 w 569"/>
                <a:gd name="T9" fmla="*/ 80 h 237"/>
                <a:gd name="T10" fmla="*/ 56 w 569"/>
                <a:gd name="T11" fmla="*/ 92 h 237"/>
                <a:gd name="T12" fmla="*/ 71 w 569"/>
                <a:gd name="T13" fmla="*/ 102 h 237"/>
                <a:gd name="T14" fmla="*/ 87 w 569"/>
                <a:gd name="T15" fmla="*/ 111 h 237"/>
                <a:gd name="T16" fmla="*/ 105 w 569"/>
                <a:gd name="T17" fmla="*/ 119 h 237"/>
                <a:gd name="T18" fmla="*/ 124 w 569"/>
                <a:gd name="T19" fmla="*/ 127 h 237"/>
                <a:gd name="T20" fmla="*/ 143 w 569"/>
                <a:gd name="T21" fmla="*/ 133 h 237"/>
                <a:gd name="T22" fmla="*/ 164 w 569"/>
                <a:gd name="T23" fmla="*/ 139 h 237"/>
                <a:gd name="T24" fmla="*/ 185 w 569"/>
                <a:gd name="T25" fmla="*/ 143 h 237"/>
                <a:gd name="T26" fmla="*/ 206 w 569"/>
                <a:gd name="T27" fmla="*/ 148 h 237"/>
                <a:gd name="T28" fmla="*/ 229 w 569"/>
                <a:gd name="T29" fmla="*/ 151 h 237"/>
                <a:gd name="T30" fmla="*/ 252 w 569"/>
                <a:gd name="T31" fmla="*/ 155 h 237"/>
                <a:gd name="T32" fmla="*/ 274 w 569"/>
                <a:gd name="T33" fmla="*/ 158 h 237"/>
                <a:gd name="T34" fmla="*/ 297 w 569"/>
                <a:gd name="T35" fmla="*/ 161 h 237"/>
                <a:gd name="T36" fmla="*/ 320 w 569"/>
                <a:gd name="T37" fmla="*/ 164 h 237"/>
                <a:gd name="T38" fmla="*/ 343 w 569"/>
                <a:gd name="T39" fmla="*/ 167 h 237"/>
                <a:gd name="T40" fmla="*/ 366 w 569"/>
                <a:gd name="T41" fmla="*/ 170 h 237"/>
                <a:gd name="T42" fmla="*/ 388 w 569"/>
                <a:gd name="T43" fmla="*/ 173 h 237"/>
                <a:gd name="T44" fmla="*/ 410 w 569"/>
                <a:gd name="T45" fmla="*/ 176 h 237"/>
                <a:gd name="T46" fmla="*/ 432 w 569"/>
                <a:gd name="T47" fmla="*/ 180 h 237"/>
                <a:gd name="T48" fmla="*/ 452 w 569"/>
                <a:gd name="T49" fmla="*/ 184 h 237"/>
                <a:gd name="T50" fmla="*/ 472 w 569"/>
                <a:gd name="T51" fmla="*/ 189 h 237"/>
                <a:gd name="T52" fmla="*/ 491 w 569"/>
                <a:gd name="T53" fmla="*/ 195 h 237"/>
                <a:gd name="T54" fmla="*/ 509 w 569"/>
                <a:gd name="T55" fmla="*/ 201 h 237"/>
                <a:gd name="T56" fmla="*/ 526 w 569"/>
                <a:gd name="T57" fmla="*/ 208 h 237"/>
                <a:gd name="T58" fmla="*/ 541 w 569"/>
                <a:gd name="T59" fmla="*/ 217 h 237"/>
                <a:gd name="T60" fmla="*/ 555 w 569"/>
                <a:gd name="T61" fmla="*/ 226 h 237"/>
                <a:gd name="T62" fmla="*/ 568 w 569"/>
                <a:gd name="T63" fmla="*/ 236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78" name="Freeform 73"/>
            <p:cNvSpPr>
              <a:spLocks/>
            </p:cNvSpPr>
            <p:nvPr/>
          </p:nvSpPr>
          <p:spPr bwMode="auto">
            <a:xfrm>
              <a:off x="3668" y="3359"/>
              <a:ext cx="486" cy="450"/>
            </a:xfrm>
            <a:custGeom>
              <a:avLst/>
              <a:gdLst>
                <a:gd name="T0" fmla="*/ 0 w 486"/>
                <a:gd name="T1" fmla="*/ 0 h 450"/>
                <a:gd name="T2" fmla="*/ 27 w 486"/>
                <a:gd name="T3" fmla="*/ 27 h 450"/>
                <a:gd name="T4" fmla="*/ 42 w 486"/>
                <a:gd name="T5" fmla="*/ 40 h 450"/>
                <a:gd name="T6" fmla="*/ 56 w 486"/>
                <a:gd name="T7" fmla="*/ 53 h 450"/>
                <a:gd name="T8" fmla="*/ 72 w 486"/>
                <a:gd name="T9" fmla="*/ 66 h 450"/>
                <a:gd name="T10" fmla="*/ 88 w 486"/>
                <a:gd name="T11" fmla="*/ 79 h 450"/>
                <a:gd name="T12" fmla="*/ 104 w 486"/>
                <a:gd name="T13" fmla="*/ 91 h 450"/>
                <a:gd name="T14" fmla="*/ 120 w 486"/>
                <a:gd name="T15" fmla="*/ 104 h 450"/>
                <a:gd name="T16" fmla="*/ 137 w 486"/>
                <a:gd name="T17" fmla="*/ 116 h 450"/>
                <a:gd name="T18" fmla="*/ 154 w 486"/>
                <a:gd name="T19" fmla="*/ 129 h 450"/>
                <a:gd name="T20" fmla="*/ 171 w 486"/>
                <a:gd name="T21" fmla="*/ 141 h 450"/>
                <a:gd name="T22" fmla="*/ 188 w 486"/>
                <a:gd name="T23" fmla="*/ 154 h 450"/>
                <a:gd name="T24" fmla="*/ 206 w 486"/>
                <a:gd name="T25" fmla="*/ 166 h 450"/>
                <a:gd name="T26" fmla="*/ 223 w 486"/>
                <a:gd name="T27" fmla="*/ 179 h 450"/>
                <a:gd name="T28" fmla="*/ 240 w 486"/>
                <a:gd name="T29" fmla="*/ 192 h 450"/>
                <a:gd name="T30" fmla="*/ 258 w 486"/>
                <a:gd name="T31" fmla="*/ 205 h 450"/>
                <a:gd name="T32" fmla="*/ 275 w 486"/>
                <a:gd name="T33" fmla="*/ 218 h 450"/>
                <a:gd name="T34" fmla="*/ 292 w 486"/>
                <a:gd name="T35" fmla="*/ 231 h 450"/>
                <a:gd name="T36" fmla="*/ 308 w 486"/>
                <a:gd name="T37" fmla="*/ 244 h 450"/>
                <a:gd name="T38" fmla="*/ 325 w 486"/>
                <a:gd name="T39" fmla="*/ 258 h 450"/>
                <a:gd name="T40" fmla="*/ 341 w 486"/>
                <a:gd name="T41" fmla="*/ 272 h 450"/>
                <a:gd name="T42" fmla="*/ 357 w 486"/>
                <a:gd name="T43" fmla="*/ 286 h 450"/>
                <a:gd name="T44" fmla="*/ 372 w 486"/>
                <a:gd name="T45" fmla="*/ 301 h 450"/>
                <a:gd name="T46" fmla="*/ 387 w 486"/>
                <a:gd name="T47" fmla="*/ 315 h 450"/>
                <a:gd name="T48" fmla="*/ 402 w 486"/>
                <a:gd name="T49" fmla="*/ 331 h 450"/>
                <a:gd name="T50" fmla="*/ 416 w 486"/>
                <a:gd name="T51" fmla="*/ 346 h 450"/>
                <a:gd name="T52" fmla="*/ 429 w 486"/>
                <a:gd name="T53" fmla="*/ 362 h 450"/>
                <a:gd name="T54" fmla="*/ 442 w 486"/>
                <a:gd name="T55" fmla="*/ 378 h 450"/>
                <a:gd name="T56" fmla="*/ 454 w 486"/>
                <a:gd name="T57" fmla="*/ 395 h 450"/>
                <a:gd name="T58" fmla="*/ 465 w 486"/>
                <a:gd name="T59" fmla="*/ 412 h 450"/>
                <a:gd name="T60" fmla="*/ 475 w 486"/>
                <a:gd name="T61" fmla="*/ 430 h 450"/>
                <a:gd name="T62" fmla="*/ 485 w 486"/>
                <a:gd name="T63" fmla="*/ 449 h 4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79" name="Line 74"/>
            <p:cNvSpPr>
              <a:spLocks noChangeShapeType="1"/>
            </p:cNvSpPr>
            <p:nvPr/>
          </p:nvSpPr>
          <p:spPr bwMode="auto">
            <a:xfrm>
              <a:off x="4011" y="3194"/>
              <a:ext cx="0" cy="48"/>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sz="1350">
                <a:solidFill>
                  <a:prstClr val="black"/>
                </a:solidFill>
                <a:latin typeface="Arial"/>
              </a:endParaRPr>
            </a:p>
          </p:txBody>
        </p:sp>
        <p:sp>
          <p:nvSpPr>
            <p:cNvPr id="21580" name="Freeform 75"/>
            <p:cNvSpPr>
              <a:spLocks/>
            </p:cNvSpPr>
            <p:nvPr/>
          </p:nvSpPr>
          <p:spPr bwMode="auto">
            <a:xfrm>
              <a:off x="1203" y="936"/>
              <a:ext cx="260" cy="205"/>
            </a:xfrm>
            <a:custGeom>
              <a:avLst/>
              <a:gdLst>
                <a:gd name="T0" fmla="*/ 257 w 260"/>
                <a:gd name="T1" fmla="*/ 50 h 205"/>
                <a:gd name="T2" fmla="*/ 252 w 260"/>
                <a:gd name="T3" fmla="*/ 49 h 205"/>
                <a:gd name="T4" fmla="*/ 245 w 260"/>
                <a:gd name="T5" fmla="*/ 47 h 205"/>
                <a:gd name="T6" fmla="*/ 235 w 260"/>
                <a:gd name="T7" fmla="*/ 44 h 205"/>
                <a:gd name="T8" fmla="*/ 223 w 260"/>
                <a:gd name="T9" fmla="*/ 40 h 205"/>
                <a:gd name="T10" fmla="*/ 209 w 260"/>
                <a:gd name="T11" fmla="*/ 36 h 205"/>
                <a:gd name="T12" fmla="*/ 195 w 260"/>
                <a:gd name="T13" fmla="*/ 30 h 205"/>
                <a:gd name="T14" fmla="*/ 181 w 260"/>
                <a:gd name="T15" fmla="*/ 25 h 205"/>
                <a:gd name="T16" fmla="*/ 170 w 260"/>
                <a:gd name="T17" fmla="*/ 20 h 205"/>
                <a:gd name="T18" fmla="*/ 164 w 260"/>
                <a:gd name="T19" fmla="*/ 15 h 205"/>
                <a:gd name="T20" fmla="*/ 158 w 260"/>
                <a:gd name="T21" fmla="*/ 10 h 205"/>
                <a:gd name="T22" fmla="*/ 153 w 260"/>
                <a:gd name="T23" fmla="*/ 6 h 205"/>
                <a:gd name="T24" fmla="*/ 148 w 260"/>
                <a:gd name="T25" fmla="*/ 3 h 205"/>
                <a:gd name="T26" fmla="*/ 142 w 260"/>
                <a:gd name="T27" fmla="*/ 0 h 205"/>
                <a:gd name="T28" fmla="*/ 135 w 260"/>
                <a:gd name="T29" fmla="*/ 0 h 205"/>
                <a:gd name="T30" fmla="*/ 119 w 260"/>
                <a:gd name="T31" fmla="*/ 1 h 205"/>
                <a:gd name="T32" fmla="*/ 101 w 260"/>
                <a:gd name="T33" fmla="*/ 4 h 205"/>
                <a:gd name="T34" fmla="*/ 86 w 260"/>
                <a:gd name="T35" fmla="*/ 9 h 205"/>
                <a:gd name="T36" fmla="*/ 73 w 260"/>
                <a:gd name="T37" fmla="*/ 16 h 205"/>
                <a:gd name="T38" fmla="*/ 61 w 260"/>
                <a:gd name="T39" fmla="*/ 25 h 205"/>
                <a:gd name="T40" fmla="*/ 50 w 260"/>
                <a:gd name="T41" fmla="*/ 37 h 205"/>
                <a:gd name="T42" fmla="*/ 40 w 260"/>
                <a:gd name="T43" fmla="*/ 50 h 205"/>
                <a:gd name="T44" fmla="*/ 30 w 260"/>
                <a:gd name="T45" fmla="*/ 67 h 205"/>
                <a:gd name="T46" fmla="*/ 23 w 260"/>
                <a:gd name="T47" fmla="*/ 82 h 205"/>
                <a:gd name="T48" fmla="*/ 21 w 260"/>
                <a:gd name="T49" fmla="*/ 88 h 205"/>
                <a:gd name="T50" fmla="*/ 21 w 260"/>
                <a:gd name="T51" fmla="*/ 93 h 205"/>
                <a:gd name="T52" fmla="*/ 21 w 260"/>
                <a:gd name="T53" fmla="*/ 98 h 205"/>
                <a:gd name="T54" fmla="*/ 23 w 260"/>
                <a:gd name="T55" fmla="*/ 104 h 205"/>
                <a:gd name="T56" fmla="*/ 24 w 260"/>
                <a:gd name="T57" fmla="*/ 110 h 205"/>
                <a:gd name="T58" fmla="*/ 25 w 260"/>
                <a:gd name="T59" fmla="*/ 117 h 205"/>
                <a:gd name="T60" fmla="*/ 25 w 260"/>
                <a:gd name="T61" fmla="*/ 125 h 205"/>
                <a:gd name="T62" fmla="*/ 26 w 260"/>
                <a:gd name="T63" fmla="*/ 132 h 205"/>
                <a:gd name="T64" fmla="*/ 26 w 260"/>
                <a:gd name="T65" fmla="*/ 135 h 205"/>
                <a:gd name="T66" fmla="*/ 27 w 260"/>
                <a:gd name="T67" fmla="*/ 138 h 205"/>
                <a:gd name="T68" fmla="*/ 27 w 260"/>
                <a:gd name="T69" fmla="*/ 141 h 205"/>
                <a:gd name="T70" fmla="*/ 27 w 260"/>
                <a:gd name="T71" fmla="*/ 143 h 205"/>
                <a:gd name="T72" fmla="*/ 27 w 260"/>
                <a:gd name="T73" fmla="*/ 146 h 205"/>
                <a:gd name="T74" fmla="*/ 27 w 260"/>
                <a:gd name="T75" fmla="*/ 149 h 205"/>
                <a:gd name="T76" fmla="*/ 26 w 260"/>
                <a:gd name="T77" fmla="*/ 153 h 205"/>
                <a:gd name="T78" fmla="*/ 22 w 260"/>
                <a:gd name="T79" fmla="*/ 159 h 205"/>
                <a:gd name="T80" fmla="*/ 19 w 260"/>
                <a:gd name="T81" fmla="*/ 163 h 205"/>
                <a:gd name="T82" fmla="*/ 15 w 260"/>
                <a:gd name="T83" fmla="*/ 167 h 205"/>
                <a:gd name="T84" fmla="*/ 11 w 260"/>
                <a:gd name="T85" fmla="*/ 170 h 205"/>
                <a:gd name="T86" fmla="*/ 8 w 260"/>
                <a:gd name="T87" fmla="*/ 172 h 205"/>
                <a:gd name="T88" fmla="*/ 5 w 260"/>
                <a:gd name="T89" fmla="*/ 174 h 205"/>
                <a:gd name="T90" fmla="*/ 1 w 260"/>
                <a:gd name="T91" fmla="*/ 176 h 205"/>
                <a:gd name="T92" fmla="*/ 0 w 260"/>
                <a:gd name="T93" fmla="*/ 178 h 205"/>
                <a:gd name="T94" fmla="*/ 0 w 260"/>
                <a:gd name="T95" fmla="*/ 178 h 205"/>
                <a:gd name="T96" fmla="*/ 0 w 260"/>
                <a:gd name="T97" fmla="*/ 178 h 205"/>
                <a:gd name="T98" fmla="*/ 0 w 260"/>
                <a:gd name="T99" fmla="*/ 178 h 205"/>
                <a:gd name="T100" fmla="*/ 0 w 260"/>
                <a:gd name="T101" fmla="*/ 178 h 205"/>
                <a:gd name="T102" fmla="*/ 0 w 260"/>
                <a:gd name="T103" fmla="*/ 178 h 205"/>
                <a:gd name="T104" fmla="*/ 0 w 260"/>
                <a:gd name="T105" fmla="*/ 178 h 205"/>
                <a:gd name="T106" fmla="*/ 0 w 260"/>
                <a:gd name="T107" fmla="*/ 178 h 205"/>
                <a:gd name="T108" fmla="*/ 0 w 260"/>
                <a:gd name="T109" fmla="*/ 180 h 205"/>
                <a:gd name="T110" fmla="*/ 0 w 260"/>
                <a:gd name="T111" fmla="*/ 184 h 205"/>
                <a:gd name="T112" fmla="*/ 0 w 260"/>
                <a:gd name="T113" fmla="*/ 188 h 205"/>
                <a:gd name="T114" fmla="*/ 0 w 260"/>
                <a:gd name="T115" fmla="*/ 192 h 205"/>
                <a:gd name="T116" fmla="*/ 0 w 260"/>
                <a:gd name="T117" fmla="*/ 197 h 205"/>
                <a:gd name="T118" fmla="*/ 0 w 260"/>
                <a:gd name="T119" fmla="*/ 200 h 205"/>
                <a:gd name="T120" fmla="*/ 0 w 260"/>
                <a:gd name="T121" fmla="*/ 203 h 205"/>
                <a:gd name="T122" fmla="*/ 0 w 260"/>
                <a:gd name="T123" fmla="*/ 204 h 2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5"/>
                  </a:lnTo>
                  <a:lnTo>
                    <a:pt x="26" y="136"/>
                  </a:lnTo>
                  <a:lnTo>
                    <a:pt x="27" y="137"/>
                  </a:lnTo>
                  <a:lnTo>
                    <a:pt x="27" y="138"/>
                  </a:lnTo>
                  <a:lnTo>
                    <a:pt x="27" y="139"/>
                  </a:lnTo>
                  <a:lnTo>
                    <a:pt x="27" y="140"/>
                  </a:lnTo>
                  <a:lnTo>
                    <a:pt x="27" y="141"/>
                  </a:lnTo>
                  <a:lnTo>
                    <a:pt x="27" y="142"/>
                  </a:lnTo>
                  <a:lnTo>
                    <a:pt x="27" y="143"/>
                  </a:lnTo>
                  <a:lnTo>
                    <a:pt x="27" y="144"/>
                  </a:lnTo>
                  <a:lnTo>
                    <a:pt x="27" y="145"/>
                  </a:lnTo>
                  <a:lnTo>
                    <a:pt x="27" y="146"/>
                  </a:lnTo>
                  <a:lnTo>
                    <a:pt x="27" y="147"/>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0" y="171"/>
                  </a:lnTo>
                  <a:lnTo>
                    <a:pt x="9" y="172"/>
                  </a:lnTo>
                  <a:lnTo>
                    <a:pt x="8" y="172"/>
                  </a:lnTo>
                  <a:lnTo>
                    <a:pt x="7" y="172"/>
                  </a:lnTo>
                  <a:lnTo>
                    <a:pt x="6" y="173"/>
                  </a:lnTo>
                  <a:lnTo>
                    <a:pt x="5" y="174"/>
                  </a:lnTo>
                  <a:lnTo>
                    <a:pt x="4" y="175"/>
                  </a:lnTo>
                  <a:lnTo>
                    <a:pt x="3" y="175"/>
                  </a:lnTo>
                  <a:lnTo>
                    <a:pt x="2" y="176"/>
                  </a:lnTo>
                  <a:lnTo>
                    <a:pt x="1" y="176"/>
                  </a:lnTo>
                  <a:lnTo>
                    <a:pt x="1" y="177"/>
                  </a:lnTo>
                  <a:lnTo>
                    <a:pt x="0" y="178"/>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4"/>
                  </a:lnTo>
                  <a:lnTo>
                    <a:pt x="0" y="195"/>
                  </a:lnTo>
                  <a:lnTo>
                    <a:pt x="0" y="196"/>
                  </a:lnTo>
                  <a:lnTo>
                    <a:pt x="0" y="197"/>
                  </a:lnTo>
                  <a:lnTo>
                    <a:pt x="0" y="198"/>
                  </a:lnTo>
                  <a:lnTo>
                    <a:pt x="0" y="200"/>
                  </a:lnTo>
                  <a:lnTo>
                    <a:pt x="0" y="201"/>
                  </a:lnTo>
                  <a:lnTo>
                    <a:pt x="0" y="202"/>
                  </a:lnTo>
                  <a:lnTo>
                    <a:pt x="0" y="203"/>
                  </a:lnTo>
                  <a:lnTo>
                    <a:pt x="0" y="20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81" name="Freeform 76"/>
            <p:cNvSpPr>
              <a:spLocks/>
            </p:cNvSpPr>
            <p:nvPr/>
          </p:nvSpPr>
          <p:spPr bwMode="auto">
            <a:xfrm>
              <a:off x="914" y="1294"/>
              <a:ext cx="82" cy="335"/>
            </a:xfrm>
            <a:custGeom>
              <a:avLst/>
              <a:gdLst>
                <a:gd name="T0" fmla="*/ 80 w 82"/>
                <a:gd name="T1" fmla="*/ 2 h 335"/>
                <a:gd name="T2" fmla="*/ 76 w 82"/>
                <a:gd name="T3" fmla="*/ 9 h 335"/>
                <a:gd name="T4" fmla="*/ 71 w 82"/>
                <a:gd name="T5" fmla="*/ 19 h 335"/>
                <a:gd name="T6" fmla="*/ 64 w 82"/>
                <a:gd name="T7" fmla="*/ 32 h 335"/>
                <a:gd name="T8" fmla="*/ 57 w 82"/>
                <a:gd name="T9" fmla="*/ 46 h 335"/>
                <a:gd name="T10" fmla="*/ 50 w 82"/>
                <a:gd name="T11" fmla="*/ 60 h 335"/>
                <a:gd name="T12" fmla="*/ 45 w 82"/>
                <a:gd name="T13" fmla="*/ 70 h 335"/>
                <a:gd name="T14" fmla="*/ 41 w 82"/>
                <a:gd name="T15" fmla="*/ 77 h 335"/>
                <a:gd name="T16" fmla="*/ 37 w 82"/>
                <a:gd name="T17" fmla="*/ 84 h 335"/>
                <a:gd name="T18" fmla="*/ 32 w 82"/>
                <a:gd name="T19" fmla="*/ 95 h 335"/>
                <a:gd name="T20" fmla="*/ 24 w 82"/>
                <a:gd name="T21" fmla="*/ 110 h 335"/>
                <a:gd name="T22" fmla="*/ 18 w 82"/>
                <a:gd name="T23" fmla="*/ 119 h 335"/>
                <a:gd name="T24" fmla="*/ 14 w 82"/>
                <a:gd name="T25" fmla="*/ 126 h 335"/>
                <a:gd name="T26" fmla="*/ 9 w 82"/>
                <a:gd name="T27" fmla="*/ 134 h 335"/>
                <a:gd name="T28" fmla="*/ 6 w 82"/>
                <a:gd name="T29" fmla="*/ 144 h 335"/>
                <a:gd name="T30" fmla="*/ 2 w 82"/>
                <a:gd name="T31" fmla="*/ 159 h 335"/>
                <a:gd name="T32" fmla="*/ 0 w 82"/>
                <a:gd name="T33" fmla="*/ 168 h 335"/>
                <a:gd name="T34" fmla="*/ 1 w 82"/>
                <a:gd name="T35" fmla="*/ 176 h 335"/>
                <a:gd name="T36" fmla="*/ 2 w 82"/>
                <a:gd name="T37" fmla="*/ 184 h 335"/>
                <a:gd name="T38" fmla="*/ 2 w 82"/>
                <a:gd name="T39" fmla="*/ 193 h 335"/>
                <a:gd name="T40" fmla="*/ 3 w 82"/>
                <a:gd name="T41" fmla="*/ 206 h 335"/>
                <a:gd name="T42" fmla="*/ 3 w 82"/>
                <a:gd name="T43" fmla="*/ 211 h 335"/>
                <a:gd name="T44" fmla="*/ 3 w 82"/>
                <a:gd name="T45" fmla="*/ 215 h 335"/>
                <a:gd name="T46" fmla="*/ 3 w 82"/>
                <a:gd name="T47" fmla="*/ 219 h 335"/>
                <a:gd name="T48" fmla="*/ 3 w 82"/>
                <a:gd name="T49" fmla="*/ 223 h 335"/>
                <a:gd name="T50" fmla="*/ 3 w 82"/>
                <a:gd name="T51" fmla="*/ 230 h 335"/>
                <a:gd name="T52" fmla="*/ 3 w 82"/>
                <a:gd name="T53" fmla="*/ 237 h 335"/>
                <a:gd name="T54" fmla="*/ 3 w 82"/>
                <a:gd name="T55" fmla="*/ 242 h 335"/>
                <a:gd name="T56" fmla="*/ 3 w 82"/>
                <a:gd name="T57" fmla="*/ 247 h 335"/>
                <a:gd name="T58" fmla="*/ 3 w 82"/>
                <a:gd name="T59" fmla="*/ 251 h 335"/>
                <a:gd name="T60" fmla="*/ 3 w 82"/>
                <a:gd name="T61" fmla="*/ 254 h 335"/>
                <a:gd name="T62" fmla="*/ 3 w 82"/>
                <a:gd name="T63" fmla="*/ 255 h 335"/>
                <a:gd name="T64" fmla="*/ 3 w 82"/>
                <a:gd name="T65" fmla="*/ 255 h 335"/>
                <a:gd name="T66" fmla="*/ 3 w 82"/>
                <a:gd name="T67" fmla="*/ 255 h 335"/>
                <a:gd name="T68" fmla="*/ 3 w 82"/>
                <a:gd name="T69" fmla="*/ 255 h 335"/>
                <a:gd name="T70" fmla="*/ 3 w 82"/>
                <a:gd name="T71" fmla="*/ 255 h 335"/>
                <a:gd name="T72" fmla="*/ 3 w 82"/>
                <a:gd name="T73" fmla="*/ 258 h 335"/>
                <a:gd name="T74" fmla="*/ 2 w 82"/>
                <a:gd name="T75" fmla="*/ 262 h 335"/>
                <a:gd name="T76" fmla="*/ 2 w 82"/>
                <a:gd name="T77" fmla="*/ 266 h 335"/>
                <a:gd name="T78" fmla="*/ 2 w 82"/>
                <a:gd name="T79" fmla="*/ 271 h 335"/>
                <a:gd name="T80" fmla="*/ 2 w 82"/>
                <a:gd name="T81" fmla="*/ 277 h 335"/>
                <a:gd name="T82" fmla="*/ 5 w 82"/>
                <a:gd name="T83" fmla="*/ 290 h 335"/>
                <a:gd name="T84" fmla="*/ 8 w 82"/>
                <a:gd name="T85" fmla="*/ 302 h 335"/>
                <a:gd name="T86" fmla="*/ 10 w 82"/>
                <a:gd name="T87" fmla="*/ 311 h 335"/>
                <a:gd name="T88" fmla="*/ 15 w 82"/>
                <a:gd name="T89" fmla="*/ 320 h 335"/>
                <a:gd name="T90" fmla="*/ 22 w 82"/>
                <a:gd name="T91" fmla="*/ 327 h 335"/>
                <a:gd name="T92" fmla="*/ 32 w 82"/>
                <a:gd name="T93" fmla="*/ 333 h 335"/>
                <a:gd name="T94" fmla="*/ 37 w 82"/>
                <a:gd name="T95" fmla="*/ 334 h 335"/>
                <a:gd name="T96" fmla="*/ 42 w 82"/>
                <a:gd name="T97" fmla="*/ 334 h 335"/>
                <a:gd name="T98" fmla="*/ 47 w 82"/>
                <a:gd name="T99" fmla="*/ 333 h 335"/>
                <a:gd name="T100" fmla="*/ 52 w 82"/>
                <a:gd name="T101" fmla="*/ 332 h 335"/>
                <a:gd name="T102" fmla="*/ 55 w 82"/>
                <a:gd name="T103" fmla="*/ 332 h 335"/>
                <a:gd name="T104" fmla="*/ 55 w 82"/>
                <a:gd name="T105" fmla="*/ 332 h 335"/>
                <a:gd name="T106" fmla="*/ 55 w 82"/>
                <a:gd name="T107" fmla="*/ 332 h 335"/>
                <a:gd name="T108" fmla="*/ 55 w 82"/>
                <a:gd name="T109" fmla="*/ 332 h 335"/>
                <a:gd name="T110" fmla="*/ 55 w 82"/>
                <a:gd name="T111" fmla="*/ 332 h 335"/>
                <a:gd name="T112" fmla="*/ 55 w 82"/>
                <a:gd name="T113" fmla="*/ 332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2" h="335">
                  <a:moveTo>
                    <a:pt x="81" y="0"/>
                  </a:move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1"/>
                  </a:lnTo>
                  <a:lnTo>
                    <a:pt x="3" y="212"/>
                  </a:lnTo>
                  <a:lnTo>
                    <a:pt x="3" y="213"/>
                  </a:lnTo>
                  <a:lnTo>
                    <a:pt x="3" y="214"/>
                  </a:lnTo>
                  <a:lnTo>
                    <a:pt x="3" y="215"/>
                  </a:lnTo>
                  <a:lnTo>
                    <a:pt x="3" y="216"/>
                  </a:lnTo>
                  <a:lnTo>
                    <a:pt x="3" y="217"/>
                  </a:lnTo>
                  <a:lnTo>
                    <a:pt x="3" y="218"/>
                  </a:lnTo>
                  <a:lnTo>
                    <a:pt x="3" y="219"/>
                  </a:lnTo>
                  <a:lnTo>
                    <a:pt x="3" y="220"/>
                  </a:lnTo>
                  <a:lnTo>
                    <a:pt x="3" y="221"/>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2"/>
                  </a:lnTo>
                  <a:lnTo>
                    <a:pt x="3" y="243"/>
                  </a:lnTo>
                  <a:lnTo>
                    <a:pt x="3" y="244"/>
                  </a:lnTo>
                  <a:lnTo>
                    <a:pt x="3" y="245"/>
                  </a:lnTo>
                  <a:lnTo>
                    <a:pt x="3" y="246"/>
                  </a:lnTo>
                  <a:lnTo>
                    <a:pt x="3" y="247"/>
                  </a:lnTo>
                  <a:lnTo>
                    <a:pt x="3" y="248"/>
                  </a:lnTo>
                  <a:lnTo>
                    <a:pt x="3" y="249"/>
                  </a:lnTo>
                  <a:lnTo>
                    <a:pt x="3" y="250"/>
                  </a:lnTo>
                  <a:lnTo>
                    <a:pt x="3" y="251"/>
                  </a:lnTo>
                  <a:lnTo>
                    <a:pt x="3" y="252"/>
                  </a:lnTo>
                  <a:lnTo>
                    <a:pt x="3" y="253"/>
                  </a:lnTo>
                  <a:lnTo>
                    <a:pt x="3" y="254"/>
                  </a:lnTo>
                  <a:lnTo>
                    <a:pt x="3" y="255"/>
                  </a:lnTo>
                  <a:lnTo>
                    <a:pt x="3" y="256"/>
                  </a:lnTo>
                  <a:lnTo>
                    <a:pt x="3" y="257"/>
                  </a:lnTo>
                  <a:lnTo>
                    <a:pt x="3" y="258"/>
                  </a:lnTo>
                  <a:lnTo>
                    <a:pt x="3" y="259"/>
                  </a:lnTo>
                  <a:lnTo>
                    <a:pt x="3" y="260"/>
                  </a:lnTo>
                  <a:lnTo>
                    <a:pt x="2" y="260"/>
                  </a:lnTo>
                  <a:lnTo>
                    <a:pt x="2" y="261"/>
                  </a:lnTo>
                  <a:lnTo>
                    <a:pt x="2" y="262"/>
                  </a:lnTo>
                  <a:lnTo>
                    <a:pt x="2" y="263"/>
                  </a:lnTo>
                  <a:lnTo>
                    <a:pt x="2" y="264"/>
                  </a:lnTo>
                  <a:lnTo>
                    <a:pt x="2" y="265"/>
                  </a:lnTo>
                  <a:lnTo>
                    <a:pt x="2" y="266"/>
                  </a:lnTo>
                  <a:lnTo>
                    <a:pt x="2" y="267"/>
                  </a:lnTo>
                  <a:lnTo>
                    <a:pt x="2" y="268"/>
                  </a:lnTo>
                  <a:lnTo>
                    <a:pt x="2" y="269"/>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3" y="334"/>
                  </a:lnTo>
                  <a:lnTo>
                    <a:pt x="34" y="334"/>
                  </a:lnTo>
                  <a:lnTo>
                    <a:pt x="35" y="334"/>
                  </a:lnTo>
                  <a:lnTo>
                    <a:pt x="36" y="334"/>
                  </a:lnTo>
                  <a:lnTo>
                    <a:pt x="37" y="334"/>
                  </a:lnTo>
                  <a:lnTo>
                    <a:pt x="38" y="334"/>
                  </a:lnTo>
                  <a:lnTo>
                    <a:pt x="39" y="334"/>
                  </a:lnTo>
                  <a:lnTo>
                    <a:pt x="40" y="334"/>
                  </a:lnTo>
                  <a:lnTo>
                    <a:pt x="41" y="334"/>
                  </a:lnTo>
                  <a:lnTo>
                    <a:pt x="42" y="334"/>
                  </a:lnTo>
                  <a:lnTo>
                    <a:pt x="43" y="334"/>
                  </a:lnTo>
                  <a:lnTo>
                    <a:pt x="44" y="334"/>
                  </a:lnTo>
                  <a:lnTo>
                    <a:pt x="45" y="333"/>
                  </a:lnTo>
                  <a:lnTo>
                    <a:pt x="46" y="333"/>
                  </a:lnTo>
                  <a:lnTo>
                    <a:pt x="47" y="333"/>
                  </a:lnTo>
                  <a:lnTo>
                    <a:pt x="48" y="333"/>
                  </a:lnTo>
                  <a:lnTo>
                    <a:pt x="49" y="332"/>
                  </a:lnTo>
                  <a:lnTo>
                    <a:pt x="50" y="332"/>
                  </a:lnTo>
                  <a:lnTo>
                    <a:pt x="51" y="332"/>
                  </a:lnTo>
                  <a:lnTo>
                    <a:pt x="52" y="332"/>
                  </a:lnTo>
                  <a:lnTo>
                    <a:pt x="53" y="332"/>
                  </a:lnTo>
                  <a:lnTo>
                    <a:pt x="54" y="332"/>
                  </a:lnTo>
                  <a:lnTo>
                    <a:pt x="55" y="33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82" name="Freeform 77"/>
            <p:cNvSpPr>
              <a:spLocks/>
            </p:cNvSpPr>
            <p:nvPr/>
          </p:nvSpPr>
          <p:spPr bwMode="auto">
            <a:xfrm>
              <a:off x="883" y="1649"/>
              <a:ext cx="191" cy="616"/>
            </a:xfrm>
            <a:custGeom>
              <a:avLst/>
              <a:gdLst>
                <a:gd name="T0" fmla="*/ 83 w 191"/>
                <a:gd name="T1" fmla="*/ 1 h 616"/>
                <a:gd name="T2" fmla="*/ 75 w 191"/>
                <a:gd name="T3" fmla="*/ 0 h 616"/>
                <a:gd name="T4" fmla="*/ 65 w 191"/>
                <a:gd name="T5" fmla="*/ 0 h 616"/>
                <a:gd name="T6" fmla="*/ 53 w 191"/>
                <a:gd name="T7" fmla="*/ 5 h 616"/>
                <a:gd name="T8" fmla="*/ 45 w 191"/>
                <a:gd name="T9" fmla="*/ 10 h 616"/>
                <a:gd name="T10" fmla="*/ 39 w 191"/>
                <a:gd name="T11" fmla="*/ 17 h 616"/>
                <a:gd name="T12" fmla="*/ 34 w 191"/>
                <a:gd name="T13" fmla="*/ 28 h 616"/>
                <a:gd name="T14" fmla="*/ 30 w 191"/>
                <a:gd name="T15" fmla="*/ 44 h 616"/>
                <a:gd name="T16" fmla="*/ 31 w 191"/>
                <a:gd name="T17" fmla="*/ 55 h 616"/>
                <a:gd name="T18" fmla="*/ 34 w 191"/>
                <a:gd name="T19" fmla="*/ 70 h 616"/>
                <a:gd name="T20" fmla="*/ 34 w 191"/>
                <a:gd name="T21" fmla="*/ 85 h 616"/>
                <a:gd name="T22" fmla="*/ 34 w 191"/>
                <a:gd name="T23" fmla="*/ 91 h 616"/>
                <a:gd name="T24" fmla="*/ 34 w 191"/>
                <a:gd name="T25" fmla="*/ 97 h 616"/>
                <a:gd name="T26" fmla="*/ 34 w 191"/>
                <a:gd name="T27" fmla="*/ 107 h 616"/>
                <a:gd name="T28" fmla="*/ 35 w 191"/>
                <a:gd name="T29" fmla="*/ 114 h 616"/>
                <a:gd name="T30" fmla="*/ 35 w 191"/>
                <a:gd name="T31" fmla="*/ 120 h 616"/>
                <a:gd name="T32" fmla="*/ 35 w 191"/>
                <a:gd name="T33" fmla="*/ 127 h 616"/>
                <a:gd name="T34" fmla="*/ 29 w 191"/>
                <a:gd name="T35" fmla="*/ 144 h 616"/>
                <a:gd name="T36" fmla="*/ 21 w 191"/>
                <a:gd name="T37" fmla="*/ 155 h 616"/>
                <a:gd name="T38" fmla="*/ 13 w 191"/>
                <a:gd name="T39" fmla="*/ 167 h 616"/>
                <a:gd name="T40" fmla="*/ 6 w 191"/>
                <a:gd name="T41" fmla="*/ 191 h 616"/>
                <a:gd name="T42" fmla="*/ 4 w 191"/>
                <a:gd name="T43" fmla="*/ 211 h 616"/>
                <a:gd name="T44" fmla="*/ 6 w 191"/>
                <a:gd name="T45" fmla="*/ 228 h 616"/>
                <a:gd name="T46" fmla="*/ 8 w 191"/>
                <a:gd name="T47" fmla="*/ 251 h 616"/>
                <a:gd name="T48" fmla="*/ 9 w 191"/>
                <a:gd name="T49" fmla="*/ 265 h 616"/>
                <a:gd name="T50" fmla="*/ 9 w 191"/>
                <a:gd name="T51" fmla="*/ 271 h 616"/>
                <a:gd name="T52" fmla="*/ 9 w 191"/>
                <a:gd name="T53" fmla="*/ 277 h 616"/>
                <a:gd name="T54" fmla="*/ 9 w 191"/>
                <a:gd name="T55" fmla="*/ 287 h 616"/>
                <a:gd name="T56" fmla="*/ 9 w 191"/>
                <a:gd name="T57" fmla="*/ 294 h 616"/>
                <a:gd name="T58" fmla="*/ 9 w 191"/>
                <a:gd name="T59" fmla="*/ 299 h 616"/>
                <a:gd name="T60" fmla="*/ 9 w 191"/>
                <a:gd name="T61" fmla="*/ 307 h 616"/>
                <a:gd name="T62" fmla="*/ 5 w 191"/>
                <a:gd name="T63" fmla="*/ 336 h 616"/>
                <a:gd name="T64" fmla="*/ 1 w 191"/>
                <a:gd name="T65" fmla="*/ 357 h 616"/>
                <a:gd name="T66" fmla="*/ 2 w 191"/>
                <a:gd name="T67" fmla="*/ 375 h 616"/>
                <a:gd name="T68" fmla="*/ 22 w 191"/>
                <a:gd name="T69" fmla="*/ 396 h 616"/>
                <a:gd name="T70" fmla="*/ 53 w 191"/>
                <a:gd name="T71" fmla="*/ 399 h 616"/>
                <a:gd name="T72" fmla="*/ 85 w 191"/>
                <a:gd name="T73" fmla="*/ 397 h 616"/>
                <a:gd name="T74" fmla="*/ 112 w 191"/>
                <a:gd name="T75" fmla="*/ 411 h 616"/>
                <a:gd name="T76" fmla="*/ 114 w 191"/>
                <a:gd name="T77" fmla="*/ 418 h 616"/>
                <a:gd name="T78" fmla="*/ 113 w 191"/>
                <a:gd name="T79" fmla="*/ 424 h 616"/>
                <a:gd name="T80" fmla="*/ 111 w 191"/>
                <a:gd name="T81" fmla="*/ 432 h 616"/>
                <a:gd name="T82" fmla="*/ 116 w 191"/>
                <a:gd name="T83" fmla="*/ 449 h 616"/>
                <a:gd name="T84" fmla="*/ 124 w 191"/>
                <a:gd name="T85" fmla="*/ 461 h 616"/>
                <a:gd name="T86" fmla="*/ 132 w 191"/>
                <a:gd name="T87" fmla="*/ 472 h 616"/>
                <a:gd name="T88" fmla="*/ 139 w 191"/>
                <a:gd name="T89" fmla="*/ 492 h 616"/>
                <a:gd name="T90" fmla="*/ 141 w 191"/>
                <a:gd name="T91" fmla="*/ 506 h 616"/>
                <a:gd name="T92" fmla="*/ 139 w 191"/>
                <a:gd name="T93" fmla="*/ 517 h 616"/>
                <a:gd name="T94" fmla="*/ 138 w 191"/>
                <a:gd name="T95" fmla="*/ 532 h 616"/>
                <a:gd name="T96" fmla="*/ 137 w 191"/>
                <a:gd name="T97" fmla="*/ 545 h 616"/>
                <a:gd name="T98" fmla="*/ 136 w 191"/>
                <a:gd name="T99" fmla="*/ 552 h 616"/>
                <a:gd name="T100" fmla="*/ 136 w 191"/>
                <a:gd name="T101" fmla="*/ 558 h 616"/>
                <a:gd name="T102" fmla="*/ 140 w 191"/>
                <a:gd name="T103" fmla="*/ 568 h 616"/>
                <a:gd name="T104" fmla="*/ 145 w 191"/>
                <a:gd name="T105" fmla="*/ 575 h 616"/>
                <a:gd name="T106" fmla="*/ 152 w 191"/>
                <a:gd name="T107" fmla="*/ 581 h 616"/>
                <a:gd name="T108" fmla="*/ 161 w 191"/>
                <a:gd name="T109" fmla="*/ 587 h 616"/>
                <a:gd name="T110" fmla="*/ 173 w 191"/>
                <a:gd name="T111" fmla="*/ 599 h 616"/>
                <a:gd name="T112" fmla="*/ 182 w 191"/>
                <a:gd name="T113" fmla="*/ 608 h 616"/>
                <a:gd name="T114" fmla="*/ 188 w 191"/>
                <a:gd name="T115" fmla="*/ 614 h 6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1" h="616">
                  <a:moveTo>
                    <a:pt x="86" y="2"/>
                  </a:moveTo>
                  <a:lnTo>
                    <a:pt x="86" y="2"/>
                  </a:lnTo>
                  <a:lnTo>
                    <a:pt x="85" y="2"/>
                  </a:lnTo>
                  <a:lnTo>
                    <a:pt x="85" y="1"/>
                  </a:lnTo>
                  <a:lnTo>
                    <a:pt x="84" y="1"/>
                  </a:lnTo>
                  <a:lnTo>
                    <a:pt x="83" y="1"/>
                  </a:lnTo>
                  <a:lnTo>
                    <a:pt x="82"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8"/>
                  </a:lnTo>
                  <a:lnTo>
                    <a:pt x="34" y="89"/>
                  </a:lnTo>
                  <a:lnTo>
                    <a:pt x="34" y="90"/>
                  </a:lnTo>
                  <a:lnTo>
                    <a:pt x="34" y="91"/>
                  </a:lnTo>
                  <a:lnTo>
                    <a:pt x="34" y="92"/>
                  </a:lnTo>
                  <a:lnTo>
                    <a:pt x="34" y="93"/>
                  </a:lnTo>
                  <a:lnTo>
                    <a:pt x="34" y="94"/>
                  </a:lnTo>
                  <a:lnTo>
                    <a:pt x="34" y="95"/>
                  </a:lnTo>
                  <a:lnTo>
                    <a:pt x="34" y="96"/>
                  </a:lnTo>
                  <a:lnTo>
                    <a:pt x="34" y="97"/>
                  </a:lnTo>
                  <a:lnTo>
                    <a:pt x="34" y="98"/>
                  </a:lnTo>
                  <a:lnTo>
                    <a:pt x="34" y="99"/>
                  </a:lnTo>
                  <a:lnTo>
                    <a:pt x="34" y="100"/>
                  </a:lnTo>
                  <a:lnTo>
                    <a:pt x="34" y="101"/>
                  </a:lnTo>
                  <a:lnTo>
                    <a:pt x="34" y="102"/>
                  </a:lnTo>
                  <a:lnTo>
                    <a:pt x="34" y="103"/>
                  </a:lnTo>
                  <a:lnTo>
                    <a:pt x="34" y="105"/>
                  </a:lnTo>
                  <a:lnTo>
                    <a:pt x="34" y="107"/>
                  </a:lnTo>
                  <a:lnTo>
                    <a:pt x="34" y="109"/>
                  </a:lnTo>
                  <a:lnTo>
                    <a:pt x="34" y="110"/>
                  </a:lnTo>
                  <a:lnTo>
                    <a:pt x="34" y="111"/>
                  </a:lnTo>
                  <a:lnTo>
                    <a:pt x="34" y="112"/>
                  </a:lnTo>
                  <a:lnTo>
                    <a:pt x="35" y="113"/>
                  </a:lnTo>
                  <a:lnTo>
                    <a:pt x="35" y="114"/>
                  </a:lnTo>
                  <a:lnTo>
                    <a:pt x="35" y="115"/>
                  </a:lnTo>
                  <a:lnTo>
                    <a:pt x="35" y="116"/>
                  </a:lnTo>
                  <a:lnTo>
                    <a:pt x="35" y="117"/>
                  </a:lnTo>
                  <a:lnTo>
                    <a:pt x="35" y="118"/>
                  </a:lnTo>
                  <a:lnTo>
                    <a:pt x="35" y="119"/>
                  </a:lnTo>
                  <a:lnTo>
                    <a:pt x="35" y="120"/>
                  </a:lnTo>
                  <a:lnTo>
                    <a:pt x="35" y="121"/>
                  </a:lnTo>
                  <a:lnTo>
                    <a:pt x="35" y="122"/>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6"/>
                  </a:lnTo>
                  <a:lnTo>
                    <a:pt x="9" y="267"/>
                  </a:lnTo>
                  <a:lnTo>
                    <a:pt x="9" y="268"/>
                  </a:lnTo>
                  <a:lnTo>
                    <a:pt x="9" y="269"/>
                  </a:lnTo>
                  <a:lnTo>
                    <a:pt x="9" y="270"/>
                  </a:lnTo>
                  <a:lnTo>
                    <a:pt x="9" y="271"/>
                  </a:lnTo>
                  <a:lnTo>
                    <a:pt x="9" y="272"/>
                  </a:lnTo>
                  <a:lnTo>
                    <a:pt x="9" y="273"/>
                  </a:lnTo>
                  <a:lnTo>
                    <a:pt x="9" y="274"/>
                  </a:lnTo>
                  <a:lnTo>
                    <a:pt x="9" y="275"/>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2"/>
                  </a:lnTo>
                  <a:lnTo>
                    <a:pt x="9" y="293"/>
                  </a:lnTo>
                  <a:lnTo>
                    <a:pt x="9" y="294"/>
                  </a:lnTo>
                  <a:lnTo>
                    <a:pt x="9" y="295"/>
                  </a:lnTo>
                  <a:lnTo>
                    <a:pt x="9" y="296"/>
                  </a:lnTo>
                  <a:lnTo>
                    <a:pt x="9" y="297"/>
                  </a:lnTo>
                  <a:lnTo>
                    <a:pt x="9" y="298"/>
                  </a:lnTo>
                  <a:lnTo>
                    <a:pt x="9" y="299"/>
                  </a:lnTo>
                  <a:lnTo>
                    <a:pt x="9" y="300"/>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8"/>
                  </a:lnTo>
                  <a:lnTo>
                    <a:pt x="114" y="419"/>
                  </a:lnTo>
                  <a:lnTo>
                    <a:pt x="114" y="420"/>
                  </a:lnTo>
                  <a:lnTo>
                    <a:pt x="113" y="421"/>
                  </a:lnTo>
                  <a:lnTo>
                    <a:pt x="113" y="422"/>
                  </a:lnTo>
                  <a:lnTo>
                    <a:pt x="113" y="423"/>
                  </a:lnTo>
                  <a:lnTo>
                    <a:pt x="113" y="424"/>
                  </a:lnTo>
                  <a:lnTo>
                    <a:pt x="112" y="425"/>
                  </a:lnTo>
                  <a:lnTo>
                    <a:pt x="112" y="426"/>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6"/>
                  </a:lnTo>
                  <a:lnTo>
                    <a:pt x="137" y="547"/>
                  </a:lnTo>
                  <a:lnTo>
                    <a:pt x="137" y="548"/>
                  </a:lnTo>
                  <a:lnTo>
                    <a:pt x="137" y="549"/>
                  </a:lnTo>
                  <a:lnTo>
                    <a:pt x="137" y="550"/>
                  </a:lnTo>
                  <a:lnTo>
                    <a:pt x="136" y="551"/>
                  </a:lnTo>
                  <a:lnTo>
                    <a:pt x="136" y="552"/>
                  </a:lnTo>
                  <a:lnTo>
                    <a:pt x="136" y="553"/>
                  </a:lnTo>
                  <a:lnTo>
                    <a:pt x="136" y="554"/>
                  </a:lnTo>
                  <a:lnTo>
                    <a:pt x="136" y="555"/>
                  </a:lnTo>
                  <a:lnTo>
                    <a:pt x="136" y="556"/>
                  </a:lnTo>
                  <a:lnTo>
                    <a:pt x="136" y="557"/>
                  </a:lnTo>
                  <a:lnTo>
                    <a:pt x="136" y="558"/>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4" y="574"/>
                  </a:lnTo>
                  <a:lnTo>
                    <a:pt x="145" y="575"/>
                  </a:lnTo>
                  <a:lnTo>
                    <a:pt x="146" y="576"/>
                  </a:lnTo>
                  <a:lnTo>
                    <a:pt x="147" y="577"/>
                  </a:lnTo>
                  <a:lnTo>
                    <a:pt x="148" y="577"/>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90" y="61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83" name="Freeform 78"/>
            <p:cNvSpPr>
              <a:spLocks/>
            </p:cNvSpPr>
            <p:nvPr/>
          </p:nvSpPr>
          <p:spPr bwMode="auto">
            <a:xfrm>
              <a:off x="1306" y="2443"/>
              <a:ext cx="2" cy="1"/>
            </a:xfrm>
            <a:custGeom>
              <a:avLst/>
              <a:gdLst>
                <a:gd name="T0" fmla="*/ 0 w 2"/>
                <a:gd name="T1" fmla="*/ 0 h 1"/>
                <a:gd name="T2" fmla="*/ 0 w 2"/>
                <a:gd name="T3" fmla="*/ 0 h 1"/>
                <a:gd name="T4" fmla="*/ 0 w 2"/>
                <a:gd name="T5" fmla="*/ 0 h 1"/>
                <a:gd name="T6" fmla="*/ 0 w 2"/>
                <a:gd name="T7" fmla="*/ 0 h 1"/>
                <a:gd name="T8" fmla="*/ 0 w 2"/>
                <a:gd name="T9" fmla="*/ 0 h 1"/>
                <a:gd name="T10" fmla="*/ 0 w 2"/>
                <a:gd name="T11" fmla="*/ 0 h 1"/>
                <a:gd name="T12" fmla="*/ 0 w 2"/>
                <a:gd name="T13" fmla="*/ 0 h 1"/>
                <a:gd name="T14" fmla="*/ 1 w 2"/>
                <a:gd name="T15" fmla="*/ 0 h 1"/>
                <a:gd name="T16" fmla="*/ 1 w 2"/>
                <a:gd name="T17" fmla="*/ 0 h 1"/>
                <a:gd name="T18" fmla="*/ 1 w 2"/>
                <a:gd name="T19" fmla="*/ 0 h 1"/>
                <a:gd name="T20" fmla="*/ 1 w 2"/>
                <a:gd name="T21" fmla="*/ 0 h 1"/>
                <a:gd name="T22" fmla="*/ 1 w 2"/>
                <a:gd name="T23" fmla="*/ 0 h 1"/>
                <a:gd name="T24" fmla="*/ 1 w 2"/>
                <a:gd name="T25" fmla="*/ 0 h 1"/>
                <a:gd name="T26" fmla="*/ 1 w 2"/>
                <a:gd name="T27" fmla="*/ 0 h 1"/>
                <a:gd name="T28" fmla="*/ 1 w 2"/>
                <a:gd name="T29" fmla="*/ 0 h 1"/>
                <a:gd name="T30" fmla="*/ 1 w 2"/>
                <a:gd name="T31" fmla="*/ 0 h 1"/>
                <a:gd name="T32" fmla="*/ 1 w 2"/>
                <a:gd name="T33" fmla="*/ 0 h 1"/>
                <a:gd name="T34" fmla="*/ 1 w 2"/>
                <a:gd name="T35" fmla="*/ 0 h 1"/>
                <a:gd name="T36" fmla="*/ 1 w 2"/>
                <a:gd name="T37" fmla="*/ 0 h 1"/>
                <a:gd name="T38" fmla="*/ 1 w 2"/>
                <a:gd name="T39" fmla="*/ 0 h 1"/>
                <a:gd name="T40" fmla="*/ 1 w 2"/>
                <a:gd name="T41" fmla="*/ 0 h 1"/>
                <a:gd name="T42" fmla="*/ 1 w 2"/>
                <a:gd name="T43" fmla="*/ 0 h 1"/>
                <a:gd name="T44" fmla="*/ 1 w 2"/>
                <a:gd name="T45" fmla="*/ 0 h 1"/>
                <a:gd name="T46" fmla="*/ 1 w 2"/>
                <a:gd name="T47" fmla="*/ 0 h 1"/>
                <a:gd name="T48" fmla="*/ 1 w 2"/>
                <a:gd name="T49" fmla="*/ 0 h 1"/>
                <a:gd name="T50" fmla="*/ 1 w 2"/>
                <a:gd name="T51" fmla="*/ 0 h 1"/>
                <a:gd name="T52" fmla="*/ 1 w 2"/>
                <a:gd name="T53" fmla="*/ 0 h 1"/>
                <a:gd name="T54" fmla="*/ 1 w 2"/>
                <a:gd name="T55" fmla="*/ 0 h 1"/>
                <a:gd name="T56" fmla="*/ 1 w 2"/>
                <a:gd name="T57" fmla="*/ 0 h 1"/>
                <a:gd name="T58" fmla="*/ 1 w 2"/>
                <a:gd name="T59" fmla="*/ 0 h 1"/>
                <a:gd name="T60" fmla="*/ 1 w 2"/>
                <a:gd name="T61" fmla="*/ 0 h 1"/>
                <a:gd name="T62" fmla="*/ 1 w 2"/>
                <a:gd name="T63" fmla="*/ 0 h 1"/>
                <a:gd name="T64" fmla="*/ 1 w 2"/>
                <a:gd name="T65" fmla="*/ 0 h 1"/>
                <a:gd name="T66" fmla="*/ 1 w 2"/>
                <a:gd name="T67" fmla="*/ 0 h 1"/>
                <a:gd name="T68" fmla="*/ 1 w 2"/>
                <a:gd name="T69" fmla="*/ 0 h 1"/>
                <a:gd name="T70" fmla="*/ 1 w 2"/>
                <a:gd name="T71" fmla="*/ 0 h 1"/>
                <a:gd name="T72" fmla="*/ 1 w 2"/>
                <a:gd name="T73" fmla="*/ 0 h 1"/>
                <a:gd name="T74" fmla="*/ 1 w 2"/>
                <a:gd name="T75" fmla="*/ 0 h 1"/>
                <a:gd name="T76" fmla="*/ 1 w 2"/>
                <a:gd name="T77" fmla="*/ 0 h 1"/>
                <a:gd name="T78" fmla="*/ 1 w 2"/>
                <a:gd name="T79" fmla="*/ 0 h 1"/>
                <a:gd name="T80" fmla="*/ 1 w 2"/>
                <a:gd name="T81" fmla="*/ 0 h 1"/>
                <a:gd name="T82" fmla="*/ 1 w 2"/>
                <a:gd name="T83" fmla="*/ 0 h 1"/>
                <a:gd name="T84" fmla="*/ 1 w 2"/>
                <a:gd name="T85" fmla="*/ 0 h 1"/>
                <a:gd name="T86" fmla="*/ 1 w 2"/>
                <a:gd name="T87" fmla="*/ 0 h 1"/>
                <a:gd name="T88" fmla="*/ 1 w 2"/>
                <a:gd name="T89" fmla="*/ 0 h 1"/>
                <a:gd name="T90" fmla="*/ 1 w 2"/>
                <a:gd name="T91" fmla="*/ 0 h 1"/>
                <a:gd name="T92" fmla="*/ 1 w 2"/>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 h="1">
                  <a:moveTo>
                    <a:pt x="0" y="0"/>
                  </a:moveTo>
                  <a:lnTo>
                    <a:pt x="0" y="0"/>
                  </a:lnTo>
                  <a:lnTo>
                    <a:pt x="1"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84" name="Freeform 79"/>
            <p:cNvSpPr>
              <a:spLocks/>
            </p:cNvSpPr>
            <p:nvPr/>
          </p:nvSpPr>
          <p:spPr bwMode="auto">
            <a:xfrm>
              <a:off x="1272" y="2411"/>
              <a:ext cx="85" cy="85"/>
            </a:xfrm>
            <a:custGeom>
              <a:avLst/>
              <a:gdLst>
                <a:gd name="T0" fmla="*/ 84 w 85"/>
                <a:gd name="T1" fmla="*/ 0 h 85"/>
                <a:gd name="T2" fmla="*/ 83 w 85"/>
                <a:gd name="T3" fmla="*/ 1 h 85"/>
                <a:gd name="T4" fmla="*/ 83 w 85"/>
                <a:gd name="T5" fmla="*/ 1 h 85"/>
                <a:gd name="T6" fmla="*/ 82 w 85"/>
                <a:gd name="T7" fmla="*/ 3 h 85"/>
                <a:gd name="T8" fmla="*/ 82 w 85"/>
                <a:gd name="T9" fmla="*/ 4 h 85"/>
                <a:gd name="T10" fmla="*/ 82 w 85"/>
                <a:gd name="T11" fmla="*/ 6 h 85"/>
                <a:gd name="T12" fmla="*/ 81 w 85"/>
                <a:gd name="T13" fmla="*/ 8 h 85"/>
                <a:gd name="T14" fmla="*/ 80 w 85"/>
                <a:gd name="T15" fmla="*/ 10 h 85"/>
                <a:gd name="T16" fmla="*/ 79 w 85"/>
                <a:gd name="T17" fmla="*/ 12 h 85"/>
                <a:gd name="T18" fmla="*/ 78 w 85"/>
                <a:gd name="T19" fmla="*/ 15 h 85"/>
                <a:gd name="T20" fmla="*/ 77 w 85"/>
                <a:gd name="T21" fmla="*/ 17 h 85"/>
                <a:gd name="T22" fmla="*/ 76 w 85"/>
                <a:gd name="T23" fmla="*/ 21 h 85"/>
                <a:gd name="T24" fmla="*/ 75 w 85"/>
                <a:gd name="T25" fmla="*/ 23 h 85"/>
                <a:gd name="T26" fmla="*/ 73 w 85"/>
                <a:gd name="T27" fmla="*/ 27 h 85"/>
                <a:gd name="T28" fmla="*/ 72 w 85"/>
                <a:gd name="T29" fmla="*/ 30 h 85"/>
                <a:gd name="T30" fmla="*/ 70 w 85"/>
                <a:gd name="T31" fmla="*/ 33 h 85"/>
                <a:gd name="T32" fmla="*/ 68 w 85"/>
                <a:gd name="T33" fmla="*/ 37 h 85"/>
                <a:gd name="T34" fmla="*/ 66 w 85"/>
                <a:gd name="T35" fmla="*/ 40 h 85"/>
                <a:gd name="T36" fmla="*/ 64 w 85"/>
                <a:gd name="T37" fmla="*/ 43 h 85"/>
                <a:gd name="T38" fmla="*/ 62 w 85"/>
                <a:gd name="T39" fmla="*/ 47 h 85"/>
                <a:gd name="T40" fmla="*/ 60 w 85"/>
                <a:gd name="T41" fmla="*/ 50 h 85"/>
                <a:gd name="T42" fmla="*/ 58 w 85"/>
                <a:gd name="T43" fmla="*/ 53 h 85"/>
                <a:gd name="T44" fmla="*/ 56 w 85"/>
                <a:gd name="T45" fmla="*/ 57 h 85"/>
                <a:gd name="T46" fmla="*/ 53 w 85"/>
                <a:gd name="T47" fmla="*/ 60 h 85"/>
                <a:gd name="T48" fmla="*/ 50 w 85"/>
                <a:gd name="T49" fmla="*/ 63 h 85"/>
                <a:gd name="T50" fmla="*/ 47 w 85"/>
                <a:gd name="T51" fmla="*/ 66 h 85"/>
                <a:gd name="T52" fmla="*/ 44 w 85"/>
                <a:gd name="T53" fmla="*/ 69 h 85"/>
                <a:gd name="T54" fmla="*/ 41 w 85"/>
                <a:gd name="T55" fmla="*/ 72 h 85"/>
                <a:gd name="T56" fmla="*/ 38 w 85"/>
                <a:gd name="T57" fmla="*/ 75 h 85"/>
                <a:gd name="T58" fmla="*/ 35 w 85"/>
                <a:gd name="T59" fmla="*/ 77 h 85"/>
                <a:gd name="T60" fmla="*/ 31 w 85"/>
                <a:gd name="T61" fmla="*/ 79 h 85"/>
                <a:gd name="T62" fmla="*/ 28 w 85"/>
                <a:gd name="T63" fmla="*/ 81 h 85"/>
                <a:gd name="T64" fmla="*/ 26 w 85"/>
                <a:gd name="T65" fmla="*/ 82 h 85"/>
                <a:gd name="T66" fmla="*/ 24 w 85"/>
                <a:gd name="T67" fmla="*/ 83 h 85"/>
                <a:gd name="T68" fmla="*/ 24 w 85"/>
                <a:gd name="T69" fmla="*/ 83 h 85"/>
                <a:gd name="T70" fmla="*/ 22 w 85"/>
                <a:gd name="T71" fmla="*/ 83 h 85"/>
                <a:gd name="T72" fmla="*/ 21 w 85"/>
                <a:gd name="T73" fmla="*/ 83 h 85"/>
                <a:gd name="T74" fmla="*/ 20 w 85"/>
                <a:gd name="T75" fmla="*/ 83 h 85"/>
                <a:gd name="T76" fmla="*/ 19 w 85"/>
                <a:gd name="T77" fmla="*/ 83 h 85"/>
                <a:gd name="T78" fmla="*/ 18 w 85"/>
                <a:gd name="T79" fmla="*/ 83 h 85"/>
                <a:gd name="T80" fmla="*/ 17 w 85"/>
                <a:gd name="T81" fmla="*/ 84 h 85"/>
                <a:gd name="T82" fmla="*/ 16 w 85"/>
                <a:gd name="T83" fmla="*/ 84 h 85"/>
                <a:gd name="T84" fmla="*/ 14 w 85"/>
                <a:gd name="T85" fmla="*/ 84 h 85"/>
                <a:gd name="T86" fmla="*/ 13 w 85"/>
                <a:gd name="T87" fmla="*/ 83 h 85"/>
                <a:gd name="T88" fmla="*/ 12 w 85"/>
                <a:gd name="T89" fmla="*/ 83 h 85"/>
                <a:gd name="T90" fmla="*/ 11 w 85"/>
                <a:gd name="T91" fmla="*/ 83 h 85"/>
                <a:gd name="T92" fmla="*/ 10 w 85"/>
                <a:gd name="T93" fmla="*/ 83 h 85"/>
                <a:gd name="T94" fmla="*/ 9 w 85"/>
                <a:gd name="T95" fmla="*/ 83 h 85"/>
                <a:gd name="T96" fmla="*/ 8 w 85"/>
                <a:gd name="T97" fmla="*/ 83 h 85"/>
                <a:gd name="T98" fmla="*/ 7 w 85"/>
                <a:gd name="T99" fmla="*/ 83 h 85"/>
                <a:gd name="T100" fmla="*/ 6 w 85"/>
                <a:gd name="T101" fmla="*/ 83 h 85"/>
                <a:gd name="T102" fmla="*/ 5 w 85"/>
                <a:gd name="T103" fmla="*/ 83 h 85"/>
                <a:gd name="T104" fmla="*/ 4 w 85"/>
                <a:gd name="T105" fmla="*/ 82 h 85"/>
                <a:gd name="T106" fmla="*/ 4 w 85"/>
                <a:gd name="T107" fmla="*/ 82 h 85"/>
                <a:gd name="T108" fmla="*/ 3 w 85"/>
                <a:gd name="T109" fmla="*/ 82 h 85"/>
                <a:gd name="T110" fmla="*/ 2 w 85"/>
                <a:gd name="T111" fmla="*/ 82 h 85"/>
                <a:gd name="T112" fmla="*/ 2 w 85"/>
                <a:gd name="T113" fmla="*/ 82 h 85"/>
                <a:gd name="T114" fmla="*/ 1 w 85"/>
                <a:gd name="T115" fmla="*/ 81 h 85"/>
                <a:gd name="T116" fmla="*/ 1 w 85"/>
                <a:gd name="T117" fmla="*/ 81 h 85"/>
                <a:gd name="T118" fmla="*/ 0 w 85"/>
                <a:gd name="T119" fmla="*/ 81 h 85"/>
                <a:gd name="T120" fmla="*/ 0 w 85"/>
                <a:gd name="T121" fmla="*/ 81 h 85"/>
                <a:gd name="T122" fmla="*/ 0 w 85"/>
                <a:gd name="T123" fmla="*/ 81 h 85"/>
                <a:gd name="T124" fmla="*/ 0 w 85"/>
                <a:gd name="T125" fmla="*/ 81 h 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5" h="85">
                  <a:moveTo>
                    <a:pt x="84" y="0"/>
                  </a:move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3" y="82"/>
                  </a:lnTo>
                  <a:lnTo>
                    <a:pt x="2" y="82"/>
                  </a:lnTo>
                  <a:lnTo>
                    <a:pt x="1" y="81"/>
                  </a:lnTo>
                  <a:lnTo>
                    <a:pt x="0" y="8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85" name="Freeform 80"/>
            <p:cNvSpPr>
              <a:spLocks/>
            </p:cNvSpPr>
            <p:nvPr/>
          </p:nvSpPr>
          <p:spPr bwMode="auto">
            <a:xfrm>
              <a:off x="4044" y="3279"/>
              <a:ext cx="56" cy="55"/>
            </a:xfrm>
            <a:custGeom>
              <a:avLst/>
              <a:gdLst>
                <a:gd name="T0" fmla="*/ 0 w 56"/>
                <a:gd name="T1" fmla="*/ 0 h 55"/>
                <a:gd name="T2" fmla="*/ 0 w 56"/>
                <a:gd name="T3" fmla="*/ 0 h 55"/>
                <a:gd name="T4" fmla="*/ 0 w 56"/>
                <a:gd name="T5" fmla="*/ 1 h 55"/>
                <a:gd name="T6" fmla="*/ 1 w 56"/>
                <a:gd name="T7" fmla="*/ 1 h 55"/>
                <a:gd name="T8" fmla="*/ 2 w 56"/>
                <a:gd name="T9" fmla="*/ 2 h 55"/>
                <a:gd name="T10" fmla="*/ 3 w 56"/>
                <a:gd name="T11" fmla="*/ 3 h 55"/>
                <a:gd name="T12" fmla="*/ 5 w 56"/>
                <a:gd name="T13" fmla="*/ 5 h 55"/>
                <a:gd name="T14" fmla="*/ 6 w 56"/>
                <a:gd name="T15" fmla="*/ 6 h 55"/>
                <a:gd name="T16" fmla="*/ 8 w 56"/>
                <a:gd name="T17" fmla="*/ 8 h 55"/>
                <a:gd name="T18" fmla="*/ 10 w 56"/>
                <a:gd name="T19" fmla="*/ 9 h 55"/>
                <a:gd name="T20" fmla="*/ 11 w 56"/>
                <a:gd name="T21" fmla="*/ 11 h 55"/>
                <a:gd name="T22" fmla="*/ 13 w 56"/>
                <a:gd name="T23" fmla="*/ 13 h 55"/>
                <a:gd name="T24" fmla="*/ 15 w 56"/>
                <a:gd name="T25" fmla="*/ 15 h 55"/>
                <a:gd name="T26" fmla="*/ 18 w 56"/>
                <a:gd name="T27" fmla="*/ 17 h 55"/>
                <a:gd name="T28" fmla="*/ 20 w 56"/>
                <a:gd name="T29" fmla="*/ 19 h 55"/>
                <a:gd name="T30" fmla="*/ 22 w 56"/>
                <a:gd name="T31" fmla="*/ 22 h 55"/>
                <a:gd name="T32" fmla="*/ 24 w 56"/>
                <a:gd name="T33" fmla="*/ 24 h 55"/>
                <a:gd name="T34" fmla="*/ 26 w 56"/>
                <a:gd name="T35" fmla="*/ 26 h 55"/>
                <a:gd name="T36" fmla="*/ 29 w 56"/>
                <a:gd name="T37" fmla="*/ 29 h 55"/>
                <a:gd name="T38" fmla="*/ 31 w 56"/>
                <a:gd name="T39" fmla="*/ 31 h 55"/>
                <a:gd name="T40" fmla="*/ 34 w 56"/>
                <a:gd name="T41" fmla="*/ 33 h 55"/>
                <a:gd name="T42" fmla="*/ 36 w 56"/>
                <a:gd name="T43" fmla="*/ 35 h 55"/>
                <a:gd name="T44" fmla="*/ 38 w 56"/>
                <a:gd name="T45" fmla="*/ 37 h 55"/>
                <a:gd name="T46" fmla="*/ 40 w 56"/>
                <a:gd name="T47" fmla="*/ 40 h 55"/>
                <a:gd name="T48" fmla="*/ 42 w 56"/>
                <a:gd name="T49" fmla="*/ 42 h 55"/>
                <a:gd name="T50" fmla="*/ 45 w 56"/>
                <a:gd name="T51" fmla="*/ 44 h 55"/>
                <a:gd name="T52" fmla="*/ 47 w 56"/>
                <a:gd name="T53" fmla="*/ 46 h 55"/>
                <a:gd name="T54" fmla="*/ 48 w 56"/>
                <a:gd name="T55" fmla="*/ 48 h 55"/>
                <a:gd name="T56" fmla="*/ 50 w 56"/>
                <a:gd name="T57" fmla="*/ 49 h 55"/>
                <a:gd name="T58" fmla="*/ 52 w 56"/>
                <a:gd name="T59" fmla="*/ 51 h 55"/>
                <a:gd name="T60" fmla="*/ 54 w 56"/>
                <a:gd name="T61" fmla="*/ 53 h 55"/>
                <a:gd name="T62" fmla="*/ 55 w 56"/>
                <a:gd name="T63" fmla="*/ 54 h 55"/>
                <a:gd name="T64" fmla="*/ 55 w 56"/>
                <a:gd name="T65" fmla="*/ 54 h 55"/>
                <a:gd name="T66" fmla="*/ 55 w 56"/>
                <a:gd name="T67" fmla="*/ 54 h 55"/>
                <a:gd name="T68" fmla="*/ 55 w 56"/>
                <a:gd name="T69" fmla="*/ 54 h 55"/>
                <a:gd name="T70" fmla="*/ 55 w 56"/>
                <a:gd name="T71" fmla="*/ 54 h 55"/>
                <a:gd name="T72" fmla="*/ 55 w 56"/>
                <a:gd name="T73" fmla="*/ 54 h 55"/>
                <a:gd name="T74" fmla="*/ 55 w 56"/>
                <a:gd name="T75" fmla="*/ 54 h 55"/>
                <a:gd name="T76" fmla="*/ 55 w 56"/>
                <a:gd name="T77" fmla="*/ 54 h 55"/>
                <a:gd name="T78" fmla="*/ 55 w 56"/>
                <a:gd name="T79" fmla="*/ 54 h 55"/>
                <a:gd name="T80" fmla="*/ 55 w 56"/>
                <a:gd name="T81" fmla="*/ 54 h 55"/>
                <a:gd name="T82" fmla="*/ 55 w 56"/>
                <a:gd name="T83" fmla="*/ 54 h 55"/>
                <a:gd name="T84" fmla="*/ 55 w 56"/>
                <a:gd name="T85" fmla="*/ 54 h 55"/>
                <a:gd name="T86" fmla="*/ 55 w 56"/>
                <a:gd name="T87" fmla="*/ 54 h 55"/>
                <a:gd name="T88" fmla="*/ 55 w 56"/>
                <a:gd name="T89" fmla="*/ 54 h 55"/>
                <a:gd name="T90" fmla="*/ 55 w 56"/>
                <a:gd name="T91" fmla="*/ 54 h 55"/>
                <a:gd name="T92" fmla="*/ 55 w 56"/>
                <a:gd name="T93" fmla="*/ 54 h 55"/>
                <a:gd name="T94" fmla="*/ 55 w 56"/>
                <a:gd name="T95" fmla="*/ 54 h 55"/>
                <a:gd name="T96" fmla="*/ 55 w 56"/>
                <a:gd name="T97" fmla="*/ 54 h 55"/>
                <a:gd name="T98" fmla="*/ 55 w 56"/>
                <a:gd name="T99" fmla="*/ 54 h 55"/>
                <a:gd name="T100" fmla="*/ 55 w 56"/>
                <a:gd name="T101" fmla="*/ 54 h 55"/>
                <a:gd name="T102" fmla="*/ 55 w 56"/>
                <a:gd name="T103" fmla="*/ 54 h 55"/>
                <a:gd name="T104" fmla="*/ 55 w 56"/>
                <a:gd name="T105" fmla="*/ 54 h 55"/>
                <a:gd name="T106" fmla="*/ 55 w 56"/>
                <a:gd name="T107" fmla="*/ 54 h 55"/>
                <a:gd name="T108" fmla="*/ 55 w 56"/>
                <a:gd name="T109" fmla="*/ 54 h 55"/>
                <a:gd name="T110" fmla="*/ 55 w 56"/>
                <a:gd name="T111" fmla="*/ 54 h 55"/>
                <a:gd name="T112" fmla="*/ 55 w 56"/>
                <a:gd name="T113" fmla="*/ 54 h 55"/>
                <a:gd name="T114" fmla="*/ 55 w 56"/>
                <a:gd name="T115" fmla="*/ 54 h 55"/>
                <a:gd name="T116" fmla="*/ 55 w 56"/>
                <a:gd name="T117" fmla="*/ 54 h 55"/>
                <a:gd name="T118" fmla="*/ 55 w 56"/>
                <a:gd name="T119" fmla="*/ 54 h 55"/>
                <a:gd name="T120" fmla="*/ 55 w 56"/>
                <a:gd name="T121" fmla="*/ 54 h 55"/>
                <a:gd name="T122" fmla="*/ 55 w 56"/>
                <a:gd name="T123" fmla="*/ 54 h 55"/>
                <a:gd name="T124" fmla="*/ 55 w 56"/>
                <a:gd name="T125" fmla="*/ 54 h 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86" name="Freeform 81"/>
            <p:cNvSpPr>
              <a:spLocks/>
            </p:cNvSpPr>
            <p:nvPr/>
          </p:nvSpPr>
          <p:spPr bwMode="auto">
            <a:xfrm>
              <a:off x="4016" y="3252"/>
              <a:ext cx="112" cy="109"/>
            </a:xfrm>
            <a:custGeom>
              <a:avLst/>
              <a:gdLst>
                <a:gd name="T0" fmla="*/ 0 w 112"/>
                <a:gd name="T1" fmla="*/ 0 h 109"/>
                <a:gd name="T2" fmla="*/ 1 w 112"/>
                <a:gd name="T3" fmla="*/ 0 h 109"/>
                <a:gd name="T4" fmla="*/ 2 w 112"/>
                <a:gd name="T5" fmla="*/ 1 h 109"/>
                <a:gd name="T6" fmla="*/ 4 w 112"/>
                <a:gd name="T7" fmla="*/ 3 h 109"/>
                <a:gd name="T8" fmla="*/ 5 w 112"/>
                <a:gd name="T9" fmla="*/ 5 h 109"/>
                <a:gd name="T10" fmla="*/ 8 w 112"/>
                <a:gd name="T11" fmla="*/ 7 h 109"/>
                <a:gd name="T12" fmla="*/ 10 w 112"/>
                <a:gd name="T13" fmla="*/ 10 h 109"/>
                <a:gd name="T14" fmla="*/ 13 w 112"/>
                <a:gd name="T15" fmla="*/ 12 h 109"/>
                <a:gd name="T16" fmla="*/ 16 w 112"/>
                <a:gd name="T17" fmla="*/ 16 h 109"/>
                <a:gd name="T18" fmla="*/ 20 w 112"/>
                <a:gd name="T19" fmla="*/ 19 h 109"/>
                <a:gd name="T20" fmla="*/ 24 w 112"/>
                <a:gd name="T21" fmla="*/ 23 h 109"/>
                <a:gd name="T22" fmla="*/ 28 w 112"/>
                <a:gd name="T23" fmla="*/ 26 h 109"/>
                <a:gd name="T24" fmla="*/ 32 w 112"/>
                <a:gd name="T25" fmla="*/ 30 h 109"/>
                <a:gd name="T26" fmla="*/ 36 w 112"/>
                <a:gd name="T27" fmla="*/ 35 h 109"/>
                <a:gd name="T28" fmla="*/ 40 w 112"/>
                <a:gd name="T29" fmla="*/ 39 h 109"/>
                <a:gd name="T30" fmla="*/ 45 w 112"/>
                <a:gd name="T31" fmla="*/ 44 h 109"/>
                <a:gd name="T32" fmla="*/ 49 w 112"/>
                <a:gd name="T33" fmla="*/ 48 h 109"/>
                <a:gd name="T34" fmla="*/ 54 w 112"/>
                <a:gd name="T35" fmla="*/ 52 h 109"/>
                <a:gd name="T36" fmla="*/ 58 w 112"/>
                <a:gd name="T37" fmla="*/ 57 h 109"/>
                <a:gd name="T38" fmla="*/ 63 w 112"/>
                <a:gd name="T39" fmla="*/ 62 h 109"/>
                <a:gd name="T40" fmla="*/ 68 w 112"/>
                <a:gd name="T41" fmla="*/ 66 h 109"/>
                <a:gd name="T42" fmla="*/ 72 w 112"/>
                <a:gd name="T43" fmla="*/ 71 h 109"/>
                <a:gd name="T44" fmla="*/ 77 w 112"/>
                <a:gd name="T45" fmla="*/ 75 h 109"/>
                <a:gd name="T46" fmla="*/ 82 w 112"/>
                <a:gd name="T47" fmla="*/ 80 h 109"/>
                <a:gd name="T48" fmla="*/ 86 w 112"/>
                <a:gd name="T49" fmla="*/ 84 h 109"/>
                <a:gd name="T50" fmla="*/ 90 w 112"/>
                <a:gd name="T51" fmla="*/ 88 h 109"/>
                <a:gd name="T52" fmla="*/ 94 w 112"/>
                <a:gd name="T53" fmla="*/ 92 h 109"/>
                <a:gd name="T54" fmla="*/ 98 w 112"/>
                <a:gd name="T55" fmla="*/ 96 h 109"/>
                <a:gd name="T56" fmla="*/ 101 w 112"/>
                <a:gd name="T57" fmla="*/ 99 h 109"/>
                <a:gd name="T58" fmla="*/ 105 w 112"/>
                <a:gd name="T59" fmla="*/ 102 h 109"/>
                <a:gd name="T60" fmla="*/ 108 w 112"/>
                <a:gd name="T61" fmla="*/ 106 h 109"/>
                <a:gd name="T62" fmla="*/ 111 w 112"/>
                <a:gd name="T63" fmla="*/ 108 h 109"/>
                <a:gd name="T64" fmla="*/ 111 w 112"/>
                <a:gd name="T65" fmla="*/ 108 h 109"/>
                <a:gd name="T66" fmla="*/ 111 w 112"/>
                <a:gd name="T67" fmla="*/ 108 h 109"/>
                <a:gd name="T68" fmla="*/ 111 w 112"/>
                <a:gd name="T69" fmla="*/ 108 h 109"/>
                <a:gd name="T70" fmla="*/ 111 w 112"/>
                <a:gd name="T71" fmla="*/ 108 h 109"/>
                <a:gd name="T72" fmla="*/ 111 w 112"/>
                <a:gd name="T73" fmla="*/ 108 h 109"/>
                <a:gd name="T74" fmla="*/ 111 w 112"/>
                <a:gd name="T75" fmla="*/ 108 h 109"/>
                <a:gd name="T76" fmla="*/ 111 w 112"/>
                <a:gd name="T77" fmla="*/ 108 h 109"/>
                <a:gd name="T78" fmla="*/ 111 w 112"/>
                <a:gd name="T79" fmla="*/ 108 h 109"/>
                <a:gd name="T80" fmla="*/ 111 w 112"/>
                <a:gd name="T81" fmla="*/ 108 h 109"/>
                <a:gd name="T82" fmla="*/ 111 w 112"/>
                <a:gd name="T83" fmla="*/ 108 h 109"/>
                <a:gd name="T84" fmla="*/ 111 w 112"/>
                <a:gd name="T85" fmla="*/ 108 h 109"/>
                <a:gd name="T86" fmla="*/ 111 w 112"/>
                <a:gd name="T87" fmla="*/ 108 h 109"/>
                <a:gd name="T88" fmla="*/ 111 w 112"/>
                <a:gd name="T89" fmla="*/ 108 h 109"/>
                <a:gd name="T90" fmla="*/ 111 w 112"/>
                <a:gd name="T91" fmla="*/ 108 h 109"/>
                <a:gd name="T92" fmla="*/ 111 w 112"/>
                <a:gd name="T93" fmla="*/ 108 h 109"/>
                <a:gd name="T94" fmla="*/ 111 w 112"/>
                <a:gd name="T95" fmla="*/ 108 h 109"/>
                <a:gd name="T96" fmla="*/ 111 w 112"/>
                <a:gd name="T97" fmla="*/ 108 h 109"/>
                <a:gd name="T98" fmla="*/ 111 w 112"/>
                <a:gd name="T99" fmla="*/ 108 h 109"/>
                <a:gd name="T100" fmla="*/ 111 w 112"/>
                <a:gd name="T101" fmla="*/ 108 h 109"/>
                <a:gd name="T102" fmla="*/ 111 w 112"/>
                <a:gd name="T103" fmla="*/ 108 h 109"/>
                <a:gd name="T104" fmla="*/ 111 w 112"/>
                <a:gd name="T105" fmla="*/ 108 h 109"/>
                <a:gd name="T106" fmla="*/ 111 w 112"/>
                <a:gd name="T107" fmla="*/ 108 h 109"/>
                <a:gd name="T108" fmla="*/ 111 w 112"/>
                <a:gd name="T109" fmla="*/ 108 h 109"/>
                <a:gd name="T110" fmla="*/ 111 w 112"/>
                <a:gd name="T111" fmla="*/ 108 h 109"/>
                <a:gd name="T112" fmla="*/ 111 w 112"/>
                <a:gd name="T113" fmla="*/ 108 h 109"/>
                <a:gd name="T114" fmla="*/ 111 w 112"/>
                <a:gd name="T115" fmla="*/ 108 h 109"/>
                <a:gd name="T116" fmla="*/ 111 w 112"/>
                <a:gd name="T117" fmla="*/ 108 h 109"/>
                <a:gd name="T118" fmla="*/ 111 w 112"/>
                <a:gd name="T119" fmla="*/ 108 h 109"/>
                <a:gd name="T120" fmla="*/ 111 w 112"/>
                <a:gd name="T121" fmla="*/ 108 h 109"/>
                <a:gd name="T122" fmla="*/ 111 w 112"/>
                <a:gd name="T123" fmla="*/ 108 h 109"/>
                <a:gd name="T124" fmla="*/ 111 w 112"/>
                <a:gd name="T125" fmla="*/ 108 h 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87" name="Line 82"/>
            <p:cNvSpPr>
              <a:spLocks noChangeShapeType="1"/>
            </p:cNvSpPr>
            <p:nvPr/>
          </p:nvSpPr>
          <p:spPr bwMode="auto">
            <a:xfrm>
              <a:off x="4016" y="3225"/>
              <a:ext cx="55" cy="108"/>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sz="1350">
                <a:solidFill>
                  <a:prstClr val="black"/>
                </a:solidFill>
                <a:latin typeface="Arial"/>
              </a:endParaRPr>
            </a:p>
          </p:txBody>
        </p:sp>
        <p:sp>
          <p:nvSpPr>
            <p:cNvPr id="21588" name="Freeform 83"/>
            <p:cNvSpPr>
              <a:spLocks/>
            </p:cNvSpPr>
            <p:nvPr/>
          </p:nvSpPr>
          <p:spPr bwMode="auto">
            <a:xfrm>
              <a:off x="4465" y="2842"/>
              <a:ext cx="94" cy="96"/>
            </a:xfrm>
            <a:custGeom>
              <a:avLst/>
              <a:gdLst>
                <a:gd name="T0" fmla="*/ 90 w 94"/>
                <a:gd name="T1" fmla="*/ 0 h 96"/>
                <a:gd name="T2" fmla="*/ 92 w 94"/>
                <a:gd name="T3" fmla="*/ 10 h 96"/>
                <a:gd name="T4" fmla="*/ 93 w 94"/>
                <a:gd name="T5" fmla="*/ 16 h 96"/>
                <a:gd name="T6" fmla="*/ 93 w 94"/>
                <a:gd name="T7" fmla="*/ 20 h 96"/>
                <a:gd name="T8" fmla="*/ 93 w 94"/>
                <a:gd name="T9" fmla="*/ 25 h 96"/>
                <a:gd name="T10" fmla="*/ 92 w 94"/>
                <a:gd name="T11" fmla="*/ 29 h 96"/>
                <a:gd name="T12" fmla="*/ 91 w 94"/>
                <a:gd name="T13" fmla="*/ 33 h 96"/>
                <a:gd name="T14" fmla="*/ 89 w 94"/>
                <a:gd name="T15" fmla="*/ 37 h 96"/>
                <a:gd name="T16" fmla="*/ 87 w 94"/>
                <a:gd name="T17" fmla="*/ 41 h 96"/>
                <a:gd name="T18" fmla="*/ 85 w 94"/>
                <a:gd name="T19" fmla="*/ 44 h 96"/>
                <a:gd name="T20" fmla="*/ 83 w 94"/>
                <a:gd name="T21" fmla="*/ 48 h 96"/>
                <a:gd name="T22" fmla="*/ 80 w 94"/>
                <a:gd name="T23" fmla="*/ 51 h 96"/>
                <a:gd name="T24" fmla="*/ 77 w 94"/>
                <a:gd name="T25" fmla="*/ 54 h 96"/>
                <a:gd name="T26" fmla="*/ 74 w 94"/>
                <a:gd name="T27" fmla="*/ 57 h 96"/>
                <a:gd name="T28" fmla="*/ 70 w 94"/>
                <a:gd name="T29" fmla="*/ 59 h 96"/>
                <a:gd name="T30" fmla="*/ 67 w 94"/>
                <a:gd name="T31" fmla="*/ 62 h 96"/>
                <a:gd name="T32" fmla="*/ 63 w 94"/>
                <a:gd name="T33" fmla="*/ 64 h 96"/>
                <a:gd name="T34" fmla="*/ 59 w 94"/>
                <a:gd name="T35" fmla="*/ 66 h 96"/>
                <a:gd name="T36" fmla="*/ 55 w 94"/>
                <a:gd name="T37" fmla="*/ 69 h 96"/>
                <a:gd name="T38" fmla="*/ 51 w 94"/>
                <a:gd name="T39" fmla="*/ 71 h 96"/>
                <a:gd name="T40" fmla="*/ 46 w 94"/>
                <a:gd name="T41" fmla="*/ 73 h 96"/>
                <a:gd name="T42" fmla="*/ 42 w 94"/>
                <a:gd name="T43" fmla="*/ 75 h 96"/>
                <a:gd name="T44" fmla="*/ 37 w 94"/>
                <a:gd name="T45" fmla="*/ 77 h 96"/>
                <a:gd name="T46" fmla="*/ 33 w 94"/>
                <a:gd name="T47" fmla="*/ 79 h 96"/>
                <a:gd name="T48" fmla="*/ 29 w 94"/>
                <a:gd name="T49" fmla="*/ 81 h 96"/>
                <a:gd name="T50" fmla="*/ 24 w 94"/>
                <a:gd name="T51" fmla="*/ 83 h 96"/>
                <a:gd name="T52" fmla="*/ 20 w 94"/>
                <a:gd name="T53" fmla="*/ 85 h 96"/>
                <a:gd name="T54" fmla="*/ 16 w 94"/>
                <a:gd name="T55" fmla="*/ 87 h 96"/>
                <a:gd name="T56" fmla="*/ 11 w 94"/>
                <a:gd name="T57" fmla="*/ 88 h 96"/>
                <a:gd name="T58" fmla="*/ 7 w 94"/>
                <a:gd name="T59" fmla="*/ 90 h 96"/>
                <a:gd name="T60" fmla="*/ 3 w 94"/>
                <a:gd name="T61" fmla="*/ 92 h 96"/>
                <a:gd name="T62" fmla="*/ 0 w 94"/>
                <a:gd name="T63" fmla="*/ 95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89" name="Line 84"/>
            <p:cNvSpPr>
              <a:spLocks noChangeShapeType="1"/>
            </p:cNvSpPr>
            <p:nvPr/>
          </p:nvSpPr>
          <p:spPr bwMode="auto">
            <a:xfrm flipH="1">
              <a:off x="4458" y="2937"/>
              <a:ext cx="28" cy="0"/>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sz="1350">
                <a:solidFill>
                  <a:prstClr val="black"/>
                </a:solidFill>
                <a:latin typeface="Arial"/>
              </a:endParaRPr>
            </a:p>
          </p:txBody>
        </p:sp>
        <p:sp>
          <p:nvSpPr>
            <p:cNvPr id="21590" name="Freeform 85"/>
            <p:cNvSpPr>
              <a:spLocks/>
            </p:cNvSpPr>
            <p:nvPr/>
          </p:nvSpPr>
          <p:spPr bwMode="auto">
            <a:xfrm>
              <a:off x="4631" y="2435"/>
              <a:ext cx="16" cy="56"/>
            </a:xfrm>
            <a:custGeom>
              <a:avLst/>
              <a:gdLst>
                <a:gd name="T0" fmla="*/ 0 w 16"/>
                <a:gd name="T1" fmla="*/ 0 h 56"/>
                <a:gd name="T2" fmla="*/ 2 w 16"/>
                <a:gd name="T3" fmla="*/ 3 h 56"/>
                <a:gd name="T4" fmla="*/ 3 w 16"/>
                <a:gd name="T5" fmla="*/ 5 h 56"/>
                <a:gd name="T6" fmla="*/ 4 w 16"/>
                <a:gd name="T7" fmla="*/ 6 h 56"/>
                <a:gd name="T8" fmla="*/ 5 w 16"/>
                <a:gd name="T9" fmla="*/ 8 h 56"/>
                <a:gd name="T10" fmla="*/ 6 w 16"/>
                <a:gd name="T11" fmla="*/ 9 h 56"/>
                <a:gd name="T12" fmla="*/ 7 w 16"/>
                <a:gd name="T13" fmla="*/ 11 h 56"/>
                <a:gd name="T14" fmla="*/ 8 w 16"/>
                <a:gd name="T15" fmla="*/ 13 h 56"/>
                <a:gd name="T16" fmla="*/ 9 w 16"/>
                <a:gd name="T17" fmla="*/ 14 h 56"/>
                <a:gd name="T18" fmla="*/ 10 w 16"/>
                <a:gd name="T19" fmla="*/ 16 h 56"/>
                <a:gd name="T20" fmla="*/ 11 w 16"/>
                <a:gd name="T21" fmla="*/ 17 h 56"/>
                <a:gd name="T22" fmla="*/ 11 w 16"/>
                <a:gd name="T23" fmla="*/ 19 h 56"/>
                <a:gd name="T24" fmla="*/ 12 w 16"/>
                <a:gd name="T25" fmla="*/ 21 h 56"/>
                <a:gd name="T26" fmla="*/ 12 w 16"/>
                <a:gd name="T27" fmla="*/ 22 h 56"/>
                <a:gd name="T28" fmla="*/ 13 w 16"/>
                <a:gd name="T29" fmla="*/ 24 h 56"/>
                <a:gd name="T30" fmla="*/ 13 w 16"/>
                <a:gd name="T31" fmla="*/ 26 h 56"/>
                <a:gd name="T32" fmla="*/ 14 w 16"/>
                <a:gd name="T33" fmla="*/ 27 h 56"/>
                <a:gd name="T34" fmla="*/ 14 w 16"/>
                <a:gd name="T35" fmla="*/ 29 h 56"/>
                <a:gd name="T36" fmla="*/ 15 w 16"/>
                <a:gd name="T37" fmla="*/ 31 h 56"/>
                <a:gd name="T38" fmla="*/ 15 w 16"/>
                <a:gd name="T39" fmla="*/ 33 h 56"/>
                <a:gd name="T40" fmla="*/ 15 w 16"/>
                <a:gd name="T41" fmla="*/ 34 h 56"/>
                <a:gd name="T42" fmla="*/ 15 w 16"/>
                <a:gd name="T43" fmla="*/ 36 h 56"/>
                <a:gd name="T44" fmla="*/ 15 w 16"/>
                <a:gd name="T45" fmla="*/ 38 h 56"/>
                <a:gd name="T46" fmla="*/ 15 w 16"/>
                <a:gd name="T47" fmla="*/ 40 h 56"/>
                <a:gd name="T48" fmla="*/ 15 w 16"/>
                <a:gd name="T49" fmla="*/ 41 h 56"/>
                <a:gd name="T50" fmla="*/ 15 w 16"/>
                <a:gd name="T51" fmla="*/ 43 h 56"/>
                <a:gd name="T52" fmla="*/ 15 w 16"/>
                <a:gd name="T53" fmla="*/ 45 h 56"/>
                <a:gd name="T54" fmla="*/ 15 w 16"/>
                <a:gd name="T55" fmla="*/ 47 h 56"/>
                <a:gd name="T56" fmla="*/ 15 w 16"/>
                <a:gd name="T57" fmla="*/ 49 h 56"/>
                <a:gd name="T58" fmla="*/ 14 w 16"/>
                <a:gd name="T59" fmla="*/ 51 h 56"/>
                <a:gd name="T60" fmla="*/ 14 w 16"/>
                <a:gd name="T61" fmla="*/ 53 h 56"/>
                <a:gd name="T62" fmla="*/ 14 w 16"/>
                <a:gd name="T63" fmla="*/ 55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91" name="Line 86"/>
            <p:cNvSpPr>
              <a:spLocks noChangeShapeType="1"/>
            </p:cNvSpPr>
            <p:nvPr/>
          </p:nvSpPr>
          <p:spPr bwMode="auto">
            <a:xfrm flipH="1">
              <a:off x="4624" y="2455"/>
              <a:ext cx="14" cy="2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sz="1350">
                <a:solidFill>
                  <a:prstClr val="black"/>
                </a:solidFill>
                <a:latin typeface="Arial"/>
              </a:endParaRPr>
            </a:p>
          </p:txBody>
        </p:sp>
        <p:sp>
          <p:nvSpPr>
            <p:cNvPr id="21592" name="Freeform 87"/>
            <p:cNvSpPr>
              <a:spLocks/>
            </p:cNvSpPr>
            <p:nvPr/>
          </p:nvSpPr>
          <p:spPr bwMode="auto">
            <a:xfrm>
              <a:off x="4423" y="2324"/>
              <a:ext cx="87" cy="31"/>
            </a:xfrm>
            <a:custGeom>
              <a:avLst/>
              <a:gdLst>
                <a:gd name="T0" fmla="*/ 0 w 87"/>
                <a:gd name="T1" fmla="*/ 3 h 31"/>
                <a:gd name="T2" fmla="*/ 5 w 87"/>
                <a:gd name="T3" fmla="*/ 4 h 31"/>
                <a:gd name="T4" fmla="*/ 8 w 87"/>
                <a:gd name="T5" fmla="*/ 5 h 31"/>
                <a:gd name="T6" fmla="*/ 11 w 87"/>
                <a:gd name="T7" fmla="*/ 5 h 31"/>
                <a:gd name="T8" fmla="*/ 14 w 87"/>
                <a:gd name="T9" fmla="*/ 5 h 31"/>
                <a:gd name="T10" fmla="*/ 18 w 87"/>
                <a:gd name="T11" fmla="*/ 5 h 31"/>
                <a:gd name="T12" fmla="*/ 22 w 87"/>
                <a:gd name="T13" fmla="*/ 4 h 31"/>
                <a:gd name="T14" fmla="*/ 26 w 87"/>
                <a:gd name="T15" fmla="*/ 4 h 31"/>
                <a:gd name="T16" fmla="*/ 29 w 87"/>
                <a:gd name="T17" fmla="*/ 4 h 31"/>
                <a:gd name="T18" fmla="*/ 33 w 87"/>
                <a:gd name="T19" fmla="*/ 3 h 31"/>
                <a:gd name="T20" fmla="*/ 38 w 87"/>
                <a:gd name="T21" fmla="*/ 2 h 31"/>
                <a:gd name="T22" fmla="*/ 42 w 87"/>
                <a:gd name="T23" fmla="*/ 2 h 31"/>
                <a:gd name="T24" fmla="*/ 46 w 87"/>
                <a:gd name="T25" fmla="*/ 2 h 31"/>
                <a:gd name="T26" fmla="*/ 50 w 87"/>
                <a:gd name="T27" fmla="*/ 1 h 31"/>
                <a:gd name="T28" fmla="*/ 54 w 87"/>
                <a:gd name="T29" fmla="*/ 0 h 31"/>
                <a:gd name="T30" fmla="*/ 58 w 87"/>
                <a:gd name="T31" fmla="*/ 0 h 31"/>
                <a:gd name="T32" fmla="*/ 61 w 87"/>
                <a:gd name="T33" fmla="*/ 0 h 31"/>
                <a:gd name="T34" fmla="*/ 65 w 87"/>
                <a:gd name="T35" fmla="*/ 0 h 31"/>
                <a:gd name="T36" fmla="*/ 68 w 87"/>
                <a:gd name="T37" fmla="*/ 0 h 31"/>
                <a:gd name="T38" fmla="*/ 71 w 87"/>
                <a:gd name="T39" fmla="*/ 0 h 31"/>
                <a:gd name="T40" fmla="*/ 74 w 87"/>
                <a:gd name="T41" fmla="*/ 1 h 31"/>
                <a:gd name="T42" fmla="*/ 77 w 87"/>
                <a:gd name="T43" fmla="*/ 2 h 31"/>
                <a:gd name="T44" fmla="*/ 79 w 87"/>
                <a:gd name="T45" fmla="*/ 3 h 31"/>
                <a:gd name="T46" fmla="*/ 81 w 87"/>
                <a:gd name="T47" fmla="*/ 4 h 31"/>
                <a:gd name="T48" fmla="*/ 83 w 87"/>
                <a:gd name="T49" fmla="*/ 6 h 31"/>
                <a:gd name="T50" fmla="*/ 85 w 87"/>
                <a:gd name="T51" fmla="*/ 8 h 31"/>
                <a:gd name="T52" fmla="*/ 85 w 87"/>
                <a:gd name="T53" fmla="*/ 10 h 31"/>
                <a:gd name="T54" fmla="*/ 86 w 87"/>
                <a:gd name="T55" fmla="*/ 13 h 31"/>
                <a:gd name="T56" fmla="*/ 86 w 87"/>
                <a:gd name="T57" fmla="*/ 17 h 31"/>
                <a:gd name="T58" fmla="*/ 86 w 87"/>
                <a:gd name="T59" fmla="*/ 20 h 31"/>
                <a:gd name="T60" fmla="*/ 85 w 87"/>
                <a:gd name="T61" fmla="*/ 25 h 31"/>
                <a:gd name="T62" fmla="*/ 83 w 87"/>
                <a:gd name="T63" fmla="*/ 30 h 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93" name="Freeform 88"/>
            <p:cNvSpPr>
              <a:spLocks/>
            </p:cNvSpPr>
            <p:nvPr/>
          </p:nvSpPr>
          <p:spPr bwMode="auto">
            <a:xfrm>
              <a:off x="4513" y="2349"/>
              <a:ext cx="84" cy="73"/>
            </a:xfrm>
            <a:custGeom>
              <a:avLst/>
              <a:gdLst>
                <a:gd name="T0" fmla="*/ 0 w 84"/>
                <a:gd name="T1" fmla="*/ 5 h 73"/>
                <a:gd name="T2" fmla="*/ 8 w 84"/>
                <a:gd name="T3" fmla="*/ 3 h 73"/>
                <a:gd name="T4" fmla="*/ 11 w 84"/>
                <a:gd name="T5" fmla="*/ 2 h 73"/>
                <a:gd name="T6" fmla="*/ 15 w 84"/>
                <a:gd name="T7" fmla="*/ 1 h 73"/>
                <a:gd name="T8" fmla="*/ 19 w 84"/>
                <a:gd name="T9" fmla="*/ 1 h 73"/>
                <a:gd name="T10" fmla="*/ 23 w 84"/>
                <a:gd name="T11" fmla="*/ 1 h 73"/>
                <a:gd name="T12" fmla="*/ 27 w 84"/>
                <a:gd name="T13" fmla="*/ 0 h 73"/>
                <a:gd name="T14" fmla="*/ 30 w 84"/>
                <a:gd name="T15" fmla="*/ 0 h 73"/>
                <a:gd name="T16" fmla="*/ 34 w 84"/>
                <a:gd name="T17" fmla="*/ 0 h 73"/>
                <a:gd name="T18" fmla="*/ 37 w 84"/>
                <a:gd name="T19" fmla="*/ 0 h 73"/>
                <a:gd name="T20" fmla="*/ 41 w 84"/>
                <a:gd name="T21" fmla="*/ 1 h 73"/>
                <a:gd name="T22" fmla="*/ 44 w 84"/>
                <a:gd name="T23" fmla="*/ 1 h 73"/>
                <a:gd name="T24" fmla="*/ 48 w 84"/>
                <a:gd name="T25" fmla="*/ 1 h 73"/>
                <a:gd name="T26" fmla="*/ 51 w 84"/>
                <a:gd name="T27" fmla="*/ 2 h 73"/>
                <a:gd name="T28" fmla="*/ 54 w 84"/>
                <a:gd name="T29" fmla="*/ 3 h 73"/>
                <a:gd name="T30" fmla="*/ 57 w 84"/>
                <a:gd name="T31" fmla="*/ 5 h 73"/>
                <a:gd name="T32" fmla="*/ 60 w 84"/>
                <a:gd name="T33" fmla="*/ 6 h 73"/>
                <a:gd name="T34" fmla="*/ 63 w 84"/>
                <a:gd name="T35" fmla="*/ 7 h 73"/>
                <a:gd name="T36" fmla="*/ 65 w 84"/>
                <a:gd name="T37" fmla="*/ 9 h 73"/>
                <a:gd name="T38" fmla="*/ 68 w 84"/>
                <a:gd name="T39" fmla="*/ 11 h 73"/>
                <a:gd name="T40" fmla="*/ 70 w 84"/>
                <a:gd name="T41" fmla="*/ 13 h 73"/>
                <a:gd name="T42" fmla="*/ 72 w 84"/>
                <a:gd name="T43" fmla="*/ 15 h 73"/>
                <a:gd name="T44" fmla="*/ 74 w 84"/>
                <a:gd name="T45" fmla="*/ 18 h 73"/>
                <a:gd name="T46" fmla="*/ 76 w 84"/>
                <a:gd name="T47" fmla="*/ 21 h 73"/>
                <a:gd name="T48" fmla="*/ 77 w 84"/>
                <a:gd name="T49" fmla="*/ 24 h 73"/>
                <a:gd name="T50" fmla="*/ 79 w 84"/>
                <a:gd name="T51" fmla="*/ 27 h 73"/>
                <a:gd name="T52" fmla="*/ 80 w 84"/>
                <a:gd name="T53" fmla="*/ 31 h 73"/>
                <a:gd name="T54" fmla="*/ 81 w 84"/>
                <a:gd name="T55" fmla="*/ 34 h 73"/>
                <a:gd name="T56" fmla="*/ 82 w 84"/>
                <a:gd name="T57" fmla="*/ 38 h 73"/>
                <a:gd name="T58" fmla="*/ 83 w 84"/>
                <a:gd name="T59" fmla="*/ 43 h 73"/>
                <a:gd name="T60" fmla="*/ 83 w 84"/>
                <a:gd name="T61" fmla="*/ 47 h 73"/>
                <a:gd name="T62" fmla="*/ 83 w 84"/>
                <a:gd name="T63" fmla="*/ 52 h 73"/>
                <a:gd name="T64" fmla="*/ 81 w 84"/>
                <a:gd name="T65" fmla="*/ 53 h 73"/>
                <a:gd name="T66" fmla="*/ 81 w 84"/>
                <a:gd name="T67" fmla="*/ 54 h 73"/>
                <a:gd name="T68" fmla="*/ 80 w 84"/>
                <a:gd name="T69" fmla="*/ 55 h 73"/>
                <a:gd name="T70" fmla="*/ 79 w 84"/>
                <a:gd name="T71" fmla="*/ 55 h 73"/>
                <a:gd name="T72" fmla="*/ 78 w 84"/>
                <a:gd name="T73" fmla="*/ 56 h 73"/>
                <a:gd name="T74" fmla="*/ 77 w 84"/>
                <a:gd name="T75" fmla="*/ 57 h 73"/>
                <a:gd name="T76" fmla="*/ 77 w 84"/>
                <a:gd name="T77" fmla="*/ 57 h 73"/>
                <a:gd name="T78" fmla="*/ 76 w 84"/>
                <a:gd name="T79" fmla="*/ 58 h 73"/>
                <a:gd name="T80" fmla="*/ 75 w 84"/>
                <a:gd name="T81" fmla="*/ 59 h 73"/>
                <a:gd name="T82" fmla="*/ 74 w 84"/>
                <a:gd name="T83" fmla="*/ 60 h 73"/>
                <a:gd name="T84" fmla="*/ 73 w 84"/>
                <a:gd name="T85" fmla="*/ 61 h 73"/>
                <a:gd name="T86" fmla="*/ 73 w 84"/>
                <a:gd name="T87" fmla="*/ 61 h 73"/>
                <a:gd name="T88" fmla="*/ 72 w 84"/>
                <a:gd name="T89" fmla="*/ 62 h 73"/>
                <a:gd name="T90" fmla="*/ 71 w 84"/>
                <a:gd name="T91" fmla="*/ 63 h 73"/>
                <a:gd name="T92" fmla="*/ 70 w 84"/>
                <a:gd name="T93" fmla="*/ 63 h 73"/>
                <a:gd name="T94" fmla="*/ 69 w 84"/>
                <a:gd name="T95" fmla="*/ 64 h 73"/>
                <a:gd name="T96" fmla="*/ 69 w 84"/>
                <a:gd name="T97" fmla="*/ 65 h 73"/>
                <a:gd name="T98" fmla="*/ 67 w 84"/>
                <a:gd name="T99" fmla="*/ 65 h 73"/>
                <a:gd name="T100" fmla="*/ 67 w 84"/>
                <a:gd name="T101" fmla="*/ 66 h 73"/>
                <a:gd name="T102" fmla="*/ 66 w 84"/>
                <a:gd name="T103" fmla="*/ 67 h 73"/>
                <a:gd name="T104" fmla="*/ 65 w 84"/>
                <a:gd name="T105" fmla="*/ 67 h 73"/>
                <a:gd name="T106" fmla="*/ 64 w 84"/>
                <a:gd name="T107" fmla="*/ 68 h 73"/>
                <a:gd name="T108" fmla="*/ 63 w 84"/>
                <a:gd name="T109" fmla="*/ 69 h 73"/>
                <a:gd name="T110" fmla="*/ 62 w 84"/>
                <a:gd name="T111" fmla="*/ 69 h 73"/>
                <a:gd name="T112" fmla="*/ 61 w 84"/>
                <a:gd name="T113" fmla="*/ 70 h 73"/>
                <a:gd name="T114" fmla="*/ 61 w 84"/>
                <a:gd name="T115" fmla="*/ 70 h 73"/>
                <a:gd name="T116" fmla="*/ 59 w 84"/>
                <a:gd name="T117" fmla="*/ 71 h 73"/>
                <a:gd name="T118" fmla="*/ 59 w 84"/>
                <a:gd name="T119" fmla="*/ 71 h 73"/>
                <a:gd name="T120" fmla="*/ 57 w 84"/>
                <a:gd name="T121" fmla="*/ 71 h 73"/>
                <a:gd name="T122" fmla="*/ 57 w 84"/>
                <a:gd name="T123" fmla="*/ 72 h 73"/>
                <a:gd name="T124" fmla="*/ 56 w 84"/>
                <a:gd name="T125" fmla="*/ 72 h 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6" y="58"/>
                  </a:lnTo>
                  <a:lnTo>
                    <a:pt x="75" y="59"/>
                  </a:lnTo>
                  <a:lnTo>
                    <a:pt x="74" y="60"/>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59" y="71"/>
                  </a:lnTo>
                  <a:lnTo>
                    <a:pt x="57" y="71"/>
                  </a:lnTo>
                  <a:lnTo>
                    <a:pt x="57" y="72"/>
                  </a:lnTo>
                  <a:lnTo>
                    <a:pt x="56" y="7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94" name="Freeform 89"/>
            <p:cNvSpPr>
              <a:spLocks/>
            </p:cNvSpPr>
            <p:nvPr/>
          </p:nvSpPr>
          <p:spPr bwMode="auto">
            <a:xfrm>
              <a:off x="3076" y="3058"/>
              <a:ext cx="37" cy="83"/>
            </a:xfrm>
            <a:custGeom>
              <a:avLst/>
              <a:gdLst>
                <a:gd name="T0" fmla="*/ 2 w 37"/>
                <a:gd name="T1" fmla="*/ 0 h 83"/>
                <a:gd name="T2" fmla="*/ 0 w 37"/>
                <a:gd name="T3" fmla="*/ 6 h 83"/>
                <a:gd name="T4" fmla="*/ 0 w 37"/>
                <a:gd name="T5" fmla="*/ 10 h 83"/>
                <a:gd name="T6" fmla="*/ 0 w 37"/>
                <a:gd name="T7" fmla="*/ 12 h 83"/>
                <a:gd name="T8" fmla="*/ 0 w 37"/>
                <a:gd name="T9" fmla="*/ 15 h 83"/>
                <a:gd name="T10" fmla="*/ 0 w 37"/>
                <a:gd name="T11" fmla="*/ 18 h 83"/>
                <a:gd name="T12" fmla="*/ 1 w 37"/>
                <a:gd name="T13" fmla="*/ 21 h 83"/>
                <a:gd name="T14" fmla="*/ 2 w 37"/>
                <a:gd name="T15" fmla="*/ 23 h 83"/>
                <a:gd name="T16" fmla="*/ 2 w 37"/>
                <a:gd name="T17" fmla="*/ 26 h 83"/>
                <a:gd name="T18" fmla="*/ 3 w 37"/>
                <a:gd name="T19" fmla="*/ 28 h 83"/>
                <a:gd name="T20" fmla="*/ 4 w 37"/>
                <a:gd name="T21" fmla="*/ 31 h 83"/>
                <a:gd name="T22" fmla="*/ 6 w 37"/>
                <a:gd name="T23" fmla="*/ 34 h 83"/>
                <a:gd name="T24" fmla="*/ 7 w 37"/>
                <a:gd name="T25" fmla="*/ 36 h 83"/>
                <a:gd name="T26" fmla="*/ 8 w 37"/>
                <a:gd name="T27" fmla="*/ 38 h 83"/>
                <a:gd name="T28" fmla="*/ 10 w 37"/>
                <a:gd name="T29" fmla="*/ 40 h 83"/>
                <a:gd name="T30" fmla="*/ 11 w 37"/>
                <a:gd name="T31" fmla="*/ 43 h 83"/>
                <a:gd name="T32" fmla="*/ 13 w 37"/>
                <a:gd name="T33" fmla="*/ 45 h 83"/>
                <a:gd name="T34" fmla="*/ 14 w 37"/>
                <a:gd name="T35" fmla="*/ 48 h 83"/>
                <a:gd name="T36" fmla="*/ 16 w 37"/>
                <a:gd name="T37" fmla="*/ 50 h 83"/>
                <a:gd name="T38" fmla="*/ 18 w 37"/>
                <a:gd name="T39" fmla="*/ 52 h 83"/>
                <a:gd name="T40" fmla="*/ 19 w 37"/>
                <a:gd name="T41" fmla="*/ 54 h 83"/>
                <a:gd name="T42" fmla="*/ 21 w 37"/>
                <a:gd name="T43" fmla="*/ 57 h 83"/>
                <a:gd name="T44" fmla="*/ 23 w 37"/>
                <a:gd name="T45" fmla="*/ 59 h 83"/>
                <a:gd name="T46" fmla="*/ 24 w 37"/>
                <a:gd name="T47" fmla="*/ 62 h 83"/>
                <a:gd name="T48" fmla="*/ 26 w 37"/>
                <a:gd name="T49" fmla="*/ 64 h 83"/>
                <a:gd name="T50" fmla="*/ 28 w 37"/>
                <a:gd name="T51" fmla="*/ 66 h 83"/>
                <a:gd name="T52" fmla="*/ 29 w 37"/>
                <a:gd name="T53" fmla="*/ 69 h 83"/>
                <a:gd name="T54" fmla="*/ 31 w 37"/>
                <a:gd name="T55" fmla="*/ 71 h 83"/>
                <a:gd name="T56" fmla="*/ 32 w 37"/>
                <a:gd name="T57" fmla="*/ 74 h 83"/>
                <a:gd name="T58" fmla="*/ 34 w 37"/>
                <a:gd name="T59" fmla="*/ 76 h 83"/>
                <a:gd name="T60" fmla="*/ 35 w 37"/>
                <a:gd name="T61" fmla="*/ 79 h 83"/>
                <a:gd name="T62" fmla="*/ 36 w 37"/>
                <a:gd name="T63" fmla="*/ 82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95" name="Freeform 90"/>
            <p:cNvSpPr>
              <a:spLocks/>
            </p:cNvSpPr>
            <p:nvPr/>
          </p:nvSpPr>
          <p:spPr bwMode="auto">
            <a:xfrm>
              <a:off x="3313" y="2896"/>
              <a:ext cx="84" cy="28"/>
            </a:xfrm>
            <a:custGeom>
              <a:avLst/>
              <a:gdLst>
                <a:gd name="T0" fmla="*/ 83 w 84"/>
                <a:gd name="T1" fmla="*/ 0 h 28"/>
                <a:gd name="T2" fmla="*/ 78 w 84"/>
                <a:gd name="T3" fmla="*/ 1 h 28"/>
                <a:gd name="T4" fmla="*/ 75 w 84"/>
                <a:gd name="T5" fmla="*/ 2 h 28"/>
                <a:gd name="T6" fmla="*/ 73 w 84"/>
                <a:gd name="T7" fmla="*/ 2 h 28"/>
                <a:gd name="T8" fmla="*/ 70 w 84"/>
                <a:gd name="T9" fmla="*/ 3 h 28"/>
                <a:gd name="T10" fmla="*/ 67 w 84"/>
                <a:gd name="T11" fmla="*/ 3 h 28"/>
                <a:gd name="T12" fmla="*/ 64 w 84"/>
                <a:gd name="T13" fmla="*/ 4 h 28"/>
                <a:gd name="T14" fmla="*/ 62 w 84"/>
                <a:gd name="T15" fmla="*/ 4 h 28"/>
                <a:gd name="T16" fmla="*/ 59 w 84"/>
                <a:gd name="T17" fmla="*/ 5 h 28"/>
                <a:gd name="T18" fmla="*/ 56 w 84"/>
                <a:gd name="T19" fmla="*/ 6 h 28"/>
                <a:gd name="T20" fmla="*/ 54 w 84"/>
                <a:gd name="T21" fmla="*/ 6 h 28"/>
                <a:gd name="T22" fmla="*/ 51 w 84"/>
                <a:gd name="T23" fmla="*/ 7 h 28"/>
                <a:gd name="T24" fmla="*/ 48 w 84"/>
                <a:gd name="T25" fmla="*/ 8 h 28"/>
                <a:gd name="T26" fmla="*/ 46 w 84"/>
                <a:gd name="T27" fmla="*/ 8 h 28"/>
                <a:gd name="T28" fmla="*/ 43 w 84"/>
                <a:gd name="T29" fmla="*/ 9 h 28"/>
                <a:gd name="T30" fmla="*/ 41 w 84"/>
                <a:gd name="T31" fmla="*/ 10 h 28"/>
                <a:gd name="T32" fmla="*/ 38 w 84"/>
                <a:gd name="T33" fmla="*/ 11 h 28"/>
                <a:gd name="T34" fmla="*/ 35 w 84"/>
                <a:gd name="T35" fmla="*/ 12 h 28"/>
                <a:gd name="T36" fmla="*/ 33 w 84"/>
                <a:gd name="T37" fmla="*/ 12 h 28"/>
                <a:gd name="T38" fmla="*/ 30 w 84"/>
                <a:gd name="T39" fmla="*/ 13 h 28"/>
                <a:gd name="T40" fmla="*/ 27 w 84"/>
                <a:gd name="T41" fmla="*/ 14 h 28"/>
                <a:gd name="T42" fmla="*/ 25 w 84"/>
                <a:gd name="T43" fmla="*/ 15 h 28"/>
                <a:gd name="T44" fmla="*/ 22 w 84"/>
                <a:gd name="T45" fmla="*/ 16 h 28"/>
                <a:gd name="T46" fmla="*/ 20 w 84"/>
                <a:gd name="T47" fmla="*/ 17 h 28"/>
                <a:gd name="T48" fmla="*/ 17 w 84"/>
                <a:gd name="T49" fmla="*/ 18 h 28"/>
                <a:gd name="T50" fmla="*/ 15 w 84"/>
                <a:gd name="T51" fmla="*/ 19 h 28"/>
                <a:gd name="T52" fmla="*/ 12 w 84"/>
                <a:gd name="T53" fmla="*/ 20 h 28"/>
                <a:gd name="T54" fmla="*/ 10 w 84"/>
                <a:gd name="T55" fmla="*/ 21 h 28"/>
                <a:gd name="T56" fmla="*/ 7 w 84"/>
                <a:gd name="T57" fmla="*/ 22 h 28"/>
                <a:gd name="T58" fmla="*/ 5 w 84"/>
                <a:gd name="T59" fmla="*/ 24 h 28"/>
                <a:gd name="T60" fmla="*/ 2 w 84"/>
                <a:gd name="T61" fmla="*/ 25 h 28"/>
                <a:gd name="T62" fmla="*/ 0 w 84"/>
                <a:gd name="T63" fmla="*/ 27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96" name="Freeform 91"/>
            <p:cNvSpPr>
              <a:spLocks/>
            </p:cNvSpPr>
            <p:nvPr/>
          </p:nvSpPr>
          <p:spPr bwMode="auto">
            <a:xfrm>
              <a:off x="4014" y="2598"/>
              <a:ext cx="44" cy="136"/>
            </a:xfrm>
            <a:custGeom>
              <a:avLst/>
              <a:gdLst>
                <a:gd name="T0" fmla="*/ 0 w 44"/>
                <a:gd name="T1" fmla="*/ 0 h 136"/>
                <a:gd name="T2" fmla="*/ 1 w 44"/>
                <a:gd name="T3" fmla="*/ 8 h 136"/>
                <a:gd name="T4" fmla="*/ 2 w 44"/>
                <a:gd name="T5" fmla="*/ 12 h 136"/>
                <a:gd name="T6" fmla="*/ 4 w 44"/>
                <a:gd name="T7" fmla="*/ 17 h 136"/>
                <a:gd name="T8" fmla="*/ 6 w 44"/>
                <a:gd name="T9" fmla="*/ 21 h 136"/>
                <a:gd name="T10" fmla="*/ 8 w 44"/>
                <a:gd name="T11" fmla="*/ 26 h 136"/>
                <a:gd name="T12" fmla="*/ 10 w 44"/>
                <a:gd name="T13" fmla="*/ 30 h 136"/>
                <a:gd name="T14" fmla="*/ 13 w 44"/>
                <a:gd name="T15" fmla="*/ 34 h 136"/>
                <a:gd name="T16" fmla="*/ 16 w 44"/>
                <a:gd name="T17" fmla="*/ 38 h 136"/>
                <a:gd name="T18" fmla="*/ 18 w 44"/>
                <a:gd name="T19" fmla="*/ 43 h 136"/>
                <a:gd name="T20" fmla="*/ 21 w 44"/>
                <a:gd name="T21" fmla="*/ 47 h 136"/>
                <a:gd name="T22" fmla="*/ 24 w 44"/>
                <a:gd name="T23" fmla="*/ 51 h 136"/>
                <a:gd name="T24" fmla="*/ 26 w 44"/>
                <a:gd name="T25" fmla="*/ 56 h 136"/>
                <a:gd name="T26" fmla="*/ 29 w 44"/>
                <a:gd name="T27" fmla="*/ 60 h 136"/>
                <a:gd name="T28" fmla="*/ 32 w 44"/>
                <a:gd name="T29" fmla="*/ 64 h 136"/>
                <a:gd name="T30" fmla="*/ 34 w 44"/>
                <a:gd name="T31" fmla="*/ 68 h 136"/>
                <a:gd name="T32" fmla="*/ 36 w 44"/>
                <a:gd name="T33" fmla="*/ 73 h 136"/>
                <a:gd name="T34" fmla="*/ 38 w 44"/>
                <a:gd name="T35" fmla="*/ 77 h 136"/>
                <a:gd name="T36" fmla="*/ 40 w 44"/>
                <a:gd name="T37" fmla="*/ 81 h 136"/>
                <a:gd name="T38" fmla="*/ 41 w 44"/>
                <a:gd name="T39" fmla="*/ 85 h 136"/>
                <a:gd name="T40" fmla="*/ 42 w 44"/>
                <a:gd name="T41" fmla="*/ 90 h 136"/>
                <a:gd name="T42" fmla="*/ 43 w 44"/>
                <a:gd name="T43" fmla="*/ 94 h 136"/>
                <a:gd name="T44" fmla="*/ 43 w 44"/>
                <a:gd name="T45" fmla="*/ 98 h 136"/>
                <a:gd name="T46" fmla="*/ 43 w 44"/>
                <a:gd name="T47" fmla="*/ 102 h 136"/>
                <a:gd name="T48" fmla="*/ 42 w 44"/>
                <a:gd name="T49" fmla="*/ 106 h 136"/>
                <a:gd name="T50" fmla="*/ 41 w 44"/>
                <a:gd name="T51" fmla="*/ 110 h 136"/>
                <a:gd name="T52" fmla="*/ 39 w 44"/>
                <a:gd name="T53" fmla="*/ 114 h 136"/>
                <a:gd name="T54" fmla="*/ 36 w 44"/>
                <a:gd name="T55" fmla="*/ 119 h 136"/>
                <a:gd name="T56" fmla="*/ 34 w 44"/>
                <a:gd name="T57" fmla="*/ 123 h 136"/>
                <a:gd name="T58" fmla="*/ 30 w 44"/>
                <a:gd name="T59" fmla="*/ 127 h 136"/>
                <a:gd name="T60" fmla="*/ 25 w 44"/>
                <a:gd name="T61" fmla="*/ 131 h 136"/>
                <a:gd name="T62" fmla="*/ 20 w 44"/>
                <a:gd name="T63" fmla="*/ 135 h 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97" name="Freeform 92"/>
            <p:cNvSpPr>
              <a:spLocks/>
            </p:cNvSpPr>
            <p:nvPr/>
          </p:nvSpPr>
          <p:spPr bwMode="auto">
            <a:xfrm>
              <a:off x="3792" y="2727"/>
              <a:ext cx="250" cy="231"/>
            </a:xfrm>
            <a:custGeom>
              <a:avLst/>
              <a:gdLst>
                <a:gd name="T0" fmla="*/ 249 w 250"/>
                <a:gd name="T1" fmla="*/ 0 h 231"/>
                <a:gd name="T2" fmla="*/ 231 w 250"/>
                <a:gd name="T3" fmla="*/ 10 h 231"/>
                <a:gd name="T4" fmla="*/ 223 w 250"/>
                <a:gd name="T5" fmla="*/ 16 h 231"/>
                <a:gd name="T6" fmla="*/ 214 w 250"/>
                <a:gd name="T7" fmla="*/ 22 h 231"/>
                <a:gd name="T8" fmla="*/ 206 w 250"/>
                <a:gd name="T9" fmla="*/ 29 h 231"/>
                <a:gd name="T10" fmla="*/ 198 w 250"/>
                <a:gd name="T11" fmla="*/ 35 h 231"/>
                <a:gd name="T12" fmla="*/ 190 w 250"/>
                <a:gd name="T13" fmla="*/ 42 h 231"/>
                <a:gd name="T14" fmla="*/ 182 w 250"/>
                <a:gd name="T15" fmla="*/ 49 h 231"/>
                <a:gd name="T16" fmla="*/ 174 w 250"/>
                <a:gd name="T17" fmla="*/ 56 h 231"/>
                <a:gd name="T18" fmla="*/ 166 w 250"/>
                <a:gd name="T19" fmla="*/ 63 h 231"/>
                <a:gd name="T20" fmla="*/ 158 w 250"/>
                <a:gd name="T21" fmla="*/ 71 h 231"/>
                <a:gd name="T22" fmla="*/ 151 w 250"/>
                <a:gd name="T23" fmla="*/ 78 h 231"/>
                <a:gd name="T24" fmla="*/ 143 w 250"/>
                <a:gd name="T25" fmla="*/ 86 h 231"/>
                <a:gd name="T26" fmla="*/ 136 w 250"/>
                <a:gd name="T27" fmla="*/ 94 h 231"/>
                <a:gd name="T28" fmla="*/ 128 w 250"/>
                <a:gd name="T29" fmla="*/ 101 h 231"/>
                <a:gd name="T30" fmla="*/ 121 w 250"/>
                <a:gd name="T31" fmla="*/ 109 h 231"/>
                <a:gd name="T32" fmla="*/ 113 w 250"/>
                <a:gd name="T33" fmla="*/ 117 h 231"/>
                <a:gd name="T34" fmla="*/ 106 w 250"/>
                <a:gd name="T35" fmla="*/ 125 h 231"/>
                <a:gd name="T36" fmla="*/ 98 w 250"/>
                <a:gd name="T37" fmla="*/ 133 h 231"/>
                <a:gd name="T38" fmla="*/ 91 w 250"/>
                <a:gd name="T39" fmla="*/ 141 h 231"/>
                <a:gd name="T40" fmla="*/ 84 w 250"/>
                <a:gd name="T41" fmla="*/ 149 h 231"/>
                <a:gd name="T42" fmla="*/ 76 w 250"/>
                <a:gd name="T43" fmla="*/ 157 h 231"/>
                <a:gd name="T44" fmla="*/ 69 w 250"/>
                <a:gd name="T45" fmla="*/ 165 h 231"/>
                <a:gd name="T46" fmla="*/ 62 w 250"/>
                <a:gd name="T47" fmla="*/ 173 h 231"/>
                <a:gd name="T48" fmla="*/ 54 w 250"/>
                <a:gd name="T49" fmla="*/ 180 h 231"/>
                <a:gd name="T50" fmla="*/ 46 w 250"/>
                <a:gd name="T51" fmla="*/ 188 h 231"/>
                <a:gd name="T52" fmla="*/ 39 w 250"/>
                <a:gd name="T53" fmla="*/ 195 h 231"/>
                <a:gd name="T54" fmla="*/ 31 w 250"/>
                <a:gd name="T55" fmla="*/ 202 h 231"/>
                <a:gd name="T56" fmla="*/ 23 w 250"/>
                <a:gd name="T57" fmla="*/ 209 h 231"/>
                <a:gd name="T58" fmla="*/ 15 w 250"/>
                <a:gd name="T59" fmla="*/ 216 h 231"/>
                <a:gd name="T60" fmla="*/ 8 w 250"/>
                <a:gd name="T61" fmla="*/ 223 h 231"/>
                <a:gd name="T62" fmla="*/ 0 w 250"/>
                <a:gd name="T63" fmla="*/ 230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98" name="Freeform 93"/>
            <p:cNvSpPr>
              <a:spLocks/>
            </p:cNvSpPr>
            <p:nvPr/>
          </p:nvSpPr>
          <p:spPr bwMode="auto">
            <a:xfrm>
              <a:off x="4166" y="3553"/>
              <a:ext cx="218" cy="259"/>
            </a:xfrm>
            <a:custGeom>
              <a:avLst/>
              <a:gdLst>
                <a:gd name="T0" fmla="*/ 174 w 218"/>
                <a:gd name="T1" fmla="*/ 0 h 259"/>
                <a:gd name="T2" fmla="*/ 192 w 218"/>
                <a:gd name="T3" fmla="*/ 1 h 259"/>
                <a:gd name="T4" fmla="*/ 199 w 218"/>
                <a:gd name="T5" fmla="*/ 3 h 259"/>
                <a:gd name="T6" fmla="*/ 205 w 218"/>
                <a:gd name="T7" fmla="*/ 7 h 259"/>
                <a:gd name="T8" fmla="*/ 209 w 218"/>
                <a:gd name="T9" fmla="*/ 12 h 259"/>
                <a:gd name="T10" fmla="*/ 213 w 218"/>
                <a:gd name="T11" fmla="*/ 19 h 259"/>
                <a:gd name="T12" fmla="*/ 216 w 218"/>
                <a:gd name="T13" fmla="*/ 26 h 259"/>
                <a:gd name="T14" fmla="*/ 217 w 218"/>
                <a:gd name="T15" fmla="*/ 35 h 259"/>
                <a:gd name="T16" fmla="*/ 217 w 218"/>
                <a:gd name="T17" fmla="*/ 44 h 259"/>
                <a:gd name="T18" fmla="*/ 217 w 218"/>
                <a:gd name="T19" fmla="*/ 54 h 259"/>
                <a:gd name="T20" fmla="*/ 215 w 218"/>
                <a:gd name="T21" fmla="*/ 65 h 259"/>
                <a:gd name="T22" fmla="*/ 212 w 218"/>
                <a:gd name="T23" fmla="*/ 77 h 259"/>
                <a:gd name="T24" fmla="*/ 209 w 218"/>
                <a:gd name="T25" fmla="*/ 88 h 259"/>
                <a:gd name="T26" fmla="*/ 204 w 218"/>
                <a:gd name="T27" fmla="*/ 101 h 259"/>
                <a:gd name="T28" fmla="*/ 199 w 218"/>
                <a:gd name="T29" fmla="*/ 113 h 259"/>
                <a:gd name="T30" fmla="*/ 193 w 218"/>
                <a:gd name="T31" fmla="*/ 125 h 259"/>
                <a:gd name="T32" fmla="*/ 186 w 218"/>
                <a:gd name="T33" fmla="*/ 138 h 259"/>
                <a:gd name="T34" fmla="*/ 178 w 218"/>
                <a:gd name="T35" fmla="*/ 151 h 259"/>
                <a:gd name="T36" fmla="*/ 169 w 218"/>
                <a:gd name="T37" fmla="*/ 163 h 259"/>
                <a:gd name="T38" fmla="*/ 160 w 218"/>
                <a:gd name="T39" fmla="*/ 175 h 259"/>
                <a:gd name="T40" fmla="*/ 150 w 218"/>
                <a:gd name="T41" fmla="*/ 187 h 259"/>
                <a:gd name="T42" fmla="*/ 139 w 218"/>
                <a:gd name="T43" fmla="*/ 197 h 259"/>
                <a:gd name="T44" fmla="*/ 128 w 218"/>
                <a:gd name="T45" fmla="*/ 208 h 259"/>
                <a:gd name="T46" fmla="*/ 116 w 218"/>
                <a:gd name="T47" fmla="*/ 218 h 259"/>
                <a:gd name="T48" fmla="*/ 103 w 218"/>
                <a:gd name="T49" fmla="*/ 227 h 259"/>
                <a:gd name="T50" fmla="*/ 90 w 218"/>
                <a:gd name="T51" fmla="*/ 235 h 259"/>
                <a:gd name="T52" fmla="*/ 76 w 218"/>
                <a:gd name="T53" fmla="*/ 242 h 259"/>
                <a:gd name="T54" fmla="*/ 62 w 218"/>
                <a:gd name="T55" fmla="*/ 248 h 259"/>
                <a:gd name="T56" fmla="*/ 47 w 218"/>
                <a:gd name="T57" fmla="*/ 252 h 259"/>
                <a:gd name="T58" fmla="*/ 32 w 218"/>
                <a:gd name="T59" fmla="*/ 255 h 259"/>
                <a:gd name="T60" fmla="*/ 16 w 218"/>
                <a:gd name="T61" fmla="*/ 257 h 259"/>
                <a:gd name="T62" fmla="*/ 0 w 218"/>
                <a:gd name="T63" fmla="*/ 258 h 2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599" name="Freeform 94"/>
            <p:cNvSpPr>
              <a:spLocks/>
            </p:cNvSpPr>
            <p:nvPr/>
          </p:nvSpPr>
          <p:spPr bwMode="auto">
            <a:xfrm>
              <a:off x="3390" y="2849"/>
              <a:ext cx="56" cy="8"/>
            </a:xfrm>
            <a:custGeom>
              <a:avLst/>
              <a:gdLst>
                <a:gd name="T0" fmla="*/ 55 w 56"/>
                <a:gd name="T1" fmla="*/ 0 h 8"/>
                <a:gd name="T2" fmla="*/ 52 w 56"/>
                <a:gd name="T3" fmla="*/ 1 h 8"/>
                <a:gd name="T4" fmla="*/ 50 w 56"/>
                <a:gd name="T5" fmla="*/ 1 h 8"/>
                <a:gd name="T6" fmla="*/ 48 w 56"/>
                <a:gd name="T7" fmla="*/ 2 h 8"/>
                <a:gd name="T8" fmla="*/ 46 w 56"/>
                <a:gd name="T9" fmla="*/ 2 h 8"/>
                <a:gd name="T10" fmla="*/ 45 w 56"/>
                <a:gd name="T11" fmla="*/ 3 h 8"/>
                <a:gd name="T12" fmla="*/ 43 w 56"/>
                <a:gd name="T13" fmla="*/ 3 h 8"/>
                <a:gd name="T14" fmla="*/ 41 w 56"/>
                <a:gd name="T15" fmla="*/ 3 h 8"/>
                <a:gd name="T16" fmla="*/ 40 w 56"/>
                <a:gd name="T17" fmla="*/ 4 h 8"/>
                <a:gd name="T18" fmla="*/ 38 w 56"/>
                <a:gd name="T19" fmla="*/ 4 h 8"/>
                <a:gd name="T20" fmla="*/ 36 w 56"/>
                <a:gd name="T21" fmla="*/ 5 h 8"/>
                <a:gd name="T22" fmla="*/ 34 w 56"/>
                <a:gd name="T23" fmla="*/ 5 h 8"/>
                <a:gd name="T24" fmla="*/ 33 w 56"/>
                <a:gd name="T25" fmla="*/ 5 h 8"/>
                <a:gd name="T26" fmla="*/ 31 w 56"/>
                <a:gd name="T27" fmla="*/ 5 h 8"/>
                <a:gd name="T28" fmla="*/ 29 w 56"/>
                <a:gd name="T29" fmla="*/ 5 h 8"/>
                <a:gd name="T30" fmla="*/ 28 w 56"/>
                <a:gd name="T31" fmla="*/ 6 h 8"/>
                <a:gd name="T32" fmla="*/ 26 w 56"/>
                <a:gd name="T33" fmla="*/ 6 h 8"/>
                <a:gd name="T34" fmla="*/ 24 w 56"/>
                <a:gd name="T35" fmla="*/ 6 h 8"/>
                <a:gd name="T36" fmla="*/ 22 w 56"/>
                <a:gd name="T37" fmla="*/ 6 h 8"/>
                <a:gd name="T38" fmla="*/ 20 w 56"/>
                <a:gd name="T39" fmla="*/ 7 h 8"/>
                <a:gd name="T40" fmla="*/ 19 w 56"/>
                <a:gd name="T41" fmla="*/ 7 h 8"/>
                <a:gd name="T42" fmla="*/ 17 w 56"/>
                <a:gd name="T43" fmla="*/ 7 h 8"/>
                <a:gd name="T44" fmla="*/ 15 w 56"/>
                <a:gd name="T45" fmla="*/ 7 h 8"/>
                <a:gd name="T46" fmla="*/ 14 w 56"/>
                <a:gd name="T47" fmla="*/ 7 h 8"/>
                <a:gd name="T48" fmla="*/ 12 w 56"/>
                <a:gd name="T49" fmla="*/ 7 h 8"/>
                <a:gd name="T50" fmla="*/ 10 w 56"/>
                <a:gd name="T51" fmla="*/ 7 h 8"/>
                <a:gd name="T52" fmla="*/ 8 w 56"/>
                <a:gd name="T53" fmla="*/ 7 h 8"/>
                <a:gd name="T54" fmla="*/ 6 w 56"/>
                <a:gd name="T55" fmla="*/ 7 h 8"/>
                <a:gd name="T56" fmla="*/ 5 w 56"/>
                <a:gd name="T57" fmla="*/ 7 h 8"/>
                <a:gd name="T58" fmla="*/ 3 w 56"/>
                <a:gd name="T59" fmla="*/ 6 h 8"/>
                <a:gd name="T60" fmla="*/ 1 w 56"/>
                <a:gd name="T61" fmla="*/ 6 h 8"/>
                <a:gd name="T62" fmla="*/ 0 w 56"/>
                <a:gd name="T63" fmla="*/ 6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600" name="Freeform 95"/>
            <p:cNvSpPr>
              <a:spLocks/>
            </p:cNvSpPr>
            <p:nvPr/>
          </p:nvSpPr>
          <p:spPr bwMode="auto">
            <a:xfrm>
              <a:off x="3424" y="2773"/>
              <a:ext cx="85" cy="16"/>
            </a:xfrm>
            <a:custGeom>
              <a:avLst/>
              <a:gdLst>
                <a:gd name="T0" fmla="*/ 84 w 85"/>
                <a:gd name="T1" fmla="*/ 1 h 16"/>
                <a:gd name="T2" fmla="*/ 78 w 85"/>
                <a:gd name="T3" fmla="*/ 1 h 16"/>
                <a:gd name="T4" fmla="*/ 75 w 85"/>
                <a:gd name="T5" fmla="*/ 1 h 16"/>
                <a:gd name="T6" fmla="*/ 72 w 85"/>
                <a:gd name="T7" fmla="*/ 1 h 16"/>
                <a:gd name="T8" fmla="*/ 70 w 85"/>
                <a:gd name="T9" fmla="*/ 1 h 16"/>
                <a:gd name="T10" fmla="*/ 67 w 85"/>
                <a:gd name="T11" fmla="*/ 0 h 16"/>
                <a:gd name="T12" fmla="*/ 64 w 85"/>
                <a:gd name="T13" fmla="*/ 0 h 16"/>
                <a:gd name="T14" fmla="*/ 62 w 85"/>
                <a:gd name="T15" fmla="*/ 0 h 16"/>
                <a:gd name="T16" fmla="*/ 59 w 85"/>
                <a:gd name="T17" fmla="*/ 0 h 16"/>
                <a:gd name="T18" fmla="*/ 56 w 85"/>
                <a:gd name="T19" fmla="*/ 0 h 16"/>
                <a:gd name="T20" fmla="*/ 53 w 85"/>
                <a:gd name="T21" fmla="*/ 0 h 16"/>
                <a:gd name="T22" fmla="*/ 51 w 85"/>
                <a:gd name="T23" fmla="*/ 0 h 16"/>
                <a:gd name="T24" fmla="*/ 48 w 85"/>
                <a:gd name="T25" fmla="*/ 0 h 16"/>
                <a:gd name="T26" fmla="*/ 45 w 85"/>
                <a:gd name="T27" fmla="*/ 0 h 16"/>
                <a:gd name="T28" fmla="*/ 43 w 85"/>
                <a:gd name="T29" fmla="*/ 0 h 16"/>
                <a:gd name="T30" fmla="*/ 40 w 85"/>
                <a:gd name="T31" fmla="*/ 0 h 16"/>
                <a:gd name="T32" fmla="*/ 37 w 85"/>
                <a:gd name="T33" fmla="*/ 0 h 16"/>
                <a:gd name="T34" fmla="*/ 35 w 85"/>
                <a:gd name="T35" fmla="*/ 1 h 16"/>
                <a:gd name="T36" fmla="*/ 32 w 85"/>
                <a:gd name="T37" fmla="*/ 1 h 16"/>
                <a:gd name="T38" fmla="*/ 30 w 85"/>
                <a:gd name="T39" fmla="*/ 1 h 16"/>
                <a:gd name="T40" fmla="*/ 27 w 85"/>
                <a:gd name="T41" fmla="*/ 2 h 16"/>
                <a:gd name="T42" fmla="*/ 24 w 85"/>
                <a:gd name="T43" fmla="*/ 2 h 16"/>
                <a:gd name="T44" fmla="*/ 22 w 85"/>
                <a:gd name="T45" fmla="*/ 3 h 16"/>
                <a:gd name="T46" fmla="*/ 19 w 85"/>
                <a:gd name="T47" fmla="*/ 4 h 16"/>
                <a:gd name="T48" fmla="*/ 17 w 85"/>
                <a:gd name="T49" fmla="*/ 5 h 16"/>
                <a:gd name="T50" fmla="*/ 14 w 85"/>
                <a:gd name="T51" fmla="*/ 6 h 16"/>
                <a:gd name="T52" fmla="*/ 12 w 85"/>
                <a:gd name="T53" fmla="*/ 7 h 16"/>
                <a:gd name="T54" fmla="*/ 10 w 85"/>
                <a:gd name="T55" fmla="*/ 8 h 16"/>
                <a:gd name="T56" fmla="*/ 7 w 85"/>
                <a:gd name="T57" fmla="*/ 9 h 16"/>
                <a:gd name="T58" fmla="*/ 5 w 85"/>
                <a:gd name="T59" fmla="*/ 11 h 16"/>
                <a:gd name="T60" fmla="*/ 2 w 85"/>
                <a:gd name="T61" fmla="*/ 13 h 16"/>
                <a:gd name="T62" fmla="*/ 0 w 85"/>
                <a:gd name="T63" fmla="*/ 15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601" name="Freeform 96"/>
            <p:cNvSpPr>
              <a:spLocks/>
            </p:cNvSpPr>
            <p:nvPr/>
          </p:nvSpPr>
          <p:spPr bwMode="auto">
            <a:xfrm>
              <a:off x="3362" y="2855"/>
              <a:ext cx="56" cy="1"/>
            </a:xfrm>
            <a:custGeom>
              <a:avLst/>
              <a:gdLst>
                <a:gd name="T0" fmla="*/ 55 w 56"/>
                <a:gd name="T1" fmla="*/ 0 h 1"/>
                <a:gd name="T2" fmla="*/ 52 w 56"/>
                <a:gd name="T3" fmla="*/ 0 h 1"/>
                <a:gd name="T4" fmla="*/ 50 w 56"/>
                <a:gd name="T5" fmla="*/ 0 h 1"/>
                <a:gd name="T6" fmla="*/ 48 w 56"/>
                <a:gd name="T7" fmla="*/ 0 h 1"/>
                <a:gd name="T8" fmla="*/ 46 w 56"/>
                <a:gd name="T9" fmla="*/ 0 h 1"/>
                <a:gd name="T10" fmla="*/ 45 w 56"/>
                <a:gd name="T11" fmla="*/ 0 h 1"/>
                <a:gd name="T12" fmla="*/ 43 w 56"/>
                <a:gd name="T13" fmla="*/ 0 h 1"/>
                <a:gd name="T14" fmla="*/ 41 w 56"/>
                <a:gd name="T15" fmla="*/ 0 h 1"/>
                <a:gd name="T16" fmla="*/ 40 w 56"/>
                <a:gd name="T17" fmla="*/ 0 h 1"/>
                <a:gd name="T18" fmla="*/ 38 w 56"/>
                <a:gd name="T19" fmla="*/ 0 h 1"/>
                <a:gd name="T20" fmla="*/ 36 w 56"/>
                <a:gd name="T21" fmla="*/ 0 h 1"/>
                <a:gd name="T22" fmla="*/ 34 w 56"/>
                <a:gd name="T23" fmla="*/ 0 h 1"/>
                <a:gd name="T24" fmla="*/ 32 w 56"/>
                <a:gd name="T25" fmla="*/ 0 h 1"/>
                <a:gd name="T26" fmla="*/ 31 w 56"/>
                <a:gd name="T27" fmla="*/ 0 h 1"/>
                <a:gd name="T28" fmla="*/ 29 w 56"/>
                <a:gd name="T29" fmla="*/ 0 h 1"/>
                <a:gd name="T30" fmla="*/ 28 w 56"/>
                <a:gd name="T31" fmla="*/ 0 h 1"/>
                <a:gd name="T32" fmla="*/ 26 w 56"/>
                <a:gd name="T33" fmla="*/ 0 h 1"/>
                <a:gd name="T34" fmla="*/ 24 w 56"/>
                <a:gd name="T35" fmla="*/ 0 h 1"/>
                <a:gd name="T36" fmla="*/ 22 w 56"/>
                <a:gd name="T37" fmla="*/ 0 h 1"/>
                <a:gd name="T38" fmla="*/ 20 w 56"/>
                <a:gd name="T39" fmla="*/ 0 h 1"/>
                <a:gd name="T40" fmla="*/ 19 w 56"/>
                <a:gd name="T41" fmla="*/ 0 h 1"/>
                <a:gd name="T42" fmla="*/ 17 w 56"/>
                <a:gd name="T43" fmla="*/ 0 h 1"/>
                <a:gd name="T44" fmla="*/ 15 w 56"/>
                <a:gd name="T45" fmla="*/ 0 h 1"/>
                <a:gd name="T46" fmla="*/ 14 w 56"/>
                <a:gd name="T47" fmla="*/ 0 h 1"/>
                <a:gd name="T48" fmla="*/ 12 w 56"/>
                <a:gd name="T49" fmla="*/ 0 h 1"/>
                <a:gd name="T50" fmla="*/ 10 w 56"/>
                <a:gd name="T51" fmla="*/ 0 h 1"/>
                <a:gd name="T52" fmla="*/ 8 w 56"/>
                <a:gd name="T53" fmla="*/ 0 h 1"/>
                <a:gd name="T54" fmla="*/ 6 w 56"/>
                <a:gd name="T55" fmla="*/ 0 h 1"/>
                <a:gd name="T56" fmla="*/ 5 w 56"/>
                <a:gd name="T57" fmla="*/ 0 h 1"/>
                <a:gd name="T58" fmla="*/ 3 w 56"/>
                <a:gd name="T59" fmla="*/ 0 h 1"/>
                <a:gd name="T60" fmla="*/ 2 w 56"/>
                <a:gd name="T61" fmla="*/ 0 h 1"/>
                <a:gd name="T62" fmla="*/ 0 w 56"/>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sz="1350">
                <a:solidFill>
                  <a:prstClr val="black"/>
                </a:solidFill>
                <a:latin typeface="Arial"/>
              </a:endParaRPr>
            </a:p>
          </p:txBody>
        </p:sp>
        <p:sp>
          <p:nvSpPr>
            <p:cNvPr id="21602" name="Line 97"/>
            <p:cNvSpPr>
              <a:spLocks noChangeShapeType="1"/>
            </p:cNvSpPr>
            <p:nvPr/>
          </p:nvSpPr>
          <p:spPr bwMode="auto">
            <a:xfrm flipH="1">
              <a:off x="4617" y="2476"/>
              <a:ext cx="28" cy="6"/>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sz="1350">
                <a:solidFill>
                  <a:prstClr val="black"/>
                </a:solidFill>
                <a:latin typeface="Arial"/>
              </a:endParaRPr>
            </a:p>
          </p:txBody>
        </p:sp>
        <p:sp>
          <p:nvSpPr>
            <p:cNvPr id="21603" name="Line 98"/>
            <p:cNvSpPr>
              <a:spLocks noChangeShapeType="1"/>
            </p:cNvSpPr>
            <p:nvPr/>
          </p:nvSpPr>
          <p:spPr bwMode="auto">
            <a:xfrm>
              <a:off x="4631" y="2469"/>
              <a:ext cx="14" cy="2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sz="1350">
                <a:solidFill>
                  <a:prstClr val="black"/>
                </a:solidFill>
                <a:latin typeface="Arial"/>
              </a:endParaRPr>
            </a:p>
          </p:txBody>
        </p:sp>
        <p:sp>
          <p:nvSpPr>
            <p:cNvPr id="21604" name="Rectangle 99"/>
            <p:cNvSpPr>
              <a:spLocks noChangeArrowheads="1"/>
            </p:cNvSpPr>
            <p:nvPr/>
          </p:nvSpPr>
          <p:spPr bwMode="auto">
            <a:xfrm flipV="1">
              <a:off x="3842" y="3037"/>
              <a:ext cx="13" cy="1"/>
            </a:xfrm>
            <a:prstGeom prst="rect">
              <a:avLst/>
            </a:prstGeom>
            <a:solidFill>
              <a:srgbClr val="FF0000"/>
            </a:solidFill>
            <a:ln>
              <a:noFill/>
            </a:ln>
            <a:effectLst>
              <a:prstShdw prst="shdw17" dist="17961" dir="13500000">
                <a:srgbClr val="990000"/>
              </a:prstShdw>
            </a:effectLst>
            <a:extLst>
              <a:ext uri="{91240B29-F687-4F45-9708-019B960494DF}">
                <a14:hiddenLine xmlns:a14="http://schemas.microsoft.com/office/drawing/2010/main" w="37465">
                  <a:solidFill>
                    <a:srgbClr val="0080FF"/>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sz="1350">
                <a:solidFill>
                  <a:prstClr val="black"/>
                </a:solidFill>
              </a:endParaRPr>
            </a:p>
          </p:txBody>
        </p:sp>
      </p:grpSp>
      <p:sp>
        <p:nvSpPr>
          <p:cNvPr id="756836" name="Text Box 100"/>
          <p:cNvSpPr txBox="1">
            <a:spLocks noChangeArrowheads="1"/>
          </p:cNvSpPr>
          <p:nvPr/>
        </p:nvSpPr>
        <p:spPr bwMode="auto">
          <a:xfrm>
            <a:off x="1606509" y="2431256"/>
            <a:ext cx="5558317" cy="2319418"/>
          </a:xfrm>
          <a:prstGeom prst="rect">
            <a:avLst/>
          </a:prstGeom>
          <a:noFill/>
          <a:ln>
            <a:noFill/>
          </a:ln>
          <a:effectLst>
            <a:outerShdw dist="56796"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Lst>
        </p:spPr>
        <p:txBody>
          <a:bodyPr wrap="none">
            <a:spAutoFit/>
          </a:bodyPr>
          <a:lstStyle/>
          <a:p>
            <a:pPr algn="ctr" eaLnBrk="0" hangingPunct="0">
              <a:lnSpc>
                <a:spcPct val="80000"/>
              </a:lnSpc>
              <a:defRPr/>
            </a:pPr>
            <a:r>
              <a:rPr lang="en-US" sz="3600" b="1" dirty="0">
                <a:solidFill>
                  <a:srgbClr val="FFFF00"/>
                </a:solidFill>
                <a:latin typeface="Calibri" panose="020F0502020204030204" pitchFamily="34" charset="0"/>
                <a:cs typeface="Calibri" panose="020F0502020204030204" pitchFamily="34" charset="0"/>
              </a:rPr>
              <a:t>In other words:</a:t>
            </a:r>
            <a:br>
              <a:rPr lang="en-US" sz="3600" b="1" dirty="0">
                <a:solidFill>
                  <a:srgbClr val="FFFF00"/>
                </a:solidFill>
                <a:latin typeface="Calibri" panose="020F0502020204030204" pitchFamily="34" charset="0"/>
                <a:cs typeface="Calibri" panose="020F0502020204030204" pitchFamily="34" charset="0"/>
              </a:rPr>
            </a:br>
            <a:endParaRPr lang="en-US" sz="3600" b="1" dirty="0">
              <a:solidFill>
                <a:srgbClr val="FFFF00"/>
              </a:solidFill>
              <a:latin typeface="Calibri" panose="020F0502020204030204" pitchFamily="34" charset="0"/>
              <a:cs typeface="Calibri" panose="020F0502020204030204" pitchFamily="34" charset="0"/>
            </a:endParaRPr>
          </a:p>
          <a:p>
            <a:pPr algn="ctr" eaLnBrk="0" hangingPunct="0">
              <a:lnSpc>
                <a:spcPct val="80000"/>
              </a:lnSpc>
              <a:defRPr/>
            </a:pPr>
            <a:r>
              <a:rPr lang="en-US" sz="3600" b="1" dirty="0">
                <a:solidFill>
                  <a:prstClr val="white"/>
                </a:solidFill>
                <a:latin typeface="Calibri" panose="020F0502020204030204" pitchFamily="34" charset="0"/>
                <a:cs typeface="Calibri" panose="020F0502020204030204" pitchFamily="34" charset="0"/>
              </a:rPr>
              <a:t>A Major Reason People </a:t>
            </a:r>
          </a:p>
          <a:p>
            <a:pPr algn="ctr" eaLnBrk="0" hangingPunct="0">
              <a:lnSpc>
                <a:spcPct val="80000"/>
              </a:lnSpc>
              <a:defRPr/>
            </a:pPr>
            <a:r>
              <a:rPr lang="en-US" sz="3600" b="1" dirty="0">
                <a:solidFill>
                  <a:prstClr val="white"/>
                </a:solidFill>
                <a:latin typeface="Calibri" panose="020F0502020204030204" pitchFamily="34" charset="0"/>
                <a:cs typeface="Calibri" panose="020F0502020204030204" pitchFamily="34" charset="0"/>
              </a:rPr>
              <a:t>Take a Drug is they Like </a:t>
            </a:r>
          </a:p>
          <a:p>
            <a:pPr algn="ctr" eaLnBrk="0" hangingPunct="0">
              <a:lnSpc>
                <a:spcPct val="80000"/>
              </a:lnSpc>
              <a:defRPr/>
            </a:pPr>
            <a:r>
              <a:rPr lang="en-US" sz="3600" b="1" dirty="0">
                <a:solidFill>
                  <a:prstClr val="white"/>
                </a:solidFill>
                <a:latin typeface="Calibri" panose="020F0502020204030204" pitchFamily="34" charset="0"/>
                <a:cs typeface="Calibri" panose="020F0502020204030204" pitchFamily="34" charset="0"/>
              </a:rPr>
              <a:t>What It </a:t>
            </a:r>
            <a:r>
              <a:rPr lang="en-US" sz="3600" b="1" i="1" dirty="0">
                <a:solidFill>
                  <a:srgbClr val="FFFF00"/>
                </a:solidFill>
                <a:latin typeface="Calibri" panose="020F0502020204030204" pitchFamily="34" charset="0"/>
                <a:cs typeface="Calibri" panose="020F0502020204030204" pitchFamily="34" charset="0"/>
              </a:rPr>
              <a:t>Does to Their</a:t>
            </a:r>
            <a:r>
              <a:rPr lang="en-US" sz="3600" b="1" dirty="0">
                <a:solidFill>
                  <a:srgbClr val="FFFF00"/>
                </a:solidFill>
                <a:latin typeface="Calibri" panose="020F0502020204030204" pitchFamily="34" charset="0"/>
                <a:cs typeface="Calibri" panose="020F0502020204030204" pitchFamily="34" charset="0"/>
              </a:rPr>
              <a:t> </a:t>
            </a:r>
            <a:r>
              <a:rPr lang="en-US" sz="3600" b="1" i="1" dirty="0" smtClean="0">
                <a:solidFill>
                  <a:srgbClr val="FFFF00"/>
                </a:solidFill>
                <a:latin typeface="Calibri" panose="020F0502020204030204" pitchFamily="34" charset="0"/>
                <a:cs typeface="Calibri" panose="020F0502020204030204" pitchFamily="34" charset="0"/>
              </a:rPr>
              <a:t>Brain</a:t>
            </a:r>
            <a:endParaRPr lang="en-US" sz="36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2" name="Rectangle 1"/>
          <p:cNvSpPr/>
          <p:nvPr/>
        </p:nvSpPr>
        <p:spPr>
          <a:xfrm>
            <a:off x="8348448" y="6205155"/>
            <a:ext cx="296876" cy="215444"/>
          </a:xfrm>
          <a:prstGeom prst="rect">
            <a:avLst/>
          </a:prstGeom>
        </p:spPr>
        <p:txBody>
          <a:bodyPr wrap="none">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19</a:t>
            </a:r>
            <a:endParaRPr lang="en-US" dirty="0"/>
          </a:p>
        </p:txBody>
      </p:sp>
    </p:spTree>
    <p:extLst>
      <p:ext uri="{BB962C8B-B14F-4D97-AF65-F5344CB8AC3E}">
        <p14:creationId xmlns:p14="http://schemas.microsoft.com/office/powerpoint/2010/main" val="3218498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56738"/>
                                        </p:tgtEl>
                                        <p:attrNameLst>
                                          <p:attrName>style.visibility</p:attrName>
                                        </p:attrNameLst>
                                      </p:cBhvr>
                                      <p:to>
                                        <p:strVal val="visible"/>
                                      </p:to>
                                    </p:set>
                                    <p:animEffect transition="in" filter="dissolve">
                                      <p:cBhvr>
                                        <p:cTn id="7" dur="500"/>
                                        <p:tgtEl>
                                          <p:spTgt spid="75673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56836"/>
                                        </p:tgtEl>
                                        <p:attrNameLst>
                                          <p:attrName>style.visibility</p:attrName>
                                        </p:attrNameLst>
                                      </p:cBhvr>
                                      <p:to>
                                        <p:strVal val="visible"/>
                                      </p:to>
                                    </p:set>
                                    <p:animEffect transition="in" filter="dissolve">
                                      <p:cBhvr>
                                        <p:cTn id="11" dur="500"/>
                                        <p:tgtEl>
                                          <p:spTgt spid="756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83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p:nvPr>
        </p:nvSpPr>
        <p:spPr/>
        <p:txBody>
          <a:bodyPr vert="horz" wrap="square" lIns="68580" tIns="34290" rIns="68580" bIns="34290" numCol="1" rtlCol="0" anchor="ctr" anchorCtr="0" compatLnSpc="1">
            <a:prstTxWarp prst="textNoShape">
              <a:avLst/>
            </a:prstTxWarp>
            <a:noAutofit/>
          </a:bodyPr>
          <a:lstStyle/>
          <a:p>
            <a:r>
              <a:rPr lang="en-US" altLang="en-US" sz="3600" dirty="0">
                <a:latin typeface="Calibri" panose="020F0502020204030204" pitchFamily="34" charset="0"/>
                <a:cs typeface="Calibri" panose="020F0502020204030204" pitchFamily="34" charset="0"/>
              </a:rPr>
              <a:t>Training </a:t>
            </a:r>
            <a:r>
              <a:rPr lang="en-US" altLang="en-US" sz="3600" dirty="0" smtClean="0">
                <a:latin typeface="Calibri" panose="020F0502020204030204" pitchFamily="34" charset="0"/>
                <a:cs typeface="Calibri" panose="020F0502020204030204" pitchFamily="34" charset="0"/>
              </a:rPr>
              <a:t>Collaborators and Special Acknowledgments</a:t>
            </a:r>
            <a:endParaRPr lang="en-US" altLang="en-US" sz="3600" dirty="0">
              <a:latin typeface="Calibri" panose="020F0502020204030204" pitchFamily="34" charset="0"/>
              <a:cs typeface="Calibri" panose="020F0502020204030204" pitchFamily="34" charset="0"/>
            </a:endParaRPr>
          </a:p>
        </p:txBody>
      </p:sp>
      <p:sp>
        <p:nvSpPr>
          <p:cNvPr id="3075" name="Rectangle 3"/>
          <p:cNvSpPr>
            <a:spLocks noGrp="1"/>
          </p:cNvSpPr>
          <p:nvPr>
            <p:ph idx="1"/>
          </p:nvPr>
        </p:nvSpPr>
        <p:spPr>
          <a:xfrm>
            <a:off x="457200" y="1981200"/>
            <a:ext cx="8153400" cy="4114800"/>
          </a:xfrm>
        </p:spPr>
        <p:txBody>
          <a:bodyPr>
            <a:normAutofit/>
          </a:bodyPr>
          <a:lstStyle/>
          <a:p>
            <a:pPr>
              <a:buClr>
                <a:schemeClr val="tx1">
                  <a:lumMod val="85000"/>
                </a:schemeClr>
              </a:buClr>
            </a:pPr>
            <a:endParaRPr lang="en-US" altLang="en-US" sz="2700" b="1" u="sng" dirty="0"/>
          </a:p>
          <a:p>
            <a:pPr>
              <a:buClr>
                <a:schemeClr val="tx1">
                  <a:lumMod val="85000"/>
                </a:schemeClr>
              </a:buClr>
            </a:pPr>
            <a:r>
              <a:rPr lang="en-US" altLang="en-US" sz="3200" dirty="0">
                <a:latin typeface="Calibri" panose="020F0502020204030204" pitchFamily="34" charset="0"/>
                <a:cs typeface="Calibri" panose="020F0502020204030204" pitchFamily="34" charset="0"/>
              </a:rPr>
              <a:t>LA Region Pacific AIDS Education and Training Center</a:t>
            </a:r>
          </a:p>
          <a:p>
            <a:pPr>
              <a:buClr>
                <a:schemeClr val="tx1">
                  <a:lumMod val="85000"/>
                </a:schemeClr>
              </a:buClr>
            </a:pPr>
            <a:r>
              <a:rPr lang="en-US" altLang="en-US" sz="3200" dirty="0">
                <a:solidFill>
                  <a:schemeClr val="accent5"/>
                </a:solidFill>
                <a:latin typeface="Calibri" panose="020F0502020204030204" pitchFamily="34" charset="0"/>
                <a:cs typeface="Calibri" panose="020F0502020204030204" pitchFamily="34" charset="0"/>
              </a:rPr>
              <a:t>Pacific Southwest Addiction Technology Transfer Center</a:t>
            </a:r>
          </a:p>
          <a:p>
            <a:pPr>
              <a:buClr>
                <a:schemeClr val="tx1">
                  <a:lumMod val="85000"/>
                </a:schemeClr>
              </a:buClr>
            </a:pPr>
            <a:r>
              <a:rPr lang="en-US" altLang="en-US" sz="3200" dirty="0">
                <a:latin typeface="Calibri" panose="020F0502020204030204" pitchFamily="34" charset="0"/>
                <a:cs typeface="Calibri" panose="020F0502020204030204" pitchFamily="34" charset="0"/>
              </a:rPr>
              <a:t>UCLA Integrated Substance Abuse Programs</a:t>
            </a:r>
          </a:p>
          <a:p>
            <a:pPr>
              <a:buClr>
                <a:schemeClr val="tx1">
                  <a:lumMod val="85000"/>
                </a:schemeClr>
              </a:buClr>
            </a:pPr>
            <a:endParaRPr lang="en-US" altLang="en-US" sz="3200" dirty="0">
              <a:latin typeface="Calibri" panose="020F0502020204030204" pitchFamily="34" charset="0"/>
              <a:cs typeface="Calibri" panose="020F0502020204030204" pitchFamily="34" charset="0"/>
            </a:endParaRPr>
          </a:p>
          <a:p>
            <a:pPr marL="0" indent="0">
              <a:buClr>
                <a:schemeClr val="tx1">
                  <a:lumMod val="85000"/>
                </a:schemeClr>
              </a:buClr>
              <a:buNone/>
            </a:pPr>
            <a:endParaRPr lang="en-US" altLang="en-US" sz="2700" b="1" u="sng" dirty="0">
              <a:solidFill>
                <a:srgbClr val="FFFF00"/>
              </a:solidFill>
            </a:endParaRPr>
          </a:p>
        </p:txBody>
      </p:sp>
      <p:sp>
        <p:nvSpPr>
          <p:cNvPr id="3" name="Slide Number Placeholder 2"/>
          <p:cNvSpPr>
            <a:spLocks noGrp="1"/>
          </p:cNvSpPr>
          <p:nvPr>
            <p:ph type="sldNum" sz="quarter" idx="12"/>
          </p:nvPr>
        </p:nvSpPr>
        <p:spPr/>
        <p:txBody>
          <a:bodyPr/>
          <a:lstStyle/>
          <a:p>
            <a:fld id="{70F353DC-E220-4A57-A478-FFF9A64FA4CB}" type="slidenum">
              <a:rPr lang="en-US" altLang="en-US" smtClean="0"/>
              <a:pPr/>
              <a:t>2</a:t>
            </a:fld>
            <a:endParaRPr lang="en-US" altLang="en-US"/>
          </a:p>
        </p:txBody>
      </p:sp>
    </p:spTree>
    <p:custDataLst>
      <p:tags r:id="rId1"/>
    </p:custDataLst>
    <p:extLst>
      <p:ext uri="{BB962C8B-B14F-4D97-AF65-F5344CB8AC3E}">
        <p14:creationId xmlns:p14="http://schemas.microsoft.com/office/powerpoint/2010/main" val="2184503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235" y="2781301"/>
            <a:ext cx="622935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93" y="1538288"/>
            <a:ext cx="4050506"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8"/>
          <p:cNvSpPr txBox="1">
            <a:spLocks noChangeArrowheads="1"/>
          </p:cNvSpPr>
          <p:nvPr/>
        </p:nvSpPr>
        <p:spPr bwMode="auto">
          <a:xfrm>
            <a:off x="2141938" y="1484710"/>
            <a:ext cx="518398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spcBef>
                <a:spcPct val="50000"/>
              </a:spcBef>
            </a:pPr>
            <a:endParaRPr lang="en-US" altLang="en-US" sz="3000" b="1">
              <a:solidFill>
                <a:prstClr val="black"/>
              </a:solidFill>
              <a:latin typeface="Helvetica" pitchFamily="34" charset="0"/>
              <a:ea typeface="Osaka"/>
              <a:cs typeface="Osaka"/>
            </a:endParaRPr>
          </a:p>
        </p:txBody>
      </p:sp>
      <p:pic>
        <p:nvPicPr>
          <p:cNvPr id="14343" name="Picture 7"/>
          <p:cNvPicPr>
            <a:picLocks noChangeAspect="1" noChangeArrowheads="1"/>
          </p:cNvPicPr>
          <p:nvPr/>
        </p:nvPicPr>
        <p:blipFill>
          <a:blip r:embed="rId5"/>
          <a:srcRect/>
          <a:stretch>
            <a:fillRect/>
          </a:stretch>
        </p:blipFill>
        <p:spPr bwMode="auto">
          <a:xfrm>
            <a:off x="1550198" y="4416028"/>
            <a:ext cx="3999310" cy="498872"/>
          </a:xfrm>
          <a:prstGeom prst="rect">
            <a:avLst/>
          </a:prstGeom>
          <a:noFill/>
          <a:ln w="9525">
            <a:solidFill>
              <a:srgbClr val="000099"/>
            </a:solidFill>
            <a:miter lim="800000"/>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70090" y="6364961"/>
            <a:ext cx="2240550" cy="369332"/>
          </a:xfrm>
          <a:prstGeom prst="rect">
            <a:avLst/>
          </a:prstGeom>
        </p:spPr>
        <p:txBody>
          <a:bodyPr wrap="none">
            <a:spAutoFit/>
          </a:bodyPr>
          <a:lstStyle/>
          <a:p>
            <a:r>
              <a:rPr lang="en-US" dirty="0">
                <a:solidFill>
                  <a:srgbClr val="FFFFFF"/>
                </a:solidFill>
                <a:latin typeface="Calibri" panose="020F0502020204030204" pitchFamily="34" charset="0"/>
                <a:cs typeface="Calibri" panose="020F0502020204030204" pitchFamily="34" charset="0"/>
              </a:rPr>
              <a:t>Source: </a:t>
            </a:r>
            <a:r>
              <a:rPr lang="en-US" dirty="0" err="1" smtClean="0">
                <a:solidFill>
                  <a:srgbClr val="FFFFFF"/>
                </a:solidFill>
                <a:latin typeface="Calibri" panose="020F0502020204030204" pitchFamily="34" charset="0"/>
                <a:cs typeface="Calibri" panose="020F0502020204030204" pitchFamily="34" charset="0"/>
              </a:rPr>
              <a:t>Leshner</a:t>
            </a:r>
            <a:r>
              <a:rPr lang="en-US" dirty="0" smtClean="0">
                <a:solidFill>
                  <a:srgbClr val="FFFFFF"/>
                </a:solidFill>
                <a:latin typeface="Calibri" panose="020F0502020204030204" pitchFamily="34" charset="0"/>
                <a:cs typeface="Calibri" panose="020F0502020204030204" pitchFamily="34" charset="0"/>
              </a:rPr>
              <a:t>, 1997</a:t>
            </a:r>
            <a:endParaRPr lang="en-US" sz="1400" dirty="0">
              <a:solidFill>
                <a:srgbClr val="FFFFFF"/>
              </a:solidFill>
              <a:latin typeface="Calibri" panose="020F0502020204030204" pitchFamily="34" charset="0"/>
              <a:cs typeface="Calibri" panose="020F0502020204030204" pitchFamily="34" charset="0"/>
            </a:endParaRPr>
          </a:p>
        </p:txBody>
      </p:sp>
      <p:sp>
        <p:nvSpPr>
          <p:cNvPr id="3" name="Rectangle 2"/>
          <p:cNvSpPr/>
          <p:nvPr/>
        </p:nvSpPr>
        <p:spPr>
          <a:xfrm>
            <a:off x="8334379" y="6257239"/>
            <a:ext cx="296876" cy="215444"/>
          </a:xfrm>
          <a:prstGeom prst="rect">
            <a:avLst/>
          </a:prstGeom>
        </p:spPr>
        <p:txBody>
          <a:bodyPr wrap="none">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en-US" dirty="0"/>
          </a:p>
        </p:txBody>
      </p:sp>
    </p:spTree>
    <p:extLst>
      <p:ext uri="{BB962C8B-B14F-4D97-AF65-F5344CB8AC3E}">
        <p14:creationId xmlns:p14="http://schemas.microsoft.com/office/powerpoint/2010/main" val="326623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1.94444E-6 2.22222E-6 L 0.14913 -0.12917 " pathEditMode="relative" rAng="0" ptsTypes="AA">
                                      <p:cBhvr>
                                        <p:cTn id="8" dur="2000" fill="hold"/>
                                        <p:tgtEl>
                                          <p:spTgt spid="14343"/>
                                        </p:tgtEl>
                                        <p:attrNameLst>
                                          <p:attrName>ppt_x</p:attrName>
                                          <p:attrName>ppt_y</p:attrName>
                                        </p:attrNameLst>
                                      </p:cBhvr>
                                      <p:rCtr x="7448" y="-6458"/>
                                    </p:animMotion>
                                  </p:childTnLst>
                                </p:cTn>
                              </p:par>
                              <p:par>
                                <p:cTn id="9" presetID="6" presetClass="emph" presetSubtype="0" fill="hold" nodeType="withEffect">
                                  <p:stCondLst>
                                    <p:cond delay="0"/>
                                  </p:stCondLst>
                                  <p:childTnLst>
                                    <p:animScale>
                                      <p:cBhvr>
                                        <p:cTn id="10" dur="2000" fill="hold"/>
                                        <p:tgtEl>
                                          <p:spTgt spid="143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676400" y="781047"/>
            <a:ext cx="6172200" cy="571500"/>
          </a:xfrm>
        </p:spPr>
        <p:txBody>
          <a:bodyPr/>
          <a:lstStyle/>
          <a:p>
            <a:pPr algn="ctr" eaLnBrk="1" hangingPunct="1">
              <a:defRPr/>
            </a:pPr>
            <a:r>
              <a:rPr lang="en-US" altLang="en-US" sz="4000" b="0" dirty="0">
                <a:solidFill>
                  <a:srgbClr val="FFFF00"/>
                </a:solidFill>
                <a:latin typeface="Calibri" panose="020F0502020204030204" pitchFamily="34" charset="0"/>
                <a:cs typeface="Calibri" panose="020F0502020204030204" pitchFamily="34" charset="0"/>
              </a:rPr>
              <a:t>What is Addiction?</a:t>
            </a:r>
            <a:r>
              <a:rPr lang="en-US" altLang="en-US" sz="3600" b="0" dirty="0">
                <a:solidFill>
                  <a:srgbClr val="FFFF00"/>
                </a:solidFill>
                <a:latin typeface="Calibri" panose="020F0502020204030204" pitchFamily="34" charset="0"/>
                <a:cs typeface="Calibri" panose="020F0502020204030204" pitchFamily="34" charset="0"/>
              </a:rPr>
              <a:t> </a:t>
            </a:r>
            <a:br>
              <a:rPr lang="en-US" altLang="en-US" sz="3600" b="0" dirty="0">
                <a:solidFill>
                  <a:srgbClr val="FFFF00"/>
                </a:solidFill>
                <a:latin typeface="Calibri" panose="020F0502020204030204" pitchFamily="34" charset="0"/>
                <a:cs typeface="Calibri" panose="020F0502020204030204" pitchFamily="34" charset="0"/>
              </a:rPr>
            </a:br>
            <a:r>
              <a:rPr lang="en-US" altLang="en-US" sz="4000" b="0" dirty="0">
                <a:solidFill>
                  <a:srgbClr val="FFFF00"/>
                </a:solidFill>
                <a:latin typeface="Calibri" panose="020F0502020204030204" pitchFamily="34" charset="0"/>
                <a:cs typeface="Calibri" panose="020F0502020204030204" pitchFamily="34" charset="0"/>
              </a:rPr>
              <a:t>Addiction is A Brain Disease</a:t>
            </a:r>
          </a:p>
        </p:txBody>
      </p:sp>
      <p:sp>
        <p:nvSpPr>
          <p:cNvPr id="71683" name="Rectangle 9"/>
          <p:cNvSpPr>
            <a:spLocks noGrp="1" noChangeArrowheads="1"/>
          </p:cNvSpPr>
          <p:nvPr>
            <p:ph type="body" idx="4294967295"/>
          </p:nvPr>
        </p:nvSpPr>
        <p:spPr>
          <a:xfrm>
            <a:off x="898902" y="4234580"/>
            <a:ext cx="7711698" cy="2531980"/>
          </a:xfrm>
        </p:spPr>
        <p:txBody>
          <a:bodyPr/>
          <a:lstStyle/>
          <a:p>
            <a:pPr marL="0" indent="0">
              <a:buNone/>
              <a:defRPr/>
            </a:pPr>
            <a:r>
              <a:rPr lang="en-US" altLang="en-US" sz="2800" dirty="0">
                <a:solidFill>
                  <a:srgbClr val="FFFF00"/>
                </a:solidFill>
                <a:latin typeface="Calibri" panose="020F0502020204030204" pitchFamily="34" charset="0"/>
                <a:cs typeface="Calibri" panose="020F0502020204030204" pitchFamily="34" charset="0"/>
              </a:rPr>
              <a:t>Characterized by:</a:t>
            </a:r>
          </a:p>
          <a:p>
            <a:pPr lvl="1">
              <a:defRPr/>
            </a:pPr>
            <a:r>
              <a:rPr lang="en-US" altLang="en-US" sz="2400" dirty="0">
                <a:latin typeface="Calibri" panose="020F0502020204030204" pitchFamily="34" charset="0"/>
                <a:cs typeface="Calibri" panose="020F0502020204030204" pitchFamily="34" charset="0"/>
              </a:rPr>
              <a:t>Compulsive Behavior</a:t>
            </a:r>
          </a:p>
          <a:p>
            <a:pPr lvl="1">
              <a:defRPr/>
            </a:pPr>
            <a:r>
              <a:rPr lang="en-US" altLang="en-US" sz="2400" dirty="0">
                <a:latin typeface="Calibri" panose="020F0502020204030204" pitchFamily="34" charset="0"/>
                <a:cs typeface="Calibri" panose="020F0502020204030204" pitchFamily="34" charset="0"/>
              </a:rPr>
              <a:t>Continued </a:t>
            </a:r>
            <a:r>
              <a:rPr lang="en-US" altLang="en-US" sz="2400" dirty="0" smtClean="0">
                <a:latin typeface="Calibri" panose="020F0502020204030204" pitchFamily="34" charset="0"/>
                <a:cs typeface="Calibri" panose="020F0502020204030204" pitchFamily="34" charset="0"/>
              </a:rPr>
              <a:t>use </a:t>
            </a:r>
            <a:r>
              <a:rPr lang="en-US" altLang="en-US" sz="2400" dirty="0">
                <a:latin typeface="Calibri" panose="020F0502020204030204" pitchFamily="34" charset="0"/>
                <a:cs typeface="Calibri" panose="020F0502020204030204" pitchFamily="34" charset="0"/>
              </a:rPr>
              <a:t>of drugs despite negative consequences</a:t>
            </a:r>
          </a:p>
          <a:p>
            <a:pPr lvl="1">
              <a:defRPr/>
            </a:pPr>
            <a:r>
              <a:rPr lang="en-US" altLang="en-US" sz="2400" b="1" dirty="0">
                <a:solidFill>
                  <a:srgbClr val="FFFF00"/>
                </a:solidFill>
                <a:latin typeface="Calibri" panose="020F0502020204030204" pitchFamily="34" charset="0"/>
                <a:cs typeface="Calibri" panose="020F0502020204030204" pitchFamily="34" charset="0"/>
              </a:rPr>
              <a:t>Persistent changes in the brain’s structure and function</a:t>
            </a:r>
          </a:p>
        </p:txBody>
      </p:sp>
      <p:pic>
        <p:nvPicPr>
          <p:cNvPr id="1946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491" y="1921669"/>
            <a:ext cx="3736181"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BAB4A4E-A0E7-4B03-9865-8573E0252E59}" type="slidenum">
              <a:rPr lang="en-US">
                <a:solidFill>
                  <a:srgbClr val="FFFFFF"/>
                </a:solidFill>
                <a:latin typeface="Tahoma"/>
              </a:rPr>
              <a:pPr>
                <a:defRPr/>
              </a:pPr>
              <a:t>21</a:t>
            </a:fld>
            <a:endParaRPr lang="en-US" dirty="0">
              <a:solidFill>
                <a:srgbClr val="FFFFFF"/>
              </a:solidFill>
              <a:latin typeface="Tahoma"/>
            </a:endParaRPr>
          </a:p>
        </p:txBody>
      </p:sp>
      <p:sp>
        <p:nvSpPr>
          <p:cNvPr id="3" name="Rectangle 2"/>
          <p:cNvSpPr/>
          <p:nvPr/>
        </p:nvSpPr>
        <p:spPr>
          <a:xfrm>
            <a:off x="205613" y="6397228"/>
            <a:ext cx="1418593" cy="369332"/>
          </a:xfrm>
          <a:prstGeom prst="rect">
            <a:avLst/>
          </a:prstGeom>
        </p:spPr>
        <p:txBody>
          <a:bodyPr wrap="none">
            <a:spAutoFit/>
          </a:bodyPr>
          <a:lstStyle/>
          <a:p>
            <a:r>
              <a:rPr lang="en-US" dirty="0">
                <a:solidFill>
                  <a:srgbClr val="FFFFFF"/>
                </a:solidFill>
                <a:latin typeface="Calibri" panose="020F0502020204030204" pitchFamily="34" charset="0"/>
                <a:cs typeface="Calibri" panose="020F0502020204030204" pitchFamily="34" charset="0"/>
              </a:rPr>
              <a:t>Source: </a:t>
            </a:r>
            <a:r>
              <a:rPr lang="en-US" dirty="0" smtClean="0">
                <a:solidFill>
                  <a:srgbClr val="FFFFFF"/>
                </a:solidFill>
                <a:latin typeface="Calibri" panose="020F0502020204030204" pitchFamily="34" charset="0"/>
                <a:cs typeface="Calibri" panose="020F0502020204030204" pitchFamily="34" charset="0"/>
              </a:rPr>
              <a:t>NIDA</a:t>
            </a:r>
            <a:endParaRPr lang="en-US" sz="140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978655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4"/>
          <p:cNvSpPr txBox="1">
            <a:spLocks noChangeArrowheads="1"/>
          </p:cNvSpPr>
          <p:nvPr/>
        </p:nvSpPr>
        <p:spPr bwMode="auto">
          <a:xfrm>
            <a:off x="1108482" y="551924"/>
            <a:ext cx="6858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62013" indent="-741363">
              <a:spcBef>
                <a:spcPct val="20000"/>
              </a:spcBef>
              <a:buChar char="•"/>
              <a:defRPr sz="3200">
                <a:solidFill>
                  <a:schemeClr val="tx1"/>
                </a:solidFill>
                <a:latin typeface="Helvetica" pitchFamily="34" charset="0"/>
                <a:ea typeface="MS PGothic" pitchFamily="34" charset="-128"/>
              </a:defRPr>
            </a:lvl1pPr>
            <a:lvl2pPr marL="2001838" indent="-6286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fontAlgn="base">
              <a:lnSpc>
                <a:spcPct val="90000"/>
              </a:lnSpc>
              <a:spcBef>
                <a:spcPct val="0"/>
              </a:spcBef>
              <a:spcAft>
                <a:spcPct val="0"/>
              </a:spcAft>
              <a:buNone/>
              <a:defRPr/>
            </a:pPr>
            <a:r>
              <a:rPr lang="en-US" altLang="en-US" sz="2400" b="1" dirty="0">
                <a:solidFill>
                  <a:srgbClr val="FFFF00"/>
                </a:solidFill>
                <a:latin typeface="Calibri" panose="020F0502020204030204" pitchFamily="34" charset="0"/>
                <a:cs typeface="Calibri" panose="020F0502020204030204" pitchFamily="34" charset="0"/>
              </a:rPr>
              <a:t>Addiction is Like Other Diseases…</a:t>
            </a:r>
          </a:p>
          <a:p>
            <a:pPr lvl="1" fontAlgn="base">
              <a:lnSpc>
                <a:spcPct val="90000"/>
              </a:lnSpc>
              <a:spcBef>
                <a:spcPct val="0"/>
              </a:spcBef>
              <a:spcAft>
                <a:spcPct val="0"/>
              </a:spcAft>
              <a:buFont typeface="Wingdings" pitchFamily="2" charset="2"/>
              <a:buChar char="Ø"/>
              <a:defRPr/>
            </a:pPr>
            <a:r>
              <a:rPr lang="en-US" altLang="en-US" sz="2400" dirty="0">
                <a:solidFill>
                  <a:srgbClr val="FFFFFF"/>
                </a:solidFill>
                <a:latin typeface="Calibri" panose="020F0502020204030204" pitchFamily="34" charset="0"/>
                <a:cs typeface="Calibri" panose="020F0502020204030204" pitchFamily="34" charset="0"/>
              </a:rPr>
              <a:t>It is preventable</a:t>
            </a:r>
          </a:p>
          <a:p>
            <a:pPr lvl="1" fontAlgn="base">
              <a:lnSpc>
                <a:spcPct val="90000"/>
              </a:lnSpc>
              <a:spcBef>
                <a:spcPct val="0"/>
              </a:spcBef>
              <a:spcAft>
                <a:spcPct val="0"/>
              </a:spcAft>
              <a:buFont typeface="Wingdings" pitchFamily="2" charset="2"/>
              <a:buChar char="Ø"/>
              <a:defRPr/>
            </a:pPr>
            <a:r>
              <a:rPr lang="en-US" altLang="en-US" sz="2400" dirty="0">
                <a:solidFill>
                  <a:srgbClr val="FFFFFF"/>
                </a:solidFill>
                <a:latin typeface="Calibri" panose="020F0502020204030204" pitchFamily="34" charset="0"/>
                <a:cs typeface="Calibri" panose="020F0502020204030204" pitchFamily="34" charset="0"/>
              </a:rPr>
              <a:t>It is treatable</a:t>
            </a:r>
          </a:p>
          <a:p>
            <a:pPr lvl="1" fontAlgn="base">
              <a:lnSpc>
                <a:spcPct val="90000"/>
              </a:lnSpc>
              <a:spcBef>
                <a:spcPct val="0"/>
              </a:spcBef>
              <a:spcAft>
                <a:spcPct val="0"/>
              </a:spcAft>
              <a:buFont typeface="Wingdings" pitchFamily="2" charset="2"/>
              <a:buChar char="Ø"/>
              <a:defRPr/>
            </a:pPr>
            <a:r>
              <a:rPr lang="en-US" altLang="en-US" sz="2400" dirty="0">
                <a:solidFill>
                  <a:srgbClr val="FFFFFF"/>
                </a:solidFill>
                <a:latin typeface="Calibri" panose="020F0502020204030204" pitchFamily="34" charset="0"/>
                <a:cs typeface="Calibri" panose="020F0502020204030204" pitchFamily="34" charset="0"/>
              </a:rPr>
              <a:t>It changes biology</a:t>
            </a:r>
          </a:p>
          <a:p>
            <a:pPr lvl="1" fontAlgn="base">
              <a:lnSpc>
                <a:spcPct val="90000"/>
              </a:lnSpc>
              <a:spcBef>
                <a:spcPct val="0"/>
              </a:spcBef>
              <a:spcAft>
                <a:spcPct val="0"/>
              </a:spcAft>
              <a:buFont typeface="Wingdings" pitchFamily="2" charset="2"/>
              <a:buChar char="Ø"/>
              <a:defRPr/>
            </a:pPr>
            <a:r>
              <a:rPr lang="en-US" altLang="en-US" sz="2400" dirty="0">
                <a:solidFill>
                  <a:srgbClr val="FFFFFF"/>
                </a:solidFill>
                <a:latin typeface="Calibri" panose="020F0502020204030204" pitchFamily="34" charset="0"/>
                <a:cs typeface="Calibri" panose="020F0502020204030204" pitchFamily="34" charset="0"/>
              </a:rPr>
              <a:t>If untreated, it can last a lifetime</a:t>
            </a:r>
          </a:p>
        </p:txBody>
      </p:sp>
      <p:sp>
        <p:nvSpPr>
          <p:cNvPr id="75779" name="Text Box 27"/>
          <p:cNvSpPr txBox="1">
            <a:spLocks noChangeArrowheads="1"/>
          </p:cNvSpPr>
          <p:nvPr/>
        </p:nvSpPr>
        <p:spPr bwMode="auto">
          <a:xfrm>
            <a:off x="1200151" y="4737498"/>
            <a:ext cx="16690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fontAlgn="base">
              <a:spcBef>
                <a:spcPct val="0"/>
              </a:spcBef>
              <a:spcAft>
                <a:spcPct val="0"/>
              </a:spcAft>
              <a:buNone/>
              <a:defRPr/>
            </a:pPr>
            <a:r>
              <a:rPr lang="en-US" altLang="en-US" sz="1500" b="1" dirty="0">
                <a:solidFill>
                  <a:srgbClr val="FFFFFF"/>
                </a:solidFill>
                <a:latin typeface="Tahoma"/>
                <a:ea typeface="Osaka"/>
                <a:cs typeface="Osaka"/>
              </a:rPr>
              <a:t>   Healthy Brain</a:t>
            </a:r>
          </a:p>
        </p:txBody>
      </p:sp>
      <p:sp>
        <p:nvSpPr>
          <p:cNvPr id="75780" name="Text Box 33"/>
          <p:cNvSpPr txBox="1">
            <a:spLocks noChangeArrowheads="1"/>
          </p:cNvSpPr>
          <p:nvPr/>
        </p:nvSpPr>
        <p:spPr bwMode="auto">
          <a:xfrm>
            <a:off x="6409138" y="4766073"/>
            <a:ext cx="15918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None/>
              <a:defRPr/>
            </a:pPr>
            <a:r>
              <a:rPr lang="en-US" altLang="en-US" sz="1500" b="1" dirty="0">
                <a:solidFill>
                  <a:srgbClr val="FFFFFF"/>
                </a:solidFill>
                <a:latin typeface="Tahoma"/>
                <a:ea typeface="Osaka"/>
                <a:cs typeface="Osaka"/>
              </a:rPr>
              <a:t>Diseased Heart</a:t>
            </a:r>
          </a:p>
        </p:txBody>
      </p:sp>
      <p:sp>
        <p:nvSpPr>
          <p:cNvPr id="75781" name="Text Box 34"/>
          <p:cNvSpPr txBox="1">
            <a:spLocks noChangeArrowheads="1"/>
          </p:cNvSpPr>
          <p:nvPr/>
        </p:nvSpPr>
        <p:spPr bwMode="auto">
          <a:xfrm>
            <a:off x="4877994" y="2457428"/>
            <a:ext cx="3123009" cy="87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None/>
              <a:defRPr/>
            </a:pPr>
            <a:r>
              <a:rPr lang="en-US" altLang="en-US" sz="2000" b="1" dirty="0">
                <a:solidFill>
                  <a:srgbClr val="FFFFFF"/>
                </a:solidFill>
                <a:latin typeface="Calibri" panose="020F0502020204030204" pitchFamily="34" charset="0"/>
                <a:ea typeface="Osaka"/>
                <a:cs typeface="Calibri" panose="020F0502020204030204" pitchFamily="34" charset="0"/>
              </a:rPr>
              <a:t>Decreased Heart Metabolism in </a:t>
            </a:r>
            <a:r>
              <a:rPr lang="en-US" altLang="en-US" sz="2000" b="1" i="1" dirty="0">
                <a:solidFill>
                  <a:srgbClr val="FFFF00"/>
                </a:solidFill>
                <a:latin typeface="Calibri" panose="020F0502020204030204" pitchFamily="34" charset="0"/>
                <a:ea typeface="Osaka"/>
                <a:cs typeface="Calibri" panose="020F0502020204030204" pitchFamily="34" charset="0"/>
              </a:rPr>
              <a:t>Heart Disease Patient</a:t>
            </a:r>
          </a:p>
        </p:txBody>
      </p:sp>
      <p:grpSp>
        <p:nvGrpSpPr>
          <p:cNvPr id="20486" name="Group 22"/>
          <p:cNvGrpSpPr>
            <a:grpSpLocks/>
          </p:cNvGrpSpPr>
          <p:nvPr/>
        </p:nvGrpSpPr>
        <p:grpSpPr bwMode="auto">
          <a:xfrm>
            <a:off x="1289457" y="2620565"/>
            <a:ext cx="6524626" cy="3408760"/>
            <a:chOff x="123" y="1481"/>
            <a:chExt cx="5480" cy="2863"/>
          </a:xfrm>
        </p:grpSpPr>
        <p:sp>
          <p:nvSpPr>
            <p:cNvPr id="75783" name="Text Box 7"/>
            <p:cNvSpPr txBox="1">
              <a:spLocks noChangeArrowheads="1"/>
            </p:cNvSpPr>
            <p:nvPr/>
          </p:nvSpPr>
          <p:spPr bwMode="auto">
            <a:xfrm>
              <a:off x="2851" y="2291"/>
              <a:ext cx="15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fontAlgn="base">
                <a:spcBef>
                  <a:spcPct val="0"/>
                </a:spcBef>
                <a:spcAft>
                  <a:spcPct val="0"/>
                </a:spcAft>
                <a:buNone/>
                <a:defRPr/>
              </a:pPr>
              <a:endParaRPr lang="en-US" altLang="en-US" sz="1500" b="1" dirty="0">
                <a:solidFill>
                  <a:srgbClr val="66CCFF"/>
                </a:solidFill>
                <a:latin typeface="Tahoma"/>
                <a:ea typeface="Osaka"/>
                <a:cs typeface="Osaka"/>
              </a:endParaRPr>
            </a:p>
          </p:txBody>
        </p:sp>
        <p:sp>
          <p:nvSpPr>
            <p:cNvPr id="75784" name="Freeform 10"/>
            <p:cNvSpPr>
              <a:spLocks/>
            </p:cNvSpPr>
            <p:nvPr/>
          </p:nvSpPr>
          <p:spPr bwMode="auto">
            <a:xfrm>
              <a:off x="985" y="2455"/>
              <a:ext cx="28" cy="25"/>
            </a:xfrm>
            <a:custGeom>
              <a:avLst/>
              <a:gdLst>
                <a:gd name="T0" fmla="*/ 9 w 35"/>
                <a:gd name="T1" fmla="*/ 0 h 31"/>
                <a:gd name="T2" fmla="*/ 4 w 35"/>
                <a:gd name="T3" fmla="*/ 2 h 31"/>
                <a:gd name="T4" fmla="*/ 3 w 35"/>
                <a:gd name="T5" fmla="*/ 10 h 31"/>
                <a:gd name="T6" fmla="*/ 9 w 35"/>
                <a:gd name="T7" fmla="*/ 0 h 31"/>
                <a:gd name="T8" fmla="*/ 0 60000 65536"/>
                <a:gd name="T9" fmla="*/ 0 60000 65536"/>
                <a:gd name="T10" fmla="*/ 0 60000 65536"/>
                <a:gd name="T11" fmla="*/ 0 60000 65536"/>
                <a:gd name="T12" fmla="*/ 0 w 35"/>
                <a:gd name="T13" fmla="*/ 0 h 31"/>
                <a:gd name="T14" fmla="*/ 35 w 35"/>
                <a:gd name="T15" fmla="*/ 31 h 31"/>
              </a:gdLst>
              <a:ahLst/>
              <a:cxnLst>
                <a:cxn ang="T8">
                  <a:pos x="T0" y="T1"/>
                </a:cxn>
                <a:cxn ang="T9">
                  <a:pos x="T2" y="T3"/>
                </a:cxn>
                <a:cxn ang="T10">
                  <a:pos x="T4" y="T5"/>
                </a:cxn>
                <a:cxn ang="T11">
                  <a:pos x="T6" y="T7"/>
                </a:cxn>
              </a:cxnLst>
              <a:rect l="T12" t="T13" r="T14" b="T15"/>
              <a:pathLst>
                <a:path w="35" h="31">
                  <a:moveTo>
                    <a:pt x="29" y="0"/>
                  </a:moveTo>
                  <a:cubicBezTo>
                    <a:pt x="15" y="5"/>
                    <a:pt x="21" y="2"/>
                    <a:pt x="11" y="8"/>
                  </a:cubicBezTo>
                  <a:cubicBezTo>
                    <a:pt x="6" y="22"/>
                    <a:pt x="0" y="25"/>
                    <a:pt x="10" y="31"/>
                  </a:cubicBezTo>
                  <a:cubicBezTo>
                    <a:pt x="23" y="29"/>
                    <a:pt x="35" y="13"/>
                    <a:pt x="29" y="0"/>
                  </a:cubicBezTo>
                  <a:close/>
                </a:path>
              </a:pathLst>
            </a:custGeom>
            <a:solidFill>
              <a:srgbClr val="0000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1350" dirty="0">
                <a:solidFill>
                  <a:srgbClr val="FFFFFF"/>
                </a:solidFill>
                <a:latin typeface="Tahoma"/>
                <a:cs typeface="Arial" pitchFamily="34" charset="0"/>
              </a:endParaRPr>
            </a:p>
          </p:txBody>
        </p:sp>
        <p:sp>
          <p:nvSpPr>
            <p:cNvPr id="75785" name="Text Box 26"/>
            <p:cNvSpPr txBox="1">
              <a:spLocks noChangeArrowheads="1"/>
            </p:cNvSpPr>
            <p:nvPr/>
          </p:nvSpPr>
          <p:spPr bwMode="auto">
            <a:xfrm>
              <a:off x="123" y="1481"/>
              <a:ext cx="2777"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None/>
                <a:defRPr/>
              </a:pPr>
              <a:r>
                <a:rPr lang="en-US" altLang="en-US" sz="2000" b="1" dirty="0">
                  <a:solidFill>
                    <a:srgbClr val="FFFFFF"/>
                  </a:solidFill>
                  <a:latin typeface="Calibri" panose="020F0502020204030204" pitchFamily="34" charset="0"/>
                  <a:ea typeface="Osaka"/>
                  <a:cs typeface="Calibri" panose="020F0502020204030204" pitchFamily="34" charset="0"/>
                </a:rPr>
                <a:t>Decreased Brain Metabolism </a:t>
              </a:r>
            </a:p>
            <a:p>
              <a:pPr algn="ctr" fontAlgn="base">
                <a:lnSpc>
                  <a:spcPct val="85000"/>
                </a:lnSpc>
                <a:spcBef>
                  <a:spcPct val="0"/>
                </a:spcBef>
                <a:spcAft>
                  <a:spcPct val="0"/>
                </a:spcAft>
                <a:buNone/>
                <a:defRPr/>
              </a:pPr>
              <a:r>
                <a:rPr lang="en-US" altLang="en-US" sz="2000" b="1" dirty="0">
                  <a:solidFill>
                    <a:srgbClr val="FFFFFF"/>
                  </a:solidFill>
                  <a:latin typeface="Calibri" panose="020F0502020204030204" pitchFamily="34" charset="0"/>
                  <a:ea typeface="Osaka"/>
                  <a:cs typeface="Calibri" panose="020F0502020204030204" pitchFamily="34" charset="0"/>
                </a:rPr>
                <a:t>in</a:t>
              </a:r>
              <a:r>
                <a:rPr lang="en-US" altLang="en-US" sz="2000" b="1" dirty="0">
                  <a:solidFill>
                    <a:srgbClr val="FF9900"/>
                  </a:solidFill>
                  <a:latin typeface="Calibri" panose="020F0502020204030204" pitchFamily="34" charset="0"/>
                  <a:ea typeface="Osaka"/>
                  <a:cs typeface="Calibri" panose="020F0502020204030204" pitchFamily="34" charset="0"/>
                </a:rPr>
                <a:t> </a:t>
              </a:r>
              <a:r>
                <a:rPr lang="en-US" altLang="en-US" sz="2000" b="1" i="1" dirty="0">
                  <a:solidFill>
                    <a:srgbClr val="FFFF00"/>
                  </a:solidFill>
                  <a:latin typeface="Calibri" panose="020F0502020204030204" pitchFamily="34" charset="0"/>
                  <a:ea typeface="Osaka"/>
                  <a:cs typeface="Calibri" panose="020F0502020204030204" pitchFamily="34" charset="0"/>
                </a:rPr>
                <a:t>Drug User</a:t>
              </a:r>
            </a:p>
          </p:txBody>
        </p:sp>
        <p:sp>
          <p:nvSpPr>
            <p:cNvPr id="75786" name="Text Box 29"/>
            <p:cNvSpPr txBox="1">
              <a:spLocks noChangeArrowheads="1"/>
            </p:cNvSpPr>
            <p:nvPr/>
          </p:nvSpPr>
          <p:spPr bwMode="auto">
            <a:xfrm>
              <a:off x="1342" y="3273"/>
              <a:ext cx="1453"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None/>
                <a:defRPr/>
              </a:pPr>
              <a:r>
                <a:rPr lang="en-US" altLang="en-US" sz="1500" b="1" dirty="0">
                  <a:solidFill>
                    <a:srgbClr val="FFFFFF"/>
                  </a:solidFill>
                  <a:latin typeface="Tahoma"/>
                  <a:ea typeface="Osaka"/>
                  <a:cs typeface="Osaka"/>
                </a:rPr>
                <a:t>Diseased Brain/</a:t>
              </a:r>
            </a:p>
            <a:p>
              <a:pPr algn="ctr" fontAlgn="base">
                <a:spcBef>
                  <a:spcPct val="0"/>
                </a:spcBef>
                <a:spcAft>
                  <a:spcPct val="0"/>
                </a:spcAft>
                <a:buNone/>
                <a:defRPr/>
              </a:pPr>
              <a:r>
                <a:rPr lang="en-US" altLang="en-US" sz="1500" b="1" dirty="0">
                  <a:solidFill>
                    <a:srgbClr val="FFFFFF"/>
                  </a:solidFill>
                  <a:latin typeface="Tahoma"/>
                  <a:ea typeface="Osaka"/>
                  <a:cs typeface="Osaka"/>
                </a:rPr>
                <a:t>Cocaine User</a:t>
              </a:r>
            </a:p>
          </p:txBody>
        </p:sp>
        <p:sp>
          <p:nvSpPr>
            <p:cNvPr id="75787" name="Text Box 31"/>
            <p:cNvSpPr txBox="1">
              <a:spLocks noChangeArrowheads="1"/>
            </p:cNvSpPr>
            <p:nvPr/>
          </p:nvSpPr>
          <p:spPr bwMode="auto">
            <a:xfrm>
              <a:off x="3246" y="3238"/>
              <a:ext cx="1064"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None/>
                <a:defRPr/>
              </a:pPr>
              <a:r>
                <a:rPr lang="en-US" altLang="en-US" sz="1500" b="1" dirty="0">
                  <a:solidFill>
                    <a:srgbClr val="FFFFFF"/>
                  </a:solidFill>
                  <a:latin typeface="Tahoma"/>
                  <a:ea typeface="Osaka"/>
                  <a:cs typeface="Osaka"/>
                </a:rPr>
                <a:t>Healthy Heart</a:t>
              </a:r>
            </a:p>
          </p:txBody>
        </p:sp>
        <p:pic>
          <p:nvPicPr>
            <p:cNvPr id="20493"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 y="2118"/>
              <a:ext cx="216"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 y="2118"/>
              <a:ext cx="1068" cy="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2" y="2124"/>
              <a:ext cx="105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43"/>
            <p:cNvPicPr>
              <a:picLocks noChangeAspect="1" noChangeArrowheads="1"/>
            </p:cNvPicPr>
            <p:nvPr/>
          </p:nvPicPr>
          <p:blipFill>
            <a:blip r:embed="rId6">
              <a:extLst>
                <a:ext uri="{28A0092B-C50C-407E-A947-70E740481C1C}">
                  <a14:useLocalDpi xmlns:a14="http://schemas.microsoft.com/office/drawing/2010/main" val="0"/>
                </a:ext>
              </a:extLst>
            </a:blip>
            <a:srcRect l="3999" r="3999"/>
            <a:stretch>
              <a:fillRect/>
            </a:stretch>
          </p:blipFill>
          <p:spPr bwMode="auto">
            <a:xfrm>
              <a:off x="3180" y="2112"/>
              <a:ext cx="1140"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44"/>
            <p:cNvPicPr>
              <a:picLocks noChangeAspect="1" noChangeArrowheads="1"/>
            </p:cNvPicPr>
            <p:nvPr/>
          </p:nvPicPr>
          <p:blipFill>
            <a:blip r:embed="rId7">
              <a:extLst>
                <a:ext uri="{28A0092B-C50C-407E-A947-70E740481C1C}">
                  <a14:useLocalDpi xmlns:a14="http://schemas.microsoft.com/office/drawing/2010/main" val="0"/>
                </a:ext>
              </a:extLst>
            </a:blip>
            <a:srcRect l="5302" r="7208"/>
            <a:stretch>
              <a:fillRect/>
            </a:stretch>
          </p:blipFill>
          <p:spPr bwMode="auto">
            <a:xfrm>
              <a:off x="4512" y="2112"/>
              <a:ext cx="1091" cy="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4" name="Text Box 37"/>
            <p:cNvSpPr txBox="1">
              <a:spLocks noChangeArrowheads="1"/>
            </p:cNvSpPr>
            <p:nvPr/>
          </p:nvSpPr>
          <p:spPr bwMode="auto">
            <a:xfrm>
              <a:off x="2811" y="2076"/>
              <a:ext cx="578"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None/>
                <a:defRPr/>
              </a:pPr>
              <a:r>
                <a:rPr lang="en-US" altLang="en-US" sz="1200" dirty="0">
                  <a:solidFill>
                    <a:srgbClr val="FFFFFF"/>
                  </a:solidFill>
                  <a:latin typeface="Tahoma"/>
                  <a:ea typeface="Osaka"/>
                  <a:cs typeface="Osaka"/>
                </a:rPr>
                <a:t>    High</a:t>
              </a:r>
            </a:p>
          </p:txBody>
        </p:sp>
        <p:sp>
          <p:nvSpPr>
            <p:cNvPr id="75795" name="Text Box 39"/>
            <p:cNvSpPr txBox="1">
              <a:spLocks noChangeArrowheads="1"/>
            </p:cNvSpPr>
            <p:nvPr/>
          </p:nvSpPr>
          <p:spPr bwMode="auto">
            <a:xfrm>
              <a:off x="2817" y="3166"/>
              <a:ext cx="547"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None/>
                <a:defRPr/>
              </a:pPr>
              <a:r>
                <a:rPr lang="en-US" altLang="en-US" sz="1200" dirty="0">
                  <a:solidFill>
                    <a:srgbClr val="FFFFFF"/>
                  </a:solidFill>
                  <a:latin typeface="Tahoma"/>
                  <a:ea typeface="Osaka"/>
                  <a:cs typeface="Osaka"/>
                </a:rPr>
                <a:t>    Low</a:t>
              </a:r>
            </a:p>
          </p:txBody>
        </p:sp>
        <p:sp>
          <p:nvSpPr>
            <p:cNvPr id="75796" name="Text Box 21"/>
            <p:cNvSpPr txBox="1">
              <a:spLocks noChangeArrowheads="1"/>
            </p:cNvSpPr>
            <p:nvPr/>
          </p:nvSpPr>
          <p:spPr bwMode="auto">
            <a:xfrm>
              <a:off x="731" y="3801"/>
              <a:ext cx="4215"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None/>
                <a:defRPr/>
              </a:pPr>
              <a:r>
                <a:rPr lang="en-US" altLang="en-US" sz="1800" b="1" i="1" dirty="0">
                  <a:solidFill>
                    <a:srgbClr val="FFFF00"/>
                  </a:solidFill>
                  <a:latin typeface="Calibri" panose="020F0502020204030204" pitchFamily="34" charset="0"/>
                  <a:cs typeface="Calibri" panose="020F0502020204030204" pitchFamily="34" charset="0"/>
                </a:rPr>
                <a:t>Research supported by NIDA addresses all of these</a:t>
              </a:r>
            </a:p>
            <a:p>
              <a:pPr algn="ctr" fontAlgn="base">
                <a:spcBef>
                  <a:spcPct val="0"/>
                </a:spcBef>
                <a:spcAft>
                  <a:spcPct val="0"/>
                </a:spcAft>
                <a:buNone/>
                <a:defRPr/>
              </a:pPr>
              <a:r>
                <a:rPr lang="en-US" altLang="en-US" sz="1800" b="1" i="1" dirty="0">
                  <a:solidFill>
                    <a:srgbClr val="FFFF00"/>
                  </a:solidFill>
                  <a:latin typeface="Calibri" panose="020F0502020204030204" pitchFamily="34" charset="0"/>
                  <a:cs typeface="Calibri" panose="020F0502020204030204" pitchFamily="34" charset="0"/>
                </a:rPr>
                <a:t>components of addiction.</a:t>
              </a:r>
            </a:p>
          </p:txBody>
        </p:sp>
      </p:grpSp>
      <p:sp>
        <p:nvSpPr>
          <p:cNvPr id="2" name="Slide Number Placeholder 1"/>
          <p:cNvSpPr>
            <a:spLocks noGrp="1"/>
          </p:cNvSpPr>
          <p:nvPr>
            <p:ph type="sldNum" sz="quarter" idx="12"/>
          </p:nvPr>
        </p:nvSpPr>
        <p:spPr/>
        <p:txBody>
          <a:bodyPr/>
          <a:lstStyle/>
          <a:p>
            <a:pPr>
              <a:defRPr/>
            </a:pPr>
            <a:fld id="{52C17993-05CA-4BE5-8542-B7A81D1AE9E3}" type="slidenum">
              <a:rPr lang="en-US">
                <a:solidFill>
                  <a:srgbClr val="FFFFFF"/>
                </a:solidFill>
                <a:latin typeface="Tahoma"/>
              </a:rPr>
              <a:pPr>
                <a:defRPr/>
              </a:pPr>
              <a:t>22</a:t>
            </a:fld>
            <a:endParaRPr lang="en-US" dirty="0">
              <a:solidFill>
                <a:srgbClr val="FFFFFF"/>
              </a:solidFill>
              <a:latin typeface="Tahoma"/>
            </a:endParaRPr>
          </a:p>
        </p:txBody>
      </p:sp>
      <p:sp>
        <p:nvSpPr>
          <p:cNvPr id="3" name="TextBox 2"/>
          <p:cNvSpPr txBox="1"/>
          <p:nvPr/>
        </p:nvSpPr>
        <p:spPr>
          <a:xfrm>
            <a:off x="112295" y="6368716"/>
            <a:ext cx="283094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NIDA</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6295267"/>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idx="4294967295"/>
          </p:nvPr>
        </p:nvSpPr>
        <p:spPr>
          <a:xfrm>
            <a:off x="1828812" y="676275"/>
            <a:ext cx="5484019" cy="742950"/>
          </a:xfrm>
        </p:spPr>
        <p:txBody>
          <a:bodyPr/>
          <a:lstStyle/>
          <a:p>
            <a:pPr algn="ctr" eaLnBrk="1" hangingPunct="1">
              <a:defRPr/>
            </a:pPr>
            <a:r>
              <a:rPr lang="en-US" sz="4000" dirty="0" smtClean="0">
                <a:solidFill>
                  <a:srgbClr val="FFFF00"/>
                </a:solidFill>
                <a:latin typeface="Calibri" panose="020F0502020204030204" pitchFamily="34" charset="0"/>
                <a:cs typeface="Calibri" panose="020F0502020204030204" pitchFamily="34" charset="0"/>
              </a:rPr>
              <a:t>Science of Addiction</a:t>
            </a:r>
          </a:p>
        </p:txBody>
      </p:sp>
      <p:sp>
        <p:nvSpPr>
          <p:cNvPr id="546819" name="Rectangle 3"/>
          <p:cNvSpPr>
            <a:spLocks noGrp="1" noChangeArrowheads="1"/>
          </p:cNvSpPr>
          <p:nvPr>
            <p:ph sz="quarter" idx="4294967295"/>
          </p:nvPr>
        </p:nvSpPr>
        <p:spPr>
          <a:xfrm>
            <a:off x="1101420" y="1685925"/>
            <a:ext cx="6938802" cy="3371850"/>
          </a:xfrm>
        </p:spPr>
        <p:txBody>
          <a:bodyPr/>
          <a:lstStyle/>
          <a:p>
            <a:pPr eaLnBrk="1" hangingPunct="1">
              <a:buClr>
                <a:schemeClr val="tx2"/>
              </a:buClr>
              <a:buFont typeface="Wingdings 2" pitchFamily="18" charset="2"/>
              <a:buChar char="¢"/>
              <a:defRPr/>
            </a:pPr>
            <a:r>
              <a:rPr lang="en-GB" sz="3200" dirty="0" smtClean="0">
                <a:latin typeface="Calibri" panose="020F0502020204030204" pitchFamily="34" charset="0"/>
                <a:cs typeface="Calibri" panose="020F0502020204030204" pitchFamily="34" charset="0"/>
              </a:rPr>
              <a:t>Advances in medicine and scientific techniques have given researchers a clearer idea of what addiction is:</a:t>
            </a:r>
          </a:p>
          <a:p>
            <a:pPr lvl="1" eaLnBrk="1" hangingPunct="1">
              <a:buSzPct val="80000"/>
              <a:defRPr/>
            </a:pPr>
            <a:r>
              <a:rPr lang="en-GB" sz="2800" dirty="0" smtClean="0">
                <a:latin typeface="Calibri" panose="020F0502020204030204" pitchFamily="34" charset="0"/>
                <a:cs typeface="Calibri" panose="020F0502020204030204" pitchFamily="34" charset="0"/>
              </a:rPr>
              <a:t>Magnetic resonance imaging (MRI)</a:t>
            </a:r>
          </a:p>
          <a:p>
            <a:pPr lvl="1" eaLnBrk="1" hangingPunct="1">
              <a:buSzPct val="80000"/>
              <a:defRPr/>
            </a:pPr>
            <a:r>
              <a:rPr lang="en-US" sz="2800" dirty="0" smtClean="0">
                <a:latin typeface="Calibri" panose="020F0502020204030204" pitchFamily="34" charset="0"/>
                <a:cs typeface="Calibri" panose="020F0502020204030204" pitchFamily="34" charset="0"/>
              </a:rPr>
              <a:t>Positron emission tomography</a:t>
            </a:r>
            <a:r>
              <a:rPr lang="en-US" sz="1800" dirty="0">
                <a:latin typeface="Calibri" panose="020F0502020204030204" pitchFamily="34" charset="0"/>
                <a:cs typeface="Calibri" panose="020F0502020204030204" pitchFamily="34" charset="0"/>
              </a:rPr>
              <a:t> </a:t>
            </a:r>
            <a:r>
              <a:rPr lang="en-GB" sz="2800" dirty="0" smtClean="0">
                <a:latin typeface="Calibri" panose="020F0502020204030204" pitchFamily="34" charset="0"/>
                <a:cs typeface="Calibri" panose="020F0502020204030204" pitchFamily="34" charset="0"/>
              </a:rPr>
              <a:t>(PET) scan</a:t>
            </a:r>
          </a:p>
          <a:p>
            <a:pPr lvl="1" eaLnBrk="1" hangingPunct="1">
              <a:buSzPct val="80000"/>
              <a:defRPr/>
            </a:pPr>
            <a:r>
              <a:rPr lang="en-GB" sz="2800" dirty="0" smtClean="0">
                <a:latin typeface="Calibri" panose="020F0502020204030204" pitchFamily="34" charset="0"/>
                <a:cs typeface="Calibri" panose="020F0502020204030204" pitchFamily="34" charset="0"/>
              </a:rPr>
              <a:t>Advanced genetic research</a:t>
            </a:r>
            <a:endParaRPr lang="en-US" sz="2800" dirty="0" smtClean="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82EADE54-1FE6-46EE-B857-C4C6F4799286}" type="slidenum">
              <a:rPr lang="en-US">
                <a:solidFill>
                  <a:srgbClr val="FFFFFF"/>
                </a:solidFill>
                <a:latin typeface="Tahoma"/>
              </a:rPr>
              <a:pPr>
                <a:defRPr/>
              </a:pPr>
              <a:t>23</a:t>
            </a:fld>
            <a:endParaRPr lang="en-US" dirty="0">
              <a:solidFill>
                <a:srgbClr val="FFFFFF"/>
              </a:solidFill>
              <a:latin typeface="Tahoma"/>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077" y="4800600"/>
            <a:ext cx="5809488" cy="1905000"/>
          </a:xfrm>
          <a:prstGeom prst="rect">
            <a:avLst/>
          </a:prstGeom>
        </p:spPr>
      </p:pic>
    </p:spTree>
    <p:extLst>
      <p:ext uri="{BB962C8B-B14F-4D97-AF65-F5344CB8AC3E}">
        <p14:creationId xmlns:p14="http://schemas.microsoft.com/office/powerpoint/2010/main" val="620646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lid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12ADF08-EC40-4F86-AF69-0C45D3868E84}" type="slidenum">
              <a:rPr lang="en-US">
                <a:solidFill>
                  <a:srgbClr val="FFFFFF"/>
                </a:solidFill>
                <a:latin typeface="Tahoma"/>
              </a:rPr>
              <a:pPr>
                <a:defRPr/>
              </a:pPr>
              <a:t>24</a:t>
            </a:fld>
            <a:endParaRPr lang="en-US" dirty="0">
              <a:solidFill>
                <a:srgbClr val="FFFFFF"/>
              </a:solidFill>
              <a:latin typeface="Tahoma"/>
            </a:endParaRPr>
          </a:p>
        </p:txBody>
      </p:sp>
      <p:sp>
        <p:nvSpPr>
          <p:cNvPr id="3" name="TextBox 2"/>
          <p:cNvSpPr txBox="1"/>
          <p:nvPr/>
        </p:nvSpPr>
        <p:spPr>
          <a:xfrm>
            <a:off x="266700" y="6336268"/>
            <a:ext cx="462915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NIDA</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4878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3075" y="1257301"/>
            <a:ext cx="5829300" cy="1102519"/>
          </a:xfrm>
        </p:spPr>
        <p:txBody>
          <a:bodyPr/>
          <a:lstStyle/>
          <a:p>
            <a:r>
              <a:rPr lang="en-US" sz="4000" dirty="0">
                <a:solidFill>
                  <a:srgbClr val="FFFF00"/>
                </a:solidFill>
                <a:latin typeface="Calibri" panose="020F0502020204030204" pitchFamily="34" charset="0"/>
                <a:cs typeface="Calibri" panose="020F0502020204030204" pitchFamily="34" charset="0"/>
              </a:rPr>
              <a:t>Neurotransmitters</a:t>
            </a:r>
            <a:endParaRPr lang="en-US" sz="4400" dirty="0">
              <a:solidFill>
                <a:srgbClr val="FFFF00"/>
              </a:solidFill>
              <a:latin typeface="Calibri" panose="020F0502020204030204" pitchFamily="34" charset="0"/>
              <a:cs typeface="Calibri" panose="020F0502020204030204" pitchFamily="34" charset="0"/>
            </a:endParaRPr>
          </a:p>
        </p:txBody>
      </p:sp>
      <p:sp>
        <p:nvSpPr>
          <p:cNvPr id="4" name="Rectangle 3"/>
          <p:cNvSpPr/>
          <p:nvPr/>
        </p:nvSpPr>
        <p:spPr>
          <a:xfrm>
            <a:off x="640080" y="2674620"/>
            <a:ext cx="7798526" cy="3323987"/>
          </a:xfrm>
          <a:prstGeom prst="rect">
            <a:avLst/>
          </a:prstGeom>
        </p:spPr>
        <p:txBody>
          <a:bodyPr wrap="square">
            <a:spAutoFit/>
          </a:bodyPr>
          <a:lstStyle/>
          <a:p>
            <a:pPr>
              <a:tabLst>
                <a:tab pos="5443538" algn="r"/>
              </a:tabLst>
            </a:pPr>
            <a:r>
              <a:rPr lang="en-US" sz="3000" dirty="0">
                <a:solidFill>
                  <a:srgbClr val="FFC000"/>
                </a:solidFill>
                <a:latin typeface="Calibri" panose="020F0502020204030204" pitchFamily="34" charset="0"/>
                <a:cs typeface="Calibri" panose="020F0502020204030204" pitchFamily="34" charset="0"/>
              </a:rPr>
              <a:t>n(y)</a:t>
            </a:r>
            <a:r>
              <a:rPr lang="en-US" sz="3000" dirty="0" err="1">
                <a:solidFill>
                  <a:srgbClr val="FFC000"/>
                </a:solidFill>
                <a:latin typeface="Calibri" panose="020F0502020204030204" pitchFamily="34" charset="0"/>
                <a:cs typeface="Calibri" panose="020F0502020204030204" pitchFamily="34" charset="0"/>
              </a:rPr>
              <a:t>o͝orōˈtranzmidər</a:t>
            </a:r>
            <a:r>
              <a:rPr lang="en-US" sz="3000" dirty="0">
                <a:solidFill>
                  <a:srgbClr val="FFC000"/>
                </a:solidFill>
                <a:latin typeface="Calibri" panose="020F0502020204030204" pitchFamily="34" charset="0"/>
                <a:cs typeface="Calibri" panose="020F0502020204030204" pitchFamily="34" charset="0"/>
              </a:rPr>
              <a:t>	</a:t>
            </a:r>
            <a:r>
              <a:rPr lang="en-US" sz="3000" i="1" dirty="0">
                <a:solidFill>
                  <a:srgbClr val="FFC000"/>
                </a:solidFill>
                <a:latin typeface="Calibri" panose="020F0502020204030204" pitchFamily="34" charset="0"/>
                <a:cs typeface="Calibri" panose="020F0502020204030204" pitchFamily="34" charset="0"/>
              </a:rPr>
              <a:t>noun</a:t>
            </a:r>
            <a:endParaRPr lang="en-US" sz="3000" dirty="0">
              <a:solidFill>
                <a:srgbClr val="FFC000"/>
              </a:solidFill>
              <a:latin typeface="Calibri" panose="020F0502020204030204" pitchFamily="34" charset="0"/>
              <a:cs typeface="Calibri" panose="020F0502020204030204" pitchFamily="34" charset="0"/>
            </a:endParaRPr>
          </a:p>
          <a:p>
            <a:r>
              <a:rPr lang="en-US" sz="3000" dirty="0">
                <a:solidFill>
                  <a:prstClr val="white"/>
                </a:solidFill>
                <a:latin typeface="Calibri" panose="020F0502020204030204" pitchFamily="34" charset="0"/>
                <a:cs typeface="Calibri" panose="020F0502020204030204" pitchFamily="34" charset="0"/>
              </a:rPr>
              <a:t>a chemical substance that is released at the end of a nerve fiber by the arrival of a nerve impulse and, by diffusing across the synapse or junction, causes the transfer of the impulse to another nerve fiber, a muscle fiber, or some other structure.</a:t>
            </a:r>
          </a:p>
        </p:txBody>
      </p:sp>
      <p:sp>
        <p:nvSpPr>
          <p:cNvPr id="3" name="Rectangle 2"/>
          <p:cNvSpPr/>
          <p:nvPr/>
        </p:nvSpPr>
        <p:spPr>
          <a:xfrm>
            <a:off x="8290168" y="6205685"/>
            <a:ext cx="296876" cy="215444"/>
          </a:xfrm>
          <a:prstGeom prst="rect">
            <a:avLst/>
          </a:prstGeom>
        </p:spPr>
        <p:txBody>
          <a:bodyPr wrap="none">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25</a:t>
            </a:r>
            <a:endParaRPr lang="en-US" dirty="0"/>
          </a:p>
        </p:txBody>
      </p:sp>
    </p:spTree>
    <p:extLst>
      <p:ext uri="{BB962C8B-B14F-4D97-AF65-F5344CB8AC3E}">
        <p14:creationId xmlns:p14="http://schemas.microsoft.com/office/powerpoint/2010/main" val="906816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FF00"/>
                </a:solidFill>
                <a:latin typeface="Calibri" panose="020F0502020204030204" pitchFamily="34" charset="0"/>
                <a:cs typeface="Calibri" panose="020F0502020204030204" pitchFamily="34" charset="0"/>
              </a:rPr>
              <a:t>Major Neurotransmitters </a:t>
            </a:r>
            <a:br>
              <a:rPr lang="en-US" sz="4000" dirty="0" smtClean="0">
                <a:solidFill>
                  <a:srgbClr val="FFFF00"/>
                </a:solidFill>
                <a:latin typeface="Calibri" panose="020F0502020204030204" pitchFamily="34" charset="0"/>
                <a:cs typeface="Calibri" panose="020F0502020204030204" pitchFamily="34" charset="0"/>
              </a:rPr>
            </a:br>
            <a:r>
              <a:rPr lang="en-US" sz="4000" dirty="0" smtClean="0">
                <a:solidFill>
                  <a:srgbClr val="FFFF00"/>
                </a:solidFill>
                <a:latin typeface="Calibri" panose="020F0502020204030204" pitchFamily="34" charset="0"/>
                <a:cs typeface="Calibri" panose="020F0502020204030204" pitchFamily="34" charset="0"/>
              </a:rPr>
              <a:t>Involved in SUD</a:t>
            </a:r>
            <a:endParaRPr lang="en-US" sz="4000" dirty="0">
              <a:solidFill>
                <a:srgbClr val="FFFF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43918" y="1676400"/>
            <a:ext cx="8171481" cy="4953000"/>
          </a:xfrm>
        </p:spPr>
        <p:txBody>
          <a:bodyPr/>
          <a:lstStyle/>
          <a:p>
            <a:endParaRPr lang="en-US" dirty="0" smtClean="0"/>
          </a:p>
          <a:p>
            <a:r>
              <a:rPr lang="en-US" sz="3600" dirty="0" smtClean="0">
                <a:latin typeface="Calibri" panose="020F0502020204030204" pitchFamily="34" charset="0"/>
                <a:cs typeface="Calibri" panose="020F0502020204030204" pitchFamily="34" charset="0"/>
              </a:rPr>
              <a:t>Dopamine</a:t>
            </a:r>
          </a:p>
          <a:p>
            <a:r>
              <a:rPr lang="en-US" sz="3600" dirty="0" smtClean="0">
                <a:latin typeface="Calibri" panose="020F0502020204030204" pitchFamily="34" charset="0"/>
                <a:cs typeface="Calibri" panose="020F0502020204030204" pitchFamily="34" charset="0"/>
              </a:rPr>
              <a:t>Serotonin </a:t>
            </a:r>
          </a:p>
          <a:p>
            <a:r>
              <a:rPr lang="en-US" sz="3600" dirty="0" smtClean="0">
                <a:latin typeface="Calibri" panose="020F0502020204030204" pitchFamily="34" charset="0"/>
                <a:cs typeface="Calibri" panose="020F0502020204030204" pitchFamily="34" charset="0"/>
              </a:rPr>
              <a:t>Norepinephrine </a:t>
            </a:r>
          </a:p>
          <a:p>
            <a:r>
              <a:rPr lang="en-US" sz="3600" dirty="0" smtClean="0">
                <a:latin typeface="Calibri" panose="020F0502020204030204" pitchFamily="34" charset="0"/>
                <a:cs typeface="Calibri" panose="020F0502020204030204" pitchFamily="34" charset="0"/>
              </a:rPr>
              <a:t>GABA </a:t>
            </a:r>
          </a:p>
          <a:p>
            <a:r>
              <a:rPr lang="en-US" sz="3600" dirty="0" smtClean="0">
                <a:latin typeface="Calibri" panose="020F0502020204030204" pitchFamily="34" charset="0"/>
                <a:cs typeface="Calibri" panose="020F0502020204030204" pitchFamily="34" charset="0"/>
              </a:rPr>
              <a:t>Glutamate </a:t>
            </a:r>
            <a:endParaRPr lang="en-US" sz="3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6482862" y="6079609"/>
            <a:ext cx="2133600" cy="365125"/>
          </a:xfrm>
        </p:spPr>
        <p:txBody>
          <a:bodyPr/>
          <a:lstStyle/>
          <a:p>
            <a:fld id="{3E17F1FD-29C3-4220-915C-9C71059786D3}" type="slidenum">
              <a:rPr lang="en-US">
                <a:solidFill>
                  <a:schemeClr val="bg1"/>
                </a:solidFill>
                <a:latin typeface="Arial"/>
              </a:rPr>
              <a:pPr/>
              <a:t>26</a:t>
            </a:fld>
            <a:endParaRPr lang="en-US" dirty="0">
              <a:solidFill>
                <a:schemeClr val="bg1"/>
              </a:solidFill>
              <a:latin typeface="Arial"/>
            </a:endParaRPr>
          </a:p>
        </p:txBody>
      </p:sp>
      <p:sp>
        <p:nvSpPr>
          <p:cNvPr id="5" name="TextBox 4"/>
          <p:cNvSpPr txBox="1"/>
          <p:nvPr/>
        </p:nvSpPr>
        <p:spPr>
          <a:xfrm>
            <a:off x="228600" y="6260068"/>
            <a:ext cx="5105400" cy="369332"/>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Source: </a:t>
            </a:r>
            <a:r>
              <a:rPr lang="en-US" dirty="0" err="1" smtClean="0">
                <a:solidFill>
                  <a:schemeClr val="bg1"/>
                </a:solidFill>
                <a:latin typeface="Calibri" panose="020F0502020204030204" pitchFamily="34" charset="0"/>
                <a:cs typeface="Calibri" panose="020F0502020204030204" pitchFamily="34" charset="0"/>
              </a:rPr>
              <a:t>Galanter</a:t>
            </a:r>
            <a:r>
              <a:rPr lang="en-US" dirty="0" smtClean="0">
                <a:solidFill>
                  <a:schemeClr val="bg1"/>
                </a:solidFill>
                <a:latin typeface="Calibri" panose="020F0502020204030204" pitchFamily="34" charset="0"/>
                <a:cs typeface="Calibri" panose="020F0502020204030204" pitchFamily="34" charset="0"/>
              </a:rPr>
              <a:t>, </a:t>
            </a:r>
            <a:r>
              <a:rPr lang="en-US" dirty="0" err="1" smtClean="0">
                <a:solidFill>
                  <a:schemeClr val="bg1"/>
                </a:solidFill>
                <a:latin typeface="Calibri" panose="020F0502020204030204" pitchFamily="34" charset="0"/>
                <a:cs typeface="Calibri" panose="020F0502020204030204" pitchFamily="34" charset="0"/>
              </a:rPr>
              <a:t>Kleber</a:t>
            </a:r>
            <a:r>
              <a:rPr lang="en-US" dirty="0" smtClean="0">
                <a:solidFill>
                  <a:schemeClr val="bg1"/>
                </a:solidFill>
                <a:latin typeface="Calibri" panose="020F0502020204030204" pitchFamily="34" charset="0"/>
                <a:cs typeface="Calibri" panose="020F0502020204030204" pitchFamily="34" charset="0"/>
              </a:rPr>
              <a:t>, &amp; Brady, 2015 </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7109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1-NormalDopamine_PowerPoint_H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4575" y="2428875"/>
            <a:ext cx="4572000" cy="2571750"/>
          </a:xfrm>
          <a:prstGeom prst="rect">
            <a:avLst/>
          </a:prstGeom>
        </p:spPr>
      </p:pic>
      <p:sp>
        <p:nvSpPr>
          <p:cNvPr id="7" name="Rectangle 2"/>
          <p:cNvSpPr txBox="1">
            <a:spLocks noChangeArrowheads="1"/>
          </p:cNvSpPr>
          <p:nvPr/>
        </p:nvSpPr>
        <p:spPr>
          <a:xfrm>
            <a:off x="433953" y="1018173"/>
            <a:ext cx="8291593" cy="857250"/>
          </a:xfrm>
          <a:prstGeom prst="rect">
            <a:avLst/>
          </a:prstGeom>
        </p:spPr>
        <p:txBody>
          <a:bodyPr/>
          <a:lst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0" hangingPunct="0">
              <a:defRPr/>
            </a:pPr>
            <a:r>
              <a:rPr lang="en-US" sz="4000" dirty="0">
                <a:solidFill>
                  <a:srgbClr val="FFFF00"/>
                </a:solidFill>
                <a:latin typeface="Calibri" panose="020F0502020204030204" pitchFamily="34" charset="0"/>
                <a:cs typeface="Calibri" panose="020F0502020204030204" pitchFamily="34" charset="0"/>
              </a:rPr>
              <a:t>Normal Dopamine Transmission</a:t>
            </a:r>
          </a:p>
        </p:txBody>
      </p:sp>
      <p:sp>
        <p:nvSpPr>
          <p:cNvPr id="2" name="Slide Number Placeholder 1"/>
          <p:cNvSpPr>
            <a:spLocks noGrp="1"/>
          </p:cNvSpPr>
          <p:nvPr>
            <p:ph type="sldNum" sz="quarter" idx="12"/>
          </p:nvPr>
        </p:nvSpPr>
        <p:spPr/>
        <p:txBody>
          <a:bodyPr/>
          <a:lstStyle/>
          <a:p>
            <a:pPr>
              <a:defRPr/>
            </a:pPr>
            <a:fld id="{97032105-9E55-4B3F-8EC8-55180461E901}" type="slidenum">
              <a:rPr lang="en-US">
                <a:solidFill>
                  <a:srgbClr val="FFFFFF"/>
                </a:solidFill>
                <a:latin typeface="Tahoma"/>
              </a:rPr>
              <a:pPr>
                <a:defRPr/>
              </a:pPr>
              <a:t>27</a:t>
            </a:fld>
            <a:endParaRPr lang="en-US">
              <a:solidFill>
                <a:srgbClr val="FFFFFF"/>
              </a:solidFill>
              <a:latin typeface="Tahoma"/>
            </a:endParaRPr>
          </a:p>
        </p:txBody>
      </p:sp>
      <p:sp>
        <p:nvSpPr>
          <p:cNvPr id="4" name="Rectangle 3"/>
          <p:cNvSpPr/>
          <p:nvPr/>
        </p:nvSpPr>
        <p:spPr>
          <a:xfrm>
            <a:off x="32945" y="6248400"/>
            <a:ext cx="6672655" cy="369332"/>
          </a:xfrm>
          <a:prstGeom prst="rect">
            <a:avLst/>
          </a:prstGeom>
        </p:spPr>
        <p:txBody>
          <a:bodyPr wrap="square">
            <a:spAutoFit/>
          </a:bodyPr>
          <a:lstStyle/>
          <a:p>
            <a:pPr fontAlgn="base">
              <a:spcBef>
                <a:spcPct val="0"/>
              </a:spcBef>
              <a:spcAft>
                <a:spcPct val="0"/>
              </a:spcAft>
              <a:buClrTx/>
              <a:buSzTx/>
              <a:buNone/>
            </a:pPr>
            <a:r>
              <a:rPr lang="en-US" altLang="en-US" b="1" dirty="0" smtClean="0">
                <a:latin typeface="Calibri" pitchFamily="34" charset="0"/>
                <a:cs typeface="Arial" pitchFamily="34" charset="0"/>
              </a:rPr>
              <a:t>Source: Eyes of the World Media/UCLA, 2008</a:t>
            </a:r>
            <a:endParaRPr lang="en-US" altLang="en-US" b="1" dirty="0">
              <a:latin typeface="Calibri" pitchFamily="34" charset="0"/>
              <a:cs typeface="Arial" pitchFamily="34" charset="0"/>
            </a:endParaRPr>
          </a:p>
        </p:txBody>
      </p:sp>
    </p:spTree>
    <p:extLst>
      <p:ext uri="{BB962C8B-B14F-4D97-AF65-F5344CB8AC3E}">
        <p14:creationId xmlns:p14="http://schemas.microsoft.com/office/powerpoint/2010/main" val="1407386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grpId="0" nodeType="clickEffect">
                                  <p:stCondLst>
                                    <p:cond delay="0"/>
                                  </p:stCondLst>
                                  <p:childTnLst>
                                    <p:anim calcmode="lin" valueType="num">
                                      <p:cBhvr>
                                        <p:cTn id="6" dur="1500"/>
                                        <p:tgtEl>
                                          <p:spTgt spid="7"/>
                                        </p:tgtEl>
                                        <p:attrNameLst>
                                          <p:attrName>ppt_w</p:attrName>
                                        </p:attrNameLst>
                                      </p:cBhvr>
                                      <p:tavLst>
                                        <p:tav tm="0">
                                          <p:val>
                                            <p:strVal val="ppt_w"/>
                                          </p:val>
                                        </p:tav>
                                        <p:tav tm="100000">
                                          <p:val>
                                            <p:fltVal val="0"/>
                                          </p:val>
                                        </p:tav>
                                      </p:tavLst>
                                    </p:anim>
                                    <p:anim calcmode="lin" valueType="num">
                                      <p:cBhvr>
                                        <p:cTn id="7" dur="1500"/>
                                        <p:tgtEl>
                                          <p:spTgt spid="7"/>
                                        </p:tgtEl>
                                        <p:attrNameLst>
                                          <p:attrName>ppt_h</p:attrName>
                                        </p:attrNameLst>
                                      </p:cBhvr>
                                      <p:tavLst>
                                        <p:tav tm="0">
                                          <p:val>
                                            <p:strVal val="ppt_h"/>
                                          </p:val>
                                        </p:tav>
                                        <p:tav tm="100000">
                                          <p:val>
                                            <p:fltVal val="0"/>
                                          </p:val>
                                        </p:tav>
                                      </p:tavLst>
                                    </p:anim>
                                    <p:anim calcmode="lin" valueType="num">
                                      <p:cBhvr>
                                        <p:cTn id="8" dur="1500"/>
                                        <p:tgtEl>
                                          <p:spTgt spid="7"/>
                                        </p:tgtEl>
                                        <p:attrNameLst>
                                          <p:attrName>style.rotation</p:attrName>
                                        </p:attrNameLst>
                                      </p:cBhvr>
                                      <p:tavLst>
                                        <p:tav tm="0">
                                          <p:val>
                                            <p:fltVal val="0"/>
                                          </p:val>
                                        </p:tav>
                                        <p:tav tm="100000">
                                          <p:val>
                                            <p:fltVal val="90"/>
                                          </p:val>
                                        </p:tav>
                                      </p:tavLst>
                                    </p:anim>
                                    <p:animEffect transition="out" filter="fade">
                                      <p:cBhvr>
                                        <p:cTn id="9" dur="1500"/>
                                        <p:tgtEl>
                                          <p:spTgt spid="7"/>
                                        </p:tgtEl>
                                      </p:cBhvr>
                                    </p:animEffect>
                                    <p:set>
                                      <p:cBhvr>
                                        <p:cTn id="10" dur="1" fill="hold">
                                          <p:stCondLst>
                                            <p:cond delay="1499"/>
                                          </p:stCondLst>
                                        </p:cTn>
                                        <p:tgtEl>
                                          <p:spTgt spid="7"/>
                                        </p:tgtEl>
                                        <p:attrNameLst>
                                          <p:attrName>style.visibility</p:attrName>
                                        </p:attrNameLst>
                                      </p:cBhvr>
                                      <p:to>
                                        <p:strVal val="hidden"/>
                                      </p:to>
                                    </p:set>
                                  </p:childTnLst>
                                </p:cTn>
                              </p:par>
                            </p:childTnLst>
                          </p:cTn>
                        </p:par>
                        <p:par>
                          <p:cTn id="11" fill="hold">
                            <p:stCondLst>
                              <p:cond delay="1500"/>
                            </p:stCondLst>
                            <p:childTnLst>
                              <p:par>
                                <p:cTn id="12" presetID="1" presetClass="mediacall" presetSubtype="0" fill="hold" nodeType="afterEffect">
                                  <p:stCondLst>
                                    <p:cond delay="0"/>
                                  </p:stCondLst>
                                  <p:childTnLst>
                                    <p:cmd type="call" cmd="playFrom(0.0)">
                                      <p:cBhvr>
                                        <p:cTn id="13" dur="78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2098" name="Group 2"/>
          <p:cNvGrpSpPr>
            <a:grpSpLocks/>
          </p:cNvGrpSpPr>
          <p:nvPr/>
        </p:nvGrpSpPr>
        <p:grpSpPr bwMode="auto">
          <a:xfrm>
            <a:off x="114474" y="1657350"/>
            <a:ext cx="6160710" cy="5128021"/>
            <a:chOff x="-972" y="672"/>
            <a:chExt cx="5822" cy="4307"/>
          </a:xfrm>
        </p:grpSpPr>
        <p:sp>
          <p:nvSpPr>
            <p:cNvPr id="25774" name="Rectangle 3"/>
            <p:cNvSpPr>
              <a:spLocks noChangeArrowheads="1"/>
            </p:cNvSpPr>
            <p:nvPr/>
          </p:nvSpPr>
          <p:spPr bwMode="auto">
            <a:xfrm>
              <a:off x="144" y="672"/>
              <a:ext cx="2544" cy="3552"/>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75" name="Line 4"/>
            <p:cNvSpPr>
              <a:spLocks noChangeShapeType="1"/>
            </p:cNvSpPr>
            <p:nvPr/>
          </p:nvSpPr>
          <p:spPr bwMode="auto">
            <a:xfrm>
              <a:off x="596" y="1118"/>
              <a:ext cx="1" cy="1763"/>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76" name="Line 5"/>
            <p:cNvSpPr>
              <a:spLocks noChangeShapeType="1"/>
            </p:cNvSpPr>
            <p:nvPr/>
          </p:nvSpPr>
          <p:spPr bwMode="auto">
            <a:xfrm>
              <a:off x="565" y="2881"/>
              <a:ext cx="31"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77" name="Line 6"/>
            <p:cNvSpPr>
              <a:spLocks noChangeShapeType="1"/>
            </p:cNvSpPr>
            <p:nvPr/>
          </p:nvSpPr>
          <p:spPr bwMode="auto">
            <a:xfrm>
              <a:off x="565" y="2442"/>
              <a:ext cx="3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78" name="Line 7"/>
            <p:cNvSpPr>
              <a:spLocks noChangeShapeType="1"/>
            </p:cNvSpPr>
            <p:nvPr/>
          </p:nvSpPr>
          <p:spPr bwMode="auto">
            <a:xfrm>
              <a:off x="565" y="2002"/>
              <a:ext cx="31"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79" name="Line 8"/>
            <p:cNvSpPr>
              <a:spLocks noChangeShapeType="1"/>
            </p:cNvSpPr>
            <p:nvPr/>
          </p:nvSpPr>
          <p:spPr bwMode="auto">
            <a:xfrm>
              <a:off x="565" y="1558"/>
              <a:ext cx="3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80" name="Line 9"/>
            <p:cNvSpPr>
              <a:spLocks noChangeShapeType="1"/>
            </p:cNvSpPr>
            <p:nvPr/>
          </p:nvSpPr>
          <p:spPr bwMode="auto">
            <a:xfrm>
              <a:off x="565" y="1118"/>
              <a:ext cx="31"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81" name="Line 10"/>
            <p:cNvSpPr>
              <a:spLocks noChangeShapeType="1"/>
            </p:cNvSpPr>
            <p:nvPr/>
          </p:nvSpPr>
          <p:spPr bwMode="auto">
            <a:xfrm>
              <a:off x="596" y="2881"/>
              <a:ext cx="191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82" name="Line 11"/>
            <p:cNvSpPr>
              <a:spLocks noChangeShapeType="1"/>
            </p:cNvSpPr>
            <p:nvPr/>
          </p:nvSpPr>
          <p:spPr bwMode="auto">
            <a:xfrm flipV="1">
              <a:off x="596"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83" name="Line 12"/>
            <p:cNvSpPr>
              <a:spLocks noChangeShapeType="1"/>
            </p:cNvSpPr>
            <p:nvPr/>
          </p:nvSpPr>
          <p:spPr bwMode="auto">
            <a:xfrm flipV="1">
              <a:off x="699" y="2881"/>
              <a:ext cx="0"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84" name="Line 13"/>
            <p:cNvSpPr>
              <a:spLocks noChangeShapeType="1"/>
            </p:cNvSpPr>
            <p:nvPr/>
          </p:nvSpPr>
          <p:spPr bwMode="auto">
            <a:xfrm flipV="1">
              <a:off x="796"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85" name="Line 14"/>
            <p:cNvSpPr>
              <a:spLocks noChangeShapeType="1"/>
            </p:cNvSpPr>
            <p:nvPr/>
          </p:nvSpPr>
          <p:spPr bwMode="auto">
            <a:xfrm flipV="1">
              <a:off x="898"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86" name="Line 15"/>
            <p:cNvSpPr>
              <a:spLocks noChangeShapeType="1"/>
            </p:cNvSpPr>
            <p:nvPr/>
          </p:nvSpPr>
          <p:spPr bwMode="auto">
            <a:xfrm flipV="1">
              <a:off x="1001"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87" name="Line 16"/>
            <p:cNvSpPr>
              <a:spLocks noChangeShapeType="1"/>
            </p:cNvSpPr>
            <p:nvPr/>
          </p:nvSpPr>
          <p:spPr bwMode="auto">
            <a:xfrm flipV="1">
              <a:off x="1098"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88" name="Line 17"/>
            <p:cNvSpPr>
              <a:spLocks noChangeShapeType="1"/>
            </p:cNvSpPr>
            <p:nvPr/>
          </p:nvSpPr>
          <p:spPr bwMode="auto">
            <a:xfrm flipV="1">
              <a:off x="1201"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89" name="Line 18"/>
            <p:cNvSpPr>
              <a:spLocks noChangeShapeType="1"/>
            </p:cNvSpPr>
            <p:nvPr/>
          </p:nvSpPr>
          <p:spPr bwMode="auto">
            <a:xfrm flipV="1">
              <a:off x="1303"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90" name="Line 19"/>
            <p:cNvSpPr>
              <a:spLocks noChangeShapeType="1"/>
            </p:cNvSpPr>
            <p:nvPr/>
          </p:nvSpPr>
          <p:spPr bwMode="auto">
            <a:xfrm flipV="1">
              <a:off x="1401"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91" name="Line 20"/>
            <p:cNvSpPr>
              <a:spLocks noChangeShapeType="1"/>
            </p:cNvSpPr>
            <p:nvPr/>
          </p:nvSpPr>
          <p:spPr bwMode="auto">
            <a:xfrm flipV="1">
              <a:off x="1503"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92" name="Line 21"/>
            <p:cNvSpPr>
              <a:spLocks noChangeShapeType="1"/>
            </p:cNvSpPr>
            <p:nvPr/>
          </p:nvSpPr>
          <p:spPr bwMode="auto">
            <a:xfrm flipV="1">
              <a:off x="1606"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93" name="Line 22"/>
            <p:cNvSpPr>
              <a:spLocks noChangeShapeType="1"/>
            </p:cNvSpPr>
            <p:nvPr/>
          </p:nvSpPr>
          <p:spPr bwMode="auto">
            <a:xfrm flipV="1">
              <a:off x="1708"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94" name="Line 23"/>
            <p:cNvSpPr>
              <a:spLocks noChangeShapeType="1"/>
            </p:cNvSpPr>
            <p:nvPr/>
          </p:nvSpPr>
          <p:spPr bwMode="auto">
            <a:xfrm flipV="1">
              <a:off x="1806" y="2881"/>
              <a:ext cx="0"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95" name="Line 24"/>
            <p:cNvSpPr>
              <a:spLocks noChangeShapeType="1"/>
            </p:cNvSpPr>
            <p:nvPr/>
          </p:nvSpPr>
          <p:spPr bwMode="auto">
            <a:xfrm flipV="1">
              <a:off x="1908"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96" name="Line 25"/>
            <p:cNvSpPr>
              <a:spLocks noChangeShapeType="1"/>
            </p:cNvSpPr>
            <p:nvPr/>
          </p:nvSpPr>
          <p:spPr bwMode="auto">
            <a:xfrm flipV="1">
              <a:off x="2011" y="2881"/>
              <a:ext cx="0"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97" name="Line 26"/>
            <p:cNvSpPr>
              <a:spLocks noChangeShapeType="1"/>
            </p:cNvSpPr>
            <p:nvPr/>
          </p:nvSpPr>
          <p:spPr bwMode="auto">
            <a:xfrm flipV="1">
              <a:off x="2108"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98" name="Line 27"/>
            <p:cNvSpPr>
              <a:spLocks noChangeShapeType="1"/>
            </p:cNvSpPr>
            <p:nvPr/>
          </p:nvSpPr>
          <p:spPr bwMode="auto">
            <a:xfrm flipV="1">
              <a:off x="2211" y="2881"/>
              <a:ext cx="0"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99" name="Line 28"/>
            <p:cNvSpPr>
              <a:spLocks noChangeShapeType="1"/>
            </p:cNvSpPr>
            <p:nvPr/>
          </p:nvSpPr>
          <p:spPr bwMode="auto">
            <a:xfrm flipV="1">
              <a:off x="2313"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00" name="Line 29"/>
            <p:cNvSpPr>
              <a:spLocks noChangeShapeType="1"/>
            </p:cNvSpPr>
            <p:nvPr/>
          </p:nvSpPr>
          <p:spPr bwMode="auto">
            <a:xfrm flipV="1">
              <a:off x="2410"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01" name="Line 30"/>
            <p:cNvSpPr>
              <a:spLocks noChangeShapeType="1"/>
            </p:cNvSpPr>
            <p:nvPr/>
          </p:nvSpPr>
          <p:spPr bwMode="auto">
            <a:xfrm flipV="1">
              <a:off x="2513"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02" name="Line 31"/>
            <p:cNvSpPr>
              <a:spLocks noChangeShapeType="1"/>
            </p:cNvSpPr>
            <p:nvPr/>
          </p:nvSpPr>
          <p:spPr bwMode="auto">
            <a:xfrm>
              <a:off x="647" y="2002"/>
              <a:ext cx="103" cy="4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03" name="Line 32"/>
            <p:cNvSpPr>
              <a:spLocks noChangeShapeType="1"/>
            </p:cNvSpPr>
            <p:nvPr/>
          </p:nvSpPr>
          <p:spPr bwMode="auto">
            <a:xfrm flipV="1">
              <a:off x="750" y="1956"/>
              <a:ext cx="97" cy="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04" name="Line 33"/>
            <p:cNvSpPr>
              <a:spLocks noChangeShapeType="1"/>
            </p:cNvSpPr>
            <p:nvPr/>
          </p:nvSpPr>
          <p:spPr bwMode="auto">
            <a:xfrm>
              <a:off x="847" y="1956"/>
              <a:ext cx="103" cy="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05" name="Line 34"/>
            <p:cNvSpPr>
              <a:spLocks noChangeShapeType="1"/>
            </p:cNvSpPr>
            <p:nvPr/>
          </p:nvSpPr>
          <p:spPr bwMode="auto">
            <a:xfrm>
              <a:off x="950" y="1993"/>
              <a:ext cx="102" cy="9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06" name="Line 35"/>
            <p:cNvSpPr>
              <a:spLocks noChangeShapeType="1"/>
            </p:cNvSpPr>
            <p:nvPr/>
          </p:nvSpPr>
          <p:spPr bwMode="auto">
            <a:xfrm flipV="1">
              <a:off x="1052" y="1558"/>
              <a:ext cx="98" cy="53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07" name="Line 36"/>
            <p:cNvSpPr>
              <a:spLocks noChangeShapeType="1"/>
            </p:cNvSpPr>
            <p:nvPr/>
          </p:nvSpPr>
          <p:spPr bwMode="auto">
            <a:xfrm>
              <a:off x="1150" y="1558"/>
              <a:ext cx="102" cy="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08" name="Line 37"/>
            <p:cNvSpPr>
              <a:spLocks noChangeShapeType="1"/>
            </p:cNvSpPr>
            <p:nvPr/>
          </p:nvSpPr>
          <p:spPr bwMode="auto">
            <a:xfrm>
              <a:off x="1252" y="1645"/>
              <a:ext cx="103" cy="13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09" name="Line 38"/>
            <p:cNvSpPr>
              <a:spLocks noChangeShapeType="1"/>
            </p:cNvSpPr>
            <p:nvPr/>
          </p:nvSpPr>
          <p:spPr bwMode="auto">
            <a:xfrm>
              <a:off x="1355" y="1780"/>
              <a:ext cx="97" cy="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10" name="Line 39"/>
            <p:cNvSpPr>
              <a:spLocks noChangeShapeType="1"/>
            </p:cNvSpPr>
            <p:nvPr/>
          </p:nvSpPr>
          <p:spPr bwMode="auto">
            <a:xfrm>
              <a:off x="1452" y="1868"/>
              <a:ext cx="102" cy="2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11" name="Line 40"/>
            <p:cNvSpPr>
              <a:spLocks noChangeShapeType="1"/>
            </p:cNvSpPr>
            <p:nvPr/>
          </p:nvSpPr>
          <p:spPr bwMode="auto">
            <a:xfrm>
              <a:off x="1554" y="1895"/>
              <a:ext cx="103" cy="1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12" name="Line 41"/>
            <p:cNvSpPr>
              <a:spLocks noChangeShapeType="1"/>
            </p:cNvSpPr>
            <p:nvPr/>
          </p:nvSpPr>
          <p:spPr bwMode="auto">
            <a:xfrm>
              <a:off x="1657" y="1905"/>
              <a:ext cx="97" cy="14"/>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13" name="Line 42"/>
            <p:cNvSpPr>
              <a:spLocks noChangeShapeType="1"/>
            </p:cNvSpPr>
            <p:nvPr/>
          </p:nvSpPr>
          <p:spPr bwMode="auto">
            <a:xfrm>
              <a:off x="1754" y="1919"/>
              <a:ext cx="103" cy="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14" name="Line 43"/>
            <p:cNvSpPr>
              <a:spLocks noChangeShapeType="1"/>
            </p:cNvSpPr>
            <p:nvPr/>
          </p:nvSpPr>
          <p:spPr bwMode="auto">
            <a:xfrm>
              <a:off x="1857" y="1928"/>
              <a:ext cx="102" cy="2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15" name="Line 44"/>
            <p:cNvSpPr>
              <a:spLocks noChangeShapeType="1"/>
            </p:cNvSpPr>
            <p:nvPr/>
          </p:nvSpPr>
          <p:spPr bwMode="auto">
            <a:xfrm>
              <a:off x="1959" y="1956"/>
              <a:ext cx="98" cy="1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16" name="Line 45"/>
            <p:cNvSpPr>
              <a:spLocks noChangeShapeType="1"/>
            </p:cNvSpPr>
            <p:nvPr/>
          </p:nvSpPr>
          <p:spPr bwMode="auto">
            <a:xfrm>
              <a:off x="2057" y="1974"/>
              <a:ext cx="102" cy="1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17" name="Line 46"/>
            <p:cNvSpPr>
              <a:spLocks noChangeShapeType="1"/>
            </p:cNvSpPr>
            <p:nvPr/>
          </p:nvSpPr>
          <p:spPr bwMode="auto">
            <a:xfrm>
              <a:off x="2159" y="1993"/>
              <a:ext cx="103" cy="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18" name="Line 47"/>
            <p:cNvSpPr>
              <a:spLocks noChangeShapeType="1"/>
            </p:cNvSpPr>
            <p:nvPr/>
          </p:nvSpPr>
          <p:spPr bwMode="auto">
            <a:xfrm flipV="1">
              <a:off x="2262" y="1993"/>
              <a:ext cx="97" cy="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19" name="Line 48"/>
            <p:cNvSpPr>
              <a:spLocks noChangeShapeType="1"/>
            </p:cNvSpPr>
            <p:nvPr/>
          </p:nvSpPr>
          <p:spPr bwMode="auto">
            <a:xfrm>
              <a:off x="2359" y="1993"/>
              <a:ext cx="103" cy="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820" name="Rectangle 49"/>
            <p:cNvSpPr>
              <a:spLocks noChangeArrowheads="1"/>
            </p:cNvSpPr>
            <p:nvPr/>
          </p:nvSpPr>
          <p:spPr bwMode="auto">
            <a:xfrm>
              <a:off x="611" y="1969"/>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21" name="Rectangle 50"/>
            <p:cNvSpPr>
              <a:spLocks noChangeArrowheads="1"/>
            </p:cNvSpPr>
            <p:nvPr/>
          </p:nvSpPr>
          <p:spPr bwMode="auto">
            <a:xfrm>
              <a:off x="714" y="2011"/>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22" name="Rectangle 51"/>
            <p:cNvSpPr>
              <a:spLocks noChangeArrowheads="1"/>
            </p:cNvSpPr>
            <p:nvPr/>
          </p:nvSpPr>
          <p:spPr bwMode="auto">
            <a:xfrm>
              <a:off x="811" y="1923"/>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23" name="Rectangle 52"/>
            <p:cNvSpPr>
              <a:spLocks noChangeArrowheads="1"/>
            </p:cNvSpPr>
            <p:nvPr/>
          </p:nvSpPr>
          <p:spPr bwMode="auto">
            <a:xfrm>
              <a:off x="914" y="1960"/>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24" name="Rectangle 53"/>
            <p:cNvSpPr>
              <a:spLocks noChangeArrowheads="1"/>
            </p:cNvSpPr>
            <p:nvPr/>
          </p:nvSpPr>
          <p:spPr bwMode="auto">
            <a:xfrm>
              <a:off x="1016" y="2057"/>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25" name="Rectangle 54"/>
            <p:cNvSpPr>
              <a:spLocks noChangeArrowheads="1"/>
            </p:cNvSpPr>
            <p:nvPr/>
          </p:nvSpPr>
          <p:spPr bwMode="auto">
            <a:xfrm>
              <a:off x="1114" y="1525"/>
              <a:ext cx="66"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26" name="Rectangle 55"/>
            <p:cNvSpPr>
              <a:spLocks noChangeArrowheads="1"/>
            </p:cNvSpPr>
            <p:nvPr/>
          </p:nvSpPr>
          <p:spPr bwMode="auto">
            <a:xfrm>
              <a:off x="1216" y="1613"/>
              <a:ext cx="67"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27" name="Rectangle 56"/>
            <p:cNvSpPr>
              <a:spLocks noChangeArrowheads="1"/>
            </p:cNvSpPr>
            <p:nvPr/>
          </p:nvSpPr>
          <p:spPr bwMode="auto">
            <a:xfrm>
              <a:off x="1319" y="1747"/>
              <a:ext cx="66"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28" name="Rectangle 57"/>
            <p:cNvSpPr>
              <a:spLocks noChangeArrowheads="1"/>
            </p:cNvSpPr>
            <p:nvPr/>
          </p:nvSpPr>
          <p:spPr bwMode="auto">
            <a:xfrm>
              <a:off x="1416" y="1835"/>
              <a:ext cx="67"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29" name="Rectangle 58"/>
            <p:cNvSpPr>
              <a:spLocks noChangeArrowheads="1"/>
            </p:cNvSpPr>
            <p:nvPr/>
          </p:nvSpPr>
          <p:spPr bwMode="auto">
            <a:xfrm>
              <a:off x="1519" y="1863"/>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30" name="Rectangle 59"/>
            <p:cNvSpPr>
              <a:spLocks noChangeArrowheads="1"/>
            </p:cNvSpPr>
            <p:nvPr/>
          </p:nvSpPr>
          <p:spPr bwMode="auto">
            <a:xfrm>
              <a:off x="1621" y="1872"/>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31" name="Rectangle 60"/>
            <p:cNvSpPr>
              <a:spLocks noChangeArrowheads="1"/>
            </p:cNvSpPr>
            <p:nvPr/>
          </p:nvSpPr>
          <p:spPr bwMode="auto">
            <a:xfrm>
              <a:off x="1718" y="1886"/>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32" name="Rectangle 61"/>
            <p:cNvSpPr>
              <a:spLocks noChangeArrowheads="1"/>
            </p:cNvSpPr>
            <p:nvPr/>
          </p:nvSpPr>
          <p:spPr bwMode="auto">
            <a:xfrm>
              <a:off x="1821" y="1895"/>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33" name="Rectangle 62"/>
            <p:cNvSpPr>
              <a:spLocks noChangeArrowheads="1"/>
            </p:cNvSpPr>
            <p:nvPr/>
          </p:nvSpPr>
          <p:spPr bwMode="auto">
            <a:xfrm>
              <a:off x="1923" y="1923"/>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34" name="Rectangle 63"/>
            <p:cNvSpPr>
              <a:spLocks noChangeArrowheads="1"/>
            </p:cNvSpPr>
            <p:nvPr/>
          </p:nvSpPr>
          <p:spPr bwMode="auto">
            <a:xfrm>
              <a:off x="2021" y="1942"/>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35" name="Rectangle 64"/>
            <p:cNvSpPr>
              <a:spLocks noChangeArrowheads="1"/>
            </p:cNvSpPr>
            <p:nvPr/>
          </p:nvSpPr>
          <p:spPr bwMode="auto">
            <a:xfrm>
              <a:off x="2123" y="1960"/>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36" name="Rectangle 65"/>
            <p:cNvSpPr>
              <a:spLocks noChangeArrowheads="1"/>
            </p:cNvSpPr>
            <p:nvPr/>
          </p:nvSpPr>
          <p:spPr bwMode="auto">
            <a:xfrm>
              <a:off x="2226" y="1969"/>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37" name="Rectangle 66"/>
            <p:cNvSpPr>
              <a:spLocks noChangeArrowheads="1"/>
            </p:cNvSpPr>
            <p:nvPr/>
          </p:nvSpPr>
          <p:spPr bwMode="auto">
            <a:xfrm>
              <a:off x="2323" y="1960"/>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38" name="Rectangle 67"/>
            <p:cNvSpPr>
              <a:spLocks noChangeArrowheads="1"/>
            </p:cNvSpPr>
            <p:nvPr/>
          </p:nvSpPr>
          <p:spPr bwMode="auto">
            <a:xfrm>
              <a:off x="2426" y="1969"/>
              <a:ext cx="66"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839" name="Rectangle 68"/>
            <p:cNvSpPr>
              <a:spLocks noChangeArrowheads="1"/>
            </p:cNvSpPr>
            <p:nvPr/>
          </p:nvSpPr>
          <p:spPr bwMode="auto">
            <a:xfrm>
              <a:off x="463" y="2830"/>
              <a:ext cx="7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0</a:t>
              </a:r>
              <a:endParaRPr lang="en-US" altLang="en-US" sz="1800">
                <a:solidFill>
                  <a:srgbClr val="FFFFFF"/>
                </a:solidFill>
                <a:latin typeface="Times New Roman" pitchFamily="18" charset="0"/>
                <a:cs typeface="Arial" pitchFamily="34" charset="0"/>
              </a:endParaRPr>
            </a:p>
          </p:txBody>
        </p:sp>
        <p:sp>
          <p:nvSpPr>
            <p:cNvPr id="25840" name="Rectangle 69"/>
            <p:cNvSpPr>
              <a:spLocks noChangeArrowheads="1"/>
            </p:cNvSpPr>
            <p:nvPr/>
          </p:nvSpPr>
          <p:spPr bwMode="auto">
            <a:xfrm>
              <a:off x="406" y="2388"/>
              <a:ext cx="142"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50</a:t>
              </a:r>
              <a:endParaRPr lang="en-US" altLang="en-US" sz="1800">
                <a:solidFill>
                  <a:srgbClr val="FFFFFF"/>
                </a:solidFill>
                <a:latin typeface="Times New Roman" pitchFamily="18" charset="0"/>
                <a:cs typeface="Arial" pitchFamily="34" charset="0"/>
              </a:endParaRPr>
            </a:p>
          </p:txBody>
        </p:sp>
        <p:sp>
          <p:nvSpPr>
            <p:cNvPr id="25841" name="Rectangle 70"/>
            <p:cNvSpPr>
              <a:spLocks noChangeArrowheads="1"/>
            </p:cNvSpPr>
            <p:nvPr/>
          </p:nvSpPr>
          <p:spPr bwMode="auto">
            <a:xfrm>
              <a:off x="349" y="1951"/>
              <a:ext cx="214"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100</a:t>
              </a:r>
              <a:endParaRPr lang="en-US" altLang="en-US" sz="1800">
                <a:solidFill>
                  <a:srgbClr val="FFFFFF"/>
                </a:solidFill>
                <a:latin typeface="Times New Roman" pitchFamily="18" charset="0"/>
                <a:cs typeface="Arial" pitchFamily="34" charset="0"/>
              </a:endParaRPr>
            </a:p>
          </p:txBody>
        </p:sp>
        <p:sp>
          <p:nvSpPr>
            <p:cNvPr id="25842" name="Rectangle 71"/>
            <p:cNvSpPr>
              <a:spLocks noChangeArrowheads="1"/>
            </p:cNvSpPr>
            <p:nvPr/>
          </p:nvSpPr>
          <p:spPr bwMode="auto">
            <a:xfrm>
              <a:off x="349" y="1507"/>
              <a:ext cx="214"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150</a:t>
              </a:r>
              <a:endParaRPr lang="en-US" altLang="en-US" sz="1800">
                <a:solidFill>
                  <a:srgbClr val="FFFFFF"/>
                </a:solidFill>
                <a:latin typeface="Times New Roman" pitchFamily="18" charset="0"/>
                <a:cs typeface="Arial" pitchFamily="34" charset="0"/>
              </a:endParaRPr>
            </a:p>
          </p:txBody>
        </p:sp>
        <p:sp>
          <p:nvSpPr>
            <p:cNvPr id="25843" name="Rectangle 72"/>
            <p:cNvSpPr>
              <a:spLocks noChangeArrowheads="1"/>
            </p:cNvSpPr>
            <p:nvPr/>
          </p:nvSpPr>
          <p:spPr bwMode="auto">
            <a:xfrm>
              <a:off x="349" y="1068"/>
              <a:ext cx="214"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200</a:t>
              </a:r>
              <a:endParaRPr lang="en-US" altLang="en-US" sz="1800">
                <a:solidFill>
                  <a:srgbClr val="FFFFFF"/>
                </a:solidFill>
                <a:latin typeface="Times New Roman" pitchFamily="18" charset="0"/>
                <a:cs typeface="Arial" pitchFamily="34" charset="0"/>
              </a:endParaRPr>
            </a:p>
          </p:txBody>
        </p:sp>
        <p:sp>
          <p:nvSpPr>
            <p:cNvPr id="25844" name="Rectangle 73"/>
            <p:cNvSpPr>
              <a:spLocks noChangeArrowheads="1"/>
            </p:cNvSpPr>
            <p:nvPr/>
          </p:nvSpPr>
          <p:spPr bwMode="auto">
            <a:xfrm>
              <a:off x="621" y="2958"/>
              <a:ext cx="7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0</a:t>
              </a:r>
              <a:endParaRPr lang="en-US" altLang="en-US" sz="1800">
                <a:solidFill>
                  <a:srgbClr val="FFFFFF"/>
                </a:solidFill>
                <a:latin typeface="Times New Roman" pitchFamily="18" charset="0"/>
                <a:cs typeface="Arial" pitchFamily="34" charset="0"/>
              </a:endParaRPr>
            </a:p>
          </p:txBody>
        </p:sp>
        <p:sp>
          <p:nvSpPr>
            <p:cNvPr id="25845" name="Rectangle 74"/>
            <p:cNvSpPr>
              <a:spLocks noChangeArrowheads="1"/>
            </p:cNvSpPr>
            <p:nvPr/>
          </p:nvSpPr>
          <p:spPr bwMode="auto">
            <a:xfrm>
              <a:off x="1196" y="2958"/>
              <a:ext cx="142"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60</a:t>
              </a:r>
              <a:endParaRPr lang="en-US" altLang="en-US" sz="1800">
                <a:solidFill>
                  <a:srgbClr val="FFFFFF"/>
                </a:solidFill>
                <a:latin typeface="Times New Roman" pitchFamily="18" charset="0"/>
                <a:cs typeface="Arial" pitchFamily="34" charset="0"/>
              </a:endParaRPr>
            </a:p>
          </p:txBody>
        </p:sp>
        <p:sp>
          <p:nvSpPr>
            <p:cNvPr id="25846" name="Rectangle 75"/>
            <p:cNvSpPr>
              <a:spLocks noChangeArrowheads="1"/>
            </p:cNvSpPr>
            <p:nvPr/>
          </p:nvSpPr>
          <p:spPr bwMode="auto">
            <a:xfrm>
              <a:off x="1774" y="2958"/>
              <a:ext cx="214"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120</a:t>
              </a:r>
              <a:endParaRPr lang="en-US" altLang="en-US" sz="1800">
                <a:solidFill>
                  <a:srgbClr val="FFFFFF"/>
                </a:solidFill>
                <a:latin typeface="Times New Roman" pitchFamily="18" charset="0"/>
                <a:cs typeface="Arial" pitchFamily="34" charset="0"/>
              </a:endParaRPr>
            </a:p>
          </p:txBody>
        </p:sp>
        <p:sp>
          <p:nvSpPr>
            <p:cNvPr id="25847" name="Rectangle 76"/>
            <p:cNvSpPr>
              <a:spLocks noChangeArrowheads="1"/>
            </p:cNvSpPr>
            <p:nvPr/>
          </p:nvSpPr>
          <p:spPr bwMode="auto">
            <a:xfrm>
              <a:off x="2380" y="2958"/>
              <a:ext cx="214"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180</a:t>
              </a:r>
              <a:endParaRPr lang="en-US" altLang="en-US" sz="1800">
                <a:solidFill>
                  <a:srgbClr val="FFFFFF"/>
                </a:solidFill>
                <a:latin typeface="Times New Roman" pitchFamily="18" charset="0"/>
                <a:cs typeface="Arial" pitchFamily="34" charset="0"/>
              </a:endParaRPr>
            </a:p>
          </p:txBody>
        </p:sp>
        <p:sp>
          <p:nvSpPr>
            <p:cNvPr id="25848" name="Rectangle 77"/>
            <p:cNvSpPr>
              <a:spLocks noChangeArrowheads="1"/>
            </p:cNvSpPr>
            <p:nvPr/>
          </p:nvSpPr>
          <p:spPr bwMode="auto">
            <a:xfrm>
              <a:off x="1308" y="3107"/>
              <a:ext cx="734" cy="15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Arial" pitchFamily="34" charset="0"/>
                  <a:cs typeface="Arial" pitchFamily="34" charset="0"/>
                </a:rPr>
                <a:t>Time (min)</a:t>
              </a:r>
              <a:endParaRPr lang="en-US" altLang="en-US" sz="1800">
                <a:solidFill>
                  <a:srgbClr val="FFFFFF"/>
                </a:solidFill>
                <a:latin typeface="Times New Roman" pitchFamily="18" charset="0"/>
                <a:cs typeface="Arial" pitchFamily="34" charset="0"/>
              </a:endParaRPr>
            </a:p>
          </p:txBody>
        </p:sp>
        <p:sp>
          <p:nvSpPr>
            <p:cNvPr id="25849" name="Rectangle 78"/>
            <p:cNvSpPr>
              <a:spLocks noChangeArrowheads="1"/>
            </p:cNvSpPr>
            <p:nvPr/>
          </p:nvSpPr>
          <p:spPr bwMode="auto">
            <a:xfrm rot="16200000">
              <a:off x="-335" y="2006"/>
              <a:ext cx="1167" cy="15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 of Basal DA Output</a:t>
              </a:r>
              <a:endParaRPr lang="en-US" altLang="en-US" sz="1050">
                <a:solidFill>
                  <a:srgbClr val="FFFFFF"/>
                </a:solidFill>
                <a:latin typeface="Times New Roman" pitchFamily="18" charset="0"/>
                <a:cs typeface="Arial" pitchFamily="34" charset="0"/>
              </a:endParaRPr>
            </a:p>
          </p:txBody>
        </p:sp>
        <p:sp>
          <p:nvSpPr>
            <p:cNvPr id="25850" name="Rectangle 79"/>
            <p:cNvSpPr>
              <a:spLocks noChangeArrowheads="1"/>
            </p:cNvSpPr>
            <p:nvPr/>
          </p:nvSpPr>
          <p:spPr bwMode="auto">
            <a:xfrm>
              <a:off x="1626" y="1220"/>
              <a:ext cx="662" cy="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fontAlgn="base">
                <a:spcBef>
                  <a:spcPct val="0"/>
                </a:spcBef>
                <a:spcAft>
                  <a:spcPct val="0"/>
                </a:spcAft>
                <a:buClrTx/>
                <a:buSzTx/>
                <a:buNone/>
              </a:pPr>
              <a:r>
                <a:rPr lang="en-US" altLang="en-US" sz="1200" b="1">
                  <a:solidFill>
                    <a:srgbClr val="FFFFFF"/>
                  </a:solidFill>
                  <a:latin typeface="Arial" pitchFamily="34" charset="0"/>
                  <a:cs typeface="Arial" pitchFamily="34" charset="0"/>
                </a:rPr>
                <a:t>NAc shell</a:t>
              </a:r>
              <a:br>
                <a:rPr lang="en-US" altLang="en-US" sz="1200" b="1">
                  <a:solidFill>
                    <a:srgbClr val="FFFFFF"/>
                  </a:solidFill>
                  <a:latin typeface="Arial" pitchFamily="34" charset="0"/>
                  <a:cs typeface="Arial" pitchFamily="34" charset="0"/>
                </a:rPr>
              </a:br>
              <a:endParaRPr lang="en-US" altLang="en-US" sz="1200">
                <a:solidFill>
                  <a:srgbClr val="FFFFFF"/>
                </a:solidFill>
                <a:latin typeface="Times New Roman" pitchFamily="18" charset="0"/>
                <a:cs typeface="Arial" pitchFamily="34" charset="0"/>
              </a:endParaRPr>
            </a:p>
          </p:txBody>
        </p:sp>
        <p:sp>
          <p:nvSpPr>
            <p:cNvPr id="25851" name="Line 80"/>
            <p:cNvSpPr>
              <a:spLocks noChangeShapeType="1"/>
            </p:cNvSpPr>
            <p:nvPr/>
          </p:nvSpPr>
          <p:spPr bwMode="auto">
            <a:xfrm>
              <a:off x="652" y="2439"/>
              <a:ext cx="851" cy="0"/>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852" name="Line 81"/>
            <p:cNvSpPr>
              <a:spLocks noChangeShapeType="1"/>
            </p:cNvSpPr>
            <p:nvPr/>
          </p:nvSpPr>
          <p:spPr bwMode="auto">
            <a:xfrm>
              <a:off x="652" y="2385"/>
              <a:ext cx="0" cy="107"/>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853" name="Line 82"/>
            <p:cNvSpPr>
              <a:spLocks noChangeShapeType="1"/>
            </p:cNvSpPr>
            <p:nvPr/>
          </p:nvSpPr>
          <p:spPr bwMode="auto">
            <a:xfrm>
              <a:off x="1503" y="2385"/>
              <a:ext cx="0" cy="107"/>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854" name="Line 83"/>
            <p:cNvSpPr>
              <a:spLocks noChangeShapeType="1"/>
            </p:cNvSpPr>
            <p:nvPr/>
          </p:nvSpPr>
          <p:spPr bwMode="auto">
            <a:xfrm>
              <a:off x="1050" y="2385"/>
              <a:ext cx="0" cy="107"/>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855" name="Rectangle 84"/>
            <p:cNvSpPr>
              <a:spLocks noChangeArrowheads="1"/>
            </p:cNvSpPr>
            <p:nvPr/>
          </p:nvSpPr>
          <p:spPr bwMode="auto">
            <a:xfrm>
              <a:off x="646" y="2283"/>
              <a:ext cx="389"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1050" b="1">
                  <a:solidFill>
                    <a:srgbClr val="FFFFFF"/>
                  </a:solidFill>
                  <a:latin typeface="Arial" pitchFamily="34" charset="0"/>
                  <a:cs typeface="Arial" pitchFamily="34" charset="0"/>
                </a:rPr>
                <a:t>Empty</a:t>
              </a:r>
              <a:endParaRPr lang="en-US" altLang="en-US" sz="1800">
                <a:solidFill>
                  <a:srgbClr val="FFFFFF"/>
                </a:solidFill>
                <a:latin typeface="Times New Roman" pitchFamily="18" charset="0"/>
                <a:cs typeface="Arial" pitchFamily="34" charset="0"/>
              </a:endParaRPr>
            </a:p>
          </p:txBody>
        </p:sp>
        <p:sp>
          <p:nvSpPr>
            <p:cNvPr id="25856" name="Rectangle 85"/>
            <p:cNvSpPr>
              <a:spLocks noChangeArrowheads="1"/>
            </p:cNvSpPr>
            <p:nvPr/>
          </p:nvSpPr>
          <p:spPr bwMode="auto">
            <a:xfrm>
              <a:off x="723" y="2470"/>
              <a:ext cx="24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1050" b="1">
                  <a:solidFill>
                    <a:srgbClr val="FFFFFF"/>
                  </a:solidFill>
                  <a:latin typeface="Arial" pitchFamily="34" charset="0"/>
                  <a:cs typeface="Arial" pitchFamily="34" charset="0"/>
                </a:rPr>
                <a:t>Box</a:t>
              </a:r>
              <a:endParaRPr lang="en-US" altLang="en-US" sz="1800">
                <a:solidFill>
                  <a:srgbClr val="FFFFFF"/>
                </a:solidFill>
                <a:latin typeface="Times New Roman" pitchFamily="18" charset="0"/>
                <a:cs typeface="Arial" pitchFamily="34" charset="0"/>
              </a:endParaRPr>
            </a:p>
          </p:txBody>
        </p:sp>
        <p:sp>
          <p:nvSpPr>
            <p:cNvPr id="25857" name="Rectangle 86"/>
            <p:cNvSpPr>
              <a:spLocks noChangeArrowheads="1"/>
            </p:cNvSpPr>
            <p:nvPr/>
          </p:nvSpPr>
          <p:spPr bwMode="auto">
            <a:xfrm>
              <a:off x="1028" y="2470"/>
              <a:ext cx="486"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1050" b="1">
                  <a:solidFill>
                    <a:srgbClr val="FFFFFF"/>
                  </a:solidFill>
                  <a:latin typeface="Arial" pitchFamily="34" charset="0"/>
                  <a:cs typeface="Arial" pitchFamily="34" charset="0"/>
                </a:rPr>
                <a:t>Feeding</a:t>
              </a:r>
              <a:endParaRPr lang="en-US" altLang="en-US" sz="1800">
                <a:solidFill>
                  <a:srgbClr val="FFFFFF"/>
                </a:solidFill>
                <a:latin typeface="Times New Roman" pitchFamily="18" charset="0"/>
                <a:cs typeface="Arial" pitchFamily="34" charset="0"/>
              </a:endParaRPr>
            </a:p>
          </p:txBody>
        </p:sp>
        <p:sp>
          <p:nvSpPr>
            <p:cNvPr id="3" name="Rectangle 87"/>
            <p:cNvSpPr>
              <a:spLocks noChangeArrowheads="1"/>
            </p:cNvSpPr>
            <p:nvPr/>
          </p:nvSpPr>
          <p:spPr bwMode="auto">
            <a:xfrm>
              <a:off x="-972" y="4669"/>
              <a:ext cx="5822" cy="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800" b="1" dirty="0">
                  <a:latin typeface="Calibri" panose="020F0502020204030204" pitchFamily="34" charset="0"/>
                  <a:cs typeface="Calibri" panose="020F0502020204030204" pitchFamily="34" charset="0"/>
                </a:rPr>
                <a:t>Source: </a:t>
              </a:r>
              <a:r>
                <a:rPr lang="en-US" altLang="en-US" sz="1800" b="1" dirty="0" err="1" smtClean="0">
                  <a:latin typeface="Calibri" panose="020F0502020204030204" pitchFamily="34" charset="0"/>
                  <a:cs typeface="Calibri" panose="020F0502020204030204" pitchFamily="34" charset="0"/>
                </a:rPr>
                <a:t>Bassareo</a:t>
              </a:r>
              <a:r>
                <a:rPr lang="en-US" altLang="en-US" sz="1800" b="1" dirty="0" smtClean="0">
                  <a:latin typeface="Calibri" panose="020F0502020204030204" pitchFamily="34" charset="0"/>
                  <a:cs typeface="Calibri" panose="020F0502020204030204" pitchFamily="34" charset="0"/>
                </a:rPr>
                <a:t> &amp; Di Chiara, 1999; </a:t>
              </a:r>
              <a:r>
                <a:rPr lang="en-US" altLang="en-US" sz="1800" b="1" dirty="0" err="1" smtClean="0">
                  <a:latin typeface="Calibri" panose="020F0502020204030204" pitchFamily="34" charset="0"/>
                  <a:cs typeface="Calibri" panose="020F0502020204030204" pitchFamily="34" charset="0"/>
                </a:rPr>
                <a:t>Fiorino</a:t>
              </a:r>
              <a:r>
                <a:rPr lang="en-US" altLang="en-US" sz="1800" b="1" dirty="0" smtClean="0">
                  <a:latin typeface="Calibri" panose="020F0502020204030204" pitchFamily="34" charset="0"/>
                  <a:cs typeface="Calibri" panose="020F0502020204030204" pitchFamily="34" charset="0"/>
                </a:rPr>
                <a:t> &amp; Phillips, 1997</a:t>
              </a:r>
              <a:endParaRPr lang="en-US" altLang="en-US" sz="1800" b="1" dirty="0">
                <a:latin typeface="Calibri" panose="020F0502020204030204" pitchFamily="34" charset="0"/>
                <a:cs typeface="Calibri" panose="020F0502020204030204" pitchFamily="34" charset="0"/>
              </a:endParaRPr>
            </a:p>
          </p:txBody>
        </p:sp>
        <p:sp>
          <p:nvSpPr>
            <p:cNvPr id="25858" name="Text Box 88"/>
            <p:cNvSpPr txBox="1">
              <a:spLocks noChangeArrowheads="1"/>
            </p:cNvSpPr>
            <p:nvPr/>
          </p:nvSpPr>
          <p:spPr bwMode="auto">
            <a:xfrm>
              <a:off x="1008" y="777"/>
              <a:ext cx="906" cy="3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defRPr/>
              </a:pPr>
              <a:r>
                <a:rPr lang="en-US" altLang="en-US" sz="2100" b="1" dirty="0">
                  <a:solidFill>
                    <a:srgbClr val="FFFF00"/>
                  </a:solidFill>
                  <a:latin typeface="Tahoma"/>
                  <a:cs typeface="Arial" pitchFamily="34" charset="0"/>
                </a:rPr>
                <a:t>FOOD</a:t>
              </a:r>
            </a:p>
          </p:txBody>
        </p:sp>
      </p:grpSp>
      <p:grpSp>
        <p:nvGrpSpPr>
          <p:cNvPr id="772185" name="Group 89"/>
          <p:cNvGrpSpPr>
            <a:grpSpLocks/>
          </p:cNvGrpSpPr>
          <p:nvPr/>
        </p:nvGrpSpPr>
        <p:grpSpPr bwMode="auto">
          <a:xfrm>
            <a:off x="4139806" y="1657350"/>
            <a:ext cx="3759994" cy="4229100"/>
            <a:chOff x="2832" y="672"/>
            <a:chExt cx="3552" cy="3552"/>
          </a:xfrm>
        </p:grpSpPr>
        <p:sp>
          <p:nvSpPr>
            <p:cNvPr id="25606" name="Rectangle 90"/>
            <p:cNvSpPr>
              <a:spLocks noChangeArrowheads="1"/>
            </p:cNvSpPr>
            <p:nvPr/>
          </p:nvSpPr>
          <p:spPr bwMode="auto">
            <a:xfrm>
              <a:off x="2832" y="672"/>
              <a:ext cx="3552" cy="3552"/>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07" name="Rectangle 91"/>
            <p:cNvSpPr>
              <a:spLocks noChangeArrowheads="1"/>
            </p:cNvSpPr>
            <p:nvPr/>
          </p:nvSpPr>
          <p:spPr bwMode="auto">
            <a:xfrm>
              <a:off x="5213" y="2906"/>
              <a:ext cx="815" cy="235"/>
            </a:xfrm>
            <a:prstGeom prst="rect">
              <a:avLst/>
            </a:prstGeom>
            <a:solidFill>
              <a:srgbClr val="0000FF"/>
            </a:soli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08" name="Line 92"/>
            <p:cNvSpPr>
              <a:spLocks noChangeShapeType="1"/>
            </p:cNvSpPr>
            <p:nvPr/>
          </p:nvSpPr>
          <p:spPr bwMode="auto">
            <a:xfrm>
              <a:off x="3501" y="1771"/>
              <a:ext cx="1" cy="1079"/>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09" name="Line 93"/>
            <p:cNvSpPr>
              <a:spLocks noChangeShapeType="1"/>
            </p:cNvSpPr>
            <p:nvPr/>
          </p:nvSpPr>
          <p:spPr bwMode="auto">
            <a:xfrm>
              <a:off x="3626" y="1392"/>
              <a:ext cx="1" cy="1458"/>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10" name="Line 94"/>
            <p:cNvSpPr>
              <a:spLocks noChangeShapeType="1"/>
            </p:cNvSpPr>
            <p:nvPr/>
          </p:nvSpPr>
          <p:spPr bwMode="auto">
            <a:xfrm>
              <a:off x="4917" y="1798"/>
              <a:ext cx="1" cy="1052"/>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11" name="Line 95"/>
            <p:cNvSpPr>
              <a:spLocks noChangeShapeType="1"/>
            </p:cNvSpPr>
            <p:nvPr/>
          </p:nvSpPr>
          <p:spPr bwMode="auto">
            <a:xfrm>
              <a:off x="5027" y="1823"/>
              <a:ext cx="1" cy="1027"/>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12" name="Line 96"/>
            <p:cNvSpPr>
              <a:spLocks noChangeShapeType="1"/>
            </p:cNvSpPr>
            <p:nvPr/>
          </p:nvSpPr>
          <p:spPr bwMode="auto">
            <a:xfrm>
              <a:off x="5211" y="1763"/>
              <a:ext cx="1" cy="1087"/>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13" name="Line 97"/>
            <p:cNvSpPr>
              <a:spLocks noChangeShapeType="1"/>
            </p:cNvSpPr>
            <p:nvPr/>
          </p:nvSpPr>
          <p:spPr bwMode="auto">
            <a:xfrm>
              <a:off x="5327" y="1643"/>
              <a:ext cx="0" cy="1207"/>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14" name="Line 98"/>
            <p:cNvSpPr>
              <a:spLocks noChangeShapeType="1"/>
            </p:cNvSpPr>
            <p:nvPr/>
          </p:nvSpPr>
          <p:spPr bwMode="auto">
            <a:xfrm>
              <a:off x="3353" y="1101"/>
              <a:ext cx="0" cy="889"/>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15" name="Line 99"/>
            <p:cNvSpPr>
              <a:spLocks noChangeShapeType="1"/>
            </p:cNvSpPr>
            <p:nvPr/>
          </p:nvSpPr>
          <p:spPr bwMode="auto">
            <a:xfrm>
              <a:off x="3327" y="1546"/>
              <a:ext cx="26"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16" name="Line 100"/>
            <p:cNvSpPr>
              <a:spLocks noChangeShapeType="1"/>
            </p:cNvSpPr>
            <p:nvPr/>
          </p:nvSpPr>
          <p:spPr bwMode="auto">
            <a:xfrm>
              <a:off x="3327" y="1101"/>
              <a:ext cx="26"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17" name="Line 101"/>
            <p:cNvSpPr>
              <a:spLocks noChangeShapeType="1"/>
            </p:cNvSpPr>
            <p:nvPr/>
          </p:nvSpPr>
          <p:spPr bwMode="auto">
            <a:xfrm flipV="1">
              <a:off x="3427" y="1546"/>
              <a:ext cx="143" cy="39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18" name="Line 102"/>
            <p:cNvSpPr>
              <a:spLocks noChangeShapeType="1"/>
            </p:cNvSpPr>
            <p:nvPr/>
          </p:nvSpPr>
          <p:spPr bwMode="auto">
            <a:xfrm flipV="1">
              <a:off x="3570" y="1101"/>
              <a:ext cx="147" cy="44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19" name="Line 103"/>
            <p:cNvSpPr>
              <a:spLocks noChangeShapeType="1"/>
            </p:cNvSpPr>
            <p:nvPr/>
          </p:nvSpPr>
          <p:spPr bwMode="auto">
            <a:xfrm>
              <a:off x="3717" y="1101"/>
              <a:ext cx="142" cy="17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20" name="Line 104"/>
            <p:cNvSpPr>
              <a:spLocks noChangeShapeType="1"/>
            </p:cNvSpPr>
            <p:nvPr/>
          </p:nvSpPr>
          <p:spPr bwMode="auto">
            <a:xfrm>
              <a:off x="3859" y="1279"/>
              <a:ext cx="143" cy="10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21" name="Line 105"/>
            <p:cNvSpPr>
              <a:spLocks noChangeShapeType="1"/>
            </p:cNvSpPr>
            <p:nvPr/>
          </p:nvSpPr>
          <p:spPr bwMode="auto">
            <a:xfrm flipV="1">
              <a:off x="4002" y="1339"/>
              <a:ext cx="147" cy="4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22" name="Line 106"/>
            <p:cNvSpPr>
              <a:spLocks noChangeShapeType="1"/>
            </p:cNvSpPr>
            <p:nvPr/>
          </p:nvSpPr>
          <p:spPr bwMode="auto">
            <a:xfrm>
              <a:off x="4149" y="1339"/>
              <a:ext cx="143" cy="11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23" name="Line 107"/>
            <p:cNvSpPr>
              <a:spLocks noChangeShapeType="1"/>
            </p:cNvSpPr>
            <p:nvPr/>
          </p:nvSpPr>
          <p:spPr bwMode="auto">
            <a:xfrm flipV="1">
              <a:off x="4292" y="1445"/>
              <a:ext cx="147" cy="1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24" name="Line 108"/>
            <p:cNvSpPr>
              <a:spLocks noChangeShapeType="1"/>
            </p:cNvSpPr>
            <p:nvPr/>
          </p:nvSpPr>
          <p:spPr bwMode="auto">
            <a:xfrm>
              <a:off x="4578" y="1481"/>
              <a:ext cx="98" cy="5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25" name="Line 109"/>
            <p:cNvSpPr>
              <a:spLocks noChangeShapeType="1"/>
            </p:cNvSpPr>
            <p:nvPr/>
          </p:nvSpPr>
          <p:spPr bwMode="auto">
            <a:xfrm>
              <a:off x="4676" y="1533"/>
              <a:ext cx="147" cy="21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26" name="Line 110"/>
            <p:cNvSpPr>
              <a:spLocks noChangeShapeType="1"/>
            </p:cNvSpPr>
            <p:nvPr/>
          </p:nvSpPr>
          <p:spPr bwMode="auto">
            <a:xfrm>
              <a:off x="4823" y="1748"/>
              <a:ext cx="142" cy="6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27" name="Line 111"/>
            <p:cNvSpPr>
              <a:spLocks noChangeShapeType="1"/>
            </p:cNvSpPr>
            <p:nvPr/>
          </p:nvSpPr>
          <p:spPr bwMode="auto">
            <a:xfrm>
              <a:off x="4965" y="1808"/>
              <a:ext cx="143" cy="2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28" name="Line 112"/>
            <p:cNvSpPr>
              <a:spLocks noChangeShapeType="1"/>
            </p:cNvSpPr>
            <p:nvPr/>
          </p:nvSpPr>
          <p:spPr bwMode="auto">
            <a:xfrm flipV="1">
              <a:off x="5108" y="1719"/>
              <a:ext cx="147" cy="11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29" name="Line 113"/>
            <p:cNvSpPr>
              <a:spLocks noChangeShapeType="1"/>
            </p:cNvSpPr>
            <p:nvPr/>
          </p:nvSpPr>
          <p:spPr bwMode="auto">
            <a:xfrm flipV="1">
              <a:off x="5255" y="1562"/>
              <a:ext cx="143" cy="15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30" name="Line 114"/>
            <p:cNvSpPr>
              <a:spLocks noChangeShapeType="1"/>
            </p:cNvSpPr>
            <p:nvPr/>
          </p:nvSpPr>
          <p:spPr bwMode="auto">
            <a:xfrm>
              <a:off x="5398" y="1562"/>
              <a:ext cx="147" cy="20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31" name="Line 115"/>
            <p:cNvSpPr>
              <a:spLocks noChangeShapeType="1"/>
            </p:cNvSpPr>
            <p:nvPr/>
          </p:nvSpPr>
          <p:spPr bwMode="auto">
            <a:xfrm flipV="1">
              <a:off x="5545" y="1748"/>
              <a:ext cx="143" cy="1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32" name="Line 116"/>
            <p:cNvSpPr>
              <a:spLocks noChangeShapeType="1"/>
            </p:cNvSpPr>
            <p:nvPr/>
          </p:nvSpPr>
          <p:spPr bwMode="auto">
            <a:xfrm>
              <a:off x="5688" y="1748"/>
              <a:ext cx="143" cy="6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33" name="Rectangle 117"/>
            <p:cNvSpPr>
              <a:spLocks noChangeArrowheads="1"/>
            </p:cNvSpPr>
            <p:nvPr/>
          </p:nvSpPr>
          <p:spPr bwMode="auto">
            <a:xfrm>
              <a:off x="3397" y="1913"/>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34" name="Rectangle 118"/>
            <p:cNvSpPr>
              <a:spLocks noChangeArrowheads="1"/>
            </p:cNvSpPr>
            <p:nvPr/>
          </p:nvSpPr>
          <p:spPr bwMode="auto">
            <a:xfrm>
              <a:off x="3539" y="1517"/>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35" name="Rectangle 119"/>
            <p:cNvSpPr>
              <a:spLocks noChangeArrowheads="1"/>
            </p:cNvSpPr>
            <p:nvPr/>
          </p:nvSpPr>
          <p:spPr bwMode="auto">
            <a:xfrm>
              <a:off x="3686" y="1073"/>
              <a:ext cx="57"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36" name="Rectangle 120"/>
            <p:cNvSpPr>
              <a:spLocks noChangeArrowheads="1"/>
            </p:cNvSpPr>
            <p:nvPr/>
          </p:nvSpPr>
          <p:spPr bwMode="auto">
            <a:xfrm>
              <a:off x="3829" y="125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37" name="Rectangle 121"/>
            <p:cNvSpPr>
              <a:spLocks noChangeArrowheads="1"/>
            </p:cNvSpPr>
            <p:nvPr/>
          </p:nvSpPr>
          <p:spPr bwMode="auto">
            <a:xfrm>
              <a:off x="3972" y="1356"/>
              <a:ext cx="56"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38" name="Rectangle 122"/>
            <p:cNvSpPr>
              <a:spLocks noChangeArrowheads="1"/>
            </p:cNvSpPr>
            <p:nvPr/>
          </p:nvSpPr>
          <p:spPr bwMode="auto">
            <a:xfrm>
              <a:off x="4119" y="1311"/>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39" name="Rectangle 123"/>
            <p:cNvSpPr>
              <a:spLocks noChangeArrowheads="1"/>
            </p:cNvSpPr>
            <p:nvPr/>
          </p:nvSpPr>
          <p:spPr bwMode="auto">
            <a:xfrm>
              <a:off x="4262" y="1428"/>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40" name="Rectangle 124"/>
            <p:cNvSpPr>
              <a:spLocks noChangeArrowheads="1"/>
            </p:cNvSpPr>
            <p:nvPr/>
          </p:nvSpPr>
          <p:spPr bwMode="auto">
            <a:xfrm>
              <a:off x="4409" y="1416"/>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41" name="Rectangle 125"/>
            <p:cNvSpPr>
              <a:spLocks noChangeArrowheads="1"/>
            </p:cNvSpPr>
            <p:nvPr/>
          </p:nvSpPr>
          <p:spPr bwMode="auto">
            <a:xfrm>
              <a:off x="4645" y="1505"/>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42" name="Rectangle 126"/>
            <p:cNvSpPr>
              <a:spLocks noChangeArrowheads="1"/>
            </p:cNvSpPr>
            <p:nvPr/>
          </p:nvSpPr>
          <p:spPr bwMode="auto">
            <a:xfrm>
              <a:off x="4792" y="1719"/>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43" name="Rectangle 127"/>
            <p:cNvSpPr>
              <a:spLocks noChangeArrowheads="1"/>
            </p:cNvSpPr>
            <p:nvPr/>
          </p:nvSpPr>
          <p:spPr bwMode="auto">
            <a:xfrm>
              <a:off x="4935" y="178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44" name="Rectangle 128"/>
            <p:cNvSpPr>
              <a:spLocks noChangeArrowheads="1"/>
            </p:cNvSpPr>
            <p:nvPr/>
          </p:nvSpPr>
          <p:spPr bwMode="auto">
            <a:xfrm>
              <a:off x="5078" y="180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45" name="Rectangle 129"/>
            <p:cNvSpPr>
              <a:spLocks noChangeArrowheads="1"/>
            </p:cNvSpPr>
            <p:nvPr/>
          </p:nvSpPr>
          <p:spPr bwMode="auto">
            <a:xfrm>
              <a:off x="5225" y="1691"/>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46" name="Rectangle 130"/>
            <p:cNvSpPr>
              <a:spLocks noChangeArrowheads="1"/>
            </p:cNvSpPr>
            <p:nvPr/>
          </p:nvSpPr>
          <p:spPr bwMode="auto">
            <a:xfrm>
              <a:off x="5368" y="1533"/>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47" name="Rectangle 131"/>
            <p:cNvSpPr>
              <a:spLocks noChangeArrowheads="1"/>
            </p:cNvSpPr>
            <p:nvPr/>
          </p:nvSpPr>
          <p:spPr bwMode="auto">
            <a:xfrm>
              <a:off x="5515" y="1736"/>
              <a:ext cx="56"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48" name="Rectangle 132"/>
            <p:cNvSpPr>
              <a:spLocks noChangeArrowheads="1"/>
            </p:cNvSpPr>
            <p:nvPr/>
          </p:nvSpPr>
          <p:spPr bwMode="auto">
            <a:xfrm>
              <a:off x="5658" y="1719"/>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49" name="Rectangle 133"/>
            <p:cNvSpPr>
              <a:spLocks noChangeArrowheads="1"/>
            </p:cNvSpPr>
            <p:nvPr/>
          </p:nvSpPr>
          <p:spPr bwMode="auto">
            <a:xfrm>
              <a:off x="5800" y="1780"/>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50" name="Rectangle 134"/>
            <p:cNvSpPr>
              <a:spLocks noChangeArrowheads="1"/>
            </p:cNvSpPr>
            <p:nvPr/>
          </p:nvSpPr>
          <p:spPr bwMode="auto">
            <a:xfrm>
              <a:off x="3146" y="1942"/>
              <a:ext cx="214"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100</a:t>
              </a:r>
              <a:endParaRPr lang="en-US" altLang="en-US" sz="1800">
                <a:solidFill>
                  <a:srgbClr val="FFFFFF"/>
                </a:solidFill>
                <a:latin typeface="Times New Roman" pitchFamily="18" charset="0"/>
                <a:cs typeface="Arial" pitchFamily="34" charset="0"/>
              </a:endParaRPr>
            </a:p>
          </p:txBody>
        </p:sp>
        <p:sp>
          <p:nvSpPr>
            <p:cNvPr id="25651" name="Rectangle 135"/>
            <p:cNvSpPr>
              <a:spLocks noChangeArrowheads="1"/>
            </p:cNvSpPr>
            <p:nvPr/>
          </p:nvSpPr>
          <p:spPr bwMode="auto">
            <a:xfrm>
              <a:off x="3146" y="1501"/>
              <a:ext cx="214"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150</a:t>
              </a:r>
              <a:endParaRPr lang="en-US" altLang="en-US" sz="1800">
                <a:solidFill>
                  <a:srgbClr val="FFFFFF"/>
                </a:solidFill>
                <a:latin typeface="Times New Roman" pitchFamily="18" charset="0"/>
                <a:cs typeface="Arial" pitchFamily="34" charset="0"/>
              </a:endParaRPr>
            </a:p>
          </p:txBody>
        </p:sp>
        <p:sp>
          <p:nvSpPr>
            <p:cNvPr id="25652" name="Rectangle 136"/>
            <p:cNvSpPr>
              <a:spLocks noChangeArrowheads="1"/>
            </p:cNvSpPr>
            <p:nvPr/>
          </p:nvSpPr>
          <p:spPr bwMode="auto">
            <a:xfrm>
              <a:off x="3146" y="1056"/>
              <a:ext cx="214"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200</a:t>
              </a:r>
              <a:endParaRPr lang="en-US" altLang="en-US" sz="1800">
                <a:solidFill>
                  <a:srgbClr val="FFFFFF"/>
                </a:solidFill>
                <a:latin typeface="Times New Roman" pitchFamily="18" charset="0"/>
                <a:cs typeface="Arial" pitchFamily="34" charset="0"/>
              </a:endParaRPr>
            </a:p>
          </p:txBody>
        </p:sp>
        <p:sp>
          <p:nvSpPr>
            <p:cNvPr id="25653" name="Rectangle 137"/>
            <p:cNvSpPr>
              <a:spLocks noChangeArrowheads="1"/>
            </p:cNvSpPr>
            <p:nvPr/>
          </p:nvSpPr>
          <p:spPr bwMode="auto">
            <a:xfrm rot="16200000">
              <a:off x="2198" y="1802"/>
              <a:ext cx="1665" cy="15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1050" b="1">
                  <a:solidFill>
                    <a:srgbClr val="FFFFFF"/>
                  </a:solidFill>
                  <a:latin typeface="Arial" pitchFamily="34" charset="0"/>
                  <a:cs typeface="Arial" pitchFamily="34" charset="0"/>
                </a:rPr>
                <a:t>DA Concentration (% Baseline)</a:t>
              </a:r>
              <a:endParaRPr lang="en-US" altLang="en-US" sz="1050">
                <a:solidFill>
                  <a:srgbClr val="FFFFFF"/>
                </a:solidFill>
                <a:latin typeface="Times New Roman" pitchFamily="18" charset="0"/>
                <a:cs typeface="Arial" pitchFamily="34" charset="0"/>
              </a:endParaRPr>
            </a:p>
          </p:txBody>
        </p:sp>
        <p:grpSp>
          <p:nvGrpSpPr>
            <p:cNvPr id="25654" name="Group 138"/>
            <p:cNvGrpSpPr>
              <a:grpSpLocks/>
            </p:cNvGrpSpPr>
            <p:nvPr/>
          </p:nvGrpSpPr>
          <p:grpSpPr bwMode="auto">
            <a:xfrm>
              <a:off x="4323" y="3407"/>
              <a:ext cx="801" cy="322"/>
              <a:chOff x="509" y="3092"/>
              <a:chExt cx="1112" cy="478"/>
            </a:xfrm>
          </p:grpSpPr>
          <p:sp>
            <p:nvSpPr>
              <p:cNvPr id="25768" name="Rectangle 139"/>
              <p:cNvSpPr>
                <a:spLocks noChangeArrowheads="1"/>
              </p:cNvSpPr>
              <p:nvPr/>
            </p:nvSpPr>
            <p:spPr bwMode="auto">
              <a:xfrm>
                <a:off x="509" y="3121"/>
                <a:ext cx="73" cy="72"/>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69" name="Rectangle 140"/>
              <p:cNvSpPr>
                <a:spLocks noChangeArrowheads="1"/>
              </p:cNvSpPr>
              <p:nvPr/>
            </p:nvSpPr>
            <p:spPr bwMode="auto">
              <a:xfrm>
                <a:off x="629" y="3092"/>
                <a:ext cx="538" cy="1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Mounts</a:t>
                </a:r>
                <a:endParaRPr lang="en-US" altLang="en-US" sz="900">
                  <a:solidFill>
                    <a:srgbClr val="FFFFFF"/>
                  </a:solidFill>
                  <a:latin typeface="Times New Roman" pitchFamily="18" charset="0"/>
                  <a:cs typeface="Arial" pitchFamily="34" charset="0"/>
                </a:endParaRPr>
              </a:p>
            </p:txBody>
          </p:sp>
          <p:sp>
            <p:nvSpPr>
              <p:cNvPr id="25770" name="Rectangle 141"/>
              <p:cNvSpPr>
                <a:spLocks noChangeArrowheads="1"/>
              </p:cNvSpPr>
              <p:nvPr/>
            </p:nvSpPr>
            <p:spPr bwMode="auto">
              <a:xfrm>
                <a:off x="510" y="3275"/>
                <a:ext cx="72" cy="72"/>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71" name="Rectangle 142"/>
              <p:cNvSpPr>
                <a:spLocks noChangeArrowheads="1"/>
              </p:cNvSpPr>
              <p:nvPr/>
            </p:nvSpPr>
            <p:spPr bwMode="auto">
              <a:xfrm>
                <a:off x="629" y="3245"/>
                <a:ext cx="992" cy="1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Intromissions</a:t>
                </a:r>
                <a:endParaRPr lang="en-US" altLang="en-US" sz="900">
                  <a:solidFill>
                    <a:srgbClr val="FFFFFF"/>
                  </a:solidFill>
                  <a:latin typeface="Times New Roman" pitchFamily="18" charset="0"/>
                  <a:cs typeface="Arial" pitchFamily="34" charset="0"/>
                </a:endParaRPr>
              </a:p>
            </p:txBody>
          </p:sp>
          <p:sp>
            <p:nvSpPr>
              <p:cNvPr id="25772" name="Rectangle 143"/>
              <p:cNvSpPr>
                <a:spLocks noChangeArrowheads="1"/>
              </p:cNvSpPr>
              <p:nvPr/>
            </p:nvSpPr>
            <p:spPr bwMode="auto">
              <a:xfrm>
                <a:off x="509" y="3420"/>
                <a:ext cx="73" cy="72"/>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73" name="Rectangle 144"/>
              <p:cNvSpPr>
                <a:spLocks noChangeArrowheads="1"/>
              </p:cNvSpPr>
              <p:nvPr/>
            </p:nvSpPr>
            <p:spPr bwMode="auto">
              <a:xfrm>
                <a:off x="629" y="3397"/>
                <a:ext cx="891" cy="1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Ejaculations</a:t>
                </a:r>
                <a:endParaRPr lang="en-US" altLang="en-US" sz="900">
                  <a:solidFill>
                    <a:srgbClr val="FFFFFF"/>
                  </a:solidFill>
                  <a:latin typeface="Times New Roman" pitchFamily="18" charset="0"/>
                  <a:cs typeface="Arial" pitchFamily="34" charset="0"/>
                </a:endParaRPr>
              </a:p>
            </p:txBody>
          </p:sp>
        </p:grpSp>
        <p:sp>
          <p:nvSpPr>
            <p:cNvPr id="25655" name="Line 145"/>
            <p:cNvSpPr>
              <a:spLocks noChangeShapeType="1"/>
            </p:cNvSpPr>
            <p:nvPr/>
          </p:nvSpPr>
          <p:spPr bwMode="auto">
            <a:xfrm>
              <a:off x="3327" y="1986"/>
              <a:ext cx="26"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56" name="Rectangle 146"/>
            <p:cNvSpPr>
              <a:spLocks noChangeArrowheads="1"/>
            </p:cNvSpPr>
            <p:nvPr/>
          </p:nvSpPr>
          <p:spPr bwMode="auto">
            <a:xfrm>
              <a:off x="6040" y="2000"/>
              <a:ext cx="142"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15</a:t>
              </a:r>
              <a:endParaRPr lang="en-US" altLang="en-US" sz="1800">
                <a:solidFill>
                  <a:srgbClr val="FFFFFF"/>
                </a:solidFill>
                <a:latin typeface="Times New Roman" pitchFamily="18" charset="0"/>
                <a:cs typeface="Arial" pitchFamily="34" charset="0"/>
              </a:endParaRPr>
            </a:p>
          </p:txBody>
        </p:sp>
        <p:sp>
          <p:nvSpPr>
            <p:cNvPr id="25657" name="Line 147"/>
            <p:cNvSpPr>
              <a:spLocks noChangeShapeType="1"/>
            </p:cNvSpPr>
            <p:nvPr/>
          </p:nvSpPr>
          <p:spPr bwMode="auto">
            <a:xfrm>
              <a:off x="4612" y="3144"/>
              <a:ext cx="130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58" name="Line 148"/>
            <p:cNvSpPr>
              <a:spLocks noChangeShapeType="1"/>
            </p:cNvSpPr>
            <p:nvPr/>
          </p:nvSpPr>
          <p:spPr bwMode="auto">
            <a:xfrm flipV="1">
              <a:off x="3356" y="3143"/>
              <a:ext cx="0"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59" name="Line 149"/>
            <p:cNvSpPr>
              <a:spLocks noChangeShapeType="1"/>
            </p:cNvSpPr>
            <p:nvPr/>
          </p:nvSpPr>
          <p:spPr bwMode="auto">
            <a:xfrm flipV="1">
              <a:off x="3503" y="3143"/>
              <a:ext cx="0"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60" name="Line 150"/>
            <p:cNvSpPr>
              <a:spLocks noChangeShapeType="1"/>
            </p:cNvSpPr>
            <p:nvPr/>
          </p:nvSpPr>
          <p:spPr bwMode="auto">
            <a:xfrm flipV="1">
              <a:off x="3645"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61" name="Line 151"/>
            <p:cNvSpPr>
              <a:spLocks noChangeShapeType="1"/>
            </p:cNvSpPr>
            <p:nvPr/>
          </p:nvSpPr>
          <p:spPr bwMode="auto">
            <a:xfrm flipV="1">
              <a:off x="3792"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62" name="Line 152"/>
            <p:cNvSpPr>
              <a:spLocks noChangeShapeType="1"/>
            </p:cNvSpPr>
            <p:nvPr/>
          </p:nvSpPr>
          <p:spPr bwMode="auto">
            <a:xfrm flipV="1">
              <a:off x="3935"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63" name="Line 153"/>
            <p:cNvSpPr>
              <a:spLocks noChangeShapeType="1"/>
            </p:cNvSpPr>
            <p:nvPr/>
          </p:nvSpPr>
          <p:spPr bwMode="auto">
            <a:xfrm flipV="1">
              <a:off x="4082"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64" name="Line 154"/>
            <p:cNvSpPr>
              <a:spLocks noChangeShapeType="1"/>
            </p:cNvSpPr>
            <p:nvPr/>
          </p:nvSpPr>
          <p:spPr bwMode="auto">
            <a:xfrm flipV="1">
              <a:off x="4225"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65" name="Line 155"/>
            <p:cNvSpPr>
              <a:spLocks noChangeShapeType="1"/>
            </p:cNvSpPr>
            <p:nvPr/>
          </p:nvSpPr>
          <p:spPr bwMode="auto">
            <a:xfrm flipV="1">
              <a:off x="4368" y="3143"/>
              <a:ext cx="0"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nvGrpSpPr>
            <p:cNvPr id="25666" name="Group 156"/>
            <p:cNvGrpSpPr>
              <a:grpSpLocks/>
            </p:cNvGrpSpPr>
            <p:nvPr/>
          </p:nvGrpSpPr>
          <p:grpSpPr bwMode="auto">
            <a:xfrm>
              <a:off x="4515" y="2844"/>
              <a:ext cx="96" cy="323"/>
              <a:chOff x="3073" y="3931"/>
              <a:chExt cx="134" cy="36"/>
            </a:xfrm>
          </p:grpSpPr>
          <p:sp>
            <p:nvSpPr>
              <p:cNvPr id="25766" name="Line 157"/>
              <p:cNvSpPr>
                <a:spLocks noChangeShapeType="1"/>
              </p:cNvSpPr>
              <p:nvPr/>
            </p:nvSpPr>
            <p:spPr bwMode="auto">
              <a:xfrm flipV="1">
                <a:off x="3073" y="3931"/>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67" name="Line 158"/>
              <p:cNvSpPr>
                <a:spLocks noChangeShapeType="1"/>
              </p:cNvSpPr>
              <p:nvPr/>
            </p:nvSpPr>
            <p:spPr bwMode="auto">
              <a:xfrm flipV="1">
                <a:off x="3206" y="3931"/>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sp>
          <p:nvSpPr>
            <p:cNvPr id="25667" name="Line 159"/>
            <p:cNvSpPr>
              <a:spLocks noChangeShapeType="1"/>
            </p:cNvSpPr>
            <p:nvPr/>
          </p:nvSpPr>
          <p:spPr bwMode="auto">
            <a:xfrm flipV="1">
              <a:off x="4758"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68" name="Line 160"/>
            <p:cNvSpPr>
              <a:spLocks noChangeShapeType="1"/>
            </p:cNvSpPr>
            <p:nvPr/>
          </p:nvSpPr>
          <p:spPr bwMode="auto">
            <a:xfrm flipV="1">
              <a:off x="4901" y="3143"/>
              <a:ext cx="0"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69" name="Line 161"/>
            <p:cNvSpPr>
              <a:spLocks noChangeShapeType="1"/>
            </p:cNvSpPr>
            <p:nvPr/>
          </p:nvSpPr>
          <p:spPr bwMode="auto">
            <a:xfrm flipV="1">
              <a:off x="5043"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70" name="Line 162"/>
            <p:cNvSpPr>
              <a:spLocks noChangeShapeType="1"/>
            </p:cNvSpPr>
            <p:nvPr/>
          </p:nvSpPr>
          <p:spPr bwMode="auto">
            <a:xfrm flipV="1">
              <a:off x="5190"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71" name="Line 163"/>
            <p:cNvSpPr>
              <a:spLocks noChangeShapeType="1"/>
            </p:cNvSpPr>
            <p:nvPr/>
          </p:nvSpPr>
          <p:spPr bwMode="auto">
            <a:xfrm flipV="1">
              <a:off x="5333"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72" name="Line 164"/>
            <p:cNvSpPr>
              <a:spLocks noChangeShapeType="1"/>
            </p:cNvSpPr>
            <p:nvPr/>
          </p:nvSpPr>
          <p:spPr bwMode="auto">
            <a:xfrm flipV="1">
              <a:off x="5480"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73" name="Line 165"/>
            <p:cNvSpPr>
              <a:spLocks noChangeShapeType="1"/>
            </p:cNvSpPr>
            <p:nvPr/>
          </p:nvSpPr>
          <p:spPr bwMode="auto">
            <a:xfrm flipV="1">
              <a:off x="5623"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74" name="Line 166"/>
            <p:cNvSpPr>
              <a:spLocks noChangeShapeType="1"/>
            </p:cNvSpPr>
            <p:nvPr/>
          </p:nvSpPr>
          <p:spPr bwMode="auto">
            <a:xfrm flipV="1">
              <a:off x="5770"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75" name="Line 167"/>
            <p:cNvSpPr>
              <a:spLocks noChangeShapeType="1"/>
            </p:cNvSpPr>
            <p:nvPr/>
          </p:nvSpPr>
          <p:spPr bwMode="auto">
            <a:xfrm flipV="1">
              <a:off x="5913" y="3143"/>
              <a:ext cx="0"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76" name="Line 168"/>
            <p:cNvSpPr>
              <a:spLocks noChangeShapeType="1"/>
            </p:cNvSpPr>
            <p:nvPr/>
          </p:nvSpPr>
          <p:spPr bwMode="auto">
            <a:xfrm>
              <a:off x="3356" y="3144"/>
              <a:ext cx="1163"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77" name="Line 169"/>
            <p:cNvSpPr>
              <a:spLocks noChangeShapeType="1"/>
            </p:cNvSpPr>
            <p:nvPr/>
          </p:nvSpPr>
          <p:spPr bwMode="auto">
            <a:xfrm>
              <a:off x="4436" y="1442"/>
              <a:ext cx="80" cy="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78" name="Line 170"/>
            <p:cNvSpPr>
              <a:spLocks noChangeShapeType="1"/>
            </p:cNvSpPr>
            <p:nvPr/>
          </p:nvSpPr>
          <p:spPr bwMode="auto">
            <a:xfrm flipH="1">
              <a:off x="4492" y="1440"/>
              <a:ext cx="46" cy="8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79" name="Line 171"/>
            <p:cNvSpPr>
              <a:spLocks noChangeShapeType="1"/>
            </p:cNvSpPr>
            <p:nvPr/>
          </p:nvSpPr>
          <p:spPr bwMode="auto">
            <a:xfrm flipH="1">
              <a:off x="4553" y="1448"/>
              <a:ext cx="45" cy="8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680" name="Rectangle 172"/>
            <p:cNvSpPr>
              <a:spLocks noChangeArrowheads="1"/>
            </p:cNvSpPr>
            <p:nvPr/>
          </p:nvSpPr>
          <p:spPr bwMode="auto">
            <a:xfrm>
              <a:off x="3667" y="2587"/>
              <a:ext cx="30" cy="263"/>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81" name="Rectangle 173"/>
            <p:cNvSpPr>
              <a:spLocks noChangeArrowheads="1"/>
            </p:cNvSpPr>
            <p:nvPr/>
          </p:nvSpPr>
          <p:spPr bwMode="auto">
            <a:xfrm>
              <a:off x="3810" y="2708"/>
              <a:ext cx="35" cy="142"/>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82" name="Rectangle 174"/>
            <p:cNvSpPr>
              <a:spLocks noChangeArrowheads="1"/>
            </p:cNvSpPr>
            <p:nvPr/>
          </p:nvSpPr>
          <p:spPr bwMode="auto">
            <a:xfrm>
              <a:off x="3958" y="2615"/>
              <a:ext cx="31" cy="235"/>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83" name="Rectangle 175"/>
            <p:cNvSpPr>
              <a:spLocks noChangeArrowheads="1"/>
            </p:cNvSpPr>
            <p:nvPr/>
          </p:nvSpPr>
          <p:spPr bwMode="auto">
            <a:xfrm>
              <a:off x="4102" y="2684"/>
              <a:ext cx="30" cy="166"/>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84" name="Rectangle 176"/>
            <p:cNvSpPr>
              <a:spLocks noChangeArrowheads="1"/>
            </p:cNvSpPr>
            <p:nvPr/>
          </p:nvSpPr>
          <p:spPr bwMode="auto">
            <a:xfrm>
              <a:off x="4245" y="2562"/>
              <a:ext cx="31" cy="288"/>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85" name="Rectangle 177"/>
            <p:cNvSpPr>
              <a:spLocks noChangeArrowheads="1"/>
            </p:cNvSpPr>
            <p:nvPr/>
          </p:nvSpPr>
          <p:spPr bwMode="auto">
            <a:xfrm>
              <a:off x="4389" y="2740"/>
              <a:ext cx="31" cy="110"/>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86" name="Rectangle 178"/>
            <p:cNvSpPr>
              <a:spLocks noChangeArrowheads="1"/>
            </p:cNvSpPr>
            <p:nvPr/>
          </p:nvSpPr>
          <p:spPr bwMode="auto">
            <a:xfrm>
              <a:off x="5443" y="2510"/>
              <a:ext cx="30" cy="340"/>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87" name="Rectangle 179"/>
            <p:cNvSpPr>
              <a:spLocks noChangeArrowheads="1"/>
            </p:cNvSpPr>
            <p:nvPr/>
          </p:nvSpPr>
          <p:spPr bwMode="auto">
            <a:xfrm>
              <a:off x="5586" y="2720"/>
              <a:ext cx="30" cy="130"/>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88" name="Rectangle 180"/>
            <p:cNvSpPr>
              <a:spLocks noChangeArrowheads="1"/>
            </p:cNvSpPr>
            <p:nvPr/>
          </p:nvSpPr>
          <p:spPr bwMode="auto">
            <a:xfrm>
              <a:off x="5730" y="2773"/>
              <a:ext cx="34" cy="77"/>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89" name="Rectangle 181"/>
            <p:cNvSpPr>
              <a:spLocks noChangeArrowheads="1"/>
            </p:cNvSpPr>
            <p:nvPr/>
          </p:nvSpPr>
          <p:spPr bwMode="auto">
            <a:xfrm>
              <a:off x="5877" y="2810"/>
              <a:ext cx="31" cy="40"/>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90" name="Rectangle 182"/>
            <p:cNvSpPr>
              <a:spLocks noChangeArrowheads="1"/>
            </p:cNvSpPr>
            <p:nvPr/>
          </p:nvSpPr>
          <p:spPr bwMode="auto">
            <a:xfrm>
              <a:off x="3697" y="2064"/>
              <a:ext cx="35" cy="786"/>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91" name="Rectangle 183"/>
            <p:cNvSpPr>
              <a:spLocks noChangeArrowheads="1"/>
            </p:cNvSpPr>
            <p:nvPr/>
          </p:nvSpPr>
          <p:spPr bwMode="auto">
            <a:xfrm>
              <a:off x="3845" y="2433"/>
              <a:ext cx="30" cy="417"/>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92" name="Rectangle 184"/>
            <p:cNvSpPr>
              <a:spLocks noChangeArrowheads="1"/>
            </p:cNvSpPr>
            <p:nvPr/>
          </p:nvSpPr>
          <p:spPr bwMode="auto">
            <a:xfrm>
              <a:off x="3989" y="2380"/>
              <a:ext cx="34" cy="470"/>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93" name="Rectangle 185"/>
            <p:cNvSpPr>
              <a:spLocks noChangeArrowheads="1"/>
            </p:cNvSpPr>
            <p:nvPr/>
          </p:nvSpPr>
          <p:spPr bwMode="auto">
            <a:xfrm>
              <a:off x="4132" y="2639"/>
              <a:ext cx="35" cy="211"/>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94" name="Rectangle 186"/>
            <p:cNvSpPr>
              <a:spLocks noChangeArrowheads="1"/>
            </p:cNvSpPr>
            <p:nvPr/>
          </p:nvSpPr>
          <p:spPr bwMode="auto">
            <a:xfrm>
              <a:off x="4276" y="2457"/>
              <a:ext cx="35" cy="393"/>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95" name="Rectangle 187"/>
            <p:cNvSpPr>
              <a:spLocks noChangeArrowheads="1"/>
            </p:cNvSpPr>
            <p:nvPr/>
          </p:nvSpPr>
          <p:spPr bwMode="auto">
            <a:xfrm>
              <a:off x="4420" y="2587"/>
              <a:ext cx="34" cy="263"/>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96" name="Rectangle 188"/>
            <p:cNvSpPr>
              <a:spLocks noChangeArrowheads="1"/>
            </p:cNvSpPr>
            <p:nvPr/>
          </p:nvSpPr>
          <p:spPr bwMode="auto">
            <a:xfrm>
              <a:off x="5473" y="2433"/>
              <a:ext cx="35" cy="417"/>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97" name="Rectangle 189"/>
            <p:cNvSpPr>
              <a:spLocks noChangeArrowheads="1"/>
            </p:cNvSpPr>
            <p:nvPr/>
          </p:nvSpPr>
          <p:spPr bwMode="auto">
            <a:xfrm>
              <a:off x="5616" y="2773"/>
              <a:ext cx="35" cy="77"/>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98" name="Rectangle 190"/>
            <p:cNvSpPr>
              <a:spLocks noChangeArrowheads="1"/>
            </p:cNvSpPr>
            <p:nvPr/>
          </p:nvSpPr>
          <p:spPr bwMode="auto">
            <a:xfrm>
              <a:off x="5764" y="2760"/>
              <a:ext cx="31" cy="90"/>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699" name="Rectangle 191"/>
            <p:cNvSpPr>
              <a:spLocks noChangeArrowheads="1"/>
            </p:cNvSpPr>
            <p:nvPr/>
          </p:nvSpPr>
          <p:spPr bwMode="auto">
            <a:xfrm>
              <a:off x="5908" y="2810"/>
              <a:ext cx="35" cy="40"/>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00" name="Rectangle 192"/>
            <p:cNvSpPr>
              <a:spLocks noChangeArrowheads="1"/>
            </p:cNvSpPr>
            <p:nvPr/>
          </p:nvSpPr>
          <p:spPr bwMode="auto">
            <a:xfrm>
              <a:off x="3732" y="2798"/>
              <a:ext cx="30" cy="52"/>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01" name="Rectangle 193"/>
            <p:cNvSpPr>
              <a:spLocks noChangeArrowheads="1"/>
            </p:cNvSpPr>
            <p:nvPr/>
          </p:nvSpPr>
          <p:spPr bwMode="auto">
            <a:xfrm>
              <a:off x="3875" y="2785"/>
              <a:ext cx="36" cy="65"/>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02" name="Rectangle 194"/>
            <p:cNvSpPr>
              <a:spLocks noChangeArrowheads="1"/>
            </p:cNvSpPr>
            <p:nvPr/>
          </p:nvSpPr>
          <p:spPr bwMode="auto">
            <a:xfrm>
              <a:off x="4023" y="2810"/>
              <a:ext cx="31" cy="40"/>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03" name="Rectangle 195"/>
            <p:cNvSpPr>
              <a:spLocks noChangeArrowheads="1"/>
            </p:cNvSpPr>
            <p:nvPr/>
          </p:nvSpPr>
          <p:spPr bwMode="auto">
            <a:xfrm>
              <a:off x="4167" y="2826"/>
              <a:ext cx="31" cy="24"/>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04" name="Rectangle 196"/>
            <p:cNvSpPr>
              <a:spLocks noChangeArrowheads="1"/>
            </p:cNvSpPr>
            <p:nvPr/>
          </p:nvSpPr>
          <p:spPr bwMode="auto">
            <a:xfrm>
              <a:off x="4311" y="2810"/>
              <a:ext cx="30" cy="40"/>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05" name="Rectangle 197"/>
            <p:cNvSpPr>
              <a:spLocks noChangeArrowheads="1"/>
            </p:cNvSpPr>
            <p:nvPr/>
          </p:nvSpPr>
          <p:spPr bwMode="auto">
            <a:xfrm>
              <a:off x="4454" y="2838"/>
              <a:ext cx="31" cy="12"/>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06" name="Rectangle 198"/>
            <p:cNvSpPr>
              <a:spLocks noChangeArrowheads="1"/>
            </p:cNvSpPr>
            <p:nvPr/>
          </p:nvSpPr>
          <p:spPr bwMode="auto">
            <a:xfrm>
              <a:off x="5508" y="2838"/>
              <a:ext cx="30" cy="12"/>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07" name="Line 199"/>
            <p:cNvSpPr>
              <a:spLocks noChangeShapeType="1"/>
            </p:cNvSpPr>
            <p:nvPr/>
          </p:nvSpPr>
          <p:spPr bwMode="auto">
            <a:xfrm>
              <a:off x="3358" y="2850"/>
              <a:ext cx="114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08" name="Line 200"/>
            <p:cNvSpPr>
              <a:spLocks noChangeShapeType="1"/>
            </p:cNvSpPr>
            <p:nvPr/>
          </p:nvSpPr>
          <p:spPr bwMode="auto">
            <a:xfrm>
              <a:off x="5973" y="2050"/>
              <a:ext cx="0" cy="80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09" name="Rectangle 201"/>
            <p:cNvSpPr>
              <a:spLocks noChangeArrowheads="1"/>
            </p:cNvSpPr>
            <p:nvPr/>
          </p:nvSpPr>
          <p:spPr bwMode="auto">
            <a:xfrm>
              <a:off x="6040" y="2786"/>
              <a:ext cx="7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0</a:t>
              </a:r>
              <a:endParaRPr lang="en-US" altLang="en-US" sz="1800">
                <a:solidFill>
                  <a:srgbClr val="FFFFFF"/>
                </a:solidFill>
                <a:latin typeface="Times New Roman" pitchFamily="18" charset="0"/>
                <a:cs typeface="Arial" pitchFamily="34" charset="0"/>
              </a:endParaRPr>
            </a:p>
          </p:txBody>
        </p:sp>
        <p:sp>
          <p:nvSpPr>
            <p:cNvPr id="25710" name="Line 202"/>
            <p:cNvSpPr>
              <a:spLocks noChangeShapeType="1"/>
            </p:cNvSpPr>
            <p:nvPr/>
          </p:nvSpPr>
          <p:spPr bwMode="auto">
            <a:xfrm>
              <a:off x="5977" y="2049"/>
              <a:ext cx="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11" name="Rectangle 203"/>
            <p:cNvSpPr>
              <a:spLocks noChangeArrowheads="1"/>
            </p:cNvSpPr>
            <p:nvPr/>
          </p:nvSpPr>
          <p:spPr bwMode="auto">
            <a:xfrm>
              <a:off x="6040" y="2529"/>
              <a:ext cx="7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5</a:t>
              </a:r>
              <a:endParaRPr lang="en-US" altLang="en-US" sz="1800">
                <a:solidFill>
                  <a:srgbClr val="FFFFFF"/>
                </a:solidFill>
                <a:latin typeface="Times New Roman" pitchFamily="18" charset="0"/>
                <a:cs typeface="Arial" pitchFamily="34" charset="0"/>
              </a:endParaRPr>
            </a:p>
          </p:txBody>
        </p:sp>
        <p:sp>
          <p:nvSpPr>
            <p:cNvPr id="25712" name="Rectangle 204"/>
            <p:cNvSpPr>
              <a:spLocks noChangeArrowheads="1"/>
            </p:cNvSpPr>
            <p:nvPr/>
          </p:nvSpPr>
          <p:spPr bwMode="auto">
            <a:xfrm>
              <a:off x="6040" y="2248"/>
              <a:ext cx="142"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b="1">
                  <a:solidFill>
                    <a:srgbClr val="FFFFFF"/>
                  </a:solidFill>
                  <a:latin typeface="Arial" pitchFamily="34" charset="0"/>
                  <a:cs typeface="Arial" pitchFamily="34" charset="0"/>
                </a:rPr>
                <a:t>10</a:t>
              </a:r>
              <a:endParaRPr lang="en-US" altLang="en-US" sz="1800">
                <a:solidFill>
                  <a:srgbClr val="FFFFFF"/>
                </a:solidFill>
                <a:latin typeface="Times New Roman" pitchFamily="18" charset="0"/>
                <a:cs typeface="Arial" pitchFamily="34" charset="0"/>
              </a:endParaRPr>
            </a:p>
          </p:txBody>
        </p:sp>
        <p:sp>
          <p:nvSpPr>
            <p:cNvPr id="25713" name="Line 205"/>
            <p:cNvSpPr>
              <a:spLocks noChangeShapeType="1"/>
            </p:cNvSpPr>
            <p:nvPr/>
          </p:nvSpPr>
          <p:spPr bwMode="auto">
            <a:xfrm>
              <a:off x="5977" y="2297"/>
              <a:ext cx="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14" name="Line 206"/>
            <p:cNvSpPr>
              <a:spLocks noChangeShapeType="1"/>
            </p:cNvSpPr>
            <p:nvPr/>
          </p:nvSpPr>
          <p:spPr bwMode="auto">
            <a:xfrm>
              <a:off x="5977" y="2572"/>
              <a:ext cx="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15" name="Line 207"/>
            <p:cNvSpPr>
              <a:spLocks noChangeShapeType="1"/>
            </p:cNvSpPr>
            <p:nvPr/>
          </p:nvSpPr>
          <p:spPr bwMode="auto">
            <a:xfrm>
              <a:off x="5977" y="2849"/>
              <a:ext cx="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16" name="Rectangle 208"/>
            <p:cNvSpPr>
              <a:spLocks noChangeArrowheads="1"/>
            </p:cNvSpPr>
            <p:nvPr/>
          </p:nvSpPr>
          <p:spPr bwMode="auto">
            <a:xfrm rot="5400000">
              <a:off x="5754" y="2367"/>
              <a:ext cx="1023" cy="13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Copulation Frequency</a:t>
              </a:r>
              <a:endParaRPr lang="en-US" altLang="en-US" sz="900">
                <a:solidFill>
                  <a:srgbClr val="FFFFFF"/>
                </a:solidFill>
                <a:latin typeface="Times New Roman" pitchFamily="18" charset="0"/>
                <a:cs typeface="Arial" pitchFamily="34" charset="0"/>
              </a:endParaRPr>
            </a:p>
          </p:txBody>
        </p:sp>
        <p:sp>
          <p:nvSpPr>
            <p:cNvPr id="25717" name="Line 209"/>
            <p:cNvSpPr>
              <a:spLocks noChangeShapeType="1"/>
            </p:cNvSpPr>
            <p:nvPr/>
          </p:nvSpPr>
          <p:spPr bwMode="auto">
            <a:xfrm>
              <a:off x="4604" y="2850"/>
              <a:ext cx="1370"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18" name="Line 210"/>
            <p:cNvSpPr>
              <a:spLocks noChangeShapeType="1"/>
            </p:cNvSpPr>
            <p:nvPr/>
          </p:nvSpPr>
          <p:spPr bwMode="auto">
            <a:xfrm flipH="1">
              <a:off x="4477" y="2804"/>
              <a:ext cx="46" cy="82"/>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19" name="Line 211"/>
            <p:cNvSpPr>
              <a:spLocks noChangeShapeType="1"/>
            </p:cNvSpPr>
            <p:nvPr/>
          </p:nvSpPr>
          <p:spPr bwMode="auto">
            <a:xfrm flipH="1">
              <a:off x="4577" y="2806"/>
              <a:ext cx="45" cy="83"/>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20" name="Rectangle 212"/>
            <p:cNvSpPr>
              <a:spLocks noChangeArrowheads="1"/>
            </p:cNvSpPr>
            <p:nvPr/>
          </p:nvSpPr>
          <p:spPr bwMode="auto">
            <a:xfrm>
              <a:off x="2903" y="3199"/>
              <a:ext cx="412"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Sample</a:t>
              </a:r>
            </a:p>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Number</a:t>
              </a:r>
              <a:endParaRPr lang="en-US" altLang="en-US" sz="1800">
                <a:solidFill>
                  <a:srgbClr val="FFFFFF"/>
                </a:solidFill>
                <a:latin typeface="Times New Roman" pitchFamily="18" charset="0"/>
                <a:cs typeface="Arial" pitchFamily="34" charset="0"/>
              </a:endParaRPr>
            </a:p>
          </p:txBody>
        </p:sp>
        <p:sp>
          <p:nvSpPr>
            <p:cNvPr id="25721" name="Rectangle 213"/>
            <p:cNvSpPr>
              <a:spLocks noChangeArrowheads="1"/>
            </p:cNvSpPr>
            <p:nvPr/>
          </p:nvSpPr>
          <p:spPr bwMode="auto">
            <a:xfrm>
              <a:off x="3323" y="3199"/>
              <a:ext cx="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1</a:t>
              </a:r>
              <a:endParaRPr lang="en-US" altLang="en-US" sz="1800">
                <a:solidFill>
                  <a:srgbClr val="FFFFFF"/>
                </a:solidFill>
                <a:latin typeface="Times New Roman" pitchFamily="18" charset="0"/>
                <a:cs typeface="Arial" pitchFamily="34" charset="0"/>
              </a:endParaRPr>
            </a:p>
          </p:txBody>
        </p:sp>
        <p:sp>
          <p:nvSpPr>
            <p:cNvPr id="25722" name="Rectangle 214"/>
            <p:cNvSpPr>
              <a:spLocks noChangeArrowheads="1"/>
            </p:cNvSpPr>
            <p:nvPr/>
          </p:nvSpPr>
          <p:spPr bwMode="auto">
            <a:xfrm>
              <a:off x="3472" y="3199"/>
              <a:ext cx="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2</a:t>
              </a:r>
              <a:endParaRPr lang="en-US" altLang="en-US" sz="1800">
                <a:solidFill>
                  <a:srgbClr val="FFFFFF"/>
                </a:solidFill>
                <a:latin typeface="Times New Roman" pitchFamily="18" charset="0"/>
                <a:cs typeface="Arial" pitchFamily="34" charset="0"/>
              </a:endParaRPr>
            </a:p>
          </p:txBody>
        </p:sp>
        <p:sp>
          <p:nvSpPr>
            <p:cNvPr id="25723" name="Rectangle 215"/>
            <p:cNvSpPr>
              <a:spLocks noChangeArrowheads="1"/>
            </p:cNvSpPr>
            <p:nvPr/>
          </p:nvSpPr>
          <p:spPr bwMode="auto">
            <a:xfrm>
              <a:off x="3619" y="3199"/>
              <a:ext cx="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3</a:t>
              </a:r>
              <a:endParaRPr lang="en-US" altLang="en-US" sz="1800">
                <a:solidFill>
                  <a:srgbClr val="FFFFFF"/>
                </a:solidFill>
                <a:latin typeface="Times New Roman" pitchFamily="18" charset="0"/>
                <a:cs typeface="Arial" pitchFamily="34" charset="0"/>
              </a:endParaRPr>
            </a:p>
          </p:txBody>
        </p:sp>
        <p:sp>
          <p:nvSpPr>
            <p:cNvPr id="25724" name="Rectangle 216"/>
            <p:cNvSpPr>
              <a:spLocks noChangeArrowheads="1"/>
            </p:cNvSpPr>
            <p:nvPr/>
          </p:nvSpPr>
          <p:spPr bwMode="auto">
            <a:xfrm>
              <a:off x="3760" y="3199"/>
              <a:ext cx="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4</a:t>
              </a:r>
              <a:endParaRPr lang="en-US" altLang="en-US" sz="1800">
                <a:solidFill>
                  <a:srgbClr val="FFFFFF"/>
                </a:solidFill>
                <a:latin typeface="Times New Roman" pitchFamily="18" charset="0"/>
                <a:cs typeface="Arial" pitchFamily="34" charset="0"/>
              </a:endParaRPr>
            </a:p>
          </p:txBody>
        </p:sp>
        <p:sp>
          <p:nvSpPr>
            <p:cNvPr id="25725" name="Rectangle 217"/>
            <p:cNvSpPr>
              <a:spLocks noChangeArrowheads="1"/>
            </p:cNvSpPr>
            <p:nvPr/>
          </p:nvSpPr>
          <p:spPr bwMode="auto">
            <a:xfrm>
              <a:off x="3904" y="3199"/>
              <a:ext cx="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5</a:t>
              </a:r>
              <a:endParaRPr lang="en-US" altLang="en-US" sz="1800">
                <a:solidFill>
                  <a:srgbClr val="FFFFFF"/>
                </a:solidFill>
                <a:latin typeface="Times New Roman" pitchFamily="18" charset="0"/>
                <a:cs typeface="Arial" pitchFamily="34" charset="0"/>
              </a:endParaRPr>
            </a:p>
          </p:txBody>
        </p:sp>
        <p:sp>
          <p:nvSpPr>
            <p:cNvPr id="25726" name="Rectangle 218"/>
            <p:cNvSpPr>
              <a:spLocks noChangeArrowheads="1"/>
            </p:cNvSpPr>
            <p:nvPr/>
          </p:nvSpPr>
          <p:spPr bwMode="auto">
            <a:xfrm>
              <a:off x="4056" y="3199"/>
              <a:ext cx="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6</a:t>
              </a:r>
              <a:endParaRPr lang="en-US" altLang="en-US" sz="1800">
                <a:solidFill>
                  <a:srgbClr val="FFFFFF"/>
                </a:solidFill>
                <a:latin typeface="Times New Roman" pitchFamily="18" charset="0"/>
                <a:cs typeface="Arial" pitchFamily="34" charset="0"/>
              </a:endParaRPr>
            </a:p>
          </p:txBody>
        </p:sp>
        <p:sp>
          <p:nvSpPr>
            <p:cNvPr id="25727" name="Rectangle 219"/>
            <p:cNvSpPr>
              <a:spLocks noChangeArrowheads="1"/>
            </p:cNvSpPr>
            <p:nvPr/>
          </p:nvSpPr>
          <p:spPr bwMode="auto">
            <a:xfrm>
              <a:off x="4196" y="3199"/>
              <a:ext cx="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7</a:t>
              </a:r>
              <a:endParaRPr lang="en-US" altLang="en-US" sz="1800">
                <a:solidFill>
                  <a:srgbClr val="FFFFFF"/>
                </a:solidFill>
                <a:latin typeface="Times New Roman" pitchFamily="18" charset="0"/>
                <a:cs typeface="Arial" pitchFamily="34" charset="0"/>
              </a:endParaRPr>
            </a:p>
          </p:txBody>
        </p:sp>
        <p:sp>
          <p:nvSpPr>
            <p:cNvPr id="25728" name="Rectangle 220"/>
            <p:cNvSpPr>
              <a:spLocks noChangeArrowheads="1"/>
            </p:cNvSpPr>
            <p:nvPr/>
          </p:nvSpPr>
          <p:spPr bwMode="auto">
            <a:xfrm>
              <a:off x="4337" y="3199"/>
              <a:ext cx="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8</a:t>
              </a:r>
              <a:endParaRPr lang="en-US" altLang="en-US" sz="1800">
                <a:solidFill>
                  <a:srgbClr val="FFFFFF"/>
                </a:solidFill>
                <a:latin typeface="Times New Roman" pitchFamily="18" charset="0"/>
                <a:cs typeface="Arial" pitchFamily="34" charset="0"/>
              </a:endParaRPr>
            </a:p>
          </p:txBody>
        </p:sp>
        <p:sp>
          <p:nvSpPr>
            <p:cNvPr id="25729" name="Rectangle 221"/>
            <p:cNvSpPr>
              <a:spLocks noChangeArrowheads="1"/>
            </p:cNvSpPr>
            <p:nvPr/>
          </p:nvSpPr>
          <p:spPr bwMode="auto">
            <a:xfrm>
              <a:off x="4733" y="3200"/>
              <a:ext cx="6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9</a:t>
              </a:r>
              <a:endParaRPr lang="en-US" altLang="en-US" sz="1800">
                <a:solidFill>
                  <a:srgbClr val="FFFFFF"/>
                </a:solidFill>
                <a:latin typeface="Times New Roman" pitchFamily="18" charset="0"/>
                <a:cs typeface="Arial" pitchFamily="34" charset="0"/>
              </a:endParaRPr>
            </a:p>
          </p:txBody>
        </p:sp>
        <p:sp>
          <p:nvSpPr>
            <p:cNvPr id="25730" name="Rectangle 222"/>
            <p:cNvSpPr>
              <a:spLocks noChangeArrowheads="1"/>
            </p:cNvSpPr>
            <p:nvPr/>
          </p:nvSpPr>
          <p:spPr bwMode="auto">
            <a:xfrm>
              <a:off x="4842" y="3200"/>
              <a:ext cx="12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10</a:t>
              </a:r>
              <a:endParaRPr lang="en-US" altLang="en-US" sz="1800">
                <a:solidFill>
                  <a:srgbClr val="FFFFFF"/>
                </a:solidFill>
                <a:latin typeface="Times New Roman" pitchFamily="18" charset="0"/>
                <a:cs typeface="Arial" pitchFamily="34" charset="0"/>
              </a:endParaRPr>
            </a:p>
          </p:txBody>
        </p:sp>
        <p:sp>
          <p:nvSpPr>
            <p:cNvPr id="25731" name="Rectangle 223"/>
            <p:cNvSpPr>
              <a:spLocks noChangeArrowheads="1"/>
            </p:cNvSpPr>
            <p:nvPr/>
          </p:nvSpPr>
          <p:spPr bwMode="auto">
            <a:xfrm>
              <a:off x="4987" y="3200"/>
              <a:ext cx="12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11</a:t>
              </a:r>
              <a:endParaRPr lang="en-US" altLang="en-US" sz="1800">
                <a:solidFill>
                  <a:srgbClr val="FFFFFF"/>
                </a:solidFill>
                <a:latin typeface="Times New Roman" pitchFamily="18" charset="0"/>
                <a:cs typeface="Arial" pitchFamily="34" charset="0"/>
              </a:endParaRPr>
            </a:p>
          </p:txBody>
        </p:sp>
        <p:sp>
          <p:nvSpPr>
            <p:cNvPr id="25732" name="Rectangle 224"/>
            <p:cNvSpPr>
              <a:spLocks noChangeArrowheads="1"/>
            </p:cNvSpPr>
            <p:nvPr/>
          </p:nvSpPr>
          <p:spPr bwMode="auto">
            <a:xfrm>
              <a:off x="5134" y="3200"/>
              <a:ext cx="12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12</a:t>
              </a:r>
              <a:endParaRPr lang="en-US" altLang="en-US" sz="1800">
                <a:solidFill>
                  <a:srgbClr val="FFFFFF"/>
                </a:solidFill>
                <a:latin typeface="Times New Roman" pitchFamily="18" charset="0"/>
                <a:cs typeface="Arial" pitchFamily="34" charset="0"/>
              </a:endParaRPr>
            </a:p>
          </p:txBody>
        </p:sp>
        <p:sp>
          <p:nvSpPr>
            <p:cNvPr id="25733" name="Rectangle 225"/>
            <p:cNvSpPr>
              <a:spLocks noChangeArrowheads="1"/>
            </p:cNvSpPr>
            <p:nvPr/>
          </p:nvSpPr>
          <p:spPr bwMode="auto">
            <a:xfrm>
              <a:off x="5275" y="3200"/>
              <a:ext cx="12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13</a:t>
              </a:r>
              <a:endParaRPr lang="en-US" altLang="en-US" sz="1800">
                <a:solidFill>
                  <a:srgbClr val="FFFFFF"/>
                </a:solidFill>
                <a:latin typeface="Times New Roman" pitchFamily="18" charset="0"/>
                <a:cs typeface="Arial" pitchFamily="34" charset="0"/>
              </a:endParaRPr>
            </a:p>
          </p:txBody>
        </p:sp>
        <p:sp>
          <p:nvSpPr>
            <p:cNvPr id="25734" name="Rectangle 226"/>
            <p:cNvSpPr>
              <a:spLocks noChangeArrowheads="1"/>
            </p:cNvSpPr>
            <p:nvPr/>
          </p:nvSpPr>
          <p:spPr bwMode="auto">
            <a:xfrm>
              <a:off x="5422" y="3200"/>
              <a:ext cx="12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14</a:t>
              </a:r>
              <a:endParaRPr lang="en-US" altLang="en-US" sz="1800">
                <a:solidFill>
                  <a:srgbClr val="FFFFFF"/>
                </a:solidFill>
                <a:latin typeface="Times New Roman" pitchFamily="18" charset="0"/>
                <a:cs typeface="Arial" pitchFamily="34" charset="0"/>
              </a:endParaRPr>
            </a:p>
          </p:txBody>
        </p:sp>
        <p:sp>
          <p:nvSpPr>
            <p:cNvPr id="25735" name="Rectangle 227"/>
            <p:cNvSpPr>
              <a:spLocks noChangeArrowheads="1"/>
            </p:cNvSpPr>
            <p:nvPr/>
          </p:nvSpPr>
          <p:spPr bwMode="auto">
            <a:xfrm>
              <a:off x="5565" y="3200"/>
              <a:ext cx="12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15</a:t>
              </a:r>
              <a:endParaRPr lang="en-US" altLang="en-US" sz="1800">
                <a:solidFill>
                  <a:srgbClr val="FFFFFF"/>
                </a:solidFill>
                <a:latin typeface="Times New Roman" pitchFamily="18" charset="0"/>
                <a:cs typeface="Arial" pitchFamily="34" charset="0"/>
              </a:endParaRPr>
            </a:p>
          </p:txBody>
        </p:sp>
        <p:sp>
          <p:nvSpPr>
            <p:cNvPr id="25736" name="Rectangle 228"/>
            <p:cNvSpPr>
              <a:spLocks noChangeArrowheads="1"/>
            </p:cNvSpPr>
            <p:nvPr/>
          </p:nvSpPr>
          <p:spPr bwMode="auto">
            <a:xfrm>
              <a:off x="5714" y="3200"/>
              <a:ext cx="12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16</a:t>
              </a:r>
              <a:endParaRPr lang="en-US" altLang="en-US" sz="1800">
                <a:solidFill>
                  <a:srgbClr val="FFFFFF"/>
                </a:solidFill>
                <a:latin typeface="Times New Roman" pitchFamily="18" charset="0"/>
                <a:cs typeface="Arial" pitchFamily="34" charset="0"/>
              </a:endParaRPr>
            </a:p>
          </p:txBody>
        </p:sp>
        <p:sp>
          <p:nvSpPr>
            <p:cNvPr id="25737" name="Rectangle 229"/>
            <p:cNvSpPr>
              <a:spLocks noChangeArrowheads="1"/>
            </p:cNvSpPr>
            <p:nvPr/>
          </p:nvSpPr>
          <p:spPr bwMode="auto">
            <a:xfrm>
              <a:off x="5855" y="3200"/>
              <a:ext cx="121"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17</a:t>
              </a:r>
              <a:endParaRPr lang="en-US" altLang="en-US" sz="1800">
                <a:solidFill>
                  <a:srgbClr val="FFFFFF"/>
                </a:solidFill>
                <a:latin typeface="Times New Roman" pitchFamily="18" charset="0"/>
                <a:cs typeface="Arial" pitchFamily="34" charset="0"/>
              </a:endParaRPr>
            </a:p>
          </p:txBody>
        </p:sp>
        <p:sp>
          <p:nvSpPr>
            <p:cNvPr id="25738" name="Rectangle 230"/>
            <p:cNvSpPr>
              <a:spLocks noChangeArrowheads="1"/>
            </p:cNvSpPr>
            <p:nvPr/>
          </p:nvSpPr>
          <p:spPr bwMode="auto">
            <a:xfrm>
              <a:off x="3343" y="2903"/>
              <a:ext cx="1174" cy="242"/>
            </a:xfrm>
            <a:prstGeom prst="rect">
              <a:avLst/>
            </a:prstGeom>
            <a:noFill/>
            <a:ln w="19050">
              <a:solidFill>
                <a:srgbClr val="FFFFFF"/>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39" name="Rectangle 231"/>
            <p:cNvSpPr>
              <a:spLocks noChangeArrowheads="1"/>
            </p:cNvSpPr>
            <p:nvPr/>
          </p:nvSpPr>
          <p:spPr bwMode="auto">
            <a:xfrm>
              <a:off x="4610" y="2905"/>
              <a:ext cx="1421" cy="238"/>
            </a:xfrm>
            <a:prstGeom prst="rect">
              <a:avLst/>
            </a:prstGeom>
            <a:noFill/>
            <a:ln w="19050">
              <a:solidFill>
                <a:srgbClr val="FFFFFF"/>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5740" name="Line 232"/>
            <p:cNvSpPr>
              <a:spLocks noChangeShapeType="1"/>
            </p:cNvSpPr>
            <p:nvPr/>
          </p:nvSpPr>
          <p:spPr bwMode="auto">
            <a:xfrm>
              <a:off x="3338" y="3025"/>
              <a:ext cx="1174"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41" name="Line 233"/>
            <p:cNvSpPr>
              <a:spLocks noChangeShapeType="1"/>
            </p:cNvSpPr>
            <p:nvPr/>
          </p:nvSpPr>
          <p:spPr bwMode="auto">
            <a:xfrm>
              <a:off x="4609" y="3025"/>
              <a:ext cx="1423"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42" name="Line 234"/>
            <p:cNvSpPr>
              <a:spLocks noChangeShapeType="1"/>
            </p:cNvSpPr>
            <p:nvPr/>
          </p:nvSpPr>
          <p:spPr bwMode="auto">
            <a:xfrm flipH="1">
              <a:off x="3482" y="2847"/>
              <a:ext cx="20" cy="59"/>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43" name="Line 235"/>
            <p:cNvSpPr>
              <a:spLocks noChangeShapeType="1"/>
            </p:cNvSpPr>
            <p:nvPr/>
          </p:nvSpPr>
          <p:spPr bwMode="auto">
            <a:xfrm>
              <a:off x="3625" y="2847"/>
              <a:ext cx="9" cy="59"/>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44" name="Line 236"/>
            <p:cNvSpPr>
              <a:spLocks noChangeShapeType="1"/>
            </p:cNvSpPr>
            <p:nvPr/>
          </p:nvSpPr>
          <p:spPr bwMode="auto">
            <a:xfrm flipH="1">
              <a:off x="4912" y="2845"/>
              <a:ext cx="7" cy="59"/>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45" name="Line 237"/>
            <p:cNvSpPr>
              <a:spLocks noChangeShapeType="1"/>
            </p:cNvSpPr>
            <p:nvPr/>
          </p:nvSpPr>
          <p:spPr bwMode="auto">
            <a:xfrm>
              <a:off x="5029" y="2851"/>
              <a:ext cx="37" cy="51"/>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46" name="Line 238"/>
            <p:cNvSpPr>
              <a:spLocks noChangeShapeType="1"/>
            </p:cNvSpPr>
            <p:nvPr/>
          </p:nvSpPr>
          <p:spPr bwMode="auto">
            <a:xfrm flipH="1">
              <a:off x="5211" y="2853"/>
              <a:ext cx="2" cy="55"/>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47" name="Line 239"/>
            <p:cNvSpPr>
              <a:spLocks noChangeShapeType="1"/>
            </p:cNvSpPr>
            <p:nvPr/>
          </p:nvSpPr>
          <p:spPr bwMode="auto">
            <a:xfrm>
              <a:off x="5327" y="2845"/>
              <a:ext cx="28" cy="57"/>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5748" name="Line 240"/>
            <p:cNvSpPr>
              <a:spLocks noChangeShapeType="1"/>
            </p:cNvSpPr>
            <p:nvPr/>
          </p:nvSpPr>
          <p:spPr bwMode="auto">
            <a:xfrm>
              <a:off x="3480" y="2904"/>
              <a:ext cx="0" cy="243"/>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49" name="Line 241"/>
            <p:cNvSpPr>
              <a:spLocks noChangeShapeType="1"/>
            </p:cNvSpPr>
            <p:nvPr/>
          </p:nvSpPr>
          <p:spPr bwMode="auto">
            <a:xfrm>
              <a:off x="3630" y="2900"/>
              <a:ext cx="0" cy="1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50" name="Line 242"/>
            <p:cNvSpPr>
              <a:spLocks noChangeShapeType="1"/>
            </p:cNvSpPr>
            <p:nvPr/>
          </p:nvSpPr>
          <p:spPr bwMode="auto">
            <a:xfrm>
              <a:off x="4082" y="3094"/>
              <a:ext cx="43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51" name="Line 243"/>
            <p:cNvSpPr>
              <a:spLocks noChangeShapeType="1"/>
            </p:cNvSpPr>
            <p:nvPr/>
          </p:nvSpPr>
          <p:spPr bwMode="auto">
            <a:xfrm>
              <a:off x="4609" y="3094"/>
              <a:ext cx="567" cy="0"/>
            </a:xfrm>
            <a:prstGeom prst="line">
              <a:avLst/>
            </a:prstGeom>
            <a:noFill/>
            <a:ln w="19050">
              <a:solidFill>
                <a:srgbClr val="FFFFFF"/>
              </a:solidFill>
              <a:round/>
              <a:headEnd/>
              <a:tailEnd type="arrow"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52" name="Rectangle 244"/>
            <p:cNvSpPr>
              <a:spLocks noChangeArrowheads="1"/>
            </p:cNvSpPr>
            <p:nvPr/>
          </p:nvSpPr>
          <p:spPr bwMode="auto">
            <a:xfrm>
              <a:off x="3325" y="2930"/>
              <a:ext cx="176"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Scr</a:t>
              </a:r>
              <a:endParaRPr lang="en-US" altLang="en-US" sz="1800">
                <a:solidFill>
                  <a:srgbClr val="FFFFFF"/>
                </a:solidFill>
                <a:latin typeface="Times New Roman" pitchFamily="18" charset="0"/>
                <a:cs typeface="Arial" pitchFamily="34" charset="0"/>
              </a:endParaRPr>
            </a:p>
          </p:txBody>
        </p:sp>
        <p:sp>
          <p:nvSpPr>
            <p:cNvPr id="25753" name="Rectangle 245"/>
            <p:cNvSpPr>
              <a:spLocks noChangeArrowheads="1"/>
            </p:cNvSpPr>
            <p:nvPr/>
          </p:nvSpPr>
          <p:spPr bwMode="auto">
            <a:xfrm>
              <a:off x="3473" y="2930"/>
              <a:ext cx="176"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Scr</a:t>
              </a:r>
              <a:endParaRPr lang="en-US" altLang="en-US" sz="1800">
                <a:solidFill>
                  <a:srgbClr val="FFFFFF"/>
                </a:solidFill>
                <a:latin typeface="Times New Roman" pitchFamily="18" charset="0"/>
                <a:cs typeface="Arial" pitchFamily="34" charset="0"/>
              </a:endParaRPr>
            </a:p>
          </p:txBody>
        </p:sp>
        <p:sp>
          <p:nvSpPr>
            <p:cNvPr id="25754" name="Rectangle 246"/>
            <p:cNvSpPr>
              <a:spLocks noChangeArrowheads="1"/>
            </p:cNvSpPr>
            <p:nvPr/>
          </p:nvSpPr>
          <p:spPr bwMode="auto">
            <a:xfrm>
              <a:off x="3314" y="3045"/>
              <a:ext cx="200"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Bas</a:t>
              </a:r>
              <a:endParaRPr lang="en-US" altLang="en-US" sz="1800">
                <a:solidFill>
                  <a:srgbClr val="FFFFFF"/>
                </a:solidFill>
                <a:latin typeface="Times New Roman" pitchFamily="18" charset="0"/>
                <a:cs typeface="Arial" pitchFamily="34" charset="0"/>
              </a:endParaRPr>
            </a:p>
          </p:txBody>
        </p:sp>
        <p:sp>
          <p:nvSpPr>
            <p:cNvPr id="25755" name="Rectangle 247"/>
            <p:cNvSpPr>
              <a:spLocks noChangeArrowheads="1"/>
            </p:cNvSpPr>
            <p:nvPr/>
          </p:nvSpPr>
          <p:spPr bwMode="auto">
            <a:xfrm>
              <a:off x="3501" y="3045"/>
              <a:ext cx="745" cy="9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750" b="1">
                  <a:solidFill>
                    <a:srgbClr val="FFFFFF"/>
                  </a:solidFill>
                  <a:latin typeface="Arial" pitchFamily="34" charset="0"/>
                  <a:cs typeface="Arial" pitchFamily="34" charset="0"/>
                </a:rPr>
                <a:t>Female 1 Present</a:t>
              </a:r>
              <a:endParaRPr lang="en-US" altLang="en-US" sz="750">
                <a:solidFill>
                  <a:srgbClr val="FFFFFF"/>
                </a:solidFill>
                <a:latin typeface="Times New Roman" pitchFamily="18" charset="0"/>
                <a:cs typeface="Arial" pitchFamily="34" charset="0"/>
              </a:endParaRPr>
            </a:p>
          </p:txBody>
        </p:sp>
        <p:sp>
          <p:nvSpPr>
            <p:cNvPr id="25756" name="Rectangle 248"/>
            <p:cNvSpPr>
              <a:spLocks noChangeArrowheads="1"/>
            </p:cNvSpPr>
            <p:nvPr/>
          </p:nvSpPr>
          <p:spPr bwMode="auto">
            <a:xfrm>
              <a:off x="4907" y="2930"/>
              <a:ext cx="176"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Scr</a:t>
              </a:r>
              <a:endParaRPr lang="en-US" altLang="en-US" sz="1800">
                <a:solidFill>
                  <a:srgbClr val="FFFFFF"/>
                </a:solidFill>
                <a:latin typeface="Times New Roman" pitchFamily="18" charset="0"/>
                <a:cs typeface="Arial" pitchFamily="34" charset="0"/>
              </a:endParaRPr>
            </a:p>
          </p:txBody>
        </p:sp>
        <p:sp>
          <p:nvSpPr>
            <p:cNvPr id="25757" name="Rectangle 249"/>
            <p:cNvSpPr>
              <a:spLocks noChangeArrowheads="1"/>
            </p:cNvSpPr>
            <p:nvPr/>
          </p:nvSpPr>
          <p:spPr bwMode="auto">
            <a:xfrm>
              <a:off x="5277" y="3045"/>
              <a:ext cx="745" cy="9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750" b="1">
                  <a:solidFill>
                    <a:srgbClr val="FFFFFF"/>
                  </a:solidFill>
                  <a:latin typeface="Arial" pitchFamily="34" charset="0"/>
                  <a:cs typeface="Arial" pitchFamily="34" charset="0"/>
                </a:rPr>
                <a:t>Female 2 Present</a:t>
              </a:r>
              <a:endParaRPr lang="en-US" altLang="en-US" sz="750">
                <a:solidFill>
                  <a:srgbClr val="FFFFFF"/>
                </a:solidFill>
                <a:latin typeface="Times New Roman" pitchFamily="18" charset="0"/>
                <a:cs typeface="Arial" pitchFamily="34" charset="0"/>
              </a:endParaRPr>
            </a:p>
          </p:txBody>
        </p:sp>
        <p:sp>
          <p:nvSpPr>
            <p:cNvPr id="25758" name="Line 250"/>
            <p:cNvSpPr>
              <a:spLocks noChangeShapeType="1"/>
            </p:cNvSpPr>
            <p:nvPr/>
          </p:nvSpPr>
          <p:spPr bwMode="auto">
            <a:xfrm>
              <a:off x="5846" y="3094"/>
              <a:ext cx="173" cy="0"/>
            </a:xfrm>
            <a:prstGeom prst="line">
              <a:avLst/>
            </a:prstGeom>
            <a:noFill/>
            <a:ln w="19050">
              <a:solidFill>
                <a:srgbClr val="FFFFFF"/>
              </a:solidFill>
              <a:round/>
              <a:headEnd/>
              <a:tailEnd type="arrow"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59" name="Rectangle 251"/>
            <p:cNvSpPr>
              <a:spLocks noChangeArrowheads="1"/>
            </p:cNvSpPr>
            <p:nvPr/>
          </p:nvSpPr>
          <p:spPr bwMode="auto">
            <a:xfrm>
              <a:off x="5205" y="2932"/>
              <a:ext cx="176"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Scr</a:t>
              </a:r>
              <a:endParaRPr lang="en-US" altLang="en-US" sz="1800">
                <a:solidFill>
                  <a:srgbClr val="FFFFFF"/>
                </a:solidFill>
                <a:latin typeface="Times New Roman" pitchFamily="18" charset="0"/>
                <a:cs typeface="Arial" pitchFamily="34" charset="0"/>
              </a:endParaRPr>
            </a:p>
          </p:txBody>
        </p:sp>
        <p:sp>
          <p:nvSpPr>
            <p:cNvPr id="25760" name="Line 252"/>
            <p:cNvSpPr>
              <a:spLocks noChangeShapeType="1"/>
            </p:cNvSpPr>
            <p:nvPr/>
          </p:nvSpPr>
          <p:spPr bwMode="auto">
            <a:xfrm>
              <a:off x="4912" y="2908"/>
              <a:ext cx="0" cy="11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61" name="Line 253"/>
            <p:cNvSpPr>
              <a:spLocks noChangeShapeType="1"/>
            </p:cNvSpPr>
            <p:nvPr/>
          </p:nvSpPr>
          <p:spPr bwMode="auto">
            <a:xfrm>
              <a:off x="5068" y="2906"/>
              <a:ext cx="0" cy="12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62" name="Line 254"/>
            <p:cNvSpPr>
              <a:spLocks noChangeShapeType="1"/>
            </p:cNvSpPr>
            <p:nvPr/>
          </p:nvSpPr>
          <p:spPr bwMode="auto">
            <a:xfrm>
              <a:off x="5213" y="2906"/>
              <a:ext cx="0" cy="23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63" name="Line 255"/>
            <p:cNvSpPr>
              <a:spLocks noChangeShapeType="1"/>
            </p:cNvSpPr>
            <p:nvPr/>
          </p:nvSpPr>
          <p:spPr bwMode="auto">
            <a:xfrm>
              <a:off x="5366" y="2906"/>
              <a:ext cx="0" cy="119"/>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25764" name="Text Box 257"/>
            <p:cNvSpPr txBox="1">
              <a:spLocks noChangeArrowheads="1"/>
            </p:cNvSpPr>
            <p:nvPr/>
          </p:nvSpPr>
          <p:spPr bwMode="auto">
            <a:xfrm>
              <a:off x="4344" y="780"/>
              <a:ext cx="665" cy="3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defRPr/>
              </a:pPr>
              <a:r>
                <a:rPr lang="en-US" altLang="en-US" sz="2100" b="1" dirty="0">
                  <a:solidFill>
                    <a:srgbClr val="FFFF00"/>
                  </a:solidFill>
                  <a:latin typeface="Tahoma"/>
                  <a:cs typeface="Arial" pitchFamily="34" charset="0"/>
                </a:rPr>
                <a:t>SEX</a:t>
              </a:r>
            </a:p>
          </p:txBody>
        </p:sp>
      </p:grpSp>
      <p:sp>
        <p:nvSpPr>
          <p:cNvPr id="772354" name="Rectangle 258"/>
          <p:cNvSpPr>
            <a:spLocks noChangeArrowheads="1"/>
          </p:cNvSpPr>
          <p:nvPr/>
        </p:nvSpPr>
        <p:spPr bwMode="auto">
          <a:xfrm>
            <a:off x="1322695" y="481012"/>
            <a:ext cx="6604397" cy="8572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r>
              <a:rPr kumimoji="1" lang="en-US" sz="32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Natural Rewards Elevate </a:t>
            </a:r>
          </a:p>
          <a:p>
            <a:pPr algn="ctr" eaLnBrk="0" fontAlgn="base" hangingPunct="0">
              <a:spcBef>
                <a:spcPct val="0"/>
              </a:spcBef>
              <a:spcAft>
                <a:spcPct val="0"/>
              </a:spcAft>
              <a:defRPr/>
            </a:pPr>
            <a:r>
              <a:rPr kumimoji="1" lang="en-US" sz="32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Dopamine Levels</a:t>
            </a:r>
          </a:p>
        </p:txBody>
      </p:sp>
      <p:sp>
        <p:nvSpPr>
          <p:cNvPr id="2" name="Slide Number Placeholder 1"/>
          <p:cNvSpPr>
            <a:spLocks noGrp="1"/>
          </p:cNvSpPr>
          <p:nvPr>
            <p:ph type="sldNum" sz="quarter" idx="12"/>
          </p:nvPr>
        </p:nvSpPr>
        <p:spPr/>
        <p:txBody>
          <a:bodyPr/>
          <a:lstStyle/>
          <a:p>
            <a:pPr>
              <a:defRPr/>
            </a:pPr>
            <a:fld id="{5B06BC70-E909-49B3-A40A-E90CF099702E}" type="slidenum">
              <a:rPr lang="en-US">
                <a:solidFill>
                  <a:srgbClr val="FFFFFF"/>
                </a:solidFill>
                <a:latin typeface="Tahoma"/>
              </a:rPr>
              <a:pPr>
                <a:defRPr/>
              </a:pPr>
              <a:t>28</a:t>
            </a:fld>
            <a:endParaRPr lang="en-US">
              <a:solidFill>
                <a:srgbClr val="FFFFFF"/>
              </a:solidFill>
              <a:latin typeface="Tahoma"/>
            </a:endParaRPr>
          </a:p>
        </p:txBody>
      </p:sp>
    </p:spTree>
    <p:extLst>
      <p:ext uri="{BB962C8B-B14F-4D97-AF65-F5344CB8AC3E}">
        <p14:creationId xmlns:p14="http://schemas.microsoft.com/office/powerpoint/2010/main" val="359705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72354"/>
                                        </p:tgtEl>
                                        <p:attrNameLst>
                                          <p:attrName>style.visibility</p:attrName>
                                        </p:attrNameLst>
                                      </p:cBhvr>
                                      <p:to>
                                        <p:strVal val="visible"/>
                                      </p:to>
                                    </p:set>
                                    <p:animEffect transition="in" filter="dissolve">
                                      <p:cBhvr>
                                        <p:cTn id="7" dur="500"/>
                                        <p:tgtEl>
                                          <p:spTgt spid="772354"/>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772098"/>
                                        </p:tgtEl>
                                        <p:attrNameLst>
                                          <p:attrName>style.visibility</p:attrName>
                                        </p:attrNameLst>
                                      </p:cBhvr>
                                      <p:to>
                                        <p:strVal val="visible"/>
                                      </p:to>
                                    </p:set>
                                    <p:animEffect transition="in" filter="box(out)">
                                      <p:cBhvr>
                                        <p:cTn id="11" dur="500"/>
                                        <p:tgtEl>
                                          <p:spTgt spid="772098"/>
                                        </p:tgtEl>
                                      </p:cBhvr>
                                    </p:animEffect>
                                  </p:childTnLst>
                                </p:cTn>
                              </p:par>
                            </p:childTnLst>
                          </p:cTn>
                        </p:par>
                        <p:par>
                          <p:cTn id="12" fill="hold" nodeType="afterGroup">
                            <p:stCondLst>
                              <p:cond delay="1000"/>
                            </p:stCondLst>
                            <p:childTnLst>
                              <p:par>
                                <p:cTn id="13" presetID="4" presetClass="entr" presetSubtype="32" fill="hold" nodeType="afterEffect">
                                  <p:stCondLst>
                                    <p:cond delay="2000"/>
                                  </p:stCondLst>
                                  <p:childTnLst>
                                    <p:set>
                                      <p:cBhvr>
                                        <p:cTn id="14" dur="1" fill="hold">
                                          <p:stCondLst>
                                            <p:cond delay="0"/>
                                          </p:stCondLst>
                                        </p:cTn>
                                        <p:tgtEl>
                                          <p:spTgt spid="772185"/>
                                        </p:tgtEl>
                                        <p:attrNameLst>
                                          <p:attrName>style.visibility</p:attrName>
                                        </p:attrNameLst>
                                      </p:cBhvr>
                                      <p:to>
                                        <p:strVal val="visible"/>
                                      </p:to>
                                    </p:set>
                                    <p:animEffect transition="in" filter="box(out)">
                                      <p:cBhvr>
                                        <p:cTn id="15" dur="500"/>
                                        <p:tgtEl>
                                          <p:spTgt spid="772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35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2-MethDopamineTransmission_PowerPoint_H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2143125"/>
            <a:ext cx="4572000" cy="2571750"/>
          </a:xfrm>
          <a:prstGeom prst="rect">
            <a:avLst/>
          </a:prstGeom>
        </p:spPr>
      </p:pic>
      <p:sp>
        <p:nvSpPr>
          <p:cNvPr id="7" name="Rectangle 2"/>
          <p:cNvSpPr txBox="1">
            <a:spLocks noChangeArrowheads="1"/>
          </p:cNvSpPr>
          <p:nvPr/>
        </p:nvSpPr>
        <p:spPr>
          <a:xfrm>
            <a:off x="224725" y="609600"/>
            <a:ext cx="8694549" cy="857250"/>
          </a:xfrm>
          <a:prstGeom prst="rect">
            <a:avLst/>
          </a:prstGeom>
        </p:spPr>
        <p:txBody>
          <a:bodyPr/>
          <a:lst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0" hangingPunct="0">
              <a:defRPr/>
            </a:pPr>
            <a:r>
              <a:rPr lang="en-US" sz="4000" b="0" dirty="0">
                <a:solidFill>
                  <a:srgbClr val="FFFF00"/>
                </a:solidFill>
                <a:latin typeface="Calibri" panose="020F0502020204030204" pitchFamily="34" charset="0"/>
                <a:cs typeface="Calibri" panose="020F0502020204030204" pitchFamily="34" charset="0"/>
              </a:rPr>
              <a:t>Methamphetamine and</a:t>
            </a:r>
          </a:p>
          <a:p>
            <a:pPr algn="ctr" eaLnBrk="0" hangingPunct="0">
              <a:defRPr/>
            </a:pPr>
            <a:r>
              <a:rPr lang="en-US" sz="4000" b="0" dirty="0">
                <a:solidFill>
                  <a:srgbClr val="FFFF00"/>
                </a:solidFill>
                <a:latin typeface="Calibri" panose="020F0502020204030204" pitchFamily="34" charset="0"/>
                <a:cs typeface="Calibri" panose="020F0502020204030204" pitchFamily="34" charset="0"/>
              </a:rPr>
              <a:t> Dopamine Transmission</a:t>
            </a:r>
          </a:p>
        </p:txBody>
      </p:sp>
      <p:sp>
        <p:nvSpPr>
          <p:cNvPr id="2" name="Slide Number Placeholder 1"/>
          <p:cNvSpPr>
            <a:spLocks noGrp="1"/>
          </p:cNvSpPr>
          <p:nvPr>
            <p:ph type="sldNum" sz="quarter" idx="12"/>
          </p:nvPr>
        </p:nvSpPr>
        <p:spPr/>
        <p:txBody>
          <a:bodyPr/>
          <a:lstStyle/>
          <a:p>
            <a:pPr>
              <a:defRPr/>
            </a:pPr>
            <a:fld id="{40505525-345C-42D0-A8C3-5F946AFC3160}" type="slidenum">
              <a:rPr lang="en-US">
                <a:solidFill>
                  <a:srgbClr val="FFFFFF"/>
                </a:solidFill>
                <a:latin typeface="Tahoma"/>
              </a:rPr>
              <a:pPr>
                <a:defRPr/>
              </a:pPr>
              <a:t>29</a:t>
            </a:fld>
            <a:endParaRPr lang="en-US">
              <a:solidFill>
                <a:srgbClr val="FFFFFF"/>
              </a:solidFill>
              <a:latin typeface="Tahoma"/>
            </a:endParaRPr>
          </a:p>
        </p:txBody>
      </p:sp>
      <p:sp>
        <p:nvSpPr>
          <p:cNvPr id="4" name="Rectangle 3"/>
          <p:cNvSpPr/>
          <p:nvPr/>
        </p:nvSpPr>
        <p:spPr>
          <a:xfrm>
            <a:off x="88464" y="6248400"/>
            <a:ext cx="4483535" cy="369332"/>
          </a:xfrm>
          <a:prstGeom prst="rect">
            <a:avLst/>
          </a:prstGeom>
        </p:spPr>
        <p:txBody>
          <a:bodyPr wrap="none">
            <a:spAutoFit/>
          </a:bodyPr>
          <a:lstStyle/>
          <a:p>
            <a:pPr fontAlgn="base">
              <a:spcBef>
                <a:spcPct val="0"/>
              </a:spcBef>
              <a:spcAft>
                <a:spcPct val="0"/>
              </a:spcAft>
              <a:buClrTx/>
              <a:buSzTx/>
              <a:buNone/>
            </a:pPr>
            <a:r>
              <a:rPr lang="en-US" altLang="en-US" b="1" dirty="0">
                <a:latin typeface="Calibri" pitchFamily="34" charset="0"/>
                <a:cs typeface="Arial" pitchFamily="34" charset="0"/>
              </a:rPr>
              <a:t>Source: Eyes of the World Media/UCLA, 2008</a:t>
            </a:r>
          </a:p>
        </p:txBody>
      </p:sp>
    </p:spTree>
    <p:extLst>
      <p:ext uri="{BB962C8B-B14F-4D97-AF65-F5344CB8AC3E}">
        <p14:creationId xmlns:p14="http://schemas.microsoft.com/office/powerpoint/2010/main" val="335002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grpId="0" nodeType="clickEffect">
                                  <p:stCondLst>
                                    <p:cond delay="0"/>
                                  </p:stCondLst>
                                  <p:childTnLst>
                                    <p:anim calcmode="lin" valueType="num">
                                      <p:cBhvr>
                                        <p:cTn id="6" dur="1500"/>
                                        <p:tgtEl>
                                          <p:spTgt spid="7"/>
                                        </p:tgtEl>
                                        <p:attrNameLst>
                                          <p:attrName>ppt_w</p:attrName>
                                        </p:attrNameLst>
                                      </p:cBhvr>
                                      <p:tavLst>
                                        <p:tav tm="0">
                                          <p:val>
                                            <p:strVal val="ppt_w"/>
                                          </p:val>
                                        </p:tav>
                                        <p:tav tm="100000">
                                          <p:val>
                                            <p:fltVal val="0"/>
                                          </p:val>
                                        </p:tav>
                                      </p:tavLst>
                                    </p:anim>
                                    <p:anim calcmode="lin" valueType="num">
                                      <p:cBhvr>
                                        <p:cTn id="7" dur="1500"/>
                                        <p:tgtEl>
                                          <p:spTgt spid="7"/>
                                        </p:tgtEl>
                                        <p:attrNameLst>
                                          <p:attrName>ppt_h</p:attrName>
                                        </p:attrNameLst>
                                      </p:cBhvr>
                                      <p:tavLst>
                                        <p:tav tm="0">
                                          <p:val>
                                            <p:strVal val="ppt_h"/>
                                          </p:val>
                                        </p:tav>
                                        <p:tav tm="100000">
                                          <p:val>
                                            <p:fltVal val="0"/>
                                          </p:val>
                                        </p:tav>
                                      </p:tavLst>
                                    </p:anim>
                                    <p:anim calcmode="lin" valueType="num">
                                      <p:cBhvr>
                                        <p:cTn id="8" dur="1500"/>
                                        <p:tgtEl>
                                          <p:spTgt spid="7"/>
                                        </p:tgtEl>
                                        <p:attrNameLst>
                                          <p:attrName>style.rotation</p:attrName>
                                        </p:attrNameLst>
                                      </p:cBhvr>
                                      <p:tavLst>
                                        <p:tav tm="0">
                                          <p:val>
                                            <p:fltVal val="0"/>
                                          </p:val>
                                        </p:tav>
                                        <p:tav tm="100000">
                                          <p:val>
                                            <p:fltVal val="90"/>
                                          </p:val>
                                        </p:tav>
                                      </p:tavLst>
                                    </p:anim>
                                    <p:animEffect transition="out" filter="fade">
                                      <p:cBhvr>
                                        <p:cTn id="9" dur="1500"/>
                                        <p:tgtEl>
                                          <p:spTgt spid="7"/>
                                        </p:tgtEl>
                                      </p:cBhvr>
                                    </p:animEffect>
                                    <p:set>
                                      <p:cBhvr>
                                        <p:cTn id="10" dur="1" fill="hold">
                                          <p:stCondLst>
                                            <p:cond delay="1499"/>
                                          </p:stCondLst>
                                        </p:cTn>
                                        <p:tgtEl>
                                          <p:spTgt spid="7"/>
                                        </p:tgtEl>
                                        <p:attrNameLst>
                                          <p:attrName>style.visibility</p:attrName>
                                        </p:attrNameLst>
                                      </p:cBhvr>
                                      <p:to>
                                        <p:strVal val="hidden"/>
                                      </p:to>
                                    </p:set>
                                  </p:childTnLst>
                                </p:cTn>
                              </p:par>
                            </p:childTnLst>
                          </p:cTn>
                        </p:par>
                        <p:par>
                          <p:cTn id="11" fill="hold">
                            <p:stCondLst>
                              <p:cond delay="1500"/>
                            </p:stCondLst>
                            <p:childTnLst>
                              <p:par>
                                <p:cTn id="12" presetID="1" presetClass="mediacall" presetSubtype="0" fill="hold" nodeType="afterEffect">
                                  <p:stCondLst>
                                    <p:cond delay="0"/>
                                  </p:stCondLst>
                                  <p:childTnLst>
                                    <p:cmd type="call" cmd="playFrom(0.0)">
                                      <p:cBhvr>
                                        <p:cTn id="13" dur="48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bfinnerty\Local Settings\Temporary Internet Files\Content.IE5\ZZ30R8A4\MP90043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388" y="1200150"/>
            <a:ext cx="6762613" cy="45148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1600" y="1428750"/>
            <a:ext cx="5486400" cy="970194"/>
          </a:xfrm>
        </p:spPr>
        <p:txBody>
          <a:bodyPr>
            <a:normAutofit/>
          </a:bodyPr>
          <a:lstStyle/>
          <a:p>
            <a:r>
              <a:rPr lang="en-US" sz="3600" b="1" dirty="0">
                <a:solidFill>
                  <a:schemeClr val="bg1">
                    <a:lumMod val="65000"/>
                    <a:lumOff val="35000"/>
                  </a:schemeClr>
                </a:solidFill>
                <a:latin typeface="Calibri" panose="020F0502020204030204" pitchFamily="34" charset="0"/>
                <a:cs typeface="Calibri" panose="020F0502020204030204" pitchFamily="34" charset="0"/>
              </a:rPr>
              <a:t>Test Your Knowledge</a:t>
            </a:r>
          </a:p>
        </p:txBody>
      </p:sp>
      <p:sp>
        <p:nvSpPr>
          <p:cNvPr id="7" name="Slide Number Placeholder 2"/>
          <p:cNvSpPr>
            <a:spLocks noGrp="1"/>
          </p:cNvSpPr>
          <p:nvPr>
            <p:ph type="sldNum" sz="quarter" idx="11"/>
          </p:nvPr>
        </p:nvSpPr>
        <p:spPr>
          <a:xfrm>
            <a:off x="7107382" y="6251703"/>
            <a:ext cx="1543050" cy="273844"/>
          </a:xfrm>
          <a:prstGeom prst="rect">
            <a:avLst/>
          </a:prstGeom>
        </p:spPr>
        <p:txBody>
          <a:bodyPr/>
          <a:lstStyle/>
          <a:p>
            <a:pPr algn="r"/>
            <a:r>
              <a:rPr lang="en-US" altLang="en-US" sz="750" dirty="0">
                <a:latin typeface="+mj-lt"/>
              </a:rPr>
              <a:t>3</a:t>
            </a:r>
          </a:p>
        </p:txBody>
      </p:sp>
    </p:spTree>
    <p:extLst>
      <p:ext uri="{BB962C8B-B14F-4D97-AF65-F5344CB8AC3E}">
        <p14:creationId xmlns:p14="http://schemas.microsoft.com/office/powerpoint/2010/main" val="1858744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00330" y="6411879"/>
            <a:ext cx="6760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800" b="1" dirty="0">
                <a:latin typeface="Calibri" panose="020F0502020204030204" pitchFamily="34" charset="0"/>
                <a:cs typeface="Calibri" panose="020F0502020204030204" pitchFamily="34" charset="0"/>
              </a:rPr>
              <a:t>Source: </a:t>
            </a:r>
            <a:r>
              <a:rPr lang="en-US" altLang="en-US" sz="1800" b="1" dirty="0" err="1">
                <a:latin typeface="Calibri" panose="020F0502020204030204" pitchFamily="34" charset="0"/>
                <a:cs typeface="Calibri" panose="020F0502020204030204" pitchFamily="34" charset="0"/>
              </a:rPr>
              <a:t>Shoblock</a:t>
            </a:r>
            <a:r>
              <a:rPr lang="en-US" altLang="en-US" sz="1800" b="1" dirty="0">
                <a:latin typeface="Calibri" panose="020F0502020204030204" pitchFamily="34" charset="0"/>
                <a:cs typeface="Calibri" panose="020F0502020204030204" pitchFamily="34" charset="0"/>
              </a:rPr>
              <a:t> </a:t>
            </a:r>
            <a:r>
              <a:rPr lang="en-US" altLang="en-US" sz="1800" b="1" dirty="0" smtClean="0">
                <a:latin typeface="Calibri" panose="020F0502020204030204" pitchFamily="34" charset="0"/>
                <a:cs typeface="Calibri" panose="020F0502020204030204" pitchFamily="34" charset="0"/>
              </a:rPr>
              <a:t>&amp; Sullivan, 2003; </a:t>
            </a:r>
            <a:r>
              <a:rPr lang="en-US" altLang="en-US" sz="1800" b="1" dirty="0">
                <a:latin typeface="Calibri" panose="020F0502020204030204" pitchFamily="34" charset="0"/>
                <a:cs typeface="Calibri" panose="020F0502020204030204" pitchFamily="34" charset="0"/>
              </a:rPr>
              <a:t>Di Chiara </a:t>
            </a:r>
            <a:r>
              <a:rPr lang="en-US" altLang="en-US" sz="1800" b="1" dirty="0" smtClean="0">
                <a:latin typeface="Calibri" panose="020F0502020204030204" pitchFamily="34" charset="0"/>
                <a:cs typeface="Calibri" panose="020F0502020204030204" pitchFamily="34" charset="0"/>
              </a:rPr>
              <a:t>&amp; </a:t>
            </a:r>
            <a:r>
              <a:rPr lang="en-US" altLang="en-US" sz="1800" b="1" dirty="0" err="1" smtClean="0">
                <a:latin typeface="Calibri" panose="020F0502020204030204" pitchFamily="34" charset="0"/>
                <a:cs typeface="Calibri" panose="020F0502020204030204" pitchFamily="34" charset="0"/>
              </a:rPr>
              <a:t>Imperato</a:t>
            </a:r>
            <a:r>
              <a:rPr lang="en-US" altLang="en-US" sz="1800" b="1" dirty="0" smtClean="0">
                <a:latin typeface="Calibri" panose="020F0502020204030204" pitchFamily="34" charset="0"/>
                <a:cs typeface="Calibri" panose="020F0502020204030204" pitchFamily="34" charset="0"/>
              </a:rPr>
              <a:t>, 1988</a:t>
            </a:r>
            <a:endParaRPr lang="en-US" altLang="en-US" sz="1050" b="1" dirty="0">
              <a:latin typeface="Calibri" panose="020F0502020204030204" pitchFamily="34" charset="0"/>
              <a:cs typeface="Calibri" panose="020F0502020204030204" pitchFamily="34" charset="0"/>
            </a:endParaRPr>
          </a:p>
        </p:txBody>
      </p:sp>
      <p:sp>
        <p:nvSpPr>
          <p:cNvPr id="773123" name="Rectangle 3"/>
          <p:cNvSpPr>
            <a:spLocks noChangeArrowheads="1"/>
          </p:cNvSpPr>
          <p:nvPr/>
        </p:nvSpPr>
        <p:spPr bwMode="auto">
          <a:xfrm>
            <a:off x="511444" y="402054"/>
            <a:ext cx="809915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ctr"/>
          <a:lstStyle/>
          <a:p>
            <a:pPr algn="ctr" fontAlgn="base">
              <a:spcBef>
                <a:spcPct val="0"/>
              </a:spcBef>
              <a:spcAft>
                <a:spcPct val="0"/>
              </a:spcAft>
              <a:defRPr/>
            </a:pPr>
            <a:r>
              <a:rPr lang="en-US" sz="36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Effects of Drugs on Dopamine Release</a:t>
            </a:r>
          </a:p>
        </p:txBody>
      </p:sp>
      <p:grpSp>
        <p:nvGrpSpPr>
          <p:cNvPr id="773124" name="Group 4"/>
          <p:cNvGrpSpPr>
            <a:grpSpLocks/>
          </p:cNvGrpSpPr>
          <p:nvPr/>
        </p:nvGrpSpPr>
        <p:grpSpPr bwMode="auto">
          <a:xfrm>
            <a:off x="4573200" y="1497806"/>
            <a:ext cx="3236119" cy="2124075"/>
            <a:chOff x="2881" y="538"/>
            <a:chExt cx="2718" cy="1784"/>
          </a:xfrm>
        </p:grpSpPr>
        <p:grpSp>
          <p:nvGrpSpPr>
            <p:cNvPr id="27917" name="Group 5"/>
            <p:cNvGrpSpPr>
              <a:grpSpLocks/>
            </p:cNvGrpSpPr>
            <p:nvPr/>
          </p:nvGrpSpPr>
          <p:grpSpPr bwMode="auto">
            <a:xfrm>
              <a:off x="2881" y="538"/>
              <a:ext cx="2718" cy="1784"/>
              <a:chOff x="3264" y="488"/>
              <a:chExt cx="2928" cy="1872"/>
            </a:xfrm>
          </p:grpSpPr>
          <p:grpSp>
            <p:nvGrpSpPr>
              <p:cNvPr id="27919" name="Group 6"/>
              <p:cNvGrpSpPr>
                <a:grpSpLocks/>
              </p:cNvGrpSpPr>
              <p:nvPr/>
            </p:nvGrpSpPr>
            <p:grpSpPr bwMode="auto">
              <a:xfrm>
                <a:off x="3264" y="488"/>
                <a:ext cx="2928" cy="1872"/>
                <a:chOff x="3264" y="488"/>
                <a:chExt cx="2928" cy="1872"/>
              </a:xfrm>
            </p:grpSpPr>
            <p:sp>
              <p:nvSpPr>
                <p:cNvPr id="27921" name="Rectangle 7"/>
                <p:cNvSpPr>
                  <a:spLocks noChangeArrowheads="1"/>
                </p:cNvSpPr>
                <p:nvPr/>
              </p:nvSpPr>
              <p:spPr bwMode="auto">
                <a:xfrm>
                  <a:off x="3264" y="488"/>
                  <a:ext cx="2928" cy="1872"/>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22" name="Line 8"/>
                <p:cNvSpPr>
                  <a:spLocks noChangeShapeType="1"/>
                </p:cNvSpPr>
                <p:nvPr/>
              </p:nvSpPr>
              <p:spPr bwMode="auto">
                <a:xfrm>
                  <a:off x="3760" y="768"/>
                  <a:ext cx="1" cy="130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23" name="Line 9"/>
                <p:cNvSpPr>
                  <a:spLocks noChangeShapeType="1"/>
                </p:cNvSpPr>
                <p:nvPr/>
              </p:nvSpPr>
              <p:spPr bwMode="auto">
                <a:xfrm>
                  <a:off x="3733" y="1419"/>
                  <a:ext cx="2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24" name="Line 10"/>
                <p:cNvSpPr>
                  <a:spLocks noChangeShapeType="1"/>
                </p:cNvSpPr>
                <p:nvPr/>
              </p:nvSpPr>
              <p:spPr bwMode="auto">
                <a:xfrm>
                  <a:off x="3733" y="1095"/>
                  <a:ext cx="2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25" name="Line 11"/>
                <p:cNvSpPr>
                  <a:spLocks noChangeShapeType="1"/>
                </p:cNvSpPr>
                <p:nvPr/>
              </p:nvSpPr>
              <p:spPr bwMode="auto">
                <a:xfrm>
                  <a:off x="3733" y="768"/>
                  <a:ext cx="2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26" name="Rectangle 12"/>
                <p:cNvSpPr>
                  <a:spLocks noChangeArrowheads="1"/>
                </p:cNvSpPr>
                <p:nvPr/>
              </p:nvSpPr>
              <p:spPr bwMode="auto">
                <a:xfrm>
                  <a:off x="3644" y="2031"/>
                  <a:ext cx="58" cy="1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0</a:t>
                  </a:r>
                  <a:endParaRPr lang="en-US" altLang="en-US" sz="900">
                    <a:solidFill>
                      <a:srgbClr val="FFFFFF"/>
                    </a:solidFill>
                    <a:latin typeface="Times New Roman" pitchFamily="18" charset="0"/>
                    <a:cs typeface="Arial" pitchFamily="34" charset="0"/>
                  </a:endParaRPr>
                </a:p>
              </p:txBody>
            </p:sp>
            <p:sp>
              <p:nvSpPr>
                <p:cNvPr id="27927" name="Rectangle 13"/>
                <p:cNvSpPr>
                  <a:spLocks noChangeArrowheads="1"/>
                </p:cNvSpPr>
                <p:nvPr/>
              </p:nvSpPr>
              <p:spPr bwMode="auto">
                <a:xfrm>
                  <a:off x="3545" y="1707"/>
                  <a:ext cx="174" cy="1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100</a:t>
                  </a:r>
                  <a:endParaRPr lang="en-US" altLang="en-US" sz="900">
                    <a:solidFill>
                      <a:srgbClr val="FFFFFF"/>
                    </a:solidFill>
                    <a:latin typeface="Times New Roman" pitchFamily="18" charset="0"/>
                    <a:cs typeface="Arial" pitchFamily="34" charset="0"/>
                  </a:endParaRPr>
                </a:p>
              </p:txBody>
            </p:sp>
            <p:sp>
              <p:nvSpPr>
                <p:cNvPr id="27928" name="Rectangle 14"/>
                <p:cNvSpPr>
                  <a:spLocks noChangeArrowheads="1"/>
                </p:cNvSpPr>
                <p:nvPr/>
              </p:nvSpPr>
              <p:spPr bwMode="auto">
                <a:xfrm>
                  <a:off x="3545" y="1380"/>
                  <a:ext cx="174" cy="1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200</a:t>
                  </a:r>
                  <a:endParaRPr lang="en-US" altLang="en-US" sz="900">
                    <a:solidFill>
                      <a:srgbClr val="FFFFFF"/>
                    </a:solidFill>
                    <a:latin typeface="Times New Roman" pitchFamily="18" charset="0"/>
                    <a:cs typeface="Arial" pitchFamily="34" charset="0"/>
                  </a:endParaRPr>
                </a:p>
              </p:txBody>
            </p:sp>
            <p:sp>
              <p:nvSpPr>
                <p:cNvPr id="27929" name="Rectangle 15"/>
                <p:cNvSpPr>
                  <a:spLocks noChangeArrowheads="1"/>
                </p:cNvSpPr>
                <p:nvPr/>
              </p:nvSpPr>
              <p:spPr bwMode="auto">
                <a:xfrm>
                  <a:off x="3545" y="1056"/>
                  <a:ext cx="174" cy="1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300</a:t>
                  </a:r>
                  <a:endParaRPr lang="en-US" altLang="en-US" sz="900">
                    <a:solidFill>
                      <a:srgbClr val="FFFFFF"/>
                    </a:solidFill>
                    <a:latin typeface="Times New Roman" pitchFamily="18" charset="0"/>
                    <a:cs typeface="Arial" pitchFamily="34" charset="0"/>
                  </a:endParaRPr>
                </a:p>
              </p:txBody>
            </p:sp>
            <p:sp>
              <p:nvSpPr>
                <p:cNvPr id="27930" name="Rectangle 16"/>
                <p:cNvSpPr>
                  <a:spLocks noChangeArrowheads="1"/>
                </p:cNvSpPr>
                <p:nvPr/>
              </p:nvSpPr>
              <p:spPr bwMode="auto">
                <a:xfrm>
                  <a:off x="3545" y="730"/>
                  <a:ext cx="174" cy="1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400</a:t>
                  </a:r>
                  <a:endParaRPr lang="en-US" altLang="en-US" sz="900">
                    <a:solidFill>
                      <a:srgbClr val="FFFFFF"/>
                    </a:solidFill>
                    <a:latin typeface="Times New Roman" pitchFamily="18" charset="0"/>
                    <a:cs typeface="Arial" pitchFamily="34" charset="0"/>
                  </a:endParaRPr>
                </a:p>
              </p:txBody>
            </p:sp>
            <p:sp>
              <p:nvSpPr>
                <p:cNvPr id="27931" name="Line 17"/>
                <p:cNvSpPr>
                  <a:spLocks noChangeShapeType="1"/>
                </p:cNvSpPr>
                <p:nvPr/>
              </p:nvSpPr>
              <p:spPr bwMode="auto">
                <a:xfrm>
                  <a:off x="3739" y="2070"/>
                  <a:ext cx="28"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32" name="Rectangle 18"/>
                <p:cNvSpPr>
                  <a:spLocks noChangeArrowheads="1"/>
                </p:cNvSpPr>
                <p:nvPr/>
              </p:nvSpPr>
              <p:spPr bwMode="auto">
                <a:xfrm>
                  <a:off x="4454" y="2211"/>
                  <a:ext cx="951" cy="1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Time After Cocaine</a:t>
                  </a:r>
                  <a:endParaRPr lang="en-US" altLang="en-US" sz="900">
                    <a:solidFill>
                      <a:srgbClr val="FFFFFF"/>
                    </a:solidFill>
                    <a:latin typeface="Times New Roman" pitchFamily="18" charset="0"/>
                    <a:cs typeface="Arial" pitchFamily="34" charset="0"/>
                  </a:endParaRPr>
                </a:p>
              </p:txBody>
            </p:sp>
            <p:sp>
              <p:nvSpPr>
                <p:cNvPr id="27933" name="Rectangle 19"/>
                <p:cNvSpPr>
                  <a:spLocks noChangeArrowheads="1"/>
                </p:cNvSpPr>
                <p:nvPr/>
              </p:nvSpPr>
              <p:spPr bwMode="auto">
                <a:xfrm rot="16200000">
                  <a:off x="2975" y="1227"/>
                  <a:ext cx="927" cy="1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 of Basal Release</a:t>
                  </a:r>
                  <a:endParaRPr lang="en-US" altLang="en-US" sz="900">
                    <a:solidFill>
                      <a:srgbClr val="FFFFFF"/>
                    </a:solidFill>
                    <a:latin typeface="Times New Roman" pitchFamily="18" charset="0"/>
                    <a:cs typeface="Arial" pitchFamily="34" charset="0"/>
                  </a:endParaRPr>
                </a:p>
              </p:txBody>
            </p:sp>
            <p:sp>
              <p:nvSpPr>
                <p:cNvPr id="27934" name="Line 20"/>
                <p:cNvSpPr>
                  <a:spLocks noChangeShapeType="1"/>
                </p:cNvSpPr>
                <p:nvPr/>
              </p:nvSpPr>
              <p:spPr bwMode="auto">
                <a:xfrm>
                  <a:off x="3849" y="1745"/>
                  <a:ext cx="2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35" name="Line 21"/>
                <p:cNvSpPr>
                  <a:spLocks noChangeShapeType="1"/>
                </p:cNvSpPr>
                <p:nvPr/>
              </p:nvSpPr>
              <p:spPr bwMode="auto">
                <a:xfrm flipV="1">
                  <a:off x="3876" y="1362"/>
                  <a:ext cx="130" cy="38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36" name="Line 22"/>
                <p:cNvSpPr>
                  <a:spLocks noChangeShapeType="1"/>
                </p:cNvSpPr>
                <p:nvPr/>
              </p:nvSpPr>
              <p:spPr bwMode="auto">
                <a:xfrm>
                  <a:off x="3876" y="1745"/>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37" name="Line 23"/>
                <p:cNvSpPr>
                  <a:spLocks noChangeShapeType="1"/>
                </p:cNvSpPr>
                <p:nvPr/>
              </p:nvSpPr>
              <p:spPr bwMode="auto">
                <a:xfrm flipV="1">
                  <a:off x="3876" y="1680"/>
                  <a:ext cx="130" cy="65"/>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38" name="Oval 24"/>
                <p:cNvSpPr>
                  <a:spLocks noChangeArrowheads="1"/>
                </p:cNvSpPr>
                <p:nvPr/>
              </p:nvSpPr>
              <p:spPr bwMode="auto">
                <a:xfrm>
                  <a:off x="3845" y="1720"/>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39" name="Rectangle 25"/>
                <p:cNvSpPr>
                  <a:spLocks noChangeArrowheads="1"/>
                </p:cNvSpPr>
                <p:nvPr/>
              </p:nvSpPr>
              <p:spPr bwMode="auto">
                <a:xfrm>
                  <a:off x="3845" y="172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40" name="Freeform 26"/>
                <p:cNvSpPr>
                  <a:spLocks/>
                </p:cNvSpPr>
                <p:nvPr/>
              </p:nvSpPr>
              <p:spPr bwMode="auto">
                <a:xfrm>
                  <a:off x="3845" y="1720"/>
                  <a:ext cx="62" cy="50"/>
                </a:xfrm>
                <a:custGeom>
                  <a:avLst/>
                  <a:gdLst>
                    <a:gd name="T0" fmla="*/ 2 w 83"/>
                    <a:gd name="T1" fmla="*/ 0 h 84"/>
                    <a:gd name="T2" fmla="*/ 4 w 83"/>
                    <a:gd name="T3" fmla="*/ 1 h 84"/>
                    <a:gd name="T4" fmla="*/ 0 w 83"/>
                    <a:gd name="T5" fmla="*/ 1 h 84"/>
                    <a:gd name="T6" fmla="*/ 2 w 83"/>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41" name="Line 27"/>
                <p:cNvSpPr>
                  <a:spLocks noChangeShapeType="1"/>
                </p:cNvSpPr>
                <p:nvPr/>
              </p:nvSpPr>
              <p:spPr bwMode="auto">
                <a:xfrm flipV="1">
                  <a:off x="4006" y="1242"/>
                  <a:ext cx="125" cy="12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42" name="Line 28"/>
                <p:cNvSpPr>
                  <a:spLocks noChangeShapeType="1"/>
                </p:cNvSpPr>
                <p:nvPr/>
              </p:nvSpPr>
              <p:spPr bwMode="auto">
                <a:xfrm flipV="1">
                  <a:off x="4131" y="1144"/>
                  <a:ext cx="131" cy="9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43" name="Line 29"/>
                <p:cNvSpPr>
                  <a:spLocks noChangeShapeType="1"/>
                </p:cNvSpPr>
                <p:nvPr/>
              </p:nvSpPr>
              <p:spPr bwMode="auto">
                <a:xfrm flipV="1">
                  <a:off x="4262" y="997"/>
                  <a:ext cx="130" cy="1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44" name="Line 30"/>
                <p:cNvSpPr>
                  <a:spLocks noChangeShapeType="1"/>
                </p:cNvSpPr>
                <p:nvPr/>
              </p:nvSpPr>
              <p:spPr bwMode="auto">
                <a:xfrm>
                  <a:off x="4392" y="997"/>
                  <a:ext cx="125" cy="3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45" name="Line 31"/>
                <p:cNvSpPr>
                  <a:spLocks noChangeShapeType="1"/>
                </p:cNvSpPr>
                <p:nvPr/>
              </p:nvSpPr>
              <p:spPr bwMode="auto">
                <a:xfrm>
                  <a:off x="4517" y="1029"/>
                  <a:ext cx="130" cy="5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46" name="Line 32"/>
                <p:cNvSpPr>
                  <a:spLocks noChangeShapeType="1"/>
                </p:cNvSpPr>
                <p:nvPr/>
              </p:nvSpPr>
              <p:spPr bwMode="auto">
                <a:xfrm>
                  <a:off x="4647" y="1080"/>
                  <a:ext cx="130" cy="7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47" name="Line 33"/>
                <p:cNvSpPr>
                  <a:spLocks noChangeShapeType="1"/>
                </p:cNvSpPr>
                <p:nvPr/>
              </p:nvSpPr>
              <p:spPr bwMode="auto">
                <a:xfrm>
                  <a:off x="4777" y="1159"/>
                  <a:ext cx="125" cy="6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48" name="Line 34"/>
                <p:cNvSpPr>
                  <a:spLocks noChangeShapeType="1"/>
                </p:cNvSpPr>
                <p:nvPr/>
              </p:nvSpPr>
              <p:spPr bwMode="auto">
                <a:xfrm>
                  <a:off x="4902" y="1224"/>
                  <a:ext cx="130" cy="24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49" name="Line 35"/>
                <p:cNvSpPr>
                  <a:spLocks noChangeShapeType="1"/>
                </p:cNvSpPr>
                <p:nvPr/>
              </p:nvSpPr>
              <p:spPr bwMode="auto">
                <a:xfrm>
                  <a:off x="5032" y="1470"/>
                  <a:ext cx="131" cy="2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50" name="Line 36"/>
                <p:cNvSpPr>
                  <a:spLocks noChangeShapeType="1"/>
                </p:cNvSpPr>
                <p:nvPr/>
              </p:nvSpPr>
              <p:spPr bwMode="auto">
                <a:xfrm>
                  <a:off x="5163" y="1492"/>
                  <a:ext cx="125" cy="4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51" name="Line 37"/>
                <p:cNvSpPr>
                  <a:spLocks noChangeShapeType="1"/>
                </p:cNvSpPr>
                <p:nvPr/>
              </p:nvSpPr>
              <p:spPr bwMode="auto">
                <a:xfrm>
                  <a:off x="5288" y="1535"/>
                  <a:ext cx="130" cy="3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52" name="Line 38"/>
                <p:cNvSpPr>
                  <a:spLocks noChangeShapeType="1"/>
                </p:cNvSpPr>
                <p:nvPr/>
              </p:nvSpPr>
              <p:spPr bwMode="auto">
                <a:xfrm>
                  <a:off x="5418" y="1568"/>
                  <a:ext cx="130" cy="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53" name="Line 39"/>
                <p:cNvSpPr>
                  <a:spLocks noChangeShapeType="1"/>
                </p:cNvSpPr>
                <p:nvPr/>
              </p:nvSpPr>
              <p:spPr bwMode="auto">
                <a:xfrm>
                  <a:off x="5548" y="1615"/>
                  <a:ext cx="126" cy="3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54" name="Line 40"/>
                <p:cNvSpPr>
                  <a:spLocks noChangeShapeType="1"/>
                </p:cNvSpPr>
                <p:nvPr/>
              </p:nvSpPr>
              <p:spPr bwMode="auto">
                <a:xfrm>
                  <a:off x="5674" y="1647"/>
                  <a:ext cx="130" cy="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55" name="Line 41"/>
                <p:cNvSpPr>
                  <a:spLocks noChangeShapeType="1"/>
                </p:cNvSpPr>
                <p:nvPr/>
              </p:nvSpPr>
              <p:spPr bwMode="auto">
                <a:xfrm>
                  <a:off x="4006" y="1752"/>
                  <a:ext cx="125" cy="4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56" name="Line 42"/>
                <p:cNvSpPr>
                  <a:spLocks noChangeShapeType="1"/>
                </p:cNvSpPr>
                <p:nvPr/>
              </p:nvSpPr>
              <p:spPr bwMode="auto">
                <a:xfrm>
                  <a:off x="4131" y="1796"/>
                  <a:ext cx="131" cy="1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57" name="Line 43"/>
                <p:cNvSpPr>
                  <a:spLocks noChangeShapeType="1"/>
                </p:cNvSpPr>
                <p:nvPr/>
              </p:nvSpPr>
              <p:spPr bwMode="auto">
                <a:xfrm flipV="1">
                  <a:off x="4262" y="1778"/>
                  <a:ext cx="130" cy="32"/>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58" name="Line 44"/>
                <p:cNvSpPr>
                  <a:spLocks noChangeShapeType="1"/>
                </p:cNvSpPr>
                <p:nvPr/>
              </p:nvSpPr>
              <p:spPr bwMode="auto">
                <a:xfrm>
                  <a:off x="4392" y="1778"/>
                  <a:ext cx="125" cy="39"/>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59" name="Line 45"/>
                <p:cNvSpPr>
                  <a:spLocks noChangeShapeType="1"/>
                </p:cNvSpPr>
                <p:nvPr/>
              </p:nvSpPr>
              <p:spPr bwMode="auto">
                <a:xfrm>
                  <a:off x="4517" y="1817"/>
                  <a:ext cx="130"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60" name="Line 46"/>
                <p:cNvSpPr>
                  <a:spLocks noChangeShapeType="1"/>
                </p:cNvSpPr>
                <p:nvPr/>
              </p:nvSpPr>
              <p:spPr bwMode="auto">
                <a:xfrm>
                  <a:off x="4647" y="1821"/>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61" name="Line 47"/>
                <p:cNvSpPr>
                  <a:spLocks noChangeShapeType="1"/>
                </p:cNvSpPr>
                <p:nvPr/>
              </p:nvSpPr>
              <p:spPr bwMode="auto">
                <a:xfrm>
                  <a:off x="4777" y="1828"/>
                  <a:ext cx="125"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62" name="Line 48"/>
                <p:cNvSpPr>
                  <a:spLocks noChangeShapeType="1"/>
                </p:cNvSpPr>
                <p:nvPr/>
              </p:nvSpPr>
              <p:spPr bwMode="auto">
                <a:xfrm flipV="1">
                  <a:off x="4902" y="1810"/>
                  <a:ext cx="130" cy="18"/>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63" name="Line 49"/>
                <p:cNvSpPr>
                  <a:spLocks noChangeShapeType="1"/>
                </p:cNvSpPr>
                <p:nvPr/>
              </p:nvSpPr>
              <p:spPr bwMode="auto">
                <a:xfrm flipV="1">
                  <a:off x="5032" y="1803"/>
                  <a:ext cx="131"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64" name="Line 50"/>
                <p:cNvSpPr>
                  <a:spLocks noChangeShapeType="1"/>
                </p:cNvSpPr>
                <p:nvPr/>
              </p:nvSpPr>
              <p:spPr bwMode="auto">
                <a:xfrm flipV="1">
                  <a:off x="5163" y="1796"/>
                  <a:ext cx="125"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65" name="Line 51"/>
                <p:cNvSpPr>
                  <a:spLocks noChangeShapeType="1"/>
                </p:cNvSpPr>
                <p:nvPr/>
              </p:nvSpPr>
              <p:spPr bwMode="auto">
                <a:xfrm flipV="1">
                  <a:off x="5288" y="1792"/>
                  <a:ext cx="130"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66" name="Line 52"/>
                <p:cNvSpPr>
                  <a:spLocks noChangeShapeType="1"/>
                </p:cNvSpPr>
                <p:nvPr/>
              </p:nvSpPr>
              <p:spPr bwMode="auto">
                <a:xfrm flipV="1">
                  <a:off x="5418" y="1785"/>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67" name="Line 53"/>
                <p:cNvSpPr>
                  <a:spLocks noChangeShapeType="1"/>
                </p:cNvSpPr>
                <p:nvPr/>
              </p:nvSpPr>
              <p:spPr bwMode="auto">
                <a:xfrm flipV="1">
                  <a:off x="5548" y="1770"/>
                  <a:ext cx="126" cy="15"/>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68" name="Line 54"/>
                <p:cNvSpPr>
                  <a:spLocks noChangeShapeType="1"/>
                </p:cNvSpPr>
                <p:nvPr/>
              </p:nvSpPr>
              <p:spPr bwMode="auto">
                <a:xfrm flipV="1">
                  <a:off x="5674" y="1763"/>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69" name="Line 55"/>
                <p:cNvSpPr>
                  <a:spLocks noChangeShapeType="1"/>
                </p:cNvSpPr>
                <p:nvPr/>
              </p:nvSpPr>
              <p:spPr bwMode="auto">
                <a:xfrm>
                  <a:off x="4006" y="1680"/>
                  <a:ext cx="125" cy="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70" name="Line 56"/>
                <p:cNvSpPr>
                  <a:spLocks noChangeShapeType="1"/>
                </p:cNvSpPr>
                <p:nvPr/>
              </p:nvSpPr>
              <p:spPr bwMode="auto">
                <a:xfrm flipV="1">
                  <a:off x="4131" y="1665"/>
                  <a:ext cx="131" cy="22"/>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71" name="Line 57"/>
                <p:cNvSpPr>
                  <a:spLocks noChangeShapeType="1"/>
                </p:cNvSpPr>
                <p:nvPr/>
              </p:nvSpPr>
              <p:spPr bwMode="auto">
                <a:xfrm flipV="1">
                  <a:off x="4262" y="1629"/>
                  <a:ext cx="130" cy="36"/>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72" name="Line 58"/>
                <p:cNvSpPr>
                  <a:spLocks noChangeShapeType="1"/>
                </p:cNvSpPr>
                <p:nvPr/>
              </p:nvSpPr>
              <p:spPr bwMode="auto">
                <a:xfrm flipV="1">
                  <a:off x="4392" y="1604"/>
                  <a:ext cx="125" cy="25"/>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73" name="Line 59"/>
                <p:cNvSpPr>
                  <a:spLocks noChangeShapeType="1"/>
                </p:cNvSpPr>
                <p:nvPr/>
              </p:nvSpPr>
              <p:spPr bwMode="auto">
                <a:xfrm flipV="1">
                  <a:off x="4517" y="1568"/>
                  <a:ext cx="130" cy="36"/>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74" name="Line 60"/>
                <p:cNvSpPr>
                  <a:spLocks noChangeShapeType="1"/>
                </p:cNvSpPr>
                <p:nvPr/>
              </p:nvSpPr>
              <p:spPr bwMode="auto">
                <a:xfrm flipV="1">
                  <a:off x="4647" y="1517"/>
                  <a:ext cx="130" cy="5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75" name="Line 61"/>
                <p:cNvSpPr>
                  <a:spLocks noChangeShapeType="1"/>
                </p:cNvSpPr>
                <p:nvPr/>
              </p:nvSpPr>
              <p:spPr bwMode="auto">
                <a:xfrm>
                  <a:off x="4777" y="1517"/>
                  <a:ext cx="125" cy="33"/>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76" name="Line 62"/>
                <p:cNvSpPr>
                  <a:spLocks noChangeShapeType="1"/>
                </p:cNvSpPr>
                <p:nvPr/>
              </p:nvSpPr>
              <p:spPr bwMode="auto">
                <a:xfrm>
                  <a:off x="4902" y="1550"/>
                  <a:ext cx="130" cy="58"/>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77" name="Line 63"/>
                <p:cNvSpPr>
                  <a:spLocks noChangeShapeType="1"/>
                </p:cNvSpPr>
                <p:nvPr/>
              </p:nvSpPr>
              <p:spPr bwMode="auto">
                <a:xfrm>
                  <a:off x="5032" y="1608"/>
                  <a:ext cx="131" cy="2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78" name="Line 64"/>
                <p:cNvSpPr>
                  <a:spLocks noChangeShapeType="1"/>
                </p:cNvSpPr>
                <p:nvPr/>
              </p:nvSpPr>
              <p:spPr bwMode="auto">
                <a:xfrm>
                  <a:off x="5163" y="1629"/>
                  <a:ext cx="125" cy="44"/>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79" name="Line 65"/>
                <p:cNvSpPr>
                  <a:spLocks noChangeShapeType="1"/>
                </p:cNvSpPr>
                <p:nvPr/>
              </p:nvSpPr>
              <p:spPr bwMode="auto">
                <a:xfrm>
                  <a:off x="5288" y="1673"/>
                  <a:ext cx="130" cy="54"/>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80" name="Line 66"/>
                <p:cNvSpPr>
                  <a:spLocks noChangeShapeType="1"/>
                </p:cNvSpPr>
                <p:nvPr/>
              </p:nvSpPr>
              <p:spPr bwMode="auto">
                <a:xfrm flipV="1">
                  <a:off x="5418" y="1720"/>
                  <a:ext cx="130" cy="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81" name="Line 67"/>
                <p:cNvSpPr>
                  <a:spLocks noChangeShapeType="1"/>
                </p:cNvSpPr>
                <p:nvPr/>
              </p:nvSpPr>
              <p:spPr bwMode="auto">
                <a:xfrm flipV="1">
                  <a:off x="5548" y="1713"/>
                  <a:ext cx="126" cy="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82" name="Line 68"/>
                <p:cNvSpPr>
                  <a:spLocks noChangeShapeType="1"/>
                </p:cNvSpPr>
                <p:nvPr/>
              </p:nvSpPr>
              <p:spPr bwMode="auto">
                <a:xfrm>
                  <a:off x="5674" y="1713"/>
                  <a:ext cx="130" cy="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83" name="Oval 69"/>
                <p:cNvSpPr>
                  <a:spLocks noChangeArrowheads="1"/>
                </p:cNvSpPr>
                <p:nvPr/>
              </p:nvSpPr>
              <p:spPr bwMode="auto">
                <a:xfrm>
                  <a:off x="3974" y="1336"/>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84" name="Oval 70"/>
                <p:cNvSpPr>
                  <a:spLocks noChangeArrowheads="1"/>
                </p:cNvSpPr>
                <p:nvPr/>
              </p:nvSpPr>
              <p:spPr bwMode="auto">
                <a:xfrm>
                  <a:off x="4100" y="1217"/>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85" name="Oval 71"/>
                <p:cNvSpPr>
                  <a:spLocks noChangeArrowheads="1"/>
                </p:cNvSpPr>
                <p:nvPr/>
              </p:nvSpPr>
              <p:spPr bwMode="auto">
                <a:xfrm>
                  <a:off x="4230" y="1119"/>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86" name="Oval 72"/>
                <p:cNvSpPr>
                  <a:spLocks noChangeArrowheads="1"/>
                </p:cNvSpPr>
                <p:nvPr/>
              </p:nvSpPr>
              <p:spPr bwMode="auto">
                <a:xfrm>
                  <a:off x="4360" y="971"/>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87" name="Oval 73"/>
                <p:cNvSpPr>
                  <a:spLocks noChangeArrowheads="1"/>
                </p:cNvSpPr>
                <p:nvPr/>
              </p:nvSpPr>
              <p:spPr bwMode="auto">
                <a:xfrm>
                  <a:off x="4486" y="1004"/>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88" name="Oval 74"/>
                <p:cNvSpPr>
                  <a:spLocks noChangeArrowheads="1"/>
                </p:cNvSpPr>
                <p:nvPr/>
              </p:nvSpPr>
              <p:spPr bwMode="auto">
                <a:xfrm>
                  <a:off x="4616" y="1055"/>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89" name="Oval 75"/>
                <p:cNvSpPr>
                  <a:spLocks noChangeArrowheads="1"/>
                </p:cNvSpPr>
                <p:nvPr/>
              </p:nvSpPr>
              <p:spPr bwMode="auto">
                <a:xfrm>
                  <a:off x="4746" y="1134"/>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90" name="Oval 76"/>
                <p:cNvSpPr>
                  <a:spLocks noChangeArrowheads="1"/>
                </p:cNvSpPr>
                <p:nvPr/>
              </p:nvSpPr>
              <p:spPr bwMode="auto">
                <a:xfrm>
                  <a:off x="4871" y="1199"/>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91" name="Oval 77"/>
                <p:cNvSpPr>
                  <a:spLocks noChangeArrowheads="1"/>
                </p:cNvSpPr>
                <p:nvPr/>
              </p:nvSpPr>
              <p:spPr bwMode="auto">
                <a:xfrm>
                  <a:off x="5001" y="1445"/>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92" name="Oval 78"/>
                <p:cNvSpPr>
                  <a:spLocks noChangeArrowheads="1"/>
                </p:cNvSpPr>
                <p:nvPr/>
              </p:nvSpPr>
              <p:spPr bwMode="auto">
                <a:xfrm>
                  <a:off x="5131" y="1466"/>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93" name="Oval 79"/>
                <p:cNvSpPr>
                  <a:spLocks noChangeArrowheads="1"/>
                </p:cNvSpPr>
                <p:nvPr/>
              </p:nvSpPr>
              <p:spPr bwMode="auto">
                <a:xfrm>
                  <a:off x="5257" y="1510"/>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94" name="Oval 80"/>
                <p:cNvSpPr>
                  <a:spLocks noChangeArrowheads="1"/>
                </p:cNvSpPr>
                <p:nvPr/>
              </p:nvSpPr>
              <p:spPr bwMode="auto">
                <a:xfrm>
                  <a:off x="5387" y="1542"/>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95" name="Oval 81"/>
                <p:cNvSpPr>
                  <a:spLocks noChangeArrowheads="1"/>
                </p:cNvSpPr>
                <p:nvPr/>
              </p:nvSpPr>
              <p:spPr bwMode="auto">
                <a:xfrm>
                  <a:off x="5517" y="1589"/>
                  <a:ext cx="58" cy="4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96" name="Oval 82"/>
                <p:cNvSpPr>
                  <a:spLocks noChangeArrowheads="1"/>
                </p:cNvSpPr>
                <p:nvPr/>
              </p:nvSpPr>
              <p:spPr bwMode="auto">
                <a:xfrm>
                  <a:off x="5643" y="1622"/>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97" name="Oval 83"/>
                <p:cNvSpPr>
                  <a:spLocks noChangeArrowheads="1"/>
                </p:cNvSpPr>
                <p:nvPr/>
              </p:nvSpPr>
              <p:spPr bwMode="auto">
                <a:xfrm>
                  <a:off x="5773" y="1629"/>
                  <a:ext cx="57"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98" name="Rectangle 84"/>
                <p:cNvSpPr>
                  <a:spLocks noChangeArrowheads="1"/>
                </p:cNvSpPr>
                <p:nvPr/>
              </p:nvSpPr>
              <p:spPr bwMode="auto">
                <a:xfrm>
                  <a:off x="3974" y="1727"/>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99" name="Rectangle 85"/>
                <p:cNvSpPr>
                  <a:spLocks noChangeArrowheads="1"/>
                </p:cNvSpPr>
                <p:nvPr/>
              </p:nvSpPr>
              <p:spPr bwMode="auto">
                <a:xfrm>
                  <a:off x="4100" y="177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00" name="Rectangle 86"/>
                <p:cNvSpPr>
                  <a:spLocks noChangeArrowheads="1"/>
                </p:cNvSpPr>
                <p:nvPr/>
              </p:nvSpPr>
              <p:spPr bwMode="auto">
                <a:xfrm>
                  <a:off x="4230" y="178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01" name="Rectangle 87"/>
                <p:cNvSpPr>
                  <a:spLocks noChangeArrowheads="1"/>
                </p:cNvSpPr>
                <p:nvPr/>
              </p:nvSpPr>
              <p:spPr bwMode="auto">
                <a:xfrm>
                  <a:off x="4360" y="1752"/>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02" name="Rectangle 88"/>
                <p:cNvSpPr>
                  <a:spLocks noChangeArrowheads="1"/>
                </p:cNvSpPr>
                <p:nvPr/>
              </p:nvSpPr>
              <p:spPr bwMode="auto">
                <a:xfrm>
                  <a:off x="4486" y="1792"/>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03" name="Rectangle 89"/>
                <p:cNvSpPr>
                  <a:spLocks noChangeArrowheads="1"/>
                </p:cNvSpPr>
                <p:nvPr/>
              </p:nvSpPr>
              <p:spPr bwMode="auto">
                <a:xfrm>
                  <a:off x="4616" y="1796"/>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04" name="Rectangle 90"/>
                <p:cNvSpPr>
                  <a:spLocks noChangeArrowheads="1"/>
                </p:cNvSpPr>
                <p:nvPr/>
              </p:nvSpPr>
              <p:spPr bwMode="auto">
                <a:xfrm>
                  <a:off x="4746" y="1803"/>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05" name="Rectangle 91"/>
                <p:cNvSpPr>
                  <a:spLocks noChangeArrowheads="1"/>
                </p:cNvSpPr>
                <p:nvPr/>
              </p:nvSpPr>
              <p:spPr bwMode="auto">
                <a:xfrm>
                  <a:off x="4871" y="1803"/>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06" name="Rectangle 92"/>
                <p:cNvSpPr>
                  <a:spLocks noChangeArrowheads="1"/>
                </p:cNvSpPr>
                <p:nvPr/>
              </p:nvSpPr>
              <p:spPr bwMode="auto">
                <a:xfrm>
                  <a:off x="5001" y="178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07" name="Rectangle 93"/>
                <p:cNvSpPr>
                  <a:spLocks noChangeArrowheads="1"/>
                </p:cNvSpPr>
                <p:nvPr/>
              </p:nvSpPr>
              <p:spPr bwMode="auto">
                <a:xfrm>
                  <a:off x="5131" y="1778"/>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08" name="Rectangle 94"/>
                <p:cNvSpPr>
                  <a:spLocks noChangeArrowheads="1"/>
                </p:cNvSpPr>
                <p:nvPr/>
              </p:nvSpPr>
              <p:spPr bwMode="auto">
                <a:xfrm>
                  <a:off x="5257" y="177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09" name="Rectangle 95"/>
                <p:cNvSpPr>
                  <a:spLocks noChangeArrowheads="1"/>
                </p:cNvSpPr>
                <p:nvPr/>
              </p:nvSpPr>
              <p:spPr bwMode="auto">
                <a:xfrm>
                  <a:off x="5387" y="1767"/>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10" name="Rectangle 96"/>
                <p:cNvSpPr>
                  <a:spLocks noChangeArrowheads="1"/>
                </p:cNvSpPr>
                <p:nvPr/>
              </p:nvSpPr>
              <p:spPr bwMode="auto">
                <a:xfrm>
                  <a:off x="5517" y="176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11" name="Rectangle 97"/>
                <p:cNvSpPr>
                  <a:spLocks noChangeArrowheads="1"/>
                </p:cNvSpPr>
                <p:nvPr/>
              </p:nvSpPr>
              <p:spPr bwMode="auto">
                <a:xfrm>
                  <a:off x="5643" y="174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12" name="Rectangle 98"/>
                <p:cNvSpPr>
                  <a:spLocks noChangeArrowheads="1"/>
                </p:cNvSpPr>
                <p:nvPr/>
              </p:nvSpPr>
              <p:spPr bwMode="auto">
                <a:xfrm>
                  <a:off x="5773" y="1738"/>
                  <a:ext cx="57"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13" name="Freeform 99"/>
                <p:cNvSpPr>
                  <a:spLocks/>
                </p:cNvSpPr>
                <p:nvPr/>
              </p:nvSpPr>
              <p:spPr bwMode="auto">
                <a:xfrm>
                  <a:off x="3974" y="1655"/>
                  <a:ext cx="63" cy="50"/>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14" name="Freeform 100"/>
                <p:cNvSpPr>
                  <a:spLocks/>
                </p:cNvSpPr>
                <p:nvPr/>
              </p:nvSpPr>
              <p:spPr bwMode="auto">
                <a:xfrm>
                  <a:off x="4100" y="1662"/>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15" name="Freeform 101"/>
                <p:cNvSpPr>
                  <a:spLocks/>
                </p:cNvSpPr>
                <p:nvPr/>
              </p:nvSpPr>
              <p:spPr bwMode="auto">
                <a:xfrm>
                  <a:off x="4230" y="1640"/>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16" name="Freeform 102"/>
                <p:cNvSpPr>
                  <a:spLocks/>
                </p:cNvSpPr>
                <p:nvPr/>
              </p:nvSpPr>
              <p:spPr bwMode="auto">
                <a:xfrm>
                  <a:off x="4360" y="1604"/>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17" name="Freeform 103"/>
                <p:cNvSpPr>
                  <a:spLocks/>
                </p:cNvSpPr>
                <p:nvPr/>
              </p:nvSpPr>
              <p:spPr bwMode="auto">
                <a:xfrm>
                  <a:off x="4486" y="1579"/>
                  <a:ext cx="63" cy="50"/>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18" name="Freeform 104"/>
                <p:cNvSpPr>
                  <a:spLocks/>
                </p:cNvSpPr>
                <p:nvPr/>
              </p:nvSpPr>
              <p:spPr bwMode="auto">
                <a:xfrm>
                  <a:off x="4616" y="1542"/>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19" name="Freeform 105"/>
                <p:cNvSpPr>
                  <a:spLocks/>
                </p:cNvSpPr>
                <p:nvPr/>
              </p:nvSpPr>
              <p:spPr bwMode="auto">
                <a:xfrm>
                  <a:off x="4746" y="1492"/>
                  <a:ext cx="63" cy="50"/>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20" name="Freeform 106"/>
                <p:cNvSpPr>
                  <a:spLocks/>
                </p:cNvSpPr>
                <p:nvPr/>
              </p:nvSpPr>
              <p:spPr bwMode="auto">
                <a:xfrm>
                  <a:off x="4871" y="1524"/>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21" name="Freeform 107"/>
                <p:cNvSpPr>
                  <a:spLocks/>
                </p:cNvSpPr>
                <p:nvPr/>
              </p:nvSpPr>
              <p:spPr bwMode="auto">
                <a:xfrm>
                  <a:off x="5001" y="1582"/>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22" name="Freeform 108"/>
                <p:cNvSpPr>
                  <a:spLocks/>
                </p:cNvSpPr>
                <p:nvPr/>
              </p:nvSpPr>
              <p:spPr bwMode="auto">
                <a:xfrm>
                  <a:off x="5131" y="1604"/>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23" name="Freeform 109"/>
                <p:cNvSpPr>
                  <a:spLocks/>
                </p:cNvSpPr>
                <p:nvPr/>
              </p:nvSpPr>
              <p:spPr bwMode="auto">
                <a:xfrm>
                  <a:off x="5257" y="1647"/>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24" name="Freeform 110"/>
                <p:cNvSpPr>
                  <a:spLocks/>
                </p:cNvSpPr>
                <p:nvPr/>
              </p:nvSpPr>
              <p:spPr bwMode="auto">
                <a:xfrm>
                  <a:off x="5387" y="1702"/>
                  <a:ext cx="63" cy="50"/>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25" name="Freeform 111"/>
                <p:cNvSpPr>
                  <a:spLocks/>
                </p:cNvSpPr>
                <p:nvPr/>
              </p:nvSpPr>
              <p:spPr bwMode="auto">
                <a:xfrm>
                  <a:off x="5517" y="1694"/>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26" name="Freeform 112"/>
                <p:cNvSpPr>
                  <a:spLocks/>
                </p:cNvSpPr>
                <p:nvPr/>
              </p:nvSpPr>
              <p:spPr bwMode="auto">
                <a:xfrm>
                  <a:off x="5643" y="1687"/>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27" name="Freeform 113"/>
                <p:cNvSpPr>
                  <a:spLocks/>
                </p:cNvSpPr>
                <p:nvPr/>
              </p:nvSpPr>
              <p:spPr bwMode="auto">
                <a:xfrm>
                  <a:off x="5773" y="1687"/>
                  <a:ext cx="62" cy="51"/>
                </a:xfrm>
                <a:custGeom>
                  <a:avLst/>
                  <a:gdLst>
                    <a:gd name="T0" fmla="*/ 2 w 83"/>
                    <a:gd name="T1" fmla="*/ 0 h 84"/>
                    <a:gd name="T2" fmla="*/ 4 w 83"/>
                    <a:gd name="T3" fmla="*/ 1 h 84"/>
                    <a:gd name="T4" fmla="*/ 0 w 83"/>
                    <a:gd name="T5" fmla="*/ 1 h 84"/>
                    <a:gd name="T6" fmla="*/ 2 w 83"/>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28" name="Line 114"/>
                <p:cNvSpPr>
                  <a:spLocks noChangeShapeType="1"/>
                </p:cNvSpPr>
                <p:nvPr/>
              </p:nvSpPr>
              <p:spPr bwMode="auto">
                <a:xfrm>
                  <a:off x="5232" y="1034"/>
                  <a:ext cx="143" cy="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29" name="Oval 115"/>
                <p:cNvSpPr>
                  <a:spLocks noChangeArrowheads="1"/>
                </p:cNvSpPr>
                <p:nvPr/>
              </p:nvSpPr>
              <p:spPr bwMode="auto">
                <a:xfrm>
                  <a:off x="5276" y="1012"/>
                  <a:ext cx="50" cy="4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30" name="Rectangle 116"/>
                <p:cNvSpPr>
                  <a:spLocks noChangeArrowheads="1"/>
                </p:cNvSpPr>
                <p:nvPr/>
              </p:nvSpPr>
              <p:spPr bwMode="auto">
                <a:xfrm>
                  <a:off x="5397" y="994"/>
                  <a:ext cx="151" cy="1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DA</a:t>
                  </a:r>
                  <a:endParaRPr lang="en-US" altLang="en-US" sz="900">
                    <a:solidFill>
                      <a:srgbClr val="FFFFFF"/>
                    </a:solidFill>
                    <a:latin typeface="Times New Roman" pitchFamily="18" charset="0"/>
                    <a:cs typeface="Arial" pitchFamily="34" charset="0"/>
                  </a:endParaRPr>
                </a:p>
              </p:txBody>
            </p:sp>
            <p:sp>
              <p:nvSpPr>
                <p:cNvPr id="28031" name="Line 117"/>
                <p:cNvSpPr>
                  <a:spLocks noChangeShapeType="1"/>
                </p:cNvSpPr>
                <p:nvPr/>
              </p:nvSpPr>
              <p:spPr bwMode="auto">
                <a:xfrm>
                  <a:off x="5232" y="1131"/>
                  <a:ext cx="143"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32" name="Rectangle 118"/>
                <p:cNvSpPr>
                  <a:spLocks noChangeArrowheads="1"/>
                </p:cNvSpPr>
                <p:nvPr/>
              </p:nvSpPr>
              <p:spPr bwMode="auto">
                <a:xfrm>
                  <a:off x="5276" y="1110"/>
                  <a:ext cx="50" cy="40"/>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8033" name="Rectangle 119"/>
                <p:cNvSpPr>
                  <a:spLocks noChangeArrowheads="1"/>
                </p:cNvSpPr>
                <p:nvPr/>
              </p:nvSpPr>
              <p:spPr bwMode="auto">
                <a:xfrm>
                  <a:off x="5399" y="1090"/>
                  <a:ext cx="377" cy="1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DOPAC</a:t>
                  </a:r>
                  <a:endParaRPr lang="en-US" altLang="en-US" sz="900">
                    <a:solidFill>
                      <a:srgbClr val="FFFFFF"/>
                    </a:solidFill>
                    <a:latin typeface="Times New Roman" pitchFamily="18" charset="0"/>
                    <a:cs typeface="Arial" pitchFamily="34" charset="0"/>
                  </a:endParaRPr>
                </a:p>
              </p:txBody>
            </p:sp>
            <p:sp>
              <p:nvSpPr>
                <p:cNvPr id="28034" name="Line 120"/>
                <p:cNvSpPr>
                  <a:spLocks noChangeShapeType="1"/>
                </p:cNvSpPr>
                <p:nvPr/>
              </p:nvSpPr>
              <p:spPr bwMode="auto">
                <a:xfrm>
                  <a:off x="5232" y="1229"/>
                  <a:ext cx="143" cy="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35" name="Freeform 121"/>
                <p:cNvSpPr>
                  <a:spLocks/>
                </p:cNvSpPr>
                <p:nvPr/>
              </p:nvSpPr>
              <p:spPr bwMode="auto">
                <a:xfrm>
                  <a:off x="5276" y="1207"/>
                  <a:ext cx="54" cy="44"/>
                </a:xfrm>
                <a:custGeom>
                  <a:avLst/>
                  <a:gdLst>
                    <a:gd name="T0" fmla="*/ 2 w 72"/>
                    <a:gd name="T1" fmla="*/ 0 h 72"/>
                    <a:gd name="T2" fmla="*/ 5 w 72"/>
                    <a:gd name="T3" fmla="*/ 1 h 72"/>
                    <a:gd name="T4" fmla="*/ 0 w 72"/>
                    <a:gd name="T5" fmla="*/ 1 h 72"/>
                    <a:gd name="T6" fmla="*/ 2 w 72"/>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8036" name="Rectangle 122"/>
                <p:cNvSpPr>
                  <a:spLocks noChangeArrowheads="1"/>
                </p:cNvSpPr>
                <p:nvPr/>
              </p:nvSpPr>
              <p:spPr bwMode="auto">
                <a:xfrm>
                  <a:off x="5399" y="1189"/>
                  <a:ext cx="220" cy="1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HVA</a:t>
                  </a:r>
                  <a:endParaRPr lang="en-US" altLang="en-US" sz="900">
                    <a:solidFill>
                      <a:srgbClr val="FFFFFF"/>
                    </a:solidFill>
                    <a:latin typeface="Times New Roman" pitchFamily="18" charset="0"/>
                    <a:cs typeface="Arial" pitchFamily="34" charset="0"/>
                  </a:endParaRPr>
                </a:p>
              </p:txBody>
            </p:sp>
            <p:sp>
              <p:nvSpPr>
                <p:cNvPr id="28037" name="Rectangle 123"/>
                <p:cNvSpPr>
                  <a:spLocks noChangeArrowheads="1"/>
                </p:cNvSpPr>
                <p:nvPr/>
              </p:nvSpPr>
              <p:spPr bwMode="auto">
                <a:xfrm>
                  <a:off x="3891" y="674"/>
                  <a:ext cx="592" cy="1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Accumbens</a:t>
                  </a:r>
                  <a:endParaRPr lang="en-US" altLang="en-US" sz="900">
                    <a:solidFill>
                      <a:srgbClr val="FFFFFF"/>
                    </a:solidFill>
                    <a:latin typeface="Times New Roman" pitchFamily="18" charset="0"/>
                    <a:cs typeface="Arial" pitchFamily="34" charset="0"/>
                  </a:endParaRPr>
                </a:p>
              </p:txBody>
            </p:sp>
            <p:sp>
              <p:nvSpPr>
                <p:cNvPr id="28038" name="Line 124"/>
                <p:cNvSpPr>
                  <a:spLocks noChangeShapeType="1"/>
                </p:cNvSpPr>
                <p:nvPr/>
              </p:nvSpPr>
              <p:spPr bwMode="auto">
                <a:xfrm>
                  <a:off x="3728" y="1737"/>
                  <a:ext cx="26"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sp>
            <p:nvSpPr>
              <p:cNvPr id="3" name="Text Box 125"/>
              <p:cNvSpPr txBox="1">
                <a:spLocks noChangeArrowheads="1"/>
              </p:cNvSpPr>
              <p:nvPr/>
            </p:nvSpPr>
            <p:spPr bwMode="auto">
              <a:xfrm>
                <a:off x="4945" y="512"/>
                <a:ext cx="976" cy="28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defRPr/>
                </a:pPr>
                <a:r>
                  <a:rPr lang="en-US" altLang="en-US" sz="1500" b="1" dirty="0">
                    <a:solidFill>
                      <a:srgbClr val="FFFF00"/>
                    </a:solidFill>
                    <a:latin typeface="Tahoma"/>
                    <a:cs typeface="Arial" pitchFamily="34" charset="0"/>
                  </a:rPr>
                  <a:t>COCAINE</a:t>
                </a:r>
              </a:p>
            </p:txBody>
          </p:sp>
        </p:grpSp>
        <p:sp>
          <p:nvSpPr>
            <p:cNvPr id="27918" name="Line 126"/>
            <p:cNvSpPr>
              <a:spLocks noChangeShapeType="1"/>
            </p:cNvSpPr>
            <p:nvPr/>
          </p:nvSpPr>
          <p:spPr bwMode="auto">
            <a:xfrm>
              <a:off x="3312" y="1428"/>
              <a:ext cx="144"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grpSp>
        <p:nvGrpSpPr>
          <p:cNvPr id="773247" name="Group 127"/>
          <p:cNvGrpSpPr>
            <a:grpSpLocks/>
          </p:cNvGrpSpPr>
          <p:nvPr/>
        </p:nvGrpSpPr>
        <p:grpSpPr bwMode="auto">
          <a:xfrm>
            <a:off x="4557722" y="3704035"/>
            <a:ext cx="3270647" cy="2095500"/>
            <a:chOff x="2868" y="2391"/>
            <a:chExt cx="2747" cy="1760"/>
          </a:xfrm>
        </p:grpSpPr>
        <p:grpSp>
          <p:nvGrpSpPr>
            <p:cNvPr id="27787" name="Group 128"/>
            <p:cNvGrpSpPr>
              <a:grpSpLocks/>
            </p:cNvGrpSpPr>
            <p:nvPr/>
          </p:nvGrpSpPr>
          <p:grpSpPr bwMode="auto">
            <a:xfrm>
              <a:off x="2868" y="2391"/>
              <a:ext cx="2747" cy="1760"/>
              <a:chOff x="2868" y="2391"/>
              <a:chExt cx="2698" cy="1712"/>
            </a:xfrm>
          </p:grpSpPr>
          <p:sp>
            <p:nvSpPr>
              <p:cNvPr id="27789" name="Rectangle 129"/>
              <p:cNvSpPr>
                <a:spLocks noChangeArrowheads="1"/>
              </p:cNvSpPr>
              <p:nvPr/>
            </p:nvSpPr>
            <p:spPr bwMode="auto">
              <a:xfrm>
                <a:off x="2868" y="2391"/>
                <a:ext cx="2686" cy="1712"/>
              </a:xfrm>
              <a:prstGeom prst="rect">
                <a:avLst/>
              </a:prstGeom>
              <a:gradFill rotWithShape="0">
                <a:gsLst>
                  <a:gs pos="0">
                    <a:srgbClr val="000066"/>
                  </a:gs>
                  <a:gs pos="50000">
                    <a:srgbClr val="0000FF"/>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90" name="Line 130"/>
              <p:cNvSpPr>
                <a:spLocks noChangeShapeType="1"/>
              </p:cNvSpPr>
              <p:nvPr/>
            </p:nvSpPr>
            <p:spPr bwMode="auto">
              <a:xfrm>
                <a:off x="3356" y="2460"/>
                <a:ext cx="1" cy="1245"/>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91" name="Line 131"/>
              <p:cNvSpPr>
                <a:spLocks noChangeShapeType="1"/>
              </p:cNvSpPr>
              <p:nvPr/>
            </p:nvSpPr>
            <p:spPr bwMode="auto">
              <a:xfrm>
                <a:off x="3337" y="3599"/>
                <a:ext cx="19"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92" name="Line 132"/>
              <p:cNvSpPr>
                <a:spLocks noChangeShapeType="1"/>
              </p:cNvSpPr>
              <p:nvPr/>
            </p:nvSpPr>
            <p:spPr bwMode="auto">
              <a:xfrm>
                <a:off x="3337" y="3221"/>
                <a:ext cx="19"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93" name="Line 133"/>
              <p:cNvSpPr>
                <a:spLocks noChangeShapeType="1"/>
              </p:cNvSpPr>
              <p:nvPr/>
            </p:nvSpPr>
            <p:spPr bwMode="auto">
              <a:xfrm>
                <a:off x="3337" y="2839"/>
                <a:ext cx="19"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94" name="Line 134"/>
              <p:cNvSpPr>
                <a:spLocks noChangeShapeType="1"/>
              </p:cNvSpPr>
              <p:nvPr/>
            </p:nvSpPr>
            <p:spPr bwMode="auto">
              <a:xfrm>
                <a:off x="3337" y="2460"/>
                <a:ext cx="19"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95" name="Line 135"/>
              <p:cNvSpPr>
                <a:spLocks noChangeShapeType="1"/>
              </p:cNvSpPr>
              <p:nvPr/>
            </p:nvSpPr>
            <p:spPr bwMode="auto">
              <a:xfrm>
                <a:off x="3550" y="3810"/>
                <a:ext cx="1565"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96" name="Line 136"/>
              <p:cNvSpPr>
                <a:spLocks noChangeShapeType="1"/>
              </p:cNvSpPr>
              <p:nvPr/>
            </p:nvSpPr>
            <p:spPr bwMode="auto">
              <a:xfrm flipV="1">
                <a:off x="3550"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97" name="Line 137"/>
              <p:cNvSpPr>
                <a:spLocks noChangeShapeType="1"/>
              </p:cNvSpPr>
              <p:nvPr/>
            </p:nvSpPr>
            <p:spPr bwMode="auto">
              <a:xfrm flipV="1">
                <a:off x="3679" y="3811"/>
                <a:ext cx="2"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98" name="Line 138"/>
              <p:cNvSpPr>
                <a:spLocks noChangeShapeType="1"/>
              </p:cNvSpPr>
              <p:nvPr/>
            </p:nvSpPr>
            <p:spPr bwMode="auto">
              <a:xfrm flipV="1">
                <a:off x="3810"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99" name="Line 139"/>
              <p:cNvSpPr>
                <a:spLocks noChangeShapeType="1"/>
              </p:cNvSpPr>
              <p:nvPr/>
            </p:nvSpPr>
            <p:spPr bwMode="auto">
              <a:xfrm flipV="1">
                <a:off x="3941"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00" name="Line 140"/>
              <p:cNvSpPr>
                <a:spLocks noChangeShapeType="1"/>
              </p:cNvSpPr>
              <p:nvPr/>
            </p:nvSpPr>
            <p:spPr bwMode="auto">
              <a:xfrm flipV="1">
                <a:off x="4072"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01" name="Line 141"/>
              <p:cNvSpPr>
                <a:spLocks noChangeShapeType="1"/>
              </p:cNvSpPr>
              <p:nvPr/>
            </p:nvSpPr>
            <p:spPr bwMode="auto">
              <a:xfrm flipV="1">
                <a:off x="4203"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02" name="Line 142"/>
              <p:cNvSpPr>
                <a:spLocks noChangeShapeType="1"/>
              </p:cNvSpPr>
              <p:nvPr/>
            </p:nvSpPr>
            <p:spPr bwMode="auto">
              <a:xfrm flipV="1">
                <a:off x="4333"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03" name="Line 143"/>
              <p:cNvSpPr>
                <a:spLocks noChangeShapeType="1"/>
              </p:cNvSpPr>
              <p:nvPr/>
            </p:nvSpPr>
            <p:spPr bwMode="auto">
              <a:xfrm flipV="1">
                <a:off x="4461"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04" name="Line 144"/>
              <p:cNvSpPr>
                <a:spLocks noChangeShapeType="1"/>
              </p:cNvSpPr>
              <p:nvPr/>
            </p:nvSpPr>
            <p:spPr bwMode="auto">
              <a:xfrm flipV="1">
                <a:off x="4592"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05" name="Line 145"/>
              <p:cNvSpPr>
                <a:spLocks noChangeShapeType="1"/>
              </p:cNvSpPr>
              <p:nvPr/>
            </p:nvSpPr>
            <p:spPr bwMode="auto">
              <a:xfrm flipV="1">
                <a:off x="4722"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06" name="Line 146"/>
              <p:cNvSpPr>
                <a:spLocks noChangeShapeType="1"/>
              </p:cNvSpPr>
              <p:nvPr/>
            </p:nvSpPr>
            <p:spPr bwMode="auto">
              <a:xfrm flipV="1">
                <a:off x="4853"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07" name="Line 147"/>
              <p:cNvSpPr>
                <a:spLocks noChangeShapeType="1"/>
              </p:cNvSpPr>
              <p:nvPr/>
            </p:nvSpPr>
            <p:spPr bwMode="auto">
              <a:xfrm flipV="1">
                <a:off x="4983"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08" name="Line 148"/>
              <p:cNvSpPr>
                <a:spLocks noChangeShapeType="1"/>
              </p:cNvSpPr>
              <p:nvPr/>
            </p:nvSpPr>
            <p:spPr bwMode="auto">
              <a:xfrm flipV="1">
                <a:off x="5114"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09" name="Line 149"/>
              <p:cNvSpPr>
                <a:spLocks noChangeShapeType="1"/>
              </p:cNvSpPr>
              <p:nvPr/>
            </p:nvSpPr>
            <p:spPr bwMode="auto">
              <a:xfrm flipV="1">
                <a:off x="3553" y="3348"/>
                <a:ext cx="131" cy="251"/>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10" name="Line 150"/>
              <p:cNvSpPr>
                <a:spLocks noChangeShapeType="1"/>
              </p:cNvSpPr>
              <p:nvPr/>
            </p:nvSpPr>
            <p:spPr bwMode="auto">
              <a:xfrm>
                <a:off x="3684" y="3348"/>
                <a:ext cx="130" cy="9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11" name="Line 151"/>
              <p:cNvSpPr>
                <a:spLocks noChangeShapeType="1"/>
              </p:cNvSpPr>
              <p:nvPr/>
            </p:nvSpPr>
            <p:spPr bwMode="auto">
              <a:xfrm>
                <a:off x="3814" y="3440"/>
                <a:ext cx="131" cy="9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12" name="Line 152"/>
              <p:cNvSpPr>
                <a:spLocks noChangeShapeType="1"/>
              </p:cNvSpPr>
              <p:nvPr/>
            </p:nvSpPr>
            <p:spPr bwMode="auto">
              <a:xfrm>
                <a:off x="3945" y="3532"/>
                <a:ext cx="129" cy="4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13" name="Line 153"/>
              <p:cNvSpPr>
                <a:spLocks noChangeShapeType="1"/>
              </p:cNvSpPr>
              <p:nvPr/>
            </p:nvSpPr>
            <p:spPr bwMode="auto">
              <a:xfrm>
                <a:off x="4074" y="3578"/>
                <a:ext cx="132" cy="1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14" name="Line 154"/>
              <p:cNvSpPr>
                <a:spLocks noChangeShapeType="1"/>
              </p:cNvSpPr>
              <p:nvPr/>
            </p:nvSpPr>
            <p:spPr bwMode="auto">
              <a:xfrm>
                <a:off x="4206" y="3594"/>
                <a:ext cx="127" cy="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15" name="Line 155"/>
              <p:cNvSpPr>
                <a:spLocks noChangeShapeType="1"/>
              </p:cNvSpPr>
              <p:nvPr/>
            </p:nvSpPr>
            <p:spPr bwMode="auto">
              <a:xfrm flipV="1">
                <a:off x="3553" y="3037"/>
                <a:ext cx="131" cy="562"/>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16" name="Line 156"/>
              <p:cNvSpPr>
                <a:spLocks noChangeShapeType="1"/>
              </p:cNvSpPr>
              <p:nvPr/>
            </p:nvSpPr>
            <p:spPr bwMode="auto">
              <a:xfrm>
                <a:off x="3684" y="3037"/>
                <a:ext cx="130" cy="18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17" name="Line 157"/>
              <p:cNvSpPr>
                <a:spLocks noChangeShapeType="1"/>
              </p:cNvSpPr>
              <p:nvPr/>
            </p:nvSpPr>
            <p:spPr bwMode="auto">
              <a:xfrm>
                <a:off x="3814" y="3221"/>
                <a:ext cx="131" cy="15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18" name="Line 158"/>
              <p:cNvSpPr>
                <a:spLocks noChangeShapeType="1"/>
              </p:cNvSpPr>
              <p:nvPr/>
            </p:nvSpPr>
            <p:spPr bwMode="auto">
              <a:xfrm>
                <a:off x="3945" y="3371"/>
                <a:ext cx="129" cy="228"/>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19" name="Line 159"/>
              <p:cNvSpPr>
                <a:spLocks noChangeShapeType="1"/>
              </p:cNvSpPr>
              <p:nvPr/>
            </p:nvSpPr>
            <p:spPr bwMode="auto">
              <a:xfrm>
                <a:off x="4074" y="3599"/>
                <a:ext cx="132" cy="6"/>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20" name="Line 160"/>
              <p:cNvSpPr>
                <a:spLocks noChangeShapeType="1"/>
              </p:cNvSpPr>
              <p:nvPr/>
            </p:nvSpPr>
            <p:spPr bwMode="auto">
              <a:xfrm flipV="1">
                <a:off x="4206" y="3594"/>
                <a:ext cx="127" cy="1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21" name="Line 161"/>
              <p:cNvSpPr>
                <a:spLocks noChangeShapeType="1"/>
              </p:cNvSpPr>
              <p:nvPr/>
            </p:nvSpPr>
            <p:spPr bwMode="auto">
              <a:xfrm>
                <a:off x="4333" y="3594"/>
                <a:ext cx="130" cy="1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22" name="Line 162"/>
              <p:cNvSpPr>
                <a:spLocks noChangeShapeType="1"/>
              </p:cNvSpPr>
              <p:nvPr/>
            </p:nvSpPr>
            <p:spPr bwMode="auto">
              <a:xfrm flipV="1">
                <a:off x="4463" y="3569"/>
                <a:ext cx="132" cy="36"/>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23" name="Line 163"/>
              <p:cNvSpPr>
                <a:spLocks noChangeShapeType="1"/>
              </p:cNvSpPr>
              <p:nvPr/>
            </p:nvSpPr>
            <p:spPr bwMode="auto">
              <a:xfrm>
                <a:off x="4595" y="3569"/>
                <a:ext cx="131" cy="3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24" name="Line 164"/>
              <p:cNvSpPr>
                <a:spLocks noChangeShapeType="1"/>
              </p:cNvSpPr>
              <p:nvPr/>
            </p:nvSpPr>
            <p:spPr bwMode="auto">
              <a:xfrm flipV="1">
                <a:off x="3553" y="3104"/>
                <a:ext cx="131" cy="49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25" name="Line 165"/>
              <p:cNvSpPr>
                <a:spLocks noChangeShapeType="1"/>
              </p:cNvSpPr>
              <p:nvPr/>
            </p:nvSpPr>
            <p:spPr bwMode="auto">
              <a:xfrm flipV="1">
                <a:off x="3684" y="2879"/>
                <a:ext cx="130" cy="22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26" name="Line 166"/>
              <p:cNvSpPr>
                <a:spLocks noChangeShapeType="1"/>
              </p:cNvSpPr>
              <p:nvPr/>
            </p:nvSpPr>
            <p:spPr bwMode="auto">
              <a:xfrm>
                <a:off x="3814" y="2879"/>
                <a:ext cx="131" cy="18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27" name="Line 167"/>
              <p:cNvSpPr>
                <a:spLocks noChangeShapeType="1"/>
              </p:cNvSpPr>
              <p:nvPr/>
            </p:nvSpPr>
            <p:spPr bwMode="auto">
              <a:xfrm>
                <a:off x="3945" y="3059"/>
                <a:ext cx="129" cy="91"/>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28" name="Line 168"/>
              <p:cNvSpPr>
                <a:spLocks noChangeShapeType="1"/>
              </p:cNvSpPr>
              <p:nvPr/>
            </p:nvSpPr>
            <p:spPr bwMode="auto">
              <a:xfrm>
                <a:off x="4074" y="3150"/>
                <a:ext cx="132" cy="20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29" name="Line 169"/>
              <p:cNvSpPr>
                <a:spLocks noChangeShapeType="1"/>
              </p:cNvSpPr>
              <p:nvPr/>
            </p:nvSpPr>
            <p:spPr bwMode="auto">
              <a:xfrm>
                <a:off x="4206" y="3355"/>
                <a:ext cx="127" cy="77"/>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30" name="Line 170"/>
              <p:cNvSpPr>
                <a:spLocks noChangeShapeType="1"/>
              </p:cNvSpPr>
              <p:nvPr/>
            </p:nvSpPr>
            <p:spPr bwMode="auto">
              <a:xfrm>
                <a:off x="4333" y="3432"/>
                <a:ext cx="130" cy="91"/>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31" name="Line 171"/>
              <p:cNvSpPr>
                <a:spLocks noChangeShapeType="1"/>
              </p:cNvSpPr>
              <p:nvPr/>
            </p:nvSpPr>
            <p:spPr bwMode="auto">
              <a:xfrm>
                <a:off x="4463" y="3523"/>
                <a:ext cx="132" cy="24"/>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32" name="Line 172"/>
              <p:cNvSpPr>
                <a:spLocks noChangeShapeType="1"/>
              </p:cNvSpPr>
              <p:nvPr/>
            </p:nvSpPr>
            <p:spPr bwMode="auto">
              <a:xfrm>
                <a:off x="4595" y="3547"/>
                <a:ext cx="131" cy="37"/>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33" name="Line 173"/>
              <p:cNvSpPr>
                <a:spLocks noChangeShapeType="1"/>
              </p:cNvSpPr>
              <p:nvPr/>
            </p:nvSpPr>
            <p:spPr bwMode="auto">
              <a:xfrm>
                <a:off x="4726" y="3584"/>
                <a:ext cx="130" cy="1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34" name="Line 174"/>
              <p:cNvSpPr>
                <a:spLocks noChangeShapeType="1"/>
              </p:cNvSpPr>
              <p:nvPr/>
            </p:nvSpPr>
            <p:spPr bwMode="auto">
              <a:xfrm flipV="1">
                <a:off x="3553" y="3159"/>
                <a:ext cx="131" cy="44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35" name="Line 175"/>
              <p:cNvSpPr>
                <a:spLocks noChangeShapeType="1"/>
              </p:cNvSpPr>
              <p:nvPr/>
            </p:nvSpPr>
            <p:spPr bwMode="auto">
              <a:xfrm flipV="1">
                <a:off x="3684" y="3083"/>
                <a:ext cx="130" cy="76"/>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36" name="Line 176"/>
              <p:cNvSpPr>
                <a:spLocks noChangeShapeType="1"/>
              </p:cNvSpPr>
              <p:nvPr/>
            </p:nvSpPr>
            <p:spPr bwMode="auto">
              <a:xfrm flipV="1">
                <a:off x="3814" y="2976"/>
                <a:ext cx="131" cy="107"/>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37" name="Line 177"/>
              <p:cNvSpPr>
                <a:spLocks noChangeShapeType="1"/>
              </p:cNvSpPr>
              <p:nvPr/>
            </p:nvSpPr>
            <p:spPr bwMode="auto">
              <a:xfrm>
                <a:off x="3945" y="2976"/>
                <a:ext cx="129" cy="83"/>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38" name="Line 178"/>
              <p:cNvSpPr>
                <a:spLocks noChangeShapeType="1"/>
              </p:cNvSpPr>
              <p:nvPr/>
            </p:nvSpPr>
            <p:spPr bwMode="auto">
              <a:xfrm>
                <a:off x="4074" y="3059"/>
                <a:ext cx="132" cy="85"/>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39" name="Line 179"/>
              <p:cNvSpPr>
                <a:spLocks noChangeShapeType="1"/>
              </p:cNvSpPr>
              <p:nvPr/>
            </p:nvSpPr>
            <p:spPr bwMode="auto">
              <a:xfrm>
                <a:off x="4206" y="3144"/>
                <a:ext cx="127" cy="67"/>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40" name="Line 180"/>
              <p:cNvSpPr>
                <a:spLocks noChangeShapeType="1"/>
              </p:cNvSpPr>
              <p:nvPr/>
            </p:nvSpPr>
            <p:spPr bwMode="auto">
              <a:xfrm>
                <a:off x="4333" y="3211"/>
                <a:ext cx="130" cy="62"/>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41" name="Line 181"/>
              <p:cNvSpPr>
                <a:spLocks noChangeShapeType="1"/>
              </p:cNvSpPr>
              <p:nvPr/>
            </p:nvSpPr>
            <p:spPr bwMode="auto">
              <a:xfrm>
                <a:off x="4463" y="3273"/>
                <a:ext cx="132" cy="61"/>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42" name="Line 182"/>
              <p:cNvSpPr>
                <a:spLocks noChangeShapeType="1"/>
              </p:cNvSpPr>
              <p:nvPr/>
            </p:nvSpPr>
            <p:spPr bwMode="auto">
              <a:xfrm>
                <a:off x="4641" y="3361"/>
                <a:ext cx="85" cy="49"/>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43" name="Line 183"/>
              <p:cNvSpPr>
                <a:spLocks noChangeShapeType="1"/>
              </p:cNvSpPr>
              <p:nvPr/>
            </p:nvSpPr>
            <p:spPr bwMode="auto">
              <a:xfrm>
                <a:off x="4726" y="3410"/>
                <a:ext cx="130" cy="22"/>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44" name="Line 184"/>
              <p:cNvSpPr>
                <a:spLocks noChangeShapeType="1"/>
              </p:cNvSpPr>
              <p:nvPr/>
            </p:nvSpPr>
            <p:spPr bwMode="auto">
              <a:xfrm>
                <a:off x="4856" y="3432"/>
                <a:ext cx="130" cy="15"/>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45" name="Line 185"/>
              <p:cNvSpPr>
                <a:spLocks noChangeShapeType="1"/>
              </p:cNvSpPr>
              <p:nvPr/>
            </p:nvSpPr>
            <p:spPr bwMode="auto">
              <a:xfrm>
                <a:off x="4986" y="3447"/>
                <a:ext cx="131" cy="39"/>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46" name="Oval 186"/>
              <p:cNvSpPr>
                <a:spLocks noChangeArrowheads="1"/>
              </p:cNvSpPr>
              <p:nvPr/>
            </p:nvSpPr>
            <p:spPr bwMode="auto">
              <a:xfrm>
                <a:off x="3529" y="3578"/>
                <a:ext cx="45"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47" name="Oval 187"/>
              <p:cNvSpPr>
                <a:spLocks noChangeArrowheads="1"/>
              </p:cNvSpPr>
              <p:nvPr/>
            </p:nvSpPr>
            <p:spPr bwMode="auto">
              <a:xfrm>
                <a:off x="3660" y="3327"/>
                <a:ext cx="43" cy="40"/>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48" name="Oval 188"/>
              <p:cNvSpPr>
                <a:spLocks noChangeArrowheads="1"/>
              </p:cNvSpPr>
              <p:nvPr/>
            </p:nvSpPr>
            <p:spPr bwMode="auto">
              <a:xfrm>
                <a:off x="3790" y="3419"/>
                <a:ext cx="44"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49" name="Oval 189"/>
              <p:cNvSpPr>
                <a:spLocks noChangeArrowheads="1"/>
              </p:cNvSpPr>
              <p:nvPr/>
            </p:nvSpPr>
            <p:spPr bwMode="auto">
              <a:xfrm>
                <a:off x="3920" y="3511"/>
                <a:ext cx="46" cy="40"/>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50" name="Oval 190"/>
              <p:cNvSpPr>
                <a:spLocks noChangeArrowheads="1"/>
              </p:cNvSpPr>
              <p:nvPr/>
            </p:nvSpPr>
            <p:spPr bwMode="auto">
              <a:xfrm>
                <a:off x="4051" y="3557"/>
                <a:ext cx="44"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51" name="Oval 191"/>
              <p:cNvSpPr>
                <a:spLocks noChangeArrowheads="1"/>
              </p:cNvSpPr>
              <p:nvPr/>
            </p:nvSpPr>
            <p:spPr bwMode="auto">
              <a:xfrm>
                <a:off x="4182" y="3572"/>
                <a:ext cx="45"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52" name="Oval 192"/>
              <p:cNvSpPr>
                <a:spLocks noChangeArrowheads="1"/>
              </p:cNvSpPr>
              <p:nvPr/>
            </p:nvSpPr>
            <p:spPr bwMode="auto">
              <a:xfrm>
                <a:off x="4309" y="3578"/>
                <a:ext cx="45"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53" name="Rectangle 193"/>
              <p:cNvSpPr>
                <a:spLocks noChangeArrowheads="1"/>
              </p:cNvSpPr>
              <p:nvPr/>
            </p:nvSpPr>
            <p:spPr bwMode="auto">
              <a:xfrm>
                <a:off x="3388" y="3578"/>
                <a:ext cx="46"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54" name="Rectangle 194"/>
              <p:cNvSpPr>
                <a:spLocks noChangeArrowheads="1"/>
              </p:cNvSpPr>
              <p:nvPr/>
            </p:nvSpPr>
            <p:spPr bwMode="auto">
              <a:xfrm>
                <a:off x="3660" y="3016"/>
                <a:ext cx="43"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55" name="Rectangle 195"/>
              <p:cNvSpPr>
                <a:spLocks noChangeArrowheads="1"/>
              </p:cNvSpPr>
              <p:nvPr/>
            </p:nvSpPr>
            <p:spPr bwMode="auto">
              <a:xfrm>
                <a:off x="3790" y="3200"/>
                <a:ext cx="44"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56" name="Rectangle 196"/>
              <p:cNvSpPr>
                <a:spLocks noChangeArrowheads="1"/>
              </p:cNvSpPr>
              <p:nvPr/>
            </p:nvSpPr>
            <p:spPr bwMode="auto">
              <a:xfrm>
                <a:off x="3920" y="3348"/>
                <a:ext cx="46"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57" name="Rectangle 197"/>
              <p:cNvSpPr>
                <a:spLocks noChangeArrowheads="1"/>
              </p:cNvSpPr>
              <p:nvPr/>
            </p:nvSpPr>
            <p:spPr bwMode="auto">
              <a:xfrm>
                <a:off x="4051" y="3578"/>
                <a:ext cx="44"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58" name="Rectangle 198"/>
              <p:cNvSpPr>
                <a:spLocks noChangeArrowheads="1"/>
              </p:cNvSpPr>
              <p:nvPr/>
            </p:nvSpPr>
            <p:spPr bwMode="auto">
              <a:xfrm>
                <a:off x="4309" y="3572"/>
                <a:ext cx="45"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59" name="Rectangle 199"/>
              <p:cNvSpPr>
                <a:spLocks noChangeArrowheads="1"/>
              </p:cNvSpPr>
              <p:nvPr/>
            </p:nvSpPr>
            <p:spPr bwMode="auto">
              <a:xfrm>
                <a:off x="4570" y="3547"/>
                <a:ext cx="46"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60" name="Rectangle 200"/>
              <p:cNvSpPr>
                <a:spLocks noChangeArrowheads="1"/>
              </p:cNvSpPr>
              <p:nvPr/>
            </p:nvSpPr>
            <p:spPr bwMode="auto">
              <a:xfrm>
                <a:off x="4701" y="3578"/>
                <a:ext cx="45"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61" name="Freeform 201"/>
              <p:cNvSpPr>
                <a:spLocks/>
              </p:cNvSpPr>
              <p:nvPr/>
            </p:nvSpPr>
            <p:spPr bwMode="auto">
              <a:xfrm>
                <a:off x="3438" y="3578"/>
                <a:ext cx="47" cy="42"/>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62" name="Freeform 202"/>
              <p:cNvSpPr>
                <a:spLocks/>
              </p:cNvSpPr>
              <p:nvPr/>
            </p:nvSpPr>
            <p:spPr bwMode="auto">
              <a:xfrm>
                <a:off x="3660" y="3083"/>
                <a:ext cx="47"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63" name="Freeform 203"/>
              <p:cNvSpPr>
                <a:spLocks/>
              </p:cNvSpPr>
              <p:nvPr/>
            </p:nvSpPr>
            <p:spPr bwMode="auto">
              <a:xfrm>
                <a:off x="3790" y="2857"/>
                <a:ext cx="49"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64" name="Freeform 204"/>
              <p:cNvSpPr>
                <a:spLocks/>
              </p:cNvSpPr>
              <p:nvPr/>
            </p:nvSpPr>
            <p:spPr bwMode="auto">
              <a:xfrm>
                <a:off x="3920" y="3037"/>
                <a:ext cx="48"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65" name="Freeform 205"/>
              <p:cNvSpPr>
                <a:spLocks/>
              </p:cNvSpPr>
              <p:nvPr/>
            </p:nvSpPr>
            <p:spPr bwMode="auto">
              <a:xfrm>
                <a:off x="4051" y="3129"/>
                <a:ext cx="47" cy="43"/>
              </a:xfrm>
              <a:custGeom>
                <a:avLst/>
                <a:gdLst>
                  <a:gd name="T0" fmla="*/ 1 w 84"/>
                  <a:gd name="T1" fmla="*/ 0 h 85"/>
                  <a:gd name="T2" fmla="*/ 1 w 84"/>
                  <a:gd name="T3" fmla="*/ 1 h 85"/>
                  <a:gd name="T4" fmla="*/ 0 w 84"/>
                  <a:gd name="T5" fmla="*/ 1 h 85"/>
                  <a:gd name="T6" fmla="*/ 1 w 84"/>
                  <a:gd name="T7" fmla="*/ 0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66" name="Freeform 206"/>
              <p:cNvSpPr>
                <a:spLocks/>
              </p:cNvSpPr>
              <p:nvPr/>
            </p:nvSpPr>
            <p:spPr bwMode="auto">
              <a:xfrm>
                <a:off x="4182" y="3334"/>
                <a:ext cx="48"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67" name="Freeform 207"/>
              <p:cNvSpPr>
                <a:spLocks/>
              </p:cNvSpPr>
              <p:nvPr/>
            </p:nvSpPr>
            <p:spPr bwMode="auto">
              <a:xfrm>
                <a:off x="4309" y="3410"/>
                <a:ext cx="49" cy="42"/>
              </a:xfrm>
              <a:custGeom>
                <a:avLst/>
                <a:gdLst>
                  <a:gd name="T0" fmla="*/ 1 w 85"/>
                  <a:gd name="T1" fmla="*/ 0 h 84"/>
                  <a:gd name="T2" fmla="*/ 1 w 85"/>
                  <a:gd name="T3" fmla="*/ 1 h 84"/>
                  <a:gd name="T4" fmla="*/ 0 w 85"/>
                  <a:gd name="T5" fmla="*/ 1 h 84"/>
                  <a:gd name="T6" fmla="*/ 1 w 85"/>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 h="84">
                    <a:moveTo>
                      <a:pt x="43" y="0"/>
                    </a:moveTo>
                    <a:lnTo>
                      <a:pt x="85" y="84"/>
                    </a:lnTo>
                    <a:lnTo>
                      <a:pt x="0" y="84"/>
                    </a:lnTo>
                    <a:lnTo>
                      <a:pt x="43"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68" name="Freeform 208"/>
              <p:cNvSpPr>
                <a:spLocks/>
              </p:cNvSpPr>
              <p:nvPr/>
            </p:nvSpPr>
            <p:spPr bwMode="auto">
              <a:xfrm>
                <a:off x="4440" y="3501"/>
                <a:ext cx="47"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69" name="Freeform 209"/>
              <p:cNvSpPr>
                <a:spLocks/>
              </p:cNvSpPr>
              <p:nvPr/>
            </p:nvSpPr>
            <p:spPr bwMode="auto">
              <a:xfrm>
                <a:off x="4570" y="3525"/>
                <a:ext cx="49"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70" name="Freeform 210"/>
              <p:cNvSpPr>
                <a:spLocks/>
              </p:cNvSpPr>
              <p:nvPr/>
            </p:nvSpPr>
            <p:spPr bwMode="auto">
              <a:xfrm>
                <a:off x="4701" y="3562"/>
                <a:ext cx="49"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71" name="Freeform 211"/>
              <p:cNvSpPr>
                <a:spLocks/>
              </p:cNvSpPr>
              <p:nvPr/>
            </p:nvSpPr>
            <p:spPr bwMode="auto">
              <a:xfrm>
                <a:off x="4832" y="3578"/>
                <a:ext cx="48" cy="42"/>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72" name="Freeform 212"/>
              <p:cNvSpPr>
                <a:spLocks/>
              </p:cNvSpPr>
              <p:nvPr/>
            </p:nvSpPr>
            <p:spPr bwMode="auto">
              <a:xfrm>
                <a:off x="3480" y="3578"/>
                <a:ext cx="49" cy="42"/>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73" name="Freeform 213"/>
              <p:cNvSpPr>
                <a:spLocks/>
              </p:cNvSpPr>
              <p:nvPr/>
            </p:nvSpPr>
            <p:spPr bwMode="auto">
              <a:xfrm>
                <a:off x="3660" y="3138"/>
                <a:ext cx="47" cy="43"/>
              </a:xfrm>
              <a:custGeom>
                <a:avLst/>
                <a:gdLst>
                  <a:gd name="T0" fmla="*/ 1 w 84"/>
                  <a:gd name="T1" fmla="*/ 0 h 85"/>
                  <a:gd name="T2" fmla="*/ 1 w 84"/>
                  <a:gd name="T3" fmla="*/ 1 h 85"/>
                  <a:gd name="T4" fmla="*/ 1 w 84"/>
                  <a:gd name="T5" fmla="*/ 1 h 85"/>
                  <a:gd name="T6" fmla="*/ 0 w 84"/>
                  <a:gd name="T7" fmla="*/ 1 h 85"/>
                  <a:gd name="T8" fmla="*/ 1 w 84"/>
                  <a:gd name="T9" fmla="*/ 0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5">
                    <a:moveTo>
                      <a:pt x="42" y="0"/>
                    </a:moveTo>
                    <a:lnTo>
                      <a:pt x="84" y="42"/>
                    </a:lnTo>
                    <a:lnTo>
                      <a:pt x="42" y="85"/>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74" name="Freeform 214"/>
              <p:cNvSpPr>
                <a:spLocks/>
              </p:cNvSpPr>
              <p:nvPr/>
            </p:nvSpPr>
            <p:spPr bwMode="auto">
              <a:xfrm>
                <a:off x="3790" y="3061"/>
                <a:ext cx="49"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75" name="Freeform 215"/>
              <p:cNvSpPr>
                <a:spLocks/>
              </p:cNvSpPr>
              <p:nvPr/>
            </p:nvSpPr>
            <p:spPr bwMode="auto">
              <a:xfrm>
                <a:off x="3920" y="2955"/>
                <a:ext cx="48" cy="42"/>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76" name="Freeform 216"/>
              <p:cNvSpPr>
                <a:spLocks/>
              </p:cNvSpPr>
              <p:nvPr/>
            </p:nvSpPr>
            <p:spPr bwMode="auto">
              <a:xfrm>
                <a:off x="4051" y="3037"/>
                <a:ext cx="47"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77" name="Freeform 217"/>
              <p:cNvSpPr>
                <a:spLocks/>
              </p:cNvSpPr>
              <p:nvPr/>
            </p:nvSpPr>
            <p:spPr bwMode="auto">
              <a:xfrm>
                <a:off x="4182" y="3123"/>
                <a:ext cx="48" cy="43"/>
              </a:xfrm>
              <a:custGeom>
                <a:avLst/>
                <a:gdLst>
                  <a:gd name="T0" fmla="*/ 1 w 84"/>
                  <a:gd name="T1" fmla="*/ 0 h 85"/>
                  <a:gd name="T2" fmla="*/ 1 w 84"/>
                  <a:gd name="T3" fmla="*/ 1 h 85"/>
                  <a:gd name="T4" fmla="*/ 1 w 84"/>
                  <a:gd name="T5" fmla="*/ 1 h 85"/>
                  <a:gd name="T6" fmla="*/ 0 w 84"/>
                  <a:gd name="T7" fmla="*/ 1 h 85"/>
                  <a:gd name="T8" fmla="*/ 1 w 84"/>
                  <a:gd name="T9" fmla="*/ 0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5">
                    <a:moveTo>
                      <a:pt x="42" y="0"/>
                    </a:moveTo>
                    <a:lnTo>
                      <a:pt x="84" y="42"/>
                    </a:lnTo>
                    <a:lnTo>
                      <a:pt x="42" y="85"/>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78" name="Freeform 218"/>
              <p:cNvSpPr>
                <a:spLocks/>
              </p:cNvSpPr>
              <p:nvPr/>
            </p:nvSpPr>
            <p:spPr bwMode="auto">
              <a:xfrm>
                <a:off x="4309" y="3190"/>
                <a:ext cx="49" cy="44"/>
              </a:xfrm>
              <a:custGeom>
                <a:avLst/>
                <a:gdLst>
                  <a:gd name="T0" fmla="*/ 1 w 85"/>
                  <a:gd name="T1" fmla="*/ 0 h 84"/>
                  <a:gd name="T2" fmla="*/ 1 w 85"/>
                  <a:gd name="T3" fmla="*/ 1 h 84"/>
                  <a:gd name="T4" fmla="*/ 1 w 85"/>
                  <a:gd name="T5" fmla="*/ 1 h 84"/>
                  <a:gd name="T6" fmla="*/ 0 w 85"/>
                  <a:gd name="T7" fmla="*/ 1 h 84"/>
                  <a:gd name="T8" fmla="*/ 1 w 85"/>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84">
                    <a:moveTo>
                      <a:pt x="43" y="0"/>
                    </a:moveTo>
                    <a:lnTo>
                      <a:pt x="85" y="42"/>
                    </a:lnTo>
                    <a:lnTo>
                      <a:pt x="43" y="84"/>
                    </a:lnTo>
                    <a:lnTo>
                      <a:pt x="0" y="42"/>
                    </a:lnTo>
                    <a:lnTo>
                      <a:pt x="43"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79" name="Freeform 219"/>
              <p:cNvSpPr>
                <a:spLocks/>
              </p:cNvSpPr>
              <p:nvPr/>
            </p:nvSpPr>
            <p:spPr bwMode="auto">
              <a:xfrm>
                <a:off x="4440" y="3251"/>
                <a:ext cx="47"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80" name="Freeform 220"/>
              <p:cNvSpPr>
                <a:spLocks/>
              </p:cNvSpPr>
              <p:nvPr/>
            </p:nvSpPr>
            <p:spPr bwMode="auto">
              <a:xfrm>
                <a:off x="4570" y="3312"/>
                <a:ext cx="49"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81" name="Freeform 221"/>
              <p:cNvSpPr>
                <a:spLocks/>
              </p:cNvSpPr>
              <p:nvPr/>
            </p:nvSpPr>
            <p:spPr bwMode="auto">
              <a:xfrm>
                <a:off x="4701" y="3388"/>
                <a:ext cx="49"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82" name="Freeform 222"/>
              <p:cNvSpPr>
                <a:spLocks/>
              </p:cNvSpPr>
              <p:nvPr/>
            </p:nvSpPr>
            <p:spPr bwMode="auto">
              <a:xfrm>
                <a:off x="4832" y="3410"/>
                <a:ext cx="48" cy="42"/>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83" name="Freeform 223"/>
              <p:cNvSpPr>
                <a:spLocks/>
              </p:cNvSpPr>
              <p:nvPr/>
            </p:nvSpPr>
            <p:spPr bwMode="auto">
              <a:xfrm>
                <a:off x="4962" y="3425"/>
                <a:ext cx="49"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84" name="Freeform 224"/>
              <p:cNvSpPr>
                <a:spLocks/>
              </p:cNvSpPr>
              <p:nvPr/>
            </p:nvSpPr>
            <p:spPr bwMode="auto">
              <a:xfrm>
                <a:off x="5094" y="3464"/>
                <a:ext cx="46"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85" name="Rectangle 225"/>
              <p:cNvSpPr>
                <a:spLocks noChangeArrowheads="1"/>
              </p:cNvSpPr>
              <p:nvPr/>
            </p:nvSpPr>
            <p:spPr bwMode="auto">
              <a:xfrm>
                <a:off x="3139" y="3565"/>
                <a:ext cx="159"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fontAlgn="base">
                  <a:spcBef>
                    <a:spcPct val="0"/>
                  </a:spcBef>
                  <a:spcAft>
                    <a:spcPct val="0"/>
                  </a:spcAft>
                  <a:buClrTx/>
                  <a:buSzTx/>
                  <a:buNone/>
                </a:pPr>
                <a:r>
                  <a:rPr lang="en-US" altLang="en-US" sz="900" b="1">
                    <a:solidFill>
                      <a:srgbClr val="FFFFFF"/>
                    </a:solidFill>
                    <a:latin typeface="Arial" pitchFamily="34" charset="0"/>
                    <a:cs typeface="Arial" pitchFamily="34" charset="0"/>
                  </a:rPr>
                  <a:t>100</a:t>
                </a:r>
                <a:endParaRPr lang="en-US" altLang="en-US" sz="900" b="1">
                  <a:solidFill>
                    <a:srgbClr val="FFFFFF"/>
                  </a:solidFill>
                  <a:latin typeface="Times New Roman" pitchFamily="18" charset="0"/>
                  <a:cs typeface="Arial" pitchFamily="34" charset="0"/>
                </a:endParaRPr>
              </a:p>
            </p:txBody>
          </p:sp>
          <p:sp>
            <p:nvSpPr>
              <p:cNvPr id="27886" name="Rectangle 226"/>
              <p:cNvSpPr>
                <a:spLocks noChangeArrowheads="1"/>
              </p:cNvSpPr>
              <p:nvPr/>
            </p:nvSpPr>
            <p:spPr bwMode="auto">
              <a:xfrm>
                <a:off x="3139" y="3186"/>
                <a:ext cx="159"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fontAlgn="base">
                  <a:spcBef>
                    <a:spcPct val="0"/>
                  </a:spcBef>
                  <a:spcAft>
                    <a:spcPct val="0"/>
                  </a:spcAft>
                  <a:buClrTx/>
                  <a:buSzTx/>
                  <a:buNone/>
                </a:pPr>
                <a:r>
                  <a:rPr lang="en-US" altLang="en-US" sz="900" b="1">
                    <a:solidFill>
                      <a:srgbClr val="FFFFFF"/>
                    </a:solidFill>
                    <a:latin typeface="Arial" pitchFamily="34" charset="0"/>
                    <a:cs typeface="Arial" pitchFamily="34" charset="0"/>
                  </a:rPr>
                  <a:t>150</a:t>
                </a:r>
                <a:endParaRPr lang="en-US" altLang="en-US" sz="900" b="1">
                  <a:solidFill>
                    <a:srgbClr val="FFFFFF"/>
                  </a:solidFill>
                  <a:latin typeface="Times New Roman" pitchFamily="18" charset="0"/>
                  <a:cs typeface="Arial" pitchFamily="34" charset="0"/>
                </a:endParaRPr>
              </a:p>
            </p:txBody>
          </p:sp>
          <p:sp>
            <p:nvSpPr>
              <p:cNvPr id="27887" name="Rectangle 227"/>
              <p:cNvSpPr>
                <a:spLocks noChangeArrowheads="1"/>
              </p:cNvSpPr>
              <p:nvPr/>
            </p:nvSpPr>
            <p:spPr bwMode="auto">
              <a:xfrm>
                <a:off x="3139" y="2804"/>
                <a:ext cx="159"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fontAlgn="base">
                  <a:spcBef>
                    <a:spcPct val="0"/>
                  </a:spcBef>
                  <a:spcAft>
                    <a:spcPct val="0"/>
                  </a:spcAft>
                  <a:buClrTx/>
                  <a:buSzTx/>
                  <a:buNone/>
                </a:pPr>
                <a:r>
                  <a:rPr lang="en-US" altLang="en-US" sz="900" b="1">
                    <a:solidFill>
                      <a:srgbClr val="FFFFFF"/>
                    </a:solidFill>
                    <a:latin typeface="Arial" pitchFamily="34" charset="0"/>
                    <a:cs typeface="Arial" pitchFamily="34" charset="0"/>
                  </a:rPr>
                  <a:t>200</a:t>
                </a:r>
                <a:endParaRPr lang="en-US" altLang="en-US" sz="900" b="1">
                  <a:solidFill>
                    <a:srgbClr val="FFFFFF"/>
                  </a:solidFill>
                  <a:latin typeface="Times New Roman" pitchFamily="18" charset="0"/>
                  <a:cs typeface="Arial" pitchFamily="34" charset="0"/>
                </a:endParaRPr>
              </a:p>
            </p:txBody>
          </p:sp>
          <p:sp>
            <p:nvSpPr>
              <p:cNvPr id="27888" name="Rectangle 228"/>
              <p:cNvSpPr>
                <a:spLocks noChangeArrowheads="1"/>
              </p:cNvSpPr>
              <p:nvPr/>
            </p:nvSpPr>
            <p:spPr bwMode="auto">
              <a:xfrm>
                <a:off x="3139" y="2426"/>
                <a:ext cx="159"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fontAlgn="base">
                  <a:spcBef>
                    <a:spcPct val="0"/>
                  </a:spcBef>
                  <a:spcAft>
                    <a:spcPct val="0"/>
                  </a:spcAft>
                  <a:buClrTx/>
                  <a:buSzTx/>
                  <a:buNone/>
                </a:pPr>
                <a:r>
                  <a:rPr lang="en-US" altLang="en-US" sz="900" b="1">
                    <a:solidFill>
                      <a:srgbClr val="FFFFFF"/>
                    </a:solidFill>
                    <a:latin typeface="Arial" pitchFamily="34" charset="0"/>
                    <a:cs typeface="Arial" pitchFamily="34" charset="0"/>
                  </a:rPr>
                  <a:t>250</a:t>
                </a:r>
                <a:endParaRPr lang="en-US" altLang="en-US" sz="900" b="1">
                  <a:solidFill>
                    <a:srgbClr val="FFFFFF"/>
                  </a:solidFill>
                  <a:latin typeface="Times New Roman" pitchFamily="18" charset="0"/>
                  <a:cs typeface="Arial" pitchFamily="34" charset="0"/>
                </a:endParaRPr>
              </a:p>
            </p:txBody>
          </p:sp>
          <p:sp>
            <p:nvSpPr>
              <p:cNvPr id="27889" name="Rectangle 229"/>
              <p:cNvSpPr>
                <a:spLocks noChangeArrowheads="1"/>
              </p:cNvSpPr>
              <p:nvPr/>
            </p:nvSpPr>
            <p:spPr bwMode="auto">
              <a:xfrm>
                <a:off x="3523" y="3864"/>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000066"/>
                    </a:solidFill>
                    <a:latin typeface="Arial" pitchFamily="34" charset="0"/>
                    <a:cs typeface="Arial" pitchFamily="34" charset="0"/>
                  </a:rPr>
                  <a:t>0</a:t>
                </a:r>
                <a:endParaRPr lang="en-US" altLang="en-US" sz="900" b="1">
                  <a:solidFill>
                    <a:srgbClr val="000066"/>
                  </a:solidFill>
                  <a:latin typeface="Times New Roman" pitchFamily="18" charset="0"/>
                  <a:cs typeface="Arial" pitchFamily="34" charset="0"/>
                </a:endParaRPr>
              </a:p>
            </p:txBody>
          </p:sp>
          <p:sp>
            <p:nvSpPr>
              <p:cNvPr id="27890" name="Rectangle 230"/>
              <p:cNvSpPr>
                <a:spLocks noChangeArrowheads="1"/>
              </p:cNvSpPr>
              <p:nvPr/>
            </p:nvSpPr>
            <p:spPr bwMode="auto">
              <a:xfrm>
                <a:off x="3916" y="3864"/>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000066"/>
                    </a:solidFill>
                    <a:latin typeface="Arial" pitchFamily="34" charset="0"/>
                    <a:cs typeface="Arial" pitchFamily="34" charset="0"/>
                  </a:rPr>
                  <a:t>1</a:t>
                </a:r>
                <a:endParaRPr lang="en-US" altLang="en-US" sz="900" b="1">
                  <a:solidFill>
                    <a:srgbClr val="000066"/>
                  </a:solidFill>
                  <a:latin typeface="Times New Roman" pitchFamily="18" charset="0"/>
                  <a:cs typeface="Arial" pitchFamily="34" charset="0"/>
                </a:endParaRPr>
              </a:p>
            </p:txBody>
          </p:sp>
          <p:sp>
            <p:nvSpPr>
              <p:cNvPr id="27891" name="Rectangle 231"/>
              <p:cNvSpPr>
                <a:spLocks noChangeArrowheads="1"/>
              </p:cNvSpPr>
              <p:nvPr/>
            </p:nvSpPr>
            <p:spPr bwMode="auto">
              <a:xfrm>
                <a:off x="4305" y="3864"/>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000066"/>
                    </a:solidFill>
                    <a:latin typeface="Arial" pitchFamily="34" charset="0"/>
                    <a:cs typeface="Arial" pitchFamily="34" charset="0"/>
                  </a:rPr>
                  <a:t>2</a:t>
                </a:r>
                <a:endParaRPr lang="en-US" altLang="en-US" sz="900" b="1">
                  <a:solidFill>
                    <a:srgbClr val="000066"/>
                  </a:solidFill>
                  <a:latin typeface="Times New Roman" pitchFamily="18" charset="0"/>
                  <a:cs typeface="Arial" pitchFamily="34" charset="0"/>
                </a:endParaRPr>
              </a:p>
            </p:txBody>
          </p:sp>
          <p:sp>
            <p:nvSpPr>
              <p:cNvPr id="27892" name="Rectangle 232"/>
              <p:cNvSpPr>
                <a:spLocks noChangeArrowheads="1"/>
              </p:cNvSpPr>
              <p:nvPr/>
            </p:nvSpPr>
            <p:spPr bwMode="auto">
              <a:xfrm>
                <a:off x="4694" y="3864"/>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000066"/>
                    </a:solidFill>
                    <a:latin typeface="Arial" pitchFamily="34" charset="0"/>
                    <a:cs typeface="Arial" pitchFamily="34" charset="0"/>
                  </a:rPr>
                  <a:t>3</a:t>
                </a:r>
                <a:endParaRPr lang="en-US" altLang="en-US" sz="900" b="1">
                  <a:solidFill>
                    <a:srgbClr val="000066"/>
                  </a:solidFill>
                  <a:latin typeface="Times New Roman" pitchFamily="18" charset="0"/>
                  <a:cs typeface="Arial" pitchFamily="34" charset="0"/>
                </a:endParaRPr>
              </a:p>
            </p:txBody>
          </p:sp>
          <p:sp>
            <p:nvSpPr>
              <p:cNvPr id="27893" name="Rectangle 233"/>
              <p:cNvSpPr>
                <a:spLocks noChangeArrowheads="1"/>
              </p:cNvSpPr>
              <p:nvPr/>
            </p:nvSpPr>
            <p:spPr bwMode="auto">
              <a:xfrm>
                <a:off x="5038" y="3864"/>
                <a:ext cx="148"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000066"/>
                    </a:solidFill>
                    <a:latin typeface="Arial" pitchFamily="34" charset="0"/>
                    <a:cs typeface="Arial" pitchFamily="34" charset="0"/>
                  </a:rPr>
                  <a:t>4hr</a:t>
                </a:r>
                <a:endParaRPr lang="en-US" altLang="en-US" sz="900" b="1">
                  <a:solidFill>
                    <a:srgbClr val="000066"/>
                  </a:solidFill>
                  <a:latin typeface="Times New Roman" pitchFamily="18" charset="0"/>
                  <a:cs typeface="Arial" pitchFamily="34" charset="0"/>
                </a:endParaRPr>
              </a:p>
            </p:txBody>
          </p:sp>
          <p:sp>
            <p:nvSpPr>
              <p:cNvPr id="27894" name="Rectangle 234"/>
              <p:cNvSpPr>
                <a:spLocks noChangeArrowheads="1"/>
              </p:cNvSpPr>
              <p:nvPr/>
            </p:nvSpPr>
            <p:spPr bwMode="auto">
              <a:xfrm>
                <a:off x="3933" y="3959"/>
                <a:ext cx="846"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000066"/>
                    </a:solidFill>
                    <a:latin typeface="Arial" pitchFamily="34" charset="0"/>
                    <a:cs typeface="Arial" pitchFamily="34" charset="0"/>
                  </a:rPr>
                  <a:t>Time After Ethanol</a:t>
                </a:r>
                <a:endParaRPr lang="en-US" altLang="en-US" sz="900" b="1">
                  <a:solidFill>
                    <a:srgbClr val="000066"/>
                  </a:solidFill>
                  <a:latin typeface="Times New Roman" pitchFamily="18" charset="0"/>
                  <a:cs typeface="Arial" pitchFamily="34" charset="0"/>
                </a:endParaRPr>
              </a:p>
            </p:txBody>
          </p:sp>
          <p:sp>
            <p:nvSpPr>
              <p:cNvPr id="27895" name="Rectangle 235"/>
              <p:cNvSpPr>
                <a:spLocks noChangeArrowheads="1"/>
              </p:cNvSpPr>
              <p:nvPr/>
            </p:nvSpPr>
            <p:spPr bwMode="auto">
              <a:xfrm rot="16200000">
                <a:off x="2597" y="3153"/>
                <a:ext cx="859" cy="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 of Basal Release</a:t>
                </a:r>
                <a:endParaRPr lang="en-US" altLang="en-US" sz="900" b="1">
                  <a:solidFill>
                    <a:srgbClr val="FFFFFF"/>
                  </a:solidFill>
                  <a:latin typeface="Times New Roman" pitchFamily="18" charset="0"/>
                  <a:cs typeface="Arial" pitchFamily="34" charset="0"/>
                </a:endParaRPr>
              </a:p>
            </p:txBody>
          </p:sp>
          <p:sp>
            <p:nvSpPr>
              <p:cNvPr id="27896" name="Line 236"/>
              <p:cNvSpPr>
                <a:spLocks noChangeShapeType="1"/>
              </p:cNvSpPr>
              <p:nvPr/>
            </p:nvSpPr>
            <p:spPr bwMode="auto">
              <a:xfrm>
                <a:off x="4784" y="2947"/>
                <a:ext cx="111" cy="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897" name="Oval 237"/>
              <p:cNvSpPr>
                <a:spLocks noChangeArrowheads="1"/>
              </p:cNvSpPr>
              <p:nvPr/>
            </p:nvSpPr>
            <p:spPr bwMode="auto">
              <a:xfrm>
                <a:off x="4818" y="2928"/>
                <a:ext cx="39" cy="3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898" name="Rectangle 238"/>
              <p:cNvSpPr>
                <a:spLocks noChangeArrowheads="1"/>
              </p:cNvSpPr>
              <p:nvPr/>
            </p:nvSpPr>
            <p:spPr bwMode="auto">
              <a:xfrm>
                <a:off x="4922" y="2890"/>
                <a:ext cx="185"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0.25</a:t>
                </a:r>
                <a:endParaRPr lang="en-US" altLang="en-US" sz="900" b="1">
                  <a:solidFill>
                    <a:srgbClr val="FFFFFF"/>
                  </a:solidFill>
                  <a:latin typeface="Times New Roman" pitchFamily="18" charset="0"/>
                  <a:cs typeface="Arial" pitchFamily="34" charset="0"/>
                </a:endParaRPr>
              </a:p>
            </p:txBody>
          </p:sp>
          <p:sp>
            <p:nvSpPr>
              <p:cNvPr id="27899" name="Line 239"/>
              <p:cNvSpPr>
                <a:spLocks noChangeShapeType="1"/>
              </p:cNvSpPr>
              <p:nvPr/>
            </p:nvSpPr>
            <p:spPr bwMode="auto">
              <a:xfrm>
                <a:off x="4784" y="3029"/>
                <a:ext cx="111" cy="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00" name="Rectangle 240"/>
              <p:cNvSpPr>
                <a:spLocks noChangeArrowheads="1"/>
              </p:cNvSpPr>
              <p:nvPr/>
            </p:nvSpPr>
            <p:spPr bwMode="auto">
              <a:xfrm>
                <a:off x="4818" y="3011"/>
                <a:ext cx="39" cy="3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901" name="Rectangle 241"/>
              <p:cNvSpPr>
                <a:spLocks noChangeArrowheads="1"/>
              </p:cNvSpPr>
              <p:nvPr/>
            </p:nvSpPr>
            <p:spPr bwMode="auto">
              <a:xfrm>
                <a:off x="4922" y="2994"/>
                <a:ext cx="132"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0.5</a:t>
                </a:r>
                <a:endParaRPr lang="en-US" altLang="en-US" sz="900" b="1">
                  <a:solidFill>
                    <a:srgbClr val="FFFFFF"/>
                  </a:solidFill>
                  <a:latin typeface="Times New Roman" pitchFamily="18" charset="0"/>
                  <a:cs typeface="Arial" pitchFamily="34" charset="0"/>
                </a:endParaRPr>
              </a:p>
            </p:txBody>
          </p:sp>
          <p:sp>
            <p:nvSpPr>
              <p:cNvPr id="27902" name="Line 242"/>
              <p:cNvSpPr>
                <a:spLocks noChangeShapeType="1"/>
              </p:cNvSpPr>
              <p:nvPr/>
            </p:nvSpPr>
            <p:spPr bwMode="auto">
              <a:xfrm>
                <a:off x="4784" y="3112"/>
                <a:ext cx="111"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03" name="Freeform 243"/>
              <p:cNvSpPr>
                <a:spLocks/>
              </p:cNvSpPr>
              <p:nvPr/>
            </p:nvSpPr>
            <p:spPr bwMode="auto">
              <a:xfrm>
                <a:off x="4818" y="3094"/>
                <a:ext cx="42" cy="37"/>
              </a:xfrm>
              <a:custGeom>
                <a:avLst/>
                <a:gdLst>
                  <a:gd name="T0" fmla="*/ 1 w 72"/>
                  <a:gd name="T1" fmla="*/ 0 h 72"/>
                  <a:gd name="T2" fmla="*/ 1 w 72"/>
                  <a:gd name="T3" fmla="*/ 1 h 72"/>
                  <a:gd name="T4" fmla="*/ 0 w 72"/>
                  <a:gd name="T5" fmla="*/ 1 h 72"/>
                  <a:gd name="T6" fmla="*/ 1 w 72"/>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04" name="Rectangle 244"/>
              <p:cNvSpPr>
                <a:spLocks noChangeArrowheads="1"/>
              </p:cNvSpPr>
              <p:nvPr/>
            </p:nvSpPr>
            <p:spPr bwMode="auto">
              <a:xfrm>
                <a:off x="4922" y="3077"/>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1</a:t>
                </a:r>
                <a:endParaRPr lang="en-US" altLang="en-US" sz="900" b="1">
                  <a:solidFill>
                    <a:srgbClr val="FFFFFF"/>
                  </a:solidFill>
                  <a:latin typeface="Times New Roman" pitchFamily="18" charset="0"/>
                  <a:cs typeface="Arial" pitchFamily="34" charset="0"/>
                </a:endParaRPr>
              </a:p>
            </p:txBody>
          </p:sp>
          <p:sp>
            <p:nvSpPr>
              <p:cNvPr id="27905" name="Line 245"/>
              <p:cNvSpPr>
                <a:spLocks noChangeShapeType="1"/>
              </p:cNvSpPr>
              <p:nvPr/>
            </p:nvSpPr>
            <p:spPr bwMode="auto">
              <a:xfrm>
                <a:off x="4784" y="3194"/>
                <a:ext cx="111" cy="1"/>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06" name="Freeform 246"/>
              <p:cNvSpPr>
                <a:spLocks/>
              </p:cNvSpPr>
              <p:nvPr/>
            </p:nvSpPr>
            <p:spPr bwMode="auto">
              <a:xfrm>
                <a:off x="4818" y="3175"/>
                <a:ext cx="42" cy="37"/>
              </a:xfrm>
              <a:custGeom>
                <a:avLst/>
                <a:gdLst>
                  <a:gd name="T0" fmla="*/ 1 w 72"/>
                  <a:gd name="T1" fmla="*/ 0 h 72"/>
                  <a:gd name="T2" fmla="*/ 1 w 72"/>
                  <a:gd name="T3" fmla="*/ 1 h 72"/>
                  <a:gd name="T4" fmla="*/ 1 w 72"/>
                  <a:gd name="T5" fmla="*/ 1 h 72"/>
                  <a:gd name="T6" fmla="*/ 0 w 72"/>
                  <a:gd name="T7" fmla="*/ 1 h 72"/>
                  <a:gd name="T8" fmla="*/ 1 w 7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2">
                    <a:moveTo>
                      <a:pt x="36" y="0"/>
                    </a:moveTo>
                    <a:lnTo>
                      <a:pt x="72" y="36"/>
                    </a:lnTo>
                    <a:lnTo>
                      <a:pt x="36" y="72"/>
                    </a:lnTo>
                    <a:lnTo>
                      <a:pt x="0" y="36"/>
                    </a:lnTo>
                    <a:lnTo>
                      <a:pt x="36"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07" name="Rectangle 247"/>
              <p:cNvSpPr>
                <a:spLocks noChangeArrowheads="1"/>
              </p:cNvSpPr>
              <p:nvPr/>
            </p:nvSpPr>
            <p:spPr bwMode="auto">
              <a:xfrm>
                <a:off x="4922" y="3160"/>
                <a:ext cx="132"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2.5</a:t>
                </a:r>
                <a:endParaRPr lang="en-US" altLang="en-US" sz="900" b="1">
                  <a:solidFill>
                    <a:srgbClr val="FFFFFF"/>
                  </a:solidFill>
                  <a:latin typeface="Times New Roman" pitchFamily="18" charset="0"/>
                  <a:cs typeface="Arial" pitchFamily="34" charset="0"/>
                </a:endParaRPr>
              </a:p>
            </p:txBody>
          </p:sp>
          <p:sp>
            <p:nvSpPr>
              <p:cNvPr id="27908" name="Rectangle 248"/>
              <p:cNvSpPr>
                <a:spLocks noChangeArrowheads="1"/>
              </p:cNvSpPr>
              <p:nvPr/>
            </p:nvSpPr>
            <p:spPr bwMode="auto">
              <a:xfrm>
                <a:off x="3438" y="2506"/>
                <a:ext cx="540"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Accumbens</a:t>
                </a:r>
                <a:endParaRPr lang="en-US" altLang="en-US" sz="900" b="1">
                  <a:solidFill>
                    <a:srgbClr val="FFFFFF"/>
                  </a:solidFill>
                  <a:latin typeface="Times New Roman" pitchFamily="18" charset="0"/>
                  <a:cs typeface="Arial" pitchFamily="34" charset="0"/>
                </a:endParaRPr>
              </a:p>
            </p:txBody>
          </p:sp>
          <p:sp>
            <p:nvSpPr>
              <p:cNvPr id="27909" name="Line 249"/>
              <p:cNvSpPr>
                <a:spLocks noChangeShapeType="1"/>
              </p:cNvSpPr>
              <p:nvPr/>
            </p:nvSpPr>
            <p:spPr bwMode="auto">
              <a:xfrm flipH="1">
                <a:off x="3356" y="3737"/>
                <a:ext cx="0" cy="8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10" name="Line 250"/>
              <p:cNvSpPr>
                <a:spLocks noChangeShapeType="1"/>
              </p:cNvSpPr>
              <p:nvPr/>
            </p:nvSpPr>
            <p:spPr bwMode="auto">
              <a:xfrm>
                <a:off x="3331" y="3823"/>
                <a:ext cx="26"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11" name="Line 251"/>
              <p:cNvSpPr>
                <a:spLocks noChangeShapeType="1"/>
              </p:cNvSpPr>
              <p:nvPr/>
            </p:nvSpPr>
            <p:spPr bwMode="auto">
              <a:xfrm flipV="1">
                <a:off x="3322" y="3720"/>
                <a:ext cx="63" cy="25"/>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12" name="Line 252"/>
              <p:cNvSpPr>
                <a:spLocks noChangeShapeType="1"/>
              </p:cNvSpPr>
              <p:nvPr/>
            </p:nvSpPr>
            <p:spPr bwMode="auto">
              <a:xfrm flipV="1">
                <a:off x="3320" y="3694"/>
                <a:ext cx="61" cy="2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913" name="Rectangle 253"/>
              <p:cNvSpPr>
                <a:spLocks noChangeArrowheads="1"/>
              </p:cNvSpPr>
              <p:nvPr/>
            </p:nvSpPr>
            <p:spPr bwMode="auto">
              <a:xfrm>
                <a:off x="3249" y="3787"/>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fontAlgn="base">
                  <a:spcBef>
                    <a:spcPct val="0"/>
                  </a:spcBef>
                  <a:spcAft>
                    <a:spcPct val="0"/>
                  </a:spcAft>
                  <a:buClrTx/>
                  <a:buSzTx/>
                  <a:buNone/>
                </a:pPr>
                <a:r>
                  <a:rPr lang="en-US" altLang="en-US" sz="900" b="1">
                    <a:solidFill>
                      <a:srgbClr val="000066"/>
                    </a:solidFill>
                    <a:latin typeface="Arial" pitchFamily="34" charset="0"/>
                    <a:cs typeface="Arial" pitchFamily="34" charset="0"/>
                  </a:rPr>
                  <a:t>0</a:t>
                </a:r>
                <a:endParaRPr lang="en-US" altLang="en-US" sz="900" b="1">
                  <a:solidFill>
                    <a:srgbClr val="000066"/>
                  </a:solidFill>
                  <a:latin typeface="Times New Roman" pitchFamily="18" charset="0"/>
                  <a:cs typeface="Arial" pitchFamily="34" charset="0"/>
                </a:endParaRPr>
              </a:p>
            </p:txBody>
          </p:sp>
          <p:sp>
            <p:nvSpPr>
              <p:cNvPr id="27914" name="Text Box 254"/>
              <p:cNvSpPr txBox="1">
                <a:spLocks noChangeArrowheads="1"/>
              </p:cNvSpPr>
              <p:nvPr/>
            </p:nvSpPr>
            <p:spPr bwMode="auto">
              <a:xfrm>
                <a:off x="4525" y="2738"/>
                <a:ext cx="835"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r>
                  <a:rPr lang="en-US" altLang="en-US" sz="900" b="1">
                    <a:solidFill>
                      <a:srgbClr val="FFFFFF"/>
                    </a:solidFill>
                    <a:latin typeface="Arial" pitchFamily="34" charset="0"/>
                    <a:cs typeface="Arial" pitchFamily="34" charset="0"/>
                  </a:rPr>
                  <a:t>Dose (g/kg ip)</a:t>
                </a:r>
              </a:p>
            </p:txBody>
          </p:sp>
          <p:sp>
            <p:nvSpPr>
              <p:cNvPr id="27915" name="Line 255"/>
              <p:cNvSpPr>
                <a:spLocks noChangeShapeType="1"/>
              </p:cNvSpPr>
              <p:nvPr/>
            </p:nvSpPr>
            <p:spPr bwMode="auto">
              <a:xfrm>
                <a:off x="4641" y="2891"/>
                <a:ext cx="612"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4" name="Rectangle 256"/>
              <p:cNvSpPr>
                <a:spLocks noChangeArrowheads="1"/>
              </p:cNvSpPr>
              <p:nvPr/>
            </p:nvSpPr>
            <p:spPr bwMode="auto">
              <a:xfrm>
                <a:off x="4197" y="2445"/>
                <a:ext cx="1369"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0"/>
                  </a:spcBef>
                  <a:spcAft>
                    <a:spcPct val="0"/>
                  </a:spcAft>
                  <a:buClrTx/>
                  <a:buSzTx/>
                  <a:buNone/>
                  <a:defRPr/>
                </a:pPr>
                <a:r>
                  <a:rPr lang="en-US" altLang="en-US" sz="1500" b="1" dirty="0">
                    <a:solidFill>
                      <a:srgbClr val="FFFF00"/>
                    </a:solidFill>
                    <a:latin typeface="Tahoma"/>
                    <a:cs typeface="Arial" pitchFamily="34" charset="0"/>
                  </a:rPr>
                  <a:t>ETHANOL</a:t>
                </a:r>
              </a:p>
            </p:txBody>
          </p:sp>
        </p:grpSp>
        <p:sp>
          <p:nvSpPr>
            <p:cNvPr id="27788" name="Line 257"/>
            <p:cNvSpPr>
              <a:spLocks noChangeShapeType="1"/>
            </p:cNvSpPr>
            <p:nvPr/>
          </p:nvSpPr>
          <p:spPr bwMode="auto">
            <a:xfrm>
              <a:off x="3360" y="2848"/>
              <a:ext cx="144"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grpSp>
        <p:nvGrpSpPr>
          <p:cNvPr id="773511" name="Group 391"/>
          <p:cNvGrpSpPr>
            <a:grpSpLocks/>
          </p:cNvGrpSpPr>
          <p:nvPr/>
        </p:nvGrpSpPr>
        <p:grpSpPr bwMode="auto">
          <a:xfrm>
            <a:off x="1371612" y="1485901"/>
            <a:ext cx="3156347" cy="2144315"/>
            <a:chOff x="192" y="528"/>
            <a:chExt cx="2651" cy="1801"/>
          </a:xfrm>
        </p:grpSpPr>
        <p:grpSp>
          <p:nvGrpSpPr>
            <p:cNvPr id="27739" name="Group 388"/>
            <p:cNvGrpSpPr>
              <a:grpSpLocks/>
            </p:cNvGrpSpPr>
            <p:nvPr/>
          </p:nvGrpSpPr>
          <p:grpSpPr bwMode="auto">
            <a:xfrm>
              <a:off x="192" y="528"/>
              <a:ext cx="2651" cy="1801"/>
              <a:chOff x="192" y="528"/>
              <a:chExt cx="2651" cy="1801"/>
            </a:xfrm>
          </p:grpSpPr>
          <p:sp>
            <p:nvSpPr>
              <p:cNvPr id="27741" name="Rectangle 341"/>
              <p:cNvSpPr>
                <a:spLocks noChangeArrowheads="1"/>
              </p:cNvSpPr>
              <p:nvPr/>
            </p:nvSpPr>
            <p:spPr bwMode="auto">
              <a:xfrm>
                <a:off x="192" y="551"/>
                <a:ext cx="2651" cy="1778"/>
              </a:xfrm>
              <a:prstGeom prst="rect">
                <a:avLst/>
              </a:prstGeom>
              <a:gradFill rotWithShape="0">
                <a:gsLst>
                  <a:gs pos="0">
                    <a:srgbClr val="000066"/>
                  </a:gs>
                  <a:gs pos="50000">
                    <a:srgbClr val="0000FF"/>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42" name="Rectangle 342"/>
              <p:cNvSpPr>
                <a:spLocks noChangeArrowheads="1"/>
              </p:cNvSpPr>
              <p:nvPr/>
            </p:nvSpPr>
            <p:spPr bwMode="auto">
              <a:xfrm>
                <a:off x="912" y="2208"/>
                <a:ext cx="1357"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000066"/>
                    </a:solidFill>
                    <a:latin typeface="Arial" pitchFamily="34" charset="0"/>
                    <a:cs typeface="Arial" pitchFamily="34" charset="0"/>
                  </a:rPr>
                  <a:t>Time After Methamphetamine</a:t>
                </a:r>
                <a:endParaRPr lang="en-US" altLang="en-US" sz="900">
                  <a:solidFill>
                    <a:srgbClr val="000066"/>
                  </a:solidFill>
                  <a:latin typeface="Times New Roman" pitchFamily="18" charset="0"/>
                  <a:cs typeface="Arial" pitchFamily="34" charset="0"/>
                </a:endParaRPr>
              </a:p>
            </p:txBody>
          </p:sp>
          <p:sp>
            <p:nvSpPr>
              <p:cNvPr id="27743" name="Rectangle 343"/>
              <p:cNvSpPr>
                <a:spLocks noChangeArrowheads="1"/>
              </p:cNvSpPr>
              <p:nvPr/>
            </p:nvSpPr>
            <p:spPr bwMode="auto">
              <a:xfrm rot="16200000">
                <a:off x="-133" y="1331"/>
                <a:ext cx="765"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 Basal Release</a:t>
                </a:r>
                <a:endParaRPr lang="en-US" altLang="en-US" sz="900">
                  <a:solidFill>
                    <a:srgbClr val="FFFFFF"/>
                  </a:solidFill>
                  <a:latin typeface="Times New Roman" pitchFamily="18" charset="0"/>
                  <a:cs typeface="Arial" pitchFamily="34" charset="0"/>
                </a:endParaRPr>
              </a:p>
            </p:txBody>
          </p:sp>
          <p:sp>
            <p:nvSpPr>
              <p:cNvPr id="6" name="Text Box 344"/>
              <p:cNvSpPr txBox="1">
                <a:spLocks noChangeArrowheads="1"/>
              </p:cNvSpPr>
              <p:nvPr/>
            </p:nvSpPr>
            <p:spPr bwMode="auto">
              <a:xfrm>
                <a:off x="972" y="576"/>
                <a:ext cx="186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defRPr/>
                </a:pPr>
                <a:r>
                  <a:rPr lang="en-US" altLang="en-US" sz="1500" b="1" dirty="0">
                    <a:solidFill>
                      <a:srgbClr val="FFFF00"/>
                    </a:solidFill>
                    <a:latin typeface="Tahoma"/>
                    <a:cs typeface="Arial" pitchFamily="34" charset="0"/>
                  </a:rPr>
                  <a:t>METHAMPHETAMINE</a:t>
                </a:r>
              </a:p>
            </p:txBody>
          </p:sp>
          <p:sp>
            <p:nvSpPr>
              <p:cNvPr id="27745" name="Line 345"/>
              <p:cNvSpPr>
                <a:spLocks noChangeShapeType="1"/>
              </p:cNvSpPr>
              <p:nvPr/>
            </p:nvSpPr>
            <p:spPr bwMode="auto">
              <a:xfrm>
                <a:off x="868" y="2000"/>
                <a:ext cx="1412" cy="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46" name="Line 346"/>
              <p:cNvSpPr>
                <a:spLocks noChangeShapeType="1"/>
              </p:cNvSpPr>
              <p:nvPr/>
            </p:nvSpPr>
            <p:spPr bwMode="auto">
              <a:xfrm flipV="1">
                <a:off x="868" y="2000"/>
                <a:ext cx="0"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47" name="Line 347"/>
              <p:cNvSpPr>
                <a:spLocks noChangeShapeType="1"/>
              </p:cNvSpPr>
              <p:nvPr/>
            </p:nvSpPr>
            <p:spPr bwMode="auto">
              <a:xfrm flipV="1">
                <a:off x="1009" y="2000"/>
                <a:ext cx="1"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48" name="Line 348"/>
              <p:cNvSpPr>
                <a:spLocks noChangeShapeType="1"/>
              </p:cNvSpPr>
              <p:nvPr/>
            </p:nvSpPr>
            <p:spPr bwMode="auto">
              <a:xfrm flipV="1">
                <a:off x="1149" y="2000"/>
                <a:ext cx="0"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49" name="Line 349"/>
              <p:cNvSpPr>
                <a:spLocks noChangeShapeType="1"/>
              </p:cNvSpPr>
              <p:nvPr/>
            </p:nvSpPr>
            <p:spPr bwMode="auto">
              <a:xfrm flipV="1">
                <a:off x="1289" y="2000"/>
                <a:ext cx="2"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50" name="Line 350"/>
              <p:cNvSpPr>
                <a:spLocks noChangeShapeType="1"/>
              </p:cNvSpPr>
              <p:nvPr/>
            </p:nvSpPr>
            <p:spPr bwMode="auto">
              <a:xfrm flipV="1">
                <a:off x="1432" y="2000"/>
                <a:ext cx="1"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51" name="Line 351"/>
              <p:cNvSpPr>
                <a:spLocks noChangeShapeType="1"/>
              </p:cNvSpPr>
              <p:nvPr/>
            </p:nvSpPr>
            <p:spPr bwMode="auto">
              <a:xfrm flipV="1">
                <a:off x="1568" y="2000"/>
                <a:ext cx="2"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52" name="Line 352"/>
              <p:cNvSpPr>
                <a:spLocks noChangeShapeType="1"/>
              </p:cNvSpPr>
              <p:nvPr/>
            </p:nvSpPr>
            <p:spPr bwMode="auto">
              <a:xfrm flipV="1">
                <a:off x="1712" y="2000"/>
                <a:ext cx="0"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53" name="Line 353"/>
              <p:cNvSpPr>
                <a:spLocks noChangeShapeType="1"/>
              </p:cNvSpPr>
              <p:nvPr/>
            </p:nvSpPr>
            <p:spPr bwMode="auto">
              <a:xfrm flipV="1">
                <a:off x="1855" y="2000"/>
                <a:ext cx="0"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54" name="Line 354"/>
              <p:cNvSpPr>
                <a:spLocks noChangeShapeType="1"/>
              </p:cNvSpPr>
              <p:nvPr/>
            </p:nvSpPr>
            <p:spPr bwMode="auto">
              <a:xfrm flipV="1">
                <a:off x="1991" y="2000"/>
                <a:ext cx="0"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55" name="Line 355"/>
              <p:cNvSpPr>
                <a:spLocks noChangeShapeType="1"/>
              </p:cNvSpPr>
              <p:nvPr/>
            </p:nvSpPr>
            <p:spPr bwMode="auto">
              <a:xfrm flipV="1">
                <a:off x="2134" y="2000"/>
                <a:ext cx="1"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56" name="Line 356"/>
              <p:cNvSpPr>
                <a:spLocks noChangeShapeType="1"/>
              </p:cNvSpPr>
              <p:nvPr/>
            </p:nvSpPr>
            <p:spPr bwMode="auto">
              <a:xfrm flipV="1">
                <a:off x="2276" y="2000"/>
                <a:ext cx="1"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57" name="Rectangle 357"/>
              <p:cNvSpPr>
                <a:spLocks noChangeArrowheads="1"/>
              </p:cNvSpPr>
              <p:nvPr/>
            </p:nvSpPr>
            <p:spPr bwMode="auto">
              <a:xfrm>
                <a:off x="844" y="2062"/>
                <a:ext cx="54"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0</a:t>
                </a:r>
                <a:endParaRPr lang="en-US" altLang="en-US" sz="900">
                  <a:solidFill>
                    <a:srgbClr val="FFFFFF"/>
                  </a:solidFill>
                  <a:latin typeface="Times New Roman" pitchFamily="18" charset="0"/>
                  <a:cs typeface="Arial" pitchFamily="34" charset="0"/>
                </a:endParaRPr>
              </a:p>
            </p:txBody>
          </p:sp>
          <p:sp>
            <p:nvSpPr>
              <p:cNvPr id="27758" name="Rectangle 358"/>
              <p:cNvSpPr>
                <a:spLocks noChangeArrowheads="1"/>
              </p:cNvSpPr>
              <p:nvPr/>
            </p:nvSpPr>
            <p:spPr bwMode="auto">
              <a:xfrm>
                <a:off x="1263" y="2062"/>
                <a:ext cx="54"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1</a:t>
                </a:r>
                <a:endParaRPr lang="en-US" altLang="en-US" sz="900">
                  <a:solidFill>
                    <a:srgbClr val="FFFFFF"/>
                  </a:solidFill>
                  <a:latin typeface="Times New Roman" pitchFamily="18" charset="0"/>
                  <a:cs typeface="Arial" pitchFamily="34" charset="0"/>
                </a:endParaRPr>
              </a:p>
            </p:txBody>
          </p:sp>
          <p:sp>
            <p:nvSpPr>
              <p:cNvPr id="27759" name="Rectangle 359"/>
              <p:cNvSpPr>
                <a:spLocks noChangeArrowheads="1"/>
              </p:cNvSpPr>
              <p:nvPr/>
            </p:nvSpPr>
            <p:spPr bwMode="auto">
              <a:xfrm>
                <a:off x="1688" y="2062"/>
                <a:ext cx="54"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2</a:t>
                </a:r>
                <a:endParaRPr lang="en-US" altLang="en-US" sz="900">
                  <a:solidFill>
                    <a:srgbClr val="FFFFFF"/>
                  </a:solidFill>
                  <a:latin typeface="Times New Roman" pitchFamily="18" charset="0"/>
                  <a:cs typeface="Arial" pitchFamily="34" charset="0"/>
                </a:endParaRPr>
              </a:p>
            </p:txBody>
          </p:sp>
          <p:sp>
            <p:nvSpPr>
              <p:cNvPr id="27760" name="Rectangle 360"/>
              <p:cNvSpPr>
                <a:spLocks noChangeArrowheads="1"/>
              </p:cNvSpPr>
              <p:nvPr/>
            </p:nvSpPr>
            <p:spPr bwMode="auto">
              <a:xfrm>
                <a:off x="2110" y="2062"/>
                <a:ext cx="151"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3hr</a:t>
                </a:r>
                <a:endParaRPr lang="en-US" altLang="en-US" sz="900">
                  <a:solidFill>
                    <a:srgbClr val="FFFFFF"/>
                  </a:solidFill>
                  <a:latin typeface="Times New Roman" pitchFamily="18" charset="0"/>
                  <a:cs typeface="Arial" pitchFamily="34" charset="0"/>
                </a:endParaRPr>
              </a:p>
            </p:txBody>
          </p:sp>
          <p:sp>
            <p:nvSpPr>
              <p:cNvPr id="27761" name="Line 361"/>
              <p:cNvSpPr>
                <a:spLocks noChangeShapeType="1"/>
              </p:cNvSpPr>
              <p:nvPr/>
            </p:nvSpPr>
            <p:spPr bwMode="auto">
              <a:xfrm>
                <a:off x="660" y="877"/>
                <a:ext cx="0" cy="106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62" name="Text Box 362"/>
              <p:cNvSpPr txBox="1">
                <a:spLocks noChangeArrowheads="1"/>
              </p:cNvSpPr>
              <p:nvPr/>
            </p:nvSpPr>
            <p:spPr bwMode="auto">
              <a:xfrm>
                <a:off x="239" y="528"/>
                <a:ext cx="371" cy="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eaLnBrk="1" fontAlgn="base" hangingPunct="1">
                  <a:lnSpc>
                    <a:spcPct val="110000"/>
                  </a:lnSpc>
                  <a:spcBef>
                    <a:spcPct val="0"/>
                  </a:spcBef>
                  <a:spcAft>
                    <a:spcPct val="0"/>
                  </a:spcAft>
                  <a:buClrTx/>
                  <a:buSzTx/>
                  <a:buNone/>
                </a:pPr>
                <a:endParaRPr lang="en-US" altLang="en-US" sz="900" b="1">
                  <a:solidFill>
                    <a:srgbClr val="FFFFFF"/>
                  </a:solidFill>
                  <a:latin typeface="Arial" pitchFamily="34" charset="0"/>
                  <a:cs typeface="Arial" pitchFamily="34" charset="0"/>
                </a:endParaRPr>
              </a:p>
              <a:p>
                <a:pPr algn="r" eaLnBrk="1" fontAlgn="base" hangingPunct="1">
                  <a:lnSpc>
                    <a:spcPct val="110000"/>
                  </a:lnSpc>
                  <a:spcBef>
                    <a:spcPct val="0"/>
                  </a:spcBef>
                  <a:spcAft>
                    <a:spcPct val="0"/>
                  </a:spcAft>
                  <a:buClrTx/>
                  <a:buSzTx/>
                  <a:buNone/>
                </a:pPr>
                <a:endParaRPr lang="en-US" altLang="en-US" sz="900" b="1">
                  <a:solidFill>
                    <a:srgbClr val="FFFFFF"/>
                  </a:solidFill>
                  <a:latin typeface="Arial" pitchFamily="34" charset="0"/>
                  <a:cs typeface="Arial" pitchFamily="34" charset="0"/>
                </a:endParaRPr>
              </a:p>
              <a:p>
                <a:pPr algn="r" eaLnBrk="1" fontAlgn="base" hangingPunct="1">
                  <a:lnSpc>
                    <a:spcPct val="110000"/>
                  </a:lnSpc>
                  <a:spcBef>
                    <a:spcPct val="0"/>
                  </a:spcBef>
                  <a:spcAft>
                    <a:spcPct val="0"/>
                  </a:spcAft>
                  <a:buClrTx/>
                  <a:buSzTx/>
                  <a:buNone/>
                </a:pPr>
                <a:r>
                  <a:rPr lang="en-US" altLang="en-US" sz="900" b="1">
                    <a:solidFill>
                      <a:srgbClr val="FFFFFF"/>
                    </a:solidFill>
                    <a:latin typeface="Arial" pitchFamily="34" charset="0"/>
                    <a:cs typeface="Arial" pitchFamily="34" charset="0"/>
                  </a:rPr>
                  <a:t>1500</a:t>
                </a:r>
              </a:p>
              <a:p>
                <a:pPr algn="r" eaLnBrk="1" fontAlgn="base" hangingPunct="1">
                  <a:lnSpc>
                    <a:spcPct val="110000"/>
                  </a:lnSpc>
                  <a:spcBef>
                    <a:spcPct val="0"/>
                  </a:spcBef>
                  <a:spcAft>
                    <a:spcPct val="0"/>
                  </a:spcAft>
                  <a:buClrTx/>
                  <a:buSzTx/>
                  <a:buNone/>
                </a:pPr>
                <a:endParaRPr lang="en-US" altLang="en-US" sz="900" b="1">
                  <a:solidFill>
                    <a:srgbClr val="FFFFFF"/>
                  </a:solidFill>
                  <a:latin typeface="Arial" pitchFamily="34" charset="0"/>
                  <a:cs typeface="Arial" pitchFamily="34" charset="0"/>
                </a:endParaRPr>
              </a:p>
              <a:p>
                <a:pPr algn="r" eaLnBrk="1" fontAlgn="base" hangingPunct="1">
                  <a:lnSpc>
                    <a:spcPct val="110000"/>
                  </a:lnSpc>
                  <a:spcBef>
                    <a:spcPct val="0"/>
                  </a:spcBef>
                  <a:spcAft>
                    <a:spcPct val="0"/>
                  </a:spcAft>
                  <a:buClrTx/>
                  <a:buSzTx/>
                  <a:buNone/>
                </a:pPr>
                <a:endParaRPr lang="en-US" altLang="en-US" sz="900" b="1">
                  <a:solidFill>
                    <a:srgbClr val="FFFFFF"/>
                  </a:solidFill>
                  <a:latin typeface="Arial" pitchFamily="34" charset="0"/>
                  <a:cs typeface="Arial" pitchFamily="34" charset="0"/>
                </a:endParaRPr>
              </a:p>
              <a:p>
                <a:pPr algn="r" eaLnBrk="1" fontAlgn="base" hangingPunct="1">
                  <a:lnSpc>
                    <a:spcPct val="110000"/>
                  </a:lnSpc>
                  <a:spcBef>
                    <a:spcPct val="0"/>
                  </a:spcBef>
                  <a:spcAft>
                    <a:spcPct val="0"/>
                  </a:spcAft>
                  <a:buClrTx/>
                  <a:buSzTx/>
                  <a:buNone/>
                </a:pPr>
                <a:r>
                  <a:rPr lang="en-US" altLang="en-US" sz="900" b="1">
                    <a:solidFill>
                      <a:srgbClr val="FFFFFF"/>
                    </a:solidFill>
                    <a:latin typeface="Arial" pitchFamily="34" charset="0"/>
                    <a:cs typeface="Arial" pitchFamily="34" charset="0"/>
                  </a:rPr>
                  <a:t>1000</a:t>
                </a:r>
              </a:p>
              <a:p>
                <a:pPr algn="r" eaLnBrk="1" fontAlgn="base" hangingPunct="1">
                  <a:lnSpc>
                    <a:spcPct val="110000"/>
                  </a:lnSpc>
                  <a:spcBef>
                    <a:spcPct val="0"/>
                  </a:spcBef>
                  <a:spcAft>
                    <a:spcPct val="0"/>
                  </a:spcAft>
                  <a:buClrTx/>
                  <a:buSzTx/>
                  <a:buNone/>
                </a:pPr>
                <a:endParaRPr lang="en-US" altLang="en-US" sz="900" b="1">
                  <a:solidFill>
                    <a:srgbClr val="FFFFFF"/>
                  </a:solidFill>
                  <a:latin typeface="Arial" pitchFamily="34" charset="0"/>
                  <a:cs typeface="Arial" pitchFamily="34" charset="0"/>
                </a:endParaRPr>
              </a:p>
              <a:p>
                <a:pPr algn="r" eaLnBrk="1" fontAlgn="base" hangingPunct="1">
                  <a:lnSpc>
                    <a:spcPct val="110000"/>
                  </a:lnSpc>
                  <a:spcBef>
                    <a:spcPct val="0"/>
                  </a:spcBef>
                  <a:spcAft>
                    <a:spcPct val="0"/>
                  </a:spcAft>
                  <a:buClrTx/>
                  <a:buSzTx/>
                  <a:buNone/>
                </a:pPr>
                <a:endParaRPr lang="en-US" altLang="en-US" sz="900" b="1">
                  <a:solidFill>
                    <a:srgbClr val="FFFFFF"/>
                  </a:solidFill>
                  <a:latin typeface="Arial" pitchFamily="34" charset="0"/>
                  <a:cs typeface="Arial" pitchFamily="34" charset="0"/>
                </a:endParaRPr>
              </a:p>
              <a:p>
                <a:pPr algn="r" eaLnBrk="1" fontAlgn="base" hangingPunct="1">
                  <a:lnSpc>
                    <a:spcPct val="110000"/>
                  </a:lnSpc>
                  <a:spcBef>
                    <a:spcPct val="0"/>
                  </a:spcBef>
                  <a:spcAft>
                    <a:spcPct val="0"/>
                  </a:spcAft>
                  <a:buClrTx/>
                  <a:buSzTx/>
                  <a:buNone/>
                </a:pPr>
                <a:r>
                  <a:rPr lang="en-US" altLang="en-US" sz="900" b="1">
                    <a:solidFill>
                      <a:srgbClr val="FFFFFF"/>
                    </a:solidFill>
                    <a:latin typeface="Arial" pitchFamily="34" charset="0"/>
                    <a:cs typeface="Arial" pitchFamily="34" charset="0"/>
                  </a:rPr>
                  <a:t>500</a:t>
                </a:r>
              </a:p>
              <a:p>
                <a:pPr algn="r" eaLnBrk="1" fontAlgn="base" hangingPunct="1">
                  <a:lnSpc>
                    <a:spcPct val="110000"/>
                  </a:lnSpc>
                  <a:spcBef>
                    <a:spcPct val="0"/>
                  </a:spcBef>
                  <a:spcAft>
                    <a:spcPct val="0"/>
                  </a:spcAft>
                  <a:buClrTx/>
                  <a:buSzTx/>
                  <a:buNone/>
                </a:pPr>
                <a:endParaRPr lang="en-US" altLang="en-US" sz="900" b="1">
                  <a:solidFill>
                    <a:srgbClr val="FFFFFF"/>
                  </a:solidFill>
                  <a:latin typeface="Arial" pitchFamily="34" charset="0"/>
                  <a:cs typeface="Arial" pitchFamily="34" charset="0"/>
                </a:endParaRPr>
              </a:p>
              <a:p>
                <a:pPr algn="r" eaLnBrk="1" fontAlgn="base" hangingPunct="1">
                  <a:lnSpc>
                    <a:spcPct val="110000"/>
                  </a:lnSpc>
                  <a:spcBef>
                    <a:spcPct val="0"/>
                  </a:spcBef>
                  <a:spcAft>
                    <a:spcPct val="0"/>
                  </a:spcAft>
                  <a:buClrTx/>
                  <a:buSzTx/>
                  <a:buNone/>
                </a:pPr>
                <a:endParaRPr lang="en-US" altLang="en-US" sz="900" b="1">
                  <a:solidFill>
                    <a:srgbClr val="FFFFFF"/>
                  </a:solidFill>
                  <a:latin typeface="Arial" pitchFamily="34" charset="0"/>
                  <a:cs typeface="Arial" pitchFamily="34" charset="0"/>
                </a:endParaRPr>
              </a:p>
              <a:p>
                <a:pPr algn="r" eaLnBrk="1" fontAlgn="base" hangingPunct="1">
                  <a:lnSpc>
                    <a:spcPct val="110000"/>
                  </a:lnSpc>
                  <a:spcBef>
                    <a:spcPct val="0"/>
                  </a:spcBef>
                  <a:spcAft>
                    <a:spcPct val="0"/>
                  </a:spcAft>
                  <a:buClrTx/>
                  <a:buSzTx/>
                  <a:buNone/>
                </a:pPr>
                <a:r>
                  <a:rPr lang="en-US" altLang="en-US" sz="900" b="1">
                    <a:solidFill>
                      <a:srgbClr val="FFFFFF"/>
                    </a:solidFill>
                    <a:latin typeface="Arial" pitchFamily="34" charset="0"/>
                    <a:cs typeface="Arial" pitchFamily="34" charset="0"/>
                  </a:rPr>
                  <a:t>0</a:t>
                </a:r>
              </a:p>
            </p:txBody>
          </p:sp>
          <p:sp>
            <p:nvSpPr>
              <p:cNvPr id="27763" name="Line 363"/>
              <p:cNvSpPr>
                <a:spLocks noChangeShapeType="1"/>
              </p:cNvSpPr>
              <p:nvPr/>
            </p:nvSpPr>
            <p:spPr bwMode="auto">
              <a:xfrm>
                <a:off x="591" y="1211"/>
                <a:ext cx="59" cy="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64" name="Line 364"/>
              <p:cNvSpPr>
                <a:spLocks noChangeShapeType="1"/>
              </p:cNvSpPr>
              <p:nvPr/>
            </p:nvSpPr>
            <p:spPr bwMode="auto">
              <a:xfrm>
                <a:off x="581" y="1919"/>
                <a:ext cx="72" cy="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65" name="Line 365"/>
              <p:cNvSpPr>
                <a:spLocks noChangeShapeType="1"/>
              </p:cNvSpPr>
              <p:nvPr/>
            </p:nvSpPr>
            <p:spPr bwMode="auto">
              <a:xfrm>
                <a:off x="591" y="1547"/>
                <a:ext cx="59" cy="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66" name="Line 366"/>
              <p:cNvSpPr>
                <a:spLocks noChangeShapeType="1"/>
              </p:cNvSpPr>
              <p:nvPr/>
            </p:nvSpPr>
            <p:spPr bwMode="auto">
              <a:xfrm flipV="1">
                <a:off x="863" y="1705"/>
                <a:ext cx="128" cy="26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67" name="Freeform 367"/>
              <p:cNvSpPr>
                <a:spLocks/>
              </p:cNvSpPr>
              <p:nvPr/>
            </p:nvSpPr>
            <p:spPr bwMode="auto">
              <a:xfrm>
                <a:off x="989" y="1084"/>
                <a:ext cx="144" cy="622"/>
              </a:xfrm>
              <a:custGeom>
                <a:avLst/>
                <a:gdLst>
                  <a:gd name="T0" fmla="*/ 0 w 132"/>
                  <a:gd name="T1" fmla="*/ 8869 h 463"/>
                  <a:gd name="T2" fmla="*/ 315 w 132"/>
                  <a:gd name="T3" fmla="*/ 0 h 463"/>
                  <a:gd name="T4" fmla="*/ 0 60000 65536"/>
                  <a:gd name="T5" fmla="*/ 0 60000 65536"/>
                </a:gdLst>
                <a:ahLst/>
                <a:cxnLst>
                  <a:cxn ang="T4">
                    <a:pos x="T0" y="T1"/>
                  </a:cxn>
                  <a:cxn ang="T5">
                    <a:pos x="T2" y="T3"/>
                  </a:cxn>
                </a:cxnLst>
                <a:rect l="0" t="0" r="r" b="b"/>
                <a:pathLst>
                  <a:path w="132" h="463">
                    <a:moveTo>
                      <a:pt x="0" y="463"/>
                    </a:moveTo>
                    <a:lnTo>
                      <a:pt x="132"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68" name="Freeform 368"/>
              <p:cNvSpPr>
                <a:spLocks/>
              </p:cNvSpPr>
              <p:nvPr/>
            </p:nvSpPr>
            <p:spPr bwMode="auto">
              <a:xfrm>
                <a:off x="1133" y="1096"/>
                <a:ext cx="154" cy="424"/>
              </a:xfrm>
              <a:custGeom>
                <a:avLst/>
                <a:gdLst>
                  <a:gd name="T0" fmla="*/ 339 w 141"/>
                  <a:gd name="T1" fmla="*/ 6154 h 315"/>
                  <a:gd name="T2" fmla="*/ 0 w 141"/>
                  <a:gd name="T3" fmla="*/ 0 h 315"/>
                  <a:gd name="T4" fmla="*/ 0 60000 65536"/>
                  <a:gd name="T5" fmla="*/ 0 60000 65536"/>
                </a:gdLst>
                <a:ahLst/>
                <a:cxnLst>
                  <a:cxn ang="T4">
                    <a:pos x="T0" y="T1"/>
                  </a:cxn>
                  <a:cxn ang="T5">
                    <a:pos x="T2" y="T3"/>
                  </a:cxn>
                </a:cxnLst>
                <a:rect l="0" t="0" r="r" b="b"/>
                <a:pathLst>
                  <a:path w="141" h="315">
                    <a:moveTo>
                      <a:pt x="141" y="31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69" name="Freeform 369"/>
              <p:cNvSpPr>
                <a:spLocks/>
              </p:cNvSpPr>
              <p:nvPr/>
            </p:nvSpPr>
            <p:spPr bwMode="auto">
              <a:xfrm>
                <a:off x="1294" y="1499"/>
                <a:ext cx="128" cy="65"/>
              </a:xfrm>
              <a:custGeom>
                <a:avLst/>
                <a:gdLst>
                  <a:gd name="T0" fmla="*/ 288 w 117"/>
                  <a:gd name="T1" fmla="*/ 990 h 48"/>
                  <a:gd name="T2" fmla="*/ 0 w 117"/>
                  <a:gd name="T3" fmla="*/ 0 h 48"/>
                  <a:gd name="T4" fmla="*/ 0 60000 65536"/>
                  <a:gd name="T5" fmla="*/ 0 60000 65536"/>
                </a:gdLst>
                <a:ahLst/>
                <a:cxnLst>
                  <a:cxn ang="T4">
                    <a:pos x="T0" y="T1"/>
                  </a:cxn>
                  <a:cxn ang="T5">
                    <a:pos x="T2" y="T3"/>
                  </a:cxn>
                </a:cxnLst>
                <a:rect l="0" t="0" r="r" b="b"/>
                <a:pathLst>
                  <a:path w="117" h="48">
                    <a:moveTo>
                      <a:pt x="117" y="48"/>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70" name="Freeform 370"/>
              <p:cNvSpPr>
                <a:spLocks/>
              </p:cNvSpPr>
              <p:nvPr/>
            </p:nvSpPr>
            <p:spPr bwMode="auto">
              <a:xfrm>
                <a:off x="1429" y="1580"/>
                <a:ext cx="137" cy="141"/>
              </a:xfrm>
              <a:custGeom>
                <a:avLst/>
                <a:gdLst>
                  <a:gd name="T0" fmla="*/ 290 w 126"/>
                  <a:gd name="T1" fmla="*/ 2000 h 105"/>
                  <a:gd name="T2" fmla="*/ 0 w 126"/>
                  <a:gd name="T3" fmla="*/ 0 h 105"/>
                  <a:gd name="T4" fmla="*/ 0 60000 65536"/>
                  <a:gd name="T5" fmla="*/ 0 60000 65536"/>
                </a:gdLst>
                <a:ahLst/>
                <a:cxnLst>
                  <a:cxn ang="T4">
                    <a:pos x="T0" y="T1"/>
                  </a:cxn>
                  <a:cxn ang="T5">
                    <a:pos x="T2" y="T3"/>
                  </a:cxn>
                </a:cxnLst>
                <a:rect l="0" t="0" r="r" b="b"/>
                <a:pathLst>
                  <a:path w="126" h="105">
                    <a:moveTo>
                      <a:pt x="126" y="10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71" name="Freeform 371"/>
              <p:cNvSpPr>
                <a:spLocks/>
              </p:cNvSpPr>
              <p:nvPr/>
            </p:nvSpPr>
            <p:spPr bwMode="auto">
              <a:xfrm>
                <a:off x="1570" y="1717"/>
                <a:ext cx="138" cy="105"/>
              </a:xfrm>
              <a:custGeom>
                <a:avLst/>
                <a:gdLst>
                  <a:gd name="T0" fmla="*/ 313 w 126"/>
                  <a:gd name="T1" fmla="*/ 1524 h 78"/>
                  <a:gd name="T2" fmla="*/ 0 w 126"/>
                  <a:gd name="T3" fmla="*/ 0 h 78"/>
                  <a:gd name="T4" fmla="*/ 0 60000 65536"/>
                  <a:gd name="T5" fmla="*/ 0 60000 65536"/>
                </a:gdLst>
                <a:ahLst/>
                <a:cxnLst>
                  <a:cxn ang="T4">
                    <a:pos x="T0" y="T1"/>
                  </a:cxn>
                  <a:cxn ang="T5">
                    <a:pos x="T2" y="T3"/>
                  </a:cxn>
                </a:cxnLst>
                <a:rect l="0" t="0" r="r" b="b"/>
                <a:pathLst>
                  <a:path w="126" h="78">
                    <a:moveTo>
                      <a:pt x="126" y="78"/>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72" name="Freeform 372"/>
              <p:cNvSpPr>
                <a:spLocks/>
              </p:cNvSpPr>
              <p:nvPr/>
            </p:nvSpPr>
            <p:spPr bwMode="auto">
              <a:xfrm>
                <a:off x="1698" y="1818"/>
                <a:ext cx="151" cy="44"/>
              </a:xfrm>
              <a:custGeom>
                <a:avLst/>
                <a:gdLst>
                  <a:gd name="T0" fmla="*/ 339 w 138"/>
                  <a:gd name="T1" fmla="*/ 591 h 33"/>
                  <a:gd name="T2" fmla="*/ 0 w 138"/>
                  <a:gd name="T3" fmla="*/ 0 h 33"/>
                  <a:gd name="T4" fmla="*/ 0 60000 65536"/>
                  <a:gd name="T5" fmla="*/ 0 60000 65536"/>
                </a:gdLst>
                <a:ahLst/>
                <a:cxnLst>
                  <a:cxn ang="T4">
                    <a:pos x="T0" y="T1"/>
                  </a:cxn>
                  <a:cxn ang="T5">
                    <a:pos x="T2" y="T3"/>
                  </a:cxn>
                </a:cxnLst>
                <a:rect l="0" t="0" r="r" b="b"/>
                <a:pathLst>
                  <a:path w="138" h="33">
                    <a:moveTo>
                      <a:pt x="138" y="33"/>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73" name="Freeform 373"/>
              <p:cNvSpPr>
                <a:spLocks/>
              </p:cNvSpPr>
              <p:nvPr/>
            </p:nvSpPr>
            <p:spPr bwMode="auto">
              <a:xfrm>
                <a:off x="1852" y="1867"/>
                <a:ext cx="129" cy="20"/>
              </a:xfrm>
              <a:custGeom>
                <a:avLst/>
                <a:gdLst>
                  <a:gd name="T0" fmla="*/ 312 w 117"/>
                  <a:gd name="T1" fmla="*/ 268 h 15"/>
                  <a:gd name="T2" fmla="*/ 0 w 117"/>
                  <a:gd name="T3" fmla="*/ 0 h 15"/>
                  <a:gd name="T4" fmla="*/ 0 60000 65536"/>
                  <a:gd name="T5" fmla="*/ 0 60000 65536"/>
                </a:gdLst>
                <a:ahLst/>
                <a:cxnLst>
                  <a:cxn ang="T4">
                    <a:pos x="T0" y="T1"/>
                  </a:cxn>
                  <a:cxn ang="T5">
                    <a:pos x="T2" y="T3"/>
                  </a:cxn>
                </a:cxnLst>
                <a:rect l="0" t="0" r="r" b="b"/>
                <a:pathLst>
                  <a:path w="117" h="15">
                    <a:moveTo>
                      <a:pt x="117" y="1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74" name="Freeform 374"/>
              <p:cNvSpPr>
                <a:spLocks/>
              </p:cNvSpPr>
              <p:nvPr/>
            </p:nvSpPr>
            <p:spPr bwMode="auto">
              <a:xfrm>
                <a:off x="1981" y="1887"/>
                <a:ext cx="157" cy="36"/>
              </a:xfrm>
              <a:custGeom>
                <a:avLst/>
                <a:gdLst>
                  <a:gd name="T0" fmla="*/ 341 w 144"/>
                  <a:gd name="T1" fmla="*/ 476 h 27"/>
                  <a:gd name="T2" fmla="*/ 0 w 144"/>
                  <a:gd name="T3" fmla="*/ 0 h 27"/>
                  <a:gd name="T4" fmla="*/ 0 60000 65536"/>
                  <a:gd name="T5" fmla="*/ 0 60000 65536"/>
                </a:gdLst>
                <a:ahLst/>
                <a:cxnLst>
                  <a:cxn ang="T4">
                    <a:pos x="T0" y="T1"/>
                  </a:cxn>
                  <a:cxn ang="T5">
                    <a:pos x="T2" y="T3"/>
                  </a:cxn>
                </a:cxnLst>
                <a:rect l="0" t="0" r="r" b="b"/>
                <a:pathLst>
                  <a:path w="144" h="27">
                    <a:moveTo>
                      <a:pt x="144" y="27"/>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75" name="Oval 375"/>
              <p:cNvSpPr>
                <a:spLocks noChangeArrowheads="1"/>
              </p:cNvSpPr>
              <p:nvPr/>
            </p:nvSpPr>
            <p:spPr bwMode="auto">
              <a:xfrm>
                <a:off x="966" y="1678"/>
                <a:ext cx="52" cy="74"/>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76" name="Oval 376"/>
              <p:cNvSpPr>
                <a:spLocks noChangeArrowheads="1"/>
              </p:cNvSpPr>
              <p:nvPr/>
            </p:nvSpPr>
            <p:spPr bwMode="auto">
              <a:xfrm>
                <a:off x="844" y="1915"/>
                <a:ext cx="51" cy="73"/>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77" name="Oval 377"/>
              <p:cNvSpPr>
                <a:spLocks noChangeArrowheads="1"/>
              </p:cNvSpPr>
              <p:nvPr/>
            </p:nvSpPr>
            <p:spPr bwMode="auto">
              <a:xfrm>
                <a:off x="1107" y="1043"/>
                <a:ext cx="51" cy="74"/>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78" name="Oval 378"/>
              <p:cNvSpPr>
                <a:spLocks noChangeArrowheads="1"/>
              </p:cNvSpPr>
              <p:nvPr/>
            </p:nvSpPr>
            <p:spPr bwMode="auto">
              <a:xfrm>
                <a:off x="1395" y="1538"/>
                <a:ext cx="52" cy="73"/>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79" name="Oval 379"/>
              <p:cNvSpPr>
                <a:spLocks noChangeArrowheads="1"/>
              </p:cNvSpPr>
              <p:nvPr/>
            </p:nvSpPr>
            <p:spPr bwMode="auto">
              <a:xfrm>
                <a:off x="1538" y="1680"/>
                <a:ext cx="52" cy="74"/>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80" name="Oval 380"/>
              <p:cNvSpPr>
                <a:spLocks noChangeArrowheads="1"/>
              </p:cNvSpPr>
              <p:nvPr/>
            </p:nvSpPr>
            <p:spPr bwMode="auto">
              <a:xfrm>
                <a:off x="1676" y="1789"/>
                <a:ext cx="51" cy="73"/>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81" name="Oval 381"/>
              <p:cNvSpPr>
                <a:spLocks noChangeArrowheads="1"/>
              </p:cNvSpPr>
              <p:nvPr/>
            </p:nvSpPr>
            <p:spPr bwMode="auto">
              <a:xfrm>
                <a:off x="1825" y="1831"/>
                <a:ext cx="52" cy="75"/>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82" name="Oval 382"/>
              <p:cNvSpPr>
                <a:spLocks noChangeArrowheads="1"/>
              </p:cNvSpPr>
              <p:nvPr/>
            </p:nvSpPr>
            <p:spPr bwMode="auto">
              <a:xfrm>
                <a:off x="1956" y="1853"/>
                <a:ext cx="51" cy="73"/>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83" name="Oval 383"/>
              <p:cNvSpPr>
                <a:spLocks noChangeArrowheads="1"/>
              </p:cNvSpPr>
              <p:nvPr/>
            </p:nvSpPr>
            <p:spPr bwMode="auto">
              <a:xfrm>
                <a:off x="2114" y="1874"/>
                <a:ext cx="52" cy="74"/>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84" name="Oval 384"/>
              <p:cNvSpPr>
                <a:spLocks noChangeArrowheads="1"/>
              </p:cNvSpPr>
              <p:nvPr/>
            </p:nvSpPr>
            <p:spPr bwMode="auto">
              <a:xfrm>
                <a:off x="1264" y="1466"/>
                <a:ext cx="52" cy="74"/>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85" name="Rectangle 385"/>
              <p:cNvSpPr>
                <a:spLocks noChangeArrowheads="1"/>
              </p:cNvSpPr>
              <p:nvPr/>
            </p:nvSpPr>
            <p:spPr bwMode="auto">
              <a:xfrm>
                <a:off x="745" y="852"/>
                <a:ext cx="549"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Accumbens</a:t>
                </a:r>
                <a:endParaRPr lang="en-US" altLang="en-US" sz="900">
                  <a:solidFill>
                    <a:srgbClr val="FFFFFF"/>
                  </a:solidFill>
                  <a:latin typeface="Times New Roman" pitchFamily="18" charset="0"/>
                  <a:cs typeface="Arial" pitchFamily="34" charset="0"/>
                </a:endParaRPr>
              </a:p>
            </p:txBody>
          </p:sp>
          <p:sp>
            <p:nvSpPr>
              <p:cNvPr id="27786" name="Line 386"/>
              <p:cNvSpPr>
                <a:spLocks noChangeShapeType="1"/>
              </p:cNvSpPr>
              <p:nvPr/>
            </p:nvSpPr>
            <p:spPr bwMode="auto">
              <a:xfrm>
                <a:off x="613" y="870"/>
                <a:ext cx="58" cy="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sp>
          <p:nvSpPr>
            <p:cNvPr id="27740" name="Line 387"/>
            <p:cNvSpPr>
              <a:spLocks noChangeShapeType="1"/>
            </p:cNvSpPr>
            <p:nvPr/>
          </p:nvSpPr>
          <p:spPr bwMode="auto">
            <a:xfrm>
              <a:off x="636" y="1776"/>
              <a:ext cx="144"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grpSp>
        <p:nvGrpSpPr>
          <p:cNvPr id="8" name="Group 7"/>
          <p:cNvGrpSpPr>
            <a:grpSpLocks/>
          </p:cNvGrpSpPr>
          <p:nvPr/>
        </p:nvGrpSpPr>
        <p:grpSpPr bwMode="auto">
          <a:xfrm>
            <a:off x="1371600" y="3714750"/>
            <a:ext cx="3124200" cy="2057400"/>
            <a:chOff x="304800" y="3810000"/>
            <a:chExt cx="4165600" cy="2743200"/>
          </a:xfrm>
        </p:grpSpPr>
        <p:grpSp>
          <p:nvGrpSpPr>
            <p:cNvPr id="27657" name="Group 390"/>
            <p:cNvGrpSpPr>
              <a:grpSpLocks/>
            </p:cNvGrpSpPr>
            <p:nvPr/>
          </p:nvGrpSpPr>
          <p:grpSpPr bwMode="auto">
            <a:xfrm>
              <a:off x="304800" y="3810000"/>
              <a:ext cx="4165600" cy="2743200"/>
              <a:chOff x="192" y="2400"/>
              <a:chExt cx="2624" cy="1728"/>
            </a:xfrm>
          </p:grpSpPr>
          <p:grpSp>
            <p:nvGrpSpPr>
              <p:cNvPr id="27659" name="Group 389"/>
              <p:cNvGrpSpPr>
                <a:grpSpLocks/>
              </p:cNvGrpSpPr>
              <p:nvPr/>
            </p:nvGrpSpPr>
            <p:grpSpPr bwMode="auto">
              <a:xfrm>
                <a:off x="192" y="2400"/>
                <a:ext cx="2624" cy="1728"/>
                <a:chOff x="192" y="2400"/>
                <a:chExt cx="2624" cy="1728"/>
              </a:xfrm>
            </p:grpSpPr>
            <p:sp>
              <p:nvSpPr>
                <p:cNvPr id="27661" name="Rectangle 260"/>
                <p:cNvSpPr>
                  <a:spLocks noChangeArrowheads="1"/>
                </p:cNvSpPr>
                <p:nvPr/>
              </p:nvSpPr>
              <p:spPr bwMode="auto">
                <a:xfrm>
                  <a:off x="192" y="2400"/>
                  <a:ext cx="2624" cy="1728"/>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662" name="Line 261"/>
                <p:cNvSpPr>
                  <a:spLocks noChangeShapeType="1"/>
                </p:cNvSpPr>
                <p:nvPr/>
              </p:nvSpPr>
              <p:spPr bwMode="auto">
                <a:xfrm>
                  <a:off x="737" y="2513"/>
                  <a:ext cx="1" cy="99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63" name="Line 262"/>
                <p:cNvSpPr>
                  <a:spLocks noChangeShapeType="1"/>
                </p:cNvSpPr>
                <p:nvPr/>
              </p:nvSpPr>
              <p:spPr bwMode="auto">
                <a:xfrm>
                  <a:off x="716" y="3047"/>
                  <a:ext cx="21"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64" name="Line 263"/>
                <p:cNvSpPr>
                  <a:spLocks noChangeShapeType="1"/>
                </p:cNvSpPr>
                <p:nvPr/>
              </p:nvSpPr>
              <p:spPr bwMode="auto">
                <a:xfrm>
                  <a:off x="716" y="2782"/>
                  <a:ext cx="21"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65" name="Rectangle 264"/>
                <p:cNvSpPr>
                  <a:spLocks noChangeArrowheads="1"/>
                </p:cNvSpPr>
                <p:nvPr/>
              </p:nvSpPr>
              <p:spPr bwMode="auto">
                <a:xfrm>
                  <a:off x="646" y="3701"/>
                  <a:ext cx="54"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0</a:t>
                  </a:r>
                  <a:endParaRPr lang="en-US" altLang="en-US" sz="900">
                    <a:solidFill>
                      <a:srgbClr val="FFFFFF"/>
                    </a:solidFill>
                    <a:latin typeface="Times New Roman" pitchFamily="18" charset="0"/>
                    <a:cs typeface="Arial" pitchFamily="34" charset="0"/>
                  </a:endParaRPr>
                </a:p>
              </p:txBody>
            </p:sp>
            <p:sp>
              <p:nvSpPr>
                <p:cNvPr id="27666" name="Rectangle 265"/>
                <p:cNvSpPr>
                  <a:spLocks noChangeArrowheads="1"/>
                </p:cNvSpPr>
                <p:nvPr/>
              </p:nvSpPr>
              <p:spPr bwMode="auto">
                <a:xfrm>
                  <a:off x="432" y="3277"/>
                  <a:ext cx="162"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100</a:t>
                  </a:r>
                  <a:endParaRPr lang="en-US" altLang="en-US" sz="900">
                    <a:solidFill>
                      <a:srgbClr val="FFFFFF"/>
                    </a:solidFill>
                    <a:latin typeface="Times New Roman" pitchFamily="18" charset="0"/>
                    <a:cs typeface="Arial" pitchFamily="34" charset="0"/>
                  </a:endParaRPr>
                </a:p>
              </p:txBody>
            </p:sp>
            <p:sp>
              <p:nvSpPr>
                <p:cNvPr id="27667" name="Rectangle 266"/>
                <p:cNvSpPr>
                  <a:spLocks noChangeArrowheads="1"/>
                </p:cNvSpPr>
                <p:nvPr/>
              </p:nvSpPr>
              <p:spPr bwMode="auto">
                <a:xfrm>
                  <a:off x="432" y="3007"/>
                  <a:ext cx="162"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150</a:t>
                  </a:r>
                  <a:endParaRPr lang="en-US" altLang="en-US" sz="900">
                    <a:solidFill>
                      <a:srgbClr val="FFFFFF"/>
                    </a:solidFill>
                    <a:latin typeface="Times New Roman" pitchFamily="18" charset="0"/>
                    <a:cs typeface="Arial" pitchFamily="34" charset="0"/>
                  </a:endParaRPr>
                </a:p>
              </p:txBody>
            </p:sp>
            <p:sp>
              <p:nvSpPr>
                <p:cNvPr id="27668" name="Rectangle 267"/>
                <p:cNvSpPr>
                  <a:spLocks noChangeArrowheads="1"/>
                </p:cNvSpPr>
                <p:nvPr/>
              </p:nvSpPr>
              <p:spPr bwMode="auto">
                <a:xfrm>
                  <a:off x="432" y="2742"/>
                  <a:ext cx="162"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200</a:t>
                  </a:r>
                  <a:endParaRPr lang="en-US" altLang="en-US" sz="900">
                    <a:solidFill>
                      <a:srgbClr val="FFFFFF"/>
                    </a:solidFill>
                    <a:latin typeface="Times New Roman" pitchFamily="18" charset="0"/>
                    <a:cs typeface="Arial" pitchFamily="34" charset="0"/>
                  </a:endParaRPr>
                </a:p>
              </p:txBody>
            </p:sp>
            <p:sp>
              <p:nvSpPr>
                <p:cNvPr id="27669" name="Rectangle 268"/>
                <p:cNvSpPr>
                  <a:spLocks noChangeArrowheads="1"/>
                </p:cNvSpPr>
                <p:nvPr/>
              </p:nvSpPr>
              <p:spPr bwMode="auto">
                <a:xfrm>
                  <a:off x="432" y="2473"/>
                  <a:ext cx="162"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250</a:t>
                  </a:r>
                  <a:endParaRPr lang="en-US" altLang="en-US" sz="900">
                    <a:solidFill>
                      <a:srgbClr val="FFFFFF"/>
                    </a:solidFill>
                    <a:latin typeface="Times New Roman" pitchFamily="18" charset="0"/>
                    <a:cs typeface="Arial" pitchFamily="34" charset="0"/>
                  </a:endParaRPr>
                </a:p>
              </p:txBody>
            </p:sp>
            <p:sp>
              <p:nvSpPr>
                <p:cNvPr id="27670" name="Line 269"/>
                <p:cNvSpPr>
                  <a:spLocks noChangeShapeType="1"/>
                </p:cNvSpPr>
                <p:nvPr/>
              </p:nvSpPr>
              <p:spPr bwMode="auto">
                <a:xfrm>
                  <a:off x="720" y="3741"/>
                  <a:ext cx="2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nvGrpSpPr>
                <p:cNvPr id="27671" name="Group 270"/>
                <p:cNvGrpSpPr>
                  <a:grpSpLocks/>
                </p:cNvGrpSpPr>
                <p:nvPr/>
              </p:nvGrpSpPr>
              <p:grpSpPr bwMode="auto">
                <a:xfrm>
                  <a:off x="810" y="3763"/>
                  <a:ext cx="1260" cy="179"/>
                  <a:chOff x="2060" y="3229"/>
                  <a:chExt cx="2182" cy="297"/>
                </a:xfrm>
              </p:grpSpPr>
              <p:sp>
                <p:nvSpPr>
                  <p:cNvPr id="27724" name="Line 271"/>
                  <p:cNvSpPr>
                    <a:spLocks noChangeShapeType="1"/>
                  </p:cNvSpPr>
                  <p:nvPr/>
                </p:nvSpPr>
                <p:spPr bwMode="auto">
                  <a:xfrm>
                    <a:off x="2089" y="3229"/>
                    <a:ext cx="1952"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25" name="Line 272"/>
                  <p:cNvSpPr>
                    <a:spLocks noChangeShapeType="1"/>
                  </p:cNvSpPr>
                  <p:nvPr/>
                </p:nvSpPr>
                <p:spPr bwMode="auto">
                  <a:xfrm flipV="1">
                    <a:off x="2089"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26" name="Line 273"/>
                  <p:cNvSpPr>
                    <a:spLocks noChangeShapeType="1"/>
                  </p:cNvSpPr>
                  <p:nvPr/>
                </p:nvSpPr>
                <p:spPr bwMode="auto">
                  <a:xfrm flipV="1">
                    <a:off x="2305"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27" name="Line 274"/>
                  <p:cNvSpPr>
                    <a:spLocks noChangeShapeType="1"/>
                  </p:cNvSpPr>
                  <p:nvPr/>
                </p:nvSpPr>
                <p:spPr bwMode="auto">
                  <a:xfrm flipV="1">
                    <a:off x="2521"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28" name="Line 275"/>
                  <p:cNvSpPr>
                    <a:spLocks noChangeShapeType="1"/>
                  </p:cNvSpPr>
                  <p:nvPr/>
                </p:nvSpPr>
                <p:spPr bwMode="auto">
                  <a:xfrm flipV="1">
                    <a:off x="2738"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29" name="Line 276"/>
                  <p:cNvSpPr>
                    <a:spLocks noChangeShapeType="1"/>
                  </p:cNvSpPr>
                  <p:nvPr/>
                </p:nvSpPr>
                <p:spPr bwMode="auto">
                  <a:xfrm flipV="1">
                    <a:off x="2954"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30" name="Line 277"/>
                  <p:cNvSpPr>
                    <a:spLocks noChangeShapeType="1"/>
                  </p:cNvSpPr>
                  <p:nvPr/>
                </p:nvSpPr>
                <p:spPr bwMode="auto">
                  <a:xfrm flipV="1">
                    <a:off x="3176"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31" name="Line 278"/>
                  <p:cNvSpPr>
                    <a:spLocks noChangeShapeType="1"/>
                  </p:cNvSpPr>
                  <p:nvPr/>
                </p:nvSpPr>
                <p:spPr bwMode="auto">
                  <a:xfrm flipV="1">
                    <a:off x="3392"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32" name="Line 279"/>
                  <p:cNvSpPr>
                    <a:spLocks noChangeShapeType="1"/>
                  </p:cNvSpPr>
                  <p:nvPr/>
                </p:nvSpPr>
                <p:spPr bwMode="auto">
                  <a:xfrm flipV="1">
                    <a:off x="3609"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33" name="Line 280"/>
                  <p:cNvSpPr>
                    <a:spLocks noChangeShapeType="1"/>
                  </p:cNvSpPr>
                  <p:nvPr/>
                </p:nvSpPr>
                <p:spPr bwMode="auto">
                  <a:xfrm flipV="1">
                    <a:off x="3825"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34" name="Line 281"/>
                  <p:cNvSpPr>
                    <a:spLocks noChangeShapeType="1"/>
                  </p:cNvSpPr>
                  <p:nvPr/>
                </p:nvSpPr>
                <p:spPr bwMode="auto">
                  <a:xfrm flipV="1">
                    <a:off x="4041"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35" name="Rectangle 282"/>
                  <p:cNvSpPr>
                    <a:spLocks noChangeArrowheads="1"/>
                  </p:cNvSpPr>
                  <p:nvPr/>
                </p:nvSpPr>
                <p:spPr bwMode="auto">
                  <a:xfrm>
                    <a:off x="2060" y="3331"/>
                    <a:ext cx="93"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0</a:t>
                    </a:r>
                    <a:endParaRPr lang="en-US" altLang="en-US" sz="900">
                      <a:solidFill>
                        <a:srgbClr val="FFFFFF"/>
                      </a:solidFill>
                      <a:latin typeface="Times New Roman" pitchFamily="18" charset="0"/>
                      <a:cs typeface="Arial" pitchFamily="34" charset="0"/>
                    </a:endParaRPr>
                  </a:p>
                </p:txBody>
              </p:sp>
              <p:sp>
                <p:nvSpPr>
                  <p:cNvPr id="27736" name="Rectangle 283"/>
                  <p:cNvSpPr>
                    <a:spLocks noChangeArrowheads="1"/>
                  </p:cNvSpPr>
                  <p:nvPr/>
                </p:nvSpPr>
                <p:spPr bwMode="auto">
                  <a:xfrm>
                    <a:off x="2704" y="3331"/>
                    <a:ext cx="93"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1</a:t>
                    </a:r>
                    <a:endParaRPr lang="en-US" altLang="en-US" sz="900">
                      <a:solidFill>
                        <a:srgbClr val="FFFFFF"/>
                      </a:solidFill>
                      <a:latin typeface="Times New Roman" pitchFamily="18" charset="0"/>
                      <a:cs typeface="Arial" pitchFamily="34" charset="0"/>
                    </a:endParaRPr>
                  </a:p>
                </p:txBody>
              </p:sp>
              <p:sp>
                <p:nvSpPr>
                  <p:cNvPr id="27737" name="Rectangle 284"/>
                  <p:cNvSpPr>
                    <a:spLocks noChangeArrowheads="1"/>
                  </p:cNvSpPr>
                  <p:nvPr/>
                </p:nvSpPr>
                <p:spPr bwMode="auto">
                  <a:xfrm>
                    <a:off x="3361" y="3331"/>
                    <a:ext cx="93"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2</a:t>
                    </a:r>
                    <a:endParaRPr lang="en-US" altLang="en-US" sz="900">
                      <a:solidFill>
                        <a:srgbClr val="FFFFFF"/>
                      </a:solidFill>
                      <a:latin typeface="Times New Roman" pitchFamily="18" charset="0"/>
                      <a:cs typeface="Arial" pitchFamily="34" charset="0"/>
                    </a:endParaRPr>
                  </a:p>
                </p:txBody>
              </p:sp>
              <p:sp>
                <p:nvSpPr>
                  <p:cNvPr id="27738" name="Rectangle 285"/>
                  <p:cNvSpPr>
                    <a:spLocks noChangeArrowheads="1"/>
                  </p:cNvSpPr>
                  <p:nvPr/>
                </p:nvSpPr>
                <p:spPr bwMode="auto">
                  <a:xfrm>
                    <a:off x="3934" y="3333"/>
                    <a:ext cx="308"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3 hr</a:t>
                    </a:r>
                    <a:endParaRPr lang="en-US" altLang="en-US" sz="900">
                      <a:solidFill>
                        <a:srgbClr val="FFFFFF"/>
                      </a:solidFill>
                      <a:latin typeface="Times New Roman" pitchFamily="18" charset="0"/>
                      <a:cs typeface="Arial" pitchFamily="34" charset="0"/>
                    </a:endParaRPr>
                  </a:p>
                </p:txBody>
              </p:sp>
            </p:grpSp>
            <p:sp>
              <p:nvSpPr>
                <p:cNvPr id="27672" name="Rectangle 286"/>
                <p:cNvSpPr>
                  <a:spLocks noChangeArrowheads="1"/>
                </p:cNvSpPr>
                <p:nvPr/>
              </p:nvSpPr>
              <p:spPr bwMode="auto">
                <a:xfrm>
                  <a:off x="1071" y="3958"/>
                  <a:ext cx="889"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Time After Nicotine</a:t>
                  </a:r>
                  <a:endParaRPr lang="en-US" altLang="en-US" sz="900">
                    <a:solidFill>
                      <a:srgbClr val="FFFFFF"/>
                    </a:solidFill>
                    <a:latin typeface="Times New Roman" pitchFamily="18" charset="0"/>
                    <a:cs typeface="Arial" pitchFamily="34" charset="0"/>
                  </a:endParaRPr>
                </a:p>
              </p:txBody>
            </p:sp>
            <p:sp>
              <p:nvSpPr>
                <p:cNvPr id="27673" name="Rectangle 287"/>
                <p:cNvSpPr>
                  <a:spLocks noChangeArrowheads="1"/>
                </p:cNvSpPr>
                <p:nvPr/>
              </p:nvSpPr>
              <p:spPr bwMode="auto">
                <a:xfrm rot="16200000">
                  <a:off x="-144" y="3013"/>
                  <a:ext cx="883"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 of Basal Release</a:t>
                  </a:r>
                  <a:endParaRPr lang="en-US" altLang="en-US" sz="900">
                    <a:solidFill>
                      <a:srgbClr val="FFFFFF"/>
                    </a:solidFill>
                    <a:latin typeface="Times New Roman" pitchFamily="18" charset="0"/>
                    <a:cs typeface="Arial" pitchFamily="34" charset="0"/>
                  </a:endParaRPr>
                </a:p>
              </p:txBody>
            </p:sp>
            <p:sp>
              <p:nvSpPr>
                <p:cNvPr id="27674" name="Line 288"/>
                <p:cNvSpPr>
                  <a:spLocks noChangeShapeType="1"/>
                </p:cNvSpPr>
                <p:nvPr/>
              </p:nvSpPr>
              <p:spPr bwMode="auto">
                <a:xfrm>
                  <a:off x="806" y="3316"/>
                  <a:ext cx="2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75" name="Line 289"/>
                <p:cNvSpPr>
                  <a:spLocks noChangeShapeType="1"/>
                </p:cNvSpPr>
                <p:nvPr/>
              </p:nvSpPr>
              <p:spPr bwMode="auto">
                <a:xfrm flipV="1">
                  <a:off x="827" y="2675"/>
                  <a:ext cx="125" cy="64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76" name="Line 290"/>
                <p:cNvSpPr>
                  <a:spLocks noChangeShapeType="1"/>
                </p:cNvSpPr>
                <p:nvPr/>
              </p:nvSpPr>
              <p:spPr bwMode="auto">
                <a:xfrm flipV="1">
                  <a:off x="827" y="3208"/>
                  <a:ext cx="125" cy="108"/>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77" name="Oval 291"/>
                <p:cNvSpPr>
                  <a:spLocks noChangeArrowheads="1"/>
                </p:cNvSpPr>
                <p:nvPr/>
              </p:nvSpPr>
              <p:spPr bwMode="auto">
                <a:xfrm>
                  <a:off x="803" y="3291"/>
                  <a:ext cx="45"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678" name="Rectangle 292"/>
                <p:cNvSpPr>
                  <a:spLocks noChangeArrowheads="1"/>
                </p:cNvSpPr>
                <p:nvPr/>
              </p:nvSpPr>
              <p:spPr bwMode="auto">
                <a:xfrm>
                  <a:off x="803" y="3291"/>
                  <a:ext cx="45"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679" name="Line 293"/>
                <p:cNvSpPr>
                  <a:spLocks noChangeShapeType="1"/>
                </p:cNvSpPr>
                <p:nvPr/>
              </p:nvSpPr>
              <p:spPr bwMode="auto">
                <a:xfrm>
                  <a:off x="952" y="2675"/>
                  <a:ext cx="124" cy="23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80" name="Line 294"/>
                <p:cNvSpPr>
                  <a:spLocks noChangeShapeType="1"/>
                </p:cNvSpPr>
                <p:nvPr/>
              </p:nvSpPr>
              <p:spPr bwMode="auto">
                <a:xfrm>
                  <a:off x="1076" y="2914"/>
                  <a:ext cx="126" cy="8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81" name="Line 295"/>
                <p:cNvSpPr>
                  <a:spLocks noChangeShapeType="1"/>
                </p:cNvSpPr>
                <p:nvPr/>
              </p:nvSpPr>
              <p:spPr bwMode="auto">
                <a:xfrm>
                  <a:off x="1202" y="2994"/>
                  <a:ext cx="125" cy="2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82" name="Line 296"/>
                <p:cNvSpPr>
                  <a:spLocks noChangeShapeType="1"/>
                </p:cNvSpPr>
                <p:nvPr/>
              </p:nvSpPr>
              <p:spPr bwMode="auto">
                <a:xfrm>
                  <a:off x="1327" y="3021"/>
                  <a:ext cx="127" cy="2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83" name="Line 297"/>
                <p:cNvSpPr>
                  <a:spLocks noChangeShapeType="1"/>
                </p:cNvSpPr>
                <p:nvPr/>
              </p:nvSpPr>
              <p:spPr bwMode="auto">
                <a:xfrm>
                  <a:off x="1454" y="3043"/>
                  <a:ext cx="125" cy="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84" name="Line 298"/>
                <p:cNvSpPr>
                  <a:spLocks noChangeShapeType="1"/>
                </p:cNvSpPr>
                <p:nvPr/>
              </p:nvSpPr>
              <p:spPr bwMode="auto">
                <a:xfrm>
                  <a:off x="1579" y="3090"/>
                  <a:ext cx="126" cy="1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85" name="Line 299"/>
                <p:cNvSpPr>
                  <a:spLocks noChangeShapeType="1"/>
                </p:cNvSpPr>
                <p:nvPr/>
              </p:nvSpPr>
              <p:spPr bwMode="auto">
                <a:xfrm>
                  <a:off x="1705" y="3101"/>
                  <a:ext cx="124" cy="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86" name="Line 300"/>
                <p:cNvSpPr>
                  <a:spLocks noChangeShapeType="1"/>
                </p:cNvSpPr>
                <p:nvPr/>
              </p:nvSpPr>
              <p:spPr bwMode="auto">
                <a:xfrm>
                  <a:off x="1829" y="3108"/>
                  <a:ext cx="125" cy="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87" name="Line 301"/>
                <p:cNvSpPr>
                  <a:spLocks noChangeShapeType="1"/>
                </p:cNvSpPr>
                <p:nvPr/>
              </p:nvSpPr>
              <p:spPr bwMode="auto">
                <a:xfrm flipV="1">
                  <a:off x="952" y="3047"/>
                  <a:ext cx="124" cy="16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88" name="Line 302"/>
                <p:cNvSpPr>
                  <a:spLocks noChangeShapeType="1"/>
                </p:cNvSpPr>
                <p:nvPr/>
              </p:nvSpPr>
              <p:spPr bwMode="auto">
                <a:xfrm>
                  <a:off x="1076" y="3047"/>
                  <a:ext cx="126"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89" name="Line 303"/>
                <p:cNvSpPr>
                  <a:spLocks noChangeShapeType="1"/>
                </p:cNvSpPr>
                <p:nvPr/>
              </p:nvSpPr>
              <p:spPr bwMode="auto">
                <a:xfrm>
                  <a:off x="1202" y="3054"/>
                  <a:ext cx="125" cy="2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90" name="Line 304"/>
                <p:cNvSpPr>
                  <a:spLocks noChangeShapeType="1"/>
                </p:cNvSpPr>
                <p:nvPr/>
              </p:nvSpPr>
              <p:spPr bwMode="auto">
                <a:xfrm>
                  <a:off x="1327" y="3075"/>
                  <a:ext cx="127" cy="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91" name="Line 305"/>
                <p:cNvSpPr>
                  <a:spLocks noChangeShapeType="1"/>
                </p:cNvSpPr>
                <p:nvPr/>
              </p:nvSpPr>
              <p:spPr bwMode="auto">
                <a:xfrm>
                  <a:off x="1454" y="3075"/>
                  <a:ext cx="125" cy="22"/>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92" name="Line 306"/>
                <p:cNvSpPr>
                  <a:spLocks noChangeShapeType="1"/>
                </p:cNvSpPr>
                <p:nvPr/>
              </p:nvSpPr>
              <p:spPr bwMode="auto">
                <a:xfrm>
                  <a:off x="1579" y="3097"/>
                  <a:ext cx="126"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93" name="Line 307"/>
                <p:cNvSpPr>
                  <a:spLocks noChangeShapeType="1"/>
                </p:cNvSpPr>
                <p:nvPr/>
              </p:nvSpPr>
              <p:spPr bwMode="auto">
                <a:xfrm>
                  <a:off x="1705" y="3101"/>
                  <a:ext cx="124" cy="59"/>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94" name="Line 308"/>
                <p:cNvSpPr>
                  <a:spLocks noChangeShapeType="1"/>
                </p:cNvSpPr>
                <p:nvPr/>
              </p:nvSpPr>
              <p:spPr bwMode="auto">
                <a:xfrm>
                  <a:off x="1829" y="3160"/>
                  <a:ext cx="118" cy="3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695" name="Oval 309"/>
                <p:cNvSpPr>
                  <a:spLocks noChangeArrowheads="1"/>
                </p:cNvSpPr>
                <p:nvPr/>
              </p:nvSpPr>
              <p:spPr bwMode="auto">
                <a:xfrm>
                  <a:off x="927" y="2649"/>
                  <a:ext cx="45" cy="4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696" name="Oval 310"/>
                <p:cNvSpPr>
                  <a:spLocks noChangeArrowheads="1"/>
                </p:cNvSpPr>
                <p:nvPr/>
              </p:nvSpPr>
              <p:spPr bwMode="auto">
                <a:xfrm>
                  <a:off x="1052" y="2890"/>
                  <a:ext cx="45"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697" name="Oval 311"/>
                <p:cNvSpPr>
                  <a:spLocks noChangeArrowheads="1"/>
                </p:cNvSpPr>
                <p:nvPr/>
              </p:nvSpPr>
              <p:spPr bwMode="auto">
                <a:xfrm>
                  <a:off x="1178" y="2968"/>
                  <a:ext cx="45"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698" name="Oval 312"/>
                <p:cNvSpPr>
                  <a:spLocks noChangeArrowheads="1"/>
                </p:cNvSpPr>
                <p:nvPr/>
              </p:nvSpPr>
              <p:spPr bwMode="auto">
                <a:xfrm>
                  <a:off x="1302" y="2997"/>
                  <a:ext cx="45"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699" name="Oval 313"/>
                <p:cNvSpPr>
                  <a:spLocks noChangeArrowheads="1"/>
                </p:cNvSpPr>
                <p:nvPr/>
              </p:nvSpPr>
              <p:spPr bwMode="auto">
                <a:xfrm>
                  <a:off x="1430" y="3019"/>
                  <a:ext cx="45"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00" name="Oval 314"/>
                <p:cNvSpPr>
                  <a:spLocks noChangeArrowheads="1"/>
                </p:cNvSpPr>
                <p:nvPr/>
              </p:nvSpPr>
              <p:spPr bwMode="auto">
                <a:xfrm>
                  <a:off x="1555" y="3066"/>
                  <a:ext cx="45"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01" name="Oval 315"/>
                <p:cNvSpPr>
                  <a:spLocks noChangeArrowheads="1"/>
                </p:cNvSpPr>
                <p:nvPr/>
              </p:nvSpPr>
              <p:spPr bwMode="auto">
                <a:xfrm>
                  <a:off x="1680" y="3075"/>
                  <a:ext cx="45" cy="4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02" name="Oval 316"/>
                <p:cNvSpPr>
                  <a:spLocks noChangeArrowheads="1"/>
                </p:cNvSpPr>
                <p:nvPr/>
              </p:nvSpPr>
              <p:spPr bwMode="auto">
                <a:xfrm>
                  <a:off x="1805" y="3083"/>
                  <a:ext cx="45"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03" name="Oval 317"/>
                <p:cNvSpPr>
                  <a:spLocks noChangeArrowheads="1"/>
                </p:cNvSpPr>
                <p:nvPr/>
              </p:nvSpPr>
              <p:spPr bwMode="auto">
                <a:xfrm>
                  <a:off x="1930" y="3086"/>
                  <a:ext cx="45"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04" name="Rectangle 318"/>
                <p:cNvSpPr>
                  <a:spLocks noChangeArrowheads="1"/>
                </p:cNvSpPr>
                <p:nvPr/>
              </p:nvSpPr>
              <p:spPr bwMode="auto">
                <a:xfrm>
                  <a:off x="927" y="3183"/>
                  <a:ext cx="45"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05" name="Rectangle 319"/>
                <p:cNvSpPr>
                  <a:spLocks noChangeArrowheads="1"/>
                </p:cNvSpPr>
                <p:nvPr/>
              </p:nvSpPr>
              <p:spPr bwMode="auto">
                <a:xfrm>
                  <a:off x="1052" y="3021"/>
                  <a:ext cx="45" cy="48"/>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06" name="Rectangle 320"/>
                <p:cNvSpPr>
                  <a:spLocks noChangeArrowheads="1"/>
                </p:cNvSpPr>
                <p:nvPr/>
              </p:nvSpPr>
              <p:spPr bwMode="auto">
                <a:xfrm>
                  <a:off x="1178" y="3029"/>
                  <a:ext cx="45"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07" name="Rectangle 321"/>
                <p:cNvSpPr>
                  <a:spLocks noChangeArrowheads="1"/>
                </p:cNvSpPr>
                <p:nvPr/>
              </p:nvSpPr>
              <p:spPr bwMode="auto">
                <a:xfrm>
                  <a:off x="1302" y="3051"/>
                  <a:ext cx="45"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08" name="Rectangle 322"/>
                <p:cNvSpPr>
                  <a:spLocks noChangeArrowheads="1"/>
                </p:cNvSpPr>
                <p:nvPr/>
              </p:nvSpPr>
              <p:spPr bwMode="auto">
                <a:xfrm>
                  <a:off x="1430" y="3051"/>
                  <a:ext cx="45"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09" name="Rectangle 323"/>
                <p:cNvSpPr>
                  <a:spLocks noChangeArrowheads="1"/>
                </p:cNvSpPr>
                <p:nvPr/>
              </p:nvSpPr>
              <p:spPr bwMode="auto">
                <a:xfrm>
                  <a:off x="1555" y="3072"/>
                  <a:ext cx="45"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10" name="Rectangle 324"/>
                <p:cNvSpPr>
                  <a:spLocks noChangeArrowheads="1"/>
                </p:cNvSpPr>
                <p:nvPr/>
              </p:nvSpPr>
              <p:spPr bwMode="auto">
                <a:xfrm>
                  <a:off x="1680" y="3075"/>
                  <a:ext cx="45" cy="48"/>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11" name="Rectangle 325"/>
                <p:cNvSpPr>
                  <a:spLocks noChangeArrowheads="1"/>
                </p:cNvSpPr>
                <p:nvPr/>
              </p:nvSpPr>
              <p:spPr bwMode="auto">
                <a:xfrm>
                  <a:off x="1805" y="3139"/>
                  <a:ext cx="45"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12" name="Rectangle 326"/>
                <p:cNvSpPr>
                  <a:spLocks noChangeArrowheads="1"/>
                </p:cNvSpPr>
                <p:nvPr/>
              </p:nvSpPr>
              <p:spPr bwMode="auto">
                <a:xfrm>
                  <a:off x="1930" y="3176"/>
                  <a:ext cx="45"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13" name="Line 327"/>
                <p:cNvSpPr>
                  <a:spLocks noChangeShapeType="1"/>
                </p:cNvSpPr>
                <p:nvPr/>
              </p:nvSpPr>
              <p:spPr bwMode="auto">
                <a:xfrm>
                  <a:off x="1845" y="2806"/>
                  <a:ext cx="111" cy="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14" name="Oval 328"/>
                <p:cNvSpPr>
                  <a:spLocks noChangeArrowheads="1"/>
                </p:cNvSpPr>
                <p:nvPr/>
              </p:nvSpPr>
              <p:spPr bwMode="auto">
                <a:xfrm>
                  <a:off x="1879" y="2785"/>
                  <a:ext cx="38" cy="39"/>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15" name="Rectangle 329"/>
                <p:cNvSpPr>
                  <a:spLocks noChangeArrowheads="1"/>
                </p:cNvSpPr>
                <p:nvPr/>
              </p:nvSpPr>
              <p:spPr bwMode="auto">
                <a:xfrm>
                  <a:off x="1971" y="2770"/>
                  <a:ext cx="549"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Accumbens</a:t>
                  </a:r>
                  <a:endParaRPr lang="en-US" altLang="en-US" sz="900">
                    <a:solidFill>
                      <a:srgbClr val="FFFFFF"/>
                    </a:solidFill>
                    <a:latin typeface="Times New Roman" pitchFamily="18" charset="0"/>
                    <a:cs typeface="Arial" pitchFamily="34" charset="0"/>
                  </a:endParaRPr>
                </a:p>
              </p:txBody>
            </p:sp>
            <p:sp>
              <p:nvSpPr>
                <p:cNvPr id="27716" name="Line 330"/>
                <p:cNvSpPr>
                  <a:spLocks noChangeShapeType="1"/>
                </p:cNvSpPr>
                <p:nvPr/>
              </p:nvSpPr>
              <p:spPr bwMode="auto">
                <a:xfrm>
                  <a:off x="1845" y="2903"/>
                  <a:ext cx="111" cy="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17" name="Rectangle 331"/>
                <p:cNvSpPr>
                  <a:spLocks noChangeArrowheads="1"/>
                </p:cNvSpPr>
                <p:nvPr/>
              </p:nvSpPr>
              <p:spPr bwMode="auto">
                <a:xfrm>
                  <a:off x="1879" y="2881"/>
                  <a:ext cx="38" cy="39"/>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27718" name="Rectangle 332"/>
                <p:cNvSpPr>
                  <a:spLocks noChangeArrowheads="1"/>
                </p:cNvSpPr>
                <p:nvPr/>
              </p:nvSpPr>
              <p:spPr bwMode="auto">
                <a:xfrm>
                  <a:off x="1971" y="2867"/>
                  <a:ext cx="382" cy="11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Caudate</a:t>
                  </a:r>
                  <a:endParaRPr lang="en-US" altLang="en-US" sz="900">
                    <a:solidFill>
                      <a:srgbClr val="FFFFFF"/>
                    </a:solidFill>
                    <a:latin typeface="Times New Roman" pitchFamily="18" charset="0"/>
                    <a:cs typeface="Arial" pitchFamily="34" charset="0"/>
                  </a:endParaRPr>
                </a:p>
              </p:txBody>
            </p:sp>
            <p:sp>
              <p:nvSpPr>
                <p:cNvPr id="27719" name="Line 333"/>
                <p:cNvSpPr>
                  <a:spLocks noChangeShapeType="1"/>
                </p:cNvSpPr>
                <p:nvPr/>
              </p:nvSpPr>
              <p:spPr bwMode="auto">
                <a:xfrm>
                  <a:off x="719" y="3306"/>
                  <a:ext cx="2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20" name="Line 334"/>
                <p:cNvSpPr>
                  <a:spLocks noChangeShapeType="1"/>
                </p:cNvSpPr>
                <p:nvPr/>
              </p:nvSpPr>
              <p:spPr bwMode="auto">
                <a:xfrm>
                  <a:off x="738" y="3545"/>
                  <a:ext cx="0" cy="19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21" name="Line 335"/>
                <p:cNvSpPr>
                  <a:spLocks noChangeShapeType="1"/>
                </p:cNvSpPr>
                <p:nvPr/>
              </p:nvSpPr>
              <p:spPr bwMode="auto">
                <a:xfrm flipV="1">
                  <a:off x="710" y="3527"/>
                  <a:ext cx="62" cy="3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27722" name="Line 336"/>
                <p:cNvSpPr>
                  <a:spLocks noChangeShapeType="1"/>
                </p:cNvSpPr>
                <p:nvPr/>
              </p:nvSpPr>
              <p:spPr bwMode="auto">
                <a:xfrm flipV="1">
                  <a:off x="708" y="3497"/>
                  <a:ext cx="63" cy="3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5" name="Text Box 337"/>
                <p:cNvSpPr txBox="1">
                  <a:spLocks noChangeArrowheads="1"/>
                </p:cNvSpPr>
                <p:nvPr/>
              </p:nvSpPr>
              <p:spPr bwMode="auto">
                <a:xfrm>
                  <a:off x="1760" y="2437"/>
                  <a:ext cx="988" cy="27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defRPr/>
                  </a:pPr>
                  <a:r>
                    <a:rPr lang="en-US" altLang="en-US" sz="1500" b="1" dirty="0">
                      <a:solidFill>
                        <a:srgbClr val="FFFF00"/>
                      </a:solidFill>
                      <a:latin typeface="Tahoma"/>
                      <a:cs typeface="Arial" pitchFamily="34" charset="0"/>
                    </a:rPr>
                    <a:t>NICOTINE</a:t>
                  </a:r>
                </a:p>
              </p:txBody>
            </p:sp>
          </p:grpSp>
          <p:sp>
            <p:nvSpPr>
              <p:cNvPr id="27660" name="Line 338"/>
              <p:cNvSpPr>
                <a:spLocks noChangeShapeType="1"/>
              </p:cNvSpPr>
              <p:nvPr/>
            </p:nvSpPr>
            <p:spPr bwMode="auto">
              <a:xfrm>
                <a:off x="720" y="2784"/>
                <a:ext cx="144"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sp>
          <p:nvSpPr>
            <p:cNvPr id="27658" name="Rectangle 248"/>
            <p:cNvSpPr>
              <a:spLocks noChangeArrowheads="1"/>
            </p:cNvSpPr>
            <p:nvPr/>
          </p:nvSpPr>
          <p:spPr bwMode="auto">
            <a:xfrm>
              <a:off x="1249363" y="3983039"/>
              <a:ext cx="872033" cy="184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900" b="1">
                  <a:solidFill>
                    <a:srgbClr val="FFFFFF"/>
                  </a:solidFill>
                  <a:latin typeface="Arial" pitchFamily="34" charset="0"/>
                  <a:cs typeface="Arial" pitchFamily="34" charset="0"/>
                </a:rPr>
                <a:t>Accumbens</a:t>
              </a:r>
              <a:endParaRPr lang="en-US" altLang="en-US" sz="900" b="1">
                <a:solidFill>
                  <a:srgbClr val="FFFFFF"/>
                </a:solidFill>
                <a:latin typeface="Times New Roman" pitchFamily="18" charset="0"/>
                <a:cs typeface="Arial" pitchFamily="34" charset="0"/>
              </a:endParaRPr>
            </a:p>
          </p:txBody>
        </p:sp>
      </p:grpSp>
      <p:sp>
        <p:nvSpPr>
          <p:cNvPr id="2" name="Slide Number Placeholder 1"/>
          <p:cNvSpPr>
            <a:spLocks noGrp="1"/>
          </p:cNvSpPr>
          <p:nvPr>
            <p:ph type="sldNum" sz="quarter" idx="12"/>
          </p:nvPr>
        </p:nvSpPr>
        <p:spPr/>
        <p:txBody>
          <a:bodyPr/>
          <a:lstStyle/>
          <a:p>
            <a:pPr>
              <a:defRPr/>
            </a:pPr>
            <a:fld id="{36AA128F-64A4-439C-9C45-B8B8F76F9A1C}" type="slidenum">
              <a:rPr lang="en-US">
                <a:solidFill>
                  <a:srgbClr val="FFFFFF"/>
                </a:solidFill>
                <a:latin typeface="Tahoma"/>
              </a:rPr>
              <a:pPr>
                <a:defRPr/>
              </a:pPr>
              <a:t>30</a:t>
            </a:fld>
            <a:endParaRPr lang="en-US">
              <a:solidFill>
                <a:srgbClr val="FFFFFF"/>
              </a:solidFill>
              <a:latin typeface="Tahoma"/>
            </a:endParaRPr>
          </a:p>
        </p:txBody>
      </p:sp>
    </p:spTree>
    <p:extLst>
      <p:ext uri="{BB962C8B-B14F-4D97-AF65-F5344CB8AC3E}">
        <p14:creationId xmlns:p14="http://schemas.microsoft.com/office/powerpoint/2010/main" val="28134244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73124"/>
                                        </p:tgtEl>
                                        <p:attrNameLst>
                                          <p:attrName>style.visibility</p:attrName>
                                        </p:attrNameLst>
                                      </p:cBhvr>
                                      <p:to>
                                        <p:strVal val="visible"/>
                                      </p:to>
                                    </p:set>
                                    <p:anim calcmode="lin" valueType="num">
                                      <p:cBhvr>
                                        <p:cTn id="7" dur="500" fill="hold"/>
                                        <p:tgtEl>
                                          <p:spTgt spid="773124"/>
                                        </p:tgtEl>
                                        <p:attrNameLst>
                                          <p:attrName>ppt_w</p:attrName>
                                        </p:attrNameLst>
                                      </p:cBhvr>
                                      <p:tavLst>
                                        <p:tav tm="0">
                                          <p:val>
                                            <p:fltVal val="0"/>
                                          </p:val>
                                        </p:tav>
                                        <p:tav tm="100000">
                                          <p:val>
                                            <p:strVal val="#ppt_w"/>
                                          </p:val>
                                        </p:tav>
                                      </p:tavLst>
                                    </p:anim>
                                    <p:anim calcmode="lin" valueType="num">
                                      <p:cBhvr>
                                        <p:cTn id="8" dur="500" fill="hold"/>
                                        <p:tgtEl>
                                          <p:spTgt spid="773124"/>
                                        </p:tgtEl>
                                        <p:attrNameLst>
                                          <p:attrName>ppt_h</p:attrName>
                                        </p:attrNameLst>
                                      </p:cBhvr>
                                      <p:tavLst>
                                        <p:tav tm="0">
                                          <p:val>
                                            <p:fltVal val="0"/>
                                          </p:val>
                                        </p:tav>
                                        <p:tav tm="100000">
                                          <p:val>
                                            <p:strVal val="#ppt_h"/>
                                          </p:val>
                                        </p:tav>
                                      </p:tavLst>
                                    </p:anim>
                                    <p:animEffect transition="in" filter="fade">
                                      <p:cBhvr>
                                        <p:cTn id="9" dur="500"/>
                                        <p:tgtEl>
                                          <p:spTgt spid="7731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773247"/>
                                        </p:tgtEl>
                                        <p:attrNameLst>
                                          <p:attrName>style.visibility</p:attrName>
                                        </p:attrNameLst>
                                      </p:cBhvr>
                                      <p:to>
                                        <p:strVal val="visible"/>
                                      </p:to>
                                    </p:set>
                                    <p:anim calcmode="lin" valueType="num">
                                      <p:cBhvr>
                                        <p:cTn id="14" dur="500" fill="hold"/>
                                        <p:tgtEl>
                                          <p:spTgt spid="773247"/>
                                        </p:tgtEl>
                                        <p:attrNameLst>
                                          <p:attrName>ppt_w</p:attrName>
                                        </p:attrNameLst>
                                      </p:cBhvr>
                                      <p:tavLst>
                                        <p:tav tm="0">
                                          <p:val>
                                            <p:fltVal val="0"/>
                                          </p:val>
                                        </p:tav>
                                        <p:tav tm="100000">
                                          <p:val>
                                            <p:strVal val="#ppt_w"/>
                                          </p:val>
                                        </p:tav>
                                      </p:tavLst>
                                    </p:anim>
                                    <p:anim calcmode="lin" valueType="num">
                                      <p:cBhvr>
                                        <p:cTn id="15" dur="500" fill="hold"/>
                                        <p:tgtEl>
                                          <p:spTgt spid="773247"/>
                                        </p:tgtEl>
                                        <p:attrNameLst>
                                          <p:attrName>ppt_h</p:attrName>
                                        </p:attrNameLst>
                                      </p:cBhvr>
                                      <p:tavLst>
                                        <p:tav tm="0">
                                          <p:val>
                                            <p:fltVal val="0"/>
                                          </p:val>
                                        </p:tav>
                                        <p:tav tm="100000">
                                          <p:val>
                                            <p:strVal val="#ppt_h"/>
                                          </p:val>
                                        </p:tav>
                                      </p:tavLst>
                                    </p:anim>
                                    <p:animEffect transition="in" filter="fade">
                                      <p:cBhvr>
                                        <p:cTn id="16" dur="500"/>
                                        <p:tgtEl>
                                          <p:spTgt spid="77324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773511"/>
                                        </p:tgtEl>
                                        <p:attrNameLst>
                                          <p:attrName>style.visibility</p:attrName>
                                        </p:attrNameLst>
                                      </p:cBhvr>
                                      <p:to>
                                        <p:strVal val="visible"/>
                                      </p:to>
                                    </p:set>
                                    <p:anim calcmode="lin" valueType="num">
                                      <p:cBhvr>
                                        <p:cTn id="28" dur="500" fill="hold"/>
                                        <p:tgtEl>
                                          <p:spTgt spid="773511"/>
                                        </p:tgtEl>
                                        <p:attrNameLst>
                                          <p:attrName>ppt_w</p:attrName>
                                        </p:attrNameLst>
                                      </p:cBhvr>
                                      <p:tavLst>
                                        <p:tav tm="0">
                                          <p:val>
                                            <p:fltVal val="0"/>
                                          </p:val>
                                        </p:tav>
                                        <p:tav tm="100000">
                                          <p:val>
                                            <p:strVal val="#ppt_w"/>
                                          </p:val>
                                        </p:tav>
                                      </p:tavLst>
                                    </p:anim>
                                    <p:anim calcmode="lin" valueType="num">
                                      <p:cBhvr>
                                        <p:cTn id="29" dur="500" fill="hold"/>
                                        <p:tgtEl>
                                          <p:spTgt spid="773511"/>
                                        </p:tgtEl>
                                        <p:attrNameLst>
                                          <p:attrName>ppt_h</p:attrName>
                                        </p:attrNameLst>
                                      </p:cBhvr>
                                      <p:tavLst>
                                        <p:tav tm="0">
                                          <p:val>
                                            <p:fltVal val="0"/>
                                          </p:val>
                                        </p:tav>
                                        <p:tav tm="100000">
                                          <p:val>
                                            <p:strVal val="#ppt_h"/>
                                          </p:val>
                                        </p:tav>
                                      </p:tavLst>
                                    </p:anim>
                                    <p:animEffect transition="in" filter="fade">
                                      <p:cBhvr>
                                        <p:cTn id="30" dur="500"/>
                                        <p:tgtEl>
                                          <p:spTgt spid="773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Text Box 2"/>
          <p:cNvSpPr txBox="1">
            <a:spLocks noChangeArrowheads="1"/>
          </p:cNvSpPr>
          <p:nvPr/>
        </p:nvSpPr>
        <p:spPr bwMode="auto">
          <a:xfrm>
            <a:off x="2247906" y="2743209"/>
            <a:ext cx="184731" cy="646331"/>
          </a:xfrm>
          <a:prstGeom prst="rect">
            <a:avLst/>
          </a:prstGeom>
          <a:noFill/>
          <a:ln>
            <a:noFill/>
          </a:ln>
          <a:effectLst>
            <a:outerShdw dist="56796"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endParaRPr lang="en-US" sz="3600" b="1">
              <a:solidFill>
                <a:srgbClr val="FFFFFF"/>
              </a:solidFill>
              <a:effectLst>
                <a:outerShdw blurRad="38100" dist="38100" dir="2700000" algn="tl">
                  <a:srgbClr val="000000"/>
                </a:outerShdw>
              </a:effectLst>
              <a:latin typeface="Times New Roman" pitchFamily="18" charset="0"/>
              <a:cs typeface="Arial" pitchFamily="34" charset="0"/>
            </a:endParaRPr>
          </a:p>
        </p:txBody>
      </p:sp>
      <p:sp>
        <p:nvSpPr>
          <p:cNvPr id="28675" name="Text Box 3"/>
          <p:cNvSpPr txBox="1">
            <a:spLocks noChangeArrowheads="1"/>
          </p:cNvSpPr>
          <p:nvPr/>
        </p:nvSpPr>
        <p:spPr bwMode="auto">
          <a:xfrm>
            <a:off x="198779" y="6336268"/>
            <a:ext cx="33649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800" b="1" dirty="0">
                <a:latin typeface="Calibri" panose="020F0502020204030204" pitchFamily="34" charset="0"/>
                <a:cs typeface="Calibri" panose="020F0502020204030204" pitchFamily="34" charset="0"/>
              </a:rPr>
              <a:t>Source: McCann U.D.. et al</a:t>
            </a:r>
            <a:r>
              <a:rPr lang="en-US" altLang="en-US" sz="1800" b="1" dirty="0" smtClean="0">
                <a:latin typeface="Calibri" panose="020F0502020204030204" pitchFamily="34" charset="0"/>
                <a:cs typeface="Calibri" panose="020F0502020204030204" pitchFamily="34" charset="0"/>
              </a:rPr>
              <a:t>.,1998</a:t>
            </a:r>
            <a:endParaRPr lang="en-US" altLang="en-US" sz="1200" b="1" dirty="0">
              <a:latin typeface="Calibri" panose="020F0502020204030204" pitchFamily="34" charset="0"/>
              <a:cs typeface="Calibri" panose="020F0502020204030204" pitchFamily="34" charset="0"/>
            </a:endParaRPr>
          </a:p>
        </p:txBody>
      </p:sp>
      <p:sp>
        <p:nvSpPr>
          <p:cNvPr id="775172" name="Rectangle 4"/>
          <p:cNvSpPr>
            <a:spLocks noGrp="1" noChangeArrowheads="1"/>
          </p:cNvSpPr>
          <p:nvPr>
            <p:ph type="title"/>
          </p:nvPr>
        </p:nvSpPr>
        <p:spPr>
          <a:xfrm>
            <a:off x="774915" y="737000"/>
            <a:ext cx="7594170" cy="862013"/>
          </a:xfrm>
        </p:spPr>
        <p:txBody>
          <a:bodyPr/>
          <a:lstStyle/>
          <a:p>
            <a:pPr eaLnBrk="1" hangingPunct="1">
              <a:lnSpc>
                <a:spcPct val="90000"/>
              </a:lnSpc>
              <a:defRPr/>
            </a:pPr>
            <a:r>
              <a:rPr lang="en-US" sz="3600" dirty="0">
                <a:latin typeface="Calibri" panose="020F0502020204030204" pitchFamily="34" charset="0"/>
                <a:cs typeface="Calibri" panose="020F0502020204030204" pitchFamily="34" charset="0"/>
              </a:rPr>
              <a:t>Decreased </a:t>
            </a:r>
            <a:r>
              <a:rPr lang="en-US" sz="3600" dirty="0" smtClean="0">
                <a:latin typeface="Calibri" panose="020F0502020204030204" pitchFamily="34" charset="0"/>
                <a:cs typeface="Calibri" panose="020F0502020204030204" pitchFamily="34" charset="0"/>
              </a:rPr>
              <a:t>Dopamine Transporter Binding </a:t>
            </a:r>
            <a:r>
              <a:rPr lang="en-US" sz="3600" dirty="0">
                <a:latin typeface="Calibri" panose="020F0502020204030204" pitchFamily="34" charset="0"/>
                <a:cs typeface="Calibri" panose="020F0502020204030204" pitchFamily="34" charset="0"/>
              </a:rPr>
              <a:t>in METH </a:t>
            </a:r>
            <a:r>
              <a:rPr lang="en-US" sz="3600" dirty="0" smtClean="0">
                <a:latin typeface="Calibri" panose="020F0502020204030204" pitchFamily="34" charset="0"/>
                <a:cs typeface="Calibri" panose="020F0502020204030204" pitchFamily="34" charset="0"/>
              </a:rPr>
              <a:t>Users Resembles </a:t>
            </a:r>
            <a:r>
              <a:rPr lang="en-US" sz="3600" dirty="0">
                <a:latin typeface="Calibri" panose="020F0502020204030204" pitchFamily="34" charset="0"/>
                <a:cs typeface="Calibri" panose="020F0502020204030204" pitchFamily="34" charset="0"/>
              </a:rPr>
              <a:t>that in Parkinson’s Disease </a:t>
            </a:r>
          </a:p>
        </p:txBody>
      </p:sp>
      <p:pic>
        <p:nvPicPr>
          <p:cNvPr id="28677" name="Picture 5" descr="cadca6"/>
          <p:cNvPicPr>
            <a:picLocks noChangeAspect="1" noChangeArrowheads="1"/>
          </p:cNvPicPr>
          <p:nvPr/>
        </p:nvPicPr>
        <p:blipFill>
          <a:blip r:embed="rId3">
            <a:lum contrast="12000"/>
            <a:extLst>
              <a:ext uri="{28A0092B-C50C-407E-A947-70E740481C1C}">
                <a14:useLocalDpi xmlns:a14="http://schemas.microsoft.com/office/drawing/2010/main" val="0"/>
              </a:ext>
            </a:extLst>
          </a:blip>
          <a:srcRect l="957" t="2319" r="40363" b="1358"/>
          <a:stretch>
            <a:fillRect/>
          </a:stretch>
        </p:blipFill>
        <p:spPr bwMode="auto">
          <a:xfrm>
            <a:off x="1657350" y="2457452"/>
            <a:ext cx="4554141" cy="29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cadca6"/>
          <p:cNvPicPr>
            <a:picLocks noChangeAspect="1" noChangeArrowheads="1"/>
          </p:cNvPicPr>
          <p:nvPr/>
        </p:nvPicPr>
        <p:blipFill>
          <a:blip r:embed="rId3">
            <a:lum contrast="12000"/>
            <a:extLst>
              <a:ext uri="{28A0092B-C50C-407E-A947-70E740481C1C}">
                <a14:useLocalDpi xmlns:a14="http://schemas.microsoft.com/office/drawing/2010/main" val="0"/>
              </a:ext>
            </a:extLst>
          </a:blip>
          <a:srcRect l="82123" t="2319" r="938" b="1358"/>
          <a:stretch>
            <a:fillRect/>
          </a:stretch>
        </p:blipFill>
        <p:spPr bwMode="auto">
          <a:xfrm>
            <a:off x="6128147" y="2468168"/>
            <a:ext cx="1314450" cy="290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7"/>
          <p:cNvSpPr txBox="1">
            <a:spLocks noChangeArrowheads="1"/>
          </p:cNvSpPr>
          <p:nvPr/>
        </p:nvSpPr>
        <p:spPr bwMode="auto">
          <a:xfrm>
            <a:off x="2870608" y="4857755"/>
            <a:ext cx="4239494" cy="46166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2400" b="1">
                <a:solidFill>
                  <a:srgbClr val="FFFFFF"/>
                </a:solidFill>
                <a:latin typeface="Times" pitchFamily="18" charset="0"/>
                <a:ea typeface="Osaka"/>
                <a:cs typeface="Osaka"/>
              </a:rPr>
              <a:t>Control          Meth               PD</a:t>
            </a:r>
          </a:p>
        </p:txBody>
      </p:sp>
      <p:sp>
        <p:nvSpPr>
          <p:cNvPr id="2" name="Slide Number Placeholder 1"/>
          <p:cNvSpPr>
            <a:spLocks noGrp="1"/>
          </p:cNvSpPr>
          <p:nvPr>
            <p:ph type="sldNum" sz="quarter" idx="12"/>
          </p:nvPr>
        </p:nvSpPr>
        <p:spPr/>
        <p:txBody>
          <a:bodyPr/>
          <a:lstStyle/>
          <a:p>
            <a:pPr>
              <a:defRPr/>
            </a:pPr>
            <a:fld id="{2F2F3E42-D983-4374-A583-67F9DF64F5A6}" type="slidenum">
              <a:rPr lang="en-US">
                <a:solidFill>
                  <a:srgbClr val="FFFFFF"/>
                </a:solidFill>
                <a:latin typeface="Tahoma"/>
              </a:rPr>
              <a:pPr>
                <a:defRPr/>
              </a:pPr>
              <a:t>31</a:t>
            </a:fld>
            <a:endParaRPr lang="en-US">
              <a:solidFill>
                <a:srgbClr val="FFFFFF"/>
              </a:solidFill>
              <a:latin typeface="Tahoma"/>
            </a:endParaRPr>
          </a:p>
        </p:txBody>
      </p:sp>
    </p:spTree>
    <p:extLst>
      <p:ext uri="{BB962C8B-B14F-4D97-AF65-F5344CB8AC3E}">
        <p14:creationId xmlns:p14="http://schemas.microsoft.com/office/powerpoint/2010/main" val="218431322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6"/>
          <p:cNvSpPr>
            <a:spLocks noGrp="1" noChangeArrowheads="1"/>
          </p:cNvSpPr>
          <p:nvPr>
            <p:ph type="title" idx="4294967295"/>
          </p:nvPr>
        </p:nvSpPr>
        <p:spPr>
          <a:xfrm>
            <a:off x="471930" y="641452"/>
            <a:ext cx="8462075" cy="692945"/>
          </a:xfrm>
        </p:spPr>
        <p:txBody>
          <a:bodyPr/>
          <a:lstStyle/>
          <a:p>
            <a:pPr algn="ctr">
              <a:defRPr/>
            </a:pPr>
            <a:r>
              <a:rPr lang="en-US" altLang="en-US" sz="4000" dirty="0" smtClean="0">
                <a:solidFill>
                  <a:srgbClr val="FFFF00"/>
                </a:solidFill>
                <a:latin typeface="Calibri" panose="020F0502020204030204" pitchFamily="34" charset="0"/>
                <a:cs typeface="Calibri" panose="020F0502020204030204" pitchFamily="34" charset="0"/>
              </a:rPr>
              <a:t>But Dopamine is only </a:t>
            </a:r>
            <a:r>
              <a:rPr lang="en-US" altLang="en-US" sz="4000" u="sng" dirty="0" smtClean="0">
                <a:solidFill>
                  <a:srgbClr val="FFFF00"/>
                </a:solidFill>
                <a:latin typeface="Calibri" panose="020F0502020204030204" pitchFamily="34" charset="0"/>
                <a:cs typeface="Calibri" panose="020F0502020204030204" pitchFamily="34" charset="0"/>
              </a:rPr>
              <a:t>Part</a:t>
            </a:r>
            <a:r>
              <a:rPr lang="en-US" altLang="en-US" sz="4000" dirty="0" smtClean="0">
                <a:solidFill>
                  <a:srgbClr val="FFFF00"/>
                </a:solidFill>
                <a:latin typeface="Calibri" panose="020F0502020204030204" pitchFamily="34" charset="0"/>
                <a:cs typeface="Calibri" panose="020F0502020204030204" pitchFamily="34" charset="0"/>
              </a:rPr>
              <a:t> of the Story</a:t>
            </a:r>
            <a:endParaRPr lang="en-US" altLang="en-US" sz="4000" dirty="0">
              <a:solidFill>
                <a:srgbClr val="FFFF00"/>
              </a:solidFill>
              <a:latin typeface="Calibri" panose="020F0502020204030204" pitchFamily="34" charset="0"/>
              <a:cs typeface="Calibri" panose="020F0502020204030204" pitchFamily="34" charset="0"/>
            </a:endParaRPr>
          </a:p>
        </p:txBody>
      </p:sp>
      <p:sp>
        <p:nvSpPr>
          <p:cNvPr id="89092" name="Rectangle 7"/>
          <p:cNvSpPr>
            <a:spLocks noGrp="1" noChangeArrowheads="1"/>
          </p:cNvSpPr>
          <p:nvPr>
            <p:ph type="body" idx="4294967295"/>
          </p:nvPr>
        </p:nvSpPr>
        <p:spPr>
          <a:xfrm>
            <a:off x="1802606" y="1885950"/>
            <a:ext cx="5800725" cy="2914650"/>
          </a:xfrm>
        </p:spPr>
        <p:txBody>
          <a:bodyPr/>
          <a:lstStyle/>
          <a:p>
            <a:pPr>
              <a:defRPr/>
            </a:pPr>
            <a:r>
              <a:rPr lang="en-US" altLang="en-US" sz="3200" dirty="0" smtClean="0">
                <a:latin typeface="Calibri" panose="020F0502020204030204" pitchFamily="34" charset="0"/>
                <a:cs typeface="Calibri" panose="020F0502020204030204" pitchFamily="34" charset="0"/>
              </a:rPr>
              <a:t>Research </a:t>
            </a:r>
            <a:r>
              <a:rPr lang="en-US" altLang="en-US" sz="3200" dirty="0">
                <a:latin typeface="Calibri" panose="020F0502020204030204" pitchFamily="34" charset="0"/>
                <a:cs typeface="Calibri" panose="020F0502020204030204" pitchFamily="34" charset="0"/>
              </a:rPr>
              <a:t>has shown that other neurotransmitter systems are also affected:</a:t>
            </a:r>
          </a:p>
          <a:p>
            <a:pPr lvl="1">
              <a:defRPr/>
            </a:pPr>
            <a:r>
              <a:rPr lang="en-US" altLang="en-US" sz="3200" dirty="0">
                <a:solidFill>
                  <a:srgbClr val="FFFF00"/>
                </a:solidFill>
                <a:latin typeface="Calibri" panose="020F0502020204030204" pitchFamily="34" charset="0"/>
                <a:cs typeface="Calibri" panose="020F0502020204030204" pitchFamily="34" charset="0"/>
              </a:rPr>
              <a:t>Serotonin</a:t>
            </a:r>
          </a:p>
          <a:p>
            <a:pPr lvl="2">
              <a:defRPr/>
            </a:pPr>
            <a:r>
              <a:rPr lang="en-US" altLang="en-US" sz="2800" dirty="0">
                <a:latin typeface="Calibri" panose="020F0502020204030204" pitchFamily="34" charset="0"/>
                <a:cs typeface="Calibri" panose="020F0502020204030204" pitchFamily="34" charset="0"/>
              </a:rPr>
              <a:t>Regulates mood, sleep, etc.</a:t>
            </a:r>
          </a:p>
          <a:p>
            <a:pPr lvl="1">
              <a:defRPr/>
            </a:pPr>
            <a:r>
              <a:rPr lang="en-US" altLang="en-US" sz="3200" dirty="0">
                <a:solidFill>
                  <a:srgbClr val="FFFF00"/>
                </a:solidFill>
                <a:latin typeface="Calibri" panose="020F0502020204030204" pitchFamily="34" charset="0"/>
                <a:cs typeface="Calibri" panose="020F0502020204030204" pitchFamily="34" charset="0"/>
              </a:rPr>
              <a:t>Glutamate</a:t>
            </a:r>
          </a:p>
          <a:p>
            <a:pPr lvl="2">
              <a:defRPr/>
            </a:pPr>
            <a:r>
              <a:rPr lang="en-US" altLang="en-US" sz="2800" dirty="0">
                <a:latin typeface="Calibri" panose="020F0502020204030204" pitchFamily="34" charset="0"/>
                <a:cs typeface="Calibri" panose="020F0502020204030204" pitchFamily="34" charset="0"/>
              </a:rPr>
              <a:t>Regulates learning and memory, etc.</a:t>
            </a:r>
          </a:p>
        </p:txBody>
      </p:sp>
      <p:sp>
        <p:nvSpPr>
          <p:cNvPr id="2" name="Slide Number Placeholder 1"/>
          <p:cNvSpPr>
            <a:spLocks noGrp="1"/>
          </p:cNvSpPr>
          <p:nvPr>
            <p:ph type="sldNum" sz="quarter" idx="12"/>
          </p:nvPr>
        </p:nvSpPr>
        <p:spPr/>
        <p:txBody>
          <a:bodyPr/>
          <a:lstStyle/>
          <a:p>
            <a:pPr>
              <a:defRPr/>
            </a:pPr>
            <a:fld id="{AB0D2D25-20BD-417C-A353-7E26A5013D1F}" type="slidenum">
              <a:rPr lang="en-US">
                <a:solidFill>
                  <a:srgbClr val="FFFFFF"/>
                </a:solidFill>
                <a:latin typeface="Tahoma"/>
              </a:rPr>
              <a:pPr>
                <a:defRPr/>
              </a:pPr>
              <a:t>32</a:t>
            </a:fld>
            <a:endParaRPr lang="en-US">
              <a:solidFill>
                <a:srgbClr val="FFFFFF"/>
              </a:solidFill>
              <a:latin typeface="Tahoma"/>
            </a:endParaRPr>
          </a:p>
        </p:txBody>
      </p:sp>
      <p:sp>
        <p:nvSpPr>
          <p:cNvPr id="30726" name="TextBox 2"/>
          <p:cNvSpPr txBox="1">
            <a:spLocks noChangeArrowheads="1"/>
          </p:cNvSpPr>
          <p:nvPr/>
        </p:nvSpPr>
        <p:spPr bwMode="auto">
          <a:xfrm>
            <a:off x="238466" y="6248400"/>
            <a:ext cx="19210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marL="0" lvl="2" eaLnBrk="1" fontAlgn="base" hangingPunct="1">
              <a:spcBef>
                <a:spcPct val="0"/>
              </a:spcBef>
              <a:spcAft>
                <a:spcPct val="0"/>
              </a:spcAft>
            </a:pPr>
            <a:r>
              <a:rPr lang="en-US" altLang="en-US" dirty="0" smtClean="0">
                <a:solidFill>
                  <a:srgbClr val="FFFFFF"/>
                </a:solidFill>
                <a:latin typeface="Calibri" panose="020F0502020204030204" pitchFamily="34" charset="0"/>
                <a:cs typeface="Calibri" panose="020F0502020204030204" pitchFamily="34" charset="0"/>
              </a:rPr>
              <a:t>Source: NIDA </a:t>
            </a:r>
            <a:endParaRPr lang="en-US" altLang="en-US" dirty="0">
              <a:solidFill>
                <a:srgbClr val="FFFFFF"/>
              </a:solidFill>
              <a:latin typeface="Calibri" panose="020F0502020204030204" pitchFamily="34" charset="0"/>
              <a:cs typeface="Calibri" panose="020F0502020204030204" pitchFamily="34" charset="0"/>
            </a:endParaRPr>
          </a:p>
          <a:p>
            <a:pPr eaLnBrk="1" fontAlgn="base" hangingPunct="1">
              <a:spcBef>
                <a:spcPct val="0"/>
              </a:spcBef>
              <a:spcAft>
                <a:spcPct val="0"/>
              </a:spcAft>
            </a:pPr>
            <a:endParaRPr lang="en-US" altLang="en-US" dirty="0">
              <a:solidFill>
                <a:srgbClr val="FFFFFF"/>
              </a:solidFill>
            </a:endParaRPr>
          </a:p>
        </p:txBody>
      </p:sp>
    </p:spTree>
    <p:extLst>
      <p:ext uri="{BB962C8B-B14F-4D97-AF65-F5344CB8AC3E}">
        <p14:creationId xmlns:p14="http://schemas.microsoft.com/office/powerpoint/2010/main" val="20955998"/>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13" descr="http://www.tayloredhypnotherapy.co.uk/images/connections-in-b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1794" name="Text Box 2"/>
          <p:cNvSpPr txBox="1">
            <a:spLocks noChangeArrowheads="1"/>
          </p:cNvSpPr>
          <p:nvPr/>
        </p:nvSpPr>
        <p:spPr bwMode="auto">
          <a:xfrm>
            <a:off x="1610330" y="2140587"/>
            <a:ext cx="6047168" cy="257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tx2"/>
                  </a:outerShdw>
                </a:effectLst>
              </a14:hiddenEffects>
            </a:ext>
          </a:extLst>
        </p:spPr>
        <p:txBody>
          <a:bodyPr wrap="none" anchor="ctr">
            <a:spAutoFit/>
          </a:bodyPr>
          <a:lstStyle/>
          <a:p>
            <a:pPr algn="ctr" eaLnBrk="0" fontAlgn="base" hangingPunct="0">
              <a:lnSpc>
                <a:spcPct val="155000"/>
              </a:lnSpc>
              <a:spcBef>
                <a:spcPct val="30000"/>
              </a:spcBef>
              <a:spcAft>
                <a:spcPct val="0"/>
              </a:spcAft>
              <a:defRPr/>
            </a:pPr>
            <a:r>
              <a:rPr lang="en-US" sz="36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Prolonged Drug Use Changes </a:t>
            </a:r>
            <a:br>
              <a:rPr lang="en-US" sz="36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36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The Brain In Fundamental and </a:t>
            </a:r>
            <a:br>
              <a:rPr lang="en-US" sz="36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36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Long-Lasting Ways</a:t>
            </a:r>
          </a:p>
        </p:txBody>
      </p:sp>
      <p:sp>
        <p:nvSpPr>
          <p:cNvPr id="2" name="Slide Number Placeholder 1"/>
          <p:cNvSpPr>
            <a:spLocks noGrp="1"/>
          </p:cNvSpPr>
          <p:nvPr>
            <p:ph type="sldNum" sz="quarter" idx="12"/>
          </p:nvPr>
        </p:nvSpPr>
        <p:spPr/>
        <p:txBody>
          <a:bodyPr/>
          <a:lstStyle/>
          <a:p>
            <a:pPr>
              <a:defRPr/>
            </a:pPr>
            <a:fld id="{CFDD796D-0561-4BE9-9FDC-3C63BE3E1347}" type="slidenum">
              <a:rPr lang="en-US">
                <a:solidFill>
                  <a:srgbClr val="FFFFFF"/>
                </a:solidFill>
                <a:latin typeface="Tahoma"/>
              </a:rPr>
              <a:pPr>
                <a:defRPr/>
              </a:pPr>
              <a:t>33</a:t>
            </a:fld>
            <a:endParaRPr lang="en-US">
              <a:solidFill>
                <a:srgbClr val="FFFFFF"/>
              </a:solidFill>
              <a:latin typeface="Tahoma"/>
            </a:endParaRPr>
          </a:p>
        </p:txBody>
      </p:sp>
      <p:sp>
        <p:nvSpPr>
          <p:cNvPr id="3" name="Rectangle 2"/>
          <p:cNvSpPr/>
          <p:nvPr/>
        </p:nvSpPr>
        <p:spPr>
          <a:xfrm>
            <a:off x="186327" y="6276945"/>
            <a:ext cx="1471493" cy="369332"/>
          </a:xfrm>
          <a:prstGeom prst="rect">
            <a:avLst/>
          </a:prstGeom>
        </p:spPr>
        <p:txBody>
          <a:bodyPr wrap="none">
            <a:spAutoFit/>
          </a:bodyPr>
          <a:lstStyle/>
          <a:p>
            <a:pPr marL="0" lvl="2" fontAlgn="base">
              <a:spcBef>
                <a:spcPct val="0"/>
              </a:spcBef>
              <a:spcAft>
                <a:spcPct val="0"/>
              </a:spcAft>
            </a:pPr>
            <a:r>
              <a:rPr lang="en-US" altLang="en-US" dirty="0">
                <a:solidFill>
                  <a:srgbClr val="FFFFFF"/>
                </a:solidFill>
                <a:latin typeface="Calibri" panose="020F0502020204030204" pitchFamily="34" charset="0"/>
                <a:cs typeface="Calibri" panose="020F0502020204030204" pitchFamily="34" charset="0"/>
              </a:rPr>
              <a:t>Source: NIDA </a:t>
            </a:r>
          </a:p>
        </p:txBody>
      </p:sp>
    </p:spTree>
    <p:extLst>
      <p:ext uri="{BB962C8B-B14F-4D97-AF65-F5344CB8AC3E}">
        <p14:creationId xmlns:p14="http://schemas.microsoft.com/office/powerpoint/2010/main" val="1361673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01794"/>
                                        </p:tgtEl>
                                        <p:attrNameLst>
                                          <p:attrName>style.visibility</p:attrName>
                                        </p:attrNameLst>
                                      </p:cBhvr>
                                      <p:to>
                                        <p:strVal val="visible"/>
                                      </p:to>
                                    </p:set>
                                    <p:animEffect transition="in" filter="dissolve">
                                      <p:cBhvr>
                                        <p:cTn id="7" dur="500"/>
                                        <p:tgtEl>
                                          <p:spTgt spid="80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0" name="Picture 213" descr="http://www.tayloredhypnotherapy.co.uk/images/connections-in-b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2818" name="Text Box 2"/>
          <p:cNvSpPr txBox="1">
            <a:spLocks noChangeArrowheads="1"/>
          </p:cNvSpPr>
          <p:nvPr/>
        </p:nvSpPr>
        <p:spPr bwMode="auto">
          <a:xfrm>
            <a:off x="1419781" y="3752851"/>
            <a:ext cx="6090130" cy="155484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lnSpc>
                <a:spcPct val="76000"/>
              </a:lnSpc>
              <a:spcBef>
                <a:spcPct val="30000"/>
              </a:spcBef>
              <a:spcAft>
                <a:spcPct val="0"/>
              </a:spcAft>
              <a:buClrTx/>
              <a:buSzTx/>
              <a:buNone/>
              <a:defRPr/>
            </a:pPr>
            <a:r>
              <a:rPr lang="en-US" altLang="en-US" sz="3300" b="1">
                <a:solidFill>
                  <a:srgbClr val="FFFF00"/>
                </a:solidFill>
                <a:latin typeface="Tahoma"/>
                <a:ea typeface="Osaka"/>
                <a:cs typeface="Osaka"/>
              </a:rPr>
              <a:t>We Have Evidence That </a:t>
            </a:r>
          </a:p>
          <a:p>
            <a:pPr algn="ctr" eaLnBrk="1" fontAlgn="base" hangingPunct="1">
              <a:lnSpc>
                <a:spcPct val="76000"/>
              </a:lnSpc>
              <a:spcBef>
                <a:spcPct val="30000"/>
              </a:spcBef>
              <a:spcAft>
                <a:spcPct val="0"/>
              </a:spcAft>
              <a:buClrTx/>
              <a:buSzTx/>
              <a:buNone/>
              <a:defRPr/>
            </a:pPr>
            <a:r>
              <a:rPr lang="en-US" altLang="en-US" sz="3300" b="1">
                <a:solidFill>
                  <a:srgbClr val="FFFF00"/>
                </a:solidFill>
                <a:latin typeface="Tahoma"/>
                <a:ea typeface="Osaka"/>
                <a:cs typeface="Osaka"/>
              </a:rPr>
              <a:t>These Changes Can Be Both</a:t>
            </a:r>
          </a:p>
          <a:p>
            <a:pPr algn="ctr" eaLnBrk="1" fontAlgn="base" hangingPunct="1">
              <a:lnSpc>
                <a:spcPct val="76000"/>
              </a:lnSpc>
              <a:spcBef>
                <a:spcPct val="30000"/>
              </a:spcBef>
              <a:spcAft>
                <a:spcPct val="0"/>
              </a:spcAft>
              <a:buClrTx/>
              <a:buSzTx/>
              <a:buNone/>
              <a:defRPr/>
            </a:pPr>
            <a:r>
              <a:rPr lang="en-US" altLang="en-US" sz="3300" b="1" i="1">
                <a:solidFill>
                  <a:srgbClr val="FFFFFF"/>
                </a:solidFill>
                <a:latin typeface="Tahoma"/>
                <a:ea typeface="Osaka"/>
                <a:cs typeface="Osaka"/>
              </a:rPr>
              <a:t>Structural</a:t>
            </a:r>
            <a:r>
              <a:rPr lang="en-US" altLang="en-US" sz="3300" b="1">
                <a:solidFill>
                  <a:srgbClr val="FFFF00"/>
                </a:solidFill>
                <a:latin typeface="Tahoma"/>
                <a:ea typeface="Osaka"/>
                <a:cs typeface="Osaka"/>
              </a:rPr>
              <a:t> and </a:t>
            </a:r>
            <a:r>
              <a:rPr lang="en-US" altLang="en-US" sz="3300" b="1" i="1">
                <a:solidFill>
                  <a:srgbClr val="FFFFFF"/>
                </a:solidFill>
                <a:latin typeface="Tahoma"/>
                <a:ea typeface="Osaka"/>
                <a:cs typeface="Osaka"/>
              </a:rPr>
              <a:t>Functional</a:t>
            </a:r>
          </a:p>
        </p:txBody>
      </p:sp>
      <p:sp>
        <p:nvSpPr>
          <p:cNvPr id="802819" name="Text Box 3"/>
          <p:cNvSpPr txBox="1">
            <a:spLocks noChangeArrowheads="1"/>
          </p:cNvSpPr>
          <p:nvPr/>
        </p:nvSpPr>
        <p:spPr bwMode="auto">
          <a:xfrm>
            <a:off x="2147894" y="2800360"/>
            <a:ext cx="1544012" cy="4782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lnSpc>
                <a:spcPct val="76000"/>
              </a:lnSpc>
              <a:spcBef>
                <a:spcPct val="30000"/>
              </a:spcBef>
              <a:spcAft>
                <a:spcPct val="0"/>
              </a:spcAft>
              <a:buClrTx/>
              <a:buSzTx/>
              <a:buNone/>
              <a:defRPr/>
            </a:pPr>
            <a:r>
              <a:rPr lang="en-US" altLang="en-US" sz="3300" b="1" dirty="0">
                <a:solidFill>
                  <a:srgbClr val="FFFFFF"/>
                </a:solidFill>
                <a:latin typeface="Tahoma"/>
                <a:ea typeface="Osaka"/>
                <a:cs typeface="Osaka"/>
              </a:rPr>
              <a:t>AND…</a:t>
            </a:r>
          </a:p>
        </p:txBody>
      </p:sp>
      <p:sp>
        <p:nvSpPr>
          <p:cNvPr id="2" name="Slide Number Placeholder 1"/>
          <p:cNvSpPr>
            <a:spLocks noGrp="1"/>
          </p:cNvSpPr>
          <p:nvPr>
            <p:ph type="sldNum" sz="quarter" idx="12"/>
          </p:nvPr>
        </p:nvSpPr>
        <p:spPr/>
        <p:txBody>
          <a:bodyPr/>
          <a:lstStyle/>
          <a:p>
            <a:pPr>
              <a:defRPr/>
            </a:pPr>
            <a:fld id="{EC303D36-F0ED-4218-9F5D-D58AE5C7D1A1}" type="slidenum">
              <a:rPr lang="en-US">
                <a:solidFill>
                  <a:srgbClr val="FFFFFF"/>
                </a:solidFill>
                <a:latin typeface="Tahoma"/>
              </a:rPr>
              <a:pPr>
                <a:defRPr/>
              </a:pPr>
              <a:t>34</a:t>
            </a:fld>
            <a:endParaRPr lang="en-US">
              <a:solidFill>
                <a:srgbClr val="FFFFFF"/>
              </a:solidFill>
              <a:latin typeface="Tahoma"/>
            </a:endParaRPr>
          </a:p>
        </p:txBody>
      </p:sp>
      <p:sp>
        <p:nvSpPr>
          <p:cNvPr id="3" name="Rectangle 2"/>
          <p:cNvSpPr/>
          <p:nvPr/>
        </p:nvSpPr>
        <p:spPr>
          <a:xfrm>
            <a:off x="337106" y="6277994"/>
            <a:ext cx="1471493" cy="369332"/>
          </a:xfrm>
          <a:prstGeom prst="rect">
            <a:avLst/>
          </a:prstGeom>
        </p:spPr>
        <p:txBody>
          <a:bodyPr wrap="none">
            <a:spAutoFit/>
          </a:bodyPr>
          <a:lstStyle/>
          <a:p>
            <a:pPr marL="0" lvl="2" fontAlgn="base">
              <a:spcBef>
                <a:spcPct val="0"/>
              </a:spcBef>
              <a:spcAft>
                <a:spcPct val="0"/>
              </a:spcAft>
            </a:pPr>
            <a:r>
              <a:rPr lang="en-US" altLang="en-US" dirty="0">
                <a:solidFill>
                  <a:srgbClr val="FFFFFF"/>
                </a:solidFill>
                <a:latin typeface="Calibri" panose="020F0502020204030204" pitchFamily="34" charset="0"/>
                <a:cs typeface="Calibri" panose="020F0502020204030204" pitchFamily="34" charset="0"/>
              </a:rPr>
              <a:t>Source: NIDA </a:t>
            </a:r>
          </a:p>
        </p:txBody>
      </p:sp>
    </p:spTree>
    <p:extLst>
      <p:ext uri="{BB962C8B-B14F-4D97-AF65-F5344CB8AC3E}">
        <p14:creationId xmlns:p14="http://schemas.microsoft.com/office/powerpoint/2010/main" val="766391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02819"/>
                                        </p:tgtEl>
                                        <p:attrNameLst>
                                          <p:attrName>style.visibility</p:attrName>
                                        </p:attrNameLst>
                                      </p:cBhvr>
                                      <p:to>
                                        <p:strVal val="visible"/>
                                      </p:to>
                                    </p:set>
                                    <p:animEffect transition="in" filter="dissolve">
                                      <p:cBhvr>
                                        <p:cTn id="7" dur="500"/>
                                        <p:tgtEl>
                                          <p:spTgt spid="802819"/>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02818"/>
                                        </p:tgtEl>
                                        <p:attrNameLst>
                                          <p:attrName>style.visibility</p:attrName>
                                        </p:attrNameLst>
                                      </p:cBhvr>
                                      <p:to>
                                        <p:strVal val="visible"/>
                                      </p:to>
                                    </p:set>
                                    <p:animEffect transition="in" filter="dissolve">
                                      <p:cBhvr>
                                        <p:cTn id="11" dur="500"/>
                                        <p:tgtEl>
                                          <p:spTgt spid="802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818" grpId="0" autoUpdateAnimBg="0"/>
      <p:bldP spid="80281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143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16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411" y="1171577"/>
            <a:ext cx="6045994"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Text Box 4"/>
          <p:cNvSpPr txBox="1">
            <a:spLocks noChangeArrowheads="1"/>
          </p:cNvSpPr>
          <p:nvPr/>
        </p:nvSpPr>
        <p:spPr bwMode="auto">
          <a:xfrm>
            <a:off x="3987404" y="2457451"/>
            <a:ext cx="837217" cy="288541"/>
          </a:xfrm>
          <a:prstGeom prst="rect">
            <a:avLst/>
          </a:prstGeom>
          <a:solidFill>
            <a:schemeClr val="bg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75">
                <a:solidFill>
                  <a:srgbClr val="EAEAEA"/>
                </a:solidFill>
                <a:latin typeface="Arial Black" pitchFamily="34" charset="0"/>
                <a:cs typeface="Arial" pitchFamily="34" charset="0"/>
              </a:rPr>
              <a:t>Normal</a:t>
            </a:r>
          </a:p>
        </p:txBody>
      </p:sp>
      <p:sp>
        <p:nvSpPr>
          <p:cNvPr id="33797" name="Text Box 5"/>
          <p:cNvSpPr txBox="1">
            <a:spLocks noChangeArrowheads="1"/>
          </p:cNvSpPr>
          <p:nvPr/>
        </p:nvSpPr>
        <p:spPr bwMode="auto">
          <a:xfrm>
            <a:off x="3195638" y="3898108"/>
            <a:ext cx="2271776" cy="288541"/>
          </a:xfrm>
          <a:prstGeom prst="rect">
            <a:avLst/>
          </a:prstGeom>
          <a:solidFill>
            <a:schemeClr val="bg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75" dirty="0">
                <a:solidFill>
                  <a:srgbClr val="EAEAEA"/>
                </a:solidFill>
                <a:latin typeface="Arial Black" pitchFamily="34" charset="0"/>
                <a:cs typeface="Arial" pitchFamily="34" charset="0"/>
              </a:rPr>
              <a:t>Cocaine User (10 Days)</a:t>
            </a:r>
          </a:p>
        </p:txBody>
      </p:sp>
      <p:sp>
        <p:nvSpPr>
          <p:cNvPr id="33798" name="Text Box 6"/>
          <p:cNvSpPr txBox="1">
            <a:spLocks noChangeArrowheads="1"/>
          </p:cNvSpPr>
          <p:nvPr/>
        </p:nvSpPr>
        <p:spPr bwMode="auto">
          <a:xfrm>
            <a:off x="3094449" y="5325669"/>
            <a:ext cx="2380780" cy="288541"/>
          </a:xfrm>
          <a:prstGeom prst="rect">
            <a:avLst/>
          </a:prstGeom>
          <a:solidFill>
            <a:schemeClr val="bg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75" dirty="0">
                <a:solidFill>
                  <a:srgbClr val="EAEAEA"/>
                </a:solidFill>
                <a:latin typeface="Arial Black" pitchFamily="34" charset="0"/>
                <a:cs typeface="Arial" pitchFamily="34" charset="0"/>
              </a:rPr>
              <a:t>Cocaine User (100 Days)</a:t>
            </a:r>
          </a:p>
        </p:txBody>
      </p:sp>
      <p:sp>
        <p:nvSpPr>
          <p:cNvPr id="2" name="Slide Number Placeholder 1"/>
          <p:cNvSpPr>
            <a:spLocks noGrp="1"/>
          </p:cNvSpPr>
          <p:nvPr>
            <p:ph type="sldNum" sz="quarter" idx="12"/>
          </p:nvPr>
        </p:nvSpPr>
        <p:spPr/>
        <p:txBody>
          <a:bodyPr/>
          <a:lstStyle/>
          <a:p>
            <a:pPr>
              <a:defRPr/>
            </a:pPr>
            <a:fld id="{E3119645-44AE-47C4-B2B7-AA9D907A8487}" type="slidenum">
              <a:rPr lang="en-US">
                <a:solidFill>
                  <a:srgbClr val="FFFFFF"/>
                </a:solidFill>
                <a:latin typeface="Tahoma"/>
              </a:rPr>
              <a:pPr>
                <a:defRPr/>
              </a:pPr>
              <a:t>35</a:t>
            </a:fld>
            <a:endParaRPr lang="en-US">
              <a:solidFill>
                <a:srgbClr val="FFFFFF"/>
              </a:solidFill>
              <a:latin typeface="Tahoma"/>
            </a:endParaRPr>
          </a:p>
        </p:txBody>
      </p:sp>
      <p:sp>
        <p:nvSpPr>
          <p:cNvPr id="3" name="TextBox 2"/>
          <p:cNvSpPr txBox="1"/>
          <p:nvPr/>
        </p:nvSpPr>
        <p:spPr>
          <a:xfrm>
            <a:off x="989509" y="368082"/>
            <a:ext cx="6833005" cy="646331"/>
          </a:xfrm>
          <a:prstGeom prst="rect">
            <a:avLst/>
          </a:prstGeom>
          <a:noFill/>
        </p:spPr>
        <p:txBody>
          <a:bodyPr wrap="square" rtlCol="0">
            <a:spAutoFit/>
          </a:bodyPr>
          <a:lstStyle/>
          <a:p>
            <a:pPr algn="ctr"/>
            <a:r>
              <a:rPr lang="en-US" sz="3600" dirty="0" smtClean="0">
                <a:solidFill>
                  <a:srgbClr val="FFFF00"/>
                </a:solidFill>
                <a:latin typeface="Calibri" panose="020F0502020204030204" pitchFamily="34" charset="0"/>
                <a:cs typeface="Calibri" panose="020F0502020204030204" pitchFamily="34" charset="0"/>
              </a:rPr>
              <a:t>Long-Term Impact of Cocaine Use</a:t>
            </a:r>
            <a:endParaRPr lang="en-US" sz="3600" dirty="0">
              <a:solidFill>
                <a:srgbClr val="FFFF00"/>
              </a:solidFill>
              <a:latin typeface="Calibri" panose="020F0502020204030204" pitchFamily="34" charset="0"/>
              <a:cs typeface="Calibri" panose="020F0502020204030204" pitchFamily="34" charset="0"/>
            </a:endParaRPr>
          </a:p>
        </p:txBody>
      </p:sp>
      <p:sp>
        <p:nvSpPr>
          <p:cNvPr id="4" name="Rectangle 3"/>
          <p:cNvSpPr/>
          <p:nvPr/>
        </p:nvSpPr>
        <p:spPr>
          <a:xfrm>
            <a:off x="183614" y="6305490"/>
            <a:ext cx="7248317" cy="369332"/>
          </a:xfrm>
          <a:prstGeom prst="rect">
            <a:avLst/>
          </a:prstGeom>
        </p:spPr>
        <p:txBody>
          <a:bodyPr wrap="square">
            <a:spAutoFit/>
          </a:bodyPr>
          <a:lstStyle/>
          <a:p>
            <a:pPr marL="0" lvl="2" fontAlgn="base">
              <a:spcBef>
                <a:spcPct val="0"/>
              </a:spcBef>
              <a:spcAft>
                <a:spcPct val="0"/>
              </a:spcAft>
            </a:pPr>
            <a:r>
              <a:rPr lang="en-US" altLang="en-US" dirty="0">
                <a:solidFill>
                  <a:srgbClr val="FFFFFF"/>
                </a:solidFill>
                <a:latin typeface="Calibri" panose="020F0502020204030204" pitchFamily="34" charset="0"/>
                <a:cs typeface="Calibri" panose="020F0502020204030204" pitchFamily="34" charset="0"/>
              </a:rPr>
              <a:t>Source: </a:t>
            </a:r>
            <a:r>
              <a:rPr lang="en-US" altLang="en-US" dirty="0" smtClean="0">
                <a:solidFill>
                  <a:srgbClr val="FFFFFF"/>
                </a:solidFill>
                <a:latin typeface="Calibri" panose="020F0502020204030204" pitchFamily="34" charset="0"/>
                <a:cs typeface="Calibri" panose="020F0502020204030204" pitchFamily="34" charset="0"/>
              </a:rPr>
              <a:t>NIDA, 2007; </a:t>
            </a:r>
            <a:r>
              <a:rPr lang="en-US" altLang="en-US" dirty="0" err="1" smtClean="0">
                <a:solidFill>
                  <a:srgbClr val="FFFFFF"/>
                </a:solidFill>
                <a:latin typeface="Calibri" panose="020F0502020204030204" pitchFamily="34" charset="0"/>
                <a:cs typeface="Calibri" panose="020F0502020204030204" pitchFamily="34" charset="0"/>
              </a:rPr>
              <a:t>Volkov</a:t>
            </a:r>
            <a:r>
              <a:rPr lang="en-US" altLang="en-US" dirty="0" smtClean="0">
                <a:solidFill>
                  <a:srgbClr val="FFFFFF"/>
                </a:solidFill>
                <a:latin typeface="Calibri" panose="020F0502020204030204" pitchFamily="34" charset="0"/>
                <a:cs typeface="Calibri" panose="020F0502020204030204" pitchFamily="34" charset="0"/>
              </a:rPr>
              <a:t> et al., 1993; </a:t>
            </a:r>
            <a:r>
              <a:rPr lang="en-US" altLang="en-US" dirty="0" err="1" smtClean="0">
                <a:solidFill>
                  <a:srgbClr val="FFFFFF"/>
                </a:solidFill>
                <a:latin typeface="Calibri" panose="020F0502020204030204" pitchFamily="34" charset="0"/>
                <a:cs typeface="Calibri" panose="020F0502020204030204" pitchFamily="34" charset="0"/>
              </a:rPr>
              <a:t>Volkov</a:t>
            </a:r>
            <a:r>
              <a:rPr lang="en-US" altLang="en-US" dirty="0" smtClean="0">
                <a:solidFill>
                  <a:srgbClr val="FFFFFF"/>
                </a:solidFill>
                <a:latin typeface="Calibri" panose="020F0502020204030204" pitchFamily="34" charset="0"/>
                <a:cs typeface="Calibri" panose="020F0502020204030204" pitchFamily="34" charset="0"/>
              </a:rPr>
              <a:t> et al, 1992 </a:t>
            </a:r>
            <a:endParaRPr lang="en-US" altLang="en-US"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449630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702719" y="1132285"/>
            <a:ext cx="3049191" cy="463034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l="39537"/>
          <a:stretch>
            <a:fillRect/>
          </a:stretch>
        </p:blipFill>
        <p:spPr bwMode="auto">
          <a:xfrm>
            <a:off x="5257808" y="1600200"/>
            <a:ext cx="43696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 Box 4"/>
          <p:cNvSpPr txBox="1">
            <a:spLocks noChangeArrowheads="1"/>
          </p:cNvSpPr>
          <p:nvPr/>
        </p:nvSpPr>
        <p:spPr bwMode="auto">
          <a:xfrm rot="-5410123">
            <a:off x="4123135" y="3581744"/>
            <a:ext cx="290988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latin typeface="Times" pitchFamily="18" charset="0"/>
                <a:ea typeface="Osaka"/>
                <a:cs typeface="Osaka"/>
              </a:rPr>
              <a:t>DA D2 Receptor Availability</a:t>
            </a:r>
          </a:p>
        </p:txBody>
      </p:sp>
      <p:pic>
        <p:nvPicPr>
          <p:cNvPr id="348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30832" r="47499" b="58324"/>
          <a:stretch>
            <a:fillRect/>
          </a:stretch>
        </p:blipFill>
        <p:spPr bwMode="auto">
          <a:xfrm>
            <a:off x="4000500" y="3314700"/>
            <a:ext cx="9620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2499" r="75833" b="58324"/>
          <a:stretch>
            <a:fillRect/>
          </a:stretch>
        </p:blipFill>
        <p:spPr bwMode="auto">
          <a:xfrm>
            <a:off x="2686050" y="3314700"/>
            <a:ext cx="10048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1685" y="1171575"/>
            <a:ext cx="96083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9863" y="1114425"/>
            <a:ext cx="934641"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Text Box 9"/>
          <p:cNvSpPr txBox="1">
            <a:spLocks noChangeArrowheads="1"/>
          </p:cNvSpPr>
          <p:nvPr/>
        </p:nvSpPr>
        <p:spPr bwMode="auto">
          <a:xfrm>
            <a:off x="2982527" y="5684044"/>
            <a:ext cx="86754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500" b="1" dirty="0">
                <a:solidFill>
                  <a:srgbClr val="FFFFFF"/>
                </a:solidFill>
                <a:latin typeface="Tahoma"/>
                <a:ea typeface="Osaka"/>
                <a:cs typeface="Osaka"/>
              </a:rPr>
              <a:t>control</a:t>
            </a:r>
          </a:p>
        </p:txBody>
      </p:sp>
      <p:sp>
        <p:nvSpPr>
          <p:cNvPr id="34826" name="Text Box 10"/>
          <p:cNvSpPr txBox="1">
            <a:spLocks noChangeArrowheads="1"/>
          </p:cNvSpPr>
          <p:nvPr/>
        </p:nvSpPr>
        <p:spPr bwMode="auto">
          <a:xfrm>
            <a:off x="4137423" y="5695950"/>
            <a:ext cx="101822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500" b="1" dirty="0">
                <a:solidFill>
                  <a:srgbClr val="FFFFFF"/>
                </a:solidFill>
                <a:latin typeface="Tahoma"/>
                <a:ea typeface="Osaka"/>
                <a:cs typeface="Osaka"/>
              </a:rPr>
              <a:t>addicted</a:t>
            </a:r>
          </a:p>
        </p:txBody>
      </p:sp>
      <p:sp>
        <p:nvSpPr>
          <p:cNvPr id="34827" name="Line 11"/>
          <p:cNvSpPr>
            <a:spLocks noChangeShapeType="1"/>
          </p:cNvSpPr>
          <p:nvPr/>
        </p:nvSpPr>
        <p:spPr bwMode="auto">
          <a:xfrm flipV="1">
            <a:off x="5600700" y="2000250"/>
            <a:ext cx="0" cy="457200"/>
          </a:xfrm>
          <a:prstGeom prst="line">
            <a:avLst/>
          </a:prstGeom>
          <a:noFill/>
          <a:ln w="190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pic>
        <p:nvPicPr>
          <p:cNvPr id="34828"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7665" y="4552950"/>
            <a:ext cx="897731" cy="1200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9"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00365" y="4552950"/>
            <a:ext cx="913210" cy="1200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0"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300" y="1314451"/>
            <a:ext cx="1314450" cy="94535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1" name="Text Box 15"/>
          <p:cNvSpPr txBox="1">
            <a:spLocks noChangeArrowheads="1"/>
          </p:cNvSpPr>
          <p:nvPr/>
        </p:nvSpPr>
        <p:spPr bwMode="auto">
          <a:xfrm>
            <a:off x="1635920" y="1885951"/>
            <a:ext cx="1058303" cy="3577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725" b="1" dirty="0">
                <a:solidFill>
                  <a:srgbClr val="FFFF00"/>
                </a:solidFill>
                <a:latin typeface="Tahoma"/>
                <a:ea typeface="Osaka"/>
                <a:cs typeface="Osaka"/>
              </a:rPr>
              <a:t>Cocaine</a:t>
            </a:r>
          </a:p>
        </p:txBody>
      </p:sp>
      <p:pic>
        <p:nvPicPr>
          <p:cNvPr id="34832"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t="30627" b="7433"/>
          <a:stretch>
            <a:fillRect/>
          </a:stretch>
        </p:blipFill>
        <p:spPr bwMode="auto">
          <a:xfrm>
            <a:off x="1257300" y="3512346"/>
            <a:ext cx="1314450" cy="100250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3" name="Text Box 17"/>
          <p:cNvSpPr txBox="1">
            <a:spLocks noChangeArrowheads="1"/>
          </p:cNvSpPr>
          <p:nvPr/>
        </p:nvSpPr>
        <p:spPr bwMode="auto">
          <a:xfrm>
            <a:off x="1670457" y="4171951"/>
            <a:ext cx="1000595" cy="3577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725" b="1">
                <a:solidFill>
                  <a:srgbClr val="FFFF00"/>
                </a:solidFill>
                <a:latin typeface="Tahoma"/>
                <a:ea typeface="Osaka"/>
                <a:cs typeface="Osaka"/>
              </a:rPr>
              <a:t>Alcohol</a:t>
            </a:r>
          </a:p>
        </p:txBody>
      </p:sp>
      <p:pic>
        <p:nvPicPr>
          <p:cNvPr id="34834"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7300" y="4629150"/>
            <a:ext cx="1314450" cy="1041798"/>
          </a:xfrm>
          <a:prstGeom prst="rect">
            <a:avLst/>
          </a:prstGeom>
          <a:noFill/>
          <a:ln w="38100">
            <a:solidFill>
              <a:srgbClr val="FF191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5" name="Rectangle 19"/>
          <p:cNvSpPr>
            <a:spLocks noChangeArrowheads="1"/>
          </p:cNvSpPr>
          <p:nvPr/>
        </p:nvSpPr>
        <p:spPr bwMode="auto">
          <a:xfrm>
            <a:off x="6115050" y="3829050"/>
            <a:ext cx="1657350" cy="18859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2194560"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200">
              <a:solidFill>
                <a:srgbClr val="FFFFFF"/>
              </a:solidFill>
              <a:latin typeface="Times" pitchFamily="18" charset="0"/>
              <a:ea typeface="Osaka"/>
              <a:cs typeface="Osaka"/>
            </a:endParaRPr>
          </a:p>
        </p:txBody>
      </p:sp>
      <p:sp>
        <p:nvSpPr>
          <p:cNvPr id="34836" name="Text Box 20"/>
          <p:cNvSpPr txBox="1">
            <a:spLocks noChangeArrowheads="1"/>
          </p:cNvSpPr>
          <p:nvPr/>
        </p:nvSpPr>
        <p:spPr bwMode="auto">
          <a:xfrm>
            <a:off x="6057901" y="5419734"/>
            <a:ext cx="186942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650" b="1">
                <a:solidFill>
                  <a:srgbClr val="FF0000"/>
                </a:solidFill>
                <a:latin typeface="Tahoma"/>
                <a:ea typeface="Osaka"/>
                <a:cs typeface="Osaka"/>
              </a:rPr>
              <a:t>Reward Circuits</a:t>
            </a:r>
          </a:p>
        </p:txBody>
      </p:sp>
      <p:sp>
        <p:nvSpPr>
          <p:cNvPr id="34837" name="AutoShape 21"/>
          <p:cNvSpPr>
            <a:spLocks noChangeArrowheads="1"/>
          </p:cNvSpPr>
          <p:nvPr/>
        </p:nvSpPr>
        <p:spPr bwMode="auto">
          <a:xfrm>
            <a:off x="6765131" y="5182791"/>
            <a:ext cx="115491" cy="321470"/>
          </a:xfrm>
          <a:prstGeom prst="downArrow">
            <a:avLst>
              <a:gd name="adj1" fmla="val 50000"/>
              <a:gd name="adj2" fmla="val 695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4838" name="Freeform 22"/>
          <p:cNvSpPr>
            <a:spLocks/>
          </p:cNvSpPr>
          <p:nvPr/>
        </p:nvSpPr>
        <p:spPr bwMode="auto">
          <a:xfrm>
            <a:off x="6455582" y="3886200"/>
            <a:ext cx="175022" cy="695325"/>
          </a:xfrm>
          <a:custGeom>
            <a:avLst/>
            <a:gdLst>
              <a:gd name="T0" fmla="*/ 2147483647 w 326"/>
              <a:gd name="T1" fmla="*/ 0 h 1040"/>
              <a:gd name="T2" fmla="*/ 2147483647 w 326"/>
              <a:gd name="T3" fmla="*/ 2147483647 h 1040"/>
              <a:gd name="T4" fmla="*/ 2147483647 w 326"/>
              <a:gd name="T5" fmla="*/ 2147483647 h 1040"/>
              <a:gd name="T6" fmla="*/ 2147483647 w 326"/>
              <a:gd name="T7" fmla="*/ 2147483647 h 1040"/>
              <a:gd name="T8" fmla="*/ 2147483647 w 326"/>
              <a:gd name="T9" fmla="*/ 2147483647 h 10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040">
                <a:moveTo>
                  <a:pt x="326" y="0"/>
                </a:moveTo>
                <a:cubicBezTo>
                  <a:pt x="324" y="163"/>
                  <a:pt x="310" y="203"/>
                  <a:pt x="271" y="307"/>
                </a:cubicBezTo>
                <a:cubicBezTo>
                  <a:pt x="221" y="401"/>
                  <a:pt x="59" y="461"/>
                  <a:pt x="30" y="570"/>
                </a:cubicBezTo>
                <a:cubicBezTo>
                  <a:pt x="0" y="678"/>
                  <a:pt x="42" y="879"/>
                  <a:pt x="91" y="957"/>
                </a:cubicBezTo>
                <a:cubicBezTo>
                  <a:pt x="139" y="1034"/>
                  <a:pt x="218" y="1040"/>
                  <a:pt x="322" y="1035"/>
                </a:cubicBezTo>
              </a:path>
            </a:pathLst>
          </a:custGeom>
          <a:noFill/>
          <a:ln w="63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39" name="Freeform 23"/>
          <p:cNvSpPr>
            <a:spLocks/>
          </p:cNvSpPr>
          <p:nvPr/>
        </p:nvSpPr>
        <p:spPr bwMode="auto">
          <a:xfrm>
            <a:off x="7018735" y="3895726"/>
            <a:ext cx="189309" cy="684611"/>
          </a:xfrm>
          <a:custGeom>
            <a:avLst/>
            <a:gdLst>
              <a:gd name="T0" fmla="*/ 2147483647 w 352"/>
              <a:gd name="T1" fmla="*/ 0 h 1024"/>
              <a:gd name="T2" fmla="*/ 2147483647 w 352"/>
              <a:gd name="T3" fmla="*/ 2147483647 h 1024"/>
              <a:gd name="T4" fmla="*/ 2147483647 w 352"/>
              <a:gd name="T5" fmla="*/ 2147483647 h 1024"/>
              <a:gd name="T6" fmla="*/ 2147483647 w 352"/>
              <a:gd name="T7" fmla="*/ 2147483647 h 1024"/>
              <a:gd name="T8" fmla="*/ 0 w 352"/>
              <a:gd name="T9" fmla="*/ 2147483647 h 10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1024">
                <a:moveTo>
                  <a:pt x="5" y="0"/>
                </a:moveTo>
                <a:cubicBezTo>
                  <a:pt x="7" y="163"/>
                  <a:pt x="8" y="199"/>
                  <a:pt x="60" y="296"/>
                </a:cubicBezTo>
                <a:cubicBezTo>
                  <a:pt x="111" y="392"/>
                  <a:pt x="271" y="471"/>
                  <a:pt x="312" y="581"/>
                </a:cubicBezTo>
                <a:cubicBezTo>
                  <a:pt x="352" y="690"/>
                  <a:pt x="352" y="881"/>
                  <a:pt x="301" y="953"/>
                </a:cubicBezTo>
                <a:cubicBezTo>
                  <a:pt x="249" y="1024"/>
                  <a:pt x="62" y="999"/>
                  <a:pt x="0" y="1011"/>
                </a:cubicBezTo>
              </a:path>
            </a:pathLst>
          </a:custGeom>
          <a:noFill/>
          <a:ln w="3175"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40" name="Line 24"/>
          <p:cNvSpPr>
            <a:spLocks noChangeShapeType="1"/>
          </p:cNvSpPr>
          <p:nvPr/>
        </p:nvSpPr>
        <p:spPr bwMode="auto">
          <a:xfrm>
            <a:off x="6761560" y="4570811"/>
            <a:ext cx="108347" cy="0"/>
          </a:xfrm>
          <a:prstGeom prst="line">
            <a:avLst/>
          </a:prstGeom>
          <a:noFill/>
          <a:ln w="7620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41" name="Freeform 25"/>
          <p:cNvSpPr>
            <a:spLocks/>
          </p:cNvSpPr>
          <p:nvPr/>
        </p:nvSpPr>
        <p:spPr bwMode="auto">
          <a:xfrm>
            <a:off x="6627019" y="4454131"/>
            <a:ext cx="139304" cy="123825"/>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Lst>
            <a:ahLst/>
            <a:cxnLst>
              <a:cxn ang="T6">
                <a:pos x="T0" y="T1"/>
              </a:cxn>
              <a:cxn ang="T7">
                <a:pos x="T2" y="T3"/>
              </a:cxn>
              <a:cxn ang="T8">
                <a:pos x="T4" y="T5"/>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chemeClr val="tx1"/>
            </a:solidFill>
            <a:prstDash val="solid"/>
            <a:round/>
            <a:headEnd type="none" w="med" len="med"/>
            <a:tailEnd type="none" w="med" len="med"/>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42" name="Freeform 26"/>
          <p:cNvSpPr>
            <a:spLocks/>
          </p:cNvSpPr>
          <p:nvPr/>
        </p:nvSpPr>
        <p:spPr bwMode="auto">
          <a:xfrm>
            <a:off x="6867525" y="4454131"/>
            <a:ext cx="139304" cy="123825"/>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Lst>
            <a:ahLst/>
            <a:cxnLst>
              <a:cxn ang="T6">
                <a:pos x="T0" y="T1"/>
              </a:cxn>
              <a:cxn ang="T7">
                <a:pos x="T2" y="T3"/>
              </a:cxn>
              <a:cxn ang="T8">
                <a:pos x="T4" y="T5"/>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effectLst/>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43" name="Freeform 27"/>
          <p:cNvSpPr>
            <a:spLocks/>
          </p:cNvSpPr>
          <p:nvPr/>
        </p:nvSpPr>
        <p:spPr bwMode="auto">
          <a:xfrm>
            <a:off x="6482954" y="5122070"/>
            <a:ext cx="66675" cy="192882"/>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Lst>
            <a:ahLst/>
            <a:cxnLst>
              <a:cxn ang="T6">
                <a:pos x="T0" y="T1"/>
              </a:cxn>
              <a:cxn ang="T7">
                <a:pos x="T2" y="T3"/>
              </a:cxn>
              <a:cxn ang="T8">
                <a:pos x="T4" y="T5"/>
              </a:cxn>
            </a:cxnLst>
            <a:rect l="0" t="0" r="r" b="b"/>
            <a:pathLst>
              <a:path w="144" h="336">
                <a:moveTo>
                  <a:pt x="144" y="336"/>
                </a:moveTo>
                <a:cubicBezTo>
                  <a:pt x="72" y="244"/>
                  <a:pt x="0" y="152"/>
                  <a:pt x="0" y="96"/>
                </a:cubicBezTo>
                <a:cubicBezTo>
                  <a:pt x="0" y="40"/>
                  <a:pt x="120" y="16"/>
                  <a:pt x="144" y="0"/>
                </a:cubicBezTo>
              </a:path>
            </a:pathLst>
          </a:custGeom>
          <a:noFill/>
          <a:ln w="571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44" name="Freeform 28"/>
          <p:cNvSpPr>
            <a:spLocks/>
          </p:cNvSpPr>
          <p:nvPr/>
        </p:nvSpPr>
        <p:spPr bwMode="auto">
          <a:xfrm flipH="1">
            <a:off x="7084219" y="5122070"/>
            <a:ext cx="66675" cy="192882"/>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Lst>
            <a:ahLst/>
            <a:cxnLst>
              <a:cxn ang="T6">
                <a:pos x="T0" y="T1"/>
              </a:cxn>
              <a:cxn ang="T7">
                <a:pos x="T2" y="T3"/>
              </a:cxn>
              <a:cxn ang="T8">
                <a:pos x="T4" y="T5"/>
              </a:cxn>
            </a:cxnLst>
            <a:rect l="0" t="0" r="r" b="b"/>
            <a:pathLst>
              <a:path w="144" h="336">
                <a:moveTo>
                  <a:pt x="144" y="336"/>
                </a:moveTo>
                <a:cubicBezTo>
                  <a:pt x="72" y="244"/>
                  <a:pt x="0" y="152"/>
                  <a:pt x="0" y="96"/>
                </a:cubicBezTo>
                <a:cubicBezTo>
                  <a:pt x="0" y="40"/>
                  <a:pt x="120" y="16"/>
                  <a:pt x="144" y="0"/>
                </a:cubicBezTo>
              </a:path>
            </a:pathLst>
          </a:custGeom>
          <a:noFill/>
          <a:ln w="571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45" name="Line 29"/>
          <p:cNvSpPr>
            <a:spLocks noChangeShapeType="1"/>
          </p:cNvSpPr>
          <p:nvPr/>
        </p:nvSpPr>
        <p:spPr bwMode="auto">
          <a:xfrm>
            <a:off x="6682979" y="5094685"/>
            <a:ext cx="66675"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46" name="Line 30"/>
          <p:cNvSpPr>
            <a:spLocks noChangeShapeType="1"/>
          </p:cNvSpPr>
          <p:nvPr/>
        </p:nvSpPr>
        <p:spPr bwMode="auto">
          <a:xfrm>
            <a:off x="6884194" y="5094685"/>
            <a:ext cx="66675"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47" name="Freeform 31"/>
          <p:cNvSpPr>
            <a:spLocks noChangeAspect="1"/>
          </p:cNvSpPr>
          <p:nvPr/>
        </p:nvSpPr>
        <p:spPr bwMode="auto">
          <a:xfrm>
            <a:off x="6549629" y="5038725"/>
            <a:ext cx="151209" cy="104775"/>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48" name="Freeform 32"/>
          <p:cNvSpPr>
            <a:spLocks noChangeAspect="1"/>
          </p:cNvSpPr>
          <p:nvPr/>
        </p:nvSpPr>
        <p:spPr bwMode="auto">
          <a:xfrm>
            <a:off x="6749654" y="5038725"/>
            <a:ext cx="151209" cy="104775"/>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49" name="Freeform 33"/>
          <p:cNvSpPr>
            <a:spLocks noChangeAspect="1"/>
          </p:cNvSpPr>
          <p:nvPr/>
        </p:nvSpPr>
        <p:spPr bwMode="auto">
          <a:xfrm>
            <a:off x="6950870" y="5038725"/>
            <a:ext cx="150019" cy="104775"/>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50" name="Text Box 34"/>
          <p:cNvSpPr txBox="1">
            <a:spLocks noChangeArrowheads="1"/>
          </p:cNvSpPr>
          <p:nvPr/>
        </p:nvSpPr>
        <p:spPr bwMode="auto">
          <a:xfrm>
            <a:off x="6852047" y="4224338"/>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p>
        </p:txBody>
      </p:sp>
      <p:sp>
        <p:nvSpPr>
          <p:cNvPr id="34851" name="Text Box 35"/>
          <p:cNvSpPr txBox="1">
            <a:spLocks noChangeArrowheads="1"/>
          </p:cNvSpPr>
          <p:nvPr/>
        </p:nvSpPr>
        <p:spPr bwMode="auto">
          <a:xfrm>
            <a:off x="6740129" y="4969669"/>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p>
        </p:txBody>
      </p:sp>
      <p:sp>
        <p:nvSpPr>
          <p:cNvPr id="34852" name="Text Box 36"/>
          <p:cNvSpPr txBox="1">
            <a:spLocks noChangeArrowheads="1"/>
          </p:cNvSpPr>
          <p:nvPr/>
        </p:nvSpPr>
        <p:spPr bwMode="auto">
          <a:xfrm>
            <a:off x="6694885" y="4675585"/>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p>
        </p:txBody>
      </p:sp>
      <p:sp>
        <p:nvSpPr>
          <p:cNvPr id="34853" name="Text Box 37"/>
          <p:cNvSpPr txBox="1">
            <a:spLocks noChangeArrowheads="1"/>
          </p:cNvSpPr>
          <p:nvPr/>
        </p:nvSpPr>
        <p:spPr bwMode="auto">
          <a:xfrm>
            <a:off x="6580585" y="4824413"/>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p>
        </p:txBody>
      </p:sp>
      <p:sp>
        <p:nvSpPr>
          <p:cNvPr id="34854" name="Text Box 38"/>
          <p:cNvSpPr txBox="1">
            <a:spLocks noChangeArrowheads="1"/>
          </p:cNvSpPr>
          <p:nvPr/>
        </p:nvSpPr>
        <p:spPr bwMode="auto">
          <a:xfrm>
            <a:off x="6919913" y="4791078"/>
            <a:ext cx="3289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r>
              <a:rPr lang="en-US" altLang="en-US" sz="900" b="1">
                <a:solidFill>
                  <a:srgbClr val="4D4D4D"/>
                </a:solidFill>
                <a:latin typeface="Helvetica" pitchFamily="34" charset="0"/>
                <a:ea typeface="Osaka"/>
                <a:cs typeface="Osaka"/>
              </a:rPr>
              <a:t> </a:t>
            </a:r>
          </a:p>
        </p:txBody>
      </p:sp>
      <p:sp>
        <p:nvSpPr>
          <p:cNvPr id="34855" name="Freeform 39"/>
          <p:cNvSpPr>
            <a:spLocks/>
          </p:cNvSpPr>
          <p:nvPr/>
        </p:nvSpPr>
        <p:spPr bwMode="auto">
          <a:xfrm>
            <a:off x="6659174" y="4301706"/>
            <a:ext cx="184731" cy="300082"/>
          </a:xfrm>
          <a:custGeom>
            <a:avLst/>
            <a:gdLst>
              <a:gd name="T0" fmla="*/ 2147483647 w 316"/>
              <a:gd name="T1" fmla="*/ 0 h 569"/>
              <a:gd name="T2" fmla="*/ 2147483647 w 316"/>
              <a:gd name="T3" fmla="*/ 2147483647 h 569"/>
              <a:gd name="T4" fmla="*/ 2147483647 w 316"/>
              <a:gd name="T5" fmla="*/ 2147483647 h 569"/>
              <a:gd name="T6" fmla="*/ 2147483647 w 316"/>
              <a:gd name="T7" fmla="*/ 2147483647 h 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6" h="569">
                <a:moveTo>
                  <a:pt x="316" y="0"/>
                </a:moveTo>
                <a:cubicBezTo>
                  <a:pt x="272" y="29"/>
                  <a:pt x="104" y="87"/>
                  <a:pt x="53" y="164"/>
                </a:cubicBezTo>
                <a:cubicBezTo>
                  <a:pt x="1" y="240"/>
                  <a:pt x="0" y="392"/>
                  <a:pt x="9" y="460"/>
                </a:cubicBezTo>
                <a:cubicBezTo>
                  <a:pt x="17" y="527"/>
                  <a:pt x="83" y="546"/>
                  <a:pt x="103" y="569"/>
                </a:cubicBezTo>
              </a:path>
            </a:pathLst>
          </a:custGeom>
          <a:noFill/>
          <a:ln w="28575"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56" name="Oval 40"/>
          <p:cNvSpPr>
            <a:spLocks noChangeArrowheads="1"/>
          </p:cNvSpPr>
          <p:nvPr/>
        </p:nvSpPr>
        <p:spPr bwMode="auto">
          <a:xfrm>
            <a:off x="6836579" y="4055032"/>
            <a:ext cx="202406" cy="421972"/>
          </a:xfrm>
          <a:prstGeom prst="ellipse">
            <a:avLst/>
          </a:prstGeom>
          <a:noFill/>
          <a:ln w="2857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4857" name="Text Box 41"/>
          <p:cNvSpPr txBox="1">
            <a:spLocks noChangeArrowheads="1"/>
          </p:cNvSpPr>
          <p:nvPr/>
        </p:nvSpPr>
        <p:spPr bwMode="auto">
          <a:xfrm>
            <a:off x="6824663" y="4157663"/>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p>
        </p:txBody>
      </p:sp>
      <p:sp>
        <p:nvSpPr>
          <p:cNvPr id="34858" name="Freeform 42"/>
          <p:cNvSpPr>
            <a:spLocks/>
          </p:cNvSpPr>
          <p:nvPr/>
        </p:nvSpPr>
        <p:spPr bwMode="auto">
          <a:xfrm>
            <a:off x="6893731" y="4402314"/>
            <a:ext cx="184731" cy="300082"/>
          </a:xfrm>
          <a:custGeom>
            <a:avLst/>
            <a:gdLst>
              <a:gd name="T0" fmla="*/ 0 w 211"/>
              <a:gd name="T1" fmla="*/ 2147483647 h 569"/>
              <a:gd name="T2" fmla="*/ 2147483647 w 211"/>
              <a:gd name="T3" fmla="*/ 2147483647 h 569"/>
              <a:gd name="T4" fmla="*/ 2147483647 w 211"/>
              <a:gd name="T5" fmla="*/ 2147483647 h 569"/>
              <a:gd name="T6" fmla="*/ 2147483647 w 211"/>
              <a:gd name="T7" fmla="*/ 0 h 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569">
                <a:moveTo>
                  <a:pt x="0" y="569"/>
                </a:moveTo>
                <a:cubicBezTo>
                  <a:pt x="9" y="565"/>
                  <a:pt x="24" y="569"/>
                  <a:pt x="55" y="547"/>
                </a:cubicBezTo>
                <a:cubicBezTo>
                  <a:pt x="85" y="524"/>
                  <a:pt x="160" y="524"/>
                  <a:pt x="186" y="433"/>
                </a:cubicBezTo>
                <a:cubicBezTo>
                  <a:pt x="211" y="341"/>
                  <a:pt x="203" y="90"/>
                  <a:pt x="208" y="0"/>
                </a:cubicBezTo>
              </a:path>
            </a:pathLst>
          </a:custGeom>
          <a:noFill/>
          <a:ln w="28575"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59" name="Text Box 43"/>
          <p:cNvSpPr txBox="1">
            <a:spLocks noChangeArrowheads="1"/>
          </p:cNvSpPr>
          <p:nvPr/>
        </p:nvSpPr>
        <p:spPr bwMode="auto">
          <a:xfrm>
            <a:off x="6172200" y="5657859"/>
            <a:ext cx="18288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50000"/>
              </a:spcBef>
              <a:spcAft>
                <a:spcPct val="0"/>
              </a:spcAft>
              <a:buClrTx/>
              <a:buSzTx/>
              <a:buNone/>
              <a:defRPr/>
            </a:pPr>
            <a:r>
              <a:rPr lang="en-US" altLang="en-US" sz="1650" b="1" i="1" dirty="0">
                <a:solidFill>
                  <a:srgbClr val="FFFFFF"/>
                </a:solidFill>
                <a:latin typeface="Tahoma"/>
                <a:ea typeface="Osaka"/>
                <a:cs typeface="Osaka"/>
              </a:rPr>
              <a:t>Drug User</a:t>
            </a:r>
          </a:p>
        </p:txBody>
      </p:sp>
      <p:sp>
        <p:nvSpPr>
          <p:cNvPr id="34860" name="Rectangle 44"/>
          <p:cNvSpPr>
            <a:spLocks noChangeArrowheads="1"/>
          </p:cNvSpPr>
          <p:nvPr/>
        </p:nvSpPr>
        <p:spPr bwMode="auto">
          <a:xfrm>
            <a:off x="6686550" y="1885950"/>
            <a:ext cx="742950" cy="6286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4861" name="Line 45"/>
          <p:cNvSpPr>
            <a:spLocks noChangeShapeType="1"/>
          </p:cNvSpPr>
          <p:nvPr/>
        </p:nvSpPr>
        <p:spPr bwMode="auto">
          <a:xfrm>
            <a:off x="7240197" y="3548065"/>
            <a:ext cx="1190" cy="11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62" name="Rectangle 46"/>
          <p:cNvSpPr>
            <a:spLocks noChangeArrowheads="1"/>
          </p:cNvSpPr>
          <p:nvPr/>
        </p:nvSpPr>
        <p:spPr bwMode="auto">
          <a:xfrm>
            <a:off x="6115050" y="1371601"/>
            <a:ext cx="1657350" cy="205144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2194560"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200">
              <a:solidFill>
                <a:srgbClr val="FFFFFF"/>
              </a:solidFill>
              <a:latin typeface="Times" pitchFamily="18" charset="0"/>
              <a:ea typeface="Osaka"/>
              <a:cs typeface="Osaka"/>
            </a:endParaRPr>
          </a:p>
        </p:txBody>
      </p:sp>
      <p:sp>
        <p:nvSpPr>
          <p:cNvPr id="34863" name="Freeform 47"/>
          <p:cNvSpPr>
            <a:spLocks/>
          </p:cNvSpPr>
          <p:nvPr/>
        </p:nvSpPr>
        <p:spPr bwMode="auto">
          <a:xfrm>
            <a:off x="6486540" y="1578770"/>
            <a:ext cx="173831" cy="641748"/>
          </a:xfrm>
          <a:custGeom>
            <a:avLst/>
            <a:gdLst>
              <a:gd name="T0" fmla="*/ 2147483647 w 326"/>
              <a:gd name="T1" fmla="*/ 0 h 1040"/>
              <a:gd name="T2" fmla="*/ 2147483647 w 326"/>
              <a:gd name="T3" fmla="*/ 2147483647 h 1040"/>
              <a:gd name="T4" fmla="*/ 2147483647 w 326"/>
              <a:gd name="T5" fmla="*/ 2147483647 h 1040"/>
              <a:gd name="T6" fmla="*/ 2147483647 w 326"/>
              <a:gd name="T7" fmla="*/ 2147483647 h 1040"/>
              <a:gd name="T8" fmla="*/ 2147483647 w 326"/>
              <a:gd name="T9" fmla="*/ 2147483647 h 10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040">
                <a:moveTo>
                  <a:pt x="326" y="0"/>
                </a:moveTo>
                <a:cubicBezTo>
                  <a:pt x="324" y="163"/>
                  <a:pt x="310" y="203"/>
                  <a:pt x="271" y="307"/>
                </a:cubicBezTo>
                <a:cubicBezTo>
                  <a:pt x="221" y="401"/>
                  <a:pt x="59" y="461"/>
                  <a:pt x="30" y="570"/>
                </a:cubicBezTo>
                <a:cubicBezTo>
                  <a:pt x="0" y="678"/>
                  <a:pt x="42" y="879"/>
                  <a:pt x="91" y="957"/>
                </a:cubicBezTo>
                <a:cubicBezTo>
                  <a:pt x="139" y="1034"/>
                  <a:pt x="218" y="1040"/>
                  <a:pt x="322" y="1035"/>
                </a:cubicBezTo>
              </a:path>
            </a:pathLst>
          </a:custGeom>
          <a:noFill/>
          <a:ln w="63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64" name="Freeform 48"/>
          <p:cNvSpPr>
            <a:spLocks/>
          </p:cNvSpPr>
          <p:nvPr/>
        </p:nvSpPr>
        <p:spPr bwMode="auto">
          <a:xfrm>
            <a:off x="7044929" y="1593060"/>
            <a:ext cx="189309" cy="631031"/>
          </a:xfrm>
          <a:custGeom>
            <a:avLst/>
            <a:gdLst>
              <a:gd name="T0" fmla="*/ 2147483647 w 352"/>
              <a:gd name="T1" fmla="*/ 0 h 1024"/>
              <a:gd name="T2" fmla="*/ 2147483647 w 352"/>
              <a:gd name="T3" fmla="*/ 2147483647 h 1024"/>
              <a:gd name="T4" fmla="*/ 2147483647 w 352"/>
              <a:gd name="T5" fmla="*/ 2147483647 h 1024"/>
              <a:gd name="T6" fmla="*/ 2147483647 w 352"/>
              <a:gd name="T7" fmla="*/ 2147483647 h 1024"/>
              <a:gd name="T8" fmla="*/ 0 w 352"/>
              <a:gd name="T9" fmla="*/ 2147483647 h 10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1024">
                <a:moveTo>
                  <a:pt x="5" y="0"/>
                </a:moveTo>
                <a:cubicBezTo>
                  <a:pt x="7" y="163"/>
                  <a:pt x="8" y="199"/>
                  <a:pt x="60" y="296"/>
                </a:cubicBezTo>
                <a:cubicBezTo>
                  <a:pt x="111" y="392"/>
                  <a:pt x="271" y="471"/>
                  <a:pt x="312" y="581"/>
                </a:cubicBezTo>
                <a:cubicBezTo>
                  <a:pt x="352" y="690"/>
                  <a:pt x="352" y="881"/>
                  <a:pt x="301" y="953"/>
                </a:cubicBezTo>
                <a:cubicBezTo>
                  <a:pt x="249" y="1024"/>
                  <a:pt x="62" y="999"/>
                  <a:pt x="0" y="1011"/>
                </a:cubicBezTo>
              </a:path>
            </a:pathLst>
          </a:custGeom>
          <a:noFill/>
          <a:ln w="3175"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65" name="Line 49"/>
          <p:cNvSpPr>
            <a:spLocks noChangeShapeType="1"/>
          </p:cNvSpPr>
          <p:nvPr/>
        </p:nvSpPr>
        <p:spPr bwMode="auto">
          <a:xfrm>
            <a:off x="6787768" y="2216944"/>
            <a:ext cx="107156" cy="0"/>
          </a:xfrm>
          <a:prstGeom prst="line">
            <a:avLst/>
          </a:prstGeom>
          <a:noFill/>
          <a:ln w="7620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66" name="Freeform 50"/>
          <p:cNvSpPr>
            <a:spLocks/>
          </p:cNvSpPr>
          <p:nvPr/>
        </p:nvSpPr>
        <p:spPr bwMode="auto">
          <a:xfrm>
            <a:off x="6653212" y="2107408"/>
            <a:ext cx="139304" cy="115491"/>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Lst>
            <a:ahLst/>
            <a:cxnLst>
              <a:cxn ang="T6">
                <a:pos x="T0" y="T1"/>
              </a:cxn>
              <a:cxn ang="T7">
                <a:pos x="T2" y="T3"/>
              </a:cxn>
              <a:cxn ang="T8">
                <a:pos x="T4" y="T5"/>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chemeClr val="tx1"/>
            </a:solidFill>
            <a:prstDash val="solid"/>
            <a:round/>
            <a:headEnd type="none" w="med" len="med"/>
            <a:tailEnd type="none" w="med" len="med"/>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67" name="Freeform 51"/>
          <p:cNvSpPr>
            <a:spLocks/>
          </p:cNvSpPr>
          <p:nvPr/>
        </p:nvSpPr>
        <p:spPr bwMode="auto">
          <a:xfrm>
            <a:off x="6893719" y="2107408"/>
            <a:ext cx="139304" cy="115491"/>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Lst>
            <a:ahLst/>
            <a:cxnLst>
              <a:cxn ang="T6">
                <a:pos x="T0" y="T1"/>
              </a:cxn>
              <a:cxn ang="T7">
                <a:pos x="T2" y="T3"/>
              </a:cxn>
              <a:cxn ang="T8">
                <a:pos x="T4" y="T5"/>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effectLst/>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68" name="Freeform 52"/>
          <p:cNvSpPr>
            <a:spLocks/>
          </p:cNvSpPr>
          <p:nvPr/>
        </p:nvSpPr>
        <p:spPr bwMode="auto">
          <a:xfrm>
            <a:off x="6509147" y="2724159"/>
            <a:ext cx="65484" cy="179785"/>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Lst>
            <a:ahLst/>
            <a:cxnLst>
              <a:cxn ang="T6">
                <a:pos x="T0" y="T1"/>
              </a:cxn>
              <a:cxn ang="T7">
                <a:pos x="T2" y="T3"/>
              </a:cxn>
              <a:cxn ang="T8">
                <a:pos x="T4" y="T5"/>
              </a:cxn>
            </a:cxnLst>
            <a:rect l="0" t="0" r="r" b="b"/>
            <a:pathLst>
              <a:path w="144" h="336">
                <a:moveTo>
                  <a:pt x="144" y="336"/>
                </a:moveTo>
                <a:cubicBezTo>
                  <a:pt x="72" y="244"/>
                  <a:pt x="0" y="152"/>
                  <a:pt x="0" y="96"/>
                </a:cubicBezTo>
                <a:cubicBezTo>
                  <a:pt x="0" y="40"/>
                  <a:pt x="120" y="16"/>
                  <a:pt x="144" y="0"/>
                </a:cubicBezTo>
              </a:path>
            </a:pathLst>
          </a:custGeom>
          <a:noFill/>
          <a:ln w="571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69" name="Freeform 53"/>
          <p:cNvSpPr>
            <a:spLocks/>
          </p:cNvSpPr>
          <p:nvPr/>
        </p:nvSpPr>
        <p:spPr bwMode="auto">
          <a:xfrm flipH="1">
            <a:off x="7110413" y="2724159"/>
            <a:ext cx="66675" cy="179785"/>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Lst>
            <a:ahLst/>
            <a:cxnLst>
              <a:cxn ang="T6">
                <a:pos x="T0" y="T1"/>
              </a:cxn>
              <a:cxn ang="T7">
                <a:pos x="T2" y="T3"/>
              </a:cxn>
              <a:cxn ang="T8">
                <a:pos x="T4" y="T5"/>
              </a:cxn>
            </a:cxnLst>
            <a:rect l="0" t="0" r="r" b="b"/>
            <a:pathLst>
              <a:path w="144" h="336">
                <a:moveTo>
                  <a:pt x="144" y="336"/>
                </a:moveTo>
                <a:cubicBezTo>
                  <a:pt x="72" y="244"/>
                  <a:pt x="0" y="152"/>
                  <a:pt x="0" y="96"/>
                </a:cubicBezTo>
                <a:cubicBezTo>
                  <a:pt x="0" y="40"/>
                  <a:pt x="120" y="16"/>
                  <a:pt x="144" y="0"/>
                </a:cubicBezTo>
              </a:path>
            </a:pathLst>
          </a:custGeom>
          <a:noFill/>
          <a:ln w="571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70" name="Line 54"/>
          <p:cNvSpPr>
            <a:spLocks noChangeShapeType="1"/>
          </p:cNvSpPr>
          <p:nvPr/>
        </p:nvSpPr>
        <p:spPr bwMode="auto">
          <a:xfrm>
            <a:off x="6709172" y="2699148"/>
            <a:ext cx="66675"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71" name="Line 55"/>
          <p:cNvSpPr>
            <a:spLocks noChangeShapeType="1"/>
          </p:cNvSpPr>
          <p:nvPr/>
        </p:nvSpPr>
        <p:spPr bwMode="auto">
          <a:xfrm>
            <a:off x="6910388" y="2699148"/>
            <a:ext cx="66675"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72" name="Freeform 56"/>
          <p:cNvSpPr>
            <a:spLocks noChangeAspect="1"/>
          </p:cNvSpPr>
          <p:nvPr/>
        </p:nvSpPr>
        <p:spPr bwMode="auto">
          <a:xfrm>
            <a:off x="6574644" y="2649141"/>
            <a:ext cx="151210" cy="9525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73" name="Freeform 57"/>
          <p:cNvSpPr>
            <a:spLocks noChangeAspect="1"/>
          </p:cNvSpPr>
          <p:nvPr/>
        </p:nvSpPr>
        <p:spPr bwMode="auto">
          <a:xfrm>
            <a:off x="6775847" y="2649141"/>
            <a:ext cx="151209" cy="9525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74" name="Freeform 58"/>
          <p:cNvSpPr>
            <a:spLocks noChangeAspect="1"/>
          </p:cNvSpPr>
          <p:nvPr/>
        </p:nvSpPr>
        <p:spPr bwMode="auto">
          <a:xfrm>
            <a:off x="6977077" y="2649141"/>
            <a:ext cx="150019" cy="9525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75" name="Text Box 59"/>
          <p:cNvSpPr txBox="1">
            <a:spLocks noChangeArrowheads="1"/>
          </p:cNvSpPr>
          <p:nvPr/>
        </p:nvSpPr>
        <p:spPr bwMode="auto">
          <a:xfrm>
            <a:off x="6879431" y="1878807"/>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p>
        </p:txBody>
      </p:sp>
      <p:sp>
        <p:nvSpPr>
          <p:cNvPr id="34876" name="Text Box 60"/>
          <p:cNvSpPr txBox="1">
            <a:spLocks noChangeArrowheads="1"/>
          </p:cNvSpPr>
          <p:nvPr/>
        </p:nvSpPr>
        <p:spPr bwMode="auto">
          <a:xfrm>
            <a:off x="6766322" y="2584848"/>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p>
        </p:txBody>
      </p:sp>
      <p:sp>
        <p:nvSpPr>
          <p:cNvPr id="34877" name="Text Box 61"/>
          <p:cNvSpPr txBox="1">
            <a:spLocks noChangeArrowheads="1"/>
          </p:cNvSpPr>
          <p:nvPr/>
        </p:nvSpPr>
        <p:spPr bwMode="auto">
          <a:xfrm>
            <a:off x="6719888" y="2313385"/>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p>
        </p:txBody>
      </p:sp>
      <p:sp>
        <p:nvSpPr>
          <p:cNvPr id="34878" name="Text Box 62"/>
          <p:cNvSpPr txBox="1">
            <a:spLocks noChangeArrowheads="1"/>
          </p:cNvSpPr>
          <p:nvPr/>
        </p:nvSpPr>
        <p:spPr bwMode="auto">
          <a:xfrm>
            <a:off x="6605588" y="2449116"/>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p>
        </p:txBody>
      </p:sp>
      <p:sp>
        <p:nvSpPr>
          <p:cNvPr id="34879" name="Text Box 63"/>
          <p:cNvSpPr txBox="1">
            <a:spLocks noChangeArrowheads="1"/>
          </p:cNvSpPr>
          <p:nvPr/>
        </p:nvSpPr>
        <p:spPr bwMode="auto">
          <a:xfrm>
            <a:off x="6946107" y="2420546"/>
            <a:ext cx="3289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r>
              <a:rPr lang="en-US" altLang="en-US" sz="900" b="1">
                <a:solidFill>
                  <a:srgbClr val="4D4D4D"/>
                </a:solidFill>
                <a:latin typeface="Helvetica" pitchFamily="34" charset="0"/>
                <a:ea typeface="Osaka"/>
                <a:cs typeface="Osaka"/>
              </a:rPr>
              <a:t> </a:t>
            </a:r>
          </a:p>
        </p:txBody>
      </p:sp>
      <p:sp>
        <p:nvSpPr>
          <p:cNvPr id="34880" name="Freeform 64"/>
          <p:cNvSpPr>
            <a:spLocks/>
          </p:cNvSpPr>
          <p:nvPr/>
        </p:nvSpPr>
        <p:spPr bwMode="auto">
          <a:xfrm>
            <a:off x="6684176" y="1956770"/>
            <a:ext cx="184731" cy="300082"/>
          </a:xfrm>
          <a:custGeom>
            <a:avLst/>
            <a:gdLst>
              <a:gd name="T0" fmla="*/ 2147483647 w 316"/>
              <a:gd name="T1" fmla="*/ 0 h 569"/>
              <a:gd name="T2" fmla="*/ 2147483647 w 316"/>
              <a:gd name="T3" fmla="*/ 2147483647 h 569"/>
              <a:gd name="T4" fmla="*/ 2147483647 w 316"/>
              <a:gd name="T5" fmla="*/ 2147483647 h 569"/>
              <a:gd name="T6" fmla="*/ 2147483647 w 316"/>
              <a:gd name="T7" fmla="*/ 2147483647 h 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6" h="569">
                <a:moveTo>
                  <a:pt x="316" y="0"/>
                </a:moveTo>
                <a:cubicBezTo>
                  <a:pt x="272" y="29"/>
                  <a:pt x="104" y="87"/>
                  <a:pt x="53" y="164"/>
                </a:cubicBezTo>
                <a:cubicBezTo>
                  <a:pt x="1" y="240"/>
                  <a:pt x="0" y="392"/>
                  <a:pt x="9" y="460"/>
                </a:cubicBezTo>
                <a:cubicBezTo>
                  <a:pt x="17" y="527"/>
                  <a:pt x="83" y="546"/>
                  <a:pt x="103" y="569"/>
                </a:cubicBezTo>
              </a:path>
            </a:pathLst>
          </a:custGeom>
          <a:noFill/>
          <a:ln w="28575"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81" name="Oval 65"/>
          <p:cNvSpPr>
            <a:spLocks noChangeArrowheads="1"/>
          </p:cNvSpPr>
          <p:nvPr/>
        </p:nvSpPr>
        <p:spPr bwMode="auto">
          <a:xfrm>
            <a:off x="6861576" y="1723789"/>
            <a:ext cx="202406" cy="421972"/>
          </a:xfrm>
          <a:prstGeom prst="ellipse">
            <a:avLst/>
          </a:prstGeom>
          <a:noFill/>
          <a:ln w="2857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4882" name="Text Box 66"/>
          <p:cNvSpPr txBox="1">
            <a:spLocks noChangeArrowheads="1"/>
          </p:cNvSpPr>
          <p:nvPr/>
        </p:nvSpPr>
        <p:spPr bwMode="auto">
          <a:xfrm>
            <a:off x="6746082" y="2427687"/>
            <a:ext cx="3289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r>
              <a:rPr lang="en-US" altLang="en-US" sz="900" b="1">
                <a:solidFill>
                  <a:srgbClr val="4D4D4D"/>
                </a:solidFill>
                <a:latin typeface="Helvetica" pitchFamily="34" charset="0"/>
                <a:ea typeface="Osaka"/>
                <a:cs typeface="Osaka"/>
              </a:rPr>
              <a:t> </a:t>
            </a:r>
          </a:p>
        </p:txBody>
      </p:sp>
      <p:sp>
        <p:nvSpPr>
          <p:cNvPr id="34883" name="Text Box 67"/>
          <p:cNvSpPr txBox="1">
            <a:spLocks noChangeArrowheads="1"/>
          </p:cNvSpPr>
          <p:nvPr/>
        </p:nvSpPr>
        <p:spPr bwMode="auto">
          <a:xfrm>
            <a:off x="6844904" y="1835944"/>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p>
        </p:txBody>
      </p:sp>
      <p:sp>
        <p:nvSpPr>
          <p:cNvPr id="34884" name="Freeform 68"/>
          <p:cNvSpPr>
            <a:spLocks/>
          </p:cNvSpPr>
          <p:nvPr/>
        </p:nvSpPr>
        <p:spPr bwMode="auto">
          <a:xfrm>
            <a:off x="6919919" y="2049043"/>
            <a:ext cx="184731" cy="300082"/>
          </a:xfrm>
          <a:custGeom>
            <a:avLst/>
            <a:gdLst>
              <a:gd name="T0" fmla="*/ 0 w 211"/>
              <a:gd name="T1" fmla="*/ 2147483647 h 569"/>
              <a:gd name="T2" fmla="*/ 2147483647 w 211"/>
              <a:gd name="T3" fmla="*/ 2147483647 h 569"/>
              <a:gd name="T4" fmla="*/ 2147483647 w 211"/>
              <a:gd name="T5" fmla="*/ 2147483647 h 569"/>
              <a:gd name="T6" fmla="*/ 2147483647 w 211"/>
              <a:gd name="T7" fmla="*/ 0 h 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569">
                <a:moveTo>
                  <a:pt x="0" y="569"/>
                </a:moveTo>
                <a:cubicBezTo>
                  <a:pt x="9" y="565"/>
                  <a:pt x="24" y="569"/>
                  <a:pt x="55" y="547"/>
                </a:cubicBezTo>
                <a:cubicBezTo>
                  <a:pt x="85" y="524"/>
                  <a:pt x="160" y="524"/>
                  <a:pt x="186" y="433"/>
                </a:cubicBezTo>
                <a:cubicBezTo>
                  <a:pt x="211" y="341"/>
                  <a:pt x="203" y="90"/>
                  <a:pt x="208" y="0"/>
                </a:cubicBezTo>
              </a:path>
            </a:pathLst>
          </a:custGeom>
          <a:noFill/>
          <a:ln w="28575"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4885" name="AutoShape 69"/>
          <p:cNvSpPr>
            <a:spLocks noChangeArrowheads="1"/>
          </p:cNvSpPr>
          <p:nvPr/>
        </p:nvSpPr>
        <p:spPr bwMode="auto">
          <a:xfrm>
            <a:off x="6667506" y="2776547"/>
            <a:ext cx="289322" cy="326231"/>
          </a:xfrm>
          <a:prstGeom prst="downArrow">
            <a:avLst>
              <a:gd name="adj1" fmla="val 50000"/>
              <a:gd name="adj2" fmla="val 28189"/>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4886" name="Text Box 70"/>
          <p:cNvSpPr txBox="1">
            <a:spLocks noChangeArrowheads="1"/>
          </p:cNvSpPr>
          <p:nvPr/>
        </p:nvSpPr>
        <p:spPr bwMode="auto">
          <a:xfrm>
            <a:off x="6084094" y="3112303"/>
            <a:ext cx="186942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650" b="1" dirty="0">
                <a:solidFill>
                  <a:srgbClr val="FF0000"/>
                </a:solidFill>
                <a:latin typeface="Tahoma"/>
                <a:ea typeface="Osaka"/>
                <a:cs typeface="Osaka"/>
              </a:rPr>
              <a:t>Reward Circuits</a:t>
            </a:r>
          </a:p>
        </p:txBody>
      </p:sp>
      <p:sp>
        <p:nvSpPr>
          <p:cNvPr id="34887" name="Freeform 71"/>
          <p:cNvSpPr>
            <a:spLocks noChangeAspect="1"/>
          </p:cNvSpPr>
          <p:nvPr/>
        </p:nvSpPr>
        <p:spPr bwMode="auto">
          <a:xfrm>
            <a:off x="7104460" y="2674145"/>
            <a:ext cx="151209" cy="67866"/>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88" name="Freeform 72"/>
          <p:cNvSpPr>
            <a:spLocks noChangeAspect="1"/>
          </p:cNvSpPr>
          <p:nvPr/>
        </p:nvSpPr>
        <p:spPr bwMode="auto">
          <a:xfrm>
            <a:off x="6455573" y="2674145"/>
            <a:ext cx="150019" cy="96441"/>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89" name="Freeform 73"/>
          <p:cNvSpPr>
            <a:spLocks noChangeAspect="1"/>
          </p:cNvSpPr>
          <p:nvPr/>
        </p:nvSpPr>
        <p:spPr bwMode="auto">
          <a:xfrm>
            <a:off x="6672276" y="2639618"/>
            <a:ext cx="150019" cy="9525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90" name="Freeform 74"/>
          <p:cNvSpPr>
            <a:spLocks noChangeAspect="1"/>
          </p:cNvSpPr>
          <p:nvPr/>
        </p:nvSpPr>
        <p:spPr bwMode="auto">
          <a:xfrm>
            <a:off x="6888971" y="2639618"/>
            <a:ext cx="150019" cy="9525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4891" name="Text Box 75"/>
          <p:cNvSpPr txBox="1">
            <a:spLocks noChangeArrowheads="1"/>
          </p:cNvSpPr>
          <p:nvPr/>
        </p:nvSpPr>
        <p:spPr bwMode="auto">
          <a:xfrm>
            <a:off x="7104460" y="2620571"/>
            <a:ext cx="3289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r>
              <a:rPr lang="en-US" altLang="en-US" sz="900" b="1">
                <a:solidFill>
                  <a:srgbClr val="4D4D4D"/>
                </a:solidFill>
                <a:latin typeface="Helvetica" pitchFamily="34" charset="0"/>
                <a:ea typeface="Osaka"/>
                <a:cs typeface="Osaka"/>
              </a:rPr>
              <a:t> </a:t>
            </a:r>
          </a:p>
        </p:txBody>
      </p:sp>
      <p:sp>
        <p:nvSpPr>
          <p:cNvPr id="34892" name="Text Box 76"/>
          <p:cNvSpPr txBox="1">
            <a:spLocks noChangeArrowheads="1"/>
          </p:cNvSpPr>
          <p:nvPr/>
        </p:nvSpPr>
        <p:spPr bwMode="auto">
          <a:xfrm>
            <a:off x="6454379" y="2620571"/>
            <a:ext cx="3289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r>
              <a:rPr lang="en-US" altLang="en-US" sz="900" b="1">
                <a:solidFill>
                  <a:srgbClr val="4D4D4D"/>
                </a:solidFill>
                <a:latin typeface="Helvetica" pitchFamily="34" charset="0"/>
                <a:ea typeface="Osaka"/>
                <a:cs typeface="Osaka"/>
              </a:rPr>
              <a:t> </a:t>
            </a:r>
          </a:p>
        </p:txBody>
      </p:sp>
      <p:sp>
        <p:nvSpPr>
          <p:cNvPr id="34893" name="Text Box 77"/>
          <p:cNvSpPr txBox="1">
            <a:spLocks noChangeArrowheads="1"/>
          </p:cNvSpPr>
          <p:nvPr/>
        </p:nvSpPr>
        <p:spPr bwMode="auto">
          <a:xfrm>
            <a:off x="6888957" y="2586041"/>
            <a:ext cx="3289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r>
              <a:rPr lang="en-US" altLang="en-US" sz="900" b="1">
                <a:solidFill>
                  <a:srgbClr val="4D4D4D"/>
                </a:solidFill>
                <a:latin typeface="Helvetica" pitchFamily="34" charset="0"/>
                <a:ea typeface="Osaka"/>
                <a:cs typeface="Osaka"/>
              </a:rPr>
              <a:t> </a:t>
            </a:r>
          </a:p>
        </p:txBody>
      </p:sp>
      <p:sp>
        <p:nvSpPr>
          <p:cNvPr id="34894" name="Text Box 78"/>
          <p:cNvSpPr txBox="1">
            <a:spLocks noChangeArrowheads="1"/>
          </p:cNvSpPr>
          <p:nvPr/>
        </p:nvSpPr>
        <p:spPr bwMode="auto">
          <a:xfrm>
            <a:off x="7008020" y="2488410"/>
            <a:ext cx="3289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r>
              <a:rPr lang="en-US" altLang="en-US" sz="900" b="1">
                <a:solidFill>
                  <a:srgbClr val="4D4D4D"/>
                </a:solidFill>
                <a:latin typeface="Helvetica" pitchFamily="34" charset="0"/>
                <a:ea typeface="Osaka"/>
                <a:cs typeface="Osaka"/>
              </a:rPr>
              <a:t> </a:t>
            </a:r>
          </a:p>
        </p:txBody>
      </p:sp>
      <p:sp>
        <p:nvSpPr>
          <p:cNvPr id="34895" name="Text Box 79"/>
          <p:cNvSpPr txBox="1">
            <a:spLocks noChangeArrowheads="1"/>
          </p:cNvSpPr>
          <p:nvPr/>
        </p:nvSpPr>
        <p:spPr bwMode="auto">
          <a:xfrm>
            <a:off x="6548438" y="2586041"/>
            <a:ext cx="3289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600" b="1">
                <a:solidFill>
                  <a:srgbClr val="4D4D4D"/>
                </a:solidFill>
                <a:latin typeface="Helvetica" pitchFamily="34" charset="0"/>
                <a:ea typeface="Osaka"/>
                <a:cs typeface="Osaka"/>
              </a:rPr>
              <a:t>DA</a:t>
            </a:r>
            <a:r>
              <a:rPr lang="en-US" altLang="en-US" sz="900" b="1">
                <a:solidFill>
                  <a:srgbClr val="4D4D4D"/>
                </a:solidFill>
                <a:latin typeface="Helvetica" pitchFamily="34" charset="0"/>
                <a:ea typeface="Osaka"/>
                <a:cs typeface="Osaka"/>
              </a:rPr>
              <a:t> </a:t>
            </a:r>
          </a:p>
        </p:txBody>
      </p:sp>
      <p:sp>
        <p:nvSpPr>
          <p:cNvPr id="34896" name="Text Box 80"/>
          <p:cNvSpPr txBox="1">
            <a:spLocks noChangeArrowheads="1"/>
          </p:cNvSpPr>
          <p:nvPr/>
        </p:nvSpPr>
        <p:spPr bwMode="auto">
          <a:xfrm>
            <a:off x="6000750" y="3371859"/>
            <a:ext cx="20002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50000"/>
              </a:spcBef>
              <a:spcAft>
                <a:spcPct val="0"/>
              </a:spcAft>
              <a:buClrTx/>
              <a:buSzTx/>
              <a:buNone/>
              <a:defRPr/>
            </a:pPr>
            <a:r>
              <a:rPr lang="en-US" altLang="en-US" sz="1650" b="1" i="1" dirty="0">
                <a:solidFill>
                  <a:srgbClr val="FFFFFF"/>
                </a:solidFill>
                <a:latin typeface="Tahoma"/>
                <a:ea typeface="Osaka"/>
                <a:cs typeface="Osaka"/>
              </a:rPr>
              <a:t>Non-Drug User</a:t>
            </a:r>
          </a:p>
        </p:txBody>
      </p:sp>
      <p:sp>
        <p:nvSpPr>
          <p:cNvPr id="34897" name="Text Box 81"/>
          <p:cNvSpPr txBox="1">
            <a:spLocks noChangeArrowheads="1"/>
          </p:cNvSpPr>
          <p:nvPr/>
        </p:nvSpPr>
        <p:spPr bwMode="auto">
          <a:xfrm>
            <a:off x="1727598" y="5305426"/>
            <a:ext cx="925253" cy="3577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725" b="1">
                <a:solidFill>
                  <a:srgbClr val="FFFF00"/>
                </a:solidFill>
                <a:latin typeface="Tahoma"/>
                <a:ea typeface="Osaka"/>
                <a:cs typeface="Osaka"/>
              </a:rPr>
              <a:t>Heroin</a:t>
            </a:r>
          </a:p>
        </p:txBody>
      </p:sp>
      <p:pic>
        <p:nvPicPr>
          <p:cNvPr id="34898" name="Picture 82"/>
          <p:cNvPicPr>
            <a:picLocks noChangeAspect="1" noChangeArrowheads="1"/>
          </p:cNvPicPr>
          <p:nvPr/>
        </p:nvPicPr>
        <p:blipFill>
          <a:blip r:embed="rId12">
            <a:extLst>
              <a:ext uri="{28A0092B-C50C-407E-A947-70E740481C1C}">
                <a14:useLocalDpi xmlns:a14="http://schemas.microsoft.com/office/drawing/2010/main" val="0"/>
              </a:ext>
            </a:extLst>
          </a:blip>
          <a:srcRect t="33333" b="31111"/>
          <a:stretch>
            <a:fillRect/>
          </a:stretch>
        </p:blipFill>
        <p:spPr bwMode="auto">
          <a:xfrm>
            <a:off x="2699147" y="2219325"/>
            <a:ext cx="24003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99" name="Picture 83" descr="tina-meth-pi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4208" y="2381250"/>
            <a:ext cx="1321594" cy="9906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900" name="Text Box 84"/>
          <p:cNvSpPr txBox="1">
            <a:spLocks noChangeArrowheads="1"/>
          </p:cNvSpPr>
          <p:nvPr/>
        </p:nvSpPr>
        <p:spPr bwMode="auto">
          <a:xfrm>
            <a:off x="1872856" y="3008710"/>
            <a:ext cx="745717" cy="3577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725" b="1">
                <a:solidFill>
                  <a:srgbClr val="FFFF00"/>
                </a:solidFill>
                <a:latin typeface="Tahoma"/>
                <a:ea typeface="Osaka"/>
                <a:cs typeface="Osaka"/>
              </a:rPr>
              <a:t>Meth</a:t>
            </a:r>
          </a:p>
        </p:txBody>
      </p:sp>
      <p:sp>
        <p:nvSpPr>
          <p:cNvPr id="34901" name="Text Box 85"/>
          <p:cNvSpPr txBox="1">
            <a:spLocks noChangeArrowheads="1"/>
          </p:cNvSpPr>
          <p:nvPr/>
        </p:nvSpPr>
        <p:spPr bwMode="auto">
          <a:xfrm>
            <a:off x="763204" y="484865"/>
            <a:ext cx="7486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defRPr/>
            </a:pPr>
            <a:r>
              <a:rPr lang="en-US" altLang="en-US" sz="2800" b="1" dirty="0">
                <a:solidFill>
                  <a:srgbClr val="FBFF07"/>
                </a:solidFill>
                <a:latin typeface="Calibri" panose="020F0502020204030204" pitchFamily="34" charset="0"/>
                <a:ea typeface="Osaka"/>
                <a:cs typeface="Calibri" panose="020F0502020204030204" pitchFamily="34" charset="0"/>
              </a:rPr>
              <a:t>Dopamine D2 Receptors are  Lower in Addiction</a:t>
            </a:r>
            <a:endParaRPr lang="en-US" altLang="en-US" sz="2800" b="1" dirty="0">
              <a:solidFill>
                <a:srgbClr val="000066"/>
              </a:solidFill>
              <a:latin typeface="Calibri" panose="020F0502020204030204" pitchFamily="34" charset="0"/>
              <a:ea typeface="Osaka"/>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AF70DF5B-45D3-4584-9F8F-2C53CC435253}" type="slidenum">
              <a:rPr lang="en-US">
                <a:solidFill>
                  <a:srgbClr val="FFFFFF"/>
                </a:solidFill>
                <a:latin typeface="Tahoma"/>
              </a:rPr>
              <a:pPr>
                <a:defRPr/>
              </a:pPr>
              <a:t>36</a:t>
            </a:fld>
            <a:endParaRPr lang="en-US">
              <a:solidFill>
                <a:srgbClr val="FFFFFF"/>
              </a:solidFill>
              <a:latin typeface="Tahoma"/>
            </a:endParaRPr>
          </a:p>
        </p:txBody>
      </p:sp>
      <p:sp>
        <p:nvSpPr>
          <p:cNvPr id="3" name="Rectangle 2"/>
          <p:cNvSpPr/>
          <p:nvPr/>
        </p:nvSpPr>
        <p:spPr>
          <a:xfrm>
            <a:off x="256105" y="6273285"/>
            <a:ext cx="1471493" cy="369332"/>
          </a:xfrm>
          <a:prstGeom prst="rect">
            <a:avLst/>
          </a:prstGeom>
        </p:spPr>
        <p:txBody>
          <a:bodyPr wrap="none">
            <a:spAutoFit/>
          </a:bodyPr>
          <a:lstStyle/>
          <a:p>
            <a:pPr marL="0" lvl="2" fontAlgn="base">
              <a:spcBef>
                <a:spcPct val="0"/>
              </a:spcBef>
              <a:spcAft>
                <a:spcPct val="0"/>
              </a:spcAft>
            </a:pPr>
            <a:r>
              <a:rPr lang="en-US" altLang="en-US" dirty="0">
                <a:solidFill>
                  <a:srgbClr val="FFFFFF"/>
                </a:solidFill>
                <a:latin typeface="Calibri" panose="020F0502020204030204" pitchFamily="34" charset="0"/>
                <a:cs typeface="Calibri" panose="020F0502020204030204" pitchFamily="34" charset="0"/>
              </a:rPr>
              <a:t>Source: NIDA </a:t>
            </a:r>
          </a:p>
        </p:txBody>
      </p:sp>
    </p:spTree>
    <p:extLst>
      <p:ext uri="{BB962C8B-B14F-4D97-AF65-F5344CB8AC3E}">
        <p14:creationId xmlns:p14="http://schemas.microsoft.com/office/powerpoint/2010/main" val="358740470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body" idx="1"/>
          </p:nvPr>
        </p:nvSpPr>
        <p:spPr/>
        <p:txBody>
          <a:bodyPr/>
          <a:lstStyle/>
          <a:p>
            <a:pPr eaLnBrk="1" hangingPunct="1">
              <a:buFont typeface="Wingdings" pitchFamily="2" charset="2"/>
              <a:buNone/>
              <a:defRPr/>
            </a:pPr>
            <a:endParaRPr lang="en-US" sz="2700" b="1" dirty="0">
              <a:solidFill>
                <a:srgbClr val="FFCC00"/>
              </a:solidFill>
            </a:endParaRPr>
          </a:p>
          <a:p>
            <a:pPr eaLnBrk="1" hangingPunct="1">
              <a:buFont typeface="Wingdings" pitchFamily="2" charset="2"/>
              <a:buNone/>
              <a:defRPr/>
            </a:pPr>
            <a:endParaRPr lang="en-US" sz="2700" b="1" dirty="0">
              <a:solidFill>
                <a:srgbClr val="FFCC00"/>
              </a:solidFill>
            </a:endParaRPr>
          </a:p>
          <a:p>
            <a:pPr eaLnBrk="1" hangingPunct="1">
              <a:buFont typeface="Wingdings" pitchFamily="2" charset="2"/>
              <a:buNone/>
              <a:defRPr/>
            </a:pPr>
            <a:r>
              <a:rPr lang="en-US" sz="3600" b="1" dirty="0">
                <a:solidFill>
                  <a:srgbClr val="FFCC00"/>
                </a:solidFill>
                <a:latin typeface="Calibri" panose="020F0502020204030204" pitchFamily="34" charset="0"/>
                <a:cs typeface="Calibri" panose="020F0502020204030204" pitchFamily="34" charset="0"/>
              </a:rPr>
              <a:t>Cognitive and </a:t>
            </a:r>
          </a:p>
          <a:p>
            <a:pPr lvl="1" eaLnBrk="1" hangingPunct="1">
              <a:buFontTx/>
              <a:buNone/>
              <a:defRPr/>
            </a:pPr>
            <a:r>
              <a:rPr lang="en-US" sz="3600" b="1" dirty="0">
                <a:solidFill>
                  <a:srgbClr val="FFCC00"/>
                </a:solidFill>
                <a:latin typeface="Calibri" panose="020F0502020204030204" pitchFamily="34" charset="0"/>
                <a:cs typeface="Calibri" panose="020F0502020204030204" pitchFamily="34" charset="0"/>
              </a:rPr>
              <a:t>Memory Effects</a:t>
            </a:r>
          </a:p>
        </p:txBody>
      </p:sp>
      <p:grpSp>
        <p:nvGrpSpPr>
          <p:cNvPr id="778243" name="Group 3"/>
          <p:cNvGrpSpPr>
            <a:grpSpLocks/>
          </p:cNvGrpSpPr>
          <p:nvPr/>
        </p:nvGrpSpPr>
        <p:grpSpPr bwMode="auto">
          <a:xfrm>
            <a:off x="4457700" y="1714501"/>
            <a:ext cx="3149204" cy="3317081"/>
            <a:chOff x="3024" y="1198"/>
            <a:chExt cx="2976" cy="2786"/>
          </a:xfrm>
        </p:grpSpPr>
        <p:sp>
          <p:nvSpPr>
            <p:cNvPr id="36869" name="Freeform 4"/>
            <p:cNvSpPr>
              <a:spLocks/>
            </p:cNvSpPr>
            <p:nvPr/>
          </p:nvSpPr>
          <p:spPr bwMode="auto">
            <a:xfrm>
              <a:off x="3927" y="2603"/>
              <a:ext cx="1706" cy="743"/>
            </a:xfrm>
            <a:custGeom>
              <a:avLst/>
              <a:gdLst>
                <a:gd name="T0" fmla="*/ 171 w 1457"/>
                <a:gd name="T1" fmla="*/ 638 h 659"/>
                <a:gd name="T2" fmla="*/ 103 w 1457"/>
                <a:gd name="T3" fmla="*/ 697 h 659"/>
                <a:gd name="T4" fmla="*/ 48 w 1457"/>
                <a:gd name="T5" fmla="*/ 776 h 659"/>
                <a:gd name="T6" fmla="*/ 21 w 1457"/>
                <a:gd name="T7" fmla="*/ 858 h 659"/>
                <a:gd name="T8" fmla="*/ 0 w 1457"/>
                <a:gd name="T9" fmla="*/ 955 h 659"/>
                <a:gd name="T10" fmla="*/ 0 w 1457"/>
                <a:gd name="T11" fmla="*/ 1047 h 659"/>
                <a:gd name="T12" fmla="*/ 21 w 1457"/>
                <a:gd name="T13" fmla="*/ 1146 h 659"/>
                <a:gd name="T14" fmla="*/ 48 w 1457"/>
                <a:gd name="T15" fmla="*/ 1230 h 659"/>
                <a:gd name="T16" fmla="*/ 88 w 1457"/>
                <a:gd name="T17" fmla="*/ 1318 h 659"/>
                <a:gd name="T18" fmla="*/ 144 w 1457"/>
                <a:gd name="T19" fmla="*/ 1386 h 659"/>
                <a:gd name="T20" fmla="*/ 272 w 1457"/>
                <a:gd name="T21" fmla="*/ 1480 h 659"/>
                <a:gd name="T22" fmla="*/ 426 w 1457"/>
                <a:gd name="T23" fmla="*/ 1569 h 659"/>
                <a:gd name="T24" fmla="*/ 603 w 1457"/>
                <a:gd name="T25" fmla="*/ 1663 h 659"/>
                <a:gd name="T26" fmla="*/ 801 w 1457"/>
                <a:gd name="T27" fmla="*/ 1761 h 659"/>
                <a:gd name="T28" fmla="*/ 1020 w 1457"/>
                <a:gd name="T29" fmla="*/ 1852 h 659"/>
                <a:gd name="T30" fmla="*/ 1239 w 1457"/>
                <a:gd name="T31" fmla="*/ 1938 h 659"/>
                <a:gd name="T32" fmla="*/ 1465 w 1457"/>
                <a:gd name="T33" fmla="*/ 2015 h 659"/>
                <a:gd name="T34" fmla="*/ 1674 w 1457"/>
                <a:gd name="T35" fmla="*/ 2084 h 659"/>
                <a:gd name="T36" fmla="*/ 1879 w 1457"/>
                <a:gd name="T37" fmla="*/ 2140 h 659"/>
                <a:gd name="T38" fmla="*/ 2064 w 1457"/>
                <a:gd name="T39" fmla="*/ 2170 h 659"/>
                <a:gd name="T40" fmla="*/ 2219 w 1457"/>
                <a:gd name="T41" fmla="*/ 2185 h 659"/>
                <a:gd name="T42" fmla="*/ 2373 w 1457"/>
                <a:gd name="T43" fmla="*/ 2185 h 659"/>
                <a:gd name="T44" fmla="*/ 2488 w 1457"/>
                <a:gd name="T45" fmla="*/ 2178 h 659"/>
                <a:gd name="T46" fmla="*/ 2613 w 1457"/>
                <a:gd name="T47" fmla="*/ 2177 h 659"/>
                <a:gd name="T48" fmla="*/ 2735 w 1457"/>
                <a:gd name="T49" fmla="*/ 2173 h 659"/>
                <a:gd name="T50" fmla="*/ 2858 w 1457"/>
                <a:gd name="T51" fmla="*/ 2164 h 659"/>
                <a:gd name="T52" fmla="*/ 2979 w 1457"/>
                <a:gd name="T53" fmla="*/ 2146 h 659"/>
                <a:gd name="T54" fmla="*/ 3094 w 1457"/>
                <a:gd name="T55" fmla="*/ 2126 h 659"/>
                <a:gd name="T56" fmla="*/ 3202 w 1457"/>
                <a:gd name="T57" fmla="*/ 2096 h 659"/>
                <a:gd name="T58" fmla="*/ 3314 w 1457"/>
                <a:gd name="T59" fmla="*/ 2056 h 659"/>
                <a:gd name="T60" fmla="*/ 3411 w 1457"/>
                <a:gd name="T61" fmla="*/ 2013 h 659"/>
                <a:gd name="T62" fmla="*/ 3507 w 1457"/>
                <a:gd name="T63" fmla="*/ 1961 h 659"/>
                <a:gd name="T64" fmla="*/ 3551 w 1457"/>
                <a:gd name="T65" fmla="*/ 1925 h 659"/>
                <a:gd name="T66" fmla="*/ 3597 w 1457"/>
                <a:gd name="T67" fmla="*/ 1898 h 659"/>
                <a:gd name="T68" fmla="*/ 3636 w 1457"/>
                <a:gd name="T69" fmla="*/ 1867 h 659"/>
                <a:gd name="T70" fmla="*/ 3679 w 1457"/>
                <a:gd name="T71" fmla="*/ 1841 h 659"/>
                <a:gd name="T72" fmla="*/ 3721 w 1457"/>
                <a:gd name="T73" fmla="*/ 1817 h 659"/>
                <a:gd name="T74" fmla="*/ 3764 w 1457"/>
                <a:gd name="T75" fmla="*/ 1796 h 659"/>
                <a:gd name="T76" fmla="*/ 3810 w 1457"/>
                <a:gd name="T77" fmla="*/ 1769 h 659"/>
                <a:gd name="T78" fmla="*/ 3864 w 1457"/>
                <a:gd name="T79" fmla="*/ 1745 h 659"/>
                <a:gd name="T80" fmla="*/ 3937 w 1457"/>
                <a:gd name="T81" fmla="*/ 1724 h 659"/>
                <a:gd name="T82" fmla="*/ 4047 w 1457"/>
                <a:gd name="T83" fmla="*/ 1686 h 659"/>
                <a:gd name="T84" fmla="*/ 4137 w 1457"/>
                <a:gd name="T85" fmla="*/ 1634 h 659"/>
                <a:gd name="T86" fmla="*/ 4235 w 1457"/>
                <a:gd name="T87" fmla="*/ 1564 h 659"/>
                <a:gd name="T88" fmla="*/ 4318 w 1457"/>
                <a:gd name="T89" fmla="*/ 1495 h 659"/>
                <a:gd name="T90" fmla="*/ 4403 w 1457"/>
                <a:gd name="T91" fmla="*/ 1415 h 659"/>
                <a:gd name="T92" fmla="*/ 4487 w 1457"/>
                <a:gd name="T93" fmla="*/ 1327 h 659"/>
                <a:gd name="T94" fmla="*/ 4584 w 1457"/>
                <a:gd name="T95" fmla="*/ 1246 h 659"/>
                <a:gd name="T96" fmla="*/ 4677 w 1457"/>
                <a:gd name="T97" fmla="*/ 1165 h 659"/>
                <a:gd name="T98" fmla="*/ 4782 w 1457"/>
                <a:gd name="T99" fmla="*/ 1089 h 659"/>
                <a:gd name="T100" fmla="*/ 4894 w 1457"/>
                <a:gd name="T101" fmla="*/ 1031 h 659"/>
                <a:gd name="T102" fmla="*/ 5017 w 1457"/>
                <a:gd name="T103" fmla="*/ 980 h 659"/>
                <a:gd name="T104" fmla="*/ 5249 w 1457"/>
                <a:gd name="T105" fmla="*/ 886 h 659"/>
                <a:gd name="T106" fmla="*/ 5438 w 1457"/>
                <a:gd name="T107" fmla="*/ 787 h 659"/>
                <a:gd name="T108" fmla="*/ 5630 w 1457"/>
                <a:gd name="T109" fmla="*/ 676 h 659"/>
                <a:gd name="T110" fmla="*/ 5817 w 1457"/>
                <a:gd name="T111" fmla="*/ 560 h 659"/>
                <a:gd name="T112" fmla="*/ 6015 w 1457"/>
                <a:gd name="T113" fmla="*/ 441 h 659"/>
                <a:gd name="T114" fmla="*/ 6216 w 1457"/>
                <a:gd name="T115" fmla="*/ 322 h 659"/>
                <a:gd name="T116" fmla="*/ 6412 w 1457"/>
                <a:gd name="T117" fmla="*/ 212 h 659"/>
                <a:gd name="T118" fmla="*/ 6607 w 1457"/>
                <a:gd name="T119" fmla="*/ 123 h 659"/>
                <a:gd name="T120" fmla="*/ 6801 w 1457"/>
                <a:gd name="T121" fmla="*/ 48 h 659"/>
                <a:gd name="T122" fmla="*/ 6993 w 1457"/>
                <a:gd name="T123" fmla="*/ 2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57" h="659">
                  <a:moveTo>
                    <a:pt x="55" y="180"/>
                  </a:moveTo>
                  <a:lnTo>
                    <a:pt x="42" y="188"/>
                  </a:lnTo>
                  <a:lnTo>
                    <a:pt x="36" y="192"/>
                  </a:lnTo>
                  <a:lnTo>
                    <a:pt x="30" y="198"/>
                  </a:lnTo>
                  <a:lnTo>
                    <a:pt x="25" y="204"/>
                  </a:lnTo>
                  <a:lnTo>
                    <a:pt x="21" y="210"/>
                  </a:lnTo>
                  <a:lnTo>
                    <a:pt x="17" y="218"/>
                  </a:lnTo>
                  <a:lnTo>
                    <a:pt x="14" y="225"/>
                  </a:lnTo>
                  <a:lnTo>
                    <a:pt x="10" y="233"/>
                  </a:lnTo>
                  <a:lnTo>
                    <a:pt x="8" y="241"/>
                  </a:lnTo>
                  <a:lnTo>
                    <a:pt x="5" y="250"/>
                  </a:lnTo>
                  <a:lnTo>
                    <a:pt x="4" y="259"/>
                  </a:lnTo>
                  <a:lnTo>
                    <a:pt x="2" y="268"/>
                  </a:lnTo>
                  <a:lnTo>
                    <a:pt x="1" y="278"/>
                  </a:lnTo>
                  <a:lnTo>
                    <a:pt x="0" y="287"/>
                  </a:lnTo>
                  <a:lnTo>
                    <a:pt x="0" y="297"/>
                  </a:lnTo>
                  <a:lnTo>
                    <a:pt x="0" y="306"/>
                  </a:lnTo>
                  <a:lnTo>
                    <a:pt x="0" y="316"/>
                  </a:lnTo>
                  <a:lnTo>
                    <a:pt x="1" y="326"/>
                  </a:lnTo>
                  <a:lnTo>
                    <a:pt x="2" y="336"/>
                  </a:lnTo>
                  <a:lnTo>
                    <a:pt x="4" y="345"/>
                  </a:lnTo>
                  <a:lnTo>
                    <a:pt x="5" y="354"/>
                  </a:lnTo>
                  <a:lnTo>
                    <a:pt x="7" y="364"/>
                  </a:lnTo>
                  <a:lnTo>
                    <a:pt x="10" y="372"/>
                  </a:lnTo>
                  <a:lnTo>
                    <a:pt x="12" y="381"/>
                  </a:lnTo>
                  <a:lnTo>
                    <a:pt x="15" y="389"/>
                  </a:lnTo>
                  <a:lnTo>
                    <a:pt x="18" y="397"/>
                  </a:lnTo>
                  <a:lnTo>
                    <a:pt x="22" y="404"/>
                  </a:lnTo>
                  <a:lnTo>
                    <a:pt x="26" y="411"/>
                  </a:lnTo>
                  <a:lnTo>
                    <a:pt x="30" y="418"/>
                  </a:lnTo>
                  <a:lnTo>
                    <a:pt x="34" y="424"/>
                  </a:lnTo>
                  <a:lnTo>
                    <a:pt x="39" y="429"/>
                  </a:lnTo>
                  <a:lnTo>
                    <a:pt x="56" y="446"/>
                  </a:lnTo>
                  <a:lnTo>
                    <a:pt x="66" y="454"/>
                  </a:lnTo>
                  <a:lnTo>
                    <a:pt x="76" y="464"/>
                  </a:lnTo>
                  <a:lnTo>
                    <a:pt x="88" y="473"/>
                  </a:lnTo>
                  <a:lnTo>
                    <a:pt x="100" y="482"/>
                  </a:lnTo>
                  <a:lnTo>
                    <a:pt x="112" y="492"/>
                  </a:lnTo>
                  <a:lnTo>
                    <a:pt x="125" y="501"/>
                  </a:lnTo>
                  <a:lnTo>
                    <a:pt x="138" y="511"/>
                  </a:lnTo>
                  <a:lnTo>
                    <a:pt x="152" y="520"/>
                  </a:lnTo>
                  <a:lnTo>
                    <a:pt x="166" y="530"/>
                  </a:lnTo>
                  <a:lnTo>
                    <a:pt x="181" y="539"/>
                  </a:lnTo>
                  <a:lnTo>
                    <a:pt x="196" y="548"/>
                  </a:lnTo>
                  <a:lnTo>
                    <a:pt x="210" y="558"/>
                  </a:lnTo>
                  <a:lnTo>
                    <a:pt x="226" y="567"/>
                  </a:lnTo>
                  <a:lnTo>
                    <a:pt x="241" y="576"/>
                  </a:lnTo>
                  <a:lnTo>
                    <a:pt x="256" y="584"/>
                  </a:lnTo>
                  <a:lnTo>
                    <a:pt x="272" y="592"/>
                  </a:lnTo>
                  <a:lnTo>
                    <a:pt x="287" y="600"/>
                  </a:lnTo>
                  <a:lnTo>
                    <a:pt x="302" y="608"/>
                  </a:lnTo>
                  <a:lnTo>
                    <a:pt x="317" y="615"/>
                  </a:lnTo>
                  <a:lnTo>
                    <a:pt x="332" y="622"/>
                  </a:lnTo>
                  <a:lnTo>
                    <a:pt x="346" y="628"/>
                  </a:lnTo>
                  <a:lnTo>
                    <a:pt x="360" y="634"/>
                  </a:lnTo>
                  <a:lnTo>
                    <a:pt x="374" y="639"/>
                  </a:lnTo>
                  <a:lnTo>
                    <a:pt x="388" y="644"/>
                  </a:lnTo>
                  <a:lnTo>
                    <a:pt x="401" y="648"/>
                  </a:lnTo>
                  <a:lnTo>
                    <a:pt x="414" y="651"/>
                  </a:lnTo>
                  <a:lnTo>
                    <a:pt x="426" y="654"/>
                  </a:lnTo>
                  <a:lnTo>
                    <a:pt x="437" y="656"/>
                  </a:lnTo>
                  <a:lnTo>
                    <a:pt x="448" y="657"/>
                  </a:lnTo>
                  <a:lnTo>
                    <a:pt x="458" y="658"/>
                  </a:lnTo>
                  <a:lnTo>
                    <a:pt x="474" y="658"/>
                  </a:lnTo>
                  <a:lnTo>
                    <a:pt x="482" y="658"/>
                  </a:lnTo>
                  <a:lnTo>
                    <a:pt x="490" y="658"/>
                  </a:lnTo>
                  <a:lnTo>
                    <a:pt x="498" y="658"/>
                  </a:lnTo>
                  <a:lnTo>
                    <a:pt x="506" y="658"/>
                  </a:lnTo>
                  <a:lnTo>
                    <a:pt x="514" y="657"/>
                  </a:lnTo>
                  <a:lnTo>
                    <a:pt x="523" y="657"/>
                  </a:lnTo>
                  <a:lnTo>
                    <a:pt x="531" y="657"/>
                  </a:lnTo>
                  <a:lnTo>
                    <a:pt x="540" y="656"/>
                  </a:lnTo>
                  <a:lnTo>
                    <a:pt x="548" y="656"/>
                  </a:lnTo>
                  <a:lnTo>
                    <a:pt x="556" y="656"/>
                  </a:lnTo>
                  <a:lnTo>
                    <a:pt x="565" y="655"/>
                  </a:lnTo>
                  <a:lnTo>
                    <a:pt x="573" y="654"/>
                  </a:lnTo>
                  <a:lnTo>
                    <a:pt x="582" y="653"/>
                  </a:lnTo>
                  <a:lnTo>
                    <a:pt x="590" y="652"/>
                  </a:lnTo>
                  <a:lnTo>
                    <a:pt x="598" y="650"/>
                  </a:lnTo>
                  <a:lnTo>
                    <a:pt x="607" y="649"/>
                  </a:lnTo>
                  <a:lnTo>
                    <a:pt x="615" y="647"/>
                  </a:lnTo>
                  <a:lnTo>
                    <a:pt x="623" y="645"/>
                  </a:lnTo>
                  <a:lnTo>
                    <a:pt x="631" y="643"/>
                  </a:lnTo>
                  <a:lnTo>
                    <a:pt x="639" y="640"/>
                  </a:lnTo>
                  <a:lnTo>
                    <a:pt x="647" y="638"/>
                  </a:lnTo>
                  <a:lnTo>
                    <a:pt x="655" y="635"/>
                  </a:lnTo>
                  <a:lnTo>
                    <a:pt x="662" y="632"/>
                  </a:lnTo>
                  <a:lnTo>
                    <a:pt x="670" y="628"/>
                  </a:lnTo>
                  <a:lnTo>
                    <a:pt x="677" y="624"/>
                  </a:lnTo>
                  <a:lnTo>
                    <a:pt x="684" y="620"/>
                  </a:lnTo>
                  <a:lnTo>
                    <a:pt x="691" y="616"/>
                  </a:lnTo>
                  <a:lnTo>
                    <a:pt x="698" y="611"/>
                  </a:lnTo>
                  <a:lnTo>
                    <a:pt x="705" y="606"/>
                  </a:lnTo>
                  <a:lnTo>
                    <a:pt x="712" y="600"/>
                  </a:lnTo>
                  <a:lnTo>
                    <a:pt x="719" y="593"/>
                  </a:lnTo>
                  <a:lnTo>
                    <a:pt x="723" y="590"/>
                  </a:lnTo>
                  <a:lnTo>
                    <a:pt x="726" y="586"/>
                  </a:lnTo>
                  <a:lnTo>
                    <a:pt x="730" y="583"/>
                  </a:lnTo>
                  <a:lnTo>
                    <a:pt x="733" y="580"/>
                  </a:lnTo>
                  <a:lnTo>
                    <a:pt x="736" y="577"/>
                  </a:lnTo>
                  <a:lnTo>
                    <a:pt x="739" y="574"/>
                  </a:lnTo>
                  <a:lnTo>
                    <a:pt x="742" y="571"/>
                  </a:lnTo>
                  <a:lnTo>
                    <a:pt x="745" y="568"/>
                  </a:lnTo>
                  <a:lnTo>
                    <a:pt x="748" y="565"/>
                  </a:lnTo>
                  <a:lnTo>
                    <a:pt x="751" y="562"/>
                  </a:lnTo>
                  <a:lnTo>
                    <a:pt x="754" y="560"/>
                  </a:lnTo>
                  <a:lnTo>
                    <a:pt x="756" y="557"/>
                  </a:lnTo>
                  <a:lnTo>
                    <a:pt x="759" y="554"/>
                  </a:lnTo>
                  <a:lnTo>
                    <a:pt x="762" y="552"/>
                  </a:lnTo>
                  <a:lnTo>
                    <a:pt x="765" y="550"/>
                  </a:lnTo>
                  <a:lnTo>
                    <a:pt x="768" y="547"/>
                  </a:lnTo>
                  <a:lnTo>
                    <a:pt x="770" y="544"/>
                  </a:lnTo>
                  <a:lnTo>
                    <a:pt x="774" y="542"/>
                  </a:lnTo>
                  <a:lnTo>
                    <a:pt x="777" y="540"/>
                  </a:lnTo>
                  <a:lnTo>
                    <a:pt x="780" y="537"/>
                  </a:lnTo>
                  <a:lnTo>
                    <a:pt x="783" y="535"/>
                  </a:lnTo>
                  <a:lnTo>
                    <a:pt x="787" y="533"/>
                  </a:lnTo>
                  <a:lnTo>
                    <a:pt x="791" y="530"/>
                  </a:lnTo>
                  <a:lnTo>
                    <a:pt x="794" y="528"/>
                  </a:lnTo>
                  <a:lnTo>
                    <a:pt x="798" y="526"/>
                  </a:lnTo>
                  <a:lnTo>
                    <a:pt x="803" y="524"/>
                  </a:lnTo>
                  <a:lnTo>
                    <a:pt x="807" y="521"/>
                  </a:lnTo>
                  <a:lnTo>
                    <a:pt x="812" y="519"/>
                  </a:lnTo>
                  <a:lnTo>
                    <a:pt x="817" y="516"/>
                  </a:lnTo>
                  <a:lnTo>
                    <a:pt x="822" y="514"/>
                  </a:lnTo>
                  <a:lnTo>
                    <a:pt x="836" y="507"/>
                  </a:lnTo>
                  <a:lnTo>
                    <a:pt x="842" y="502"/>
                  </a:lnTo>
                  <a:lnTo>
                    <a:pt x="849" y="497"/>
                  </a:lnTo>
                  <a:lnTo>
                    <a:pt x="855" y="492"/>
                  </a:lnTo>
                  <a:lnTo>
                    <a:pt x="861" y="486"/>
                  </a:lnTo>
                  <a:lnTo>
                    <a:pt x="868" y="479"/>
                  </a:lnTo>
                  <a:lnTo>
                    <a:pt x="874" y="472"/>
                  </a:lnTo>
                  <a:lnTo>
                    <a:pt x="880" y="465"/>
                  </a:lnTo>
                  <a:lnTo>
                    <a:pt x="886" y="458"/>
                  </a:lnTo>
                  <a:lnTo>
                    <a:pt x="892" y="450"/>
                  </a:lnTo>
                  <a:lnTo>
                    <a:pt x="897" y="442"/>
                  </a:lnTo>
                  <a:lnTo>
                    <a:pt x="903" y="434"/>
                  </a:lnTo>
                  <a:lnTo>
                    <a:pt x="909" y="426"/>
                  </a:lnTo>
                  <a:lnTo>
                    <a:pt x="915" y="417"/>
                  </a:lnTo>
                  <a:lnTo>
                    <a:pt x="921" y="409"/>
                  </a:lnTo>
                  <a:lnTo>
                    <a:pt x="927" y="400"/>
                  </a:lnTo>
                  <a:lnTo>
                    <a:pt x="934" y="392"/>
                  </a:lnTo>
                  <a:lnTo>
                    <a:pt x="940" y="383"/>
                  </a:lnTo>
                  <a:lnTo>
                    <a:pt x="946" y="375"/>
                  </a:lnTo>
                  <a:lnTo>
                    <a:pt x="952" y="367"/>
                  </a:lnTo>
                  <a:lnTo>
                    <a:pt x="959" y="358"/>
                  </a:lnTo>
                  <a:lnTo>
                    <a:pt x="966" y="351"/>
                  </a:lnTo>
                  <a:lnTo>
                    <a:pt x="973" y="343"/>
                  </a:lnTo>
                  <a:lnTo>
                    <a:pt x="980" y="336"/>
                  </a:lnTo>
                  <a:lnTo>
                    <a:pt x="987" y="328"/>
                  </a:lnTo>
                  <a:lnTo>
                    <a:pt x="995" y="322"/>
                  </a:lnTo>
                  <a:lnTo>
                    <a:pt x="1003" y="316"/>
                  </a:lnTo>
                  <a:lnTo>
                    <a:pt x="1010" y="310"/>
                  </a:lnTo>
                  <a:lnTo>
                    <a:pt x="1019" y="304"/>
                  </a:lnTo>
                  <a:lnTo>
                    <a:pt x="1027" y="299"/>
                  </a:lnTo>
                  <a:lnTo>
                    <a:pt x="1036" y="295"/>
                  </a:lnTo>
                  <a:lnTo>
                    <a:pt x="1060" y="282"/>
                  </a:lnTo>
                  <a:lnTo>
                    <a:pt x="1072" y="275"/>
                  </a:lnTo>
                  <a:lnTo>
                    <a:pt x="1084" y="267"/>
                  </a:lnTo>
                  <a:lnTo>
                    <a:pt x="1097" y="258"/>
                  </a:lnTo>
                  <a:lnTo>
                    <a:pt x="1110" y="248"/>
                  </a:lnTo>
                  <a:lnTo>
                    <a:pt x="1122" y="238"/>
                  </a:lnTo>
                  <a:lnTo>
                    <a:pt x="1135" y="227"/>
                  </a:lnTo>
                  <a:lnTo>
                    <a:pt x="1148" y="216"/>
                  </a:lnTo>
                  <a:lnTo>
                    <a:pt x="1162" y="205"/>
                  </a:lnTo>
                  <a:lnTo>
                    <a:pt x="1175" y="193"/>
                  </a:lnTo>
                  <a:lnTo>
                    <a:pt x="1188" y="181"/>
                  </a:lnTo>
                  <a:lnTo>
                    <a:pt x="1202" y="169"/>
                  </a:lnTo>
                  <a:lnTo>
                    <a:pt x="1215" y="157"/>
                  </a:lnTo>
                  <a:lnTo>
                    <a:pt x="1229" y="145"/>
                  </a:lnTo>
                  <a:lnTo>
                    <a:pt x="1242" y="133"/>
                  </a:lnTo>
                  <a:lnTo>
                    <a:pt x="1256" y="120"/>
                  </a:lnTo>
                  <a:lnTo>
                    <a:pt x="1270" y="109"/>
                  </a:lnTo>
                  <a:lnTo>
                    <a:pt x="1283" y="97"/>
                  </a:lnTo>
                  <a:lnTo>
                    <a:pt x="1297" y="86"/>
                  </a:lnTo>
                  <a:lnTo>
                    <a:pt x="1310" y="75"/>
                  </a:lnTo>
                  <a:lnTo>
                    <a:pt x="1324" y="64"/>
                  </a:lnTo>
                  <a:lnTo>
                    <a:pt x="1338" y="54"/>
                  </a:lnTo>
                  <a:lnTo>
                    <a:pt x="1351" y="45"/>
                  </a:lnTo>
                  <a:lnTo>
                    <a:pt x="1364" y="36"/>
                  </a:lnTo>
                  <a:lnTo>
                    <a:pt x="1378" y="28"/>
                  </a:lnTo>
                  <a:lnTo>
                    <a:pt x="1391" y="21"/>
                  </a:lnTo>
                  <a:lnTo>
                    <a:pt x="1404" y="15"/>
                  </a:lnTo>
                  <a:lnTo>
                    <a:pt x="1417" y="10"/>
                  </a:lnTo>
                  <a:lnTo>
                    <a:pt x="1430" y="5"/>
                  </a:lnTo>
                  <a:lnTo>
                    <a:pt x="1443" y="2"/>
                  </a:lnTo>
                  <a:lnTo>
                    <a:pt x="1456"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70" name="Freeform 5"/>
            <p:cNvSpPr>
              <a:spLocks/>
            </p:cNvSpPr>
            <p:nvPr/>
          </p:nvSpPr>
          <p:spPr bwMode="auto">
            <a:xfrm>
              <a:off x="5446" y="1806"/>
              <a:ext cx="479" cy="802"/>
            </a:xfrm>
            <a:custGeom>
              <a:avLst/>
              <a:gdLst>
                <a:gd name="T0" fmla="*/ 66 w 409"/>
                <a:gd name="T1" fmla="*/ 37 h 711"/>
                <a:gd name="T2" fmla="*/ 142 w 409"/>
                <a:gd name="T3" fmla="*/ 18 h 711"/>
                <a:gd name="T4" fmla="*/ 219 w 409"/>
                <a:gd name="T5" fmla="*/ 2 h 711"/>
                <a:gd name="T6" fmla="*/ 288 w 409"/>
                <a:gd name="T7" fmla="*/ 0 h 711"/>
                <a:gd name="T8" fmla="*/ 369 w 409"/>
                <a:gd name="T9" fmla="*/ 0 h 711"/>
                <a:gd name="T10" fmla="*/ 449 w 409"/>
                <a:gd name="T11" fmla="*/ 2 h 711"/>
                <a:gd name="T12" fmla="*/ 515 w 409"/>
                <a:gd name="T13" fmla="*/ 20 h 711"/>
                <a:gd name="T14" fmla="*/ 593 w 409"/>
                <a:gd name="T15" fmla="*/ 37 h 711"/>
                <a:gd name="T16" fmla="*/ 658 w 409"/>
                <a:gd name="T17" fmla="*/ 60 h 711"/>
                <a:gd name="T18" fmla="*/ 726 w 409"/>
                <a:gd name="T19" fmla="*/ 89 h 711"/>
                <a:gd name="T20" fmla="*/ 788 w 409"/>
                <a:gd name="T21" fmla="*/ 125 h 711"/>
                <a:gd name="T22" fmla="*/ 847 w 409"/>
                <a:gd name="T23" fmla="*/ 160 h 711"/>
                <a:gd name="T24" fmla="*/ 890 w 409"/>
                <a:gd name="T25" fmla="*/ 203 h 711"/>
                <a:gd name="T26" fmla="*/ 937 w 409"/>
                <a:gd name="T27" fmla="*/ 246 h 711"/>
                <a:gd name="T28" fmla="*/ 969 w 409"/>
                <a:gd name="T29" fmla="*/ 294 h 711"/>
                <a:gd name="T30" fmla="*/ 995 w 409"/>
                <a:gd name="T31" fmla="*/ 349 h 711"/>
                <a:gd name="T32" fmla="*/ 1041 w 409"/>
                <a:gd name="T33" fmla="*/ 433 h 711"/>
                <a:gd name="T34" fmla="*/ 1076 w 409"/>
                <a:gd name="T35" fmla="*/ 485 h 711"/>
                <a:gd name="T36" fmla="*/ 1130 w 409"/>
                <a:gd name="T37" fmla="*/ 530 h 711"/>
                <a:gd name="T38" fmla="*/ 1172 w 409"/>
                <a:gd name="T39" fmla="*/ 581 h 711"/>
                <a:gd name="T40" fmla="*/ 1224 w 409"/>
                <a:gd name="T41" fmla="*/ 629 h 711"/>
                <a:gd name="T42" fmla="*/ 1284 w 409"/>
                <a:gd name="T43" fmla="*/ 676 h 711"/>
                <a:gd name="T44" fmla="*/ 1340 w 409"/>
                <a:gd name="T45" fmla="*/ 725 h 711"/>
                <a:gd name="T46" fmla="*/ 1400 w 409"/>
                <a:gd name="T47" fmla="*/ 775 h 711"/>
                <a:gd name="T48" fmla="*/ 1451 w 409"/>
                <a:gd name="T49" fmla="*/ 823 h 711"/>
                <a:gd name="T50" fmla="*/ 1505 w 409"/>
                <a:gd name="T51" fmla="*/ 874 h 711"/>
                <a:gd name="T52" fmla="*/ 1554 w 409"/>
                <a:gd name="T53" fmla="*/ 923 h 711"/>
                <a:gd name="T54" fmla="*/ 1595 w 409"/>
                <a:gd name="T55" fmla="*/ 971 h 711"/>
                <a:gd name="T56" fmla="*/ 1630 w 409"/>
                <a:gd name="T57" fmla="*/ 1032 h 711"/>
                <a:gd name="T58" fmla="*/ 1661 w 409"/>
                <a:gd name="T59" fmla="*/ 1087 h 711"/>
                <a:gd name="T60" fmla="*/ 1676 w 409"/>
                <a:gd name="T61" fmla="*/ 1146 h 711"/>
                <a:gd name="T62" fmla="*/ 1699 w 409"/>
                <a:gd name="T63" fmla="*/ 1232 h 711"/>
                <a:gd name="T64" fmla="*/ 1717 w 409"/>
                <a:gd name="T65" fmla="*/ 1293 h 711"/>
                <a:gd name="T66" fmla="*/ 1741 w 409"/>
                <a:gd name="T67" fmla="*/ 1355 h 711"/>
                <a:gd name="T68" fmla="*/ 1765 w 409"/>
                <a:gd name="T69" fmla="*/ 1413 h 711"/>
                <a:gd name="T70" fmla="*/ 1794 w 409"/>
                <a:gd name="T71" fmla="*/ 1479 h 711"/>
                <a:gd name="T72" fmla="*/ 1822 w 409"/>
                <a:gd name="T73" fmla="*/ 1541 h 711"/>
                <a:gd name="T74" fmla="*/ 1856 w 409"/>
                <a:gd name="T75" fmla="*/ 1597 h 711"/>
                <a:gd name="T76" fmla="*/ 1883 w 409"/>
                <a:gd name="T77" fmla="*/ 1668 h 711"/>
                <a:gd name="T78" fmla="*/ 1909 w 409"/>
                <a:gd name="T79" fmla="*/ 1726 h 711"/>
                <a:gd name="T80" fmla="*/ 1931 w 409"/>
                <a:gd name="T81" fmla="*/ 1794 h 711"/>
                <a:gd name="T82" fmla="*/ 1958 w 409"/>
                <a:gd name="T83" fmla="*/ 1851 h 711"/>
                <a:gd name="T84" fmla="*/ 1965 w 409"/>
                <a:gd name="T85" fmla="*/ 1920 h 711"/>
                <a:gd name="T86" fmla="*/ 1980 w 409"/>
                <a:gd name="T87" fmla="*/ 1982 h 711"/>
                <a:gd name="T88" fmla="*/ 1980 w 409"/>
                <a:gd name="T89" fmla="*/ 2039 h 711"/>
                <a:gd name="T90" fmla="*/ 1965 w 409"/>
                <a:gd name="T91" fmla="*/ 2104 h 711"/>
                <a:gd name="T92" fmla="*/ 1958 w 409"/>
                <a:gd name="T93" fmla="*/ 2163 h 711"/>
                <a:gd name="T94" fmla="*/ 1909 w 409"/>
                <a:gd name="T95" fmla="*/ 2227 h 711"/>
                <a:gd name="T96" fmla="*/ 1867 w 409"/>
                <a:gd name="T97" fmla="*/ 2266 h 711"/>
                <a:gd name="T98" fmla="*/ 1800 w 409"/>
                <a:gd name="T99" fmla="*/ 2292 h 711"/>
                <a:gd name="T100" fmla="*/ 1729 w 409"/>
                <a:gd name="T101" fmla="*/ 2317 h 711"/>
                <a:gd name="T102" fmla="*/ 1645 w 409"/>
                <a:gd name="T103" fmla="*/ 2337 h 711"/>
                <a:gd name="T104" fmla="*/ 1556 w 409"/>
                <a:gd name="T105" fmla="*/ 2353 h 711"/>
                <a:gd name="T106" fmla="*/ 1466 w 409"/>
                <a:gd name="T107" fmla="*/ 2362 h 711"/>
                <a:gd name="T108" fmla="*/ 1364 w 409"/>
                <a:gd name="T109" fmla="*/ 2369 h 711"/>
                <a:gd name="T110" fmla="*/ 1277 w 409"/>
                <a:gd name="T111" fmla="*/ 2369 h 711"/>
                <a:gd name="T112" fmla="*/ 1181 w 409"/>
                <a:gd name="T113" fmla="*/ 2369 h 711"/>
                <a:gd name="T114" fmla="*/ 1089 w 409"/>
                <a:gd name="T115" fmla="*/ 2362 h 711"/>
                <a:gd name="T116" fmla="*/ 995 w 409"/>
                <a:gd name="T117" fmla="*/ 2354 h 711"/>
                <a:gd name="T118" fmla="*/ 923 w 409"/>
                <a:gd name="T119" fmla="*/ 2350 h 711"/>
                <a:gd name="T120" fmla="*/ 848 w 409"/>
                <a:gd name="T121" fmla="*/ 2337 h 711"/>
                <a:gd name="T122" fmla="*/ 794 w 409"/>
                <a:gd name="T123" fmla="*/ 2328 h 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09" h="711">
                  <a:moveTo>
                    <a:pt x="0" y="19"/>
                  </a:moveTo>
                  <a:lnTo>
                    <a:pt x="14" y="11"/>
                  </a:lnTo>
                  <a:lnTo>
                    <a:pt x="22" y="8"/>
                  </a:lnTo>
                  <a:lnTo>
                    <a:pt x="29" y="5"/>
                  </a:lnTo>
                  <a:lnTo>
                    <a:pt x="37" y="3"/>
                  </a:lnTo>
                  <a:lnTo>
                    <a:pt x="45" y="2"/>
                  </a:lnTo>
                  <a:lnTo>
                    <a:pt x="52" y="0"/>
                  </a:lnTo>
                  <a:lnTo>
                    <a:pt x="60" y="0"/>
                  </a:lnTo>
                  <a:lnTo>
                    <a:pt x="68" y="0"/>
                  </a:lnTo>
                  <a:lnTo>
                    <a:pt x="76" y="0"/>
                  </a:lnTo>
                  <a:lnTo>
                    <a:pt x="84" y="1"/>
                  </a:lnTo>
                  <a:lnTo>
                    <a:pt x="92" y="2"/>
                  </a:lnTo>
                  <a:lnTo>
                    <a:pt x="99" y="4"/>
                  </a:lnTo>
                  <a:lnTo>
                    <a:pt x="107" y="6"/>
                  </a:lnTo>
                  <a:lnTo>
                    <a:pt x="114" y="8"/>
                  </a:lnTo>
                  <a:lnTo>
                    <a:pt x="122" y="11"/>
                  </a:lnTo>
                  <a:lnTo>
                    <a:pt x="129" y="15"/>
                  </a:lnTo>
                  <a:lnTo>
                    <a:pt x="136" y="18"/>
                  </a:lnTo>
                  <a:lnTo>
                    <a:pt x="143" y="22"/>
                  </a:lnTo>
                  <a:lnTo>
                    <a:pt x="150" y="27"/>
                  </a:lnTo>
                  <a:lnTo>
                    <a:pt x="156" y="32"/>
                  </a:lnTo>
                  <a:lnTo>
                    <a:pt x="162" y="37"/>
                  </a:lnTo>
                  <a:lnTo>
                    <a:pt x="168" y="42"/>
                  </a:lnTo>
                  <a:lnTo>
                    <a:pt x="174" y="48"/>
                  </a:lnTo>
                  <a:lnTo>
                    <a:pt x="179" y="54"/>
                  </a:lnTo>
                  <a:lnTo>
                    <a:pt x="184" y="61"/>
                  </a:lnTo>
                  <a:lnTo>
                    <a:pt x="188" y="67"/>
                  </a:lnTo>
                  <a:lnTo>
                    <a:pt x="193" y="74"/>
                  </a:lnTo>
                  <a:lnTo>
                    <a:pt x="196" y="82"/>
                  </a:lnTo>
                  <a:lnTo>
                    <a:pt x="200" y="89"/>
                  </a:lnTo>
                  <a:lnTo>
                    <a:pt x="203" y="97"/>
                  </a:lnTo>
                  <a:lnTo>
                    <a:pt x="206" y="105"/>
                  </a:lnTo>
                  <a:lnTo>
                    <a:pt x="211" y="121"/>
                  </a:lnTo>
                  <a:lnTo>
                    <a:pt x="214" y="129"/>
                  </a:lnTo>
                  <a:lnTo>
                    <a:pt x="218" y="137"/>
                  </a:lnTo>
                  <a:lnTo>
                    <a:pt x="222" y="145"/>
                  </a:lnTo>
                  <a:lnTo>
                    <a:pt x="227" y="152"/>
                  </a:lnTo>
                  <a:lnTo>
                    <a:pt x="232" y="160"/>
                  </a:lnTo>
                  <a:lnTo>
                    <a:pt x="237" y="167"/>
                  </a:lnTo>
                  <a:lnTo>
                    <a:pt x="242" y="175"/>
                  </a:lnTo>
                  <a:lnTo>
                    <a:pt x="247" y="182"/>
                  </a:lnTo>
                  <a:lnTo>
                    <a:pt x="253" y="189"/>
                  </a:lnTo>
                  <a:lnTo>
                    <a:pt x="258" y="196"/>
                  </a:lnTo>
                  <a:lnTo>
                    <a:pt x="264" y="204"/>
                  </a:lnTo>
                  <a:lnTo>
                    <a:pt x="270" y="211"/>
                  </a:lnTo>
                  <a:lnTo>
                    <a:pt x="276" y="218"/>
                  </a:lnTo>
                  <a:lnTo>
                    <a:pt x="282" y="225"/>
                  </a:lnTo>
                  <a:lnTo>
                    <a:pt x="288" y="232"/>
                  </a:lnTo>
                  <a:lnTo>
                    <a:pt x="293" y="239"/>
                  </a:lnTo>
                  <a:lnTo>
                    <a:pt x="299" y="247"/>
                  </a:lnTo>
                  <a:lnTo>
                    <a:pt x="304" y="254"/>
                  </a:lnTo>
                  <a:lnTo>
                    <a:pt x="310" y="262"/>
                  </a:lnTo>
                  <a:lnTo>
                    <a:pt x="315" y="269"/>
                  </a:lnTo>
                  <a:lnTo>
                    <a:pt x="320" y="277"/>
                  </a:lnTo>
                  <a:lnTo>
                    <a:pt x="324" y="285"/>
                  </a:lnTo>
                  <a:lnTo>
                    <a:pt x="329" y="292"/>
                  </a:lnTo>
                  <a:lnTo>
                    <a:pt x="333" y="301"/>
                  </a:lnTo>
                  <a:lnTo>
                    <a:pt x="336" y="309"/>
                  </a:lnTo>
                  <a:lnTo>
                    <a:pt x="340" y="317"/>
                  </a:lnTo>
                  <a:lnTo>
                    <a:pt x="342" y="326"/>
                  </a:lnTo>
                  <a:lnTo>
                    <a:pt x="345" y="335"/>
                  </a:lnTo>
                  <a:lnTo>
                    <a:pt x="346" y="344"/>
                  </a:lnTo>
                  <a:lnTo>
                    <a:pt x="348" y="353"/>
                  </a:lnTo>
                  <a:lnTo>
                    <a:pt x="350" y="370"/>
                  </a:lnTo>
                  <a:lnTo>
                    <a:pt x="352" y="379"/>
                  </a:lnTo>
                  <a:lnTo>
                    <a:pt x="354" y="388"/>
                  </a:lnTo>
                  <a:lnTo>
                    <a:pt x="356" y="397"/>
                  </a:lnTo>
                  <a:lnTo>
                    <a:pt x="359" y="406"/>
                  </a:lnTo>
                  <a:lnTo>
                    <a:pt x="361" y="415"/>
                  </a:lnTo>
                  <a:lnTo>
                    <a:pt x="364" y="424"/>
                  </a:lnTo>
                  <a:lnTo>
                    <a:pt x="367" y="434"/>
                  </a:lnTo>
                  <a:lnTo>
                    <a:pt x="370" y="443"/>
                  </a:lnTo>
                  <a:lnTo>
                    <a:pt x="373" y="452"/>
                  </a:lnTo>
                  <a:lnTo>
                    <a:pt x="376" y="462"/>
                  </a:lnTo>
                  <a:lnTo>
                    <a:pt x="379" y="471"/>
                  </a:lnTo>
                  <a:lnTo>
                    <a:pt x="382" y="480"/>
                  </a:lnTo>
                  <a:lnTo>
                    <a:pt x="385" y="490"/>
                  </a:lnTo>
                  <a:lnTo>
                    <a:pt x="388" y="500"/>
                  </a:lnTo>
                  <a:lnTo>
                    <a:pt x="391" y="509"/>
                  </a:lnTo>
                  <a:lnTo>
                    <a:pt x="394" y="518"/>
                  </a:lnTo>
                  <a:lnTo>
                    <a:pt x="396" y="528"/>
                  </a:lnTo>
                  <a:lnTo>
                    <a:pt x="398" y="537"/>
                  </a:lnTo>
                  <a:lnTo>
                    <a:pt x="401" y="547"/>
                  </a:lnTo>
                  <a:lnTo>
                    <a:pt x="403" y="556"/>
                  </a:lnTo>
                  <a:lnTo>
                    <a:pt x="404" y="566"/>
                  </a:lnTo>
                  <a:lnTo>
                    <a:pt x="406" y="575"/>
                  </a:lnTo>
                  <a:lnTo>
                    <a:pt x="407" y="584"/>
                  </a:lnTo>
                  <a:lnTo>
                    <a:pt x="408" y="594"/>
                  </a:lnTo>
                  <a:lnTo>
                    <a:pt x="408" y="603"/>
                  </a:lnTo>
                  <a:lnTo>
                    <a:pt x="408" y="612"/>
                  </a:lnTo>
                  <a:lnTo>
                    <a:pt x="407" y="621"/>
                  </a:lnTo>
                  <a:lnTo>
                    <a:pt x="406" y="630"/>
                  </a:lnTo>
                  <a:lnTo>
                    <a:pt x="405" y="639"/>
                  </a:lnTo>
                  <a:lnTo>
                    <a:pt x="403" y="648"/>
                  </a:lnTo>
                  <a:lnTo>
                    <a:pt x="398" y="662"/>
                  </a:lnTo>
                  <a:lnTo>
                    <a:pt x="394" y="668"/>
                  </a:lnTo>
                  <a:lnTo>
                    <a:pt x="389" y="674"/>
                  </a:lnTo>
                  <a:lnTo>
                    <a:pt x="384" y="679"/>
                  </a:lnTo>
                  <a:lnTo>
                    <a:pt x="378" y="684"/>
                  </a:lnTo>
                  <a:lnTo>
                    <a:pt x="371" y="688"/>
                  </a:lnTo>
                  <a:lnTo>
                    <a:pt x="364" y="692"/>
                  </a:lnTo>
                  <a:lnTo>
                    <a:pt x="356" y="695"/>
                  </a:lnTo>
                  <a:lnTo>
                    <a:pt x="348" y="698"/>
                  </a:lnTo>
                  <a:lnTo>
                    <a:pt x="339" y="701"/>
                  </a:lnTo>
                  <a:lnTo>
                    <a:pt x="330" y="703"/>
                  </a:lnTo>
                  <a:lnTo>
                    <a:pt x="321" y="705"/>
                  </a:lnTo>
                  <a:lnTo>
                    <a:pt x="312" y="707"/>
                  </a:lnTo>
                  <a:lnTo>
                    <a:pt x="302" y="708"/>
                  </a:lnTo>
                  <a:lnTo>
                    <a:pt x="292" y="709"/>
                  </a:lnTo>
                  <a:lnTo>
                    <a:pt x="282" y="710"/>
                  </a:lnTo>
                  <a:lnTo>
                    <a:pt x="273" y="710"/>
                  </a:lnTo>
                  <a:lnTo>
                    <a:pt x="263" y="710"/>
                  </a:lnTo>
                  <a:lnTo>
                    <a:pt x="253" y="710"/>
                  </a:lnTo>
                  <a:lnTo>
                    <a:pt x="243" y="710"/>
                  </a:lnTo>
                  <a:lnTo>
                    <a:pt x="234" y="709"/>
                  </a:lnTo>
                  <a:lnTo>
                    <a:pt x="224" y="708"/>
                  </a:lnTo>
                  <a:lnTo>
                    <a:pt x="215" y="708"/>
                  </a:lnTo>
                  <a:lnTo>
                    <a:pt x="206" y="706"/>
                  </a:lnTo>
                  <a:lnTo>
                    <a:pt x="198" y="705"/>
                  </a:lnTo>
                  <a:lnTo>
                    <a:pt x="190" y="704"/>
                  </a:lnTo>
                  <a:lnTo>
                    <a:pt x="182" y="702"/>
                  </a:lnTo>
                  <a:lnTo>
                    <a:pt x="175" y="701"/>
                  </a:lnTo>
                  <a:lnTo>
                    <a:pt x="169" y="699"/>
                  </a:lnTo>
                  <a:lnTo>
                    <a:pt x="163" y="698"/>
                  </a:lnTo>
                  <a:lnTo>
                    <a:pt x="158" y="69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71" name="Freeform 6"/>
            <p:cNvSpPr>
              <a:spLocks/>
            </p:cNvSpPr>
            <p:nvPr/>
          </p:nvSpPr>
          <p:spPr bwMode="auto">
            <a:xfrm>
              <a:off x="5019" y="3104"/>
              <a:ext cx="512" cy="299"/>
            </a:xfrm>
            <a:custGeom>
              <a:avLst/>
              <a:gdLst>
                <a:gd name="T0" fmla="*/ 55 w 437"/>
                <a:gd name="T1" fmla="*/ 1 h 265"/>
                <a:gd name="T2" fmla="*/ 120 w 437"/>
                <a:gd name="T3" fmla="*/ 0 h 265"/>
                <a:gd name="T4" fmla="*/ 178 w 437"/>
                <a:gd name="T5" fmla="*/ 2 h 265"/>
                <a:gd name="T6" fmla="*/ 253 w 437"/>
                <a:gd name="T7" fmla="*/ 18 h 265"/>
                <a:gd name="T8" fmla="*/ 321 w 437"/>
                <a:gd name="T9" fmla="*/ 29 h 265"/>
                <a:gd name="T10" fmla="*/ 407 w 437"/>
                <a:gd name="T11" fmla="*/ 47 h 265"/>
                <a:gd name="T12" fmla="*/ 480 w 437"/>
                <a:gd name="T13" fmla="*/ 68 h 265"/>
                <a:gd name="T14" fmla="*/ 561 w 437"/>
                <a:gd name="T15" fmla="*/ 97 h 265"/>
                <a:gd name="T16" fmla="*/ 635 w 437"/>
                <a:gd name="T17" fmla="*/ 115 h 265"/>
                <a:gd name="T18" fmla="*/ 721 w 437"/>
                <a:gd name="T19" fmla="*/ 147 h 265"/>
                <a:gd name="T20" fmla="*/ 793 w 437"/>
                <a:gd name="T21" fmla="*/ 177 h 265"/>
                <a:gd name="T22" fmla="*/ 863 w 437"/>
                <a:gd name="T23" fmla="*/ 202 h 265"/>
                <a:gd name="T24" fmla="*/ 929 w 437"/>
                <a:gd name="T25" fmla="*/ 228 h 265"/>
                <a:gd name="T26" fmla="*/ 990 w 437"/>
                <a:gd name="T27" fmla="*/ 255 h 265"/>
                <a:gd name="T28" fmla="*/ 1040 w 437"/>
                <a:gd name="T29" fmla="*/ 279 h 265"/>
                <a:gd name="T30" fmla="*/ 1083 w 437"/>
                <a:gd name="T31" fmla="*/ 304 h 265"/>
                <a:gd name="T32" fmla="*/ 1144 w 437"/>
                <a:gd name="T33" fmla="*/ 340 h 265"/>
                <a:gd name="T34" fmla="*/ 1173 w 437"/>
                <a:gd name="T35" fmla="*/ 367 h 265"/>
                <a:gd name="T36" fmla="*/ 1195 w 437"/>
                <a:gd name="T37" fmla="*/ 390 h 265"/>
                <a:gd name="T38" fmla="*/ 1206 w 437"/>
                <a:gd name="T39" fmla="*/ 416 h 265"/>
                <a:gd name="T40" fmla="*/ 1217 w 437"/>
                <a:gd name="T41" fmla="*/ 446 h 265"/>
                <a:gd name="T42" fmla="*/ 1217 w 437"/>
                <a:gd name="T43" fmla="*/ 469 h 265"/>
                <a:gd name="T44" fmla="*/ 1217 w 437"/>
                <a:gd name="T45" fmla="*/ 496 h 265"/>
                <a:gd name="T46" fmla="*/ 1217 w 437"/>
                <a:gd name="T47" fmla="*/ 527 h 265"/>
                <a:gd name="T48" fmla="*/ 1217 w 437"/>
                <a:gd name="T49" fmla="*/ 552 h 265"/>
                <a:gd name="T50" fmla="*/ 1218 w 437"/>
                <a:gd name="T51" fmla="*/ 579 h 265"/>
                <a:gd name="T52" fmla="*/ 1221 w 437"/>
                <a:gd name="T53" fmla="*/ 605 h 265"/>
                <a:gd name="T54" fmla="*/ 1238 w 437"/>
                <a:gd name="T55" fmla="*/ 628 h 265"/>
                <a:gd name="T56" fmla="*/ 1256 w 437"/>
                <a:gd name="T57" fmla="*/ 656 h 265"/>
                <a:gd name="T58" fmla="*/ 1285 w 437"/>
                <a:gd name="T59" fmla="*/ 676 h 265"/>
                <a:gd name="T60" fmla="*/ 1327 w 437"/>
                <a:gd name="T61" fmla="*/ 703 h 265"/>
                <a:gd name="T62" fmla="*/ 1400 w 437"/>
                <a:gd name="T63" fmla="*/ 732 h 265"/>
                <a:gd name="T64" fmla="*/ 1446 w 437"/>
                <a:gd name="T65" fmla="*/ 755 h 265"/>
                <a:gd name="T66" fmla="*/ 1494 w 437"/>
                <a:gd name="T67" fmla="*/ 771 h 265"/>
                <a:gd name="T68" fmla="*/ 1535 w 437"/>
                <a:gd name="T69" fmla="*/ 785 h 265"/>
                <a:gd name="T70" fmla="*/ 1584 w 437"/>
                <a:gd name="T71" fmla="*/ 804 h 265"/>
                <a:gd name="T72" fmla="*/ 1626 w 437"/>
                <a:gd name="T73" fmla="*/ 817 h 265"/>
                <a:gd name="T74" fmla="*/ 1677 w 437"/>
                <a:gd name="T75" fmla="*/ 836 h 265"/>
                <a:gd name="T76" fmla="*/ 1721 w 437"/>
                <a:gd name="T77" fmla="*/ 846 h 265"/>
                <a:gd name="T78" fmla="*/ 1766 w 437"/>
                <a:gd name="T79" fmla="*/ 855 h 265"/>
                <a:gd name="T80" fmla="*/ 1818 w 437"/>
                <a:gd name="T81" fmla="*/ 865 h 265"/>
                <a:gd name="T82" fmla="*/ 1866 w 437"/>
                <a:gd name="T83" fmla="*/ 872 h 265"/>
                <a:gd name="T84" fmla="*/ 1913 w 437"/>
                <a:gd name="T85" fmla="*/ 881 h 265"/>
                <a:gd name="T86" fmla="*/ 1965 w 437"/>
                <a:gd name="T87" fmla="*/ 883 h 265"/>
                <a:gd name="T88" fmla="*/ 2016 w 437"/>
                <a:gd name="T89" fmla="*/ 883 h 265"/>
                <a:gd name="T90" fmla="*/ 2069 w 437"/>
                <a:gd name="T91" fmla="*/ 881 h 265"/>
                <a:gd name="T92" fmla="*/ 2126 w 437"/>
                <a:gd name="T93" fmla="*/ 872 h 2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37" h="265">
                  <a:moveTo>
                    <a:pt x="0" y="4"/>
                  </a:moveTo>
                  <a:lnTo>
                    <a:pt x="11" y="1"/>
                  </a:lnTo>
                  <a:lnTo>
                    <a:pt x="17" y="0"/>
                  </a:lnTo>
                  <a:lnTo>
                    <a:pt x="24" y="0"/>
                  </a:lnTo>
                  <a:lnTo>
                    <a:pt x="30" y="1"/>
                  </a:lnTo>
                  <a:lnTo>
                    <a:pt x="37" y="2"/>
                  </a:lnTo>
                  <a:lnTo>
                    <a:pt x="45" y="3"/>
                  </a:lnTo>
                  <a:lnTo>
                    <a:pt x="52" y="5"/>
                  </a:lnTo>
                  <a:lnTo>
                    <a:pt x="59" y="6"/>
                  </a:lnTo>
                  <a:lnTo>
                    <a:pt x="67" y="9"/>
                  </a:lnTo>
                  <a:lnTo>
                    <a:pt x="75" y="11"/>
                  </a:lnTo>
                  <a:lnTo>
                    <a:pt x="83" y="14"/>
                  </a:lnTo>
                  <a:lnTo>
                    <a:pt x="91" y="17"/>
                  </a:lnTo>
                  <a:lnTo>
                    <a:pt x="99" y="20"/>
                  </a:lnTo>
                  <a:lnTo>
                    <a:pt x="107" y="24"/>
                  </a:lnTo>
                  <a:lnTo>
                    <a:pt x="115" y="28"/>
                  </a:lnTo>
                  <a:lnTo>
                    <a:pt x="123" y="32"/>
                  </a:lnTo>
                  <a:lnTo>
                    <a:pt x="131" y="35"/>
                  </a:lnTo>
                  <a:lnTo>
                    <a:pt x="139" y="39"/>
                  </a:lnTo>
                  <a:lnTo>
                    <a:pt x="147" y="44"/>
                  </a:lnTo>
                  <a:lnTo>
                    <a:pt x="155" y="48"/>
                  </a:lnTo>
                  <a:lnTo>
                    <a:pt x="162" y="52"/>
                  </a:lnTo>
                  <a:lnTo>
                    <a:pt x="169" y="56"/>
                  </a:lnTo>
                  <a:lnTo>
                    <a:pt x="177" y="60"/>
                  </a:lnTo>
                  <a:lnTo>
                    <a:pt x="183" y="64"/>
                  </a:lnTo>
                  <a:lnTo>
                    <a:pt x="190" y="68"/>
                  </a:lnTo>
                  <a:lnTo>
                    <a:pt x="196" y="72"/>
                  </a:lnTo>
                  <a:lnTo>
                    <a:pt x="202" y="76"/>
                  </a:lnTo>
                  <a:lnTo>
                    <a:pt x="208" y="80"/>
                  </a:lnTo>
                  <a:lnTo>
                    <a:pt x="213" y="83"/>
                  </a:lnTo>
                  <a:lnTo>
                    <a:pt x="218" y="86"/>
                  </a:lnTo>
                  <a:lnTo>
                    <a:pt x="222" y="90"/>
                  </a:lnTo>
                  <a:lnTo>
                    <a:pt x="231" y="97"/>
                  </a:lnTo>
                  <a:lnTo>
                    <a:pt x="235" y="101"/>
                  </a:lnTo>
                  <a:lnTo>
                    <a:pt x="238" y="105"/>
                  </a:lnTo>
                  <a:lnTo>
                    <a:pt x="241" y="109"/>
                  </a:lnTo>
                  <a:lnTo>
                    <a:pt x="243" y="113"/>
                  </a:lnTo>
                  <a:lnTo>
                    <a:pt x="245" y="117"/>
                  </a:lnTo>
                  <a:lnTo>
                    <a:pt x="246" y="121"/>
                  </a:lnTo>
                  <a:lnTo>
                    <a:pt x="247" y="125"/>
                  </a:lnTo>
                  <a:lnTo>
                    <a:pt x="248" y="129"/>
                  </a:lnTo>
                  <a:lnTo>
                    <a:pt x="249" y="133"/>
                  </a:lnTo>
                  <a:lnTo>
                    <a:pt x="249" y="137"/>
                  </a:lnTo>
                  <a:lnTo>
                    <a:pt x="249" y="141"/>
                  </a:lnTo>
                  <a:lnTo>
                    <a:pt x="249" y="145"/>
                  </a:lnTo>
                  <a:lnTo>
                    <a:pt x="249" y="149"/>
                  </a:lnTo>
                  <a:lnTo>
                    <a:pt x="249" y="153"/>
                  </a:lnTo>
                  <a:lnTo>
                    <a:pt x="249" y="157"/>
                  </a:lnTo>
                  <a:lnTo>
                    <a:pt x="249" y="161"/>
                  </a:lnTo>
                  <a:lnTo>
                    <a:pt x="249" y="165"/>
                  </a:lnTo>
                  <a:lnTo>
                    <a:pt x="250" y="169"/>
                  </a:lnTo>
                  <a:lnTo>
                    <a:pt x="250" y="173"/>
                  </a:lnTo>
                  <a:lnTo>
                    <a:pt x="251" y="177"/>
                  </a:lnTo>
                  <a:lnTo>
                    <a:pt x="251" y="181"/>
                  </a:lnTo>
                  <a:lnTo>
                    <a:pt x="253" y="185"/>
                  </a:lnTo>
                  <a:lnTo>
                    <a:pt x="254" y="188"/>
                  </a:lnTo>
                  <a:lnTo>
                    <a:pt x="256" y="192"/>
                  </a:lnTo>
                  <a:lnTo>
                    <a:pt x="258" y="196"/>
                  </a:lnTo>
                  <a:lnTo>
                    <a:pt x="261" y="200"/>
                  </a:lnTo>
                  <a:lnTo>
                    <a:pt x="264" y="203"/>
                  </a:lnTo>
                  <a:lnTo>
                    <a:pt x="268" y="207"/>
                  </a:lnTo>
                  <a:lnTo>
                    <a:pt x="272" y="210"/>
                  </a:lnTo>
                  <a:lnTo>
                    <a:pt x="277" y="214"/>
                  </a:lnTo>
                  <a:lnTo>
                    <a:pt x="287" y="219"/>
                  </a:lnTo>
                  <a:lnTo>
                    <a:pt x="291" y="222"/>
                  </a:lnTo>
                  <a:lnTo>
                    <a:pt x="296" y="225"/>
                  </a:lnTo>
                  <a:lnTo>
                    <a:pt x="301" y="228"/>
                  </a:lnTo>
                  <a:lnTo>
                    <a:pt x="306" y="230"/>
                  </a:lnTo>
                  <a:lnTo>
                    <a:pt x="311" y="233"/>
                  </a:lnTo>
                  <a:lnTo>
                    <a:pt x="315" y="236"/>
                  </a:lnTo>
                  <a:lnTo>
                    <a:pt x="320" y="238"/>
                  </a:lnTo>
                  <a:lnTo>
                    <a:pt x="325" y="241"/>
                  </a:lnTo>
                  <a:lnTo>
                    <a:pt x="329" y="243"/>
                  </a:lnTo>
                  <a:lnTo>
                    <a:pt x="334" y="245"/>
                  </a:lnTo>
                  <a:lnTo>
                    <a:pt x="339" y="248"/>
                  </a:lnTo>
                  <a:lnTo>
                    <a:pt x="344" y="250"/>
                  </a:lnTo>
                  <a:lnTo>
                    <a:pt x="349" y="252"/>
                  </a:lnTo>
                  <a:lnTo>
                    <a:pt x="353" y="253"/>
                  </a:lnTo>
                  <a:lnTo>
                    <a:pt x="358" y="255"/>
                  </a:lnTo>
                  <a:lnTo>
                    <a:pt x="363" y="256"/>
                  </a:lnTo>
                  <a:lnTo>
                    <a:pt x="368" y="258"/>
                  </a:lnTo>
                  <a:lnTo>
                    <a:pt x="373" y="259"/>
                  </a:lnTo>
                  <a:lnTo>
                    <a:pt x="378" y="260"/>
                  </a:lnTo>
                  <a:lnTo>
                    <a:pt x="383" y="261"/>
                  </a:lnTo>
                  <a:lnTo>
                    <a:pt x="388" y="262"/>
                  </a:lnTo>
                  <a:lnTo>
                    <a:pt x="393" y="263"/>
                  </a:lnTo>
                  <a:lnTo>
                    <a:pt x="398" y="263"/>
                  </a:lnTo>
                  <a:lnTo>
                    <a:pt x="403" y="264"/>
                  </a:lnTo>
                  <a:lnTo>
                    <a:pt x="409" y="264"/>
                  </a:lnTo>
                  <a:lnTo>
                    <a:pt x="414" y="264"/>
                  </a:lnTo>
                  <a:lnTo>
                    <a:pt x="419" y="263"/>
                  </a:lnTo>
                  <a:lnTo>
                    <a:pt x="425" y="263"/>
                  </a:lnTo>
                  <a:lnTo>
                    <a:pt x="430" y="262"/>
                  </a:lnTo>
                  <a:lnTo>
                    <a:pt x="436" y="26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72" name="Freeform 7"/>
            <p:cNvSpPr>
              <a:spLocks/>
            </p:cNvSpPr>
            <p:nvPr/>
          </p:nvSpPr>
          <p:spPr bwMode="auto">
            <a:xfrm>
              <a:off x="4742" y="1318"/>
              <a:ext cx="769" cy="501"/>
            </a:xfrm>
            <a:custGeom>
              <a:avLst/>
              <a:gdLst>
                <a:gd name="T0" fmla="*/ 3144 w 657"/>
                <a:gd name="T1" fmla="*/ 1385 h 444"/>
                <a:gd name="T2" fmla="*/ 3167 w 657"/>
                <a:gd name="T3" fmla="*/ 1275 h 444"/>
                <a:gd name="T4" fmla="*/ 3119 w 657"/>
                <a:gd name="T5" fmla="*/ 1178 h 444"/>
                <a:gd name="T6" fmla="*/ 3024 w 657"/>
                <a:gd name="T7" fmla="*/ 1082 h 444"/>
                <a:gd name="T8" fmla="*/ 2895 w 657"/>
                <a:gd name="T9" fmla="*/ 985 h 444"/>
                <a:gd name="T10" fmla="*/ 2734 w 657"/>
                <a:gd name="T11" fmla="*/ 900 h 444"/>
                <a:gd name="T12" fmla="*/ 2565 w 657"/>
                <a:gd name="T13" fmla="*/ 826 h 444"/>
                <a:gd name="T14" fmla="*/ 2397 w 657"/>
                <a:gd name="T15" fmla="*/ 759 h 444"/>
                <a:gd name="T16" fmla="*/ 2232 w 657"/>
                <a:gd name="T17" fmla="*/ 707 h 444"/>
                <a:gd name="T18" fmla="*/ 2096 w 657"/>
                <a:gd name="T19" fmla="*/ 670 h 444"/>
                <a:gd name="T20" fmla="*/ 1968 w 657"/>
                <a:gd name="T21" fmla="*/ 641 h 444"/>
                <a:gd name="T22" fmla="*/ 1903 w 657"/>
                <a:gd name="T23" fmla="*/ 608 h 444"/>
                <a:gd name="T24" fmla="*/ 1842 w 657"/>
                <a:gd name="T25" fmla="*/ 575 h 444"/>
                <a:gd name="T26" fmla="*/ 1794 w 657"/>
                <a:gd name="T27" fmla="*/ 536 h 444"/>
                <a:gd name="T28" fmla="*/ 1750 w 657"/>
                <a:gd name="T29" fmla="*/ 493 h 444"/>
                <a:gd name="T30" fmla="*/ 1701 w 657"/>
                <a:gd name="T31" fmla="*/ 452 h 444"/>
                <a:gd name="T32" fmla="*/ 1654 w 657"/>
                <a:gd name="T33" fmla="*/ 413 h 444"/>
                <a:gd name="T34" fmla="*/ 1602 w 657"/>
                <a:gd name="T35" fmla="*/ 369 h 444"/>
                <a:gd name="T36" fmla="*/ 1533 w 657"/>
                <a:gd name="T37" fmla="*/ 340 h 444"/>
                <a:gd name="T38" fmla="*/ 1465 w 657"/>
                <a:gd name="T39" fmla="*/ 315 h 444"/>
                <a:gd name="T40" fmla="*/ 1376 w 657"/>
                <a:gd name="T41" fmla="*/ 304 h 444"/>
                <a:gd name="T42" fmla="*/ 1328 w 657"/>
                <a:gd name="T43" fmla="*/ 304 h 444"/>
                <a:gd name="T44" fmla="*/ 1288 w 657"/>
                <a:gd name="T45" fmla="*/ 305 h 444"/>
                <a:gd name="T46" fmla="*/ 1241 w 657"/>
                <a:gd name="T47" fmla="*/ 305 h 444"/>
                <a:gd name="T48" fmla="*/ 1193 w 657"/>
                <a:gd name="T49" fmla="*/ 310 h 444"/>
                <a:gd name="T50" fmla="*/ 1135 w 657"/>
                <a:gd name="T51" fmla="*/ 315 h 444"/>
                <a:gd name="T52" fmla="*/ 1082 w 657"/>
                <a:gd name="T53" fmla="*/ 318 h 444"/>
                <a:gd name="T54" fmla="*/ 1031 w 657"/>
                <a:gd name="T55" fmla="*/ 318 h 444"/>
                <a:gd name="T56" fmla="*/ 990 w 657"/>
                <a:gd name="T57" fmla="*/ 318 h 444"/>
                <a:gd name="T58" fmla="*/ 950 w 657"/>
                <a:gd name="T59" fmla="*/ 310 h 444"/>
                <a:gd name="T60" fmla="*/ 924 w 657"/>
                <a:gd name="T61" fmla="*/ 305 h 444"/>
                <a:gd name="T62" fmla="*/ 873 w 657"/>
                <a:gd name="T63" fmla="*/ 269 h 444"/>
                <a:gd name="T64" fmla="*/ 846 w 657"/>
                <a:gd name="T65" fmla="*/ 232 h 444"/>
                <a:gd name="T66" fmla="*/ 826 w 657"/>
                <a:gd name="T67" fmla="*/ 204 h 444"/>
                <a:gd name="T68" fmla="*/ 812 w 657"/>
                <a:gd name="T69" fmla="*/ 169 h 444"/>
                <a:gd name="T70" fmla="*/ 801 w 657"/>
                <a:gd name="T71" fmla="*/ 141 h 444"/>
                <a:gd name="T72" fmla="*/ 794 w 657"/>
                <a:gd name="T73" fmla="*/ 111 h 444"/>
                <a:gd name="T74" fmla="*/ 771 w 657"/>
                <a:gd name="T75" fmla="*/ 86 h 444"/>
                <a:gd name="T76" fmla="*/ 746 w 657"/>
                <a:gd name="T77" fmla="*/ 62 h 444"/>
                <a:gd name="T78" fmla="*/ 707 w 657"/>
                <a:gd name="T79" fmla="*/ 42 h 444"/>
                <a:gd name="T80" fmla="*/ 654 w 657"/>
                <a:gd name="T81" fmla="*/ 23 h 444"/>
                <a:gd name="T82" fmla="*/ 576 w 657"/>
                <a:gd name="T83" fmla="*/ 3 h 444"/>
                <a:gd name="T84" fmla="*/ 516 w 657"/>
                <a:gd name="T85" fmla="*/ 1 h 444"/>
                <a:gd name="T86" fmla="*/ 461 w 657"/>
                <a:gd name="T87" fmla="*/ 0 h 444"/>
                <a:gd name="T88" fmla="*/ 407 w 657"/>
                <a:gd name="T89" fmla="*/ 0 h 444"/>
                <a:gd name="T90" fmla="*/ 348 w 657"/>
                <a:gd name="T91" fmla="*/ 0 h 444"/>
                <a:gd name="T92" fmla="*/ 284 w 657"/>
                <a:gd name="T93" fmla="*/ 1 h 444"/>
                <a:gd name="T94" fmla="*/ 227 w 657"/>
                <a:gd name="T95" fmla="*/ 1 h 444"/>
                <a:gd name="T96" fmla="*/ 169 w 657"/>
                <a:gd name="T97" fmla="*/ 3 h 444"/>
                <a:gd name="T98" fmla="*/ 111 w 657"/>
                <a:gd name="T99" fmla="*/ 3 h 444"/>
                <a:gd name="T100" fmla="*/ 55 w 657"/>
                <a:gd name="T101" fmla="*/ 16 h 444"/>
                <a:gd name="T102" fmla="*/ 0 w 657"/>
                <a:gd name="T103" fmla="*/ 16 h 4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7" h="444">
                  <a:moveTo>
                    <a:pt x="633" y="443"/>
                  </a:moveTo>
                  <a:lnTo>
                    <a:pt x="648" y="423"/>
                  </a:lnTo>
                  <a:lnTo>
                    <a:pt x="652" y="413"/>
                  </a:lnTo>
                  <a:lnTo>
                    <a:pt x="655" y="403"/>
                  </a:lnTo>
                  <a:lnTo>
                    <a:pt x="656" y="392"/>
                  </a:lnTo>
                  <a:lnTo>
                    <a:pt x="656" y="382"/>
                  </a:lnTo>
                  <a:lnTo>
                    <a:pt x="654" y="372"/>
                  </a:lnTo>
                  <a:lnTo>
                    <a:pt x="650" y="362"/>
                  </a:lnTo>
                  <a:lnTo>
                    <a:pt x="646" y="352"/>
                  </a:lnTo>
                  <a:lnTo>
                    <a:pt x="641" y="342"/>
                  </a:lnTo>
                  <a:lnTo>
                    <a:pt x="634" y="333"/>
                  </a:lnTo>
                  <a:lnTo>
                    <a:pt x="627" y="323"/>
                  </a:lnTo>
                  <a:lnTo>
                    <a:pt x="618" y="313"/>
                  </a:lnTo>
                  <a:lnTo>
                    <a:pt x="609" y="304"/>
                  </a:lnTo>
                  <a:lnTo>
                    <a:pt x="599" y="295"/>
                  </a:lnTo>
                  <a:lnTo>
                    <a:pt x="589" y="286"/>
                  </a:lnTo>
                  <a:lnTo>
                    <a:pt x="578" y="278"/>
                  </a:lnTo>
                  <a:lnTo>
                    <a:pt x="567" y="269"/>
                  </a:lnTo>
                  <a:lnTo>
                    <a:pt x="555" y="261"/>
                  </a:lnTo>
                  <a:lnTo>
                    <a:pt x="543" y="254"/>
                  </a:lnTo>
                  <a:lnTo>
                    <a:pt x="531" y="247"/>
                  </a:lnTo>
                  <a:lnTo>
                    <a:pt x="520" y="239"/>
                  </a:lnTo>
                  <a:lnTo>
                    <a:pt x="508" y="233"/>
                  </a:lnTo>
                  <a:lnTo>
                    <a:pt x="496" y="227"/>
                  </a:lnTo>
                  <a:lnTo>
                    <a:pt x="484" y="221"/>
                  </a:lnTo>
                  <a:lnTo>
                    <a:pt x="473" y="216"/>
                  </a:lnTo>
                  <a:lnTo>
                    <a:pt x="463" y="211"/>
                  </a:lnTo>
                  <a:lnTo>
                    <a:pt x="452" y="207"/>
                  </a:lnTo>
                  <a:lnTo>
                    <a:pt x="443" y="203"/>
                  </a:lnTo>
                  <a:lnTo>
                    <a:pt x="434" y="199"/>
                  </a:lnTo>
                  <a:lnTo>
                    <a:pt x="426" y="197"/>
                  </a:lnTo>
                  <a:lnTo>
                    <a:pt x="420" y="195"/>
                  </a:lnTo>
                  <a:lnTo>
                    <a:pt x="408" y="191"/>
                  </a:lnTo>
                  <a:lnTo>
                    <a:pt x="404" y="188"/>
                  </a:lnTo>
                  <a:lnTo>
                    <a:pt x="399" y="185"/>
                  </a:lnTo>
                  <a:lnTo>
                    <a:pt x="394" y="182"/>
                  </a:lnTo>
                  <a:lnTo>
                    <a:pt x="390" y="179"/>
                  </a:lnTo>
                  <a:lnTo>
                    <a:pt x="386" y="175"/>
                  </a:lnTo>
                  <a:lnTo>
                    <a:pt x="383" y="172"/>
                  </a:lnTo>
                  <a:lnTo>
                    <a:pt x="379" y="168"/>
                  </a:lnTo>
                  <a:lnTo>
                    <a:pt x="376" y="164"/>
                  </a:lnTo>
                  <a:lnTo>
                    <a:pt x="372" y="160"/>
                  </a:lnTo>
                  <a:lnTo>
                    <a:pt x="369" y="156"/>
                  </a:lnTo>
                  <a:lnTo>
                    <a:pt x="366" y="152"/>
                  </a:lnTo>
                  <a:lnTo>
                    <a:pt x="362" y="147"/>
                  </a:lnTo>
                  <a:lnTo>
                    <a:pt x="359" y="143"/>
                  </a:lnTo>
                  <a:lnTo>
                    <a:pt x="356" y="139"/>
                  </a:lnTo>
                  <a:lnTo>
                    <a:pt x="353" y="135"/>
                  </a:lnTo>
                  <a:lnTo>
                    <a:pt x="350" y="130"/>
                  </a:lnTo>
                  <a:lnTo>
                    <a:pt x="346" y="126"/>
                  </a:lnTo>
                  <a:lnTo>
                    <a:pt x="343" y="122"/>
                  </a:lnTo>
                  <a:lnTo>
                    <a:pt x="339" y="118"/>
                  </a:lnTo>
                  <a:lnTo>
                    <a:pt x="336" y="114"/>
                  </a:lnTo>
                  <a:lnTo>
                    <a:pt x="332" y="111"/>
                  </a:lnTo>
                  <a:lnTo>
                    <a:pt x="328" y="107"/>
                  </a:lnTo>
                  <a:lnTo>
                    <a:pt x="323" y="104"/>
                  </a:lnTo>
                  <a:lnTo>
                    <a:pt x="318" y="101"/>
                  </a:lnTo>
                  <a:lnTo>
                    <a:pt x="314" y="99"/>
                  </a:lnTo>
                  <a:lnTo>
                    <a:pt x="308" y="96"/>
                  </a:lnTo>
                  <a:lnTo>
                    <a:pt x="303" y="94"/>
                  </a:lnTo>
                  <a:lnTo>
                    <a:pt x="297" y="92"/>
                  </a:lnTo>
                  <a:lnTo>
                    <a:pt x="291" y="91"/>
                  </a:lnTo>
                  <a:lnTo>
                    <a:pt x="285" y="90"/>
                  </a:lnTo>
                  <a:lnTo>
                    <a:pt x="281" y="90"/>
                  </a:lnTo>
                  <a:lnTo>
                    <a:pt x="278" y="90"/>
                  </a:lnTo>
                  <a:lnTo>
                    <a:pt x="276" y="90"/>
                  </a:lnTo>
                  <a:lnTo>
                    <a:pt x="273" y="90"/>
                  </a:lnTo>
                  <a:lnTo>
                    <a:pt x="270" y="90"/>
                  </a:lnTo>
                  <a:lnTo>
                    <a:pt x="267" y="91"/>
                  </a:lnTo>
                  <a:lnTo>
                    <a:pt x="264" y="91"/>
                  </a:lnTo>
                  <a:lnTo>
                    <a:pt x="261" y="91"/>
                  </a:lnTo>
                  <a:lnTo>
                    <a:pt x="258" y="91"/>
                  </a:lnTo>
                  <a:lnTo>
                    <a:pt x="254" y="92"/>
                  </a:lnTo>
                  <a:lnTo>
                    <a:pt x="250" y="92"/>
                  </a:lnTo>
                  <a:lnTo>
                    <a:pt x="247" y="93"/>
                  </a:lnTo>
                  <a:lnTo>
                    <a:pt x="243" y="93"/>
                  </a:lnTo>
                  <a:lnTo>
                    <a:pt x="239" y="93"/>
                  </a:lnTo>
                  <a:lnTo>
                    <a:pt x="236" y="94"/>
                  </a:lnTo>
                  <a:lnTo>
                    <a:pt x="232" y="94"/>
                  </a:lnTo>
                  <a:lnTo>
                    <a:pt x="228" y="95"/>
                  </a:lnTo>
                  <a:lnTo>
                    <a:pt x="224" y="95"/>
                  </a:lnTo>
                  <a:lnTo>
                    <a:pt x="221" y="95"/>
                  </a:lnTo>
                  <a:lnTo>
                    <a:pt x="218" y="95"/>
                  </a:lnTo>
                  <a:lnTo>
                    <a:pt x="214" y="95"/>
                  </a:lnTo>
                  <a:lnTo>
                    <a:pt x="211" y="95"/>
                  </a:lnTo>
                  <a:lnTo>
                    <a:pt x="208" y="95"/>
                  </a:lnTo>
                  <a:lnTo>
                    <a:pt x="205" y="95"/>
                  </a:lnTo>
                  <a:lnTo>
                    <a:pt x="202" y="95"/>
                  </a:lnTo>
                  <a:lnTo>
                    <a:pt x="199" y="94"/>
                  </a:lnTo>
                  <a:lnTo>
                    <a:pt x="197" y="93"/>
                  </a:lnTo>
                  <a:lnTo>
                    <a:pt x="195" y="93"/>
                  </a:lnTo>
                  <a:lnTo>
                    <a:pt x="193" y="92"/>
                  </a:lnTo>
                  <a:lnTo>
                    <a:pt x="191" y="91"/>
                  </a:lnTo>
                  <a:lnTo>
                    <a:pt x="190" y="90"/>
                  </a:lnTo>
                  <a:lnTo>
                    <a:pt x="184" y="83"/>
                  </a:lnTo>
                  <a:lnTo>
                    <a:pt x="181" y="80"/>
                  </a:lnTo>
                  <a:lnTo>
                    <a:pt x="179" y="77"/>
                  </a:lnTo>
                  <a:lnTo>
                    <a:pt x="177" y="73"/>
                  </a:lnTo>
                  <a:lnTo>
                    <a:pt x="175" y="70"/>
                  </a:lnTo>
                  <a:lnTo>
                    <a:pt x="174" y="67"/>
                  </a:lnTo>
                  <a:lnTo>
                    <a:pt x="172" y="64"/>
                  </a:lnTo>
                  <a:lnTo>
                    <a:pt x="171" y="61"/>
                  </a:lnTo>
                  <a:lnTo>
                    <a:pt x="170" y="57"/>
                  </a:lnTo>
                  <a:lnTo>
                    <a:pt x="169" y="54"/>
                  </a:lnTo>
                  <a:lnTo>
                    <a:pt x="168" y="51"/>
                  </a:lnTo>
                  <a:lnTo>
                    <a:pt x="168" y="48"/>
                  </a:lnTo>
                  <a:lnTo>
                    <a:pt x="167" y="45"/>
                  </a:lnTo>
                  <a:lnTo>
                    <a:pt x="166" y="42"/>
                  </a:lnTo>
                  <a:lnTo>
                    <a:pt x="165" y="39"/>
                  </a:lnTo>
                  <a:lnTo>
                    <a:pt x="164" y="36"/>
                  </a:lnTo>
                  <a:lnTo>
                    <a:pt x="164" y="33"/>
                  </a:lnTo>
                  <a:lnTo>
                    <a:pt x="162" y="31"/>
                  </a:lnTo>
                  <a:lnTo>
                    <a:pt x="161" y="28"/>
                  </a:lnTo>
                  <a:lnTo>
                    <a:pt x="160" y="25"/>
                  </a:lnTo>
                  <a:lnTo>
                    <a:pt x="158" y="23"/>
                  </a:lnTo>
                  <a:lnTo>
                    <a:pt x="157" y="21"/>
                  </a:lnTo>
                  <a:lnTo>
                    <a:pt x="155" y="19"/>
                  </a:lnTo>
                  <a:lnTo>
                    <a:pt x="152" y="16"/>
                  </a:lnTo>
                  <a:lnTo>
                    <a:pt x="150" y="14"/>
                  </a:lnTo>
                  <a:lnTo>
                    <a:pt x="147" y="12"/>
                  </a:lnTo>
                  <a:lnTo>
                    <a:pt x="144" y="10"/>
                  </a:lnTo>
                  <a:lnTo>
                    <a:pt x="140" y="9"/>
                  </a:lnTo>
                  <a:lnTo>
                    <a:pt x="136" y="7"/>
                  </a:lnTo>
                  <a:lnTo>
                    <a:pt x="131" y="5"/>
                  </a:lnTo>
                  <a:lnTo>
                    <a:pt x="126" y="4"/>
                  </a:lnTo>
                  <a:lnTo>
                    <a:pt x="119" y="3"/>
                  </a:lnTo>
                  <a:lnTo>
                    <a:pt x="115" y="2"/>
                  </a:lnTo>
                  <a:lnTo>
                    <a:pt x="112" y="1"/>
                  </a:lnTo>
                  <a:lnTo>
                    <a:pt x="108" y="1"/>
                  </a:lnTo>
                  <a:lnTo>
                    <a:pt x="104" y="1"/>
                  </a:lnTo>
                  <a:lnTo>
                    <a:pt x="100" y="0"/>
                  </a:lnTo>
                  <a:lnTo>
                    <a:pt x="96" y="0"/>
                  </a:lnTo>
                  <a:lnTo>
                    <a:pt x="92" y="0"/>
                  </a:lnTo>
                  <a:lnTo>
                    <a:pt x="88" y="0"/>
                  </a:lnTo>
                  <a:lnTo>
                    <a:pt x="84" y="0"/>
                  </a:lnTo>
                  <a:lnTo>
                    <a:pt x="80" y="0"/>
                  </a:lnTo>
                  <a:lnTo>
                    <a:pt x="76" y="0"/>
                  </a:lnTo>
                  <a:lnTo>
                    <a:pt x="72" y="0"/>
                  </a:lnTo>
                  <a:lnTo>
                    <a:pt x="68" y="0"/>
                  </a:lnTo>
                  <a:lnTo>
                    <a:pt x="64" y="1"/>
                  </a:lnTo>
                  <a:lnTo>
                    <a:pt x="59" y="1"/>
                  </a:lnTo>
                  <a:lnTo>
                    <a:pt x="55" y="1"/>
                  </a:lnTo>
                  <a:lnTo>
                    <a:pt x="51" y="1"/>
                  </a:lnTo>
                  <a:lnTo>
                    <a:pt x="47" y="1"/>
                  </a:lnTo>
                  <a:lnTo>
                    <a:pt x="43" y="2"/>
                  </a:lnTo>
                  <a:lnTo>
                    <a:pt x="39" y="2"/>
                  </a:lnTo>
                  <a:lnTo>
                    <a:pt x="35" y="3"/>
                  </a:lnTo>
                  <a:lnTo>
                    <a:pt x="31" y="3"/>
                  </a:lnTo>
                  <a:lnTo>
                    <a:pt x="27" y="3"/>
                  </a:lnTo>
                  <a:lnTo>
                    <a:pt x="23" y="3"/>
                  </a:lnTo>
                  <a:lnTo>
                    <a:pt x="19" y="3"/>
                  </a:lnTo>
                  <a:lnTo>
                    <a:pt x="15" y="4"/>
                  </a:lnTo>
                  <a:lnTo>
                    <a:pt x="11" y="4"/>
                  </a:lnTo>
                  <a:lnTo>
                    <a:pt x="7" y="4"/>
                  </a:lnTo>
                  <a:lnTo>
                    <a:pt x="4" y="4"/>
                  </a:lnTo>
                  <a:lnTo>
                    <a:pt x="0" y="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73" name="Freeform 8"/>
            <p:cNvSpPr>
              <a:spLocks/>
            </p:cNvSpPr>
            <p:nvPr/>
          </p:nvSpPr>
          <p:spPr bwMode="auto">
            <a:xfrm>
              <a:off x="3787" y="1198"/>
              <a:ext cx="978" cy="125"/>
            </a:xfrm>
            <a:custGeom>
              <a:avLst/>
              <a:gdLst>
                <a:gd name="T0" fmla="*/ 3989 w 836"/>
                <a:gd name="T1" fmla="*/ 346 h 111"/>
                <a:gd name="T2" fmla="*/ 3989 w 836"/>
                <a:gd name="T3" fmla="*/ 341 h 111"/>
                <a:gd name="T4" fmla="*/ 3989 w 836"/>
                <a:gd name="T5" fmla="*/ 324 h 111"/>
                <a:gd name="T6" fmla="*/ 3995 w 836"/>
                <a:gd name="T7" fmla="*/ 310 h 111"/>
                <a:gd name="T8" fmla="*/ 4004 w 836"/>
                <a:gd name="T9" fmla="*/ 297 h 111"/>
                <a:gd name="T10" fmla="*/ 4004 w 836"/>
                <a:gd name="T11" fmla="*/ 285 h 111"/>
                <a:gd name="T12" fmla="*/ 4010 w 836"/>
                <a:gd name="T13" fmla="*/ 271 h 111"/>
                <a:gd name="T14" fmla="*/ 4004 w 836"/>
                <a:gd name="T15" fmla="*/ 260 h 111"/>
                <a:gd name="T16" fmla="*/ 4004 w 836"/>
                <a:gd name="T17" fmla="*/ 253 h 111"/>
                <a:gd name="T18" fmla="*/ 3995 w 836"/>
                <a:gd name="T19" fmla="*/ 241 h 111"/>
                <a:gd name="T20" fmla="*/ 3930 w 836"/>
                <a:gd name="T21" fmla="*/ 200 h 111"/>
                <a:gd name="T22" fmla="*/ 3789 w 836"/>
                <a:gd name="T23" fmla="*/ 146 h 111"/>
                <a:gd name="T24" fmla="*/ 3598 w 836"/>
                <a:gd name="T25" fmla="*/ 101 h 111"/>
                <a:gd name="T26" fmla="*/ 3384 w 836"/>
                <a:gd name="T27" fmla="*/ 69 h 111"/>
                <a:gd name="T28" fmla="*/ 3140 w 836"/>
                <a:gd name="T29" fmla="*/ 43 h 111"/>
                <a:gd name="T30" fmla="*/ 2892 w 836"/>
                <a:gd name="T31" fmla="*/ 23 h 111"/>
                <a:gd name="T32" fmla="*/ 2636 w 836"/>
                <a:gd name="T33" fmla="*/ 3 h 111"/>
                <a:gd name="T34" fmla="*/ 2396 w 836"/>
                <a:gd name="T35" fmla="*/ 1 h 111"/>
                <a:gd name="T36" fmla="*/ 2176 w 836"/>
                <a:gd name="T37" fmla="*/ 1 h 111"/>
                <a:gd name="T38" fmla="*/ 1998 w 836"/>
                <a:gd name="T39" fmla="*/ 2 h 111"/>
                <a:gd name="T40" fmla="*/ 1860 w 836"/>
                <a:gd name="T41" fmla="*/ 18 h 111"/>
                <a:gd name="T42" fmla="*/ 1816 w 836"/>
                <a:gd name="T43" fmla="*/ 29 h 111"/>
                <a:gd name="T44" fmla="*/ 1771 w 836"/>
                <a:gd name="T45" fmla="*/ 48 h 111"/>
                <a:gd name="T46" fmla="*/ 1731 w 836"/>
                <a:gd name="T47" fmla="*/ 74 h 111"/>
                <a:gd name="T48" fmla="*/ 1676 w 836"/>
                <a:gd name="T49" fmla="*/ 101 h 111"/>
                <a:gd name="T50" fmla="*/ 1639 w 836"/>
                <a:gd name="T51" fmla="*/ 130 h 111"/>
                <a:gd name="T52" fmla="*/ 1590 w 836"/>
                <a:gd name="T53" fmla="*/ 161 h 111"/>
                <a:gd name="T54" fmla="*/ 1558 w 836"/>
                <a:gd name="T55" fmla="*/ 185 h 111"/>
                <a:gd name="T56" fmla="*/ 1524 w 836"/>
                <a:gd name="T57" fmla="*/ 208 h 111"/>
                <a:gd name="T58" fmla="*/ 1503 w 836"/>
                <a:gd name="T59" fmla="*/ 227 h 111"/>
                <a:gd name="T60" fmla="*/ 1490 w 836"/>
                <a:gd name="T61" fmla="*/ 234 h 111"/>
                <a:gd name="T62" fmla="*/ 1418 w 836"/>
                <a:gd name="T63" fmla="*/ 240 h 111"/>
                <a:gd name="T64" fmla="*/ 1332 w 836"/>
                <a:gd name="T65" fmla="*/ 230 h 111"/>
                <a:gd name="T66" fmla="*/ 1238 w 836"/>
                <a:gd name="T67" fmla="*/ 213 h 111"/>
                <a:gd name="T68" fmla="*/ 1134 w 836"/>
                <a:gd name="T69" fmla="*/ 190 h 111"/>
                <a:gd name="T70" fmla="*/ 1025 w 836"/>
                <a:gd name="T71" fmla="*/ 169 h 111"/>
                <a:gd name="T72" fmla="*/ 912 w 836"/>
                <a:gd name="T73" fmla="*/ 144 h 111"/>
                <a:gd name="T74" fmla="*/ 798 w 836"/>
                <a:gd name="T75" fmla="*/ 124 h 111"/>
                <a:gd name="T76" fmla="*/ 684 w 836"/>
                <a:gd name="T77" fmla="*/ 101 h 111"/>
                <a:gd name="T78" fmla="*/ 583 w 836"/>
                <a:gd name="T79" fmla="*/ 88 h 111"/>
                <a:gd name="T80" fmla="*/ 478 w 836"/>
                <a:gd name="T81" fmla="*/ 78 h 111"/>
                <a:gd name="T82" fmla="*/ 387 w 836"/>
                <a:gd name="T83" fmla="*/ 83 h 111"/>
                <a:gd name="T84" fmla="*/ 332 w 836"/>
                <a:gd name="T85" fmla="*/ 88 h 111"/>
                <a:gd name="T86" fmla="*/ 284 w 836"/>
                <a:gd name="T87" fmla="*/ 98 h 111"/>
                <a:gd name="T88" fmla="*/ 242 w 836"/>
                <a:gd name="T89" fmla="*/ 110 h 111"/>
                <a:gd name="T90" fmla="*/ 199 w 836"/>
                <a:gd name="T91" fmla="*/ 124 h 111"/>
                <a:gd name="T92" fmla="*/ 164 w 836"/>
                <a:gd name="T93" fmla="*/ 141 h 111"/>
                <a:gd name="T94" fmla="*/ 123 w 836"/>
                <a:gd name="T95" fmla="*/ 161 h 111"/>
                <a:gd name="T96" fmla="*/ 90 w 836"/>
                <a:gd name="T97" fmla="*/ 185 h 111"/>
                <a:gd name="T98" fmla="*/ 64 w 836"/>
                <a:gd name="T99" fmla="*/ 217 h 111"/>
                <a:gd name="T100" fmla="*/ 29 w 836"/>
                <a:gd name="T101" fmla="*/ 256 h 111"/>
                <a:gd name="T102" fmla="*/ 0 w 836"/>
                <a:gd name="T103" fmla="*/ 297 h 1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36" h="111">
                  <a:moveTo>
                    <a:pt x="832" y="110"/>
                  </a:moveTo>
                  <a:lnTo>
                    <a:pt x="832" y="107"/>
                  </a:lnTo>
                  <a:lnTo>
                    <a:pt x="832" y="106"/>
                  </a:lnTo>
                  <a:lnTo>
                    <a:pt x="832" y="105"/>
                  </a:lnTo>
                  <a:lnTo>
                    <a:pt x="832" y="104"/>
                  </a:lnTo>
                  <a:lnTo>
                    <a:pt x="832" y="103"/>
                  </a:lnTo>
                  <a:lnTo>
                    <a:pt x="832" y="101"/>
                  </a:lnTo>
                  <a:lnTo>
                    <a:pt x="832" y="100"/>
                  </a:lnTo>
                  <a:lnTo>
                    <a:pt x="832" y="99"/>
                  </a:lnTo>
                  <a:lnTo>
                    <a:pt x="833" y="97"/>
                  </a:lnTo>
                  <a:lnTo>
                    <a:pt x="833" y="96"/>
                  </a:lnTo>
                  <a:lnTo>
                    <a:pt x="833" y="95"/>
                  </a:lnTo>
                  <a:lnTo>
                    <a:pt x="834" y="93"/>
                  </a:lnTo>
                  <a:lnTo>
                    <a:pt x="834" y="92"/>
                  </a:lnTo>
                  <a:lnTo>
                    <a:pt x="834" y="91"/>
                  </a:lnTo>
                  <a:lnTo>
                    <a:pt x="834" y="89"/>
                  </a:lnTo>
                  <a:lnTo>
                    <a:pt x="834" y="88"/>
                  </a:lnTo>
                  <a:lnTo>
                    <a:pt x="834" y="87"/>
                  </a:lnTo>
                  <a:lnTo>
                    <a:pt x="834" y="86"/>
                  </a:lnTo>
                  <a:lnTo>
                    <a:pt x="835" y="85"/>
                  </a:lnTo>
                  <a:lnTo>
                    <a:pt x="835" y="83"/>
                  </a:lnTo>
                  <a:lnTo>
                    <a:pt x="835" y="82"/>
                  </a:lnTo>
                  <a:lnTo>
                    <a:pt x="835" y="81"/>
                  </a:lnTo>
                  <a:lnTo>
                    <a:pt x="834" y="80"/>
                  </a:lnTo>
                  <a:lnTo>
                    <a:pt x="834" y="79"/>
                  </a:lnTo>
                  <a:lnTo>
                    <a:pt x="834" y="78"/>
                  </a:lnTo>
                  <a:lnTo>
                    <a:pt x="834" y="77"/>
                  </a:lnTo>
                  <a:lnTo>
                    <a:pt x="834" y="76"/>
                  </a:lnTo>
                  <a:lnTo>
                    <a:pt x="833" y="75"/>
                  </a:lnTo>
                  <a:lnTo>
                    <a:pt x="833" y="74"/>
                  </a:lnTo>
                  <a:lnTo>
                    <a:pt x="832" y="73"/>
                  </a:lnTo>
                  <a:lnTo>
                    <a:pt x="832" y="72"/>
                  </a:lnTo>
                  <a:lnTo>
                    <a:pt x="818" y="60"/>
                  </a:lnTo>
                  <a:lnTo>
                    <a:pt x="810" y="55"/>
                  </a:lnTo>
                  <a:lnTo>
                    <a:pt x="800" y="49"/>
                  </a:lnTo>
                  <a:lnTo>
                    <a:pt x="789" y="45"/>
                  </a:lnTo>
                  <a:lnTo>
                    <a:pt x="777" y="40"/>
                  </a:lnTo>
                  <a:lnTo>
                    <a:pt x="764" y="35"/>
                  </a:lnTo>
                  <a:lnTo>
                    <a:pt x="750" y="31"/>
                  </a:lnTo>
                  <a:lnTo>
                    <a:pt x="736" y="27"/>
                  </a:lnTo>
                  <a:lnTo>
                    <a:pt x="720" y="24"/>
                  </a:lnTo>
                  <a:lnTo>
                    <a:pt x="705" y="21"/>
                  </a:lnTo>
                  <a:lnTo>
                    <a:pt x="688" y="18"/>
                  </a:lnTo>
                  <a:lnTo>
                    <a:pt x="672" y="15"/>
                  </a:lnTo>
                  <a:lnTo>
                    <a:pt x="654" y="13"/>
                  </a:lnTo>
                  <a:lnTo>
                    <a:pt x="637" y="10"/>
                  </a:lnTo>
                  <a:lnTo>
                    <a:pt x="620" y="8"/>
                  </a:lnTo>
                  <a:lnTo>
                    <a:pt x="602" y="7"/>
                  </a:lnTo>
                  <a:lnTo>
                    <a:pt x="584" y="5"/>
                  </a:lnTo>
                  <a:lnTo>
                    <a:pt x="567" y="4"/>
                  </a:lnTo>
                  <a:lnTo>
                    <a:pt x="549" y="3"/>
                  </a:lnTo>
                  <a:lnTo>
                    <a:pt x="532" y="2"/>
                  </a:lnTo>
                  <a:lnTo>
                    <a:pt x="516" y="1"/>
                  </a:lnTo>
                  <a:lnTo>
                    <a:pt x="499" y="1"/>
                  </a:lnTo>
                  <a:lnTo>
                    <a:pt x="484" y="0"/>
                  </a:lnTo>
                  <a:lnTo>
                    <a:pt x="468" y="0"/>
                  </a:lnTo>
                  <a:lnTo>
                    <a:pt x="454" y="1"/>
                  </a:lnTo>
                  <a:lnTo>
                    <a:pt x="441" y="1"/>
                  </a:lnTo>
                  <a:lnTo>
                    <a:pt x="428" y="1"/>
                  </a:lnTo>
                  <a:lnTo>
                    <a:pt x="416" y="2"/>
                  </a:lnTo>
                  <a:lnTo>
                    <a:pt x="406" y="3"/>
                  </a:lnTo>
                  <a:lnTo>
                    <a:pt x="396" y="4"/>
                  </a:lnTo>
                  <a:lnTo>
                    <a:pt x="388" y="5"/>
                  </a:lnTo>
                  <a:lnTo>
                    <a:pt x="383" y="7"/>
                  </a:lnTo>
                  <a:lnTo>
                    <a:pt x="380" y="8"/>
                  </a:lnTo>
                  <a:lnTo>
                    <a:pt x="378" y="9"/>
                  </a:lnTo>
                  <a:lnTo>
                    <a:pt x="375" y="11"/>
                  </a:lnTo>
                  <a:lnTo>
                    <a:pt x="372" y="13"/>
                  </a:lnTo>
                  <a:lnTo>
                    <a:pt x="369" y="15"/>
                  </a:lnTo>
                  <a:lnTo>
                    <a:pt x="366" y="17"/>
                  </a:lnTo>
                  <a:lnTo>
                    <a:pt x="363" y="20"/>
                  </a:lnTo>
                  <a:lnTo>
                    <a:pt x="360" y="22"/>
                  </a:lnTo>
                  <a:lnTo>
                    <a:pt x="356" y="25"/>
                  </a:lnTo>
                  <a:lnTo>
                    <a:pt x="354" y="28"/>
                  </a:lnTo>
                  <a:lnTo>
                    <a:pt x="350" y="31"/>
                  </a:lnTo>
                  <a:lnTo>
                    <a:pt x="347" y="34"/>
                  </a:lnTo>
                  <a:lnTo>
                    <a:pt x="344" y="37"/>
                  </a:lnTo>
                  <a:lnTo>
                    <a:pt x="341" y="40"/>
                  </a:lnTo>
                  <a:lnTo>
                    <a:pt x="338" y="43"/>
                  </a:lnTo>
                  <a:lnTo>
                    <a:pt x="336" y="46"/>
                  </a:lnTo>
                  <a:lnTo>
                    <a:pt x="332" y="49"/>
                  </a:lnTo>
                  <a:lnTo>
                    <a:pt x="330" y="51"/>
                  </a:lnTo>
                  <a:lnTo>
                    <a:pt x="327" y="54"/>
                  </a:lnTo>
                  <a:lnTo>
                    <a:pt x="325" y="57"/>
                  </a:lnTo>
                  <a:lnTo>
                    <a:pt x="322" y="59"/>
                  </a:lnTo>
                  <a:lnTo>
                    <a:pt x="320" y="62"/>
                  </a:lnTo>
                  <a:lnTo>
                    <a:pt x="318" y="64"/>
                  </a:lnTo>
                  <a:lnTo>
                    <a:pt x="316" y="66"/>
                  </a:lnTo>
                  <a:lnTo>
                    <a:pt x="315" y="67"/>
                  </a:lnTo>
                  <a:lnTo>
                    <a:pt x="313" y="69"/>
                  </a:lnTo>
                  <a:lnTo>
                    <a:pt x="312" y="70"/>
                  </a:lnTo>
                  <a:lnTo>
                    <a:pt x="310" y="71"/>
                  </a:lnTo>
                  <a:lnTo>
                    <a:pt x="310" y="72"/>
                  </a:lnTo>
                  <a:lnTo>
                    <a:pt x="309" y="72"/>
                  </a:lnTo>
                  <a:lnTo>
                    <a:pt x="300" y="73"/>
                  </a:lnTo>
                  <a:lnTo>
                    <a:pt x="295" y="73"/>
                  </a:lnTo>
                  <a:lnTo>
                    <a:pt x="289" y="72"/>
                  </a:lnTo>
                  <a:lnTo>
                    <a:pt x="284" y="71"/>
                  </a:lnTo>
                  <a:lnTo>
                    <a:pt x="278" y="70"/>
                  </a:lnTo>
                  <a:lnTo>
                    <a:pt x="271" y="69"/>
                  </a:lnTo>
                  <a:lnTo>
                    <a:pt x="265" y="67"/>
                  </a:lnTo>
                  <a:lnTo>
                    <a:pt x="258" y="65"/>
                  </a:lnTo>
                  <a:lnTo>
                    <a:pt x="251" y="63"/>
                  </a:lnTo>
                  <a:lnTo>
                    <a:pt x="244" y="61"/>
                  </a:lnTo>
                  <a:lnTo>
                    <a:pt x="236" y="59"/>
                  </a:lnTo>
                  <a:lnTo>
                    <a:pt x="229" y="57"/>
                  </a:lnTo>
                  <a:lnTo>
                    <a:pt x="222" y="54"/>
                  </a:lnTo>
                  <a:lnTo>
                    <a:pt x="214" y="52"/>
                  </a:lnTo>
                  <a:lnTo>
                    <a:pt x="206" y="49"/>
                  </a:lnTo>
                  <a:lnTo>
                    <a:pt x="198" y="47"/>
                  </a:lnTo>
                  <a:lnTo>
                    <a:pt x="190" y="44"/>
                  </a:lnTo>
                  <a:lnTo>
                    <a:pt x="182" y="42"/>
                  </a:lnTo>
                  <a:lnTo>
                    <a:pt x="174" y="39"/>
                  </a:lnTo>
                  <a:lnTo>
                    <a:pt x="166" y="37"/>
                  </a:lnTo>
                  <a:lnTo>
                    <a:pt x="159" y="35"/>
                  </a:lnTo>
                  <a:lnTo>
                    <a:pt x="151" y="33"/>
                  </a:lnTo>
                  <a:lnTo>
                    <a:pt x="143" y="31"/>
                  </a:lnTo>
                  <a:lnTo>
                    <a:pt x="136" y="29"/>
                  </a:lnTo>
                  <a:lnTo>
                    <a:pt x="128" y="28"/>
                  </a:lnTo>
                  <a:lnTo>
                    <a:pt x="121" y="27"/>
                  </a:lnTo>
                  <a:lnTo>
                    <a:pt x="114" y="25"/>
                  </a:lnTo>
                  <a:lnTo>
                    <a:pt x="107" y="25"/>
                  </a:lnTo>
                  <a:lnTo>
                    <a:pt x="100" y="24"/>
                  </a:lnTo>
                  <a:lnTo>
                    <a:pt x="94" y="24"/>
                  </a:lnTo>
                  <a:lnTo>
                    <a:pt x="88" y="25"/>
                  </a:lnTo>
                  <a:lnTo>
                    <a:pt x="80" y="25"/>
                  </a:lnTo>
                  <a:lnTo>
                    <a:pt x="76" y="25"/>
                  </a:lnTo>
                  <a:lnTo>
                    <a:pt x="72" y="26"/>
                  </a:lnTo>
                  <a:lnTo>
                    <a:pt x="69" y="27"/>
                  </a:lnTo>
                  <a:lnTo>
                    <a:pt x="66" y="27"/>
                  </a:lnTo>
                  <a:lnTo>
                    <a:pt x="62" y="28"/>
                  </a:lnTo>
                  <a:lnTo>
                    <a:pt x="59" y="29"/>
                  </a:lnTo>
                  <a:lnTo>
                    <a:pt x="56" y="30"/>
                  </a:lnTo>
                  <a:lnTo>
                    <a:pt x="53" y="31"/>
                  </a:lnTo>
                  <a:lnTo>
                    <a:pt x="50" y="33"/>
                  </a:lnTo>
                  <a:lnTo>
                    <a:pt x="47" y="34"/>
                  </a:lnTo>
                  <a:lnTo>
                    <a:pt x="44" y="35"/>
                  </a:lnTo>
                  <a:lnTo>
                    <a:pt x="42" y="37"/>
                  </a:lnTo>
                  <a:lnTo>
                    <a:pt x="39" y="39"/>
                  </a:lnTo>
                  <a:lnTo>
                    <a:pt x="36" y="41"/>
                  </a:lnTo>
                  <a:lnTo>
                    <a:pt x="34" y="43"/>
                  </a:lnTo>
                  <a:lnTo>
                    <a:pt x="31" y="45"/>
                  </a:lnTo>
                  <a:lnTo>
                    <a:pt x="29" y="47"/>
                  </a:lnTo>
                  <a:lnTo>
                    <a:pt x="26" y="49"/>
                  </a:lnTo>
                  <a:lnTo>
                    <a:pt x="24" y="52"/>
                  </a:lnTo>
                  <a:lnTo>
                    <a:pt x="22" y="55"/>
                  </a:lnTo>
                  <a:lnTo>
                    <a:pt x="19" y="57"/>
                  </a:lnTo>
                  <a:lnTo>
                    <a:pt x="17" y="61"/>
                  </a:lnTo>
                  <a:lnTo>
                    <a:pt x="15" y="64"/>
                  </a:lnTo>
                  <a:lnTo>
                    <a:pt x="13" y="67"/>
                  </a:lnTo>
                  <a:lnTo>
                    <a:pt x="11" y="71"/>
                  </a:lnTo>
                  <a:lnTo>
                    <a:pt x="8" y="74"/>
                  </a:lnTo>
                  <a:lnTo>
                    <a:pt x="6" y="78"/>
                  </a:lnTo>
                  <a:lnTo>
                    <a:pt x="4" y="82"/>
                  </a:lnTo>
                  <a:lnTo>
                    <a:pt x="2" y="86"/>
                  </a:lnTo>
                  <a:lnTo>
                    <a:pt x="0" y="9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74" name="Freeform 9"/>
            <p:cNvSpPr>
              <a:spLocks/>
            </p:cNvSpPr>
            <p:nvPr/>
          </p:nvSpPr>
          <p:spPr bwMode="auto">
            <a:xfrm>
              <a:off x="5437" y="3398"/>
              <a:ext cx="297" cy="346"/>
            </a:xfrm>
            <a:custGeom>
              <a:avLst/>
              <a:gdLst>
                <a:gd name="T0" fmla="*/ 0 w 254"/>
                <a:gd name="T1" fmla="*/ 0 h 306"/>
                <a:gd name="T2" fmla="*/ 56 w 254"/>
                <a:gd name="T3" fmla="*/ 77 h 306"/>
                <a:gd name="T4" fmla="*/ 89 w 254"/>
                <a:gd name="T5" fmla="*/ 114 h 306"/>
                <a:gd name="T6" fmla="*/ 122 w 254"/>
                <a:gd name="T7" fmla="*/ 157 h 306"/>
                <a:gd name="T8" fmla="*/ 151 w 254"/>
                <a:gd name="T9" fmla="*/ 188 h 306"/>
                <a:gd name="T10" fmla="*/ 191 w 254"/>
                <a:gd name="T11" fmla="*/ 228 h 306"/>
                <a:gd name="T12" fmla="*/ 223 w 254"/>
                <a:gd name="T13" fmla="*/ 263 h 306"/>
                <a:gd name="T14" fmla="*/ 251 w 254"/>
                <a:gd name="T15" fmla="*/ 302 h 306"/>
                <a:gd name="T16" fmla="*/ 285 w 254"/>
                <a:gd name="T17" fmla="*/ 336 h 306"/>
                <a:gd name="T18" fmla="*/ 318 w 254"/>
                <a:gd name="T19" fmla="*/ 367 h 306"/>
                <a:gd name="T20" fmla="*/ 357 w 254"/>
                <a:gd name="T21" fmla="*/ 400 h 306"/>
                <a:gd name="T22" fmla="*/ 388 w 254"/>
                <a:gd name="T23" fmla="*/ 436 h 306"/>
                <a:gd name="T24" fmla="*/ 427 w 254"/>
                <a:gd name="T25" fmla="*/ 467 h 306"/>
                <a:gd name="T26" fmla="*/ 455 w 254"/>
                <a:gd name="T27" fmla="*/ 505 h 306"/>
                <a:gd name="T28" fmla="*/ 499 w 254"/>
                <a:gd name="T29" fmla="*/ 538 h 306"/>
                <a:gd name="T30" fmla="*/ 531 w 254"/>
                <a:gd name="T31" fmla="*/ 571 h 306"/>
                <a:gd name="T32" fmla="*/ 571 w 254"/>
                <a:gd name="T33" fmla="*/ 597 h 306"/>
                <a:gd name="T34" fmla="*/ 606 w 254"/>
                <a:gd name="T35" fmla="*/ 630 h 306"/>
                <a:gd name="T36" fmla="*/ 648 w 254"/>
                <a:gd name="T37" fmla="*/ 655 h 306"/>
                <a:gd name="T38" fmla="*/ 682 w 254"/>
                <a:gd name="T39" fmla="*/ 693 h 306"/>
                <a:gd name="T40" fmla="*/ 725 w 254"/>
                <a:gd name="T41" fmla="*/ 721 h 306"/>
                <a:gd name="T42" fmla="*/ 765 w 254"/>
                <a:gd name="T43" fmla="*/ 753 h 306"/>
                <a:gd name="T44" fmla="*/ 800 w 254"/>
                <a:gd name="T45" fmla="*/ 781 h 306"/>
                <a:gd name="T46" fmla="*/ 848 w 254"/>
                <a:gd name="T47" fmla="*/ 811 h 306"/>
                <a:gd name="T48" fmla="*/ 887 w 254"/>
                <a:gd name="T49" fmla="*/ 838 h 306"/>
                <a:gd name="T50" fmla="*/ 932 w 254"/>
                <a:gd name="T51" fmla="*/ 873 h 306"/>
                <a:gd name="T52" fmla="*/ 972 w 254"/>
                <a:gd name="T53" fmla="*/ 899 h 306"/>
                <a:gd name="T54" fmla="*/ 1020 w 254"/>
                <a:gd name="T55" fmla="*/ 925 h 306"/>
                <a:gd name="T56" fmla="*/ 1068 w 254"/>
                <a:gd name="T57" fmla="*/ 959 h 306"/>
                <a:gd name="T58" fmla="*/ 1113 w 254"/>
                <a:gd name="T59" fmla="*/ 987 h 306"/>
                <a:gd name="T60" fmla="*/ 1161 w 254"/>
                <a:gd name="T61" fmla="*/ 1017 h 306"/>
                <a:gd name="T62" fmla="*/ 1211 w 254"/>
                <a:gd name="T63" fmla="*/ 1043 h 3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306">
                  <a:moveTo>
                    <a:pt x="0" y="0"/>
                  </a:moveTo>
                  <a:lnTo>
                    <a:pt x="12" y="23"/>
                  </a:lnTo>
                  <a:lnTo>
                    <a:pt x="19" y="34"/>
                  </a:lnTo>
                  <a:lnTo>
                    <a:pt x="26" y="45"/>
                  </a:lnTo>
                  <a:lnTo>
                    <a:pt x="32" y="56"/>
                  </a:lnTo>
                  <a:lnTo>
                    <a:pt x="39" y="67"/>
                  </a:lnTo>
                  <a:lnTo>
                    <a:pt x="46" y="77"/>
                  </a:lnTo>
                  <a:lnTo>
                    <a:pt x="53" y="88"/>
                  </a:lnTo>
                  <a:lnTo>
                    <a:pt x="60" y="98"/>
                  </a:lnTo>
                  <a:lnTo>
                    <a:pt x="67" y="108"/>
                  </a:lnTo>
                  <a:lnTo>
                    <a:pt x="74" y="118"/>
                  </a:lnTo>
                  <a:lnTo>
                    <a:pt x="81" y="128"/>
                  </a:lnTo>
                  <a:lnTo>
                    <a:pt x="89" y="137"/>
                  </a:lnTo>
                  <a:lnTo>
                    <a:pt x="96" y="147"/>
                  </a:lnTo>
                  <a:lnTo>
                    <a:pt x="104" y="157"/>
                  </a:lnTo>
                  <a:lnTo>
                    <a:pt x="111" y="166"/>
                  </a:lnTo>
                  <a:lnTo>
                    <a:pt x="119" y="175"/>
                  </a:lnTo>
                  <a:lnTo>
                    <a:pt x="127" y="185"/>
                  </a:lnTo>
                  <a:lnTo>
                    <a:pt x="135" y="193"/>
                  </a:lnTo>
                  <a:lnTo>
                    <a:pt x="143" y="203"/>
                  </a:lnTo>
                  <a:lnTo>
                    <a:pt x="151" y="211"/>
                  </a:lnTo>
                  <a:lnTo>
                    <a:pt x="160" y="220"/>
                  </a:lnTo>
                  <a:lnTo>
                    <a:pt x="168" y="229"/>
                  </a:lnTo>
                  <a:lnTo>
                    <a:pt x="177" y="237"/>
                  </a:lnTo>
                  <a:lnTo>
                    <a:pt x="186" y="246"/>
                  </a:lnTo>
                  <a:lnTo>
                    <a:pt x="195" y="255"/>
                  </a:lnTo>
                  <a:lnTo>
                    <a:pt x="204" y="263"/>
                  </a:lnTo>
                  <a:lnTo>
                    <a:pt x="214" y="271"/>
                  </a:lnTo>
                  <a:lnTo>
                    <a:pt x="223" y="280"/>
                  </a:lnTo>
                  <a:lnTo>
                    <a:pt x="233" y="288"/>
                  </a:lnTo>
                  <a:lnTo>
                    <a:pt x="243" y="297"/>
                  </a:lnTo>
                  <a:lnTo>
                    <a:pt x="253" y="30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75" name="Line 10"/>
            <p:cNvSpPr>
              <a:spLocks noChangeShapeType="1"/>
            </p:cNvSpPr>
            <p:nvPr/>
          </p:nvSpPr>
          <p:spPr bwMode="auto">
            <a:xfrm flipV="1">
              <a:off x="5530" y="3366"/>
              <a:ext cx="36" cy="11"/>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6876" name="Freeform 11"/>
            <p:cNvSpPr>
              <a:spLocks/>
            </p:cNvSpPr>
            <p:nvPr/>
          </p:nvSpPr>
          <p:spPr bwMode="auto">
            <a:xfrm>
              <a:off x="5771" y="3205"/>
              <a:ext cx="56" cy="66"/>
            </a:xfrm>
            <a:custGeom>
              <a:avLst/>
              <a:gdLst>
                <a:gd name="T0" fmla="*/ 222 w 48"/>
                <a:gd name="T1" fmla="*/ 0 h 58"/>
                <a:gd name="T2" fmla="*/ 197 w 48"/>
                <a:gd name="T3" fmla="*/ 1 h 58"/>
                <a:gd name="T4" fmla="*/ 190 w 48"/>
                <a:gd name="T5" fmla="*/ 2 h 58"/>
                <a:gd name="T6" fmla="*/ 179 w 48"/>
                <a:gd name="T7" fmla="*/ 2 h 58"/>
                <a:gd name="T8" fmla="*/ 165 w 48"/>
                <a:gd name="T9" fmla="*/ 3 h 58"/>
                <a:gd name="T10" fmla="*/ 160 w 48"/>
                <a:gd name="T11" fmla="*/ 17 h 58"/>
                <a:gd name="T12" fmla="*/ 145 w 48"/>
                <a:gd name="T13" fmla="*/ 19 h 58"/>
                <a:gd name="T14" fmla="*/ 140 w 48"/>
                <a:gd name="T15" fmla="*/ 22 h 58"/>
                <a:gd name="T16" fmla="*/ 125 w 48"/>
                <a:gd name="T17" fmla="*/ 28 h 58"/>
                <a:gd name="T18" fmla="*/ 120 w 48"/>
                <a:gd name="T19" fmla="*/ 32 h 58"/>
                <a:gd name="T20" fmla="*/ 117 w 48"/>
                <a:gd name="T21" fmla="*/ 36 h 58"/>
                <a:gd name="T22" fmla="*/ 104 w 48"/>
                <a:gd name="T23" fmla="*/ 44 h 58"/>
                <a:gd name="T24" fmla="*/ 92 w 48"/>
                <a:gd name="T25" fmla="*/ 47 h 58"/>
                <a:gd name="T26" fmla="*/ 89 w 48"/>
                <a:gd name="T27" fmla="*/ 53 h 58"/>
                <a:gd name="T28" fmla="*/ 79 w 48"/>
                <a:gd name="T29" fmla="*/ 57 h 58"/>
                <a:gd name="T30" fmla="*/ 75 w 48"/>
                <a:gd name="T31" fmla="*/ 65 h 58"/>
                <a:gd name="T32" fmla="*/ 65 w 48"/>
                <a:gd name="T33" fmla="*/ 74 h 58"/>
                <a:gd name="T34" fmla="*/ 64 w 48"/>
                <a:gd name="T35" fmla="*/ 77 h 58"/>
                <a:gd name="T36" fmla="*/ 55 w 48"/>
                <a:gd name="T37" fmla="*/ 86 h 58"/>
                <a:gd name="T38" fmla="*/ 48 w 48"/>
                <a:gd name="T39" fmla="*/ 96 h 58"/>
                <a:gd name="T40" fmla="*/ 47 w 48"/>
                <a:gd name="T41" fmla="*/ 100 h 58"/>
                <a:gd name="T42" fmla="*/ 34 w 48"/>
                <a:gd name="T43" fmla="*/ 109 h 58"/>
                <a:gd name="T44" fmla="*/ 34 w 48"/>
                <a:gd name="T45" fmla="*/ 122 h 58"/>
                <a:gd name="T46" fmla="*/ 25 w 48"/>
                <a:gd name="T47" fmla="*/ 127 h 58"/>
                <a:gd name="T48" fmla="*/ 25 w 48"/>
                <a:gd name="T49" fmla="*/ 139 h 58"/>
                <a:gd name="T50" fmla="*/ 21 w 48"/>
                <a:gd name="T51" fmla="*/ 145 h 58"/>
                <a:gd name="T52" fmla="*/ 18 w 48"/>
                <a:gd name="T53" fmla="*/ 157 h 58"/>
                <a:gd name="T54" fmla="*/ 2 w 48"/>
                <a:gd name="T55" fmla="*/ 162 h 58"/>
                <a:gd name="T56" fmla="*/ 1 w 48"/>
                <a:gd name="T57" fmla="*/ 179 h 58"/>
                <a:gd name="T58" fmla="*/ 1 w 48"/>
                <a:gd name="T59" fmla="*/ 184 h 58"/>
                <a:gd name="T60" fmla="*/ 0 w 48"/>
                <a:gd name="T61" fmla="*/ 195 h 58"/>
                <a:gd name="T62" fmla="*/ 0 w 48"/>
                <a:gd name="T63" fmla="*/ 207 h 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8">
                  <a:moveTo>
                    <a:pt x="47" y="0"/>
                  </a:moveTo>
                  <a:lnTo>
                    <a:pt x="42" y="1"/>
                  </a:lnTo>
                  <a:lnTo>
                    <a:pt x="40" y="2"/>
                  </a:lnTo>
                  <a:lnTo>
                    <a:pt x="38" y="2"/>
                  </a:lnTo>
                  <a:lnTo>
                    <a:pt x="35" y="3"/>
                  </a:lnTo>
                  <a:lnTo>
                    <a:pt x="33" y="4"/>
                  </a:lnTo>
                  <a:lnTo>
                    <a:pt x="31" y="5"/>
                  </a:lnTo>
                  <a:lnTo>
                    <a:pt x="29" y="6"/>
                  </a:lnTo>
                  <a:lnTo>
                    <a:pt x="27" y="8"/>
                  </a:lnTo>
                  <a:lnTo>
                    <a:pt x="25" y="9"/>
                  </a:lnTo>
                  <a:lnTo>
                    <a:pt x="24" y="10"/>
                  </a:lnTo>
                  <a:lnTo>
                    <a:pt x="22" y="12"/>
                  </a:lnTo>
                  <a:lnTo>
                    <a:pt x="20" y="13"/>
                  </a:lnTo>
                  <a:lnTo>
                    <a:pt x="19" y="15"/>
                  </a:lnTo>
                  <a:lnTo>
                    <a:pt x="17" y="16"/>
                  </a:lnTo>
                  <a:lnTo>
                    <a:pt x="15" y="18"/>
                  </a:lnTo>
                  <a:lnTo>
                    <a:pt x="14" y="20"/>
                  </a:lnTo>
                  <a:lnTo>
                    <a:pt x="13" y="22"/>
                  </a:lnTo>
                  <a:lnTo>
                    <a:pt x="11" y="24"/>
                  </a:lnTo>
                  <a:lnTo>
                    <a:pt x="10" y="26"/>
                  </a:lnTo>
                  <a:lnTo>
                    <a:pt x="9" y="28"/>
                  </a:lnTo>
                  <a:lnTo>
                    <a:pt x="7" y="30"/>
                  </a:lnTo>
                  <a:lnTo>
                    <a:pt x="7" y="33"/>
                  </a:lnTo>
                  <a:lnTo>
                    <a:pt x="5" y="35"/>
                  </a:lnTo>
                  <a:lnTo>
                    <a:pt x="5" y="38"/>
                  </a:lnTo>
                  <a:lnTo>
                    <a:pt x="4" y="40"/>
                  </a:lnTo>
                  <a:lnTo>
                    <a:pt x="3" y="42"/>
                  </a:lnTo>
                  <a:lnTo>
                    <a:pt x="2" y="45"/>
                  </a:lnTo>
                  <a:lnTo>
                    <a:pt x="1" y="48"/>
                  </a:lnTo>
                  <a:lnTo>
                    <a:pt x="1" y="51"/>
                  </a:lnTo>
                  <a:lnTo>
                    <a:pt x="0" y="54"/>
                  </a:lnTo>
                  <a:lnTo>
                    <a:pt x="0" y="5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77" name="Freeform 12"/>
            <p:cNvSpPr>
              <a:spLocks/>
            </p:cNvSpPr>
            <p:nvPr/>
          </p:nvSpPr>
          <p:spPr bwMode="auto">
            <a:xfrm>
              <a:off x="3768" y="1301"/>
              <a:ext cx="410" cy="808"/>
            </a:xfrm>
            <a:custGeom>
              <a:avLst/>
              <a:gdLst>
                <a:gd name="T0" fmla="*/ 77 w 350"/>
                <a:gd name="T1" fmla="*/ 20 h 716"/>
                <a:gd name="T2" fmla="*/ 139 w 350"/>
                <a:gd name="T3" fmla="*/ 60 h 716"/>
                <a:gd name="T4" fmla="*/ 169 w 350"/>
                <a:gd name="T5" fmla="*/ 109 h 716"/>
                <a:gd name="T6" fmla="*/ 191 w 350"/>
                <a:gd name="T7" fmla="*/ 163 h 716"/>
                <a:gd name="T8" fmla="*/ 200 w 350"/>
                <a:gd name="T9" fmla="*/ 228 h 716"/>
                <a:gd name="T10" fmla="*/ 216 w 350"/>
                <a:gd name="T11" fmla="*/ 293 h 716"/>
                <a:gd name="T12" fmla="*/ 224 w 350"/>
                <a:gd name="T13" fmla="*/ 366 h 716"/>
                <a:gd name="T14" fmla="*/ 234 w 350"/>
                <a:gd name="T15" fmla="*/ 429 h 716"/>
                <a:gd name="T16" fmla="*/ 262 w 350"/>
                <a:gd name="T17" fmla="*/ 489 h 716"/>
                <a:gd name="T18" fmla="*/ 307 w 350"/>
                <a:gd name="T19" fmla="*/ 545 h 716"/>
                <a:gd name="T20" fmla="*/ 376 w 350"/>
                <a:gd name="T21" fmla="*/ 594 h 716"/>
                <a:gd name="T22" fmla="*/ 422 w 350"/>
                <a:gd name="T23" fmla="*/ 615 h 716"/>
                <a:gd name="T24" fmla="*/ 463 w 350"/>
                <a:gd name="T25" fmla="*/ 629 h 716"/>
                <a:gd name="T26" fmla="*/ 513 w 350"/>
                <a:gd name="T27" fmla="*/ 647 h 716"/>
                <a:gd name="T28" fmla="*/ 552 w 350"/>
                <a:gd name="T29" fmla="*/ 658 h 716"/>
                <a:gd name="T30" fmla="*/ 587 w 350"/>
                <a:gd name="T31" fmla="*/ 674 h 716"/>
                <a:gd name="T32" fmla="*/ 626 w 350"/>
                <a:gd name="T33" fmla="*/ 694 h 716"/>
                <a:gd name="T34" fmla="*/ 658 w 350"/>
                <a:gd name="T35" fmla="*/ 714 h 716"/>
                <a:gd name="T36" fmla="*/ 688 w 350"/>
                <a:gd name="T37" fmla="*/ 745 h 716"/>
                <a:gd name="T38" fmla="*/ 711 w 350"/>
                <a:gd name="T39" fmla="*/ 783 h 716"/>
                <a:gd name="T40" fmla="*/ 733 w 350"/>
                <a:gd name="T41" fmla="*/ 832 h 716"/>
                <a:gd name="T42" fmla="*/ 747 w 350"/>
                <a:gd name="T43" fmla="*/ 910 h 716"/>
                <a:gd name="T44" fmla="*/ 747 w 350"/>
                <a:gd name="T45" fmla="*/ 974 h 716"/>
                <a:gd name="T46" fmla="*/ 744 w 350"/>
                <a:gd name="T47" fmla="*/ 1040 h 716"/>
                <a:gd name="T48" fmla="*/ 743 w 350"/>
                <a:gd name="T49" fmla="*/ 1109 h 716"/>
                <a:gd name="T50" fmla="*/ 729 w 350"/>
                <a:gd name="T51" fmla="*/ 1173 h 716"/>
                <a:gd name="T52" fmla="*/ 725 w 350"/>
                <a:gd name="T53" fmla="*/ 1240 h 716"/>
                <a:gd name="T54" fmla="*/ 725 w 350"/>
                <a:gd name="T55" fmla="*/ 1308 h 716"/>
                <a:gd name="T56" fmla="*/ 733 w 350"/>
                <a:gd name="T57" fmla="*/ 1365 h 716"/>
                <a:gd name="T58" fmla="*/ 758 w 350"/>
                <a:gd name="T59" fmla="*/ 1429 h 716"/>
                <a:gd name="T60" fmla="*/ 794 w 350"/>
                <a:gd name="T61" fmla="*/ 1481 h 716"/>
                <a:gd name="T62" fmla="*/ 859 w 350"/>
                <a:gd name="T63" fmla="*/ 1547 h 716"/>
                <a:gd name="T64" fmla="*/ 915 w 350"/>
                <a:gd name="T65" fmla="*/ 1586 h 716"/>
                <a:gd name="T66" fmla="*/ 968 w 350"/>
                <a:gd name="T67" fmla="*/ 1618 h 716"/>
                <a:gd name="T68" fmla="*/ 1021 w 350"/>
                <a:gd name="T69" fmla="*/ 1645 h 716"/>
                <a:gd name="T70" fmla="*/ 1072 w 350"/>
                <a:gd name="T71" fmla="*/ 1678 h 716"/>
                <a:gd name="T72" fmla="*/ 1118 w 350"/>
                <a:gd name="T73" fmla="*/ 1713 h 716"/>
                <a:gd name="T74" fmla="*/ 1161 w 350"/>
                <a:gd name="T75" fmla="*/ 1748 h 716"/>
                <a:gd name="T76" fmla="*/ 1194 w 350"/>
                <a:gd name="T77" fmla="*/ 1790 h 716"/>
                <a:gd name="T78" fmla="*/ 1218 w 350"/>
                <a:gd name="T79" fmla="*/ 1843 h 716"/>
                <a:gd name="T80" fmla="*/ 1231 w 350"/>
                <a:gd name="T81" fmla="*/ 1899 h 716"/>
                <a:gd name="T82" fmla="*/ 1238 w 350"/>
                <a:gd name="T83" fmla="*/ 1981 h 716"/>
                <a:gd name="T84" fmla="*/ 1231 w 350"/>
                <a:gd name="T85" fmla="*/ 2025 h 716"/>
                <a:gd name="T86" fmla="*/ 1231 w 350"/>
                <a:gd name="T87" fmla="*/ 2062 h 716"/>
                <a:gd name="T88" fmla="*/ 1223 w 350"/>
                <a:gd name="T89" fmla="*/ 2094 h 716"/>
                <a:gd name="T90" fmla="*/ 1223 w 350"/>
                <a:gd name="T91" fmla="*/ 2128 h 716"/>
                <a:gd name="T92" fmla="*/ 1238 w 350"/>
                <a:gd name="T93" fmla="*/ 2167 h 716"/>
                <a:gd name="T94" fmla="*/ 1243 w 350"/>
                <a:gd name="T95" fmla="*/ 2192 h 716"/>
                <a:gd name="T96" fmla="*/ 1265 w 350"/>
                <a:gd name="T97" fmla="*/ 2217 h 716"/>
                <a:gd name="T98" fmla="*/ 1296 w 350"/>
                <a:gd name="T99" fmla="*/ 2247 h 716"/>
                <a:gd name="T100" fmla="*/ 1330 w 350"/>
                <a:gd name="T101" fmla="*/ 2269 h 716"/>
                <a:gd name="T102" fmla="*/ 1390 w 350"/>
                <a:gd name="T103" fmla="*/ 2301 h 716"/>
                <a:gd name="T104" fmla="*/ 1553 w 350"/>
                <a:gd name="T105" fmla="*/ 2374 h 716"/>
                <a:gd name="T106" fmla="*/ 1594 w 350"/>
                <a:gd name="T107" fmla="*/ 2381 h 716"/>
                <a:gd name="T108" fmla="*/ 1600 w 350"/>
                <a:gd name="T109" fmla="*/ 2378 h 716"/>
                <a:gd name="T110" fmla="*/ 1578 w 350"/>
                <a:gd name="T111" fmla="*/ 2352 h 716"/>
                <a:gd name="T112" fmla="*/ 1535 w 350"/>
                <a:gd name="T113" fmla="*/ 2326 h 716"/>
                <a:gd name="T114" fmla="*/ 1495 w 350"/>
                <a:gd name="T115" fmla="*/ 2296 h 716"/>
                <a:gd name="T116" fmla="*/ 1471 w 350"/>
                <a:gd name="T117" fmla="*/ 2280 h 716"/>
                <a:gd name="T118" fmla="*/ 1474 w 350"/>
                <a:gd name="T119" fmla="*/ 2280 h 716"/>
                <a:gd name="T120" fmla="*/ 1529 w 350"/>
                <a:gd name="T121" fmla="*/ 2306 h 716"/>
                <a:gd name="T122" fmla="*/ 1641 w 350"/>
                <a:gd name="T123" fmla="*/ 2363 h 7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0" h="716">
                  <a:moveTo>
                    <a:pt x="0" y="0"/>
                  </a:moveTo>
                  <a:lnTo>
                    <a:pt x="12" y="4"/>
                  </a:lnTo>
                  <a:lnTo>
                    <a:pt x="16" y="6"/>
                  </a:lnTo>
                  <a:lnTo>
                    <a:pt x="21" y="10"/>
                  </a:lnTo>
                  <a:lnTo>
                    <a:pt x="24" y="14"/>
                  </a:lnTo>
                  <a:lnTo>
                    <a:pt x="28" y="18"/>
                  </a:lnTo>
                  <a:lnTo>
                    <a:pt x="30" y="22"/>
                  </a:lnTo>
                  <a:lnTo>
                    <a:pt x="33" y="27"/>
                  </a:lnTo>
                  <a:lnTo>
                    <a:pt x="35" y="32"/>
                  </a:lnTo>
                  <a:lnTo>
                    <a:pt x="37" y="37"/>
                  </a:lnTo>
                  <a:lnTo>
                    <a:pt x="38" y="43"/>
                  </a:lnTo>
                  <a:lnTo>
                    <a:pt x="39" y="49"/>
                  </a:lnTo>
                  <a:lnTo>
                    <a:pt x="40" y="55"/>
                  </a:lnTo>
                  <a:lnTo>
                    <a:pt x="41" y="62"/>
                  </a:lnTo>
                  <a:lnTo>
                    <a:pt x="42" y="68"/>
                  </a:lnTo>
                  <a:lnTo>
                    <a:pt x="42" y="74"/>
                  </a:lnTo>
                  <a:lnTo>
                    <a:pt x="43" y="81"/>
                  </a:lnTo>
                  <a:lnTo>
                    <a:pt x="44" y="88"/>
                  </a:lnTo>
                  <a:lnTo>
                    <a:pt x="44" y="94"/>
                  </a:lnTo>
                  <a:lnTo>
                    <a:pt x="45" y="101"/>
                  </a:lnTo>
                  <a:lnTo>
                    <a:pt x="46" y="108"/>
                  </a:lnTo>
                  <a:lnTo>
                    <a:pt x="46" y="115"/>
                  </a:lnTo>
                  <a:lnTo>
                    <a:pt x="48" y="121"/>
                  </a:lnTo>
                  <a:lnTo>
                    <a:pt x="49" y="128"/>
                  </a:lnTo>
                  <a:lnTo>
                    <a:pt x="50" y="134"/>
                  </a:lnTo>
                  <a:lnTo>
                    <a:pt x="52" y="140"/>
                  </a:lnTo>
                  <a:lnTo>
                    <a:pt x="54" y="146"/>
                  </a:lnTo>
                  <a:lnTo>
                    <a:pt x="57" y="152"/>
                  </a:lnTo>
                  <a:lnTo>
                    <a:pt x="60" y="157"/>
                  </a:lnTo>
                  <a:lnTo>
                    <a:pt x="63" y="162"/>
                  </a:lnTo>
                  <a:lnTo>
                    <a:pt x="67" y="167"/>
                  </a:lnTo>
                  <a:lnTo>
                    <a:pt x="72" y="172"/>
                  </a:lnTo>
                  <a:lnTo>
                    <a:pt x="78" y="176"/>
                  </a:lnTo>
                  <a:lnTo>
                    <a:pt x="81" y="179"/>
                  </a:lnTo>
                  <a:lnTo>
                    <a:pt x="84" y="181"/>
                  </a:lnTo>
                  <a:lnTo>
                    <a:pt x="87" y="183"/>
                  </a:lnTo>
                  <a:lnTo>
                    <a:pt x="90" y="185"/>
                  </a:lnTo>
                  <a:lnTo>
                    <a:pt x="93" y="186"/>
                  </a:lnTo>
                  <a:lnTo>
                    <a:pt x="96" y="188"/>
                  </a:lnTo>
                  <a:lnTo>
                    <a:pt x="99" y="190"/>
                  </a:lnTo>
                  <a:lnTo>
                    <a:pt x="102" y="191"/>
                  </a:lnTo>
                  <a:lnTo>
                    <a:pt x="105" y="193"/>
                  </a:lnTo>
                  <a:lnTo>
                    <a:pt x="108" y="194"/>
                  </a:lnTo>
                  <a:lnTo>
                    <a:pt x="110" y="196"/>
                  </a:lnTo>
                  <a:lnTo>
                    <a:pt x="113" y="197"/>
                  </a:lnTo>
                  <a:lnTo>
                    <a:pt x="116" y="198"/>
                  </a:lnTo>
                  <a:lnTo>
                    <a:pt x="119" y="200"/>
                  </a:lnTo>
                  <a:lnTo>
                    <a:pt x="121" y="202"/>
                  </a:lnTo>
                  <a:lnTo>
                    <a:pt x="124" y="203"/>
                  </a:lnTo>
                  <a:lnTo>
                    <a:pt x="126" y="205"/>
                  </a:lnTo>
                  <a:lnTo>
                    <a:pt x="129" y="207"/>
                  </a:lnTo>
                  <a:lnTo>
                    <a:pt x="131" y="209"/>
                  </a:lnTo>
                  <a:lnTo>
                    <a:pt x="133" y="212"/>
                  </a:lnTo>
                  <a:lnTo>
                    <a:pt x="136" y="214"/>
                  </a:lnTo>
                  <a:lnTo>
                    <a:pt x="138" y="217"/>
                  </a:lnTo>
                  <a:lnTo>
                    <a:pt x="140" y="220"/>
                  </a:lnTo>
                  <a:lnTo>
                    <a:pt x="142" y="223"/>
                  </a:lnTo>
                  <a:lnTo>
                    <a:pt x="143" y="226"/>
                  </a:lnTo>
                  <a:lnTo>
                    <a:pt x="145" y="230"/>
                  </a:lnTo>
                  <a:lnTo>
                    <a:pt x="147" y="234"/>
                  </a:lnTo>
                  <a:lnTo>
                    <a:pt x="148" y="238"/>
                  </a:lnTo>
                  <a:lnTo>
                    <a:pt x="150" y="243"/>
                  </a:lnTo>
                  <a:lnTo>
                    <a:pt x="151" y="248"/>
                  </a:lnTo>
                  <a:lnTo>
                    <a:pt x="153" y="260"/>
                  </a:lnTo>
                  <a:lnTo>
                    <a:pt x="154" y="266"/>
                  </a:lnTo>
                  <a:lnTo>
                    <a:pt x="154" y="272"/>
                  </a:lnTo>
                  <a:lnTo>
                    <a:pt x="154" y="278"/>
                  </a:lnTo>
                  <a:lnTo>
                    <a:pt x="154" y="285"/>
                  </a:lnTo>
                  <a:lnTo>
                    <a:pt x="154" y="291"/>
                  </a:lnTo>
                  <a:lnTo>
                    <a:pt x="154" y="298"/>
                  </a:lnTo>
                  <a:lnTo>
                    <a:pt x="154" y="304"/>
                  </a:lnTo>
                  <a:lnTo>
                    <a:pt x="153" y="311"/>
                  </a:lnTo>
                  <a:lnTo>
                    <a:pt x="153" y="318"/>
                  </a:lnTo>
                  <a:lnTo>
                    <a:pt x="152" y="324"/>
                  </a:lnTo>
                  <a:lnTo>
                    <a:pt x="152" y="331"/>
                  </a:lnTo>
                  <a:lnTo>
                    <a:pt x="151" y="337"/>
                  </a:lnTo>
                  <a:lnTo>
                    <a:pt x="150" y="344"/>
                  </a:lnTo>
                  <a:lnTo>
                    <a:pt x="150" y="350"/>
                  </a:lnTo>
                  <a:lnTo>
                    <a:pt x="149" y="357"/>
                  </a:lnTo>
                  <a:lnTo>
                    <a:pt x="149" y="364"/>
                  </a:lnTo>
                  <a:lnTo>
                    <a:pt x="149" y="370"/>
                  </a:lnTo>
                  <a:lnTo>
                    <a:pt x="148" y="377"/>
                  </a:lnTo>
                  <a:lnTo>
                    <a:pt x="148" y="383"/>
                  </a:lnTo>
                  <a:lnTo>
                    <a:pt x="149" y="390"/>
                  </a:lnTo>
                  <a:lnTo>
                    <a:pt x="149" y="396"/>
                  </a:lnTo>
                  <a:lnTo>
                    <a:pt x="150" y="402"/>
                  </a:lnTo>
                  <a:lnTo>
                    <a:pt x="151" y="408"/>
                  </a:lnTo>
                  <a:lnTo>
                    <a:pt x="152" y="414"/>
                  </a:lnTo>
                  <a:lnTo>
                    <a:pt x="154" y="420"/>
                  </a:lnTo>
                  <a:lnTo>
                    <a:pt x="155" y="426"/>
                  </a:lnTo>
                  <a:lnTo>
                    <a:pt x="158" y="432"/>
                  </a:lnTo>
                  <a:lnTo>
                    <a:pt x="160" y="437"/>
                  </a:lnTo>
                  <a:lnTo>
                    <a:pt x="163" y="443"/>
                  </a:lnTo>
                  <a:lnTo>
                    <a:pt x="167" y="448"/>
                  </a:lnTo>
                  <a:lnTo>
                    <a:pt x="174" y="458"/>
                  </a:lnTo>
                  <a:lnTo>
                    <a:pt x="177" y="462"/>
                  </a:lnTo>
                  <a:lnTo>
                    <a:pt x="181" y="466"/>
                  </a:lnTo>
                  <a:lnTo>
                    <a:pt x="184" y="470"/>
                  </a:lnTo>
                  <a:lnTo>
                    <a:pt x="188" y="473"/>
                  </a:lnTo>
                  <a:lnTo>
                    <a:pt x="192" y="477"/>
                  </a:lnTo>
                  <a:lnTo>
                    <a:pt x="196" y="480"/>
                  </a:lnTo>
                  <a:lnTo>
                    <a:pt x="199" y="483"/>
                  </a:lnTo>
                  <a:lnTo>
                    <a:pt x="203" y="486"/>
                  </a:lnTo>
                  <a:lnTo>
                    <a:pt x="207" y="489"/>
                  </a:lnTo>
                  <a:lnTo>
                    <a:pt x="210" y="492"/>
                  </a:lnTo>
                  <a:lnTo>
                    <a:pt x="214" y="495"/>
                  </a:lnTo>
                  <a:lnTo>
                    <a:pt x="217" y="498"/>
                  </a:lnTo>
                  <a:lnTo>
                    <a:pt x="220" y="501"/>
                  </a:lnTo>
                  <a:lnTo>
                    <a:pt x="224" y="504"/>
                  </a:lnTo>
                  <a:lnTo>
                    <a:pt x="227" y="508"/>
                  </a:lnTo>
                  <a:lnTo>
                    <a:pt x="230" y="511"/>
                  </a:lnTo>
                  <a:lnTo>
                    <a:pt x="233" y="514"/>
                  </a:lnTo>
                  <a:lnTo>
                    <a:pt x="236" y="518"/>
                  </a:lnTo>
                  <a:lnTo>
                    <a:pt x="238" y="522"/>
                  </a:lnTo>
                  <a:lnTo>
                    <a:pt x="241" y="525"/>
                  </a:lnTo>
                  <a:lnTo>
                    <a:pt x="243" y="530"/>
                  </a:lnTo>
                  <a:lnTo>
                    <a:pt x="245" y="534"/>
                  </a:lnTo>
                  <a:lnTo>
                    <a:pt x="247" y="539"/>
                  </a:lnTo>
                  <a:lnTo>
                    <a:pt x="249" y="544"/>
                  </a:lnTo>
                  <a:lnTo>
                    <a:pt x="250" y="549"/>
                  </a:lnTo>
                  <a:lnTo>
                    <a:pt x="252" y="555"/>
                  </a:lnTo>
                  <a:lnTo>
                    <a:pt x="252" y="561"/>
                  </a:lnTo>
                  <a:lnTo>
                    <a:pt x="253" y="567"/>
                  </a:lnTo>
                  <a:lnTo>
                    <a:pt x="254" y="574"/>
                  </a:lnTo>
                  <a:lnTo>
                    <a:pt x="254" y="582"/>
                  </a:lnTo>
                  <a:lnTo>
                    <a:pt x="254" y="591"/>
                  </a:lnTo>
                  <a:lnTo>
                    <a:pt x="254" y="595"/>
                  </a:lnTo>
                  <a:lnTo>
                    <a:pt x="253" y="600"/>
                  </a:lnTo>
                  <a:lnTo>
                    <a:pt x="253" y="604"/>
                  </a:lnTo>
                  <a:lnTo>
                    <a:pt x="253" y="608"/>
                  </a:lnTo>
                  <a:lnTo>
                    <a:pt x="253" y="612"/>
                  </a:lnTo>
                  <a:lnTo>
                    <a:pt x="253" y="616"/>
                  </a:lnTo>
                  <a:lnTo>
                    <a:pt x="252" y="620"/>
                  </a:lnTo>
                  <a:lnTo>
                    <a:pt x="252" y="623"/>
                  </a:lnTo>
                  <a:lnTo>
                    <a:pt x="252" y="626"/>
                  </a:lnTo>
                  <a:lnTo>
                    <a:pt x="252" y="630"/>
                  </a:lnTo>
                  <a:lnTo>
                    <a:pt x="252" y="633"/>
                  </a:lnTo>
                  <a:lnTo>
                    <a:pt x="252" y="636"/>
                  </a:lnTo>
                  <a:lnTo>
                    <a:pt x="253" y="640"/>
                  </a:lnTo>
                  <a:lnTo>
                    <a:pt x="253" y="642"/>
                  </a:lnTo>
                  <a:lnTo>
                    <a:pt x="254" y="646"/>
                  </a:lnTo>
                  <a:lnTo>
                    <a:pt x="254" y="648"/>
                  </a:lnTo>
                  <a:lnTo>
                    <a:pt x="255" y="651"/>
                  </a:lnTo>
                  <a:lnTo>
                    <a:pt x="256" y="654"/>
                  </a:lnTo>
                  <a:lnTo>
                    <a:pt x="257" y="657"/>
                  </a:lnTo>
                  <a:lnTo>
                    <a:pt x="259" y="660"/>
                  </a:lnTo>
                  <a:lnTo>
                    <a:pt x="260" y="662"/>
                  </a:lnTo>
                  <a:lnTo>
                    <a:pt x="262" y="665"/>
                  </a:lnTo>
                  <a:lnTo>
                    <a:pt x="264" y="668"/>
                  </a:lnTo>
                  <a:lnTo>
                    <a:pt x="266" y="670"/>
                  </a:lnTo>
                  <a:lnTo>
                    <a:pt x="269" y="673"/>
                  </a:lnTo>
                  <a:lnTo>
                    <a:pt x="272" y="676"/>
                  </a:lnTo>
                  <a:lnTo>
                    <a:pt x="274" y="678"/>
                  </a:lnTo>
                  <a:lnTo>
                    <a:pt x="278" y="681"/>
                  </a:lnTo>
                  <a:lnTo>
                    <a:pt x="282" y="684"/>
                  </a:lnTo>
                  <a:lnTo>
                    <a:pt x="286" y="687"/>
                  </a:lnTo>
                  <a:lnTo>
                    <a:pt x="305" y="700"/>
                  </a:lnTo>
                  <a:lnTo>
                    <a:pt x="313" y="704"/>
                  </a:lnTo>
                  <a:lnTo>
                    <a:pt x="319" y="708"/>
                  </a:lnTo>
                  <a:lnTo>
                    <a:pt x="323" y="710"/>
                  </a:lnTo>
                  <a:lnTo>
                    <a:pt x="326" y="711"/>
                  </a:lnTo>
                  <a:lnTo>
                    <a:pt x="328" y="712"/>
                  </a:lnTo>
                  <a:lnTo>
                    <a:pt x="330" y="712"/>
                  </a:lnTo>
                  <a:lnTo>
                    <a:pt x="330" y="711"/>
                  </a:lnTo>
                  <a:lnTo>
                    <a:pt x="329" y="710"/>
                  </a:lnTo>
                  <a:lnTo>
                    <a:pt x="328" y="708"/>
                  </a:lnTo>
                  <a:lnTo>
                    <a:pt x="326" y="705"/>
                  </a:lnTo>
                  <a:lnTo>
                    <a:pt x="324" y="703"/>
                  </a:lnTo>
                  <a:lnTo>
                    <a:pt x="321" y="700"/>
                  </a:lnTo>
                  <a:lnTo>
                    <a:pt x="318" y="697"/>
                  </a:lnTo>
                  <a:lnTo>
                    <a:pt x="315" y="694"/>
                  </a:lnTo>
                  <a:lnTo>
                    <a:pt x="312" y="691"/>
                  </a:lnTo>
                  <a:lnTo>
                    <a:pt x="309" y="688"/>
                  </a:lnTo>
                  <a:lnTo>
                    <a:pt x="307" y="686"/>
                  </a:lnTo>
                  <a:lnTo>
                    <a:pt x="304" y="683"/>
                  </a:lnTo>
                  <a:lnTo>
                    <a:pt x="303" y="682"/>
                  </a:lnTo>
                  <a:lnTo>
                    <a:pt x="302" y="680"/>
                  </a:lnTo>
                  <a:lnTo>
                    <a:pt x="301" y="679"/>
                  </a:lnTo>
                  <a:lnTo>
                    <a:pt x="302" y="680"/>
                  </a:lnTo>
                  <a:lnTo>
                    <a:pt x="303" y="680"/>
                  </a:lnTo>
                  <a:lnTo>
                    <a:pt x="305" y="682"/>
                  </a:lnTo>
                  <a:lnTo>
                    <a:pt x="309" y="684"/>
                  </a:lnTo>
                  <a:lnTo>
                    <a:pt x="314" y="688"/>
                  </a:lnTo>
                  <a:lnTo>
                    <a:pt x="320" y="693"/>
                  </a:lnTo>
                  <a:lnTo>
                    <a:pt x="328" y="699"/>
                  </a:lnTo>
                  <a:lnTo>
                    <a:pt x="337" y="706"/>
                  </a:lnTo>
                  <a:lnTo>
                    <a:pt x="349" y="71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78" name="Freeform 13"/>
            <p:cNvSpPr>
              <a:spLocks/>
            </p:cNvSpPr>
            <p:nvPr/>
          </p:nvSpPr>
          <p:spPr bwMode="auto">
            <a:xfrm>
              <a:off x="5343" y="3258"/>
              <a:ext cx="224" cy="88"/>
            </a:xfrm>
            <a:custGeom>
              <a:avLst/>
              <a:gdLst>
                <a:gd name="T0" fmla="*/ 0 w 191"/>
                <a:gd name="T1" fmla="*/ 0 h 78"/>
                <a:gd name="T2" fmla="*/ 56 w 191"/>
                <a:gd name="T3" fmla="*/ 18 h 78"/>
                <a:gd name="T4" fmla="*/ 89 w 191"/>
                <a:gd name="T5" fmla="*/ 23 h 78"/>
                <a:gd name="T6" fmla="*/ 120 w 191"/>
                <a:gd name="T7" fmla="*/ 33 h 78"/>
                <a:gd name="T8" fmla="*/ 145 w 191"/>
                <a:gd name="T9" fmla="*/ 43 h 78"/>
                <a:gd name="T10" fmla="*/ 170 w 191"/>
                <a:gd name="T11" fmla="*/ 49 h 78"/>
                <a:gd name="T12" fmla="*/ 199 w 191"/>
                <a:gd name="T13" fmla="*/ 60 h 78"/>
                <a:gd name="T14" fmla="*/ 231 w 191"/>
                <a:gd name="T15" fmla="*/ 70 h 78"/>
                <a:gd name="T16" fmla="*/ 262 w 191"/>
                <a:gd name="T17" fmla="*/ 79 h 78"/>
                <a:gd name="T18" fmla="*/ 286 w 191"/>
                <a:gd name="T19" fmla="*/ 89 h 78"/>
                <a:gd name="T20" fmla="*/ 317 w 191"/>
                <a:gd name="T21" fmla="*/ 100 h 78"/>
                <a:gd name="T22" fmla="*/ 347 w 191"/>
                <a:gd name="T23" fmla="*/ 111 h 78"/>
                <a:gd name="T24" fmla="*/ 373 w 191"/>
                <a:gd name="T25" fmla="*/ 115 h 78"/>
                <a:gd name="T26" fmla="*/ 407 w 191"/>
                <a:gd name="T27" fmla="*/ 130 h 78"/>
                <a:gd name="T28" fmla="*/ 436 w 191"/>
                <a:gd name="T29" fmla="*/ 139 h 78"/>
                <a:gd name="T30" fmla="*/ 461 w 191"/>
                <a:gd name="T31" fmla="*/ 147 h 78"/>
                <a:gd name="T32" fmla="*/ 493 w 191"/>
                <a:gd name="T33" fmla="*/ 159 h 78"/>
                <a:gd name="T34" fmla="*/ 515 w 191"/>
                <a:gd name="T35" fmla="*/ 166 h 78"/>
                <a:gd name="T36" fmla="*/ 543 w 191"/>
                <a:gd name="T37" fmla="*/ 177 h 78"/>
                <a:gd name="T38" fmla="*/ 578 w 191"/>
                <a:gd name="T39" fmla="*/ 182 h 78"/>
                <a:gd name="T40" fmla="*/ 604 w 191"/>
                <a:gd name="T41" fmla="*/ 188 h 78"/>
                <a:gd name="T42" fmla="*/ 634 w 191"/>
                <a:gd name="T43" fmla="*/ 202 h 78"/>
                <a:gd name="T44" fmla="*/ 660 w 191"/>
                <a:gd name="T45" fmla="*/ 205 h 78"/>
                <a:gd name="T46" fmla="*/ 693 w 191"/>
                <a:gd name="T47" fmla="*/ 212 h 78"/>
                <a:gd name="T48" fmla="*/ 722 w 191"/>
                <a:gd name="T49" fmla="*/ 218 h 78"/>
                <a:gd name="T50" fmla="*/ 754 w 191"/>
                <a:gd name="T51" fmla="*/ 228 h 78"/>
                <a:gd name="T52" fmla="*/ 781 w 191"/>
                <a:gd name="T53" fmla="*/ 231 h 78"/>
                <a:gd name="T54" fmla="*/ 813 w 191"/>
                <a:gd name="T55" fmla="*/ 239 h 78"/>
                <a:gd name="T56" fmla="*/ 847 w 191"/>
                <a:gd name="T57" fmla="*/ 243 h 78"/>
                <a:gd name="T58" fmla="*/ 876 w 191"/>
                <a:gd name="T59" fmla="*/ 254 h 78"/>
                <a:gd name="T60" fmla="*/ 905 w 191"/>
                <a:gd name="T61" fmla="*/ 254 h 78"/>
                <a:gd name="T62" fmla="*/ 937 w 191"/>
                <a:gd name="T63" fmla="*/ 257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 h="78">
                  <a:moveTo>
                    <a:pt x="0" y="0"/>
                  </a:moveTo>
                  <a:lnTo>
                    <a:pt x="12" y="5"/>
                  </a:lnTo>
                  <a:lnTo>
                    <a:pt x="18" y="7"/>
                  </a:lnTo>
                  <a:lnTo>
                    <a:pt x="24" y="10"/>
                  </a:lnTo>
                  <a:lnTo>
                    <a:pt x="30" y="13"/>
                  </a:lnTo>
                  <a:lnTo>
                    <a:pt x="35" y="15"/>
                  </a:lnTo>
                  <a:lnTo>
                    <a:pt x="41" y="18"/>
                  </a:lnTo>
                  <a:lnTo>
                    <a:pt x="47" y="21"/>
                  </a:lnTo>
                  <a:lnTo>
                    <a:pt x="53" y="24"/>
                  </a:lnTo>
                  <a:lnTo>
                    <a:pt x="58" y="27"/>
                  </a:lnTo>
                  <a:lnTo>
                    <a:pt x="64" y="30"/>
                  </a:lnTo>
                  <a:lnTo>
                    <a:pt x="70" y="33"/>
                  </a:lnTo>
                  <a:lnTo>
                    <a:pt x="76" y="35"/>
                  </a:lnTo>
                  <a:lnTo>
                    <a:pt x="82" y="39"/>
                  </a:lnTo>
                  <a:lnTo>
                    <a:pt x="88" y="41"/>
                  </a:lnTo>
                  <a:lnTo>
                    <a:pt x="94" y="44"/>
                  </a:lnTo>
                  <a:lnTo>
                    <a:pt x="100" y="47"/>
                  </a:lnTo>
                  <a:lnTo>
                    <a:pt x="105" y="50"/>
                  </a:lnTo>
                  <a:lnTo>
                    <a:pt x="111" y="52"/>
                  </a:lnTo>
                  <a:lnTo>
                    <a:pt x="117" y="55"/>
                  </a:lnTo>
                  <a:lnTo>
                    <a:pt x="123" y="57"/>
                  </a:lnTo>
                  <a:lnTo>
                    <a:pt x="129" y="60"/>
                  </a:lnTo>
                  <a:lnTo>
                    <a:pt x="135" y="62"/>
                  </a:lnTo>
                  <a:lnTo>
                    <a:pt x="141" y="64"/>
                  </a:lnTo>
                  <a:lnTo>
                    <a:pt x="147" y="66"/>
                  </a:lnTo>
                  <a:lnTo>
                    <a:pt x="153" y="68"/>
                  </a:lnTo>
                  <a:lnTo>
                    <a:pt x="159" y="70"/>
                  </a:lnTo>
                  <a:lnTo>
                    <a:pt x="165" y="72"/>
                  </a:lnTo>
                  <a:lnTo>
                    <a:pt x="172" y="73"/>
                  </a:lnTo>
                  <a:lnTo>
                    <a:pt x="178" y="75"/>
                  </a:lnTo>
                  <a:lnTo>
                    <a:pt x="184" y="75"/>
                  </a:lnTo>
                  <a:lnTo>
                    <a:pt x="190"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79" name="Freeform 14"/>
            <p:cNvSpPr>
              <a:spLocks/>
            </p:cNvSpPr>
            <p:nvPr/>
          </p:nvSpPr>
          <p:spPr bwMode="auto">
            <a:xfrm>
              <a:off x="5372" y="3173"/>
              <a:ext cx="372" cy="98"/>
            </a:xfrm>
            <a:custGeom>
              <a:avLst/>
              <a:gdLst>
                <a:gd name="T0" fmla="*/ 0 w 318"/>
                <a:gd name="T1" fmla="*/ 0 h 87"/>
                <a:gd name="T2" fmla="*/ 94 w 318"/>
                <a:gd name="T3" fmla="*/ 18 h 87"/>
                <a:gd name="T4" fmla="*/ 144 w 318"/>
                <a:gd name="T5" fmla="*/ 26 h 87"/>
                <a:gd name="T6" fmla="*/ 192 w 318"/>
                <a:gd name="T7" fmla="*/ 37 h 87"/>
                <a:gd name="T8" fmla="*/ 233 w 318"/>
                <a:gd name="T9" fmla="*/ 47 h 87"/>
                <a:gd name="T10" fmla="*/ 284 w 318"/>
                <a:gd name="T11" fmla="*/ 54 h 87"/>
                <a:gd name="T12" fmla="*/ 332 w 318"/>
                <a:gd name="T13" fmla="*/ 69 h 87"/>
                <a:gd name="T14" fmla="*/ 373 w 318"/>
                <a:gd name="T15" fmla="*/ 78 h 87"/>
                <a:gd name="T16" fmla="*/ 421 w 318"/>
                <a:gd name="T17" fmla="*/ 88 h 87"/>
                <a:gd name="T18" fmla="*/ 474 w 318"/>
                <a:gd name="T19" fmla="*/ 101 h 87"/>
                <a:gd name="T20" fmla="*/ 515 w 318"/>
                <a:gd name="T21" fmla="*/ 112 h 87"/>
                <a:gd name="T22" fmla="*/ 558 w 318"/>
                <a:gd name="T23" fmla="*/ 124 h 87"/>
                <a:gd name="T24" fmla="*/ 604 w 318"/>
                <a:gd name="T25" fmla="*/ 133 h 87"/>
                <a:gd name="T26" fmla="*/ 653 w 318"/>
                <a:gd name="T27" fmla="*/ 144 h 87"/>
                <a:gd name="T28" fmla="*/ 698 w 318"/>
                <a:gd name="T29" fmla="*/ 158 h 87"/>
                <a:gd name="T30" fmla="*/ 743 w 318"/>
                <a:gd name="T31" fmla="*/ 167 h 87"/>
                <a:gd name="T32" fmla="*/ 788 w 318"/>
                <a:gd name="T33" fmla="*/ 180 h 87"/>
                <a:gd name="T34" fmla="*/ 840 w 318"/>
                <a:gd name="T35" fmla="*/ 188 h 87"/>
                <a:gd name="T36" fmla="*/ 886 w 318"/>
                <a:gd name="T37" fmla="*/ 201 h 87"/>
                <a:gd name="T38" fmla="*/ 934 w 318"/>
                <a:gd name="T39" fmla="*/ 205 h 87"/>
                <a:gd name="T40" fmla="*/ 970 w 318"/>
                <a:gd name="T41" fmla="*/ 214 h 87"/>
                <a:gd name="T42" fmla="*/ 1021 w 318"/>
                <a:gd name="T43" fmla="*/ 229 h 87"/>
                <a:gd name="T44" fmla="*/ 1072 w 318"/>
                <a:gd name="T45" fmla="*/ 231 h 87"/>
                <a:gd name="T46" fmla="*/ 1118 w 318"/>
                <a:gd name="T47" fmla="*/ 240 h 87"/>
                <a:gd name="T48" fmla="*/ 1162 w 318"/>
                <a:gd name="T49" fmla="*/ 252 h 87"/>
                <a:gd name="T50" fmla="*/ 1217 w 318"/>
                <a:gd name="T51" fmla="*/ 258 h 87"/>
                <a:gd name="T52" fmla="*/ 1266 w 318"/>
                <a:gd name="T53" fmla="*/ 259 h 87"/>
                <a:gd name="T54" fmla="*/ 1320 w 318"/>
                <a:gd name="T55" fmla="*/ 269 h 87"/>
                <a:gd name="T56" fmla="*/ 1368 w 318"/>
                <a:gd name="T57" fmla="*/ 271 h 87"/>
                <a:gd name="T58" fmla="*/ 1418 w 318"/>
                <a:gd name="T59" fmla="*/ 278 h 87"/>
                <a:gd name="T60" fmla="*/ 1468 w 318"/>
                <a:gd name="T61" fmla="*/ 279 h 87"/>
                <a:gd name="T62" fmla="*/ 1522 w 318"/>
                <a:gd name="T63" fmla="*/ 284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8" h="87">
                  <a:moveTo>
                    <a:pt x="0" y="0"/>
                  </a:moveTo>
                  <a:lnTo>
                    <a:pt x="20" y="5"/>
                  </a:lnTo>
                  <a:lnTo>
                    <a:pt x="30" y="8"/>
                  </a:lnTo>
                  <a:lnTo>
                    <a:pt x="40" y="11"/>
                  </a:lnTo>
                  <a:lnTo>
                    <a:pt x="49" y="14"/>
                  </a:lnTo>
                  <a:lnTo>
                    <a:pt x="59" y="17"/>
                  </a:lnTo>
                  <a:lnTo>
                    <a:pt x="69" y="21"/>
                  </a:lnTo>
                  <a:lnTo>
                    <a:pt x="78" y="24"/>
                  </a:lnTo>
                  <a:lnTo>
                    <a:pt x="88" y="27"/>
                  </a:lnTo>
                  <a:lnTo>
                    <a:pt x="98" y="31"/>
                  </a:lnTo>
                  <a:lnTo>
                    <a:pt x="107" y="34"/>
                  </a:lnTo>
                  <a:lnTo>
                    <a:pt x="116" y="37"/>
                  </a:lnTo>
                  <a:lnTo>
                    <a:pt x="126" y="41"/>
                  </a:lnTo>
                  <a:lnTo>
                    <a:pt x="136" y="44"/>
                  </a:lnTo>
                  <a:lnTo>
                    <a:pt x="145" y="47"/>
                  </a:lnTo>
                  <a:lnTo>
                    <a:pt x="155" y="51"/>
                  </a:lnTo>
                  <a:lnTo>
                    <a:pt x="164" y="54"/>
                  </a:lnTo>
                  <a:lnTo>
                    <a:pt x="174" y="57"/>
                  </a:lnTo>
                  <a:lnTo>
                    <a:pt x="184" y="60"/>
                  </a:lnTo>
                  <a:lnTo>
                    <a:pt x="194" y="63"/>
                  </a:lnTo>
                  <a:lnTo>
                    <a:pt x="203" y="66"/>
                  </a:lnTo>
                  <a:lnTo>
                    <a:pt x="213" y="69"/>
                  </a:lnTo>
                  <a:lnTo>
                    <a:pt x="223" y="71"/>
                  </a:lnTo>
                  <a:lnTo>
                    <a:pt x="233" y="73"/>
                  </a:lnTo>
                  <a:lnTo>
                    <a:pt x="243" y="76"/>
                  </a:lnTo>
                  <a:lnTo>
                    <a:pt x="254" y="78"/>
                  </a:lnTo>
                  <a:lnTo>
                    <a:pt x="264" y="79"/>
                  </a:lnTo>
                  <a:lnTo>
                    <a:pt x="274" y="81"/>
                  </a:lnTo>
                  <a:lnTo>
                    <a:pt x="285" y="83"/>
                  </a:lnTo>
                  <a:lnTo>
                    <a:pt x="295" y="84"/>
                  </a:lnTo>
                  <a:lnTo>
                    <a:pt x="306" y="85"/>
                  </a:lnTo>
                  <a:lnTo>
                    <a:pt x="317" y="8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80" name="Freeform 15"/>
            <p:cNvSpPr>
              <a:spLocks/>
            </p:cNvSpPr>
            <p:nvPr/>
          </p:nvSpPr>
          <p:spPr bwMode="auto">
            <a:xfrm>
              <a:off x="5317" y="3181"/>
              <a:ext cx="74" cy="26"/>
            </a:xfrm>
            <a:custGeom>
              <a:avLst/>
              <a:gdLst>
                <a:gd name="T0" fmla="*/ 267 w 64"/>
                <a:gd name="T1" fmla="*/ 2 h 23"/>
                <a:gd name="T2" fmla="*/ 250 w 64"/>
                <a:gd name="T3" fmla="*/ 1 h 23"/>
                <a:gd name="T4" fmla="*/ 243 w 64"/>
                <a:gd name="T5" fmla="*/ 1 h 23"/>
                <a:gd name="T6" fmla="*/ 237 w 64"/>
                <a:gd name="T7" fmla="*/ 1 h 23"/>
                <a:gd name="T8" fmla="*/ 224 w 64"/>
                <a:gd name="T9" fmla="*/ 0 h 23"/>
                <a:gd name="T10" fmla="*/ 214 w 64"/>
                <a:gd name="T11" fmla="*/ 0 h 23"/>
                <a:gd name="T12" fmla="*/ 208 w 64"/>
                <a:gd name="T13" fmla="*/ 0 h 23"/>
                <a:gd name="T14" fmla="*/ 197 w 64"/>
                <a:gd name="T15" fmla="*/ 0 h 23"/>
                <a:gd name="T16" fmla="*/ 187 w 64"/>
                <a:gd name="T17" fmla="*/ 0 h 23"/>
                <a:gd name="T18" fmla="*/ 182 w 64"/>
                <a:gd name="T19" fmla="*/ 0 h 23"/>
                <a:gd name="T20" fmla="*/ 170 w 64"/>
                <a:gd name="T21" fmla="*/ 1 h 23"/>
                <a:gd name="T22" fmla="*/ 162 w 64"/>
                <a:gd name="T23" fmla="*/ 1 h 23"/>
                <a:gd name="T24" fmla="*/ 157 w 64"/>
                <a:gd name="T25" fmla="*/ 1 h 23"/>
                <a:gd name="T26" fmla="*/ 140 w 64"/>
                <a:gd name="T27" fmla="*/ 2 h 23"/>
                <a:gd name="T28" fmla="*/ 136 w 64"/>
                <a:gd name="T29" fmla="*/ 2 h 23"/>
                <a:gd name="T30" fmla="*/ 127 w 64"/>
                <a:gd name="T31" fmla="*/ 3 h 23"/>
                <a:gd name="T32" fmla="*/ 118 w 64"/>
                <a:gd name="T33" fmla="*/ 16 h 23"/>
                <a:gd name="T34" fmla="*/ 110 w 64"/>
                <a:gd name="T35" fmla="*/ 16 h 23"/>
                <a:gd name="T36" fmla="*/ 103 w 64"/>
                <a:gd name="T37" fmla="*/ 18 h 23"/>
                <a:gd name="T38" fmla="*/ 93 w 64"/>
                <a:gd name="T39" fmla="*/ 20 h 23"/>
                <a:gd name="T40" fmla="*/ 88 w 64"/>
                <a:gd name="T41" fmla="*/ 23 h 23"/>
                <a:gd name="T42" fmla="*/ 77 w 64"/>
                <a:gd name="T43" fmla="*/ 26 h 23"/>
                <a:gd name="T44" fmla="*/ 69 w 64"/>
                <a:gd name="T45" fmla="*/ 29 h 23"/>
                <a:gd name="T46" fmla="*/ 60 w 64"/>
                <a:gd name="T47" fmla="*/ 33 h 23"/>
                <a:gd name="T48" fmla="*/ 52 w 64"/>
                <a:gd name="T49" fmla="*/ 37 h 23"/>
                <a:gd name="T50" fmla="*/ 49 w 64"/>
                <a:gd name="T51" fmla="*/ 42 h 23"/>
                <a:gd name="T52" fmla="*/ 39 w 64"/>
                <a:gd name="T53" fmla="*/ 47 h 23"/>
                <a:gd name="T54" fmla="*/ 29 w 64"/>
                <a:gd name="T55" fmla="*/ 51 h 23"/>
                <a:gd name="T56" fmla="*/ 22 w 64"/>
                <a:gd name="T57" fmla="*/ 53 h 23"/>
                <a:gd name="T58" fmla="*/ 3 w 64"/>
                <a:gd name="T59" fmla="*/ 60 h 23"/>
                <a:gd name="T60" fmla="*/ 1 w 64"/>
                <a:gd name="T61" fmla="*/ 68 h 23"/>
                <a:gd name="T62" fmla="*/ 0 w 64"/>
                <a:gd name="T63" fmla="*/ 76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4" h="23">
                  <a:moveTo>
                    <a:pt x="63" y="2"/>
                  </a:moveTo>
                  <a:lnTo>
                    <a:pt x="59" y="1"/>
                  </a:lnTo>
                  <a:lnTo>
                    <a:pt x="57" y="1"/>
                  </a:lnTo>
                  <a:lnTo>
                    <a:pt x="55" y="1"/>
                  </a:lnTo>
                  <a:lnTo>
                    <a:pt x="52" y="0"/>
                  </a:lnTo>
                  <a:lnTo>
                    <a:pt x="50" y="0"/>
                  </a:lnTo>
                  <a:lnTo>
                    <a:pt x="48" y="0"/>
                  </a:lnTo>
                  <a:lnTo>
                    <a:pt x="46" y="0"/>
                  </a:lnTo>
                  <a:lnTo>
                    <a:pt x="44" y="0"/>
                  </a:lnTo>
                  <a:lnTo>
                    <a:pt x="42" y="0"/>
                  </a:lnTo>
                  <a:lnTo>
                    <a:pt x="40" y="1"/>
                  </a:lnTo>
                  <a:lnTo>
                    <a:pt x="38" y="1"/>
                  </a:lnTo>
                  <a:lnTo>
                    <a:pt x="36" y="1"/>
                  </a:lnTo>
                  <a:lnTo>
                    <a:pt x="33" y="2"/>
                  </a:lnTo>
                  <a:lnTo>
                    <a:pt x="31" y="2"/>
                  </a:lnTo>
                  <a:lnTo>
                    <a:pt x="30" y="3"/>
                  </a:lnTo>
                  <a:lnTo>
                    <a:pt x="27" y="4"/>
                  </a:lnTo>
                  <a:lnTo>
                    <a:pt x="26" y="4"/>
                  </a:lnTo>
                  <a:lnTo>
                    <a:pt x="24" y="5"/>
                  </a:lnTo>
                  <a:lnTo>
                    <a:pt x="22" y="6"/>
                  </a:lnTo>
                  <a:lnTo>
                    <a:pt x="20" y="7"/>
                  </a:lnTo>
                  <a:lnTo>
                    <a:pt x="18" y="8"/>
                  </a:lnTo>
                  <a:lnTo>
                    <a:pt x="16" y="9"/>
                  </a:lnTo>
                  <a:lnTo>
                    <a:pt x="14" y="10"/>
                  </a:lnTo>
                  <a:lnTo>
                    <a:pt x="12" y="11"/>
                  </a:lnTo>
                  <a:lnTo>
                    <a:pt x="11" y="12"/>
                  </a:lnTo>
                  <a:lnTo>
                    <a:pt x="9" y="14"/>
                  </a:lnTo>
                  <a:lnTo>
                    <a:pt x="7" y="15"/>
                  </a:lnTo>
                  <a:lnTo>
                    <a:pt x="5" y="16"/>
                  </a:lnTo>
                  <a:lnTo>
                    <a:pt x="3" y="18"/>
                  </a:lnTo>
                  <a:lnTo>
                    <a:pt x="1" y="20"/>
                  </a:lnTo>
                  <a:lnTo>
                    <a:pt x="0" y="2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81" name="Freeform 16"/>
            <p:cNvSpPr>
              <a:spLocks/>
            </p:cNvSpPr>
            <p:nvPr/>
          </p:nvSpPr>
          <p:spPr bwMode="auto">
            <a:xfrm>
              <a:off x="5372" y="3119"/>
              <a:ext cx="445" cy="77"/>
            </a:xfrm>
            <a:custGeom>
              <a:avLst/>
              <a:gdLst>
                <a:gd name="T0" fmla="*/ 1796 w 381"/>
                <a:gd name="T1" fmla="*/ 203 h 69"/>
                <a:gd name="T2" fmla="*/ 1682 w 381"/>
                <a:gd name="T3" fmla="*/ 204 h 69"/>
                <a:gd name="T4" fmla="*/ 1630 w 381"/>
                <a:gd name="T5" fmla="*/ 204 h 69"/>
                <a:gd name="T6" fmla="*/ 1572 w 381"/>
                <a:gd name="T7" fmla="*/ 203 h 69"/>
                <a:gd name="T8" fmla="*/ 1517 w 381"/>
                <a:gd name="T9" fmla="*/ 201 h 69"/>
                <a:gd name="T10" fmla="*/ 1462 w 381"/>
                <a:gd name="T11" fmla="*/ 193 h 69"/>
                <a:gd name="T12" fmla="*/ 1406 w 381"/>
                <a:gd name="T13" fmla="*/ 189 h 69"/>
                <a:gd name="T14" fmla="*/ 1355 w 381"/>
                <a:gd name="T15" fmla="*/ 183 h 69"/>
                <a:gd name="T16" fmla="*/ 1296 w 381"/>
                <a:gd name="T17" fmla="*/ 180 h 69"/>
                <a:gd name="T18" fmla="*/ 1239 w 381"/>
                <a:gd name="T19" fmla="*/ 170 h 69"/>
                <a:gd name="T20" fmla="*/ 1178 w 381"/>
                <a:gd name="T21" fmla="*/ 163 h 69"/>
                <a:gd name="T22" fmla="*/ 1128 w 381"/>
                <a:gd name="T23" fmla="*/ 152 h 69"/>
                <a:gd name="T24" fmla="*/ 1073 w 381"/>
                <a:gd name="T25" fmla="*/ 147 h 69"/>
                <a:gd name="T26" fmla="*/ 1013 w 381"/>
                <a:gd name="T27" fmla="*/ 133 h 69"/>
                <a:gd name="T28" fmla="*/ 959 w 381"/>
                <a:gd name="T29" fmla="*/ 125 h 69"/>
                <a:gd name="T30" fmla="*/ 902 w 381"/>
                <a:gd name="T31" fmla="*/ 118 h 69"/>
                <a:gd name="T32" fmla="*/ 844 w 381"/>
                <a:gd name="T33" fmla="*/ 107 h 69"/>
                <a:gd name="T34" fmla="*/ 790 w 381"/>
                <a:gd name="T35" fmla="*/ 98 h 69"/>
                <a:gd name="T36" fmla="*/ 739 w 381"/>
                <a:gd name="T37" fmla="*/ 86 h 69"/>
                <a:gd name="T38" fmla="*/ 676 w 381"/>
                <a:gd name="T39" fmla="*/ 77 h 69"/>
                <a:gd name="T40" fmla="*/ 623 w 381"/>
                <a:gd name="T41" fmla="*/ 69 h 69"/>
                <a:gd name="T42" fmla="*/ 569 w 381"/>
                <a:gd name="T43" fmla="*/ 56 h 69"/>
                <a:gd name="T44" fmla="*/ 510 w 381"/>
                <a:gd name="T45" fmla="*/ 50 h 69"/>
                <a:gd name="T46" fmla="*/ 454 w 381"/>
                <a:gd name="T47" fmla="*/ 44 h 69"/>
                <a:gd name="T48" fmla="*/ 391 w 381"/>
                <a:gd name="T49" fmla="*/ 32 h 69"/>
                <a:gd name="T50" fmla="*/ 335 w 381"/>
                <a:gd name="T51" fmla="*/ 26 h 69"/>
                <a:gd name="T52" fmla="*/ 285 w 381"/>
                <a:gd name="T53" fmla="*/ 21 h 69"/>
                <a:gd name="T54" fmla="*/ 225 w 381"/>
                <a:gd name="T55" fmla="*/ 17 h 69"/>
                <a:gd name="T56" fmla="*/ 169 w 381"/>
                <a:gd name="T57" fmla="*/ 3 h 69"/>
                <a:gd name="T58" fmla="*/ 117 w 381"/>
                <a:gd name="T59" fmla="*/ 1 h 69"/>
                <a:gd name="T60" fmla="*/ 56 w 381"/>
                <a:gd name="T61" fmla="*/ 1 h 69"/>
                <a:gd name="T62" fmla="*/ 0 w 381"/>
                <a:gd name="T63" fmla="*/ 0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69">
                  <a:moveTo>
                    <a:pt x="380" y="67"/>
                  </a:moveTo>
                  <a:lnTo>
                    <a:pt x="356" y="68"/>
                  </a:lnTo>
                  <a:lnTo>
                    <a:pt x="345" y="68"/>
                  </a:lnTo>
                  <a:lnTo>
                    <a:pt x="333" y="67"/>
                  </a:lnTo>
                  <a:lnTo>
                    <a:pt x="321" y="66"/>
                  </a:lnTo>
                  <a:lnTo>
                    <a:pt x="309" y="65"/>
                  </a:lnTo>
                  <a:lnTo>
                    <a:pt x="298" y="63"/>
                  </a:lnTo>
                  <a:lnTo>
                    <a:pt x="286" y="61"/>
                  </a:lnTo>
                  <a:lnTo>
                    <a:pt x="274" y="59"/>
                  </a:lnTo>
                  <a:lnTo>
                    <a:pt x="262" y="57"/>
                  </a:lnTo>
                  <a:lnTo>
                    <a:pt x="250" y="54"/>
                  </a:lnTo>
                  <a:lnTo>
                    <a:pt x="238" y="51"/>
                  </a:lnTo>
                  <a:lnTo>
                    <a:pt x="227" y="49"/>
                  </a:lnTo>
                  <a:lnTo>
                    <a:pt x="215" y="45"/>
                  </a:lnTo>
                  <a:lnTo>
                    <a:pt x="203" y="42"/>
                  </a:lnTo>
                  <a:lnTo>
                    <a:pt x="191" y="39"/>
                  </a:lnTo>
                  <a:lnTo>
                    <a:pt x="179" y="36"/>
                  </a:lnTo>
                  <a:lnTo>
                    <a:pt x="168" y="33"/>
                  </a:lnTo>
                  <a:lnTo>
                    <a:pt x="156" y="29"/>
                  </a:lnTo>
                  <a:lnTo>
                    <a:pt x="144" y="26"/>
                  </a:lnTo>
                  <a:lnTo>
                    <a:pt x="132" y="23"/>
                  </a:lnTo>
                  <a:lnTo>
                    <a:pt x="120" y="19"/>
                  </a:lnTo>
                  <a:lnTo>
                    <a:pt x="108" y="17"/>
                  </a:lnTo>
                  <a:lnTo>
                    <a:pt x="96" y="14"/>
                  </a:lnTo>
                  <a:lnTo>
                    <a:pt x="84" y="11"/>
                  </a:lnTo>
                  <a:lnTo>
                    <a:pt x="72" y="9"/>
                  </a:lnTo>
                  <a:lnTo>
                    <a:pt x="60" y="7"/>
                  </a:lnTo>
                  <a:lnTo>
                    <a:pt x="48" y="5"/>
                  </a:lnTo>
                  <a:lnTo>
                    <a:pt x="36" y="3"/>
                  </a:lnTo>
                  <a:lnTo>
                    <a:pt x="24" y="1"/>
                  </a:lnTo>
                  <a:lnTo>
                    <a:pt x="12" y="1"/>
                  </a:ln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82" name="Freeform 17"/>
            <p:cNvSpPr>
              <a:spLocks/>
            </p:cNvSpPr>
            <p:nvPr/>
          </p:nvSpPr>
          <p:spPr bwMode="auto">
            <a:xfrm>
              <a:off x="5437" y="3076"/>
              <a:ext cx="446" cy="33"/>
            </a:xfrm>
            <a:custGeom>
              <a:avLst/>
              <a:gdLst>
                <a:gd name="T0" fmla="*/ 1839 w 381"/>
                <a:gd name="T1" fmla="*/ 76 h 30"/>
                <a:gd name="T2" fmla="*/ 1718 w 381"/>
                <a:gd name="T3" fmla="*/ 74 h 30"/>
                <a:gd name="T4" fmla="*/ 1663 w 381"/>
                <a:gd name="T5" fmla="*/ 70 h 30"/>
                <a:gd name="T6" fmla="*/ 1606 w 381"/>
                <a:gd name="T7" fmla="*/ 70 h 30"/>
                <a:gd name="T8" fmla="*/ 1550 w 381"/>
                <a:gd name="T9" fmla="*/ 69 h 30"/>
                <a:gd name="T10" fmla="*/ 1489 w 381"/>
                <a:gd name="T11" fmla="*/ 69 h 30"/>
                <a:gd name="T12" fmla="*/ 1429 w 381"/>
                <a:gd name="T13" fmla="*/ 67 h 30"/>
                <a:gd name="T14" fmla="*/ 1372 w 381"/>
                <a:gd name="T15" fmla="*/ 67 h 30"/>
                <a:gd name="T16" fmla="*/ 1310 w 381"/>
                <a:gd name="T17" fmla="*/ 67 h 30"/>
                <a:gd name="T18" fmla="*/ 1254 w 381"/>
                <a:gd name="T19" fmla="*/ 63 h 30"/>
                <a:gd name="T20" fmla="*/ 1202 w 381"/>
                <a:gd name="T21" fmla="*/ 61 h 30"/>
                <a:gd name="T22" fmla="*/ 1144 w 381"/>
                <a:gd name="T23" fmla="*/ 61 h 30"/>
                <a:gd name="T24" fmla="*/ 1087 w 381"/>
                <a:gd name="T25" fmla="*/ 57 h 30"/>
                <a:gd name="T26" fmla="*/ 1027 w 381"/>
                <a:gd name="T27" fmla="*/ 57 h 30"/>
                <a:gd name="T28" fmla="*/ 969 w 381"/>
                <a:gd name="T29" fmla="*/ 55 h 30"/>
                <a:gd name="T30" fmla="*/ 914 w 381"/>
                <a:gd name="T31" fmla="*/ 52 h 30"/>
                <a:gd name="T32" fmla="*/ 850 w 381"/>
                <a:gd name="T33" fmla="*/ 50 h 30"/>
                <a:gd name="T34" fmla="*/ 798 w 381"/>
                <a:gd name="T35" fmla="*/ 50 h 30"/>
                <a:gd name="T36" fmla="*/ 740 w 381"/>
                <a:gd name="T37" fmla="*/ 47 h 30"/>
                <a:gd name="T38" fmla="*/ 682 w 381"/>
                <a:gd name="T39" fmla="*/ 45 h 30"/>
                <a:gd name="T40" fmla="*/ 620 w 381"/>
                <a:gd name="T41" fmla="*/ 43 h 30"/>
                <a:gd name="T42" fmla="*/ 571 w 381"/>
                <a:gd name="T43" fmla="*/ 41 h 30"/>
                <a:gd name="T44" fmla="*/ 514 w 381"/>
                <a:gd name="T45" fmla="*/ 34 h 30"/>
                <a:gd name="T46" fmla="*/ 453 w 381"/>
                <a:gd name="T47" fmla="*/ 31 h 30"/>
                <a:gd name="T48" fmla="*/ 394 w 381"/>
                <a:gd name="T49" fmla="*/ 28 h 30"/>
                <a:gd name="T50" fmla="*/ 337 w 381"/>
                <a:gd name="T51" fmla="*/ 25 h 30"/>
                <a:gd name="T52" fmla="*/ 283 w 381"/>
                <a:gd name="T53" fmla="*/ 21 h 30"/>
                <a:gd name="T54" fmla="*/ 224 w 381"/>
                <a:gd name="T55" fmla="*/ 19 h 30"/>
                <a:gd name="T56" fmla="*/ 166 w 381"/>
                <a:gd name="T57" fmla="*/ 15 h 30"/>
                <a:gd name="T58" fmla="*/ 111 w 381"/>
                <a:gd name="T59" fmla="*/ 3 h 30"/>
                <a:gd name="T60" fmla="*/ 55 w 381"/>
                <a:gd name="T61" fmla="*/ 2 h 30"/>
                <a:gd name="T62" fmla="*/ 0 w 38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30">
                  <a:moveTo>
                    <a:pt x="380" y="29"/>
                  </a:moveTo>
                  <a:lnTo>
                    <a:pt x="356" y="28"/>
                  </a:lnTo>
                  <a:lnTo>
                    <a:pt x="344" y="27"/>
                  </a:lnTo>
                  <a:lnTo>
                    <a:pt x="332" y="27"/>
                  </a:lnTo>
                  <a:lnTo>
                    <a:pt x="320" y="26"/>
                  </a:lnTo>
                  <a:lnTo>
                    <a:pt x="308" y="26"/>
                  </a:lnTo>
                  <a:lnTo>
                    <a:pt x="296" y="25"/>
                  </a:lnTo>
                  <a:lnTo>
                    <a:pt x="284" y="25"/>
                  </a:lnTo>
                  <a:lnTo>
                    <a:pt x="272" y="25"/>
                  </a:lnTo>
                  <a:lnTo>
                    <a:pt x="260" y="24"/>
                  </a:lnTo>
                  <a:lnTo>
                    <a:pt x="249" y="23"/>
                  </a:lnTo>
                  <a:lnTo>
                    <a:pt x="237" y="23"/>
                  </a:lnTo>
                  <a:lnTo>
                    <a:pt x="225" y="22"/>
                  </a:lnTo>
                  <a:lnTo>
                    <a:pt x="213" y="22"/>
                  </a:lnTo>
                  <a:lnTo>
                    <a:pt x="201" y="21"/>
                  </a:lnTo>
                  <a:lnTo>
                    <a:pt x="189" y="20"/>
                  </a:lnTo>
                  <a:lnTo>
                    <a:pt x="177" y="19"/>
                  </a:lnTo>
                  <a:lnTo>
                    <a:pt x="165" y="19"/>
                  </a:lnTo>
                  <a:lnTo>
                    <a:pt x="153" y="18"/>
                  </a:lnTo>
                  <a:lnTo>
                    <a:pt x="141" y="17"/>
                  </a:lnTo>
                  <a:lnTo>
                    <a:pt x="129" y="16"/>
                  </a:lnTo>
                  <a:lnTo>
                    <a:pt x="118" y="15"/>
                  </a:lnTo>
                  <a:lnTo>
                    <a:pt x="106" y="13"/>
                  </a:lnTo>
                  <a:lnTo>
                    <a:pt x="94" y="12"/>
                  </a:lnTo>
                  <a:lnTo>
                    <a:pt x="82" y="11"/>
                  </a:lnTo>
                  <a:lnTo>
                    <a:pt x="70" y="10"/>
                  </a:lnTo>
                  <a:lnTo>
                    <a:pt x="58" y="8"/>
                  </a:lnTo>
                  <a:lnTo>
                    <a:pt x="46" y="7"/>
                  </a:lnTo>
                  <a:lnTo>
                    <a:pt x="34" y="5"/>
                  </a:lnTo>
                  <a:lnTo>
                    <a:pt x="23" y="3"/>
                  </a:lnTo>
                  <a:lnTo>
                    <a:pt x="11" y="2"/>
                  </a:ln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83" name="Freeform 18"/>
            <p:cNvSpPr>
              <a:spLocks/>
            </p:cNvSpPr>
            <p:nvPr/>
          </p:nvSpPr>
          <p:spPr bwMode="auto">
            <a:xfrm>
              <a:off x="5456" y="3011"/>
              <a:ext cx="482" cy="44"/>
            </a:xfrm>
            <a:custGeom>
              <a:avLst/>
              <a:gdLst>
                <a:gd name="T0" fmla="*/ 1976 w 412"/>
                <a:gd name="T1" fmla="*/ 0 h 39"/>
                <a:gd name="T2" fmla="*/ 1844 w 412"/>
                <a:gd name="T3" fmla="*/ 2 h 39"/>
                <a:gd name="T4" fmla="*/ 1783 w 412"/>
                <a:gd name="T5" fmla="*/ 2 h 39"/>
                <a:gd name="T6" fmla="*/ 1723 w 412"/>
                <a:gd name="T7" fmla="*/ 3 h 39"/>
                <a:gd name="T8" fmla="*/ 1665 w 412"/>
                <a:gd name="T9" fmla="*/ 16 h 39"/>
                <a:gd name="T10" fmla="*/ 1603 w 412"/>
                <a:gd name="T11" fmla="*/ 18 h 39"/>
                <a:gd name="T12" fmla="*/ 1536 w 412"/>
                <a:gd name="T13" fmla="*/ 20 h 39"/>
                <a:gd name="T14" fmla="*/ 1480 w 412"/>
                <a:gd name="T15" fmla="*/ 20 h 39"/>
                <a:gd name="T16" fmla="*/ 1419 w 412"/>
                <a:gd name="T17" fmla="*/ 23 h 39"/>
                <a:gd name="T18" fmla="*/ 1356 w 412"/>
                <a:gd name="T19" fmla="*/ 23 h 39"/>
                <a:gd name="T20" fmla="*/ 1294 w 412"/>
                <a:gd name="T21" fmla="*/ 26 h 39"/>
                <a:gd name="T22" fmla="*/ 1225 w 412"/>
                <a:gd name="T23" fmla="*/ 26 h 39"/>
                <a:gd name="T24" fmla="*/ 1165 w 412"/>
                <a:gd name="T25" fmla="*/ 29 h 39"/>
                <a:gd name="T26" fmla="*/ 1106 w 412"/>
                <a:gd name="T27" fmla="*/ 33 h 39"/>
                <a:gd name="T28" fmla="*/ 1040 w 412"/>
                <a:gd name="T29" fmla="*/ 33 h 39"/>
                <a:gd name="T30" fmla="*/ 983 w 412"/>
                <a:gd name="T31" fmla="*/ 37 h 39"/>
                <a:gd name="T32" fmla="*/ 924 w 412"/>
                <a:gd name="T33" fmla="*/ 42 h 39"/>
                <a:gd name="T34" fmla="*/ 851 w 412"/>
                <a:gd name="T35" fmla="*/ 42 h 39"/>
                <a:gd name="T36" fmla="*/ 798 w 412"/>
                <a:gd name="T37" fmla="*/ 43 h 39"/>
                <a:gd name="T38" fmla="*/ 736 w 412"/>
                <a:gd name="T39" fmla="*/ 47 h 39"/>
                <a:gd name="T40" fmla="*/ 675 w 412"/>
                <a:gd name="T41" fmla="*/ 49 h 39"/>
                <a:gd name="T42" fmla="*/ 614 w 412"/>
                <a:gd name="T43" fmla="*/ 53 h 39"/>
                <a:gd name="T44" fmla="*/ 548 w 412"/>
                <a:gd name="T45" fmla="*/ 60 h 39"/>
                <a:gd name="T46" fmla="*/ 489 w 412"/>
                <a:gd name="T47" fmla="*/ 68 h 39"/>
                <a:gd name="T48" fmla="*/ 421 w 412"/>
                <a:gd name="T49" fmla="*/ 70 h 39"/>
                <a:gd name="T50" fmla="*/ 365 w 412"/>
                <a:gd name="T51" fmla="*/ 77 h 39"/>
                <a:gd name="T52" fmla="*/ 305 w 412"/>
                <a:gd name="T53" fmla="*/ 86 h 39"/>
                <a:gd name="T54" fmla="*/ 242 w 412"/>
                <a:gd name="T55" fmla="*/ 89 h 39"/>
                <a:gd name="T56" fmla="*/ 179 w 412"/>
                <a:gd name="T57" fmla="*/ 98 h 39"/>
                <a:gd name="T58" fmla="*/ 120 w 412"/>
                <a:gd name="T59" fmla="*/ 109 h 39"/>
                <a:gd name="T60" fmla="*/ 56 w 412"/>
                <a:gd name="T61" fmla="*/ 115 h 39"/>
                <a:gd name="T62" fmla="*/ 0 w 412"/>
                <a:gd name="T63" fmla="*/ 127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2" h="39">
                  <a:moveTo>
                    <a:pt x="411" y="0"/>
                  </a:moveTo>
                  <a:lnTo>
                    <a:pt x="385" y="2"/>
                  </a:lnTo>
                  <a:lnTo>
                    <a:pt x="372" y="2"/>
                  </a:lnTo>
                  <a:lnTo>
                    <a:pt x="359" y="3"/>
                  </a:lnTo>
                  <a:lnTo>
                    <a:pt x="346" y="4"/>
                  </a:lnTo>
                  <a:lnTo>
                    <a:pt x="334" y="5"/>
                  </a:lnTo>
                  <a:lnTo>
                    <a:pt x="320" y="6"/>
                  </a:lnTo>
                  <a:lnTo>
                    <a:pt x="308" y="6"/>
                  </a:lnTo>
                  <a:lnTo>
                    <a:pt x="295" y="7"/>
                  </a:lnTo>
                  <a:lnTo>
                    <a:pt x="282" y="7"/>
                  </a:lnTo>
                  <a:lnTo>
                    <a:pt x="269" y="8"/>
                  </a:lnTo>
                  <a:lnTo>
                    <a:pt x="256" y="8"/>
                  </a:lnTo>
                  <a:lnTo>
                    <a:pt x="243" y="9"/>
                  </a:lnTo>
                  <a:lnTo>
                    <a:pt x="230" y="10"/>
                  </a:lnTo>
                  <a:lnTo>
                    <a:pt x="217" y="10"/>
                  </a:lnTo>
                  <a:lnTo>
                    <a:pt x="204" y="11"/>
                  </a:lnTo>
                  <a:lnTo>
                    <a:pt x="192" y="12"/>
                  </a:lnTo>
                  <a:lnTo>
                    <a:pt x="178" y="12"/>
                  </a:lnTo>
                  <a:lnTo>
                    <a:pt x="166" y="13"/>
                  </a:lnTo>
                  <a:lnTo>
                    <a:pt x="153" y="14"/>
                  </a:lnTo>
                  <a:lnTo>
                    <a:pt x="140" y="15"/>
                  </a:lnTo>
                  <a:lnTo>
                    <a:pt x="127" y="16"/>
                  </a:lnTo>
                  <a:lnTo>
                    <a:pt x="114" y="18"/>
                  </a:lnTo>
                  <a:lnTo>
                    <a:pt x="102" y="20"/>
                  </a:lnTo>
                  <a:lnTo>
                    <a:pt x="88" y="21"/>
                  </a:lnTo>
                  <a:lnTo>
                    <a:pt x="76" y="23"/>
                  </a:lnTo>
                  <a:lnTo>
                    <a:pt x="63" y="25"/>
                  </a:lnTo>
                  <a:lnTo>
                    <a:pt x="50" y="27"/>
                  </a:lnTo>
                  <a:lnTo>
                    <a:pt x="38" y="29"/>
                  </a:lnTo>
                  <a:lnTo>
                    <a:pt x="25" y="32"/>
                  </a:lnTo>
                  <a:lnTo>
                    <a:pt x="12" y="35"/>
                  </a:lnTo>
                  <a:lnTo>
                    <a:pt x="0" y="3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84" name="Freeform 19"/>
            <p:cNvSpPr>
              <a:spLocks/>
            </p:cNvSpPr>
            <p:nvPr/>
          </p:nvSpPr>
          <p:spPr bwMode="auto">
            <a:xfrm>
              <a:off x="5473" y="2903"/>
              <a:ext cx="484" cy="109"/>
            </a:xfrm>
            <a:custGeom>
              <a:avLst/>
              <a:gdLst>
                <a:gd name="T0" fmla="*/ 2015 w 413"/>
                <a:gd name="T1" fmla="*/ 0 h 97"/>
                <a:gd name="T2" fmla="*/ 1898 w 413"/>
                <a:gd name="T3" fmla="*/ 1 h 97"/>
                <a:gd name="T4" fmla="*/ 1839 w 413"/>
                <a:gd name="T5" fmla="*/ 2 h 97"/>
                <a:gd name="T6" fmla="*/ 1779 w 413"/>
                <a:gd name="T7" fmla="*/ 2 h 97"/>
                <a:gd name="T8" fmla="*/ 1715 w 413"/>
                <a:gd name="T9" fmla="*/ 4 h 97"/>
                <a:gd name="T10" fmla="*/ 1655 w 413"/>
                <a:gd name="T11" fmla="*/ 19 h 97"/>
                <a:gd name="T12" fmla="*/ 1588 w 413"/>
                <a:gd name="T13" fmla="*/ 21 h 97"/>
                <a:gd name="T14" fmla="*/ 1526 w 413"/>
                <a:gd name="T15" fmla="*/ 27 h 97"/>
                <a:gd name="T16" fmla="*/ 1459 w 413"/>
                <a:gd name="T17" fmla="*/ 38 h 97"/>
                <a:gd name="T18" fmla="*/ 1391 w 413"/>
                <a:gd name="T19" fmla="*/ 44 h 97"/>
                <a:gd name="T20" fmla="*/ 1328 w 413"/>
                <a:gd name="T21" fmla="*/ 49 h 97"/>
                <a:gd name="T22" fmla="*/ 1261 w 413"/>
                <a:gd name="T23" fmla="*/ 62 h 97"/>
                <a:gd name="T24" fmla="*/ 1197 w 413"/>
                <a:gd name="T25" fmla="*/ 70 h 97"/>
                <a:gd name="T26" fmla="*/ 1132 w 413"/>
                <a:gd name="T27" fmla="*/ 84 h 97"/>
                <a:gd name="T28" fmla="*/ 1057 w 413"/>
                <a:gd name="T29" fmla="*/ 94 h 97"/>
                <a:gd name="T30" fmla="*/ 994 w 413"/>
                <a:gd name="T31" fmla="*/ 102 h 97"/>
                <a:gd name="T32" fmla="*/ 929 w 413"/>
                <a:gd name="T33" fmla="*/ 115 h 97"/>
                <a:gd name="T34" fmla="*/ 864 w 413"/>
                <a:gd name="T35" fmla="*/ 129 h 97"/>
                <a:gd name="T36" fmla="*/ 798 w 413"/>
                <a:gd name="T37" fmla="*/ 140 h 97"/>
                <a:gd name="T38" fmla="*/ 728 w 413"/>
                <a:gd name="T39" fmla="*/ 151 h 97"/>
                <a:gd name="T40" fmla="*/ 660 w 413"/>
                <a:gd name="T41" fmla="*/ 163 h 97"/>
                <a:gd name="T42" fmla="*/ 601 w 413"/>
                <a:gd name="T43" fmla="*/ 180 h 97"/>
                <a:gd name="T44" fmla="*/ 532 w 413"/>
                <a:gd name="T45" fmla="*/ 188 h 97"/>
                <a:gd name="T46" fmla="*/ 477 w 413"/>
                <a:gd name="T47" fmla="*/ 203 h 97"/>
                <a:gd name="T48" fmla="*/ 409 w 413"/>
                <a:gd name="T49" fmla="*/ 215 h 97"/>
                <a:gd name="T50" fmla="*/ 347 w 413"/>
                <a:gd name="T51" fmla="*/ 228 h 97"/>
                <a:gd name="T52" fmla="*/ 287 w 413"/>
                <a:gd name="T53" fmla="*/ 242 h 97"/>
                <a:gd name="T54" fmla="*/ 226 w 413"/>
                <a:gd name="T55" fmla="*/ 256 h 97"/>
                <a:gd name="T56" fmla="*/ 166 w 413"/>
                <a:gd name="T57" fmla="*/ 272 h 97"/>
                <a:gd name="T58" fmla="*/ 118 w 413"/>
                <a:gd name="T59" fmla="*/ 280 h 97"/>
                <a:gd name="T60" fmla="*/ 55 w 413"/>
                <a:gd name="T61" fmla="*/ 294 h 97"/>
                <a:gd name="T62" fmla="*/ 0 w 413"/>
                <a:gd name="T63" fmla="*/ 308 h 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3" h="97">
                  <a:moveTo>
                    <a:pt x="412" y="0"/>
                  </a:moveTo>
                  <a:lnTo>
                    <a:pt x="388" y="1"/>
                  </a:lnTo>
                  <a:lnTo>
                    <a:pt x="376" y="2"/>
                  </a:lnTo>
                  <a:lnTo>
                    <a:pt x="364" y="2"/>
                  </a:lnTo>
                  <a:lnTo>
                    <a:pt x="351" y="4"/>
                  </a:lnTo>
                  <a:lnTo>
                    <a:pt x="338" y="6"/>
                  </a:lnTo>
                  <a:lnTo>
                    <a:pt x="325" y="7"/>
                  </a:lnTo>
                  <a:lnTo>
                    <a:pt x="312" y="9"/>
                  </a:lnTo>
                  <a:lnTo>
                    <a:pt x="299" y="12"/>
                  </a:lnTo>
                  <a:lnTo>
                    <a:pt x="285" y="14"/>
                  </a:lnTo>
                  <a:lnTo>
                    <a:pt x="272" y="16"/>
                  </a:lnTo>
                  <a:lnTo>
                    <a:pt x="258" y="20"/>
                  </a:lnTo>
                  <a:lnTo>
                    <a:pt x="245" y="22"/>
                  </a:lnTo>
                  <a:lnTo>
                    <a:pt x="231" y="26"/>
                  </a:lnTo>
                  <a:lnTo>
                    <a:pt x="217" y="29"/>
                  </a:lnTo>
                  <a:lnTo>
                    <a:pt x="204" y="32"/>
                  </a:lnTo>
                  <a:lnTo>
                    <a:pt x="190" y="36"/>
                  </a:lnTo>
                  <a:lnTo>
                    <a:pt x="177" y="40"/>
                  </a:lnTo>
                  <a:lnTo>
                    <a:pt x="163" y="43"/>
                  </a:lnTo>
                  <a:lnTo>
                    <a:pt x="149" y="47"/>
                  </a:lnTo>
                  <a:lnTo>
                    <a:pt x="136" y="51"/>
                  </a:lnTo>
                  <a:lnTo>
                    <a:pt x="123" y="55"/>
                  </a:lnTo>
                  <a:lnTo>
                    <a:pt x="109" y="59"/>
                  </a:lnTo>
                  <a:lnTo>
                    <a:pt x="97" y="63"/>
                  </a:lnTo>
                  <a:lnTo>
                    <a:pt x="84" y="67"/>
                  </a:lnTo>
                  <a:lnTo>
                    <a:pt x="71" y="71"/>
                  </a:lnTo>
                  <a:lnTo>
                    <a:pt x="59" y="75"/>
                  </a:lnTo>
                  <a:lnTo>
                    <a:pt x="46" y="80"/>
                  </a:lnTo>
                  <a:lnTo>
                    <a:pt x="34" y="84"/>
                  </a:lnTo>
                  <a:lnTo>
                    <a:pt x="23" y="88"/>
                  </a:lnTo>
                  <a:lnTo>
                    <a:pt x="11" y="92"/>
                  </a:lnTo>
                  <a:lnTo>
                    <a:pt x="0" y="9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85" name="Freeform 20"/>
            <p:cNvSpPr>
              <a:spLocks/>
            </p:cNvSpPr>
            <p:nvPr/>
          </p:nvSpPr>
          <p:spPr bwMode="auto">
            <a:xfrm>
              <a:off x="5501" y="2796"/>
              <a:ext cx="446" cy="152"/>
            </a:xfrm>
            <a:custGeom>
              <a:avLst/>
              <a:gdLst>
                <a:gd name="T0" fmla="*/ 1839 w 381"/>
                <a:gd name="T1" fmla="*/ 0 h 135"/>
                <a:gd name="T2" fmla="*/ 1737 w 381"/>
                <a:gd name="T3" fmla="*/ 48 h 135"/>
                <a:gd name="T4" fmla="*/ 1693 w 381"/>
                <a:gd name="T5" fmla="*/ 69 h 135"/>
                <a:gd name="T6" fmla="*/ 1639 w 381"/>
                <a:gd name="T7" fmla="*/ 93 h 135"/>
                <a:gd name="T8" fmla="*/ 1587 w 381"/>
                <a:gd name="T9" fmla="*/ 111 h 135"/>
                <a:gd name="T10" fmla="*/ 1532 w 381"/>
                <a:gd name="T11" fmla="*/ 129 h 135"/>
                <a:gd name="T12" fmla="*/ 1473 w 381"/>
                <a:gd name="T13" fmla="*/ 145 h 135"/>
                <a:gd name="T14" fmla="*/ 1421 w 381"/>
                <a:gd name="T15" fmla="*/ 163 h 135"/>
                <a:gd name="T16" fmla="*/ 1363 w 381"/>
                <a:gd name="T17" fmla="*/ 181 h 135"/>
                <a:gd name="T18" fmla="*/ 1303 w 381"/>
                <a:gd name="T19" fmla="*/ 200 h 135"/>
                <a:gd name="T20" fmla="*/ 1248 w 381"/>
                <a:gd name="T21" fmla="*/ 213 h 135"/>
                <a:gd name="T22" fmla="*/ 1187 w 381"/>
                <a:gd name="T23" fmla="*/ 227 h 135"/>
                <a:gd name="T24" fmla="*/ 1131 w 381"/>
                <a:gd name="T25" fmla="*/ 240 h 135"/>
                <a:gd name="T26" fmla="*/ 1070 w 381"/>
                <a:gd name="T27" fmla="*/ 253 h 135"/>
                <a:gd name="T28" fmla="*/ 1010 w 381"/>
                <a:gd name="T29" fmla="*/ 262 h 135"/>
                <a:gd name="T30" fmla="*/ 948 w 381"/>
                <a:gd name="T31" fmla="*/ 275 h 135"/>
                <a:gd name="T32" fmla="*/ 886 w 381"/>
                <a:gd name="T33" fmla="*/ 285 h 135"/>
                <a:gd name="T34" fmla="*/ 826 w 381"/>
                <a:gd name="T35" fmla="*/ 295 h 135"/>
                <a:gd name="T36" fmla="*/ 763 w 381"/>
                <a:gd name="T37" fmla="*/ 306 h 135"/>
                <a:gd name="T38" fmla="*/ 705 w 381"/>
                <a:gd name="T39" fmla="*/ 316 h 135"/>
                <a:gd name="T40" fmla="*/ 647 w 381"/>
                <a:gd name="T41" fmla="*/ 329 h 135"/>
                <a:gd name="T42" fmla="*/ 579 w 381"/>
                <a:gd name="T43" fmla="*/ 340 h 135"/>
                <a:gd name="T44" fmla="*/ 515 w 381"/>
                <a:gd name="T45" fmla="*/ 345 h 135"/>
                <a:gd name="T46" fmla="*/ 455 w 381"/>
                <a:gd name="T47" fmla="*/ 356 h 135"/>
                <a:gd name="T48" fmla="*/ 403 w 381"/>
                <a:gd name="T49" fmla="*/ 368 h 135"/>
                <a:gd name="T50" fmla="*/ 337 w 381"/>
                <a:gd name="T51" fmla="*/ 374 h 135"/>
                <a:gd name="T52" fmla="*/ 283 w 381"/>
                <a:gd name="T53" fmla="*/ 386 h 135"/>
                <a:gd name="T54" fmla="*/ 224 w 381"/>
                <a:gd name="T55" fmla="*/ 394 h 135"/>
                <a:gd name="T56" fmla="*/ 166 w 381"/>
                <a:gd name="T57" fmla="*/ 406 h 135"/>
                <a:gd name="T58" fmla="*/ 111 w 381"/>
                <a:gd name="T59" fmla="*/ 417 h 135"/>
                <a:gd name="T60" fmla="*/ 55 w 381"/>
                <a:gd name="T61" fmla="*/ 422 h 135"/>
                <a:gd name="T62" fmla="*/ 0 w 381"/>
                <a:gd name="T63" fmla="*/ 437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135">
                  <a:moveTo>
                    <a:pt x="380" y="0"/>
                  </a:moveTo>
                  <a:lnTo>
                    <a:pt x="360" y="15"/>
                  </a:lnTo>
                  <a:lnTo>
                    <a:pt x="350" y="21"/>
                  </a:lnTo>
                  <a:lnTo>
                    <a:pt x="339" y="28"/>
                  </a:lnTo>
                  <a:lnTo>
                    <a:pt x="328" y="34"/>
                  </a:lnTo>
                  <a:lnTo>
                    <a:pt x="317" y="40"/>
                  </a:lnTo>
                  <a:lnTo>
                    <a:pt x="305" y="45"/>
                  </a:lnTo>
                  <a:lnTo>
                    <a:pt x="294" y="51"/>
                  </a:lnTo>
                  <a:lnTo>
                    <a:pt x="282" y="55"/>
                  </a:lnTo>
                  <a:lnTo>
                    <a:pt x="270" y="60"/>
                  </a:lnTo>
                  <a:lnTo>
                    <a:pt x="258" y="65"/>
                  </a:lnTo>
                  <a:lnTo>
                    <a:pt x="246" y="69"/>
                  </a:lnTo>
                  <a:lnTo>
                    <a:pt x="233" y="73"/>
                  </a:lnTo>
                  <a:lnTo>
                    <a:pt x="221" y="77"/>
                  </a:lnTo>
                  <a:lnTo>
                    <a:pt x="209" y="81"/>
                  </a:lnTo>
                  <a:lnTo>
                    <a:pt x="196" y="84"/>
                  </a:lnTo>
                  <a:lnTo>
                    <a:pt x="183" y="87"/>
                  </a:lnTo>
                  <a:lnTo>
                    <a:pt x="171" y="91"/>
                  </a:lnTo>
                  <a:lnTo>
                    <a:pt x="158" y="94"/>
                  </a:lnTo>
                  <a:lnTo>
                    <a:pt x="145" y="97"/>
                  </a:lnTo>
                  <a:lnTo>
                    <a:pt x="133" y="100"/>
                  </a:lnTo>
                  <a:lnTo>
                    <a:pt x="120" y="103"/>
                  </a:lnTo>
                  <a:lnTo>
                    <a:pt x="107" y="106"/>
                  </a:lnTo>
                  <a:lnTo>
                    <a:pt x="95" y="109"/>
                  </a:lnTo>
                  <a:lnTo>
                    <a:pt x="83" y="112"/>
                  </a:lnTo>
                  <a:lnTo>
                    <a:pt x="70" y="115"/>
                  </a:lnTo>
                  <a:lnTo>
                    <a:pt x="58" y="118"/>
                  </a:lnTo>
                  <a:lnTo>
                    <a:pt x="46" y="121"/>
                  </a:lnTo>
                  <a:lnTo>
                    <a:pt x="34" y="124"/>
                  </a:lnTo>
                  <a:lnTo>
                    <a:pt x="23" y="127"/>
                  </a:lnTo>
                  <a:lnTo>
                    <a:pt x="11" y="130"/>
                  </a:lnTo>
                  <a:lnTo>
                    <a:pt x="0" y="13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86" name="Freeform 21"/>
            <p:cNvSpPr>
              <a:spLocks/>
            </p:cNvSpPr>
            <p:nvPr/>
          </p:nvSpPr>
          <p:spPr bwMode="auto">
            <a:xfrm>
              <a:off x="5492" y="2710"/>
              <a:ext cx="410" cy="194"/>
            </a:xfrm>
            <a:custGeom>
              <a:avLst/>
              <a:gdLst>
                <a:gd name="T0" fmla="*/ 1699 w 350"/>
                <a:gd name="T1" fmla="*/ 0 h 172"/>
                <a:gd name="T2" fmla="*/ 1600 w 350"/>
                <a:gd name="T3" fmla="*/ 60 h 172"/>
                <a:gd name="T4" fmla="*/ 1553 w 350"/>
                <a:gd name="T5" fmla="*/ 89 h 172"/>
                <a:gd name="T6" fmla="*/ 1504 w 350"/>
                <a:gd name="T7" fmla="*/ 115 h 172"/>
                <a:gd name="T8" fmla="*/ 1451 w 350"/>
                <a:gd name="T9" fmla="*/ 141 h 172"/>
                <a:gd name="T10" fmla="*/ 1407 w 350"/>
                <a:gd name="T11" fmla="*/ 166 h 172"/>
                <a:gd name="T12" fmla="*/ 1360 w 350"/>
                <a:gd name="T13" fmla="*/ 188 h 172"/>
                <a:gd name="T14" fmla="*/ 1305 w 350"/>
                <a:gd name="T15" fmla="*/ 211 h 172"/>
                <a:gd name="T16" fmla="*/ 1256 w 350"/>
                <a:gd name="T17" fmla="*/ 229 h 172"/>
                <a:gd name="T18" fmla="*/ 1201 w 350"/>
                <a:gd name="T19" fmla="*/ 253 h 172"/>
                <a:gd name="T20" fmla="*/ 1144 w 350"/>
                <a:gd name="T21" fmla="*/ 270 h 172"/>
                <a:gd name="T22" fmla="*/ 1096 w 350"/>
                <a:gd name="T23" fmla="*/ 290 h 172"/>
                <a:gd name="T24" fmla="*/ 1044 w 350"/>
                <a:gd name="T25" fmla="*/ 306 h 172"/>
                <a:gd name="T26" fmla="*/ 992 w 350"/>
                <a:gd name="T27" fmla="*/ 325 h 172"/>
                <a:gd name="T28" fmla="*/ 937 w 350"/>
                <a:gd name="T29" fmla="*/ 341 h 172"/>
                <a:gd name="T30" fmla="*/ 888 w 350"/>
                <a:gd name="T31" fmla="*/ 352 h 172"/>
                <a:gd name="T32" fmla="*/ 827 w 350"/>
                <a:gd name="T33" fmla="*/ 369 h 172"/>
                <a:gd name="T34" fmla="*/ 771 w 350"/>
                <a:gd name="T35" fmla="*/ 385 h 172"/>
                <a:gd name="T36" fmla="*/ 722 w 350"/>
                <a:gd name="T37" fmla="*/ 396 h 172"/>
                <a:gd name="T38" fmla="*/ 665 w 350"/>
                <a:gd name="T39" fmla="*/ 414 h 172"/>
                <a:gd name="T40" fmla="*/ 616 w 350"/>
                <a:gd name="T41" fmla="*/ 422 h 172"/>
                <a:gd name="T42" fmla="*/ 561 w 350"/>
                <a:gd name="T43" fmla="*/ 438 h 172"/>
                <a:gd name="T44" fmla="*/ 501 w 350"/>
                <a:gd name="T45" fmla="*/ 448 h 172"/>
                <a:gd name="T46" fmla="*/ 451 w 350"/>
                <a:gd name="T47" fmla="*/ 467 h 172"/>
                <a:gd name="T48" fmla="*/ 389 w 350"/>
                <a:gd name="T49" fmla="*/ 476 h 172"/>
                <a:gd name="T50" fmla="*/ 336 w 350"/>
                <a:gd name="T51" fmla="*/ 490 h 172"/>
                <a:gd name="T52" fmla="*/ 274 w 350"/>
                <a:gd name="T53" fmla="*/ 501 h 172"/>
                <a:gd name="T54" fmla="*/ 224 w 350"/>
                <a:gd name="T55" fmla="*/ 514 h 172"/>
                <a:gd name="T56" fmla="*/ 169 w 350"/>
                <a:gd name="T57" fmla="*/ 528 h 172"/>
                <a:gd name="T58" fmla="*/ 111 w 350"/>
                <a:gd name="T59" fmla="*/ 546 h 172"/>
                <a:gd name="T60" fmla="*/ 55 w 350"/>
                <a:gd name="T61" fmla="*/ 557 h 172"/>
                <a:gd name="T62" fmla="*/ 0 w 350"/>
                <a:gd name="T63" fmla="*/ 570 h 1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0" h="172">
                  <a:moveTo>
                    <a:pt x="349" y="0"/>
                  </a:moveTo>
                  <a:lnTo>
                    <a:pt x="329" y="18"/>
                  </a:lnTo>
                  <a:lnTo>
                    <a:pt x="319" y="27"/>
                  </a:lnTo>
                  <a:lnTo>
                    <a:pt x="309" y="35"/>
                  </a:lnTo>
                  <a:lnTo>
                    <a:pt x="299" y="42"/>
                  </a:lnTo>
                  <a:lnTo>
                    <a:pt x="289" y="50"/>
                  </a:lnTo>
                  <a:lnTo>
                    <a:pt x="279" y="57"/>
                  </a:lnTo>
                  <a:lnTo>
                    <a:pt x="268" y="63"/>
                  </a:lnTo>
                  <a:lnTo>
                    <a:pt x="258" y="69"/>
                  </a:lnTo>
                  <a:lnTo>
                    <a:pt x="247" y="75"/>
                  </a:lnTo>
                  <a:lnTo>
                    <a:pt x="236" y="81"/>
                  </a:lnTo>
                  <a:lnTo>
                    <a:pt x="225" y="87"/>
                  </a:lnTo>
                  <a:lnTo>
                    <a:pt x="215" y="92"/>
                  </a:lnTo>
                  <a:lnTo>
                    <a:pt x="204" y="97"/>
                  </a:lnTo>
                  <a:lnTo>
                    <a:pt x="193" y="102"/>
                  </a:lnTo>
                  <a:lnTo>
                    <a:pt x="182" y="106"/>
                  </a:lnTo>
                  <a:lnTo>
                    <a:pt x="171" y="111"/>
                  </a:lnTo>
                  <a:lnTo>
                    <a:pt x="159" y="115"/>
                  </a:lnTo>
                  <a:lnTo>
                    <a:pt x="148" y="119"/>
                  </a:lnTo>
                  <a:lnTo>
                    <a:pt x="137" y="123"/>
                  </a:lnTo>
                  <a:lnTo>
                    <a:pt x="126" y="127"/>
                  </a:lnTo>
                  <a:lnTo>
                    <a:pt x="115" y="131"/>
                  </a:lnTo>
                  <a:lnTo>
                    <a:pt x="103" y="135"/>
                  </a:lnTo>
                  <a:lnTo>
                    <a:pt x="92" y="139"/>
                  </a:lnTo>
                  <a:lnTo>
                    <a:pt x="80" y="143"/>
                  </a:lnTo>
                  <a:lnTo>
                    <a:pt x="69" y="147"/>
                  </a:lnTo>
                  <a:lnTo>
                    <a:pt x="57" y="150"/>
                  </a:lnTo>
                  <a:lnTo>
                    <a:pt x="46" y="154"/>
                  </a:lnTo>
                  <a:lnTo>
                    <a:pt x="35" y="158"/>
                  </a:lnTo>
                  <a:lnTo>
                    <a:pt x="23" y="163"/>
                  </a:lnTo>
                  <a:lnTo>
                    <a:pt x="11" y="167"/>
                  </a:lnTo>
                  <a:lnTo>
                    <a:pt x="0" y="17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87" name="Freeform 22"/>
            <p:cNvSpPr>
              <a:spLocks/>
            </p:cNvSpPr>
            <p:nvPr/>
          </p:nvSpPr>
          <p:spPr bwMode="auto">
            <a:xfrm>
              <a:off x="5456" y="2656"/>
              <a:ext cx="408" cy="228"/>
            </a:xfrm>
            <a:custGeom>
              <a:avLst/>
              <a:gdLst>
                <a:gd name="T0" fmla="*/ 1658 w 349"/>
                <a:gd name="T1" fmla="*/ 0 h 202"/>
                <a:gd name="T2" fmla="*/ 1550 w 349"/>
                <a:gd name="T3" fmla="*/ 29 h 202"/>
                <a:gd name="T4" fmla="*/ 1499 w 349"/>
                <a:gd name="T5" fmla="*/ 49 h 202"/>
                <a:gd name="T6" fmla="*/ 1446 w 349"/>
                <a:gd name="T7" fmla="*/ 68 h 202"/>
                <a:gd name="T8" fmla="*/ 1391 w 349"/>
                <a:gd name="T9" fmla="*/ 87 h 202"/>
                <a:gd name="T10" fmla="*/ 1334 w 349"/>
                <a:gd name="T11" fmla="*/ 105 h 202"/>
                <a:gd name="T12" fmla="*/ 1286 w 349"/>
                <a:gd name="T13" fmla="*/ 125 h 202"/>
                <a:gd name="T14" fmla="*/ 1237 w 349"/>
                <a:gd name="T15" fmla="*/ 147 h 202"/>
                <a:gd name="T16" fmla="*/ 1181 w 349"/>
                <a:gd name="T17" fmla="*/ 166 h 202"/>
                <a:gd name="T18" fmla="*/ 1132 w 349"/>
                <a:gd name="T19" fmla="*/ 188 h 202"/>
                <a:gd name="T20" fmla="*/ 1076 w 349"/>
                <a:gd name="T21" fmla="*/ 211 h 202"/>
                <a:gd name="T22" fmla="*/ 1030 w 349"/>
                <a:gd name="T23" fmla="*/ 235 h 202"/>
                <a:gd name="T24" fmla="*/ 983 w 349"/>
                <a:gd name="T25" fmla="*/ 257 h 202"/>
                <a:gd name="T26" fmla="*/ 925 w 349"/>
                <a:gd name="T27" fmla="*/ 284 h 202"/>
                <a:gd name="T28" fmla="*/ 876 w 349"/>
                <a:gd name="T29" fmla="*/ 305 h 202"/>
                <a:gd name="T30" fmla="*/ 825 w 349"/>
                <a:gd name="T31" fmla="*/ 327 h 202"/>
                <a:gd name="T32" fmla="*/ 773 w 349"/>
                <a:gd name="T33" fmla="*/ 353 h 202"/>
                <a:gd name="T34" fmla="*/ 726 w 349"/>
                <a:gd name="T35" fmla="*/ 374 h 202"/>
                <a:gd name="T36" fmla="*/ 673 w 349"/>
                <a:gd name="T37" fmla="*/ 398 h 202"/>
                <a:gd name="T38" fmla="*/ 622 w 349"/>
                <a:gd name="T39" fmla="*/ 422 h 202"/>
                <a:gd name="T40" fmla="*/ 573 w 349"/>
                <a:gd name="T41" fmla="*/ 446 h 202"/>
                <a:gd name="T42" fmla="*/ 517 w 349"/>
                <a:gd name="T43" fmla="*/ 467 h 202"/>
                <a:gd name="T44" fmla="*/ 469 w 349"/>
                <a:gd name="T45" fmla="*/ 491 h 202"/>
                <a:gd name="T46" fmla="*/ 419 w 349"/>
                <a:gd name="T47" fmla="*/ 514 h 202"/>
                <a:gd name="T48" fmla="*/ 366 w 349"/>
                <a:gd name="T49" fmla="*/ 530 h 202"/>
                <a:gd name="T50" fmla="*/ 313 w 349"/>
                <a:gd name="T51" fmla="*/ 556 h 202"/>
                <a:gd name="T52" fmla="*/ 262 w 349"/>
                <a:gd name="T53" fmla="*/ 578 h 202"/>
                <a:gd name="T54" fmla="*/ 209 w 349"/>
                <a:gd name="T55" fmla="*/ 596 h 202"/>
                <a:gd name="T56" fmla="*/ 162 w 349"/>
                <a:gd name="T57" fmla="*/ 616 h 202"/>
                <a:gd name="T58" fmla="*/ 104 w 349"/>
                <a:gd name="T59" fmla="*/ 638 h 202"/>
                <a:gd name="T60" fmla="*/ 55 w 349"/>
                <a:gd name="T61" fmla="*/ 655 h 202"/>
                <a:gd name="T62" fmla="*/ 0 w 349"/>
                <a:gd name="T63" fmla="*/ 673 h 2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9" h="202">
                  <a:moveTo>
                    <a:pt x="348" y="0"/>
                  </a:moveTo>
                  <a:lnTo>
                    <a:pt x="325" y="9"/>
                  </a:lnTo>
                  <a:lnTo>
                    <a:pt x="314" y="15"/>
                  </a:lnTo>
                  <a:lnTo>
                    <a:pt x="303" y="20"/>
                  </a:lnTo>
                  <a:lnTo>
                    <a:pt x="292" y="26"/>
                  </a:lnTo>
                  <a:lnTo>
                    <a:pt x="280" y="31"/>
                  </a:lnTo>
                  <a:lnTo>
                    <a:pt x="270" y="37"/>
                  </a:lnTo>
                  <a:lnTo>
                    <a:pt x="259" y="44"/>
                  </a:lnTo>
                  <a:lnTo>
                    <a:pt x="248" y="50"/>
                  </a:lnTo>
                  <a:lnTo>
                    <a:pt x="237" y="57"/>
                  </a:lnTo>
                  <a:lnTo>
                    <a:pt x="226" y="63"/>
                  </a:lnTo>
                  <a:lnTo>
                    <a:pt x="216" y="70"/>
                  </a:lnTo>
                  <a:lnTo>
                    <a:pt x="205" y="77"/>
                  </a:lnTo>
                  <a:lnTo>
                    <a:pt x="194" y="84"/>
                  </a:lnTo>
                  <a:lnTo>
                    <a:pt x="184" y="91"/>
                  </a:lnTo>
                  <a:lnTo>
                    <a:pt x="173" y="98"/>
                  </a:lnTo>
                  <a:lnTo>
                    <a:pt x="162" y="105"/>
                  </a:lnTo>
                  <a:lnTo>
                    <a:pt x="152" y="112"/>
                  </a:lnTo>
                  <a:lnTo>
                    <a:pt x="141" y="119"/>
                  </a:lnTo>
                  <a:lnTo>
                    <a:pt x="131" y="126"/>
                  </a:lnTo>
                  <a:lnTo>
                    <a:pt x="120" y="133"/>
                  </a:lnTo>
                  <a:lnTo>
                    <a:pt x="109" y="139"/>
                  </a:lnTo>
                  <a:lnTo>
                    <a:pt x="98" y="146"/>
                  </a:lnTo>
                  <a:lnTo>
                    <a:pt x="88" y="153"/>
                  </a:lnTo>
                  <a:lnTo>
                    <a:pt x="77" y="159"/>
                  </a:lnTo>
                  <a:lnTo>
                    <a:pt x="66" y="166"/>
                  </a:lnTo>
                  <a:lnTo>
                    <a:pt x="55" y="172"/>
                  </a:lnTo>
                  <a:lnTo>
                    <a:pt x="44" y="178"/>
                  </a:lnTo>
                  <a:lnTo>
                    <a:pt x="33" y="184"/>
                  </a:lnTo>
                  <a:lnTo>
                    <a:pt x="22" y="190"/>
                  </a:lnTo>
                  <a:lnTo>
                    <a:pt x="11" y="195"/>
                  </a:lnTo>
                  <a:lnTo>
                    <a:pt x="0" y="20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88" name="Freeform 23"/>
            <p:cNvSpPr>
              <a:spLocks/>
            </p:cNvSpPr>
            <p:nvPr/>
          </p:nvSpPr>
          <p:spPr bwMode="auto">
            <a:xfrm>
              <a:off x="5243" y="2630"/>
              <a:ext cx="556" cy="264"/>
            </a:xfrm>
            <a:custGeom>
              <a:avLst/>
              <a:gdLst>
                <a:gd name="T0" fmla="*/ 2292 w 475"/>
                <a:gd name="T1" fmla="*/ 16 h 234"/>
                <a:gd name="T2" fmla="*/ 2217 w 475"/>
                <a:gd name="T3" fmla="*/ 1 h 234"/>
                <a:gd name="T4" fmla="*/ 2176 w 475"/>
                <a:gd name="T5" fmla="*/ 0 h 234"/>
                <a:gd name="T6" fmla="*/ 2143 w 475"/>
                <a:gd name="T7" fmla="*/ 0 h 234"/>
                <a:gd name="T8" fmla="*/ 2100 w 475"/>
                <a:gd name="T9" fmla="*/ 1 h 234"/>
                <a:gd name="T10" fmla="*/ 2062 w 475"/>
                <a:gd name="T11" fmla="*/ 2 h 234"/>
                <a:gd name="T12" fmla="*/ 2024 w 475"/>
                <a:gd name="T13" fmla="*/ 16 h 234"/>
                <a:gd name="T14" fmla="*/ 1983 w 475"/>
                <a:gd name="T15" fmla="*/ 20 h 234"/>
                <a:gd name="T16" fmla="*/ 1943 w 475"/>
                <a:gd name="T17" fmla="*/ 33 h 234"/>
                <a:gd name="T18" fmla="*/ 1903 w 475"/>
                <a:gd name="T19" fmla="*/ 43 h 234"/>
                <a:gd name="T20" fmla="*/ 1866 w 475"/>
                <a:gd name="T21" fmla="*/ 55 h 234"/>
                <a:gd name="T22" fmla="*/ 1818 w 475"/>
                <a:gd name="T23" fmla="*/ 70 h 234"/>
                <a:gd name="T24" fmla="*/ 1782 w 475"/>
                <a:gd name="T25" fmla="*/ 86 h 234"/>
                <a:gd name="T26" fmla="*/ 1737 w 475"/>
                <a:gd name="T27" fmla="*/ 100 h 234"/>
                <a:gd name="T28" fmla="*/ 1698 w 475"/>
                <a:gd name="T29" fmla="*/ 115 h 234"/>
                <a:gd name="T30" fmla="*/ 1662 w 475"/>
                <a:gd name="T31" fmla="*/ 139 h 234"/>
                <a:gd name="T32" fmla="*/ 1618 w 475"/>
                <a:gd name="T33" fmla="*/ 157 h 234"/>
                <a:gd name="T34" fmla="*/ 1577 w 475"/>
                <a:gd name="T35" fmla="*/ 177 h 234"/>
                <a:gd name="T36" fmla="*/ 1533 w 475"/>
                <a:gd name="T37" fmla="*/ 191 h 234"/>
                <a:gd name="T38" fmla="*/ 1496 w 475"/>
                <a:gd name="T39" fmla="*/ 212 h 234"/>
                <a:gd name="T40" fmla="*/ 1453 w 475"/>
                <a:gd name="T41" fmla="*/ 231 h 234"/>
                <a:gd name="T42" fmla="*/ 1420 w 475"/>
                <a:gd name="T43" fmla="*/ 255 h 234"/>
                <a:gd name="T44" fmla="*/ 1382 w 475"/>
                <a:gd name="T45" fmla="*/ 274 h 234"/>
                <a:gd name="T46" fmla="*/ 1341 w 475"/>
                <a:gd name="T47" fmla="*/ 290 h 234"/>
                <a:gd name="T48" fmla="*/ 1302 w 475"/>
                <a:gd name="T49" fmla="*/ 309 h 234"/>
                <a:gd name="T50" fmla="*/ 1272 w 475"/>
                <a:gd name="T51" fmla="*/ 329 h 234"/>
                <a:gd name="T52" fmla="*/ 1236 w 475"/>
                <a:gd name="T53" fmla="*/ 346 h 234"/>
                <a:gd name="T54" fmla="*/ 1196 w 475"/>
                <a:gd name="T55" fmla="*/ 368 h 234"/>
                <a:gd name="T56" fmla="*/ 1164 w 475"/>
                <a:gd name="T57" fmla="*/ 384 h 234"/>
                <a:gd name="T58" fmla="*/ 1132 w 475"/>
                <a:gd name="T59" fmla="*/ 396 h 234"/>
                <a:gd name="T60" fmla="*/ 1100 w 475"/>
                <a:gd name="T61" fmla="*/ 415 h 234"/>
                <a:gd name="T62" fmla="*/ 1070 w 475"/>
                <a:gd name="T63" fmla="*/ 425 h 234"/>
                <a:gd name="T64" fmla="*/ 1000 w 475"/>
                <a:gd name="T65" fmla="*/ 455 h 234"/>
                <a:gd name="T66" fmla="*/ 969 w 475"/>
                <a:gd name="T67" fmla="*/ 468 h 234"/>
                <a:gd name="T68" fmla="*/ 938 w 475"/>
                <a:gd name="T69" fmla="*/ 479 h 234"/>
                <a:gd name="T70" fmla="*/ 902 w 475"/>
                <a:gd name="T71" fmla="*/ 494 h 234"/>
                <a:gd name="T72" fmla="*/ 871 w 475"/>
                <a:gd name="T73" fmla="*/ 508 h 234"/>
                <a:gd name="T74" fmla="*/ 844 w 475"/>
                <a:gd name="T75" fmla="*/ 526 h 234"/>
                <a:gd name="T76" fmla="*/ 803 w 475"/>
                <a:gd name="T77" fmla="*/ 534 h 234"/>
                <a:gd name="T78" fmla="*/ 771 w 475"/>
                <a:gd name="T79" fmla="*/ 547 h 234"/>
                <a:gd name="T80" fmla="*/ 744 w 475"/>
                <a:gd name="T81" fmla="*/ 560 h 234"/>
                <a:gd name="T82" fmla="*/ 707 w 475"/>
                <a:gd name="T83" fmla="*/ 575 h 234"/>
                <a:gd name="T84" fmla="*/ 678 w 475"/>
                <a:gd name="T85" fmla="*/ 593 h 234"/>
                <a:gd name="T86" fmla="*/ 648 w 475"/>
                <a:gd name="T87" fmla="*/ 598 h 234"/>
                <a:gd name="T88" fmla="*/ 616 w 475"/>
                <a:gd name="T89" fmla="*/ 616 h 234"/>
                <a:gd name="T90" fmla="*/ 579 w 475"/>
                <a:gd name="T91" fmla="*/ 625 h 234"/>
                <a:gd name="T92" fmla="*/ 544 w 475"/>
                <a:gd name="T93" fmla="*/ 639 h 234"/>
                <a:gd name="T94" fmla="*/ 514 w 475"/>
                <a:gd name="T95" fmla="*/ 649 h 234"/>
                <a:gd name="T96" fmla="*/ 481 w 475"/>
                <a:gd name="T97" fmla="*/ 659 h 234"/>
                <a:gd name="T98" fmla="*/ 452 w 475"/>
                <a:gd name="T99" fmla="*/ 672 h 234"/>
                <a:gd name="T100" fmla="*/ 417 w 475"/>
                <a:gd name="T101" fmla="*/ 679 h 234"/>
                <a:gd name="T102" fmla="*/ 377 w 475"/>
                <a:gd name="T103" fmla="*/ 695 h 234"/>
                <a:gd name="T104" fmla="*/ 348 w 475"/>
                <a:gd name="T105" fmla="*/ 703 h 234"/>
                <a:gd name="T106" fmla="*/ 313 w 475"/>
                <a:gd name="T107" fmla="*/ 711 h 234"/>
                <a:gd name="T108" fmla="*/ 283 w 475"/>
                <a:gd name="T109" fmla="*/ 722 h 234"/>
                <a:gd name="T110" fmla="*/ 246 w 475"/>
                <a:gd name="T111" fmla="*/ 732 h 234"/>
                <a:gd name="T112" fmla="*/ 214 w 475"/>
                <a:gd name="T113" fmla="*/ 738 h 234"/>
                <a:gd name="T114" fmla="*/ 171 w 475"/>
                <a:gd name="T115" fmla="*/ 750 h 234"/>
                <a:gd name="T116" fmla="*/ 142 w 475"/>
                <a:gd name="T117" fmla="*/ 757 h 234"/>
                <a:gd name="T118" fmla="*/ 105 w 475"/>
                <a:gd name="T119" fmla="*/ 760 h 234"/>
                <a:gd name="T120" fmla="*/ 66 w 475"/>
                <a:gd name="T121" fmla="*/ 766 h 234"/>
                <a:gd name="T122" fmla="*/ 34 w 475"/>
                <a:gd name="T123" fmla="*/ 775 h 234"/>
                <a:gd name="T124" fmla="*/ 0 w 475"/>
                <a:gd name="T125" fmla="*/ 781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5" h="234">
                  <a:moveTo>
                    <a:pt x="474" y="4"/>
                  </a:moveTo>
                  <a:lnTo>
                    <a:pt x="459" y="1"/>
                  </a:lnTo>
                  <a:lnTo>
                    <a:pt x="451" y="0"/>
                  </a:lnTo>
                  <a:lnTo>
                    <a:pt x="443" y="0"/>
                  </a:lnTo>
                  <a:lnTo>
                    <a:pt x="435" y="1"/>
                  </a:lnTo>
                  <a:lnTo>
                    <a:pt x="427" y="2"/>
                  </a:lnTo>
                  <a:lnTo>
                    <a:pt x="419" y="4"/>
                  </a:lnTo>
                  <a:lnTo>
                    <a:pt x="411" y="6"/>
                  </a:lnTo>
                  <a:lnTo>
                    <a:pt x="402" y="10"/>
                  </a:lnTo>
                  <a:lnTo>
                    <a:pt x="394" y="13"/>
                  </a:lnTo>
                  <a:lnTo>
                    <a:pt x="386" y="17"/>
                  </a:lnTo>
                  <a:lnTo>
                    <a:pt x="377" y="21"/>
                  </a:lnTo>
                  <a:lnTo>
                    <a:pt x="369" y="25"/>
                  </a:lnTo>
                  <a:lnTo>
                    <a:pt x="360" y="30"/>
                  </a:lnTo>
                  <a:lnTo>
                    <a:pt x="352" y="35"/>
                  </a:lnTo>
                  <a:lnTo>
                    <a:pt x="344" y="41"/>
                  </a:lnTo>
                  <a:lnTo>
                    <a:pt x="335" y="46"/>
                  </a:lnTo>
                  <a:lnTo>
                    <a:pt x="327" y="52"/>
                  </a:lnTo>
                  <a:lnTo>
                    <a:pt x="318" y="58"/>
                  </a:lnTo>
                  <a:lnTo>
                    <a:pt x="310" y="64"/>
                  </a:lnTo>
                  <a:lnTo>
                    <a:pt x="302" y="70"/>
                  </a:lnTo>
                  <a:lnTo>
                    <a:pt x="294" y="76"/>
                  </a:lnTo>
                  <a:lnTo>
                    <a:pt x="286" y="82"/>
                  </a:lnTo>
                  <a:lnTo>
                    <a:pt x="278" y="87"/>
                  </a:lnTo>
                  <a:lnTo>
                    <a:pt x="270" y="93"/>
                  </a:lnTo>
                  <a:lnTo>
                    <a:pt x="263" y="99"/>
                  </a:lnTo>
                  <a:lnTo>
                    <a:pt x="256" y="104"/>
                  </a:lnTo>
                  <a:lnTo>
                    <a:pt x="248" y="110"/>
                  </a:lnTo>
                  <a:lnTo>
                    <a:pt x="241" y="114"/>
                  </a:lnTo>
                  <a:lnTo>
                    <a:pt x="234" y="119"/>
                  </a:lnTo>
                  <a:lnTo>
                    <a:pt x="228" y="124"/>
                  </a:lnTo>
                  <a:lnTo>
                    <a:pt x="221" y="128"/>
                  </a:lnTo>
                  <a:lnTo>
                    <a:pt x="208" y="136"/>
                  </a:lnTo>
                  <a:lnTo>
                    <a:pt x="201" y="140"/>
                  </a:lnTo>
                  <a:lnTo>
                    <a:pt x="194" y="144"/>
                  </a:lnTo>
                  <a:lnTo>
                    <a:pt x="187" y="148"/>
                  </a:lnTo>
                  <a:lnTo>
                    <a:pt x="180" y="152"/>
                  </a:lnTo>
                  <a:lnTo>
                    <a:pt x="174" y="156"/>
                  </a:lnTo>
                  <a:lnTo>
                    <a:pt x="167" y="160"/>
                  </a:lnTo>
                  <a:lnTo>
                    <a:pt x="160" y="164"/>
                  </a:lnTo>
                  <a:lnTo>
                    <a:pt x="154" y="168"/>
                  </a:lnTo>
                  <a:lnTo>
                    <a:pt x="147" y="172"/>
                  </a:lnTo>
                  <a:lnTo>
                    <a:pt x="140" y="176"/>
                  </a:lnTo>
                  <a:lnTo>
                    <a:pt x="134" y="180"/>
                  </a:lnTo>
                  <a:lnTo>
                    <a:pt x="127" y="184"/>
                  </a:lnTo>
                  <a:lnTo>
                    <a:pt x="120" y="187"/>
                  </a:lnTo>
                  <a:lnTo>
                    <a:pt x="113" y="191"/>
                  </a:lnTo>
                  <a:lnTo>
                    <a:pt x="106" y="194"/>
                  </a:lnTo>
                  <a:lnTo>
                    <a:pt x="100" y="198"/>
                  </a:lnTo>
                  <a:lnTo>
                    <a:pt x="93" y="201"/>
                  </a:lnTo>
                  <a:lnTo>
                    <a:pt x="86" y="204"/>
                  </a:lnTo>
                  <a:lnTo>
                    <a:pt x="79" y="208"/>
                  </a:lnTo>
                  <a:lnTo>
                    <a:pt x="72" y="210"/>
                  </a:lnTo>
                  <a:lnTo>
                    <a:pt x="65" y="213"/>
                  </a:lnTo>
                  <a:lnTo>
                    <a:pt x="58" y="216"/>
                  </a:lnTo>
                  <a:lnTo>
                    <a:pt x="51" y="219"/>
                  </a:lnTo>
                  <a:lnTo>
                    <a:pt x="44" y="221"/>
                  </a:lnTo>
                  <a:lnTo>
                    <a:pt x="36" y="224"/>
                  </a:lnTo>
                  <a:lnTo>
                    <a:pt x="29" y="226"/>
                  </a:lnTo>
                  <a:lnTo>
                    <a:pt x="22" y="228"/>
                  </a:lnTo>
                  <a:lnTo>
                    <a:pt x="14" y="230"/>
                  </a:lnTo>
                  <a:lnTo>
                    <a:pt x="7" y="232"/>
                  </a:lnTo>
                  <a:lnTo>
                    <a:pt x="0" y="233"/>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89" name="Freeform 24"/>
            <p:cNvSpPr>
              <a:spLocks/>
            </p:cNvSpPr>
            <p:nvPr/>
          </p:nvSpPr>
          <p:spPr bwMode="auto">
            <a:xfrm>
              <a:off x="5288" y="2883"/>
              <a:ext cx="187" cy="12"/>
            </a:xfrm>
            <a:custGeom>
              <a:avLst/>
              <a:gdLst>
                <a:gd name="T0" fmla="*/ 802 w 159"/>
                <a:gd name="T1" fmla="*/ 0 h 11"/>
                <a:gd name="T2" fmla="*/ 749 w 159"/>
                <a:gd name="T3" fmla="*/ 0 h 11"/>
                <a:gd name="T4" fmla="*/ 726 w 159"/>
                <a:gd name="T5" fmla="*/ 1 h 11"/>
                <a:gd name="T6" fmla="*/ 704 w 159"/>
                <a:gd name="T7" fmla="*/ 2 h 11"/>
                <a:gd name="T8" fmla="*/ 670 w 159"/>
                <a:gd name="T9" fmla="*/ 2 h 11"/>
                <a:gd name="T10" fmla="*/ 655 w 159"/>
                <a:gd name="T11" fmla="*/ 2 h 11"/>
                <a:gd name="T12" fmla="*/ 629 w 159"/>
                <a:gd name="T13" fmla="*/ 3 h 11"/>
                <a:gd name="T14" fmla="*/ 602 w 159"/>
                <a:gd name="T15" fmla="*/ 4 h 11"/>
                <a:gd name="T16" fmla="*/ 580 w 159"/>
                <a:gd name="T17" fmla="*/ 4 h 11"/>
                <a:gd name="T18" fmla="*/ 553 w 159"/>
                <a:gd name="T19" fmla="*/ 5 h 11"/>
                <a:gd name="T20" fmla="*/ 525 w 159"/>
                <a:gd name="T21" fmla="*/ 16 h 11"/>
                <a:gd name="T22" fmla="*/ 497 w 159"/>
                <a:gd name="T23" fmla="*/ 16 h 11"/>
                <a:gd name="T24" fmla="*/ 480 w 159"/>
                <a:gd name="T25" fmla="*/ 16 h 11"/>
                <a:gd name="T26" fmla="*/ 453 w 159"/>
                <a:gd name="T27" fmla="*/ 17 h 11"/>
                <a:gd name="T28" fmla="*/ 423 w 159"/>
                <a:gd name="T29" fmla="*/ 19 h 11"/>
                <a:gd name="T30" fmla="*/ 400 w 159"/>
                <a:gd name="T31" fmla="*/ 19 h 11"/>
                <a:gd name="T32" fmla="*/ 372 w 159"/>
                <a:gd name="T33" fmla="*/ 19 h 11"/>
                <a:gd name="T34" fmla="*/ 348 w 159"/>
                <a:gd name="T35" fmla="*/ 21 h 11"/>
                <a:gd name="T36" fmla="*/ 327 w 159"/>
                <a:gd name="T37" fmla="*/ 21 h 11"/>
                <a:gd name="T38" fmla="*/ 296 w 159"/>
                <a:gd name="T39" fmla="*/ 23 h 11"/>
                <a:gd name="T40" fmla="*/ 278 w 159"/>
                <a:gd name="T41" fmla="*/ 23 h 11"/>
                <a:gd name="T42" fmla="*/ 251 w 159"/>
                <a:gd name="T43" fmla="*/ 23 h 11"/>
                <a:gd name="T44" fmla="*/ 228 w 159"/>
                <a:gd name="T45" fmla="*/ 23 h 11"/>
                <a:gd name="T46" fmla="*/ 201 w 159"/>
                <a:gd name="T47" fmla="*/ 23 h 11"/>
                <a:gd name="T48" fmla="*/ 175 w 159"/>
                <a:gd name="T49" fmla="*/ 23 h 11"/>
                <a:gd name="T50" fmla="*/ 149 w 159"/>
                <a:gd name="T51" fmla="*/ 23 h 11"/>
                <a:gd name="T52" fmla="*/ 123 w 159"/>
                <a:gd name="T53" fmla="*/ 23 h 11"/>
                <a:gd name="T54" fmla="*/ 103 w 159"/>
                <a:gd name="T55" fmla="*/ 23 h 11"/>
                <a:gd name="T56" fmla="*/ 76 w 159"/>
                <a:gd name="T57" fmla="*/ 23 h 11"/>
                <a:gd name="T58" fmla="*/ 49 w 159"/>
                <a:gd name="T59" fmla="*/ 23 h 11"/>
                <a:gd name="T60" fmla="*/ 25 w 159"/>
                <a:gd name="T61" fmla="*/ 23 h 11"/>
                <a:gd name="T62" fmla="*/ 0 w 159"/>
                <a:gd name="T63" fmla="*/ 21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
                  <a:moveTo>
                    <a:pt x="158" y="0"/>
                  </a:moveTo>
                  <a:lnTo>
                    <a:pt x="148" y="0"/>
                  </a:lnTo>
                  <a:lnTo>
                    <a:pt x="143" y="1"/>
                  </a:lnTo>
                  <a:lnTo>
                    <a:pt x="139" y="2"/>
                  </a:lnTo>
                  <a:lnTo>
                    <a:pt x="133" y="2"/>
                  </a:lnTo>
                  <a:lnTo>
                    <a:pt x="129" y="2"/>
                  </a:lnTo>
                  <a:lnTo>
                    <a:pt x="124" y="3"/>
                  </a:lnTo>
                  <a:lnTo>
                    <a:pt x="119" y="4"/>
                  </a:lnTo>
                  <a:lnTo>
                    <a:pt x="114" y="4"/>
                  </a:lnTo>
                  <a:lnTo>
                    <a:pt x="109" y="5"/>
                  </a:lnTo>
                  <a:lnTo>
                    <a:pt x="104" y="6"/>
                  </a:lnTo>
                  <a:lnTo>
                    <a:pt x="99" y="6"/>
                  </a:lnTo>
                  <a:lnTo>
                    <a:pt x="94" y="6"/>
                  </a:lnTo>
                  <a:lnTo>
                    <a:pt x="89" y="7"/>
                  </a:lnTo>
                  <a:lnTo>
                    <a:pt x="84" y="8"/>
                  </a:lnTo>
                  <a:lnTo>
                    <a:pt x="79" y="8"/>
                  </a:lnTo>
                  <a:lnTo>
                    <a:pt x="74" y="8"/>
                  </a:lnTo>
                  <a:lnTo>
                    <a:pt x="69" y="9"/>
                  </a:lnTo>
                  <a:lnTo>
                    <a:pt x="65" y="9"/>
                  </a:lnTo>
                  <a:lnTo>
                    <a:pt x="59" y="10"/>
                  </a:lnTo>
                  <a:lnTo>
                    <a:pt x="55" y="10"/>
                  </a:lnTo>
                  <a:lnTo>
                    <a:pt x="49" y="10"/>
                  </a:lnTo>
                  <a:lnTo>
                    <a:pt x="45" y="10"/>
                  </a:lnTo>
                  <a:lnTo>
                    <a:pt x="40" y="10"/>
                  </a:lnTo>
                  <a:lnTo>
                    <a:pt x="35" y="10"/>
                  </a:lnTo>
                  <a:lnTo>
                    <a:pt x="30" y="10"/>
                  </a:lnTo>
                  <a:lnTo>
                    <a:pt x="25" y="10"/>
                  </a:lnTo>
                  <a:lnTo>
                    <a:pt x="20" y="10"/>
                  </a:lnTo>
                  <a:lnTo>
                    <a:pt x="15" y="10"/>
                  </a:lnTo>
                  <a:lnTo>
                    <a:pt x="10" y="10"/>
                  </a:lnTo>
                  <a:lnTo>
                    <a:pt x="5" y="10"/>
                  </a:lnTo>
                  <a:lnTo>
                    <a:pt x="0" y="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90" name="Freeform 25"/>
            <p:cNvSpPr>
              <a:spLocks/>
            </p:cNvSpPr>
            <p:nvPr/>
          </p:nvSpPr>
          <p:spPr bwMode="auto">
            <a:xfrm>
              <a:off x="5075" y="3033"/>
              <a:ext cx="261" cy="130"/>
            </a:xfrm>
            <a:custGeom>
              <a:avLst/>
              <a:gdLst>
                <a:gd name="T0" fmla="*/ 0 w 223"/>
                <a:gd name="T1" fmla="*/ 0 h 115"/>
                <a:gd name="T2" fmla="*/ 56 w 223"/>
                <a:gd name="T3" fmla="*/ 0 h 115"/>
                <a:gd name="T4" fmla="*/ 90 w 223"/>
                <a:gd name="T5" fmla="*/ 1 h 115"/>
                <a:gd name="T6" fmla="*/ 121 w 223"/>
                <a:gd name="T7" fmla="*/ 2 h 115"/>
                <a:gd name="T8" fmla="*/ 163 w 223"/>
                <a:gd name="T9" fmla="*/ 3 h 115"/>
                <a:gd name="T10" fmla="*/ 194 w 223"/>
                <a:gd name="T11" fmla="*/ 18 h 115"/>
                <a:gd name="T12" fmla="*/ 227 w 223"/>
                <a:gd name="T13" fmla="*/ 23 h 115"/>
                <a:gd name="T14" fmla="*/ 266 w 223"/>
                <a:gd name="T15" fmla="*/ 29 h 115"/>
                <a:gd name="T16" fmla="*/ 307 w 223"/>
                <a:gd name="T17" fmla="*/ 37 h 115"/>
                <a:gd name="T18" fmla="*/ 343 w 223"/>
                <a:gd name="T19" fmla="*/ 45 h 115"/>
                <a:gd name="T20" fmla="*/ 377 w 223"/>
                <a:gd name="T21" fmla="*/ 53 h 115"/>
                <a:gd name="T22" fmla="*/ 420 w 223"/>
                <a:gd name="T23" fmla="*/ 66 h 115"/>
                <a:gd name="T24" fmla="*/ 455 w 223"/>
                <a:gd name="T25" fmla="*/ 77 h 115"/>
                <a:gd name="T26" fmla="*/ 499 w 223"/>
                <a:gd name="T27" fmla="*/ 87 h 115"/>
                <a:gd name="T28" fmla="*/ 533 w 223"/>
                <a:gd name="T29" fmla="*/ 98 h 115"/>
                <a:gd name="T30" fmla="*/ 576 w 223"/>
                <a:gd name="T31" fmla="*/ 111 h 115"/>
                <a:gd name="T32" fmla="*/ 616 w 223"/>
                <a:gd name="T33" fmla="*/ 125 h 115"/>
                <a:gd name="T34" fmla="*/ 652 w 223"/>
                <a:gd name="T35" fmla="*/ 140 h 115"/>
                <a:gd name="T36" fmla="*/ 684 w 223"/>
                <a:gd name="T37" fmla="*/ 158 h 115"/>
                <a:gd name="T38" fmla="*/ 724 w 223"/>
                <a:gd name="T39" fmla="*/ 177 h 115"/>
                <a:gd name="T40" fmla="*/ 758 w 223"/>
                <a:gd name="T41" fmla="*/ 187 h 115"/>
                <a:gd name="T42" fmla="*/ 797 w 223"/>
                <a:gd name="T43" fmla="*/ 203 h 115"/>
                <a:gd name="T44" fmla="*/ 827 w 223"/>
                <a:gd name="T45" fmla="*/ 223 h 115"/>
                <a:gd name="T46" fmla="*/ 866 w 223"/>
                <a:gd name="T47" fmla="*/ 239 h 115"/>
                <a:gd name="T48" fmla="*/ 893 w 223"/>
                <a:gd name="T49" fmla="*/ 255 h 115"/>
                <a:gd name="T50" fmla="*/ 923 w 223"/>
                <a:gd name="T51" fmla="*/ 272 h 115"/>
                <a:gd name="T52" fmla="*/ 950 w 223"/>
                <a:gd name="T53" fmla="*/ 292 h 115"/>
                <a:gd name="T54" fmla="*/ 982 w 223"/>
                <a:gd name="T55" fmla="*/ 310 h 115"/>
                <a:gd name="T56" fmla="*/ 1000 w 223"/>
                <a:gd name="T57" fmla="*/ 330 h 115"/>
                <a:gd name="T58" fmla="*/ 1026 w 223"/>
                <a:gd name="T59" fmla="*/ 350 h 115"/>
                <a:gd name="T60" fmla="*/ 1045 w 223"/>
                <a:gd name="T61" fmla="*/ 366 h 115"/>
                <a:gd name="T62" fmla="*/ 1071 w 223"/>
                <a:gd name="T63" fmla="*/ 390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3" h="115">
                  <a:moveTo>
                    <a:pt x="0" y="0"/>
                  </a:moveTo>
                  <a:lnTo>
                    <a:pt x="12" y="0"/>
                  </a:lnTo>
                  <a:lnTo>
                    <a:pt x="19" y="1"/>
                  </a:lnTo>
                  <a:lnTo>
                    <a:pt x="25" y="2"/>
                  </a:lnTo>
                  <a:lnTo>
                    <a:pt x="33" y="3"/>
                  </a:lnTo>
                  <a:lnTo>
                    <a:pt x="40" y="5"/>
                  </a:lnTo>
                  <a:lnTo>
                    <a:pt x="47" y="7"/>
                  </a:lnTo>
                  <a:lnTo>
                    <a:pt x="55" y="9"/>
                  </a:lnTo>
                  <a:lnTo>
                    <a:pt x="63" y="11"/>
                  </a:lnTo>
                  <a:lnTo>
                    <a:pt x="71" y="13"/>
                  </a:lnTo>
                  <a:lnTo>
                    <a:pt x="79" y="16"/>
                  </a:lnTo>
                  <a:lnTo>
                    <a:pt x="87" y="19"/>
                  </a:lnTo>
                  <a:lnTo>
                    <a:pt x="95" y="23"/>
                  </a:lnTo>
                  <a:lnTo>
                    <a:pt x="103" y="26"/>
                  </a:lnTo>
                  <a:lnTo>
                    <a:pt x="111" y="29"/>
                  </a:lnTo>
                  <a:lnTo>
                    <a:pt x="119" y="33"/>
                  </a:lnTo>
                  <a:lnTo>
                    <a:pt x="127" y="37"/>
                  </a:lnTo>
                  <a:lnTo>
                    <a:pt x="135" y="41"/>
                  </a:lnTo>
                  <a:lnTo>
                    <a:pt x="142" y="46"/>
                  </a:lnTo>
                  <a:lnTo>
                    <a:pt x="150" y="51"/>
                  </a:lnTo>
                  <a:lnTo>
                    <a:pt x="157" y="55"/>
                  </a:lnTo>
                  <a:lnTo>
                    <a:pt x="165" y="60"/>
                  </a:lnTo>
                  <a:lnTo>
                    <a:pt x="172" y="65"/>
                  </a:lnTo>
                  <a:lnTo>
                    <a:pt x="179" y="70"/>
                  </a:lnTo>
                  <a:lnTo>
                    <a:pt x="185" y="75"/>
                  </a:lnTo>
                  <a:lnTo>
                    <a:pt x="191" y="80"/>
                  </a:lnTo>
                  <a:lnTo>
                    <a:pt x="197" y="86"/>
                  </a:lnTo>
                  <a:lnTo>
                    <a:pt x="203" y="91"/>
                  </a:lnTo>
                  <a:lnTo>
                    <a:pt x="208" y="97"/>
                  </a:lnTo>
                  <a:lnTo>
                    <a:pt x="213" y="103"/>
                  </a:lnTo>
                  <a:lnTo>
                    <a:pt x="217" y="108"/>
                  </a:lnTo>
                  <a:lnTo>
                    <a:pt x="222" y="11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91" name="Freeform 26"/>
            <p:cNvSpPr>
              <a:spLocks/>
            </p:cNvSpPr>
            <p:nvPr/>
          </p:nvSpPr>
          <p:spPr bwMode="auto">
            <a:xfrm>
              <a:off x="5104" y="2964"/>
              <a:ext cx="297" cy="134"/>
            </a:xfrm>
            <a:custGeom>
              <a:avLst/>
              <a:gdLst>
                <a:gd name="T0" fmla="*/ 0 w 254"/>
                <a:gd name="T1" fmla="*/ 16 h 119"/>
                <a:gd name="T2" fmla="*/ 64 w 254"/>
                <a:gd name="T3" fmla="*/ 0 h 119"/>
                <a:gd name="T4" fmla="*/ 94 w 254"/>
                <a:gd name="T5" fmla="*/ 0 h 119"/>
                <a:gd name="T6" fmla="*/ 139 w 254"/>
                <a:gd name="T7" fmla="*/ 0 h 119"/>
                <a:gd name="T8" fmla="*/ 170 w 254"/>
                <a:gd name="T9" fmla="*/ 0 h 119"/>
                <a:gd name="T10" fmla="*/ 209 w 254"/>
                <a:gd name="T11" fmla="*/ 1 h 119"/>
                <a:gd name="T12" fmla="*/ 246 w 254"/>
                <a:gd name="T13" fmla="*/ 3 h 119"/>
                <a:gd name="T14" fmla="*/ 288 w 254"/>
                <a:gd name="T15" fmla="*/ 18 h 119"/>
                <a:gd name="T16" fmla="*/ 332 w 254"/>
                <a:gd name="T17" fmla="*/ 23 h 119"/>
                <a:gd name="T18" fmla="*/ 372 w 254"/>
                <a:gd name="T19" fmla="*/ 33 h 119"/>
                <a:gd name="T20" fmla="*/ 417 w 254"/>
                <a:gd name="T21" fmla="*/ 43 h 119"/>
                <a:gd name="T22" fmla="*/ 455 w 254"/>
                <a:gd name="T23" fmla="*/ 53 h 119"/>
                <a:gd name="T24" fmla="*/ 500 w 254"/>
                <a:gd name="T25" fmla="*/ 68 h 119"/>
                <a:gd name="T26" fmla="*/ 544 w 254"/>
                <a:gd name="T27" fmla="*/ 78 h 119"/>
                <a:gd name="T28" fmla="*/ 585 w 254"/>
                <a:gd name="T29" fmla="*/ 93 h 119"/>
                <a:gd name="T30" fmla="*/ 636 w 254"/>
                <a:gd name="T31" fmla="*/ 110 h 119"/>
                <a:gd name="T32" fmla="*/ 677 w 254"/>
                <a:gd name="T33" fmla="*/ 125 h 119"/>
                <a:gd name="T34" fmla="*/ 725 w 254"/>
                <a:gd name="T35" fmla="*/ 140 h 119"/>
                <a:gd name="T36" fmla="*/ 759 w 254"/>
                <a:gd name="T37" fmla="*/ 159 h 119"/>
                <a:gd name="T38" fmla="*/ 800 w 254"/>
                <a:gd name="T39" fmla="*/ 178 h 119"/>
                <a:gd name="T40" fmla="*/ 848 w 254"/>
                <a:gd name="T41" fmla="*/ 189 h 119"/>
                <a:gd name="T42" fmla="*/ 886 w 254"/>
                <a:gd name="T43" fmla="*/ 207 h 119"/>
                <a:gd name="T44" fmla="*/ 921 w 254"/>
                <a:gd name="T45" fmla="*/ 227 h 119"/>
                <a:gd name="T46" fmla="*/ 963 w 254"/>
                <a:gd name="T47" fmla="*/ 244 h 119"/>
                <a:gd name="T48" fmla="*/ 994 w 254"/>
                <a:gd name="T49" fmla="*/ 260 h 119"/>
                <a:gd name="T50" fmla="*/ 1037 w 254"/>
                <a:gd name="T51" fmla="*/ 284 h 119"/>
                <a:gd name="T52" fmla="*/ 1068 w 254"/>
                <a:gd name="T53" fmla="*/ 304 h 119"/>
                <a:gd name="T54" fmla="*/ 1099 w 254"/>
                <a:gd name="T55" fmla="*/ 320 h 119"/>
                <a:gd name="T56" fmla="*/ 1133 w 254"/>
                <a:gd name="T57" fmla="*/ 332 h 119"/>
                <a:gd name="T58" fmla="*/ 1160 w 254"/>
                <a:gd name="T59" fmla="*/ 354 h 119"/>
                <a:gd name="T60" fmla="*/ 1182 w 254"/>
                <a:gd name="T61" fmla="*/ 370 h 119"/>
                <a:gd name="T62" fmla="*/ 1211 w 254"/>
                <a:gd name="T63" fmla="*/ 386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119">
                  <a:moveTo>
                    <a:pt x="0" y="4"/>
                  </a:moveTo>
                  <a:lnTo>
                    <a:pt x="13" y="0"/>
                  </a:lnTo>
                  <a:lnTo>
                    <a:pt x="20" y="0"/>
                  </a:lnTo>
                  <a:lnTo>
                    <a:pt x="28" y="0"/>
                  </a:lnTo>
                  <a:lnTo>
                    <a:pt x="36" y="0"/>
                  </a:lnTo>
                  <a:lnTo>
                    <a:pt x="44" y="1"/>
                  </a:lnTo>
                  <a:lnTo>
                    <a:pt x="52" y="3"/>
                  </a:lnTo>
                  <a:lnTo>
                    <a:pt x="61" y="5"/>
                  </a:lnTo>
                  <a:lnTo>
                    <a:pt x="69" y="7"/>
                  </a:lnTo>
                  <a:lnTo>
                    <a:pt x="78" y="10"/>
                  </a:lnTo>
                  <a:lnTo>
                    <a:pt x="87" y="13"/>
                  </a:lnTo>
                  <a:lnTo>
                    <a:pt x="96" y="16"/>
                  </a:lnTo>
                  <a:lnTo>
                    <a:pt x="105" y="20"/>
                  </a:lnTo>
                  <a:lnTo>
                    <a:pt x="114" y="24"/>
                  </a:lnTo>
                  <a:lnTo>
                    <a:pt x="123" y="28"/>
                  </a:lnTo>
                  <a:lnTo>
                    <a:pt x="133" y="33"/>
                  </a:lnTo>
                  <a:lnTo>
                    <a:pt x="142" y="38"/>
                  </a:lnTo>
                  <a:lnTo>
                    <a:pt x="151" y="42"/>
                  </a:lnTo>
                  <a:lnTo>
                    <a:pt x="159" y="48"/>
                  </a:lnTo>
                  <a:lnTo>
                    <a:pt x="168" y="53"/>
                  </a:lnTo>
                  <a:lnTo>
                    <a:pt x="177" y="58"/>
                  </a:lnTo>
                  <a:lnTo>
                    <a:pt x="185" y="64"/>
                  </a:lnTo>
                  <a:lnTo>
                    <a:pt x="193" y="69"/>
                  </a:lnTo>
                  <a:lnTo>
                    <a:pt x="201" y="75"/>
                  </a:lnTo>
                  <a:lnTo>
                    <a:pt x="209" y="80"/>
                  </a:lnTo>
                  <a:lnTo>
                    <a:pt x="217" y="86"/>
                  </a:lnTo>
                  <a:lnTo>
                    <a:pt x="223" y="92"/>
                  </a:lnTo>
                  <a:lnTo>
                    <a:pt x="230" y="97"/>
                  </a:lnTo>
                  <a:lnTo>
                    <a:pt x="237" y="102"/>
                  </a:lnTo>
                  <a:lnTo>
                    <a:pt x="242" y="108"/>
                  </a:lnTo>
                  <a:lnTo>
                    <a:pt x="248" y="113"/>
                  </a:lnTo>
                  <a:lnTo>
                    <a:pt x="253" y="11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92" name="Freeform 27"/>
            <p:cNvSpPr>
              <a:spLocks/>
            </p:cNvSpPr>
            <p:nvPr/>
          </p:nvSpPr>
          <p:spPr bwMode="auto">
            <a:xfrm>
              <a:off x="5187" y="2920"/>
              <a:ext cx="297" cy="81"/>
            </a:xfrm>
            <a:custGeom>
              <a:avLst/>
              <a:gdLst>
                <a:gd name="T0" fmla="*/ 0 w 254"/>
                <a:gd name="T1" fmla="*/ 18 h 72"/>
                <a:gd name="T2" fmla="*/ 75 w 254"/>
                <a:gd name="T3" fmla="*/ 1 h 72"/>
                <a:gd name="T4" fmla="*/ 104 w 254"/>
                <a:gd name="T5" fmla="*/ 1 h 72"/>
                <a:gd name="T6" fmla="*/ 143 w 254"/>
                <a:gd name="T7" fmla="*/ 0 h 72"/>
                <a:gd name="T8" fmla="*/ 179 w 254"/>
                <a:gd name="T9" fmla="*/ 0 h 72"/>
                <a:gd name="T10" fmla="*/ 223 w 254"/>
                <a:gd name="T11" fmla="*/ 1 h 72"/>
                <a:gd name="T12" fmla="*/ 261 w 254"/>
                <a:gd name="T13" fmla="*/ 2 h 72"/>
                <a:gd name="T14" fmla="*/ 293 w 254"/>
                <a:gd name="T15" fmla="*/ 3 h 72"/>
                <a:gd name="T16" fmla="*/ 333 w 254"/>
                <a:gd name="T17" fmla="*/ 18 h 72"/>
                <a:gd name="T18" fmla="*/ 372 w 254"/>
                <a:gd name="T19" fmla="*/ 23 h 72"/>
                <a:gd name="T20" fmla="*/ 412 w 254"/>
                <a:gd name="T21" fmla="*/ 29 h 72"/>
                <a:gd name="T22" fmla="*/ 453 w 254"/>
                <a:gd name="T23" fmla="*/ 37 h 72"/>
                <a:gd name="T24" fmla="*/ 488 w 254"/>
                <a:gd name="T25" fmla="*/ 43 h 72"/>
                <a:gd name="T26" fmla="*/ 531 w 254"/>
                <a:gd name="T27" fmla="*/ 53 h 72"/>
                <a:gd name="T28" fmla="*/ 571 w 254"/>
                <a:gd name="T29" fmla="*/ 61 h 72"/>
                <a:gd name="T30" fmla="*/ 606 w 254"/>
                <a:gd name="T31" fmla="*/ 77 h 72"/>
                <a:gd name="T32" fmla="*/ 648 w 254"/>
                <a:gd name="T33" fmla="*/ 87 h 72"/>
                <a:gd name="T34" fmla="*/ 682 w 254"/>
                <a:gd name="T35" fmla="*/ 98 h 72"/>
                <a:gd name="T36" fmla="*/ 726 w 254"/>
                <a:gd name="T37" fmla="*/ 110 h 72"/>
                <a:gd name="T38" fmla="*/ 765 w 254"/>
                <a:gd name="T39" fmla="*/ 118 h 72"/>
                <a:gd name="T40" fmla="*/ 800 w 254"/>
                <a:gd name="T41" fmla="*/ 128 h 72"/>
                <a:gd name="T42" fmla="*/ 842 w 254"/>
                <a:gd name="T43" fmla="*/ 141 h 72"/>
                <a:gd name="T44" fmla="*/ 877 w 254"/>
                <a:gd name="T45" fmla="*/ 150 h 72"/>
                <a:gd name="T46" fmla="*/ 919 w 254"/>
                <a:gd name="T47" fmla="*/ 162 h 72"/>
                <a:gd name="T48" fmla="*/ 955 w 254"/>
                <a:gd name="T49" fmla="*/ 178 h 72"/>
                <a:gd name="T50" fmla="*/ 993 w 254"/>
                <a:gd name="T51" fmla="*/ 182 h 72"/>
                <a:gd name="T52" fmla="*/ 1025 w 254"/>
                <a:gd name="T53" fmla="*/ 190 h 72"/>
                <a:gd name="T54" fmla="*/ 1068 w 254"/>
                <a:gd name="T55" fmla="*/ 204 h 72"/>
                <a:gd name="T56" fmla="*/ 1101 w 254"/>
                <a:gd name="T57" fmla="*/ 213 h 72"/>
                <a:gd name="T58" fmla="*/ 1135 w 254"/>
                <a:gd name="T59" fmla="*/ 216 h 72"/>
                <a:gd name="T60" fmla="*/ 1179 w 254"/>
                <a:gd name="T61" fmla="*/ 226 h 72"/>
                <a:gd name="T62" fmla="*/ 1211 w 254"/>
                <a:gd name="T63" fmla="*/ 231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72">
                  <a:moveTo>
                    <a:pt x="0" y="5"/>
                  </a:moveTo>
                  <a:lnTo>
                    <a:pt x="15" y="1"/>
                  </a:lnTo>
                  <a:lnTo>
                    <a:pt x="22" y="1"/>
                  </a:lnTo>
                  <a:lnTo>
                    <a:pt x="30" y="0"/>
                  </a:lnTo>
                  <a:lnTo>
                    <a:pt x="38" y="0"/>
                  </a:lnTo>
                  <a:lnTo>
                    <a:pt x="46" y="1"/>
                  </a:lnTo>
                  <a:lnTo>
                    <a:pt x="54" y="2"/>
                  </a:lnTo>
                  <a:lnTo>
                    <a:pt x="62" y="3"/>
                  </a:lnTo>
                  <a:lnTo>
                    <a:pt x="70" y="5"/>
                  </a:lnTo>
                  <a:lnTo>
                    <a:pt x="78" y="7"/>
                  </a:lnTo>
                  <a:lnTo>
                    <a:pt x="86" y="9"/>
                  </a:lnTo>
                  <a:lnTo>
                    <a:pt x="94" y="11"/>
                  </a:lnTo>
                  <a:lnTo>
                    <a:pt x="102" y="13"/>
                  </a:lnTo>
                  <a:lnTo>
                    <a:pt x="111" y="16"/>
                  </a:lnTo>
                  <a:lnTo>
                    <a:pt x="119" y="19"/>
                  </a:lnTo>
                  <a:lnTo>
                    <a:pt x="127" y="23"/>
                  </a:lnTo>
                  <a:lnTo>
                    <a:pt x="135" y="26"/>
                  </a:lnTo>
                  <a:lnTo>
                    <a:pt x="143" y="29"/>
                  </a:lnTo>
                  <a:lnTo>
                    <a:pt x="152" y="33"/>
                  </a:lnTo>
                  <a:lnTo>
                    <a:pt x="160" y="36"/>
                  </a:lnTo>
                  <a:lnTo>
                    <a:pt x="168" y="39"/>
                  </a:lnTo>
                  <a:lnTo>
                    <a:pt x="176" y="43"/>
                  </a:lnTo>
                  <a:lnTo>
                    <a:pt x="184" y="46"/>
                  </a:lnTo>
                  <a:lnTo>
                    <a:pt x="192" y="50"/>
                  </a:lnTo>
                  <a:lnTo>
                    <a:pt x="200" y="53"/>
                  </a:lnTo>
                  <a:lnTo>
                    <a:pt x="208" y="56"/>
                  </a:lnTo>
                  <a:lnTo>
                    <a:pt x="215" y="59"/>
                  </a:lnTo>
                  <a:lnTo>
                    <a:pt x="223" y="62"/>
                  </a:lnTo>
                  <a:lnTo>
                    <a:pt x="231" y="65"/>
                  </a:lnTo>
                  <a:lnTo>
                    <a:pt x="238" y="67"/>
                  </a:lnTo>
                  <a:lnTo>
                    <a:pt x="246" y="69"/>
                  </a:lnTo>
                  <a:lnTo>
                    <a:pt x="253" y="7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93" name="Freeform 28"/>
            <p:cNvSpPr>
              <a:spLocks/>
            </p:cNvSpPr>
            <p:nvPr/>
          </p:nvSpPr>
          <p:spPr bwMode="auto">
            <a:xfrm>
              <a:off x="5665" y="2150"/>
              <a:ext cx="171" cy="271"/>
            </a:xfrm>
            <a:custGeom>
              <a:avLst/>
              <a:gdLst>
                <a:gd name="T0" fmla="*/ 705 w 146"/>
                <a:gd name="T1" fmla="*/ 0 h 240"/>
                <a:gd name="T2" fmla="*/ 648 w 146"/>
                <a:gd name="T3" fmla="*/ 1 h 240"/>
                <a:gd name="T4" fmla="*/ 622 w 146"/>
                <a:gd name="T5" fmla="*/ 3 h 240"/>
                <a:gd name="T6" fmla="*/ 601 w 146"/>
                <a:gd name="T7" fmla="*/ 18 h 240"/>
                <a:gd name="T8" fmla="*/ 579 w 146"/>
                <a:gd name="T9" fmla="*/ 26 h 240"/>
                <a:gd name="T10" fmla="*/ 560 w 146"/>
                <a:gd name="T11" fmla="*/ 37 h 240"/>
                <a:gd name="T12" fmla="*/ 542 w 146"/>
                <a:gd name="T13" fmla="*/ 49 h 240"/>
                <a:gd name="T14" fmla="*/ 531 w 146"/>
                <a:gd name="T15" fmla="*/ 62 h 240"/>
                <a:gd name="T16" fmla="*/ 513 w 146"/>
                <a:gd name="T17" fmla="*/ 79 h 240"/>
                <a:gd name="T18" fmla="*/ 501 w 146"/>
                <a:gd name="T19" fmla="*/ 98 h 240"/>
                <a:gd name="T20" fmla="*/ 491 w 146"/>
                <a:gd name="T21" fmla="*/ 113 h 240"/>
                <a:gd name="T22" fmla="*/ 480 w 146"/>
                <a:gd name="T23" fmla="*/ 130 h 240"/>
                <a:gd name="T24" fmla="*/ 476 w 146"/>
                <a:gd name="T25" fmla="*/ 151 h 240"/>
                <a:gd name="T26" fmla="*/ 459 w 146"/>
                <a:gd name="T27" fmla="*/ 171 h 240"/>
                <a:gd name="T28" fmla="*/ 453 w 146"/>
                <a:gd name="T29" fmla="*/ 189 h 240"/>
                <a:gd name="T30" fmla="*/ 449 w 146"/>
                <a:gd name="T31" fmla="*/ 211 h 240"/>
                <a:gd name="T32" fmla="*/ 440 w 146"/>
                <a:gd name="T33" fmla="*/ 230 h 240"/>
                <a:gd name="T34" fmla="*/ 432 w 146"/>
                <a:gd name="T35" fmla="*/ 254 h 240"/>
                <a:gd name="T36" fmla="*/ 428 w 146"/>
                <a:gd name="T37" fmla="*/ 272 h 240"/>
                <a:gd name="T38" fmla="*/ 419 w 146"/>
                <a:gd name="T39" fmla="*/ 292 h 240"/>
                <a:gd name="T40" fmla="*/ 413 w 146"/>
                <a:gd name="T41" fmla="*/ 314 h 240"/>
                <a:gd name="T42" fmla="*/ 406 w 146"/>
                <a:gd name="T43" fmla="*/ 332 h 240"/>
                <a:gd name="T44" fmla="*/ 395 w 146"/>
                <a:gd name="T45" fmla="*/ 355 h 240"/>
                <a:gd name="T46" fmla="*/ 388 w 146"/>
                <a:gd name="T47" fmla="*/ 368 h 240"/>
                <a:gd name="T48" fmla="*/ 376 w 146"/>
                <a:gd name="T49" fmla="*/ 387 h 240"/>
                <a:gd name="T50" fmla="*/ 369 w 146"/>
                <a:gd name="T51" fmla="*/ 412 h 240"/>
                <a:gd name="T52" fmla="*/ 360 w 146"/>
                <a:gd name="T53" fmla="*/ 421 h 240"/>
                <a:gd name="T54" fmla="*/ 347 w 146"/>
                <a:gd name="T55" fmla="*/ 437 h 240"/>
                <a:gd name="T56" fmla="*/ 335 w 146"/>
                <a:gd name="T57" fmla="*/ 453 h 240"/>
                <a:gd name="T58" fmla="*/ 315 w 146"/>
                <a:gd name="T59" fmla="*/ 465 h 240"/>
                <a:gd name="T60" fmla="*/ 306 w 146"/>
                <a:gd name="T61" fmla="*/ 475 h 240"/>
                <a:gd name="T62" fmla="*/ 283 w 146"/>
                <a:gd name="T63" fmla="*/ 482 h 240"/>
                <a:gd name="T64" fmla="*/ 253 w 146"/>
                <a:gd name="T65" fmla="*/ 493 h 240"/>
                <a:gd name="T66" fmla="*/ 234 w 146"/>
                <a:gd name="T67" fmla="*/ 502 h 240"/>
                <a:gd name="T68" fmla="*/ 224 w 146"/>
                <a:gd name="T69" fmla="*/ 512 h 240"/>
                <a:gd name="T70" fmla="*/ 208 w 146"/>
                <a:gd name="T71" fmla="*/ 514 h 240"/>
                <a:gd name="T72" fmla="*/ 191 w 146"/>
                <a:gd name="T73" fmla="*/ 525 h 240"/>
                <a:gd name="T74" fmla="*/ 178 w 146"/>
                <a:gd name="T75" fmla="*/ 527 h 240"/>
                <a:gd name="T76" fmla="*/ 166 w 146"/>
                <a:gd name="T77" fmla="*/ 536 h 240"/>
                <a:gd name="T78" fmla="*/ 146 w 146"/>
                <a:gd name="T79" fmla="*/ 544 h 240"/>
                <a:gd name="T80" fmla="*/ 139 w 146"/>
                <a:gd name="T81" fmla="*/ 550 h 240"/>
                <a:gd name="T82" fmla="*/ 121 w 146"/>
                <a:gd name="T83" fmla="*/ 557 h 240"/>
                <a:gd name="T84" fmla="*/ 111 w 146"/>
                <a:gd name="T85" fmla="*/ 567 h 240"/>
                <a:gd name="T86" fmla="*/ 103 w 146"/>
                <a:gd name="T87" fmla="*/ 578 h 240"/>
                <a:gd name="T88" fmla="*/ 88 w 146"/>
                <a:gd name="T89" fmla="*/ 580 h 240"/>
                <a:gd name="T90" fmla="*/ 77 w 146"/>
                <a:gd name="T91" fmla="*/ 594 h 240"/>
                <a:gd name="T92" fmla="*/ 66 w 146"/>
                <a:gd name="T93" fmla="*/ 601 h 240"/>
                <a:gd name="T94" fmla="*/ 56 w 146"/>
                <a:gd name="T95" fmla="*/ 610 h 240"/>
                <a:gd name="T96" fmla="*/ 48 w 146"/>
                <a:gd name="T97" fmla="*/ 621 h 240"/>
                <a:gd name="T98" fmla="*/ 40 w 146"/>
                <a:gd name="T99" fmla="*/ 629 h 240"/>
                <a:gd name="T100" fmla="*/ 34 w 146"/>
                <a:gd name="T101" fmla="*/ 645 h 240"/>
                <a:gd name="T102" fmla="*/ 25 w 146"/>
                <a:gd name="T103" fmla="*/ 654 h 240"/>
                <a:gd name="T104" fmla="*/ 21 w 146"/>
                <a:gd name="T105" fmla="*/ 664 h 240"/>
                <a:gd name="T106" fmla="*/ 18 w 146"/>
                <a:gd name="T107" fmla="*/ 678 h 240"/>
                <a:gd name="T108" fmla="*/ 2 w 146"/>
                <a:gd name="T109" fmla="*/ 689 h 240"/>
                <a:gd name="T110" fmla="*/ 1 w 146"/>
                <a:gd name="T111" fmla="*/ 701 h 240"/>
                <a:gd name="T112" fmla="*/ 1 w 146"/>
                <a:gd name="T113" fmla="*/ 713 h 240"/>
                <a:gd name="T114" fmla="*/ 0 w 146"/>
                <a:gd name="T115" fmla="*/ 728 h 240"/>
                <a:gd name="T116" fmla="*/ 0 w 146"/>
                <a:gd name="T117" fmla="*/ 740 h 240"/>
                <a:gd name="T118" fmla="*/ 1 w 146"/>
                <a:gd name="T119" fmla="*/ 758 h 240"/>
                <a:gd name="T120" fmla="*/ 1 w 146"/>
                <a:gd name="T121" fmla="*/ 771 h 240"/>
                <a:gd name="T122" fmla="*/ 1 w 146"/>
                <a:gd name="T123" fmla="*/ 783 h 240"/>
                <a:gd name="T124" fmla="*/ 18 w 146"/>
                <a:gd name="T125" fmla="*/ 805 h 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6" h="240">
                  <a:moveTo>
                    <a:pt x="145" y="0"/>
                  </a:moveTo>
                  <a:lnTo>
                    <a:pt x="133" y="1"/>
                  </a:lnTo>
                  <a:lnTo>
                    <a:pt x="128" y="3"/>
                  </a:lnTo>
                  <a:lnTo>
                    <a:pt x="123" y="5"/>
                  </a:lnTo>
                  <a:lnTo>
                    <a:pt x="119" y="8"/>
                  </a:lnTo>
                  <a:lnTo>
                    <a:pt x="115" y="11"/>
                  </a:lnTo>
                  <a:lnTo>
                    <a:pt x="112" y="15"/>
                  </a:lnTo>
                  <a:lnTo>
                    <a:pt x="109" y="19"/>
                  </a:lnTo>
                  <a:lnTo>
                    <a:pt x="105" y="24"/>
                  </a:lnTo>
                  <a:lnTo>
                    <a:pt x="103" y="29"/>
                  </a:lnTo>
                  <a:lnTo>
                    <a:pt x="101" y="34"/>
                  </a:lnTo>
                  <a:lnTo>
                    <a:pt x="99" y="39"/>
                  </a:lnTo>
                  <a:lnTo>
                    <a:pt x="97" y="45"/>
                  </a:lnTo>
                  <a:lnTo>
                    <a:pt x="95" y="51"/>
                  </a:lnTo>
                  <a:lnTo>
                    <a:pt x="93" y="57"/>
                  </a:lnTo>
                  <a:lnTo>
                    <a:pt x="92" y="63"/>
                  </a:lnTo>
                  <a:lnTo>
                    <a:pt x="91" y="69"/>
                  </a:lnTo>
                  <a:lnTo>
                    <a:pt x="89" y="75"/>
                  </a:lnTo>
                  <a:lnTo>
                    <a:pt x="88" y="81"/>
                  </a:lnTo>
                  <a:lnTo>
                    <a:pt x="86" y="87"/>
                  </a:lnTo>
                  <a:lnTo>
                    <a:pt x="85" y="93"/>
                  </a:lnTo>
                  <a:lnTo>
                    <a:pt x="83" y="99"/>
                  </a:lnTo>
                  <a:lnTo>
                    <a:pt x="82" y="105"/>
                  </a:lnTo>
                  <a:lnTo>
                    <a:pt x="80" y="110"/>
                  </a:lnTo>
                  <a:lnTo>
                    <a:pt x="78" y="115"/>
                  </a:lnTo>
                  <a:lnTo>
                    <a:pt x="76" y="121"/>
                  </a:lnTo>
                  <a:lnTo>
                    <a:pt x="74" y="125"/>
                  </a:lnTo>
                  <a:lnTo>
                    <a:pt x="71" y="130"/>
                  </a:lnTo>
                  <a:lnTo>
                    <a:pt x="69" y="134"/>
                  </a:lnTo>
                  <a:lnTo>
                    <a:pt x="65" y="137"/>
                  </a:lnTo>
                  <a:lnTo>
                    <a:pt x="62" y="141"/>
                  </a:lnTo>
                  <a:lnTo>
                    <a:pt x="58" y="143"/>
                  </a:lnTo>
                  <a:lnTo>
                    <a:pt x="52" y="147"/>
                  </a:lnTo>
                  <a:lnTo>
                    <a:pt x="49" y="149"/>
                  </a:lnTo>
                  <a:lnTo>
                    <a:pt x="46" y="151"/>
                  </a:lnTo>
                  <a:lnTo>
                    <a:pt x="43" y="153"/>
                  </a:lnTo>
                  <a:lnTo>
                    <a:pt x="39" y="155"/>
                  </a:lnTo>
                  <a:lnTo>
                    <a:pt x="37" y="157"/>
                  </a:lnTo>
                  <a:lnTo>
                    <a:pt x="34" y="159"/>
                  </a:lnTo>
                  <a:lnTo>
                    <a:pt x="31" y="161"/>
                  </a:lnTo>
                  <a:lnTo>
                    <a:pt x="28" y="163"/>
                  </a:lnTo>
                  <a:lnTo>
                    <a:pt x="25" y="166"/>
                  </a:lnTo>
                  <a:lnTo>
                    <a:pt x="23" y="168"/>
                  </a:lnTo>
                  <a:lnTo>
                    <a:pt x="21" y="171"/>
                  </a:lnTo>
                  <a:lnTo>
                    <a:pt x="18" y="173"/>
                  </a:lnTo>
                  <a:lnTo>
                    <a:pt x="16" y="176"/>
                  </a:lnTo>
                  <a:lnTo>
                    <a:pt x="14" y="179"/>
                  </a:lnTo>
                  <a:lnTo>
                    <a:pt x="12" y="181"/>
                  </a:lnTo>
                  <a:lnTo>
                    <a:pt x="10" y="184"/>
                  </a:lnTo>
                  <a:lnTo>
                    <a:pt x="8" y="187"/>
                  </a:lnTo>
                  <a:lnTo>
                    <a:pt x="7" y="191"/>
                  </a:lnTo>
                  <a:lnTo>
                    <a:pt x="5" y="194"/>
                  </a:lnTo>
                  <a:lnTo>
                    <a:pt x="4" y="197"/>
                  </a:lnTo>
                  <a:lnTo>
                    <a:pt x="3" y="201"/>
                  </a:lnTo>
                  <a:lnTo>
                    <a:pt x="2" y="204"/>
                  </a:lnTo>
                  <a:lnTo>
                    <a:pt x="1" y="208"/>
                  </a:lnTo>
                  <a:lnTo>
                    <a:pt x="1" y="212"/>
                  </a:lnTo>
                  <a:lnTo>
                    <a:pt x="0" y="216"/>
                  </a:lnTo>
                  <a:lnTo>
                    <a:pt x="0" y="220"/>
                  </a:lnTo>
                  <a:lnTo>
                    <a:pt x="1" y="225"/>
                  </a:lnTo>
                  <a:lnTo>
                    <a:pt x="1" y="229"/>
                  </a:lnTo>
                  <a:lnTo>
                    <a:pt x="1" y="233"/>
                  </a:lnTo>
                  <a:lnTo>
                    <a:pt x="3" y="23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94" name="Freeform 29"/>
            <p:cNvSpPr>
              <a:spLocks/>
            </p:cNvSpPr>
            <p:nvPr/>
          </p:nvSpPr>
          <p:spPr bwMode="auto">
            <a:xfrm>
              <a:off x="5453" y="2022"/>
              <a:ext cx="272" cy="474"/>
            </a:xfrm>
            <a:custGeom>
              <a:avLst/>
              <a:gdLst>
                <a:gd name="T0" fmla="*/ 1100 w 232"/>
                <a:gd name="T1" fmla="*/ 68 h 420"/>
                <a:gd name="T2" fmla="*/ 1054 w 232"/>
                <a:gd name="T3" fmla="*/ 125 h 420"/>
                <a:gd name="T4" fmla="*/ 999 w 232"/>
                <a:gd name="T5" fmla="*/ 166 h 420"/>
                <a:gd name="T6" fmla="*/ 943 w 232"/>
                <a:gd name="T7" fmla="*/ 204 h 420"/>
                <a:gd name="T8" fmla="*/ 877 w 232"/>
                <a:gd name="T9" fmla="*/ 230 h 420"/>
                <a:gd name="T10" fmla="*/ 810 w 232"/>
                <a:gd name="T11" fmla="*/ 255 h 420"/>
                <a:gd name="T12" fmla="*/ 736 w 232"/>
                <a:gd name="T13" fmla="*/ 270 h 420"/>
                <a:gd name="T14" fmla="*/ 660 w 232"/>
                <a:gd name="T15" fmla="*/ 288 h 420"/>
                <a:gd name="T16" fmla="*/ 589 w 232"/>
                <a:gd name="T17" fmla="*/ 305 h 420"/>
                <a:gd name="T18" fmla="*/ 516 w 232"/>
                <a:gd name="T19" fmla="*/ 324 h 420"/>
                <a:gd name="T20" fmla="*/ 453 w 232"/>
                <a:gd name="T21" fmla="*/ 343 h 420"/>
                <a:gd name="T22" fmla="*/ 382 w 232"/>
                <a:gd name="T23" fmla="*/ 367 h 420"/>
                <a:gd name="T24" fmla="*/ 320 w 232"/>
                <a:gd name="T25" fmla="*/ 395 h 420"/>
                <a:gd name="T26" fmla="*/ 273 w 232"/>
                <a:gd name="T27" fmla="*/ 437 h 420"/>
                <a:gd name="T28" fmla="*/ 233 w 232"/>
                <a:gd name="T29" fmla="*/ 484 h 420"/>
                <a:gd name="T30" fmla="*/ 199 w 232"/>
                <a:gd name="T31" fmla="*/ 545 h 420"/>
                <a:gd name="T32" fmla="*/ 190 w 232"/>
                <a:gd name="T33" fmla="*/ 578 h 420"/>
                <a:gd name="T34" fmla="*/ 170 w 232"/>
                <a:gd name="T35" fmla="*/ 611 h 420"/>
                <a:gd name="T36" fmla="*/ 162 w 232"/>
                <a:gd name="T37" fmla="*/ 652 h 420"/>
                <a:gd name="T38" fmla="*/ 141 w 232"/>
                <a:gd name="T39" fmla="*/ 694 h 420"/>
                <a:gd name="T40" fmla="*/ 120 w 232"/>
                <a:gd name="T41" fmla="*/ 740 h 420"/>
                <a:gd name="T42" fmla="*/ 101 w 232"/>
                <a:gd name="T43" fmla="*/ 793 h 420"/>
                <a:gd name="T44" fmla="*/ 77 w 232"/>
                <a:gd name="T45" fmla="*/ 852 h 420"/>
                <a:gd name="T46" fmla="*/ 56 w 232"/>
                <a:gd name="T47" fmla="*/ 902 h 420"/>
                <a:gd name="T48" fmla="*/ 47 w 232"/>
                <a:gd name="T49" fmla="*/ 954 h 420"/>
                <a:gd name="T50" fmla="*/ 29 w 232"/>
                <a:gd name="T51" fmla="*/ 999 h 420"/>
                <a:gd name="T52" fmla="*/ 18 w 232"/>
                <a:gd name="T53" fmla="*/ 1048 h 420"/>
                <a:gd name="T54" fmla="*/ 1 w 232"/>
                <a:gd name="T55" fmla="*/ 1089 h 420"/>
                <a:gd name="T56" fmla="*/ 0 w 232"/>
                <a:gd name="T57" fmla="*/ 1126 h 420"/>
                <a:gd name="T58" fmla="*/ 0 w 232"/>
                <a:gd name="T59" fmla="*/ 1156 h 420"/>
                <a:gd name="T60" fmla="*/ 0 w 232"/>
                <a:gd name="T61" fmla="*/ 1176 h 420"/>
                <a:gd name="T62" fmla="*/ 21 w 232"/>
                <a:gd name="T63" fmla="*/ 1193 h 420"/>
                <a:gd name="T64" fmla="*/ 34 w 232"/>
                <a:gd name="T65" fmla="*/ 1200 h 420"/>
                <a:gd name="T66" fmla="*/ 55 w 232"/>
                <a:gd name="T67" fmla="*/ 1215 h 420"/>
                <a:gd name="T68" fmla="*/ 77 w 232"/>
                <a:gd name="T69" fmla="*/ 1227 h 420"/>
                <a:gd name="T70" fmla="*/ 106 w 232"/>
                <a:gd name="T71" fmla="*/ 1241 h 420"/>
                <a:gd name="T72" fmla="*/ 142 w 232"/>
                <a:gd name="T73" fmla="*/ 1254 h 420"/>
                <a:gd name="T74" fmla="*/ 170 w 232"/>
                <a:gd name="T75" fmla="*/ 1272 h 420"/>
                <a:gd name="T76" fmla="*/ 206 w 232"/>
                <a:gd name="T77" fmla="*/ 1290 h 420"/>
                <a:gd name="T78" fmla="*/ 242 w 232"/>
                <a:gd name="T79" fmla="*/ 1305 h 420"/>
                <a:gd name="T80" fmla="*/ 273 w 232"/>
                <a:gd name="T81" fmla="*/ 1322 h 420"/>
                <a:gd name="T82" fmla="*/ 311 w 232"/>
                <a:gd name="T83" fmla="*/ 1337 h 420"/>
                <a:gd name="T84" fmla="*/ 344 w 232"/>
                <a:gd name="T85" fmla="*/ 1353 h 420"/>
                <a:gd name="T86" fmla="*/ 368 w 232"/>
                <a:gd name="T87" fmla="*/ 1366 h 420"/>
                <a:gd name="T88" fmla="*/ 394 w 232"/>
                <a:gd name="T89" fmla="*/ 1384 h 420"/>
                <a:gd name="T90" fmla="*/ 420 w 232"/>
                <a:gd name="T91" fmla="*/ 1394 h 420"/>
                <a:gd name="T92" fmla="*/ 437 w 232"/>
                <a:gd name="T93" fmla="*/ 1408 h 4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2" h="420">
                  <a:moveTo>
                    <a:pt x="231" y="0"/>
                  </a:moveTo>
                  <a:lnTo>
                    <a:pt x="224" y="20"/>
                  </a:lnTo>
                  <a:lnTo>
                    <a:pt x="220" y="29"/>
                  </a:lnTo>
                  <a:lnTo>
                    <a:pt x="215" y="37"/>
                  </a:lnTo>
                  <a:lnTo>
                    <a:pt x="210" y="44"/>
                  </a:lnTo>
                  <a:lnTo>
                    <a:pt x="204" y="50"/>
                  </a:lnTo>
                  <a:lnTo>
                    <a:pt x="198" y="56"/>
                  </a:lnTo>
                  <a:lnTo>
                    <a:pt x="192" y="61"/>
                  </a:lnTo>
                  <a:lnTo>
                    <a:pt x="186" y="65"/>
                  </a:lnTo>
                  <a:lnTo>
                    <a:pt x="179" y="69"/>
                  </a:lnTo>
                  <a:lnTo>
                    <a:pt x="172" y="73"/>
                  </a:lnTo>
                  <a:lnTo>
                    <a:pt x="165" y="76"/>
                  </a:lnTo>
                  <a:lnTo>
                    <a:pt x="158" y="79"/>
                  </a:lnTo>
                  <a:lnTo>
                    <a:pt x="150" y="81"/>
                  </a:lnTo>
                  <a:lnTo>
                    <a:pt x="142" y="84"/>
                  </a:lnTo>
                  <a:lnTo>
                    <a:pt x="135" y="86"/>
                  </a:lnTo>
                  <a:lnTo>
                    <a:pt x="128" y="89"/>
                  </a:lnTo>
                  <a:lnTo>
                    <a:pt x="120" y="91"/>
                  </a:lnTo>
                  <a:lnTo>
                    <a:pt x="113" y="93"/>
                  </a:lnTo>
                  <a:lnTo>
                    <a:pt x="106" y="96"/>
                  </a:lnTo>
                  <a:lnTo>
                    <a:pt x="98" y="99"/>
                  </a:lnTo>
                  <a:lnTo>
                    <a:pt x="92" y="102"/>
                  </a:lnTo>
                  <a:lnTo>
                    <a:pt x="85" y="105"/>
                  </a:lnTo>
                  <a:lnTo>
                    <a:pt x="78" y="109"/>
                  </a:lnTo>
                  <a:lnTo>
                    <a:pt x="72" y="113"/>
                  </a:lnTo>
                  <a:lnTo>
                    <a:pt x="66" y="118"/>
                  </a:lnTo>
                  <a:lnTo>
                    <a:pt x="61" y="123"/>
                  </a:lnTo>
                  <a:lnTo>
                    <a:pt x="56" y="130"/>
                  </a:lnTo>
                  <a:lnTo>
                    <a:pt x="52" y="137"/>
                  </a:lnTo>
                  <a:lnTo>
                    <a:pt x="48" y="144"/>
                  </a:lnTo>
                  <a:lnTo>
                    <a:pt x="44" y="153"/>
                  </a:lnTo>
                  <a:lnTo>
                    <a:pt x="41" y="162"/>
                  </a:lnTo>
                  <a:lnTo>
                    <a:pt x="39" y="168"/>
                  </a:lnTo>
                  <a:lnTo>
                    <a:pt x="38" y="172"/>
                  </a:lnTo>
                  <a:lnTo>
                    <a:pt x="37" y="177"/>
                  </a:lnTo>
                  <a:lnTo>
                    <a:pt x="35" y="182"/>
                  </a:lnTo>
                  <a:lnTo>
                    <a:pt x="34" y="188"/>
                  </a:lnTo>
                  <a:lnTo>
                    <a:pt x="32" y="194"/>
                  </a:lnTo>
                  <a:lnTo>
                    <a:pt x="30" y="200"/>
                  </a:lnTo>
                  <a:lnTo>
                    <a:pt x="28" y="207"/>
                  </a:lnTo>
                  <a:lnTo>
                    <a:pt x="26" y="214"/>
                  </a:lnTo>
                  <a:lnTo>
                    <a:pt x="24" y="221"/>
                  </a:lnTo>
                  <a:lnTo>
                    <a:pt x="22" y="229"/>
                  </a:lnTo>
                  <a:lnTo>
                    <a:pt x="20" y="237"/>
                  </a:lnTo>
                  <a:lnTo>
                    <a:pt x="18" y="245"/>
                  </a:lnTo>
                  <a:lnTo>
                    <a:pt x="16" y="253"/>
                  </a:lnTo>
                  <a:lnTo>
                    <a:pt x="14" y="261"/>
                  </a:lnTo>
                  <a:lnTo>
                    <a:pt x="12" y="269"/>
                  </a:lnTo>
                  <a:lnTo>
                    <a:pt x="10" y="276"/>
                  </a:lnTo>
                  <a:lnTo>
                    <a:pt x="9" y="284"/>
                  </a:lnTo>
                  <a:lnTo>
                    <a:pt x="7" y="292"/>
                  </a:lnTo>
                  <a:lnTo>
                    <a:pt x="6" y="299"/>
                  </a:lnTo>
                  <a:lnTo>
                    <a:pt x="4" y="306"/>
                  </a:lnTo>
                  <a:lnTo>
                    <a:pt x="3" y="313"/>
                  </a:lnTo>
                  <a:lnTo>
                    <a:pt x="2" y="319"/>
                  </a:lnTo>
                  <a:lnTo>
                    <a:pt x="1" y="325"/>
                  </a:lnTo>
                  <a:lnTo>
                    <a:pt x="0" y="331"/>
                  </a:lnTo>
                  <a:lnTo>
                    <a:pt x="0" y="336"/>
                  </a:lnTo>
                  <a:lnTo>
                    <a:pt x="0" y="341"/>
                  </a:lnTo>
                  <a:lnTo>
                    <a:pt x="0" y="345"/>
                  </a:lnTo>
                  <a:lnTo>
                    <a:pt x="0" y="348"/>
                  </a:lnTo>
                  <a:lnTo>
                    <a:pt x="0" y="351"/>
                  </a:lnTo>
                  <a:lnTo>
                    <a:pt x="2" y="353"/>
                  </a:lnTo>
                  <a:lnTo>
                    <a:pt x="4" y="355"/>
                  </a:lnTo>
                  <a:lnTo>
                    <a:pt x="5" y="357"/>
                  </a:lnTo>
                  <a:lnTo>
                    <a:pt x="7" y="358"/>
                  </a:lnTo>
                  <a:lnTo>
                    <a:pt x="9" y="360"/>
                  </a:lnTo>
                  <a:lnTo>
                    <a:pt x="11" y="362"/>
                  </a:lnTo>
                  <a:lnTo>
                    <a:pt x="14" y="364"/>
                  </a:lnTo>
                  <a:lnTo>
                    <a:pt x="16" y="366"/>
                  </a:lnTo>
                  <a:lnTo>
                    <a:pt x="19" y="368"/>
                  </a:lnTo>
                  <a:lnTo>
                    <a:pt x="22" y="370"/>
                  </a:lnTo>
                  <a:lnTo>
                    <a:pt x="25" y="373"/>
                  </a:lnTo>
                  <a:lnTo>
                    <a:pt x="29" y="375"/>
                  </a:lnTo>
                  <a:lnTo>
                    <a:pt x="32" y="377"/>
                  </a:lnTo>
                  <a:lnTo>
                    <a:pt x="35" y="380"/>
                  </a:lnTo>
                  <a:lnTo>
                    <a:pt x="39" y="382"/>
                  </a:lnTo>
                  <a:lnTo>
                    <a:pt x="42" y="385"/>
                  </a:lnTo>
                  <a:lnTo>
                    <a:pt x="46" y="387"/>
                  </a:lnTo>
                  <a:lnTo>
                    <a:pt x="49" y="389"/>
                  </a:lnTo>
                  <a:lnTo>
                    <a:pt x="53" y="392"/>
                  </a:lnTo>
                  <a:lnTo>
                    <a:pt x="56" y="394"/>
                  </a:lnTo>
                  <a:lnTo>
                    <a:pt x="60" y="397"/>
                  </a:lnTo>
                  <a:lnTo>
                    <a:pt x="63" y="399"/>
                  </a:lnTo>
                  <a:lnTo>
                    <a:pt x="66" y="401"/>
                  </a:lnTo>
                  <a:lnTo>
                    <a:pt x="70" y="403"/>
                  </a:lnTo>
                  <a:lnTo>
                    <a:pt x="72" y="406"/>
                  </a:lnTo>
                  <a:lnTo>
                    <a:pt x="75" y="408"/>
                  </a:lnTo>
                  <a:lnTo>
                    <a:pt x="78" y="410"/>
                  </a:lnTo>
                  <a:lnTo>
                    <a:pt x="81" y="412"/>
                  </a:lnTo>
                  <a:lnTo>
                    <a:pt x="83" y="414"/>
                  </a:lnTo>
                  <a:lnTo>
                    <a:pt x="85" y="416"/>
                  </a:lnTo>
                  <a:lnTo>
                    <a:pt x="87" y="417"/>
                  </a:lnTo>
                  <a:lnTo>
                    <a:pt x="89" y="41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95" name="Freeform 30"/>
            <p:cNvSpPr>
              <a:spLocks/>
            </p:cNvSpPr>
            <p:nvPr/>
          </p:nvSpPr>
          <p:spPr bwMode="auto">
            <a:xfrm>
              <a:off x="4751" y="2312"/>
              <a:ext cx="103" cy="88"/>
            </a:xfrm>
            <a:custGeom>
              <a:avLst/>
              <a:gdLst>
                <a:gd name="T0" fmla="*/ 0 w 88"/>
                <a:gd name="T1" fmla="*/ 257 h 78"/>
                <a:gd name="T2" fmla="*/ 34 w 88"/>
                <a:gd name="T3" fmla="*/ 246 h 78"/>
                <a:gd name="T4" fmla="*/ 48 w 88"/>
                <a:gd name="T5" fmla="*/ 239 h 78"/>
                <a:gd name="T6" fmla="*/ 66 w 88"/>
                <a:gd name="T7" fmla="*/ 231 h 78"/>
                <a:gd name="T8" fmla="*/ 81 w 88"/>
                <a:gd name="T9" fmla="*/ 228 h 78"/>
                <a:gd name="T10" fmla="*/ 95 w 88"/>
                <a:gd name="T11" fmla="*/ 218 h 78"/>
                <a:gd name="T12" fmla="*/ 105 w 88"/>
                <a:gd name="T13" fmla="*/ 211 h 78"/>
                <a:gd name="T14" fmla="*/ 121 w 88"/>
                <a:gd name="T15" fmla="*/ 204 h 78"/>
                <a:gd name="T16" fmla="*/ 139 w 88"/>
                <a:gd name="T17" fmla="*/ 191 h 78"/>
                <a:gd name="T18" fmla="*/ 144 w 88"/>
                <a:gd name="T19" fmla="*/ 182 h 78"/>
                <a:gd name="T20" fmla="*/ 152 w 88"/>
                <a:gd name="T21" fmla="*/ 179 h 78"/>
                <a:gd name="T22" fmla="*/ 166 w 88"/>
                <a:gd name="T23" fmla="*/ 166 h 78"/>
                <a:gd name="T24" fmla="*/ 178 w 88"/>
                <a:gd name="T25" fmla="*/ 159 h 78"/>
                <a:gd name="T26" fmla="*/ 191 w 88"/>
                <a:gd name="T27" fmla="*/ 147 h 78"/>
                <a:gd name="T28" fmla="*/ 198 w 88"/>
                <a:gd name="T29" fmla="*/ 139 h 78"/>
                <a:gd name="T30" fmla="*/ 208 w 88"/>
                <a:gd name="T31" fmla="*/ 127 h 78"/>
                <a:gd name="T32" fmla="*/ 218 w 88"/>
                <a:gd name="T33" fmla="*/ 115 h 78"/>
                <a:gd name="T34" fmla="*/ 227 w 88"/>
                <a:gd name="T35" fmla="*/ 109 h 78"/>
                <a:gd name="T36" fmla="*/ 234 w 88"/>
                <a:gd name="T37" fmla="*/ 100 h 78"/>
                <a:gd name="T38" fmla="*/ 250 w 88"/>
                <a:gd name="T39" fmla="*/ 89 h 78"/>
                <a:gd name="T40" fmla="*/ 262 w 88"/>
                <a:gd name="T41" fmla="*/ 79 h 78"/>
                <a:gd name="T42" fmla="*/ 272 w 88"/>
                <a:gd name="T43" fmla="*/ 70 h 78"/>
                <a:gd name="T44" fmla="*/ 283 w 88"/>
                <a:gd name="T45" fmla="*/ 60 h 78"/>
                <a:gd name="T46" fmla="*/ 293 w 88"/>
                <a:gd name="T47" fmla="*/ 53 h 78"/>
                <a:gd name="T48" fmla="*/ 311 w 88"/>
                <a:gd name="T49" fmla="*/ 47 h 78"/>
                <a:gd name="T50" fmla="*/ 318 w 88"/>
                <a:gd name="T51" fmla="*/ 37 h 78"/>
                <a:gd name="T52" fmla="*/ 332 w 88"/>
                <a:gd name="T53" fmla="*/ 29 h 78"/>
                <a:gd name="T54" fmla="*/ 348 w 88"/>
                <a:gd name="T55" fmla="*/ 23 h 78"/>
                <a:gd name="T56" fmla="*/ 366 w 88"/>
                <a:gd name="T57" fmla="*/ 18 h 78"/>
                <a:gd name="T58" fmla="*/ 377 w 88"/>
                <a:gd name="T59" fmla="*/ 3 h 78"/>
                <a:gd name="T60" fmla="*/ 401 w 88"/>
                <a:gd name="T61" fmla="*/ 2 h 78"/>
                <a:gd name="T62" fmla="*/ 420 w 88"/>
                <a:gd name="T63" fmla="*/ 0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8">
                  <a:moveTo>
                    <a:pt x="0" y="77"/>
                  </a:moveTo>
                  <a:lnTo>
                    <a:pt x="7" y="74"/>
                  </a:lnTo>
                  <a:lnTo>
                    <a:pt x="10" y="72"/>
                  </a:lnTo>
                  <a:lnTo>
                    <a:pt x="14" y="70"/>
                  </a:lnTo>
                  <a:lnTo>
                    <a:pt x="17" y="68"/>
                  </a:lnTo>
                  <a:lnTo>
                    <a:pt x="20" y="66"/>
                  </a:lnTo>
                  <a:lnTo>
                    <a:pt x="22" y="63"/>
                  </a:lnTo>
                  <a:lnTo>
                    <a:pt x="25" y="61"/>
                  </a:lnTo>
                  <a:lnTo>
                    <a:pt x="28" y="58"/>
                  </a:lnTo>
                  <a:lnTo>
                    <a:pt x="30" y="55"/>
                  </a:lnTo>
                  <a:lnTo>
                    <a:pt x="32" y="53"/>
                  </a:lnTo>
                  <a:lnTo>
                    <a:pt x="34" y="50"/>
                  </a:lnTo>
                  <a:lnTo>
                    <a:pt x="37" y="47"/>
                  </a:lnTo>
                  <a:lnTo>
                    <a:pt x="39" y="44"/>
                  </a:lnTo>
                  <a:lnTo>
                    <a:pt x="41" y="41"/>
                  </a:lnTo>
                  <a:lnTo>
                    <a:pt x="43" y="38"/>
                  </a:lnTo>
                  <a:lnTo>
                    <a:pt x="45" y="35"/>
                  </a:lnTo>
                  <a:lnTo>
                    <a:pt x="47" y="32"/>
                  </a:lnTo>
                  <a:lnTo>
                    <a:pt x="49" y="30"/>
                  </a:lnTo>
                  <a:lnTo>
                    <a:pt x="52" y="27"/>
                  </a:lnTo>
                  <a:lnTo>
                    <a:pt x="54" y="24"/>
                  </a:lnTo>
                  <a:lnTo>
                    <a:pt x="56" y="21"/>
                  </a:lnTo>
                  <a:lnTo>
                    <a:pt x="58" y="18"/>
                  </a:lnTo>
                  <a:lnTo>
                    <a:pt x="61" y="16"/>
                  </a:lnTo>
                  <a:lnTo>
                    <a:pt x="64" y="14"/>
                  </a:lnTo>
                  <a:lnTo>
                    <a:pt x="66" y="11"/>
                  </a:lnTo>
                  <a:lnTo>
                    <a:pt x="69" y="9"/>
                  </a:lnTo>
                  <a:lnTo>
                    <a:pt x="72" y="7"/>
                  </a:lnTo>
                  <a:lnTo>
                    <a:pt x="76" y="5"/>
                  </a:lnTo>
                  <a:lnTo>
                    <a:pt x="79" y="3"/>
                  </a:lnTo>
                  <a:lnTo>
                    <a:pt x="83" y="2"/>
                  </a:lnTo>
                  <a:lnTo>
                    <a:pt x="87"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96" name="Freeform 31"/>
            <p:cNvSpPr>
              <a:spLocks/>
            </p:cNvSpPr>
            <p:nvPr/>
          </p:nvSpPr>
          <p:spPr bwMode="auto">
            <a:xfrm>
              <a:off x="4195" y="2377"/>
              <a:ext cx="817" cy="453"/>
            </a:xfrm>
            <a:custGeom>
              <a:avLst/>
              <a:gdLst>
                <a:gd name="T0" fmla="*/ 3314 w 698"/>
                <a:gd name="T1" fmla="*/ 85 h 401"/>
                <a:gd name="T2" fmla="*/ 3349 w 698"/>
                <a:gd name="T3" fmla="*/ 158 h 401"/>
                <a:gd name="T4" fmla="*/ 3366 w 698"/>
                <a:gd name="T5" fmla="*/ 215 h 401"/>
                <a:gd name="T6" fmla="*/ 3349 w 698"/>
                <a:gd name="T7" fmla="*/ 268 h 401"/>
                <a:gd name="T8" fmla="*/ 3314 w 698"/>
                <a:gd name="T9" fmla="*/ 308 h 401"/>
                <a:gd name="T10" fmla="*/ 3268 w 698"/>
                <a:gd name="T11" fmla="*/ 345 h 401"/>
                <a:gd name="T12" fmla="*/ 3200 w 698"/>
                <a:gd name="T13" fmla="*/ 368 h 401"/>
                <a:gd name="T14" fmla="*/ 3136 w 698"/>
                <a:gd name="T15" fmla="*/ 398 h 401"/>
                <a:gd name="T16" fmla="*/ 3047 w 698"/>
                <a:gd name="T17" fmla="*/ 416 h 401"/>
                <a:gd name="T18" fmla="*/ 2960 w 698"/>
                <a:gd name="T19" fmla="*/ 441 h 401"/>
                <a:gd name="T20" fmla="*/ 2871 w 698"/>
                <a:gd name="T21" fmla="*/ 456 h 401"/>
                <a:gd name="T22" fmla="*/ 2786 w 698"/>
                <a:gd name="T23" fmla="*/ 470 h 401"/>
                <a:gd name="T24" fmla="*/ 2703 w 698"/>
                <a:gd name="T25" fmla="*/ 493 h 401"/>
                <a:gd name="T26" fmla="*/ 2630 w 698"/>
                <a:gd name="T27" fmla="*/ 515 h 401"/>
                <a:gd name="T28" fmla="*/ 2566 w 698"/>
                <a:gd name="T29" fmla="*/ 548 h 401"/>
                <a:gd name="T30" fmla="*/ 2521 w 698"/>
                <a:gd name="T31" fmla="*/ 578 h 401"/>
                <a:gd name="T32" fmla="*/ 2474 w 698"/>
                <a:gd name="T33" fmla="*/ 620 h 401"/>
                <a:gd name="T34" fmla="*/ 2444 w 698"/>
                <a:gd name="T35" fmla="*/ 646 h 401"/>
                <a:gd name="T36" fmla="*/ 2418 w 698"/>
                <a:gd name="T37" fmla="*/ 670 h 401"/>
                <a:gd name="T38" fmla="*/ 2388 w 698"/>
                <a:gd name="T39" fmla="*/ 690 h 401"/>
                <a:gd name="T40" fmla="*/ 2369 w 698"/>
                <a:gd name="T41" fmla="*/ 712 h 401"/>
                <a:gd name="T42" fmla="*/ 2336 w 698"/>
                <a:gd name="T43" fmla="*/ 737 h 401"/>
                <a:gd name="T44" fmla="*/ 2304 w 698"/>
                <a:gd name="T45" fmla="*/ 756 h 401"/>
                <a:gd name="T46" fmla="*/ 2277 w 698"/>
                <a:gd name="T47" fmla="*/ 770 h 401"/>
                <a:gd name="T48" fmla="*/ 2245 w 698"/>
                <a:gd name="T49" fmla="*/ 790 h 401"/>
                <a:gd name="T50" fmla="*/ 2215 w 698"/>
                <a:gd name="T51" fmla="*/ 804 h 401"/>
                <a:gd name="T52" fmla="*/ 2176 w 698"/>
                <a:gd name="T53" fmla="*/ 818 h 401"/>
                <a:gd name="T54" fmla="*/ 2137 w 698"/>
                <a:gd name="T55" fmla="*/ 834 h 401"/>
                <a:gd name="T56" fmla="*/ 2100 w 698"/>
                <a:gd name="T57" fmla="*/ 846 h 401"/>
                <a:gd name="T58" fmla="*/ 2060 w 698"/>
                <a:gd name="T59" fmla="*/ 855 h 401"/>
                <a:gd name="T60" fmla="*/ 2007 w 698"/>
                <a:gd name="T61" fmla="*/ 865 h 401"/>
                <a:gd name="T62" fmla="*/ 1942 w 698"/>
                <a:gd name="T63" fmla="*/ 870 h 401"/>
                <a:gd name="T64" fmla="*/ 1896 w 698"/>
                <a:gd name="T65" fmla="*/ 880 h 401"/>
                <a:gd name="T66" fmla="*/ 1859 w 698"/>
                <a:gd name="T67" fmla="*/ 882 h 401"/>
                <a:gd name="T68" fmla="*/ 1815 w 698"/>
                <a:gd name="T69" fmla="*/ 892 h 401"/>
                <a:gd name="T70" fmla="*/ 1777 w 698"/>
                <a:gd name="T71" fmla="*/ 894 h 401"/>
                <a:gd name="T72" fmla="*/ 1737 w 698"/>
                <a:gd name="T73" fmla="*/ 897 h 401"/>
                <a:gd name="T74" fmla="*/ 1701 w 698"/>
                <a:gd name="T75" fmla="*/ 904 h 401"/>
                <a:gd name="T76" fmla="*/ 1664 w 698"/>
                <a:gd name="T77" fmla="*/ 908 h 401"/>
                <a:gd name="T78" fmla="*/ 1626 w 698"/>
                <a:gd name="T79" fmla="*/ 918 h 401"/>
                <a:gd name="T80" fmla="*/ 1593 w 698"/>
                <a:gd name="T81" fmla="*/ 926 h 401"/>
                <a:gd name="T82" fmla="*/ 1556 w 698"/>
                <a:gd name="T83" fmla="*/ 941 h 401"/>
                <a:gd name="T84" fmla="*/ 1522 w 698"/>
                <a:gd name="T85" fmla="*/ 947 h 401"/>
                <a:gd name="T86" fmla="*/ 1482 w 698"/>
                <a:gd name="T87" fmla="*/ 965 h 401"/>
                <a:gd name="T88" fmla="*/ 1447 w 698"/>
                <a:gd name="T89" fmla="*/ 983 h 401"/>
                <a:gd name="T90" fmla="*/ 1408 w 698"/>
                <a:gd name="T91" fmla="*/ 1008 h 401"/>
                <a:gd name="T92" fmla="*/ 1376 w 698"/>
                <a:gd name="T93" fmla="*/ 1026 h 401"/>
                <a:gd name="T94" fmla="*/ 1254 w 698"/>
                <a:gd name="T95" fmla="*/ 1096 h 401"/>
                <a:gd name="T96" fmla="*/ 1170 w 698"/>
                <a:gd name="T97" fmla="*/ 1127 h 401"/>
                <a:gd name="T98" fmla="*/ 1087 w 698"/>
                <a:gd name="T99" fmla="*/ 1158 h 401"/>
                <a:gd name="T100" fmla="*/ 1000 w 698"/>
                <a:gd name="T101" fmla="*/ 1179 h 401"/>
                <a:gd name="T102" fmla="*/ 915 w 698"/>
                <a:gd name="T103" fmla="*/ 1196 h 401"/>
                <a:gd name="T104" fmla="*/ 828 w 698"/>
                <a:gd name="T105" fmla="*/ 1204 h 401"/>
                <a:gd name="T106" fmla="*/ 744 w 698"/>
                <a:gd name="T107" fmla="*/ 1219 h 401"/>
                <a:gd name="T108" fmla="*/ 657 w 698"/>
                <a:gd name="T109" fmla="*/ 1222 h 401"/>
                <a:gd name="T110" fmla="*/ 571 w 698"/>
                <a:gd name="T111" fmla="*/ 1230 h 401"/>
                <a:gd name="T112" fmla="*/ 479 w 698"/>
                <a:gd name="T113" fmla="*/ 1232 h 401"/>
                <a:gd name="T114" fmla="*/ 389 w 698"/>
                <a:gd name="T115" fmla="*/ 1247 h 401"/>
                <a:gd name="T116" fmla="*/ 307 w 698"/>
                <a:gd name="T117" fmla="*/ 1254 h 401"/>
                <a:gd name="T118" fmla="*/ 218 w 698"/>
                <a:gd name="T119" fmla="*/ 1280 h 401"/>
                <a:gd name="T120" fmla="*/ 123 w 698"/>
                <a:gd name="T121" fmla="*/ 1303 h 401"/>
                <a:gd name="T122" fmla="*/ 47 w 698"/>
                <a:gd name="T123" fmla="*/ 1334 h 4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8" h="401">
                  <a:moveTo>
                    <a:pt x="673" y="0"/>
                  </a:moveTo>
                  <a:lnTo>
                    <a:pt x="687" y="24"/>
                  </a:lnTo>
                  <a:lnTo>
                    <a:pt x="691" y="36"/>
                  </a:lnTo>
                  <a:lnTo>
                    <a:pt x="694" y="46"/>
                  </a:lnTo>
                  <a:lnTo>
                    <a:pt x="696" y="55"/>
                  </a:lnTo>
                  <a:lnTo>
                    <a:pt x="697" y="64"/>
                  </a:lnTo>
                  <a:lnTo>
                    <a:pt x="696" y="72"/>
                  </a:lnTo>
                  <a:lnTo>
                    <a:pt x="694" y="79"/>
                  </a:lnTo>
                  <a:lnTo>
                    <a:pt x="691" y="85"/>
                  </a:lnTo>
                  <a:lnTo>
                    <a:pt x="687" y="91"/>
                  </a:lnTo>
                  <a:lnTo>
                    <a:pt x="683" y="97"/>
                  </a:lnTo>
                  <a:lnTo>
                    <a:pt x="677" y="102"/>
                  </a:lnTo>
                  <a:lnTo>
                    <a:pt x="671" y="106"/>
                  </a:lnTo>
                  <a:lnTo>
                    <a:pt x="664" y="110"/>
                  </a:lnTo>
                  <a:lnTo>
                    <a:pt x="657" y="114"/>
                  </a:lnTo>
                  <a:lnTo>
                    <a:pt x="649" y="118"/>
                  </a:lnTo>
                  <a:lnTo>
                    <a:pt x="640" y="121"/>
                  </a:lnTo>
                  <a:lnTo>
                    <a:pt x="631" y="124"/>
                  </a:lnTo>
                  <a:lnTo>
                    <a:pt x="623" y="127"/>
                  </a:lnTo>
                  <a:lnTo>
                    <a:pt x="613" y="130"/>
                  </a:lnTo>
                  <a:lnTo>
                    <a:pt x="604" y="132"/>
                  </a:lnTo>
                  <a:lnTo>
                    <a:pt x="595" y="135"/>
                  </a:lnTo>
                  <a:lnTo>
                    <a:pt x="586" y="138"/>
                  </a:lnTo>
                  <a:lnTo>
                    <a:pt x="577" y="140"/>
                  </a:lnTo>
                  <a:lnTo>
                    <a:pt x="569" y="143"/>
                  </a:lnTo>
                  <a:lnTo>
                    <a:pt x="560" y="146"/>
                  </a:lnTo>
                  <a:lnTo>
                    <a:pt x="552" y="150"/>
                  </a:lnTo>
                  <a:lnTo>
                    <a:pt x="545" y="153"/>
                  </a:lnTo>
                  <a:lnTo>
                    <a:pt x="538" y="157"/>
                  </a:lnTo>
                  <a:lnTo>
                    <a:pt x="532" y="161"/>
                  </a:lnTo>
                  <a:lnTo>
                    <a:pt x="527" y="166"/>
                  </a:lnTo>
                  <a:lnTo>
                    <a:pt x="522" y="171"/>
                  </a:lnTo>
                  <a:lnTo>
                    <a:pt x="516" y="179"/>
                  </a:lnTo>
                  <a:lnTo>
                    <a:pt x="513" y="183"/>
                  </a:lnTo>
                  <a:lnTo>
                    <a:pt x="510" y="186"/>
                  </a:lnTo>
                  <a:lnTo>
                    <a:pt x="507" y="190"/>
                  </a:lnTo>
                  <a:lnTo>
                    <a:pt x="504" y="194"/>
                  </a:lnTo>
                  <a:lnTo>
                    <a:pt x="501" y="198"/>
                  </a:lnTo>
                  <a:lnTo>
                    <a:pt x="498" y="201"/>
                  </a:lnTo>
                  <a:lnTo>
                    <a:pt x="495" y="204"/>
                  </a:lnTo>
                  <a:lnTo>
                    <a:pt x="493" y="208"/>
                  </a:lnTo>
                  <a:lnTo>
                    <a:pt x="490" y="211"/>
                  </a:lnTo>
                  <a:lnTo>
                    <a:pt x="487" y="214"/>
                  </a:lnTo>
                  <a:lnTo>
                    <a:pt x="484" y="217"/>
                  </a:lnTo>
                  <a:lnTo>
                    <a:pt x="481" y="220"/>
                  </a:lnTo>
                  <a:lnTo>
                    <a:pt x="478" y="223"/>
                  </a:lnTo>
                  <a:lnTo>
                    <a:pt x="475" y="226"/>
                  </a:lnTo>
                  <a:lnTo>
                    <a:pt x="472" y="228"/>
                  </a:lnTo>
                  <a:lnTo>
                    <a:pt x="469" y="231"/>
                  </a:lnTo>
                  <a:lnTo>
                    <a:pt x="465" y="233"/>
                  </a:lnTo>
                  <a:lnTo>
                    <a:pt x="462" y="236"/>
                  </a:lnTo>
                  <a:lnTo>
                    <a:pt x="459" y="238"/>
                  </a:lnTo>
                  <a:lnTo>
                    <a:pt x="455" y="240"/>
                  </a:lnTo>
                  <a:lnTo>
                    <a:pt x="451" y="242"/>
                  </a:lnTo>
                  <a:lnTo>
                    <a:pt x="447" y="244"/>
                  </a:lnTo>
                  <a:lnTo>
                    <a:pt x="443" y="246"/>
                  </a:lnTo>
                  <a:lnTo>
                    <a:pt x="439" y="248"/>
                  </a:lnTo>
                  <a:lnTo>
                    <a:pt x="435" y="250"/>
                  </a:lnTo>
                  <a:lnTo>
                    <a:pt x="431" y="251"/>
                  </a:lnTo>
                  <a:lnTo>
                    <a:pt x="426" y="253"/>
                  </a:lnTo>
                  <a:lnTo>
                    <a:pt x="421" y="254"/>
                  </a:lnTo>
                  <a:lnTo>
                    <a:pt x="416" y="256"/>
                  </a:lnTo>
                  <a:lnTo>
                    <a:pt x="411" y="257"/>
                  </a:lnTo>
                  <a:lnTo>
                    <a:pt x="402" y="258"/>
                  </a:lnTo>
                  <a:lnTo>
                    <a:pt x="397" y="259"/>
                  </a:lnTo>
                  <a:lnTo>
                    <a:pt x="393" y="260"/>
                  </a:lnTo>
                  <a:lnTo>
                    <a:pt x="389" y="261"/>
                  </a:lnTo>
                  <a:lnTo>
                    <a:pt x="385" y="261"/>
                  </a:lnTo>
                  <a:lnTo>
                    <a:pt x="380" y="262"/>
                  </a:lnTo>
                  <a:lnTo>
                    <a:pt x="376" y="263"/>
                  </a:lnTo>
                  <a:lnTo>
                    <a:pt x="372" y="263"/>
                  </a:lnTo>
                  <a:lnTo>
                    <a:pt x="368" y="264"/>
                  </a:lnTo>
                  <a:lnTo>
                    <a:pt x="364" y="265"/>
                  </a:lnTo>
                  <a:lnTo>
                    <a:pt x="360" y="265"/>
                  </a:lnTo>
                  <a:lnTo>
                    <a:pt x="356" y="266"/>
                  </a:lnTo>
                  <a:lnTo>
                    <a:pt x="353" y="267"/>
                  </a:lnTo>
                  <a:lnTo>
                    <a:pt x="349" y="268"/>
                  </a:lnTo>
                  <a:lnTo>
                    <a:pt x="345" y="269"/>
                  </a:lnTo>
                  <a:lnTo>
                    <a:pt x="341" y="270"/>
                  </a:lnTo>
                  <a:lnTo>
                    <a:pt x="337" y="271"/>
                  </a:lnTo>
                  <a:lnTo>
                    <a:pt x="334" y="272"/>
                  </a:lnTo>
                  <a:lnTo>
                    <a:pt x="330" y="274"/>
                  </a:lnTo>
                  <a:lnTo>
                    <a:pt x="326" y="275"/>
                  </a:lnTo>
                  <a:lnTo>
                    <a:pt x="323" y="277"/>
                  </a:lnTo>
                  <a:lnTo>
                    <a:pt x="319" y="279"/>
                  </a:lnTo>
                  <a:lnTo>
                    <a:pt x="315" y="281"/>
                  </a:lnTo>
                  <a:lnTo>
                    <a:pt x="311" y="283"/>
                  </a:lnTo>
                  <a:lnTo>
                    <a:pt x="307" y="285"/>
                  </a:lnTo>
                  <a:lnTo>
                    <a:pt x="304" y="288"/>
                  </a:lnTo>
                  <a:lnTo>
                    <a:pt x="300" y="291"/>
                  </a:lnTo>
                  <a:lnTo>
                    <a:pt x="296" y="294"/>
                  </a:lnTo>
                  <a:lnTo>
                    <a:pt x="292" y="297"/>
                  </a:lnTo>
                  <a:lnTo>
                    <a:pt x="288" y="300"/>
                  </a:lnTo>
                  <a:lnTo>
                    <a:pt x="285" y="304"/>
                  </a:lnTo>
                  <a:lnTo>
                    <a:pt x="268" y="318"/>
                  </a:lnTo>
                  <a:lnTo>
                    <a:pt x="260" y="324"/>
                  </a:lnTo>
                  <a:lnTo>
                    <a:pt x="251" y="330"/>
                  </a:lnTo>
                  <a:lnTo>
                    <a:pt x="243" y="334"/>
                  </a:lnTo>
                  <a:lnTo>
                    <a:pt x="234" y="339"/>
                  </a:lnTo>
                  <a:lnTo>
                    <a:pt x="225" y="342"/>
                  </a:lnTo>
                  <a:lnTo>
                    <a:pt x="217" y="346"/>
                  </a:lnTo>
                  <a:lnTo>
                    <a:pt x="208" y="348"/>
                  </a:lnTo>
                  <a:lnTo>
                    <a:pt x="199" y="351"/>
                  </a:lnTo>
                  <a:lnTo>
                    <a:pt x="190" y="353"/>
                  </a:lnTo>
                  <a:lnTo>
                    <a:pt x="181" y="354"/>
                  </a:lnTo>
                  <a:lnTo>
                    <a:pt x="172" y="356"/>
                  </a:lnTo>
                  <a:lnTo>
                    <a:pt x="163" y="358"/>
                  </a:lnTo>
                  <a:lnTo>
                    <a:pt x="154" y="359"/>
                  </a:lnTo>
                  <a:lnTo>
                    <a:pt x="145" y="360"/>
                  </a:lnTo>
                  <a:lnTo>
                    <a:pt x="136" y="361"/>
                  </a:lnTo>
                  <a:lnTo>
                    <a:pt x="127" y="362"/>
                  </a:lnTo>
                  <a:lnTo>
                    <a:pt x="118" y="363"/>
                  </a:lnTo>
                  <a:lnTo>
                    <a:pt x="109" y="364"/>
                  </a:lnTo>
                  <a:lnTo>
                    <a:pt x="99" y="365"/>
                  </a:lnTo>
                  <a:lnTo>
                    <a:pt x="90" y="366"/>
                  </a:lnTo>
                  <a:lnTo>
                    <a:pt x="81" y="368"/>
                  </a:lnTo>
                  <a:lnTo>
                    <a:pt x="72" y="370"/>
                  </a:lnTo>
                  <a:lnTo>
                    <a:pt x="63" y="372"/>
                  </a:lnTo>
                  <a:lnTo>
                    <a:pt x="53" y="374"/>
                  </a:lnTo>
                  <a:lnTo>
                    <a:pt x="45" y="378"/>
                  </a:lnTo>
                  <a:lnTo>
                    <a:pt x="35" y="381"/>
                  </a:lnTo>
                  <a:lnTo>
                    <a:pt x="26" y="385"/>
                  </a:lnTo>
                  <a:lnTo>
                    <a:pt x="17" y="389"/>
                  </a:lnTo>
                  <a:lnTo>
                    <a:pt x="9" y="394"/>
                  </a:lnTo>
                  <a:lnTo>
                    <a:pt x="0" y="40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97" name="Freeform 32"/>
            <p:cNvSpPr>
              <a:spLocks/>
            </p:cNvSpPr>
            <p:nvPr/>
          </p:nvSpPr>
          <p:spPr bwMode="auto">
            <a:xfrm>
              <a:off x="4139" y="1291"/>
              <a:ext cx="216" cy="699"/>
            </a:xfrm>
            <a:custGeom>
              <a:avLst/>
              <a:gdLst>
                <a:gd name="T0" fmla="*/ 21 w 184"/>
                <a:gd name="T1" fmla="*/ 37 h 620"/>
                <a:gd name="T2" fmla="*/ 34 w 184"/>
                <a:gd name="T3" fmla="*/ 86 h 620"/>
                <a:gd name="T4" fmla="*/ 55 w 184"/>
                <a:gd name="T5" fmla="*/ 139 h 620"/>
                <a:gd name="T6" fmla="*/ 68 w 184"/>
                <a:gd name="T7" fmla="*/ 189 h 620"/>
                <a:gd name="T8" fmla="*/ 86 w 184"/>
                <a:gd name="T9" fmla="*/ 251 h 620"/>
                <a:gd name="T10" fmla="*/ 104 w 184"/>
                <a:gd name="T11" fmla="*/ 306 h 620"/>
                <a:gd name="T12" fmla="*/ 122 w 184"/>
                <a:gd name="T13" fmla="*/ 360 h 620"/>
                <a:gd name="T14" fmla="*/ 143 w 184"/>
                <a:gd name="T15" fmla="*/ 409 h 620"/>
                <a:gd name="T16" fmla="*/ 171 w 184"/>
                <a:gd name="T17" fmla="*/ 449 h 620"/>
                <a:gd name="T18" fmla="*/ 208 w 184"/>
                <a:gd name="T19" fmla="*/ 487 h 620"/>
                <a:gd name="T20" fmla="*/ 271 w 184"/>
                <a:gd name="T21" fmla="*/ 520 h 620"/>
                <a:gd name="T22" fmla="*/ 318 w 184"/>
                <a:gd name="T23" fmla="*/ 541 h 620"/>
                <a:gd name="T24" fmla="*/ 366 w 184"/>
                <a:gd name="T25" fmla="*/ 552 h 620"/>
                <a:gd name="T26" fmla="*/ 403 w 184"/>
                <a:gd name="T27" fmla="*/ 569 h 620"/>
                <a:gd name="T28" fmla="*/ 438 w 184"/>
                <a:gd name="T29" fmla="*/ 576 h 620"/>
                <a:gd name="T30" fmla="*/ 473 w 184"/>
                <a:gd name="T31" fmla="*/ 586 h 620"/>
                <a:gd name="T32" fmla="*/ 492 w 184"/>
                <a:gd name="T33" fmla="*/ 600 h 620"/>
                <a:gd name="T34" fmla="*/ 514 w 184"/>
                <a:gd name="T35" fmla="*/ 629 h 620"/>
                <a:gd name="T36" fmla="*/ 533 w 184"/>
                <a:gd name="T37" fmla="*/ 656 h 620"/>
                <a:gd name="T38" fmla="*/ 541 w 184"/>
                <a:gd name="T39" fmla="*/ 698 h 620"/>
                <a:gd name="T40" fmla="*/ 553 w 184"/>
                <a:gd name="T41" fmla="*/ 760 h 620"/>
                <a:gd name="T42" fmla="*/ 553 w 184"/>
                <a:gd name="T43" fmla="*/ 839 h 620"/>
                <a:gd name="T44" fmla="*/ 553 w 184"/>
                <a:gd name="T45" fmla="*/ 891 h 620"/>
                <a:gd name="T46" fmla="*/ 553 w 184"/>
                <a:gd name="T47" fmla="*/ 940 h 620"/>
                <a:gd name="T48" fmla="*/ 553 w 184"/>
                <a:gd name="T49" fmla="*/ 980 h 620"/>
                <a:gd name="T50" fmla="*/ 561 w 184"/>
                <a:gd name="T51" fmla="*/ 1017 h 620"/>
                <a:gd name="T52" fmla="*/ 566 w 184"/>
                <a:gd name="T53" fmla="*/ 1060 h 620"/>
                <a:gd name="T54" fmla="*/ 580 w 184"/>
                <a:gd name="T55" fmla="*/ 1091 h 620"/>
                <a:gd name="T56" fmla="*/ 603 w 184"/>
                <a:gd name="T57" fmla="*/ 1129 h 620"/>
                <a:gd name="T58" fmla="*/ 639 w 184"/>
                <a:gd name="T59" fmla="*/ 1170 h 620"/>
                <a:gd name="T60" fmla="*/ 689 w 184"/>
                <a:gd name="T61" fmla="*/ 1219 h 620"/>
                <a:gd name="T62" fmla="*/ 745 w 184"/>
                <a:gd name="T63" fmla="*/ 1256 h 620"/>
                <a:gd name="T64" fmla="*/ 779 w 184"/>
                <a:gd name="T65" fmla="*/ 1273 h 620"/>
                <a:gd name="T66" fmla="*/ 809 w 184"/>
                <a:gd name="T67" fmla="*/ 1285 h 620"/>
                <a:gd name="T68" fmla="*/ 831 w 184"/>
                <a:gd name="T69" fmla="*/ 1289 h 620"/>
                <a:gd name="T70" fmla="*/ 855 w 184"/>
                <a:gd name="T71" fmla="*/ 1291 h 620"/>
                <a:gd name="T72" fmla="*/ 875 w 184"/>
                <a:gd name="T73" fmla="*/ 1295 h 620"/>
                <a:gd name="T74" fmla="*/ 887 w 184"/>
                <a:gd name="T75" fmla="*/ 1307 h 620"/>
                <a:gd name="T76" fmla="*/ 898 w 184"/>
                <a:gd name="T77" fmla="*/ 1325 h 620"/>
                <a:gd name="T78" fmla="*/ 905 w 184"/>
                <a:gd name="T79" fmla="*/ 1348 h 620"/>
                <a:gd name="T80" fmla="*/ 909 w 184"/>
                <a:gd name="T81" fmla="*/ 1386 h 620"/>
                <a:gd name="T82" fmla="*/ 905 w 184"/>
                <a:gd name="T83" fmla="*/ 1460 h 620"/>
                <a:gd name="T84" fmla="*/ 887 w 184"/>
                <a:gd name="T85" fmla="*/ 1519 h 620"/>
                <a:gd name="T86" fmla="*/ 875 w 184"/>
                <a:gd name="T87" fmla="*/ 1576 h 620"/>
                <a:gd name="T88" fmla="*/ 850 w 184"/>
                <a:gd name="T89" fmla="*/ 1634 h 620"/>
                <a:gd name="T90" fmla="*/ 830 w 184"/>
                <a:gd name="T91" fmla="*/ 1688 h 620"/>
                <a:gd name="T92" fmla="*/ 808 w 184"/>
                <a:gd name="T93" fmla="*/ 1745 h 620"/>
                <a:gd name="T94" fmla="*/ 794 w 184"/>
                <a:gd name="T95" fmla="*/ 1802 h 620"/>
                <a:gd name="T96" fmla="*/ 774 w 184"/>
                <a:gd name="T97" fmla="*/ 1859 h 620"/>
                <a:gd name="T98" fmla="*/ 771 w 184"/>
                <a:gd name="T99" fmla="*/ 1922 h 620"/>
                <a:gd name="T100" fmla="*/ 771 w 184"/>
                <a:gd name="T101" fmla="*/ 1987 h 620"/>
                <a:gd name="T102" fmla="*/ 794 w 184"/>
                <a:gd name="T103" fmla="*/ 2054 h 6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4" h="620">
                  <a:moveTo>
                    <a:pt x="0" y="0"/>
                  </a:moveTo>
                  <a:lnTo>
                    <a:pt x="3" y="7"/>
                  </a:lnTo>
                  <a:lnTo>
                    <a:pt x="4" y="11"/>
                  </a:lnTo>
                  <a:lnTo>
                    <a:pt x="5" y="16"/>
                  </a:lnTo>
                  <a:lnTo>
                    <a:pt x="6" y="21"/>
                  </a:lnTo>
                  <a:lnTo>
                    <a:pt x="7" y="25"/>
                  </a:lnTo>
                  <a:lnTo>
                    <a:pt x="8" y="31"/>
                  </a:lnTo>
                  <a:lnTo>
                    <a:pt x="9" y="36"/>
                  </a:lnTo>
                  <a:lnTo>
                    <a:pt x="11" y="41"/>
                  </a:lnTo>
                  <a:lnTo>
                    <a:pt x="11" y="47"/>
                  </a:lnTo>
                  <a:lnTo>
                    <a:pt x="13" y="52"/>
                  </a:lnTo>
                  <a:lnTo>
                    <a:pt x="14" y="58"/>
                  </a:lnTo>
                  <a:lnTo>
                    <a:pt x="15" y="63"/>
                  </a:lnTo>
                  <a:lnTo>
                    <a:pt x="16" y="69"/>
                  </a:lnTo>
                  <a:lnTo>
                    <a:pt x="17" y="75"/>
                  </a:lnTo>
                  <a:lnTo>
                    <a:pt x="18" y="81"/>
                  </a:lnTo>
                  <a:lnTo>
                    <a:pt x="19" y="86"/>
                  </a:lnTo>
                  <a:lnTo>
                    <a:pt x="21" y="92"/>
                  </a:lnTo>
                  <a:lnTo>
                    <a:pt x="22" y="97"/>
                  </a:lnTo>
                  <a:lnTo>
                    <a:pt x="23" y="103"/>
                  </a:lnTo>
                  <a:lnTo>
                    <a:pt x="25" y="108"/>
                  </a:lnTo>
                  <a:lnTo>
                    <a:pt x="26" y="113"/>
                  </a:lnTo>
                  <a:lnTo>
                    <a:pt x="28" y="118"/>
                  </a:lnTo>
                  <a:lnTo>
                    <a:pt x="29" y="123"/>
                  </a:lnTo>
                  <a:lnTo>
                    <a:pt x="31" y="128"/>
                  </a:lnTo>
                  <a:lnTo>
                    <a:pt x="33" y="132"/>
                  </a:lnTo>
                  <a:lnTo>
                    <a:pt x="35" y="136"/>
                  </a:lnTo>
                  <a:lnTo>
                    <a:pt x="37" y="140"/>
                  </a:lnTo>
                  <a:lnTo>
                    <a:pt x="40" y="143"/>
                  </a:lnTo>
                  <a:lnTo>
                    <a:pt x="42" y="147"/>
                  </a:lnTo>
                  <a:lnTo>
                    <a:pt x="45" y="149"/>
                  </a:lnTo>
                  <a:lnTo>
                    <a:pt x="48" y="152"/>
                  </a:lnTo>
                  <a:lnTo>
                    <a:pt x="55" y="157"/>
                  </a:lnTo>
                  <a:lnTo>
                    <a:pt x="58" y="159"/>
                  </a:lnTo>
                  <a:lnTo>
                    <a:pt x="61" y="161"/>
                  </a:lnTo>
                  <a:lnTo>
                    <a:pt x="65" y="163"/>
                  </a:lnTo>
                  <a:lnTo>
                    <a:pt x="68" y="165"/>
                  </a:lnTo>
                  <a:lnTo>
                    <a:pt x="71" y="166"/>
                  </a:lnTo>
                  <a:lnTo>
                    <a:pt x="73" y="167"/>
                  </a:lnTo>
                  <a:lnTo>
                    <a:pt x="76" y="169"/>
                  </a:lnTo>
                  <a:lnTo>
                    <a:pt x="79" y="170"/>
                  </a:lnTo>
                  <a:lnTo>
                    <a:pt x="81" y="171"/>
                  </a:lnTo>
                  <a:lnTo>
                    <a:pt x="84" y="172"/>
                  </a:lnTo>
                  <a:lnTo>
                    <a:pt x="86" y="173"/>
                  </a:lnTo>
                  <a:lnTo>
                    <a:pt x="89" y="174"/>
                  </a:lnTo>
                  <a:lnTo>
                    <a:pt x="91" y="175"/>
                  </a:lnTo>
                  <a:lnTo>
                    <a:pt x="93" y="176"/>
                  </a:lnTo>
                  <a:lnTo>
                    <a:pt x="95" y="177"/>
                  </a:lnTo>
                  <a:lnTo>
                    <a:pt x="96" y="179"/>
                  </a:lnTo>
                  <a:lnTo>
                    <a:pt x="98" y="180"/>
                  </a:lnTo>
                  <a:lnTo>
                    <a:pt x="99" y="182"/>
                  </a:lnTo>
                  <a:lnTo>
                    <a:pt x="101" y="184"/>
                  </a:lnTo>
                  <a:lnTo>
                    <a:pt x="103" y="186"/>
                  </a:lnTo>
                  <a:lnTo>
                    <a:pt x="104" y="189"/>
                  </a:lnTo>
                  <a:lnTo>
                    <a:pt x="105" y="192"/>
                  </a:lnTo>
                  <a:lnTo>
                    <a:pt x="106" y="195"/>
                  </a:lnTo>
                  <a:lnTo>
                    <a:pt x="107" y="198"/>
                  </a:lnTo>
                  <a:lnTo>
                    <a:pt x="108" y="202"/>
                  </a:lnTo>
                  <a:lnTo>
                    <a:pt x="109" y="207"/>
                  </a:lnTo>
                  <a:lnTo>
                    <a:pt x="109" y="211"/>
                  </a:lnTo>
                  <a:lnTo>
                    <a:pt x="110" y="217"/>
                  </a:lnTo>
                  <a:lnTo>
                    <a:pt x="111" y="222"/>
                  </a:lnTo>
                  <a:lnTo>
                    <a:pt x="111" y="229"/>
                  </a:lnTo>
                  <a:lnTo>
                    <a:pt x="111" y="241"/>
                  </a:lnTo>
                  <a:lnTo>
                    <a:pt x="111" y="247"/>
                  </a:lnTo>
                  <a:lnTo>
                    <a:pt x="111" y="253"/>
                  </a:lnTo>
                  <a:lnTo>
                    <a:pt x="111" y="259"/>
                  </a:lnTo>
                  <a:lnTo>
                    <a:pt x="111" y="264"/>
                  </a:lnTo>
                  <a:lnTo>
                    <a:pt x="111" y="269"/>
                  </a:lnTo>
                  <a:lnTo>
                    <a:pt x="111" y="274"/>
                  </a:lnTo>
                  <a:lnTo>
                    <a:pt x="111" y="278"/>
                  </a:lnTo>
                  <a:lnTo>
                    <a:pt x="111" y="283"/>
                  </a:lnTo>
                  <a:lnTo>
                    <a:pt x="111" y="287"/>
                  </a:lnTo>
                  <a:lnTo>
                    <a:pt x="111" y="291"/>
                  </a:lnTo>
                  <a:lnTo>
                    <a:pt x="111" y="295"/>
                  </a:lnTo>
                  <a:lnTo>
                    <a:pt x="112" y="299"/>
                  </a:lnTo>
                  <a:lnTo>
                    <a:pt x="112" y="303"/>
                  </a:lnTo>
                  <a:lnTo>
                    <a:pt x="113" y="307"/>
                  </a:lnTo>
                  <a:lnTo>
                    <a:pt x="113" y="311"/>
                  </a:lnTo>
                  <a:lnTo>
                    <a:pt x="113" y="315"/>
                  </a:lnTo>
                  <a:lnTo>
                    <a:pt x="114" y="319"/>
                  </a:lnTo>
                  <a:lnTo>
                    <a:pt x="115" y="322"/>
                  </a:lnTo>
                  <a:lnTo>
                    <a:pt x="116" y="326"/>
                  </a:lnTo>
                  <a:lnTo>
                    <a:pt x="117" y="330"/>
                  </a:lnTo>
                  <a:lnTo>
                    <a:pt x="119" y="333"/>
                  </a:lnTo>
                  <a:lnTo>
                    <a:pt x="121" y="337"/>
                  </a:lnTo>
                  <a:lnTo>
                    <a:pt x="122" y="341"/>
                  </a:lnTo>
                  <a:lnTo>
                    <a:pt x="125" y="345"/>
                  </a:lnTo>
                  <a:lnTo>
                    <a:pt x="127" y="349"/>
                  </a:lnTo>
                  <a:lnTo>
                    <a:pt x="129" y="353"/>
                  </a:lnTo>
                  <a:lnTo>
                    <a:pt x="132" y="357"/>
                  </a:lnTo>
                  <a:lnTo>
                    <a:pt x="135" y="362"/>
                  </a:lnTo>
                  <a:lnTo>
                    <a:pt x="139" y="367"/>
                  </a:lnTo>
                  <a:lnTo>
                    <a:pt x="143" y="371"/>
                  </a:lnTo>
                  <a:lnTo>
                    <a:pt x="148" y="377"/>
                  </a:lnTo>
                  <a:lnTo>
                    <a:pt x="150" y="379"/>
                  </a:lnTo>
                  <a:lnTo>
                    <a:pt x="153" y="381"/>
                  </a:lnTo>
                  <a:lnTo>
                    <a:pt x="155" y="383"/>
                  </a:lnTo>
                  <a:lnTo>
                    <a:pt x="157" y="384"/>
                  </a:lnTo>
                  <a:lnTo>
                    <a:pt x="159" y="385"/>
                  </a:lnTo>
                  <a:lnTo>
                    <a:pt x="161" y="386"/>
                  </a:lnTo>
                  <a:lnTo>
                    <a:pt x="163" y="387"/>
                  </a:lnTo>
                  <a:lnTo>
                    <a:pt x="165" y="387"/>
                  </a:lnTo>
                  <a:lnTo>
                    <a:pt x="166" y="388"/>
                  </a:lnTo>
                  <a:lnTo>
                    <a:pt x="168" y="388"/>
                  </a:lnTo>
                  <a:lnTo>
                    <a:pt x="169" y="389"/>
                  </a:lnTo>
                  <a:lnTo>
                    <a:pt x="171" y="389"/>
                  </a:lnTo>
                  <a:lnTo>
                    <a:pt x="172" y="389"/>
                  </a:lnTo>
                  <a:lnTo>
                    <a:pt x="173" y="390"/>
                  </a:lnTo>
                  <a:lnTo>
                    <a:pt x="175" y="391"/>
                  </a:lnTo>
                  <a:lnTo>
                    <a:pt x="176" y="391"/>
                  </a:lnTo>
                  <a:lnTo>
                    <a:pt x="177" y="392"/>
                  </a:lnTo>
                  <a:lnTo>
                    <a:pt x="178" y="393"/>
                  </a:lnTo>
                  <a:lnTo>
                    <a:pt x="179" y="394"/>
                  </a:lnTo>
                  <a:lnTo>
                    <a:pt x="179" y="395"/>
                  </a:lnTo>
                  <a:lnTo>
                    <a:pt x="180" y="397"/>
                  </a:lnTo>
                  <a:lnTo>
                    <a:pt x="181" y="399"/>
                  </a:lnTo>
                  <a:lnTo>
                    <a:pt x="181" y="401"/>
                  </a:lnTo>
                  <a:lnTo>
                    <a:pt x="181" y="404"/>
                  </a:lnTo>
                  <a:lnTo>
                    <a:pt x="182" y="407"/>
                  </a:lnTo>
                  <a:lnTo>
                    <a:pt x="182" y="410"/>
                  </a:lnTo>
                  <a:lnTo>
                    <a:pt x="182" y="414"/>
                  </a:lnTo>
                  <a:lnTo>
                    <a:pt x="183" y="418"/>
                  </a:lnTo>
                  <a:lnTo>
                    <a:pt x="183" y="423"/>
                  </a:lnTo>
                  <a:lnTo>
                    <a:pt x="183" y="429"/>
                  </a:lnTo>
                  <a:lnTo>
                    <a:pt x="182" y="441"/>
                  </a:lnTo>
                  <a:lnTo>
                    <a:pt x="181" y="447"/>
                  </a:lnTo>
                  <a:lnTo>
                    <a:pt x="180" y="452"/>
                  </a:lnTo>
                  <a:lnTo>
                    <a:pt x="179" y="458"/>
                  </a:lnTo>
                  <a:lnTo>
                    <a:pt x="178" y="464"/>
                  </a:lnTo>
                  <a:lnTo>
                    <a:pt x="177" y="470"/>
                  </a:lnTo>
                  <a:lnTo>
                    <a:pt x="176" y="475"/>
                  </a:lnTo>
                  <a:lnTo>
                    <a:pt x="174" y="481"/>
                  </a:lnTo>
                  <a:lnTo>
                    <a:pt x="173" y="487"/>
                  </a:lnTo>
                  <a:lnTo>
                    <a:pt x="171" y="492"/>
                  </a:lnTo>
                  <a:lnTo>
                    <a:pt x="170" y="498"/>
                  </a:lnTo>
                  <a:lnTo>
                    <a:pt x="168" y="503"/>
                  </a:lnTo>
                  <a:lnTo>
                    <a:pt x="167" y="509"/>
                  </a:lnTo>
                  <a:lnTo>
                    <a:pt x="165" y="515"/>
                  </a:lnTo>
                  <a:lnTo>
                    <a:pt x="164" y="521"/>
                  </a:lnTo>
                  <a:lnTo>
                    <a:pt x="162" y="526"/>
                  </a:lnTo>
                  <a:lnTo>
                    <a:pt x="161" y="532"/>
                  </a:lnTo>
                  <a:lnTo>
                    <a:pt x="160" y="538"/>
                  </a:lnTo>
                  <a:lnTo>
                    <a:pt x="159" y="543"/>
                  </a:lnTo>
                  <a:lnTo>
                    <a:pt x="157" y="549"/>
                  </a:lnTo>
                  <a:lnTo>
                    <a:pt x="157" y="555"/>
                  </a:lnTo>
                  <a:lnTo>
                    <a:pt x="156" y="561"/>
                  </a:lnTo>
                  <a:lnTo>
                    <a:pt x="155" y="567"/>
                  </a:lnTo>
                  <a:lnTo>
                    <a:pt x="155" y="573"/>
                  </a:lnTo>
                  <a:lnTo>
                    <a:pt x="155" y="579"/>
                  </a:lnTo>
                  <a:lnTo>
                    <a:pt x="155" y="586"/>
                  </a:lnTo>
                  <a:lnTo>
                    <a:pt x="155" y="592"/>
                  </a:lnTo>
                  <a:lnTo>
                    <a:pt x="155" y="599"/>
                  </a:lnTo>
                  <a:lnTo>
                    <a:pt x="156" y="605"/>
                  </a:lnTo>
                  <a:lnTo>
                    <a:pt x="157" y="612"/>
                  </a:lnTo>
                  <a:lnTo>
                    <a:pt x="159" y="61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98" name="Freeform 33"/>
            <p:cNvSpPr>
              <a:spLocks/>
            </p:cNvSpPr>
            <p:nvPr/>
          </p:nvSpPr>
          <p:spPr bwMode="auto">
            <a:xfrm>
              <a:off x="3093" y="2014"/>
              <a:ext cx="437" cy="386"/>
            </a:xfrm>
            <a:custGeom>
              <a:avLst/>
              <a:gdLst>
                <a:gd name="T0" fmla="*/ 55 w 373"/>
                <a:gd name="T1" fmla="*/ 2 h 342"/>
                <a:gd name="T2" fmla="*/ 111 w 373"/>
                <a:gd name="T3" fmla="*/ 0 h 342"/>
                <a:gd name="T4" fmla="*/ 178 w 373"/>
                <a:gd name="T5" fmla="*/ 0 h 342"/>
                <a:gd name="T6" fmla="*/ 245 w 373"/>
                <a:gd name="T7" fmla="*/ 16 h 342"/>
                <a:gd name="T8" fmla="*/ 312 w 373"/>
                <a:gd name="T9" fmla="*/ 33 h 342"/>
                <a:gd name="T10" fmla="*/ 376 w 373"/>
                <a:gd name="T11" fmla="*/ 60 h 342"/>
                <a:gd name="T12" fmla="*/ 441 w 373"/>
                <a:gd name="T13" fmla="*/ 89 h 342"/>
                <a:gd name="T14" fmla="*/ 513 w 373"/>
                <a:gd name="T15" fmla="*/ 128 h 342"/>
                <a:gd name="T16" fmla="*/ 571 w 373"/>
                <a:gd name="T17" fmla="*/ 163 h 342"/>
                <a:gd name="T18" fmla="*/ 629 w 373"/>
                <a:gd name="T19" fmla="*/ 208 h 342"/>
                <a:gd name="T20" fmla="*/ 682 w 373"/>
                <a:gd name="T21" fmla="*/ 252 h 342"/>
                <a:gd name="T22" fmla="*/ 729 w 373"/>
                <a:gd name="T23" fmla="*/ 290 h 342"/>
                <a:gd name="T24" fmla="*/ 771 w 373"/>
                <a:gd name="T25" fmla="*/ 331 h 342"/>
                <a:gd name="T26" fmla="*/ 800 w 373"/>
                <a:gd name="T27" fmla="*/ 369 h 342"/>
                <a:gd name="T28" fmla="*/ 832 w 373"/>
                <a:gd name="T29" fmla="*/ 409 h 342"/>
                <a:gd name="T30" fmla="*/ 847 w 373"/>
                <a:gd name="T31" fmla="*/ 438 h 342"/>
                <a:gd name="T32" fmla="*/ 889 w 373"/>
                <a:gd name="T33" fmla="*/ 528 h 342"/>
                <a:gd name="T34" fmla="*/ 930 w 373"/>
                <a:gd name="T35" fmla="*/ 580 h 342"/>
                <a:gd name="T36" fmla="*/ 975 w 373"/>
                <a:gd name="T37" fmla="*/ 622 h 342"/>
                <a:gd name="T38" fmla="*/ 1029 w 373"/>
                <a:gd name="T39" fmla="*/ 656 h 342"/>
                <a:gd name="T40" fmla="*/ 1080 w 373"/>
                <a:gd name="T41" fmla="*/ 690 h 342"/>
                <a:gd name="T42" fmla="*/ 1142 w 373"/>
                <a:gd name="T43" fmla="*/ 711 h 342"/>
                <a:gd name="T44" fmla="*/ 1206 w 373"/>
                <a:gd name="T45" fmla="*/ 739 h 342"/>
                <a:gd name="T46" fmla="*/ 1265 w 373"/>
                <a:gd name="T47" fmla="*/ 758 h 342"/>
                <a:gd name="T48" fmla="*/ 1329 w 373"/>
                <a:gd name="T49" fmla="*/ 782 h 342"/>
                <a:gd name="T50" fmla="*/ 1399 w 373"/>
                <a:gd name="T51" fmla="*/ 804 h 342"/>
                <a:gd name="T52" fmla="*/ 1453 w 373"/>
                <a:gd name="T53" fmla="*/ 834 h 342"/>
                <a:gd name="T54" fmla="*/ 1522 w 373"/>
                <a:gd name="T55" fmla="*/ 858 h 342"/>
                <a:gd name="T56" fmla="*/ 1571 w 373"/>
                <a:gd name="T57" fmla="*/ 895 h 342"/>
                <a:gd name="T58" fmla="*/ 1625 w 373"/>
                <a:gd name="T59" fmla="*/ 938 h 342"/>
                <a:gd name="T60" fmla="*/ 1677 w 373"/>
                <a:gd name="T61" fmla="*/ 984 h 342"/>
                <a:gd name="T62" fmla="*/ 1699 w 373"/>
                <a:gd name="T63" fmla="*/ 1021 h 342"/>
                <a:gd name="T64" fmla="*/ 1713 w 373"/>
                <a:gd name="T65" fmla="*/ 1036 h 342"/>
                <a:gd name="T66" fmla="*/ 1714 w 373"/>
                <a:gd name="T67" fmla="*/ 1039 h 342"/>
                <a:gd name="T68" fmla="*/ 1721 w 373"/>
                <a:gd name="T69" fmla="*/ 1049 h 342"/>
                <a:gd name="T70" fmla="*/ 1725 w 373"/>
                <a:gd name="T71" fmla="*/ 1059 h 342"/>
                <a:gd name="T72" fmla="*/ 1735 w 373"/>
                <a:gd name="T73" fmla="*/ 1067 h 342"/>
                <a:gd name="T74" fmla="*/ 1736 w 373"/>
                <a:gd name="T75" fmla="*/ 1071 h 342"/>
                <a:gd name="T76" fmla="*/ 1750 w 373"/>
                <a:gd name="T77" fmla="*/ 1086 h 342"/>
                <a:gd name="T78" fmla="*/ 1753 w 373"/>
                <a:gd name="T79" fmla="*/ 1090 h 342"/>
                <a:gd name="T80" fmla="*/ 1761 w 373"/>
                <a:gd name="T81" fmla="*/ 1102 h 342"/>
                <a:gd name="T82" fmla="*/ 1766 w 373"/>
                <a:gd name="T83" fmla="*/ 1107 h 342"/>
                <a:gd name="T84" fmla="*/ 1778 w 373"/>
                <a:gd name="T85" fmla="*/ 1111 h 342"/>
                <a:gd name="T86" fmla="*/ 1783 w 373"/>
                <a:gd name="T87" fmla="*/ 1122 h 342"/>
                <a:gd name="T88" fmla="*/ 1793 w 373"/>
                <a:gd name="T89" fmla="*/ 1126 h 342"/>
                <a:gd name="T90" fmla="*/ 1800 w 373"/>
                <a:gd name="T91" fmla="*/ 1130 h 342"/>
                <a:gd name="T92" fmla="*/ 1815 w 373"/>
                <a:gd name="T93" fmla="*/ 1144 h 3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73" h="342">
                  <a:moveTo>
                    <a:pt x="0" y="7"/>
                  </a:moveTo>
                  <a:lnTo>
                    <a:pt x="11" y="2"/>
                  </a:lnTo>
                  <a:lnTo>
                    <a:pt x="17" y="0"/>
                  </a:lnTo>
                  <a:lnTo>
                    <a:pt x="23" y="0"/>
                  </a:lnTo>
                  <a:lnTo>
                    <a:pt x="30" y="0"/>
                  </a:lnTo>
                  <a:lnTo>
                    <a:pt x="37" y="0"/>
                  </a:lnTo>
                  <a:lnTo>
                    <a:pt x="43" y="2"/>
                  </a:lnTo>
                  <a:lnTo>
                    <a:pt x="50" y="4"/>
                  </a:lnTo>
                  <a:lnTo>
                    <a:pt x="57" y="7"/>
                  </a:lnTo>
                  <a:lnTo>
                    <a:pt x="64" y="10"/>
                  </a:lnTo>
                  <a:lnTo>
                    <a:pt x="71" y="14"/>
                  </a:lnTo>
                  <a:lnTo>
                    <a:pt x="78" y="18"/>
                  </a:lnTo>
                  <a:lnTo>
                    <a:pt x="85" y="22"/>
                  </a:lnTo>
                  <a:lnTo>
                    <a:pt x="91" y="27"/>
                  </a:lnTo>
                  <a:lnTo>
                    <a:pt x="98" y="32"/>
                  </a:lnTo>
                  <a:lnTo>
                    <a:pt x="105" y="38"/>
                  </a:lnTo>
                  <a:lnTo>
                    <a:pt x="111" y="44"/>
                  </a:lnTo>
                  <a:lnTo>
                    <a:pt x="117" y="49"/>
                  </a:lnTo>
                  <a:lnTo>
                    <a:pt x="123" y="55"/>
                  </a:lnTo>
                  <a:lnTo>
                    <a:pt x="129" y="62"/>
                  </a:lnTo>
                  <a:lnTo>
                    <a:pt x="135" y="68"/>
                  </a:lnTo>
                  <a:lnTo>
                    <a:pt x="140" y="74"/>
                  </a:lnTo>
                  <a:lnTo>
                    <a:pt x="145" y="80"/>
                  </a:lnTo>
                  <a:lnTo>
                    <a:pt x="150" y="87"/>
                  </a:lnTo>
                  <a:lnTo>
                    <a:pt x="155" y="93"/>
                  </a:lnTo>
                  <a:lnTo>
                    <a:pt x="159" y="99"/>
                  </a:lnTo>
                  <a:lnTo>
                    <a:pt x="162" y="105"/>
                  </a:lnTo>
                  <a:lnTo>
                    <a:pt x="165" y="111"/>
                  </a:lnTo>
                  <a:lnTo>
                    <a:pt x="168" y="116"/>
                  </a:lnTo>
                  <a:lnTo>
                    <a:pt x="171" y="121"/>
                  </a:lnTo>
                  <a:lnTo>
                    <a:pt x="172" y="126"/>
                  </a:lnTo>
                  <a:lnTo>
                    <a:pt x="174" y="131"/>
                  </a:lnTo>
                  <a:lnTo>
                    <a:pt x="179" y="150"/>
                  </a:lnTo>
                  <a:lnTo>
                    <a:pt x="183" y="158"/>
                  </a:lnTo>
                  <a:lnTo>
                    <a:pt x="187" y="166"/>
                  </a:lnTo>
                  <a:lnTo>
                    <a:pt x="191" y="173"/>
                  </a:lnTo>
                  <a:lnTo>
                    <a:pt x="195" y="179"/>
                  </a:lnTo>
                  <a:lnTo>
                    <a:pt x="200" y="185"/>
                  </a:lnTo>
                  <a:lnTo>
                    <a:pt x="205" y="191"/>
                  </a:lnTo>
                  <a:lnTo>
                    <a:pt x="211" y="196"/>
                  </a:lnTo>
                  <a:lnTo>
                    <a:pt x="216" y="200"/>
                  </a:lnTo>
                  <a:lnTo>
                    <a:pt x="222" y="205"/>
                  </a:lnTo>
                  <a:lnTo>
                    <a:pt x="228" y="209"/>
                  </a:lnTo>
                  <a:lnTo>
                    <a:pt x="234" y="212"/>
                  </a:lnTo>
                  <a:lnTo>
                    <a:pt x="241" y="216"/>
                  </a:lnTo>
                  <a:lnTo>
                    <a:pt x="247" y="220"/>
                  </a:lnTo>
                  <a:lnTo>
                    <a:pt x="254" y="223"/>
                  </a:lnTo>
                  <a:lnTo>
                    <a:pt x="260" y="226"/>
                  </a:lnTo>
                  <a:lnTo>
                    <a:pt x="267" y="230"/>
                  </a:lnTo>
                  <a:lnTo>
                    <a:pt x="273" y="233"/>
                  </a:lnTo>
                  <a:lnTo>
                    <a:pt x="280" y="236"/>
                  </a:lnTo>
                  <a:lnTo>
                    <a:pt x="287" y="240"/>
                  </a:lnTo>
                  <a:lnTo>
                    <a:pt x="293" y="244"/>
                  </a:lnTo>
                  <a:lnTo>
                    <a:pt x="299" y="248"/>
                  </a:lnTo>
                  <a:lnTo>
                    <a:pt x="305" y="252"/>
                  </a:lnTo>
                  <a:lnTo>
                    <a:pt x="312" y="256"/>
                  </a:lnTo>
                  <a:lnTo>
                    <a:pt x="317" y="262"/>
                  </a:lnTo>
                  <a:lnTo>
                    <a:pt x="323" y="267"/>
                  </a:lnTo>
                  <a:lnTo>
                    <a:pt x="329" y="273"/>
                  </a:lnTo>
                  <a:lnTo>
                    <a:pt x="334" y="279"/>
                  </a:lnTo>
                  <a:lnTo>
                    <a:pt x="339" y="286"/>
                  </a:lnTo>
                  <a:lnTo>
                    <a:pt x="344" y="294"/>
                  </a:lnTo>
                  <a:lnTo>
                    <a:pt x="348" y="302"/>
                  </a:lnTo>
                  <a:lnTo>
                    <a:pt x="349" y="305"/>
                  </a:lnTo>
                  <a:lnTo>
                    <a:pt x="350" y="306"/>
                  </a:lnTo>
                  <a:lnTo>
                    <a:pt x="351" y="308"/>
                  </a:lnTo>
                  <a:lnTo>
                    <a:pt x="351" y="309"/>
                  </a:lnTo>
                  <a:lnTo>
                    <a:pt x="352" y="310"/>
                  </a:lnTo>
                  <a:lnTo>
                    <a:pt x="352" y="311"/>
                  </a:lnTo>
                  <a:lnTo>
                    <a:pt x="353" y="313"/>
                  </a:lnTo>
                  <a:lnTo>
                    <a:pt x="353" y="314"/>
                  </a:lnTo>
                  <a:lnTo>
                    <a:pt x="354" y="315"/>
                  </a:lnTo>
                  <a:lnTo>
                    <a:pt x="355" y="316"/>
                  </a:lnTo>
                  <a:lnTo>
                    <a:pt x="356" y="318"/>
                  </a:lnTo>
                  <a:lnTo>
                    <a:pt x="356" y="319"/>
                  </a:lnTo>
                  <a:lnTo>
                    <a:pt x="357" y="320"/>
                  </a:lnTo>
                  <a:lnTo>
                    <a:pt x="358" y="322"/>
                  </a:lnTo>
                  <a:lnTo>
                    <a:pt x="359" y="323"/>
                  </a:lnTo>
                  <a:lnTo>
                    <a:pt x="359" y="324"/>
                  </a:lnTo>
                  <a:lnTo>
                    <a:pt x="360" y="325"/>
                  </a:lnTo>
                  <a:lnTo>
                    <a:pt x="361" y="326"/>
                  </a:lnTo>
                  <a:lnTo>
                    <a:pt x="361" y="328"/>
                  </a:lnTo>
                  <a:lnTo>
                    <a:pt x="362" y="329"/>
                  </a:lnTo>
                  <a:lnTo>
                    <a:pt x="363" y="330"/>
                  </a:lnTo>
                  <a:lnTo>
                    <a:pt x="364" y="331"/>
                  </a:lnTo>
                  <a:lnTo>
                    <a:pt x="365" y="332"/>
                  </a:lnTo>
                  <a:lnTo>
                    <a:pt x="365" y="333"/>
                  </a:lnTo>
                  <a:lnTo>
                    <a:pt x="366" y="334"/>
                  </a:lnTo>
                  <a:lnTo>
                    <a:pt x="367" y="336"/>
                  </a:lnTo>
                  <a:lnTo>
                    <a:pt x="368" y="336"/>
                  </a:lnTo>
                  <a:lnTo>
                    <a:pt x="369" y="338"/>
                  </a:lnTo>
                  <a:lnTo>
                    <a:pt x="370" y="338"/>
                  </a:lnTo>
                  <a:lnTo>
                    <a:pt x="371" y="340"/>
                  </a:lnTo>
                  <a:lnTo>
                    <a:pt x="372" y="34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899" name="Freeform 34"/>
            <p:cNvSpPr>
              <a:spLocks/>
            </p:cNvSpPr>
            <p:nvPr/>
          </p:nvSpPr>
          <p:spPr bwMode="auto">
            <a:xfrm>
              <a:off x="5594" y="3754"/>
              <a:ext cx="131" cy="215"/>
            </a:xfrm>
            <a:custGeom>
              <a:avLst/>
              <a:gdLst>
                <a:gd name="T0" fmla="*/ 531 w 112"/>
                <a:gd name="T1" fmla="*/ 0 h 191"/>
                <a:gd name="T2" fmla="*/ 462 w 112"/>
                <a:gd name="T3" fmla="*/ 1 h 191"/>
                <a:gd name="T4" fmla="*/ 430 w 112"/>
                <a:gd name="T5" fmla="*/ 3 h 191"/>
                <a:gd name="T6" fmla="*/ 408 w 112"/>
                <a:gd name="T7" fmla="*/ 18 h 191"/>
                <a:gd name="T8" fmla="*/ 377 w 112"/>
                <a:gd name="T9" fmla="*/ 26 h 191"/>
                <a:gd name="T10" fmla="*/ 357 w 112"/>
                <a:gd name="T11" fmla="*/ 42 h 191"/>
                <a:gd name="T12" fmla="*/ 333 w 112"/>
                <a:gd name="T13" fmla="*/ 53 h 191"/>
                <a:gd name="T14" fmla="*/ 312 w 112"/>
                <a:gd name="T15" fmla="*/ 69 h 191"/>
                <a:gd name="T16" fmla="*/ 289 w 112"/>
                <a:gd name="T17" fmla="*/ 87 h 191"/>
                <a:gd name="T18" fmla="*/ 283 w 112"/>
                <a:gd name="T19" fmla="*/ 105 h 191"/>
                <a:gd name="T20" fmla="*/ 261 w 112"/>
                <a:gd name="T21" fmla="*/ 125 h 191"/>
                <a:gd name="T22" fmla="*/ 244 w 112"/>
                <a:gd name="T23" fmla="*/ 144 h 191"/>
                <a:gd name="T24" fmla="*/ 230 w 112"/>
                <a:gd name="T25" fmla="*/ 163 h 191"/>
                <a:gd name="T26" fmla="*/ 218 w 112"/>
                <a:gd name="T27" fmla="*/ 189 h 191"/>
                <a:gd name="T28" fmla="*/ 207 w 112"/>
                <a:gd name="T29" fmla="*/ 214 h 191"/>
                <a:gd name="T30" fmla="*/ 192 w 112"/>
                <a:gd name="T31" fmla="*/ 240 h 191"/>
                <a:gd name="T32" fmla="*/ 179 w 112"/>
                <a:gd name="T33" fmla="*/ 261 h 191"/>
                <a:gd name="T34" fmla="*/ 170 w 112"/>
                <a:gd name="T35" fmla="*/ 286 h 191"/>
                <a:gd name="T36" fmla="*/ 164 w 112"/>
                <a:gd name="T37" fmla="*/ 314 h 191"/>
                <a:gd name="T38" fmla="*/ 151 w 112"/>
                <a:gd name="T39" fmla="*/ 342 h 191"/>
                <a:gd name="T40" fmla="*/ 144 w 112"/>
                <a:gd name="T41" fmla="*/ 367 h 191"/>
                <a:gd name="T42" fmla="*/ 129 w 112"/>
                <a:gd name="T43" fmla="*/ 391 h 191"/>
                <a:gd name="T44" fmla="*/ 120 w 112"/>
                <a:gd name="T45" fmla="*/ 418 h 191"/>
                <a:gd name="T46" fmla="*/ 110 w 112"/>
                <a:gd name="T47" fmla="*/ 444 h 191"/>
                <a:gd name="T48" fmla="*/ 103 w 112"/>
                <a:gd name="T49" fmla="*/ 471 h 191"/>
                <a:gd name="T50" fmla="*/ 88 w 112"/>
                <a:gd name="T51" fmla="*/ 491 h 191"/>
                <a:gd name="T52" fmla="*/ 77 w 112"/>
                <a:gd name="T53" fmla="*/ 514 h 191"/>
                <a:gd name="T54" fmla="*/ 64 w 112"/>
                <a:gd name="T55" fmla="*/ 541 h 191"/>
                <a:gd name="T56" fmla="*/ 48 w 112"/>
                <a:gd name="T57" fmla="*/ 563 h 191"/>
                <a:gd name="T58" fmla="*/ 34 w 112"/>
                <a:gd name="T59" fmla="*/ 579 h 191"/>
                <a:gd name="T60" fmla="*/ 21 w 112"/>
                <a:gd name="T61" fmla="*/ 601 h 191"/>
                <a:gd name="T62" fmla="*/ 0 w 112"/>
                <a:gd name="T63" fmla="*/ 621 h 1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91">
                  <a:moveTo>
                    <a:pt x="111" y="0"/>
                  </a:moveTo>
                  <a:lnTo>
                    <a:pt x="97" y="1"/>
                  </a:lnTo>
                  <a:lnTo>
                    <a:pt x="90" y="3"/>
                  </a:lnTo>
                  <a:lnTo>
                    <a:pt x="85" y="5"/>
                  </a:lnTo>
                  <a:lnTo>
                    <a:pt x="79" y="8"/>
                  </a:lnTo>
                  <a:lnTo>
                    <a:pt x="74" y="12"/>
                  </a:lnTo>
                  <a:lnTo>
                    <a:pt x="70" y="16"/>
                  </a:lnTo>
                  <a:lnTo>
                    <a:pt x="65" y="21"/>
                  </a:lnTo>
                  <a:lnTo>
                    <a:pt x="61" y="26"/>
                  </a:lnTo>
                  <a:lnTo>
                    <a:pt x="58" y="32"/>
                  </a:lnTo>
                  <a:lnTo>
                    <a:pt x="54" y="38"/>
                  </a:lnTo>
                  <a:lnTo>
                    <a:pt x="51" y="44"/>
                  </a:lnTo>
                  <a:lnTo>
                    <a:pt x="48" y="51"/>
                  </a:lnTo>
                  <a:lnTo>
                    <a:pt x="45" y="58"/>
                  </a:lnTo>
                  <a:lnTo>
                    <a:pt x="43" y="66"/>
                  </a:lnTo>
                  <a:lnTo>
                    <a:pt x="40" y="73"/>
                  </a:lnTo>
                  <a:lnTo>
                    <a:pt x="38" y="81"/>
                  </a:lnTo>
                  <a:lnTo>
                    <a:pt x="36" y="88"/>
                  </a:lnTo>
                  <a:lnTo>
                    <a:pt x="34" y="96"/>
                  </a:lnTo>
                  <a:lnTo>
                    <a:pt x="32" y="104"/>
                  </a:lnTo>
                  <a:lnTo>
                    <a:pt x="30" y="112"/>
                  </a:lnTo>
                  <a:lnTo>
                    <a:pt x="27" y="120"/>
                  </a:lnTo>
                  <a:lnTo>
                    <a:pt x="25" y="128"/>
                  </a:lnTo>
                  <a:lnTo>
                    <a:pt x="23" y="136"/>
                  </a:lnTo>
                  <a:lnTo>
                    <a:pt x="21" y="144"/>
                  </a:lnTo>
                  <a:lnTo>
                    <a:pt x="18" y="151"/>
                  </a:lnTo>
                  <a:lnTo>
                    <a:pt x="16" y="158"/>
                  </a:lnTo>
                  <a:lnTo>
                    <a:pt x="13" y="166"/>
                  </a:lnTo>
                  <a:lnTo>
                    <a:pt x="10" y="172"/>
                  </a:lnTo>
                  <a:lnTo>
                    <a:pt x="7" y="178"/>
                  </a:lnTo>
                  <a:lnTo>
                    <a:pt x="4" y="184"/>
                  </a:lnTo>
                  <a:lnTo>
                    <a:pt x="0" y="19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00" name="Freeform 35"/>
            <p:cNvSpPr>
              <a:spLocks/>
            </p:cNvSpPr>
            <p:nvPr/>
          </p:nvSpPr>
          <p:spPr bwMode="auto">
            <a:xfrm>
              <a:off x="4974" y="3148"/>
              <a:ext cx="334" cy="79"/>
            </a:xfrm>
            <a:custGeom>
              <a:avLst/>
              <a:gdLst>
                <a:gd name="T0" fmla="*/ 0 w 286"/>
                <a:gd name="T1" fmla="*/ 3 h 70"/>
                <a:gd name="T2" fmla="*/ 79 w 286"/>
                <a:gd name="T3" fmla="*/ 1 h 70"/>
                <a:gd name="T4" fmla="*/ 121 w 286"/>
                <a:gd name="T5" fmla="*/ 0 h 70"/>
                <a:gd name="T6" fmla="*/ 163 w 286"/>
                <a:gd name="T7" fmla="*/ 0 h 70"/>
                <a:gd name="T8" fmla="*/ 200 w 286"/>
                <a:gd name="T9" fmla="*/ 1 h 70"/>
                <a:gd name="T10" fmla="*/ 245 w 286"/>
                <a:gd name="T11" fmla="*/ 2 h 70"/>
                <a:gd name="T12" fmla="*/ 286 w 286"/>
                <a:gd name="T13" fmla="*/ 3 h 70"/>
                <a:gd name="T14" fmla="*/ 333 w 286"/>
                <a:gd name="T15" fmla="*/ 18 h 70"/>
                <a:gd name="T16" fmla="*/ 373 w 286"/>
                <a:gd name="T17" fmla="*/ 23 h 70"/>
                <a:gd name="T18" fmla="*/ 412 w 286"/>
                <a:gd name="T19" fmla="*/ 33 h 70"/>
                <a:gd name="T20" fmla="*/ 454 w 286"/>
                <a:gd name="T21" fmla="*/ 43 h 70"/>
                <a:gd name="T22" fmla="*/ 496 w 286"/>
                <a:gd name="T23" fmla="*/ 49 h 70"/>
                <a:gd name="T24" fmla="*/ 534 w 286"/>
                <a:gd name="T25" fmla="*/ 62 h 70"/>
                <a:gd name="T26" fmla="*/ 579 w 286"/>
                <a:gd name="T27" fmla="*/ 76 h 70"/>
                <a:gd name="T28" fmla="*/ 620 w 286"/>
                <a:gd name="T29" fmla="*/ 86 h 70"/>
                <a:gd name="T30" fmla="*/ 667 w 286"/>
                <a:gd name="T31" fmla="*/ 98 h 70"/>
                <a:gd name="T32" fmla="*/ 708 w 286"/>
                <a:gd name="T33" fmla="*/ 111 h 70"/>
                <a:gd name="T34" fmla="*/ 750 w 286"/>
                <a:gd name="T35" fmla="*/ 123 h 70"/>
                <a:gd name="T36" fmla="*/ 789 w 286"/>
                <a:gd name="T37" fmla="*/ 134 h 70"/>
                <a:gd name="T38" fmla="*/ 837 w 286"/>
                <a:gd name="T39" fmla="*/ 144 h 70"/>
                <a:gd name="T40" fmla="*/ 876 w 286"/>
                <a:gd name="T41" fmla="*/ 159 h 70"/>
                <a:gd name="T42" fmla="*/ 920 w 286"/>
                <a:gd name="T43" fmla="*/ 166 h 70"/>
                <a:gd name="T44" fmla="*/ 966 w 286"/>
                <a:gd name="T45" fmla="*/ 179 h 70"/>
                <a:gd name="T46" fmla="*/ 1008 w 286"/>
                <a:gd name="T47" fmla="*/ 187 h 70"/>
                <a:gd name="T48" fmla="*/ 1045 w 286"/>
                <a:gd name="T49" fmla="*/ 200 h 70"/>
                <a:gd name="T50" fmla="*/ 1090 w 286"/>
                <a:gd name="T51" fmla="*/ 204 h 70"/>
                <a:gd name="T52" fmla="*/ 1130 w 286"/>
                <a:gd name="T53" fmla="*/ 212 h 70"/>
                <a:gd name="T54" fmla="*/ 1177 w 286"/>
                <a:gd name="T55" fmla="*/ 217 h 70"/>
                <a:gd name="T56" fmla="*/ 1218 w 286"/>
                <a:gd name="T57" fmla="*/ 226 h 70"/>
                <a:gd name="T58" fmla="*/ 1257 w 286"/>
                <a:gd name="T59" fmla="*/ 228 h 70"/>
                <a:gd name="T60" fmla="*/ 1301 w 286"/>
                <a:gd name="T61" fmla="*/ 230 h 70"/>
                <a:gd name="T62" fmla="*/ 1344 w 286"/>
                <a:gd name="T63" fmla="*/ 230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6" h="70">
                  <a:moveTo>
                    <a:pt x="0" y="3"/>
                  </a:moveTo>
                  <a:lnTo>
                    <a:pt x="17" y="1"/>
                  </a:lnTo>
                  <a:lnTo>
                    <a:pt x="26" y="0"/>
                  </a:lnTo>
                  <a:lnTo>
                    <a:pt x="34" y="0"/>
                  </a:lnTo>
                  <a:lnTo>
                    <a:pt x="43" y="1"/>
                  </a:lnTo>
                  <a:lnTo>
                    <a:pt x="52" y="2"/>
                  </a:lnTo>
                  <a:lnTo>
                    <a:pt x="61" y="3"/>
                  </a:lnTo>
                  <a:lnTo>
                    <a:pt x="70" y="5"/>
                  </a:lnTo>
                  <a:lnTo>
                    <a:pt x="79" y="7"/>
                  </a:lnTo>
                  <a:lnTo>
                    <a:pt x="88" y="10"/>
                  </a:lnTo>
                  <a:lnTo>
                    <a:pt x="96" y="13"/>
                  </a:lnTo>
                  <a:lnTo>
                    <a:pt x="105" y="15"/>
                  </a:lnTo>
                  <a:lnTo>
                    <a:pt x="114" y="19"/>
                  </a:lnTo>
                  <a:lnTo>
                    <a:pt x="123" y="22"/>
                  </a:lnTo>
                  <a:lnTo>
                    <a:pt x="132" y="25"/>
                  </a:lnTo>
                  <a:lnTo>
                    <a:pt x="141" y="29"/>
                  </a:lnTo>
                  <a:lnTo>
                    <a:pt x="150" y="33"/>
                  </a:lnTo>
                  <a:lnTo>
                    <a:pt x="159" y="36"/>
                  </a:lnTo>
                  <a:lnTo>
                    <a:pt x="168" y="40"/>
                  </a:lnTo>
                  <a:lnTo>
                    <a:pt x="177" y="43"/>
                  </a:lnTo>
                  <a:lnTo>
                    <a:pt x="186" y="47"/>
                  </a:lnTo>
                  <a:lnTo>
                    <a:pt x="195" y="50"/>
                  </a:lnTo>
                  <a:lnTo>
                    <a:pt x="204" y="53"/>
                  </a:lnTo>
                  <a:lnTo>
                    <a:pt x="213" y="56"/>
                  </a:lnTo>
                  <a:lnTo>
                    <a:pt x="222" y="59"/>
                  </a:lnTo>
                  <a:lnTo>
                    <a:pt x="231" y="61"/>
                  </a:lnTo>
                  <a:lnTo>
                    <a:pt x="240" y="64"/>
                  </a:lnTo>
                  <a:lnTo>
                    <a:pt x="249" y="65"/>
                  </a:lnTo>
                  <a:lnTo>
                    <a:pt x="258" y="67"/>
                  </a:lnTo>
                  <a:lnTo>
                    <a:pt x="267" y="68"/>
                  </a:lnTo>
                  <a:lnTo>
                    <a:pt x="276" y="69"/>
                  </a:lnTo>
                  <a:lnTo>
                    <a:pt x="285" y="6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01" name="Line 36"/>
            <p:cNvSpPr>
              <a:spLocks noChangeShapeType="1"/>
            </p:cNvSpPr>
            <p:nvPr/>
          </p:nvSpPr>
          <p:spPr bwMode="auto">
            <a:xfrm flipV="1">
              <a:off x="5047" y="3033"/>
              <a:ext cx="38" cy="10"/>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6902" name="Freeform 37"/>
            <p:cNvSpPr>
              <a:spLocks/>
            </p:cNvSpPr>
            <p:nvPr/>
          </p:nvSpPr>
          <p:spPr bwMode="auto">
            <a:xfrm>
              <a:off x="3269" y="1462"/>
              <a:ext cx="428" cy="442"/>
            </a:xfrm>
            <a:custGeom>
              <a:avLst/>
              <a:gdLst>
                <a:gd name="T0" fmla="*/ 47 w 366"/>
                <a:gd name="T1" fmla="*/ 1270 h 392"/>
                <a:gd name="T2" fmla="*/ 80 w 366"/>
                <a:gd name="T3" fmla="*/ 1246 h 392"/>
                <a:gd name="T4" fmla="*/ 122 w 366"/>
                <a:gd name="T5" fmla="*/ 1220 h 392"/>
                <a:gd name="T6" fmla="*/ 167 w 366"/>
                <a:gd name="T7" fmla="*/ 1195 h 392"/>
                <a:gd name="T8" fmla="*/ 207 w 366"/>
                <a:gd name="T9" fmla="*/ 1174 h 392"/>
                <a:gd name="T10" fmla="*/ 244 w 366"/>
                <a:gd name="T11" fmla="*/ 1148 h 392"/>
                <a:gd name="T12" fmla="*/ 284 w 366"/>
                <a:gd name="T13" fmla="*/ 1126 h 392"/>
                <a:gd name="T14" fmla="*/ 318 w 366"/>
                <a:gd name="T15" fmla="*/ 1103 h 392"/>
                <a:gd name="T16" fmla="*/ 357 w 366"/>
                <a:gd name="T17" fmla="*/ 1079 h 392"/>
                <a:gd name="T18" fmla="*/ 388 w 366"/>
                <a:gd name="T19" fmla="*/ 1047 h 392"/>
                <a:gd name="T20" fmla="*/ 417 w 366"/>
                <a:gd name="T21" fmla="*/ 1018 h 392"/>
                <a:gd name="T22" fmla="*/ 443 w 366"/>
                <a:gd name="T23" fmla="*/ 988 h 392"/>
                <a:gd name="T24" fmla="*/ 476 w 366"/>
                <a:gd name="T25" fmla="*/ 955 h 392"/>
                <a:gd name="T26" fmla="*/ 492 w 366"/>
                <a:gd name="T27" fmla="*/ 914 h 392"/>
                <a:gd name="T28" fmla="*/ 511 w 366"/>
                <a:gd name="T29" fmla="*/ 869 h 392"/>
                <a:gd name="T30" fmla="*/ 531 w 366"/>
                <a:gd name="T31" fmla="*/ 824 h 392"/>
                <a:gd name="T32" fmla="*/ 544 w 366"/>
                <a:gd name="T33" fmla="*/ 776 h 392"/>
                <a:gd name="T34" fmla="*/ 550 w 366"/>
                <a:gd name="T35" fmla="*/ 745 h 392"/>
                <a:gd name="T36" fmla="*/ 559 w 366"/>
                <a:gd name="T37" fmla="*/ 722 h 392"/>
                <a:gd name="T38" fmla="*/ 571 w 366"/>
                <a:gd name="T39" fmla="*/ 697 h 392"/>
                <a:gd name="T40" fmla="*/ 577 w 366"/>
                <a:gd name="T41" fmla="*/ 675 h 392"/>
                <a:gd name="T42" fmla="*/ 586 w 366"/>
                <a:gd name="T43" fmla="*/ 660 h 392"/>
                <a:gd name="T44" fmla="*/ 603 w 366"/>
                <a:gd name="T45" fmla="*/ 647 h 392"/>
                <a:gd name="T46" fmla="*/ 615 w 366"/>
                <a:gd name="T47" fmla="*/ 630 h 392"/>
                <a:gd name="T48" fmla="*/ 622 w 366"/>
                <a:gd name="T49" fmla="*/ 618 h 392"/>
                <a:gd name="T50" fmla="*/ 648 w 366"/>
                <a:gd name="T51" fmla="*/ 600 h 392"/>
                <a:gd name="T52" fmla="*/ 668 w 366"/>
                <a:gd name="T53" fmla="*/ 595 h 392"/>
                <a:gd name="T54" fmla="*/ 685 w 366"/>
                <a:gd name="T55" fmla="*/ 581 h 392"/>
                <a:gd name="T56" fmla="*/ 709 w 366"/>
                <a:gd name="T57" fmla="*/ 569 h 392"/>
                <a:gd name="T58" fmla="*/ 740 w 366"/>
                <a:gd name="T59" fmla="*/ 558 h 392"/>
                <a:gd name="T60" fmla="*/ 773 w 366"/>
                <a:gd name="T61" fmla="*/ 547 h 392"/>
                <a:gd name="T62" fmla="*/ 848 w 366"/>
                <a:gd name="T63" fmla="*/ 525 h 392"/>
                <a:gd name="T64" fmla="*/ 904 w 366"/>
                <a:gd name="T65" fmla="*/ 505 h 392"/>
                <a:gd name="T66" fmla="*/ 967 w 366"/>
                <a:gd name="T67" fmla="*/ 488 h 392"/>
                <a:gd name="T68" fmla="*/ 1020 w 366"/>
                <a:gd name="T69" fmla="*/ 472 h 392"/>
                <a:gd name="T70" fmla="*/ 1084 w 366"/>
                <a:gd name="T71" fmla="*/ 466 h 392"/>
                <a:gd name="T72" fmla="*/ 1150 w 366"/>
                <a:gd name="T73" fmla="*/ 448 h 392"/>
                <a:gd name="T74" fmla="*/ 1211 w 366"/>
                <a:gd name="T75" fmla="*/ 433 h 392"/>
                <a:gd name="T76" fmla="*/ 1273 w 366"/>
                <a:gd name="T77" fmla="*/ 417 h 392"/>
                <a:gd name="T78" fmla="*/ 1333 w 366"/>
                <a:gd name="T79" fmla="*/ 401 h 392"/>
                <a:gd name="T80" fmla="*/ 1395 w 366"/>
                <a:gd name="T81" fmla="*/ 384 h 392"/>
                <a:gd name="T82" fmla="*/ 1448 w 366"/>
                <a:gd name="T83" fmla="*/ 366 h 392"/>
                <a:gd name="T84" fmla="*/ 1504 w 366"/>
                <a:gd name="T85" fmla="*/ 342 h 392"/>
                <a:gd name="T86" fmla="*/ 1566 w 366"/>
                <a:gd name="T87" fmla="*/ 316 h 392"/>
                <a:gd name="T88" fmla="*/ 1613 w 366"/>
                <a:gd name="T89" fmla="*/ 290 h 392"/>
                <a:gd name="T90" fmla="*/ 1661 w 366"/>
                <a:gd name="T91" fmla="*/ 257 h 392"/>
                <a:gd name="T92" fmla="*/ 1697 w 366"/>
                <a:gd name="T93" fmla="*/ 226 h 392"/>
                <a:gd name="T94" fmla="*/ 1719 w 366"/>
                <a:gd name="T95" fmla="*/ 188 h 392"/>
                <a:gd name="T96" fmla="*/ 1731 w 366"/>
                <a:gd name="T97" fmla="*/ 177 h 392"/>
                <a:gd name="T98" fmla="*/ 1741 w 366"/>
                <a:gd name="T99" fmla="*/ 159 h 392"/>
                <a:gd name="T100" fmla="*/ 1746 w 366"/>
                <a:gd name="T101" fmla="*/ 139 h 392"/>
                <a:gd name="T102" fmla="*/ 1746 w 366"/>
                <a:gd name="T103" fmla="*/ 125 h 392"/>
                <a:gd name="T104" fmla="*/ 1746 w 366"/>
                <a:gd name="T105" fmla="*/ 109 h 392"/>
                <a:gd name="T106" fmla="*/ 1741 w 366"/>
                <a:gd name="T107" fmla="*/ 88 h 392"/>
                <a:gd name="T108" fmla="*/ 1731 w 366"/>
                <a:gd name="T109" fmla="*/ 77 h 392"/>
                <a:gd name="T110" fmla="*/ 1719 w 366"/>
                <a:gd name="T111" fmla="*/ 61 h 392"/>
                <a:gd name="T112" fmla="*/ 1708 w 366"/>
                <a:gd name="T113" fmla="*/ 53 h 392"/>
                <a:gd name="T114" fmla="*/ 1692 w 366"/>
                <a:gd name="T115" fmla="*/ 42 h 392"/>
                <a:gd name="T116" fmla="*/ 1673 w 366"/>
                <a:gd name="T117" fmla="*/ 29 h 392"/>
                <a:gd name="T118" fmla="*/ 1656 w 366"/>
                <a:gd name="T119" fmla="*/ 20 h 392"/>
                <a:gd name="T120" fmla="*/ 1631 w 366"/>
                <a:gd name="T121" fmla="*/ 3 h 392"/>
                <a:gd name="T122" fmla="*/ 1603 w 366"/>
                <a:gd name="T123" fmla="*/ 1 h 3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6" h="392">
                  <a:moveTo>
                    <a:pt x="0" y="391"/>
                  </a:moveTo>
                  <a:lnTo>
                    <a:pt x="9" y="382"/>
                  </a:lnTo>
                  <a:lnTo>
                    <a:pt x="13" y="378"/>
                  </a:lnTo>
                  <a:lnTo>
                    <a:pt x="17" y="375"/>
                  </a:lnTo>
                  <a:lnTo>
                    <a:pt x="22" y="371"/>
                  </a:lnTo>
                  <a:lnTo>
                    <a:pt x="26" y="367"/>
                  </a:lnTo>
                  <a:lnTo>
                    <a:pt x="30" y="363"/>
                  </a:lnTo>
                  <a:lnTo>
                    <a:pt x="35" y="360"/>
                  </a:lnTo>
                  <a:lnTo>
                    <a:pt x="39" y="357"/>
                  </a:lnTo>
                  <a:lnTo>
                    <a:pt x="43" y="353"/>
                  </a:lnTo>
                  <a:lnTo>
                    <a:pt x="47" y="350"/>
                  </a:lnTo>
                  <a:lnTo>
                    <a:pt x="51" y="346"/>
                  </a:lnTo>
                  <a:lnTo>
                    <a:pt x="55" y="343"/>
                  </a:lnTo>
                  <a:lnTo>
                    <a:pt x="59" y="339"/>
                  </a:lnTo>
                  <a:lnTo>
                    <a:pt x="63" y="336"/>
                  </a:lnTo>
                  <a:lnTo>
                    <a:pt x="67" y="332"/>
                  </a:lnTo>
                  <a:lnTo>
                    <a:pt x="71" y="328"/>
                  </a:lnTo>
                  <a:lnTo>
                    <a:pt x="74" y="325"/>
                  </a:lnTo>
                  <a:lnTo>
                    <a:pt x="78" y="321"/>
                  </a:lnTo>
                  <a:lnTo>
                    <a:pt x="81" y="316"/>
                  </a:lnTo>
                  <a:lnTo>
                    <a:pt x="84" y="312"/>
                  </a:lnTo>
                  <a:lnTo>
                    <a:pt x="87" y="307"/>
                  </a:lnTo>
                  <a:lnTo>
                    <a:pt x="90" y="303"/>
                  </a:lnTo>
                  <a:lnTo>
                    <a:pt x="93" y="298"/>
                  </a:lnTo>
                  <a:lnTo>
                    <a:pt x="96" y="293"/>
                  </a:lnTo>
                  <a:lnTo>
                    <a:pt x="99" y="287"/>
                  </a:lnTo>
                  <a:lnTo>
                    <a:pt x="101" y="281"/>
                  </a:lnTo>
                  <a:lnTo>
                    <a:pt x="103" y="275"/>
                  </a:lnTo>
                  <a:lnTo>
                    <a:pt x="105" y="269"/>
                  </a:lnTo>
                  <a:lnTo>
                    <a:pt x="107" y="262"/>
                  </a:lnTo>
                  <a:lnTo>
                    <a:pt x="109" y="255"/>
                  </a:lnTo>
                  <a:lnTo>
                    <a:pt x="111" y="248"/>
                  </a:lnTo>
                  <a:lnTo>
                    <a:pt x="113" y="238"/>
                  </a:lnTo>
                  <a:lnTo>
                    <a:pt x="114" y="233"/>
                  </a:lnTo>
                  <a:lnTo>
                    <a:pt x="115" y="229"/>
                  </a:lnTo>
                  <a:lnTo>
                    <a:pt x="115" y="225"/>
                  </a:lnTo>
                  <a:lnTo>
                    <a:pt x="117" y="221"/>
                  </a:lnTo>
                  <a:lnTo>
                    <a:pt x="117" y="217"/>
                  </a:lnTo>
                  <a:lnTo>
                    <a:pt x="118" y="214"/>
                  </a:lnTo>
                  <a:lnTo>
                    <a:pt x="119" y="210"/>
                  </a:lnTo>
                  <a:lnTo>
                    <a:pt x="120" y="207"/>
                  </a:lnTo>
                  <a:lnTo>
                    <a:pt x="121" y="204"/>
                  </a:lnTo>
                  <a:lnTo>
                    <a:pt x="122" y="201"/>
                  </a:lnTo>
                  <a:lnTo>
                    <a:pt x="123" y="199"/>
                  </a:lnTo>
                  <a:lnTo>
                    <a:pt x="125" y="196"/>
                  </a:lnTo>
                  <a:lnTo>
                    <a:pt x="126" y="194"/>
                  </a:lnTo>
                  <a:lnTo>
                    <a:pt x="127" y="192"/>
                  </a:lnTo>
                  <a:lnTo>
                    <a:pt x="128" y="190"/>
                  </a:lnTo>
                  <a:lnTo>
                    <a:pt x="130" y="187"/>
                  </a:lnTo>
                  <a:lnTo>
                    <a:pt x="131" y="186"/>
                  </a:lnTo>
                  <a:lnTo>
                    <a:pt x="133" y="184"/>
                  </a:lnTo>
                  <a:lnTo>
                    <a:pt x="135" y="182"/>
                  </a:lnTo>
                  <a:lnTo>
                    <a:pt x="137" y="180"/>
                  </a:lnTo>
                  <a:lnTo>
                    <a:pt x="139" y="178"/>
                  </a:lnTo>
                  <a:lnTo>
                    <a:pt x="141" y="177"/>
                  </a:lnTo>
                  <a:lnTo>
                    <a:pt x="144" y="175"/>
                  </a:lnTo>
                  <a:lnTo>
                    <a:pt x="147" y="173"/>
                  </a:lnTo>
                  <a:lnTo>
                    <a:pt x="149" y="171"/>
                  </a:lnTo>
                  <a:lnTo>
                    <a:pt x="152" y="169"/>
                  </a:lnTo>
                  <a:lnTo>
                    <a:pt x="155" y="168"/>
                  </a:lnTo>
                  <a:lnTo>
                    <a:pt x="159" y="166"/>
                  </a:lnTo>
                  <a:lnTo>
                    <a:pt x="162" y="164"/>
                  </a:lnTo>
                  <a:lnTo>
                    <a:pt x="166" y="162"/>
                  </a:lnTo>
                  <a:lnTo>
                    <a:pt x="177" y="157"/>
                  </a:lnTo>
                  <a:lnTo>
                    <a:pt x="183" y="154"/>
                  </a:lnTo>
                  <a:lnTo>
                    <a:pt x="189" y="152"/>
                  </a:lnTo>
                  <a:lnTo>
                    <a:pt x="195" y="149"/>
                  </a:lnTo>
                  <a:lnTo>
                    <a:pt x="202" y="147"/>
                  </a:lnTo>
                  <a:lnTo>
                    <a:pt x="208" y="145"/>
                  </a:lnTo>
                  <a:lnTo>
                    <a:pt x="214" y="143"/>
                  </a:lnTo>
                  <a:lnTo>
                    <a:pt x="221" y="141"/>
                  </a:lnTo>
                  <a:lnTo>
                    <a:pt x="227" y="139"/>
                  </a:lnTo>
                  <a:lnTo>
                    <a:pt x="234" y="137"/>
                  </a:lnTo>
                  <a:lnTo>
                    <a:pt x="240" y="135"/>
                  </a:lnTo>
                  <a:lnTo>
                    <a:pt x="247" y="132"/>
                  </a:lnTo>
                  <a:lnTo>
                    <a:pt x="253" y="130"/>
                  </a:lnTo>
                  <a:lnTo>
                    <a:pt x="260" y="128"/>
                  </a:lnTo>
                  <a:lnTo>
                    <a:pt x="266" y="126"/>
                  </a:lnTo>
                  <a:lnTo>
                    <a:pt x="273" y="123"/>
                  </a:lnTo>
                  <a:lnTo>
                    <a:pt x="279" y="121"/>
                  </a:lnTo>
                  <a:lnTo>
                    <a:pt x="285" y="118"/>
                  </a:lnTo>
                  <a:lnTo>
                    <a:pt x="292" y="115"/>
                  </a:lnTo>
                  <a:lnTo>
                    <a:pt x="298" y="113"/>
                  </a:lnTo>
                  <a:lnTo>
                    <a:pt x="304" y="109"/>
                  </a:lnTo>
                  <a:lnTo>
                    <a:pt x="310" y="106"/>
                  </a:lnTo>
                  <a:lnTo>
                    <a:pt x="315" y="103"/>
                  </a:lnTo>
                  <a:lnTo>
                    <a:pt x="321" y="99"/>
                  </a:lnTo>
                  <a:lnTo>
                    <a:pt x="327" y="95"/>
                  </a:lnTo>
                  <a:lnTo>
                    <a:pt x="332" y="91"/>
                  </a:lnTo>
                  <a:lnTo>
                    <a:pt x="337" y="87"/>
                  </a:lnTo>
                  <a:lnTo>
                    <a:pt x="342" y="82"/>
                  </a:lnTo>
                  <a:lnTo>
                    <a:pt x="347" y="77"/>
                  </a:lnTo>
                  <a:lnTo>
                    <a:pt x="352" y="72"/>
                  </a:lnTo>
                  <a:lnTo>
                    <a:pt x="356" y="67"/>
                  </a:lnTo>
                  <a:lnTo>
                    <a:pt x="359" y="61"/>
                  </a:lnTo>
                  <a:lnTo>
                    <a:pt x="360" y="57"/>
                  </a:lnTo>
                  <a:lnTo>
                    <a:pt x="361" y="55"/>
                  </a:lnTo>
                  <a:lnTo>
                    <a:pt x="362" y="52"/>
                  </a:lnTo>
                  <a:lnTo>
                    <a:pt x="363" y="49"/>
                  </a:lnTo>
                  <a:lnTo>
                    <a:pt x="364" y="47"/>
                  </a:lnTo>
                  <a:lnTo>
                    <a:pt x="364" y="44"/>
                  </a:lnTo>
                  <a:lnTo>
                    <a:pt x="365" y="41"/>
                  </a:lnTo>
                  <a:lnTo>
                    <a:pt x="365" y="39"/>
                  </a:lnTo>
                  <a:lnTo>
                    <a:pt x="365" y="37"/>
                  </a:lnTo>
                  <a:lnTo>
                    <a:pt x="365" y="34"/>
                  </a:lnTo>
                  <a:lnTo>
                    <a:pt x="365" y="32"/>
                  </a:lnTo>
                  <a:lnTo>
                    <a:pt x="364" y="30"/>
                  </a:lnTo>
                  <a:lnTo>
                    <a:pt x="364" y="27"/>
                  </a:lnTo>
                  <a:lnTo>
                    <a:pt x="363" y="25"/>
                  </a:lnTo>
                  <a:lnTo>
                    <a:pt x="362" y="23"/>
                  </a:lnTo>
                  <a:lnTo>
                    <a:pt x="361" y="21"/>
                  </a:lnTo>
                  <a:lnTo>
                    <a:pt x="360" y="19"/>
                  </a:lnTo>
                  <a:lnTo>
                    <a:pt x="359" y="17"/>
                  </a:lnTo>
                  <a:lnTo>
                    <a:pt x="357" y="16"/>
                  </a:lnTo>
                  <a:lnTo>
                    <a:pt x="356" y="14"/>
                  </a:lnTo>
                  <a:lnTo>
                    <a:pt x="354" y="12"/>
                  </a:lnTo>
                  <a:lnTo>
                    <a:pt x="353" y="11"/>
                  </a:lnTo>
                  <a:lnTo>
                    <a:pt x="350" y="9"/>
                  </a:lnTo>
                  <a:lnTo>
                    <a:pt x="348" y="8"/>
                  </a:lnTo>
                  <a:lnTo>
                    <a:pt x="346" y="6"/>
                  </a:lnTo>
                  <a:lnTo>
                    <a:pt x="343" y="5"/>
                  </a:lnTo>
                  <a:lnTo>
                    <a:pt x="341" y="3"/>
                  </a:lnTo>
                  <a:lnTo>
                    <a:pt x="338" y="2"/>
                  </a:lnTo>
                  <a:lnTo>
                    <a:pt x="335" y="1"/>
                  </a:lnTo>
                  <a:lnTo>
                    <a:pt x="333"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03" name="Freeform 38"/>
            <p:cNvSpPr>
              <a:spLocks/>
            </p:cNvSpPr>
            <p:nvPr/>
          </p:nvSpPr>
          <p:spPr bwMode="auto">
            <a:xfrm>
              <a:off x="3398" y="1811"/>
              <a:ext cx="604" cy="362"/>
            </a:xfrm>
            <a:custGeom>
              <a:avLst/>
              <a:gdLst>
                <a:gd name="T0" fmla="*/ 90 w 516"/>
                <a:gd name="T1" fmla="*/ 551 h 321"/>
                <a:gd name="T2" fmla="*/ 169 w 516"/>
                <a:gd name="T3" fmla="*/ 530 h 321"/>
                <a:gd name="T4" fmla="*/ 234 w 516"/>
                <a:gd name="T5" fmla="*/ 505 h 321"/>
                <a:gd name="T6" fmla="*/ 293 w 516"/>
                <a:gd name="T7" fmla="*/ 470 h 321"/>
                <a:gd name="T8" fmla="*/ 343 w 516"/>
                <a:gd name="T9" fmla="*/ 434 h 321"/>
                <a:gd name="T10" fmla="*/ 387 w 516"/>
                <a:gd name="T11" fmla="*/ 391 h 321"/>
                <a:gd name="T12" fmla="*/ 428 w 516"/>
                <a:gd name="T13" fmla="*/ 347 h 321"/>
                <a:gd name="T14" fmla="*/ 476 w 516"/>
                <a:gd name="T15" fmla="*/ 306 h 321"/>
                <a:gd name="T16" fmla="*/ 516 w 516"/>
                <a:gd name="T17" fmla="*/ 266 h 321"/>
                <a:gd name="T18" fmla="*/ 571 w 516"/>
                <a:gd name="T19" fmla="*/ 229 h 321"/>
                <a:gd name="T20" fmla="*/ 643 w 516"/>
                <a:gd name="T21" fmla="*/ 200 h 321"/>
                <a:gd name="T22" fmla="*/ 718 w 516"/>
                <a:gd name="T23" fmla="*/ 177 h 321"/>
                <a:gd name="T24" fmla="*/ 817 w 516"/>
                <a:gd name="T25" fmla="*/ 142 h 321"/>
                <a:gd name="T26" fmla="*/ 933 w 516"/>
                <a:gd name="T27" fmla="*/ 112 h 321"/>
                <a:gd name="T28" fmla="*/ 1066 w 516"/>
                <a:gd name="T29" fmla="*/ 78 h 321"/>
                <a:gd name="T30" fmla="*/ 1196 w 516"/>
                <a:gd name="T31" fmla="*/ 48 h 321"/>
                <a:gd name="T32" fmla="*/ 1329 w 516"/>
                <a:gd name="T33" fmla="*/ 26 h 321"/>
                <a:gd name="T34" fmla="*/ 1451 w 516"/>
                <a:gd name="T35" fmla="*/ 2 h 321"/>
                <a:gd name="T36" fmla="*/ 1553 w 516"/>
                <a:gd name="T37" fmla="*/ 0 h 321"/>
                <a:gd name="T38" fmla="*/ 1639 w 516"/>
                <a:gd name="T39" fmla="*/ 1 h 321"/>
                <a:gd name="T40" fmla="*/ 1676 w 516"/>
                <a:gd name="T41" fmla="*/ 20 h 321"/>
                <a:gd name="T42" fmla="*/ 1743 w 516"/>
                <a:gd name="T43" fmla="*/ 87 h 321"/>
                <a:gd name="T44" fmla="*/ 1782 w 516"/>
                <a:gd name="T45" fmla="*/ 145 h 321"/>
                <a:gd name="T46" fmla="*/ 1818 w 516"/>
                <a:gd name="T47" fmla="*/ 209 h 321"/>
                <a:gd name="T48" fmla="*/ 1859 w 516"/>
                <a:gd name="T49" fmla="*/ 280 h 321"/>
                <a:gd name="T50" fmla="*/ 1894 w 516"/>
                <a:gd name="T51" fmla="*/ 352 h 321"/>
                <a:gd name="T52" fmla="*/ 1929 w 516"/>
                <a:gd name="T53" fmla="*/ 424 h 321"/>
                <a:gd name="T54" fmla="*/ 1975 w 516"/>
                <a:gd name="T55" fmla="*/ 497 h 321"/>
                <a:gd name="T56" fmla="*/ 2018 w 516"/>
                <a:gd name="T57" fmla="*/ 570 h 321"/>
                <a:gd name="T58" fmla="*/ 2066 w 516"/>
                <a:gd name="T59" fmla="*/ 632 h 321"/>
                <a:gd name="T60" fmla="*/ 2123 w 516"/>
                <a:gd name="T61" fmla="*/ 697 h 321"/>
                <a:gd name="T62" fmla="*/ 2173 w 516"/>
                <a:gd name="T63" fmla="*/ 744 h 321"/>
                <a:gd name="T64" fmla="*/ 2204 w 516"/>
                <a:gd name="T65" fmla="*/ 759 h 321"/>
                <a:gd name="T66" fmla="*/ 2235 w 516"/>
                <a:gd name="T67" fmla="*/ 759 h 321"/>
                <a:gd name="T68" fmla="*/ 2266 w 516"/>
                <a:gd name="T69" fmla="*/ 757 h 321"/>
                <a:gd name="T70" fmla="*/ 2292 w 516"/>
                <a:gd name="T71" fmla="*/ 748 h 321"/>
                <a:gd name="T72" fmla="*/ 2314 w 516"/>
                <a:gd name="T73" fmla="*/ 740 h 321"/>
                <a:gd name="T74" fmla="*/ 2341 w 516"/>
                <a:gd name="T75" fmla="*/ 739 h 321"/>
                <a:gd name="T76" fmla="*/ 2369 w 516"/>
                <a:gd name="T77" fmla="*/ 740 h 321"/>
                <a:gd name="T78" fmla="*/ 2397 w 516"/>
                <a:gd name="T79" fmla="*/ 757 h 321"/>
                <a:gd name="T80" fmla="*/ 2424 w 516"/>
                <a:gd name="T81" fmla="*/ 784 h 321"/>
                <a:gd name="T82" fmla="*/ 2453 w 516"/>
                <a:gd name="T83" fmla="*/ 824 h 321"/>
                <a:gd name="T84" fmla="*/ 2464 w 516"/>
                <a:gd name="T85" fmla="*/ 853 h 321"/>
                <a:gd name="T86" fmla="*/ 2468 w 516"/>
                <a:gd name="T87" fmla="*/ 873 h 321"/>
                <a:gd name="T88" fmla="*/ 2473 w 516"/>
                <a:gd name="T89" fmla="*/ 897 h 321"/>
                <a:gd name="T90" fmla="*/ 2473 w 516"/>
                <a:gd name="T91" fmla="*/ 919 h 321"/>
                <a:gd name="T92" fmla="*/ 2473 w 516"/>
                <a:gd name="T93" fmla="*/ 945 h 321"/>
                <a:gd name="T94" fmla="*/ 2468 w 516"/>
                <a:gd name="T95" fmla="*/ 966 h 321"/>
                <a:gd name="T96" fmla="*/ 2468 w 516"/>
                <a:gd name="T97" fmla="*/ 997 h 321"/>
                <a:gd name="T98" fmla="*/ 2473 w 516"/>
                <a:gd name="T99" fmla="*/ 1017 h 321"/>
                <a:gd name="T100" fmla="*/ 2475 w 516"/>
                <a:gd name="T101" fmla="*/ 1042 h 321"/>
                <a:gd name="T102" fmla="*/ 2489 w 516"/>
                <a:gd name="T103" fmla="*/ 1066 h 3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6" h="321">
                  <a:moveTo>
                    <a:pt x="0" y="168"/>
                  </a:moveTo>
                  <a:lnTo>
                    <a:pt x="13" y="167"/>
                  </a:lnTo>
                  <a:lnTo>
                    <a:pt x="19" y="166"/>
                  </a:lnTo>
                  <a:lnTo>
                    <a:pt x="25" y="164"/>
                  </a:lnTo>
                  <a:lnTo>
                    <a:pt x="30" y="162"/>
                  </a:lnTo>
                  <a:lnTo>
                    <a:pt x="35" y="160"/>
                  </a:lnTo>
                  <a:lnTo>
                    <a:pt x="40" y="158"/>
                  </a:lnTo>
                  <a:lnTo>
                    <a:pt x="45" y="155"/>
                  </a:lnTo>
                  <a:lnTo>
                    <a:pt x="49" y="152"/>
                  </a:lnTo>
                  <a:lnTo>
                    <a:pt x="53" y="149"/>
                  </a:lnTo>
                  <a:lnTo>
                    <a:pt x="57" y="146"/>
                  </a:lnTo>
                  <a:lnTo>
                    <a:pt x="61" y="142"/>
                  </a:lnTo>
                  <a:lnTo>
                    <a:pt x="64" y="138"/>
                  </a:lnTo>
                  <a:lnTo>
                    <a:pt x="68" y="134"/>
                  </a:lnTo>
                  <a:lnTo>
                    <a:pt x="71" y="130"/>
                  </a:lnTo>
                  <a:lnTo>
                    <a:pt x="74" y="126"/>
                  </a:lnTo>
                  <a:lnTo>
                    <a:pt x="77" y="122"/>
                  </a:lnTo>
                  <a:lnTo>
                    <a:pt x="80" y="118"/>
                  </a:lnTo>
                  <a:lnTo>
                    <a:pt x="83" y="114"/>
                  </a:lnTo>
                  <a:lnTo>
                    <a:pt x="86" y="109"/>
                  </a:lnTo>
                  <a:lnTo>
                    <a:pt x="89" y="105"/>
                  </a:lnTo>
                  <a:lnTo>
                    <a:pt x="92" y="100"/>
                  </a:lnTo>
                  <a:lnTo>
                    <a:pt x="95" y="96"/>
                  </a:lnTo>
                  <a:lnTo>
                    <a:pt x="98" y="92"/>
                  </a:lnTo>
                  <a:lnTo>
                    <a:pt x="101" y="88"/>
                  </a:lnTo>
                  <a:lnTo>
                    <a:pt x="104" y="84"/>
                  </a:lnTo>
                  <a:lnTo>
                    <a:pt x="108" y="80"/>
                  </a:lnTo>
                  <a:lnTo>
                    <a:pt x="111" y="76"/>
                  </a:lnTo>
                  <a:lnTo>
                    <a:pt x="114" y="72"/>
                  </a:lnTo>
                  <a:lnTo>
                    <a:pt x="118" y="69"/>
                  </a:lnTo>
                  <a:lnTo>
                    <a:pt x="122" y="66"/>
                  </a:lnTo>
                  <a:lnTo>
                    <a:pt x="126" y="63"/>
                  </a:lnTo>
                  <a:lnTo>
                    <a:pt x="133" y="59"/>
                  </a:lnTo>
                  <a:lnTo>
                    <a:pt x="137" y="57"/>
                  </a:lnTo>
                  <a:lnTo>
                    <a:pt x="142" y="54"/>
                  </a:lnTo>
                  <a:lnTo>
                    <a:pt x="148" y="52"/>
                  </a:lnTo>
                  <a:lnTo>
                    <a:pt x="154" y="49"/>
                  </a:lnTo>
                  <a:lnTo>
                    <a:pt x="161" y="46"/>
                  </a:lnTo>
                  <a:lnTo>
                    <a:pt x="169" y="43"/>
                  </a:lnTo>
                  <a:lnTo>
                    <a:pt x="176" y="40"/>
                  </a:lnTo>
                  <a:lnTo>
                    <a:pt x="185" y="37"/>
                  </a:lnTo>
                  <a:lnTo>
                    <a:pt x="193" y="34"/>
                  </a:lnTo>
                  <a:lnTo>
                    <a:pt x="202" y="30"/>
                  </a:lnTo>
                  <a:lnTo>
                    <a:pt x="211" y="27"/>
                  </a:lnTo>
                  <a:lnTo>
                    <a:pt x="220" y="24"/>
                  </a:lnTo>
                  <a:lnTo>
                    <a:pt x="230" y="21"/>
                  </a:lnTo>
                  <a:lnTo>
                    <a:pt x="239" y="18"/>
                  </a:lnTo>
                  <a:lnTo>
                    <a:pt x="248" y="15"/>
                  </a:lnTo>
                  <a:lnTo>
                    <a:pt x="258" y="13"/>
                  </a:lnTo>
                  <a:lnTo>
                    <a:pt x="267" y="10"/>
                  </a:lnTo>
                  <a:lnTo>
                    <a:pt x="276" y="8"/>
                  </a:lnTo>
                  <a:lnTo>
                    <a:pt x="284" y="6"/>
                  </a:lnTo>
                  <a:lnTo>
                    <a:pt x="293" y="4"/>
                  </a:lnTo>
                  <a:lnTo>
                    <a:pt x="301" y="2"/>
                  </a:lnTo>
                  <a:lnTo>
                    <a:pt x="309" y="1"/>
                  </a:lnTo>
                  <a:lnTo>
                    <a:pt x="316" y="0"/>
                  </a:lnTo>
                  <a:lnTo>
                    <a:pt x="322" y="0"/>
                  </a:lnTo>
                  <a:lnTo>
                    <a:pt x="328" y="0"/>
                  </a:lnTo>
                  <a:lnTo>
                    <a:pt x="334" y="0"/>
                  </a:lnTo>
                  <a:lnTo>
                    <a:pt x="339" y="1"/>
                  </a:lnTo>
                  <a:lnTo>
                    <a:pt x="343" y="2"/>
                  </a:lnTo>
                  <a:lnTo>
                    <a:pt x="346" y="4"/>
                  </a:lnTo>
                  <a:lnTo>
                    <a:pt x="348" y="6"/>
                  </a:lnTo>
                  <a:lnTo>
                    <a:pt x="355" y="15"/>
                  </a:lnTo>
                  <a:lnTo>
                    <a:pt x="358" y="20"/>
                  </a:lnTo>
                  <a:lnTo>
                    <a:pt x="361" y="26"/>
                  </a:lnTo>
                  <a:lnTo>
                    <a:pt x="364" y="32"/>
                  </a:lnTo>
                  <a:lnTo>
                    <a:pt x="366" y="37"/>
                  </a:lnTo>
                  <a:lnTo>
                    <a:pt x="369" y="44"/>
                  </a:lnTo>
                  <a:lnTo>
                    <a:pt x="372" y="50"/>
                  </a:lnTo>
                  <a:lnTo>
                    <a:pt x="374" y="56"/>
                  </a:lnTo>
                  <a:lnTo>
                    <a:pt x="377" y="63"/>
                  </a:lnTo>
                  <a:lnTo>
                    <a:pt x="380" y="70"/>
                  </a:lnTo>
                  <a:lnTo>
                    <a:pt x="382" y="77"/>
                  </a:lnTo>
                  <a:lnTo>
                    <a:pt x="385" y="84"/>
                  </a:lnTo>
                  <a:lnTo>
                    <a:pt x="387" y="91"/>
                  </a:lnTo>
                  <a:lnTo>
                    <a:pt x="390" y="98"/>
                  </a:lnTo>
                  <a:lnTo>
                    <a:pt x="392" y="106"/>
                  </a:lnTo>
                  <a:lnTo>
                    <a:pt x="395" y="113"/>
                  </a:lnTo>
                  <a:lnTo>
                    <a:pt x="398" y="120"/>
                  </a:lnTo>
                  <a:lnTo>
                    <a:pt x="400" y="128"/>
                  </a:lnTo>
                  <a:lnTo>
                    <a:pt x="403" y="135"/>
                  </a:lnTo>
                  <a:lnTo>
                    <a:pt x="406" y="142"/>
                  </a:lnTo>
                  <a:lnTo>
                    <a:pt x="408" y="150"/>
                  </a:lnTo>
                  <a:lnTo>
                    <a:pt x="411" y="157"/>
                  </a:lnTo>
                  <a:lnTo>
                    <a:pt x="414" y="164"/>
                  </a:lnTo>
                  <a:lnTo>
                    <a:pt x="418" y="171"/>
                  </a:lnTo>
                  <a:lnTo>
                    <a:pt x="421" y="178"/>
                  </a:lnTo>
                  <a:lnTo>
                    <a:pt x="424" y="184"/>
                  </a:lnTo>
                  <a:lnTo>
                    <a:pt x="428" y="191"/>
                  </a:lnTo>
                  <a:lnTo>
                    <a:pt x="431" y="197"/>
                  </a:lnTo>
                  <a:lnTo>
                    <a:pt x="435" y="204"/>
                  </a:lnTo>
                  <a:lnTo>
                    <a:pt x="439" y="210"/>
                  </a:lnTo>
                  <a:lnTo>
                    <a:pt x="443" y="216"/>
                  </a:lnTo>
                  <a:lnTo>
                    <a:pt x="448" y="221"/>
                  </a:lnTo>
                  <a:lnTo>
                    <a:pt x="450" y="224"/>
                  </a:lnTo>
                  <a:lnTo>
                    <a:pt x="453" y="225"/>
                  </a:lnTo>
                  <a:lnTo>
                    <a:pt x="455" y="227"/>
                  </a:lnTo>
                  <a:lnTo>
                    <a:pt x="457" y="228"/>
                  </a:lnTo>
                  <a:lnTo>
                    <a:pt x="459" y="228"/>
                  </a:lnTo>
                  <a:lnTo>
                    <a:pt x="461" y="228"/>
                  </a:lnTo>
                  <a:lnTo>
                    <a:pt x="463" y="228"/>
                  </a:lnTo>
                  <a:lnTo>
                    <a:pt x="465" y="228"/>
                  </a:lnTo>
                  <a:lnTo>
                    <a:pt x="467" y="228"/>
                  </a:lnTo>
                  <a:lnTo>
                    <a:pt x="469" y="227"/>
                  </a:lnTo>
                  <a:lnTo>
                    <a:pt x="470" y="227"/>
                  </a:lnTo>
                  <a:lnTo>
                    <a:pt x="472" y="226"/>
                  </a:lnTo>
                  <a:lnTo>
                    <a:pt x="474" y="225"/>
                  </a:lnTo>
                  <a:lnTo>
                    <a:pt x="476" y="224"/>
                  </a:lnTo>
                  <a:lnTo>
                    <a:pt x="478" y="224"/>
                  </a:lnTo>
                  <a:lnTo>
                    <a:pt x="479" y="223"/>
                  </a:lnTo>
                  <a:lnTo>
                    <a:pt x="481" y="222"/>
                  </a:lnTo>
                  <a:lnTo>
                    <a:pt x="483" y="222"/>
                  </a:lnTo>
                  <a:lnTo>
                    <a:pt x="484" y="222"/>
                  </a:lnTo>
                  <a:lnTo>
                    <a:pt x="486" y="222"/>
                  </a:lnTo>
                  <a:lnTo>
                    <a:pt x="488" y="222"/>
                  </a:lnTo>
                  <a:lnTo>
                    <a:pt x="490" y="223"/>
                  </a:lnTo>
                  <a:lnTo>
                    <a:pt x="492" y="224"/>
                  </a:lnTo>
                  <a:lnTo>
                    <a:pt x="494" y="225"/>
                  </a:lnTo>
                  <a:lnTo>
                    <a:pt x="496" y="227"/>
                  </a:lnTo>
                  <a:lnTo>
                    <a:pt x="498" y="229"/>
                  </a:lnTo>
                  <a:lnTo>
                    <a:pt x="500" y="232"/>
                  </a:lnTo>
                  <a:lnTo>
                    <a:pt x="502" y="235"/>
                  </a:lnTo>
                  <a:lnTo>
                    <a:pt x="504" y="239"/>
                  </a:lnTo>
                  <a:lnTo>
                    <a:pt x="507" y="244"/>
                  </a:lnTo>
                  <a:lnTo>
                    <a:pt x="508" y="248"/>
                  </a:lnTo>
                  <a:lnTo>
                    <a:pt x="509" y="250"/>
                  </a:lnTo>
                  <a:lnTo>
                    <a:pt x="510" y="252"/>
                  </a:lnTo>
                  <a:lnTo>
                    <a:pt x="510" y="255"/>
                  </a:lnTo>
                  <a:lnTo>
                    <a:pt x="510" y="257"/>
                  </a:lnTo>
                  <a:lnTo>
                    <a:pt x="511" y="260"/>
                  </a:lnTo>
                  <a:lnTo>
                    <a:pt x="511" y="262"/>
                  </a:lnTo>
                  <a:lnTo>
                    <a:pt x="511" y="264"/>
                  </a:lnTo>
                  <a:lnTo>
                    <a:pt x="512" y="266"/>
                  </a:lnTo>
                  <a:lnTo>
                    <a:pt x="512" y="269"/>
                  </a:lnTo>
                  <a:lnTo>
                    <a:pt x="512" y="272"/>
                  </a:lnTo>
                  <a:lnTo>
                    <a:pt x="512" y="274"/>
                  </a:lnTo>
                  <a:lnTo>
                    <a:pt x="512" y="276"/>
                  </a:lnTo>
                  <a:lnTo>
                    <a:pt x="512" y="279"/>
                  </a:lnTo>
                  <a:lnTo>
                    <a:pt x="512" y="282"/>
                  </a:lnTo>
                  <a:lnTo>
                    <a:pt x="512" y="284"/>
                  </a:lnTo>
                  <a:lnTo>
                    <a:pt x="511" y="286"/>
                  </a:lnTo>
                  <a:lnTo>
                    <a:pt x="511" y="289"/>
                  </a:lnTo>
                  <a:lnTo>
                    <a:pt x="511" y="291"/>
                  </a:lnTo>
                  <a:lnTo>
                    <a:pt x="511" y="294"/>
                  </a:lnTo>
                  <a:lnTo>
                    <a:pt x="511" y="296"/>
                  </a:lnTo>
                  <a:lnTo>
                    <a:pt x="511" y="299"/>
                  </a:lnTo>
                  <a:lnTo>
                    <a:pt x="512" y="301"/>
                  </a:lnTo>
                  <a:lnTo>
                    <a:pt x="512" y="304"/>
                  </a:lnTo>
                  <a:lnTo>
                    <a:pt x="512" y="306"/>
                  </a:lnTo>
                  <a:lnTo>
                    <a:pt x="512" y="308"/>
                  </a:lnTo>
                  <a:lnTo>
                    <a:pt x="512" y="311"/>
                  </a:lnTo>
                  <a:lnTo>
                    <a:pt x="513" y="313"/>
                  </a:lnTo>
                  <a:lnTo>
                    <a:pt x="513" y="316"/>
                  </a:lnTo>
                  <a:lnTo>
                    <a:pt x="514" y="318"/>
                  </a:lnTo>
                  <a:lnTo>
                    <a:pt x="515" y="32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04" name="Freeform 39"/>
            <p:cNvSpPr>
              <a:spLocks/>
            </p:cNvSpPr>
            <p:nvPr/>
          </p:nvSpPr>
          <p:spPr bwMode="auto">
            <a:xfrm>
              <a:off x="3241" y="2344"/>
              <a:ext cx="177" cy="303"/>
            </a:xfrm>
            <a:custGeom>
              <a:avLst/>
              <a:gdLst>
                <a:gd name="T0" fmla="*/ 0 w 152"/>
                <a:gd name="T1" fmla="*/ 0 h 268"/>
                <a:gd name="T2" fmla="*/ 35 w 152"/>
                <a:gd name="T3" fmla="*/ 58 h 268"/>
                <a:gd name="T4" fmla="*/ 57 w 152"/>
                <a:gd name="T5" fmla="*/ 86 h 268"/>
                <a:gd name="T6" fmla="*/ 80 w 152"/>
                <a:gd name="T7" fmla="*/ 110 h 268"/>
                <a:gd name="T8" fmla="*/ 105 w 152"/>
                <a:gd name="T9" fmla="*/ 139 h 268"/>
                <a:gd name="T10" fmla="*/ 126 w 152"/>
                <a:gd name="T11" fmla="*/ 159 h 268"/>
                <a:gd name="T12" fmla="*/ 160 w 152"/>
                <a:gd name="T13" fmla="*/ 184 h 268"/>
                <a:gd name="T14" fmla="*/ 179 w 152"/>
                <a:gd name="T15" fmla="*/ 208 h 268"/>
                <a:gd name="T16" fmla="*/ 208 w 152"/>
                <a:gd name="T17" fmla="*/ 231 h 268"/>
                <a:gd name="T18" fmla="*/ 232 w 152"/>
                <a:gd name="T19" fmla="*/ 257 h 268"/>
                <a:gd name="T20" fmla="*/ 261 w 152"/>
                <a:gd name="T21" fmla="*/ 284 h 268"/>
                <a:gd name="T22" fmla="*/ 288 w 152"/>
                <a:gd name="T23" fmla="*/ 305 h 268"/>
                <a:gd name="T24" fmla="*/ 314 w 152"/>
                <a:gd name="T25" fmla="*/ 323 h 268"/>
                <a:gd name="T26" fmla="*/ 344 w 152"/>
                <a:gd name="T27" fmla="*/ 348 h 268"/>
                <a:gd name="T28" fmla="*/ 368 w 152"/>
                <a:gd name="T29" fmla="*/ 372 h 268"/>
                <a:gd name="T30" fmla="*/ 401 w 152"/>
                <a:gd name="T31" fmla="*/ 396 h 268"/>
                <a:gd name="T32" fmla="*/ 424 w 152"/>
                <a:gd name="T33" fmla="*/ 421 h 268"/>
                <a:gd name="T34" fmla="*/ 451 w 152"/>
                <a:gd name="T35" fmla="*/ 448 h 268"/>
                <a:gd name="T36" fmla="*/ 472 w 152"/>
                <a:gd name="T37" fmla="*/ 468 h 268"/>
                <a:gd name="T38" fmla="*/ 500 w 152"/>
                <a:gd name="T39" fmla="*/ 493 h 268"/>
                <a:gd name="T40" fmla="*/ 525 w 152"/>
                <a:gd name="T41" fmla="*/ 525 h 268"/>
                <a:gd name="T42" fmla="*/ 547 w 152"/>
                <a:gd name="T43" fmla="*/ 554 h 268"/>
                <a:gd name="T44" fmla="*/ 569 w 152"/>
                <a:gd name="T45" fmla="*/ 578 h 268"/>
                <a:gd name="T46" fmla="*/ 588 w 152"/>
                <a:gd name="T47" fmla="*/ 609 h 268"/>
                <a:gd name="T48" fmla="*/ 603 w 152"/>
                <a:gd name="T49" fmla="*/ 648 h 268"/>
                <a:gd name="T50" fmla="*/ 622 w 152"/>
                <a:gd name="T51" fmla="*/ 675 h 268"/>
                <a:gd name="T52" fmla="*/ 637 w 152"/>
                <a:gd name="T53" fmla="*/ 709 h 268"/>
                <a:gd name="T54" fmla="*/ 654 w 152"/>
                <a:gd name="T55" fmla="*/ 750 h 268"/>
                <a:gd name="T56" fmla="*/ 666 w 152"/>
                <a:gd name="T57" fmla="*/ 784 h 268"/>
                <a:gd name="T58" fmla="*/ 673 w 152"/>
                <a:gd name="T59" fmla="*/ 821 h 268"/>
                <a:gd name="T60" fmla="*/ 685 w 152"/>
                <a:gd name="T61" fmla="*/ 864 h 268"/>
                <a:gd name="T62" fmla="*/ 693 w 152"/>
                <a:gd name="T63" fmla="*/ 910 h 2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2" h="268">
                  <a:moveTo>
                    <a:pt x="0" y="0"/>
                  </a:moveTo>
                  <a:lnTo>
                    <a:pt x="8" y="17"/>
                  </a:lnTo>
                  <a:lnTo>
                    <a:pt x="13" y="25"/>
                  </a:lnTo>
                  <a:lnTo>
                    <a:pt x="18" y="32"/>
                  </a:lnTo>
                  <a:lnTo>
                    <a:pt x="23" y="40"/>
                  </a:lnTo>
                  <a:lnTo>
                    <a:pt x="28" y="47"/>
                  </a:lnTo>
                  <a:lnTo>
                    <a:pt x="34" y="54"/>
                  </a:lnTo>
                  <a:lnTo>
                    <a:pt x="39" y="61"/>
                  </a:lnTo>
                  <a:lnTo>
                    <a:pt x="45" y="68"/>
                  </a:lnTo>
                  <a:lnTo>
                    <a:pt x="51" y="75"/>
                  </a:lnTo>
                  <a:lnTo>
                    <a:pt x="57" y="82"/>
                  </a:lnTo>
                  <a:lnTo>
                    <a:pt x="63" y="89"/>
                  </a:lnTo>
                  <a:lnTo>
                    <a:pt x="69" y="95"/>
                  </a:lnTo>
                  <a:lnTo>
                    <a:pt x="75" y="102"/>
                  </a:lnTo>
                  <a:lnTo>
                    <a:pt x="81" y="109"/>
                  </a:lnTo>
                  <a:lnTo>
                    <a:pt x="87" y="116"/>
                  </a:lnTo>
                  <a:lnTo>
                    <a:pt x="92" y="123"/>
                  </a:lnTo>
                  <a:lnTo>
                    <a:pt x="98" y="131"/>
                  </a:lnTo>
                  <a:lnTo>
                    <a:pt x="103" y="138"/>
                  </a:lnTo>
                  <a:lnTo>
                    <a:pt x="109" y="145"/>
                  </a:lnTo>
                  <a:lnTo>
                    <a:pt x="114" y="153"/>
                  </a:lnTo>
                  <a:lnTo>
                    <a:pt x="119" y="162"/>
                  </a:lnTo>
                  <a:lnTo>
                    <a:pt x="124" y="170"/>
                  </a:lnTo>
                  <a:lnTo>
                    <a:pt x="128" y="179"/>
                  </a:lnTo>
                  <a:lnTo>
                    <a:pt x="132" y="189"/>
                  </a:lnTo>
                  <a:lnTo>
                    <a:pt x="136" y="198"/>
                  </a:lnTo>
                  <a:lnTo>
                    <a:pt x="139" y="208"/>
                  </a:lnTo>
                  <a:lnTo>
                    <a:pt x="143" y="219"/>
                  </a:lnTo>
                  <a:lnTo>
                    <a:pt x="145" y="230"/>
                  </a:lnTo>
                  <a:lnTo>
                    <a:pt x="147" y="241"/>
                  </a:lnTo>
                  <a:lnTo>
                    <a:pt x="149" y="254"/>
                  </a:lnTo>
                  <a:lnTo>
                    <a:pt x="151" y="26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05" name="Freeform 40"/>
            <p:cNvSpPr>
              <a:spLocks/>
            </p:cNvSpPr>
            <p:nvPr/>
          </p:nvSpPr>
          <p:spPr bwMode="auto">
            <a:xfrm>
              <a:off x="3538" y="2119"/>
              <a:ext cx="281" cy="515"/>
            </a:xfrm>
            <a:custGeom>
              <a:avLst/>
              <a:gdLst>
                <a:gd name="T0" fmla="*/ 47 w 240"/>
                <a:gd name="T1" fmla="*/ 1257 h 457"/>
                <a:gd name="T2" fmla="*/ 95 w 240"/>
                <a:gd name="T3" fmla="*/ 1294 h 457"/>
                <a:gd name="T4" fmla="*/ 163 w 240"/>
                <a:gd name="T5" fmla="*/ 1331 h 457"/>
                <a:gd name="T6" fmla="*/ 234 w 240"/>
                <a:gd name="T7" fmla="*/ 1364 h 457"/>
                <a:gd name="T8" fmla="*/ 314 w 240"/>
                <a:gd name="T9" fmla="*/ 1400 h 457"/>
                <a:gd name="T10" fmla="*/ 395 w 240"/>
                <a:gd name="T11" fmla="*/ 1432 h 457"/>
                <a:gd name="T12" fmla="*/ 480 w 240"/>
                <a:gd name="T13" fmla="*/ 1457 h 457"/>
                <a:gd name="T14" fmla="*/ 563 w 240"/>
                <a:gd name="T15" fmla="*/ 1479 h 457"/>
                <a:gd name="T16" fmla="*/ 653 w 240"/>
                <a:gd name="T17" fmla="*/ 1497 h 457"/>
                <a:gd name="T18" fmla="*/ 741 w 240"/>
                <a:gd name="T19" fmla="*/ 1502 h 457"/>
                <a:gd name="T20" fmla="*/ 818 w 240"/>
                <a:gd name="T21" fmla="*/ 1503 h 457"/>
                <a:gd name="T22" fmla="*/ 896 w 240"/>
                <a:gd name="T23" fmla="*/ 1500 h 457"/>
                <a:gd name="T24" fmla="*/ 966 w 240"/>
                <a:gd name="T25" fmla="*/ 1479 h 457"/>
                <a:gd name="T26" fmla="*/ 1021 w 240"/>
                <a:gd name="T27" fmla="*/ 1451 h 457"/>
                <a:gd name="T28" fmla="*/ 1070 w 240"/>
                <a:gd name="T29" fmla="*/ 1410 h 457"/>
                <a:gd name="T30" fmla="*/ 1110 w 240"/>
                <a:gd name="T31" fmla="*/ 1355 h 457"/>
                <a:gd name="T32" fmla="*/ 1131 w 240"/>
                <a:gd name="T33" fmla="*/ 1305 h 457"/>
                <a:gd name="T34" fmla="*/ 1135 w 240"/>
                <a:gd name="T35" fmla="*/ 1273 h 457"/>
                <a:gd name="T36" fmla="*/ 1145 w 240"/>
                <a:gd name="T37" fmla="*/ 1243 h 457"/>
                <a:gd name="T38" fmla="*/ 1156 w 240"/>
                <a:gd name="T39" fmla="*/ 1207 h 457"/>
                <a:gd name="T40" fmla="*/ 1158 w 240"/>
                <a:gd name="T41" fmla="*/ 1178 h 457"/>
                <a:gd name="T42" fmla="*/ 1158 w 240"/>
                <a:gd name="T43" fmla="*/ 1147 h 457"/>
                <a:gd name="T44" fmla="*/ 1158 w 240"/>
                <a:gd name="T45" fmla="*/ 1113 h 457"/>
                <a:gd name="T46" fmla="*/ 1156 w 240"/>
                <a:gd name="T47" fmla="*/ 1083 h 457"/>
                <a:gd name="T48" fmla="*/ 1145 w 240"/>
                <a:gd name="T49" fmla="*/ 1045 h 457"/>
                <a:gd name="T50" fmla="*/ 1143 w 240"/>
                <a:gd name="T51" fmla="*/ 1014 h 457"/>
                <a:gd name="T52" fmla="*/ 1133 w 240"/>
                <a:gd name="T53" fmla="*/ 985 h 457"/>
                <a:gd name="T54" fmla="*/ 1122 w 240"/>
                <a:gd name="T55" fmla="*/ 950 h 457"/>
                <a:gd name="T56" fmla="*/ 1110 w 240"/>
                <a:gd name="T57" fmla="*/ 921 h 457"/>
                <a:gd name="T58" fmla="*/ 1097 w 240"/>
                <a:gd name="T59" fmla="*/ 891 h 457"/>
                <a:gd name="T60" fmla="*/ 1081 w 240"/>
                <a:gd name="T61" fmla="*/ 860 h 457"/>
                <a:gd name="T62" fmla="*/ 1042 w 240"/>
                <a:gd name="T63" fmla="*/ 805 h 457"/>
                <a:gd name="T64" fmla="*/ 1000 w 240"/>
                <a:gd name="T65" fmla="*/ 760 h 457"/>
                <a:gd name="T66" fmla="*/ 958 w 240"/>
                <a:gd name="T67" fmla="*/ 702 h 457"/>
                <a:gd name="T68" fmla="*/ 904 w 240"/>
                <a:gd name="T69" fmla="*/ 643 h 457"/>
                <a:gd name="T70" fmla="*/ 845 w 240"/>
                <a:gd name="T71" fmla="*/ 577 h 457"/>
                <a:gd name="T72" fmla="*/ 781 w 240"/>
                <a:gd name="T73" fmla="*/ 510 h 457"/>
                <a:gd name="T74" fmla="*/ 707 w 240"/>
                <a:gd name="T75" fmla="*/ 439 h 457"/>
                <a:gd name="T76" fmla="*/ 647 w 240"/>
                <a:gd name="T77" fmla="*/ 370 h 457"/>
                <a:gd name="T78" fmla="*/ 571 w 240"/>
                <a:gd name="T79" fmla="*/ 303 h 457"/>
                <a:gd name="T80" fmla="*/ 499 w 240"/>
                <a:gd name="T81" fmla="*/ 239 h 457"/>
                <a:gd name="T82" fmla="*/ 431 w 240"/>
                <a:gd name="T83" fmla="*/ 180 h 457"/>
                <a:gd name="T84" fmla="*/ 364 w 240"/>
                <a:gd name="T85" fmla="*/ 124 h 457"/>
                <a:gd name="T86" fmla="*/ 300 w 240"/>
                <a:gd name="T87" fmla="*/ 77 h 457"/>
                <a:gd name="T88" fmla="*/ 246 w 240"/>
                <a:gd name="T89" fmla="*/ 42 h 457"/>
                <a:gd name="T90" fmla="*/ 194 w 240"/>
                <a:gd name="T91" fmla="*/ 16 h 457"/>
                <a:gd name="T92" fmla="*/ 146 w 240"/>
                <a:gd name="T93" fmla="*/ 0 h 4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 h="457">
                  <a:moveTo>
                    <a:pt x="0" y="371"/>
                  </a:moveTo>
                  <a:lnTo>
                    <a:pt x="9" y="381"/>
                  </a:lnTo>
                  <a:lnTo>
                    <a:pt x="14" y="386"/>
                  </a:lnTo>
                  <a:lnTo>
                    <a:pt x="20" y="392"/>
                  </a:lnTo>
                  <a:lnTo>
                    <a:pt x="27" y="397"/>
                  </a:lnTo>
                  <a:lnTo>
                    <a:pt x="33" y="403"/>
                  </a:lnTo>
                  <a:lnTo>
                    <a:pt x="41" y="408"/>
                  </a:lnTo>
                  <a:lnTo>
                    <a:pt x="49" y="413"/>
                  </a:lnTo>
                  <a:lnTo>
                    <a:pt x="56" y="418"/>
                  </a:lnTo>
                  <a:lnTo>
                    <a:pt x="65" y="423"/>
                  </a:lnTo>
                  <a:lnTo>
                    <a:pt x="73" y="428"/>
                  </a:lnTo>
                  <a:lnTo>
                    <a:pt x="82" y="433"/>
                  </a:lnTo>
                  <a:lnTo>
                    <a:pt x="91" y="437"/>
                  </a:lnTo>
                  <a:lnTo>
                    <a:pt x="99" y="441"/>
                  </a:lnTo>
                  <a:lnTo>
                    <a:pt x="109" y="445"/>
                  </a:lnTo>
                  <a:lnTo>
                    <a:pt x="117" y="448"/>
                  </a:lnTo>
                  <a:lnTo>
                    <a:pt x="126" y="451"/>
                  </a:lnTo>
                  <a:lnTo>
                    <a:pt x="135" y="453"/>
                  </a:lnTo>
                  <a:lnTo>
                    <a:pt x="144" y="455"/>
                  </a:lnTo>
                  <a:lnTo>
                    <a:pt x="153" y="455"/>
                  </a:lnTo>
                  <a:lnTo>
                    <a:pt x="161" y="456"/>
                  </a:lnTo>
                  <a:lnTo>
                    <a:pt x="169" y="456"/>
                  </a:lnTo>
                  <a:lnTo>
                    <a:pt x="177" y="455"/>
                  </a:lnTo>
                  <a:lnTo>
                    <a:pt x="185" y="454"/>
                  </a:lnTo>
                  <a:lnTo>
                    <a:pt x="192" y="451"/>
                  </a:lnTo>
                  <a:lnTo>
                    <a:pt x="199" y="448"/>
                  </a:lnTo>
                  <a:lnTo>
                    <a:pt x="205" y="444"/>
                  </a:lnTo>
                  <a:lnTo>
                    <a:pt x="211" y="439"/>
                  </a:lnTo>
                  <a:lnTo>
                    <a:pt x="217" y="433"/>
                  </a:lnTo>
                  <a:lnTo>
                    <a:pt x="221" y="427"/>
                  </a:lnTo>
                  <a:lnTo>
                    <a:pt x="226" y="419"/>
                  </a:lnTo>
                  <a:lnTo>
                    <a:pt x="229" y="410"/>
                  </a:lnTo>
                  <a:lnTo>
                    <a:pt x="232" y="400"/>
                  </a:lnTo>
                  <a:lnTo>
                    <a:pt x="233" y="395"/>
                  </a:lnTo>
                  <a:lnTo>
                    <a:pt x="234" y="391"/>
                  </a:lnTo>
                  <a:lnTo>
                    <a:pt x="235" y="386"/>
                  </a:lnTo>
                  <a:lnTo>
                    <a:pt x="236" y="381"/>
                  </a:lnTo>
                  <a:lnTo>
                    <a:pt x="237" y="376"/>
                  </a:lnTo>
                  <a:lnTo>
                    <a:pt x="237" y="371"/>
                  </a:lnTo>
                  <a:lnTo>
                    <a:pt x="238" y="366"/>
                  </a:lnTo>
                  <a:lnTo>
                    <a:pt x="239" y="361"/>
                  </a:lnTo>
                  <a:lnTo>
                    <a:pt x="239" y="357"/>
                  </a:lnTo>
                  <a:lnTo>
                    <a:pt x="239" y="351"/>
                  </a:lnTo>
                  <a:lnTo>
                    <a:pt x="239" y="347"/>
                  </a:lnTo>
                  <a:lnTo>
                    <a:pt x="239" y="342"/>
                  </a:lnTo>
                  <a:lnTo>
                    <a:pt x="239" y="337"/>
                  </a:lnTo>
                  <a:lnTo>
                    <a:pt x="239" y="332"/>
                  </a:lnTo>
                  <a:lnTo>
                    <a:pt x="238" y="327"/>
                  </a:lnTo>
                  <a:lnTo>
                    <a:pt x="238" y="322"/>
                  </a:lnTo>
                  <a:lnTo>
                    <a:pt x="237" y="317"/>
                  </a:lnTo>
                  <a:lnTo>
                    <a:pt x="237" y="312"/>
                  </a:lnTo>
                  <a:lnTo>
                    <a:pt x="236" y="307"/>
                  </a:lnTo>
                  <a:lnTo>
                    <a:pt x="235" y="303"/>
                  </a:lnTo>
                  <a:lnTo>
                    <a:pt x="234" y="298"/>
                  </a:lnTo>
                  <a:lnTo>
                    <a:pt x="233" y="293"/>
                  </a:lnTo>
                  <a:lnTo>
                    <a:pt x="232" y="288"/>
                  </a:lnTo>
                  <a:lnTo>
                    <a:pt x="231" y="284"/>
                  </a:lnTo>
                  <a:lnTo>
                    <a:pt x="229" y="279"/>
                  </a:lnTo>
                  <a:lnTo>
                    <a:pt x="228" y="275"/>
                  </a:lnTo>
                  <a:lnTo>
                    <a:pt x="226" y="270"/>
                  </a:lnTo>
                  <a:lnTo>
                    <a:pt x="225" y="266"/>
                  </a:lnTo>
                  <a:lnTo>
                    <a:pt x="223" y="261"/>
                  </a:lnTo>
                  <a:lnTo>
                    <a:pt x="221" y="257"/>
                  </a:lnTo>
                  <a:lnTo>
                    <a:pt x="215" y="245"/>
                  </a:lnTo>
                  <a:lnTo>
                    <a:pt x="211" y="238"/>
                  </a:lnTo>
                  <a:lnTo>
                    <a:pt x="207" y="230"/>
                  </a:lnTo>
                  <a:lnTo>
                    <a:pt x="203" y="222"/>
                  </a:lnTo>
                  <a:lnTo>
                    <a:pt x="198" y="213"/>
                  </a:lnTo>
                  <a:lnTo>
                    <a:pt x="192" y="204"/>
                  </a:lnTo>
                  <a:lnTo>
                    <a:pt x="187" y="195"/>
                  </a:lnTo>
                  <a:lnTo>
                    <a:pt x="181" y="185"/>
                  </a:lnTo>
                  <a:lnTo>
                    <a:pt x="174" y="175"/>
                  </a:lnTo>
                  <a:lnTo>
                    <a:pt x="168" y="164"/>
                  </a:lnTo>
                  <a:lnTo>
                    <a:pt x="161" y="154"/>
                  </a:lnTo>
                  <a:lnTo>
                    <a:pt x="154" y="143"/>
                  </a:lnTo>
                  <a:lnTo>
                    <a:pt x="147" y="133"/>
                  </a:lnTo>
                  <a:lnTo>
                    <a:pt x="140" y="122"/>
                  </a:lnTo>
                  <a:lnTo>
                    <a:pt x="133" y="112"/>
                  </a:lnTo>
                  <a:lnTo>
                    <a:pt x="125" y="101"/>
                  </a:lnTo>
                  <a:lnTo>
                    <a:pt x="118" y="91"/>
                  </a:lnTo>
                  <a:lnTo>
                    <a:pt x="111" y="81"/>
                  </a:lnTo>
                  <a:lnTo>
                    <a:pt x="103" y="72"/>
                  </a:lnTo>
                  <a:lnTo>
                    <a:pt x="96" y="63"/>
                  </a:lnTo>
                  <a:lnTo>
                    <a:pt x="89" y="54"/>
                  </a:lnTo>
                  <a:lnTo>
                    <a:pt x="82" y="45"/>
                  </a:lnTo>
                  <a:lnTo>
                    <a:pt x="75" y="37"/>
                  </a:lnTo>
                  <a:lnTo>
                    <a:pt x="69" y="30"/>
                  </a:lnTo>
                  <a:lnTo>
                    <a:pt x="62" y="23"/>
                  </a:lnTo>
                  <a:lnTo>
                    <a:pt x="56" y="17"/>
                  </a:lnTo>
                  <a:lnTo>
                    <a:pt x="51" y="12"/>
                  </a:lnTo>
                  <a:lnTo>
                    <a:pt x="45" y="8"/>
                  </a:lnTo>
                  <a:lnTo>
                    <a:pt x="40" y="4"/>
                  </a:lnTo>
                  <a:lnTo>
                    <a:pt x="35" y="1"/>
                  </a:lnTo>
                  <a:lnTo>
                    <a:pt x="31"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06" name="Freeform 41"/>
            <p:cNvSpPr>
              <a:spLocks/>
            </p:cNvSpPr>
            <p:nvPr/>
          </p:nvSpPr>
          <p:spPr bwMode="auto">
            <a:xfrm>
              <a:off x="3906" y="2280"/>
              <a:ext cx="123" cy="281"/>
            </a:xfrm>
            <a:custGeom>
              <a:avLst/>
              <a:gdLst>
                <a:gd name="T0" fmla="*/ 1 w 105"/>
                <a:gd name="T1" fmla="*/ 0 h 249"/>
                <a:gd name="T2" fmla="*/ 0 w 105"/>
                <a:gd name="T3" fmla="*/ 29 h 249"/>
                <a:gd name="T4" fmla="*/ 0 w 105"/>
                <a:gd name="T5" fmla="*/ 43 h 249"/>
                <a:gd name="T6" fmla="*/ 0 w 105"/>
                <a:gd name="T7" fmla="*/ 60 h 249"/>
                <a:gd name="T8" fmla="*/ 2 w 105"/>
                <a:gd name="T9" fmla="*/ 76 h 249"/>
                <a:gd name="T10" fmla="*/ 18 w 105"/>
                <a:gd name="T11" fmla="*/ 87 h 249"/>
                <a:gd name="T12" fmla="*/ 29 w 105"/>
                <a:gd name="T13" fmla="*/ 100 h 249"/>
                <a:gd name="T14" fmla="*/ 40 w 105"/>
                <a:gd name="T15" fmla="*/ 113 h 249"/>
                <a:gd name="T16" fmla="*/ 55 w 105"/>
                <a:gd name="T17" fmla="*/ 128 h 249"/>
                <a:gd name="T18" fmla="*/ 66 w 105"/>
                <a:gd name="T19" fmla="*/ 141 h 249"/>
                <a:gd name="T20" fmla="*/ 88 w 105"/>
                <a:gd name="T21" fmla="*/ 157 h 249"/>
                <a:gd name="T22" fmla="*/ 105 w 105"/>
                <a:gd name="T23" fmla="*/ 163 h 249"/>
                <a:gd name="T24" fmla="*/ 123 w 105"/>
                <a:gd name="T25" fmla="*/ 179 h 249"/>
                <a:gd name="T26" fmla="*/ 144 w 105"/>
                <a:gd name="T27" fmla="*/ 188 h 249"/>
                <a:gd name="T28" fmla="*/ 166 w 105"/>
                <a:gd name="T29" fmla="*/ 202 h 249"/>
                <a:gd name="T30" fmla="*/ 191 w 105"/>
                <a:gd name="T31" fmla="*/ 212 h 249"/>
                <a:gd name="T32" fmla="*/ 209 w 105"/>
                <a:gd name="T33" fmla="*/ 228 h 249"/>
                <a:gd name="T34" fmla="*/ 232 w 105"/>
                <a:gd name="T35" fmla="*/ 239 h 249"/>
                <a:gd name="T36" fmla="*/ 253 w 105"/>
                <a:gd name="T37" fmla="*/ 254 h 249"/>
                <a:gd name="T38" fmla="*/ 274 w 105"/>
                <a:gd name="T39" fmla="*/ 265 h 249"/>
                <a:gd name="T40" fmla="*/ 306 w 105"/>
                <a:gd name="T41" fmla="*/ 279 h 249"/>
                <a:gd name="T42" fmla="*/ 319 w 105"/>
                <a:gd name="T43" fmla="*/ 290 h 249"/>
                <a:gd name="T44" fmla="*/ 337 w 105"/>
                <a:gd name="T45" fmla="*/ 305 h 249"/>
                <a:gd name="T46" fmla="*/ 360 w 105"/>
                <a:gd name="T47" fmla="*/ 319 h 249"/>
                <a:gd name="T48" fmla="*/ 376 w 105"/>
                <a:gd name="T49" fmla="*/ 331 h 249"/>
                <a:gd name="T50" fmla="*/ 395 w 105"/>
                <a:gd name="T51" fmla="*/ 348 h 249"/>
                <a:gd name="T52" fmla="*/ 414 w 105"/>
                <a:gd name="T53" fmla="*/ 366 h 249"/>
                <a:gd name="T54" fmla="*/ 428 w 105"/>
                <a:gd name="T55" fmla="*/ 380 h 249"/>
                <a:gd name="T56" fmla="*/ 440 w 105"/>
                <a:gd name="T57" fmla="*/ 395 h 249"/>
                <a:gd name="T58" fmla="*/ 453 w 105"/>
                <a:gd name="T59" fmla="*/ 413 h 249"/>
                <a:gd name="T60" fmla="*/ 462 w 105"/>
                <a:gd name="T61" fmla="*/ 429 h 249"/>
                <a:gd name="T62" fmla="*/ 463 w 105"/>
                <a:gd name="T63" fmla="*/ 446 h 249"/>
                <a:gd name="T64" fmla="*/ 479 w 105"/>
                <a:gd name="T65" fmla="*/ 478 h 249"/>
                <a:gd name="T66" fmla="*/ 480 w 105"/>
                <a:gd name="T67" fmla="*/ 494 h 249"/>
                <a:gd name="T68" fmla="*/ 485 w 105"/>
                <a:gd name="T69" fmla="*/ 511 h 249"/>
                <a:gd name="T70" fmla="*/ 491 w 105"/>
                <a:gd name="T71" fmla="*/ 526 h 249"/>
                <a:gd name="T72" fmla="*/ 494 w 105"/>
                <a:gd name="T73" fmla="*/ 537 h 249"/>
                <a:gd name="T74" fmla="*/ 494 w 105"/>
                <a:gd name="T75" fmla="*/ 551 h 249"/>
                <a:gd name="T76" fmla="*/ 501 w 105"/>
                <a:gd name="T77" fmla="*/ 565 h 249"/>
                <a:gd name="T78" fmla="*/ 501 w 105"/>
                <a:gd name="T79" fmla="*/ 573 h 249"/>
                <a:gd name="T80" fmla="*/ 501 w 105"/>
                <a:gd name="T81" fmla="*/ 581 h 249"/>
                <a:gd name="T82" fmla="*/ 510 w 105"/>
                <a:gd name="T83" fmla="*/ 596 h 249"/>
                <a:gd name="T84" fmla="*/ 510 w 105"/>
                <a:gd name="T85" fmla="*/ 606 h 249"/>
                <a:gd name="T86" fmla="*/ 510 w 105"/>
                <a:gd name="T87" fmla="*/ 616 h 249"/>
                <a:gd name="T88" fmla="*/ 510 w 105"/>
                <a:gd name="T89" fmla="*/ 627 h 249"/>
                <a:gd name="T90" fmla="*/ 501 w 105"/>
                <a:gd name="T91" fmla="*/ 638 h 249"/>
                <a:gd name="T92" fmla="*/ 501 w 105"/>
                <a:gd name="T93" fmla="*/ 647 h 249"/>
                <a:gd name="T94" fmla="*/ 494 w 105"/>
                <a:gd name="T95" fmla="*/ 656 h 249"/>
                <a:gd name="T96" fmla="*/ 491 w 105"/>
                <a:gd name="T97" fmla="*/ 660 h 249"/>
                <a:gd name="T98" fmla="*/ 485 w 105"/>
                <a:gd name="T99" fmla="*/ 673 h 249"/>
                <a:gd name="T100" fmla="*/ 485 w 105"/>
                <a:gd name="T101" fmla="*/ 684 h 249"/>
                <a:gd name="T102" fmla="*/ 479 w 105"/>
                <a:gd name="T103" fmla="*/ 694 h 249"/>
                <a:gd name="T104" fmla="*/ 476 w 105"/>
                <a:gd name="T105" fmla="*/ 703 h 249"/>
                <a:gd name="T106" fmla="*/ 462 w 105"/>
                <a:gd name="T107" fmla="*/ 712 h 249"/>
                <a:gd name="T108" fmla="*/ 456 w 105"/>
                <a:gd name="T109" fmla="*/ 723 h 249"/>
                <a:gd name="T110" fmla="*/ 451 w 105"/>
                <a:gd name="T111" fmla="*/ 737 h 249"/>
                <a:gd name="T112" fmla="*/ 438 w 105"/>
                <a:gd name="T113" fmla="*/ 745 h 249"/>
                <a:gd name="T114" fmla="*/ 422 w 105"/>
                <a:gd name="T115" fmla="*/ 759 h 249"/>
                <a:gd name="T116" fmla="*/ 414 w 105"/>
                <a:gd name="T117" fmla="*/ 772 h 249"/>
                <a:gd name="T118" fmla="*/ 395 w 105"/>
                <a:gd name="T119" fmla="*/ 783 h 249"/>
                <a:gd name="T120" fmla="*/ 387 w 105"/>
                <a:gd name="T121" fmla="*/ 799 h 249"/>
                <a:gd name="T122" fmla="*/ 371 w 105"/>
                <a:gd name="T123" fmla="*/ 815 h 249"/>
                <a:gd name="T124" fmla="*/ 358 w 105"/>
                <a:gd name="T125" fmla="*/ 832 h 2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5" h="249">
                  <a:moveTo>
                    <a:pt x="1" y="0"/>
                  </a:moveTo>
                  <a:lnTo>
                    <a:pt x="0" y="9"/>
                  </a:lnTo>
                  <a:lnTo>
                    <a:pt x="0" y="13"/>
                  </a:lnTo>
                  <a:lnTo>
                    <a:pt x="0" y="18"/>
                  </a:lnTo>
                  <a:lnTo>
                    <a:pt x="2" y="22"/>
                  </a:lnTo>
                  <a:lnTo>
                    <a:pt x="3" y="26"/>
                  </a:lnTo>
                  <a:lnTo>
                    <a:pt x="6" y="30"/>
                  </a:lnTo>
                  <a:lnTo>
                    <a:pt x="8" y="34"/>
                  </a:lnTo>
                  <a:lnTo>
                    <a:pt x="11" y="38"/>
                  </a:lnTo>
                  <a:lnTo>
                    <a:pt x="14" y="42"/>
                  </a:lnTo>
                  <a:lnTo>
                    <a:pt x="18" y="46"/>
                  </a:lnTo>
                  <a:lnTo>
                    <a:pt x="22" y="49"/>
                  </a:lnTo>
                  <a:lnTo>
                    <a:pt x="26" y="53"/>
                  </a:lnTo>
                  <a:lnTo>
                    <a:pt x="30" y="57"/>
                  </a:lnTo>
                  <a:lnTo>
                    <a:pt x="34" y="60"/>
                  </a:lnTo>
                  <a:lnTo>
                    <a:pt x="39" y="64"/>
                  </a:lnTo>
                  <a:lnTo>
                    <a:pt x="43" y="68"/>
                  </a:lnTo>
                  <a:lnTo>
                    <a:pt x="48" y="72"/>
                  </a:lnTo>
                  <a:lnTo>
                    <a:pt x="52" y="75"/>
                  </a:lnTo>
                  <a:lnTo>
                    <a:pt x="57" y="79"/>
                  </a:lnTo>
                  <a:lnTo>
                    <a:pt x="62" y="83"/>
                  </a:lnTo>
                  <a:lnTo>
                    <a:pt x="66" y="87"/>
                  </a:lnTo>
                  <a:lnTo>
                    <a:pt x="70" y="91"/>
                  </a:lnTo>
                  <a:lnTo>
                    <a:pt x="74" y="95"/>
                  </a:lnTo>
                  <a:lnTo>
                    <a:pt x="78" y="99"/>
                  </a:lnTo>
                  <a:lnTo>
                    <a:pt x="82" y="104"/>
                  </a:lnTo>
                  <a:lnTo>
                    <a:pt x="85" y="108"/>
                  </a:lnTo>
                  <a:lnTo>
                    <a:pt x="88" y="113"/>
                  </a:lnTo>
                  <a:lnTo>
                    <a:pt x="91" y="118"/>
                  </a:lnTo>
                  <a:lnTo>
                    <a:pt x="93" y="122"/>
                  </a:lnTo>
                  <a:lnTo>
                    <a:pt x="95" y="128"/>
                  </a:lnTo>
                  <a:lnTo>
                    <a:pt x="96" y="133"/>
                  </a:lnTo>
                  <a:lnTo>
                    <a:pt x="98" y="143"/>
                  </a:lnTo>
                  <a:lnTo>
                    <a:pt x="99" y="148"/>
                  </a:lnTo>
                  <a:lnTo>
                    <a:pt x="100" y="152"/>
                  </a:lnTo>
                  <a:lnTo>
                    <a:pt x="101" y="156"/>
                  </a:lnTo>
                  <a:lnTo>
                    <a:pt x="102" y="160"/>
                  </a:lnTo>
                  <a:lnTo>
                    <a:pt x="102" y="164"/>
                  </a:lnTo>
                  <a:lnTo>
                    <a:pt x="103" y="168"/>
                  </a:lnTo>
                  <a:lnTo>
                    <a:pt x="103" y="171"/>
                  </a:lnTo>
                  <a:lnTo>
                    <a:pt x="103" y="174"/>
                  </a:lnTo>
                  <a:lnTo>
                    <a:pt x="104" y="178"/>
                  </a:lnTo>
                  <a:lnTo>
                    <a:pt x="104" y="181"/>
                  </a:lnTo>
                  <a:lnTo>
                    <a:pt x="104" y="184"/>
                  </a:lnTo>
                  <a:lnTo>
                    <a:pt x="104" y="187"/>
                  </a:lnTo>
                  <a:lnTo>
                    <a:pt x="103" y="190"/>
                  </a:lnTo>
                  <a:lnTo>
                    <a:pt x="103" y="193"/>
                  </a:lnTo>
                  <a:lnTo>
                    <a:pt x="102" y="196"/>
                  </a:lnTo>
                  <a:lnTo>
                    <a:pt x="101" y="198"/>
                  </a:lnTo>
                  <a:lnTo>
                    <a:pt x="100" y="201"/>
                  </a:lnTo>
                  <a:lnTo>
                    <a:pt x="100" y="204"/>
                  </a:lnTo>
                  <a:lnTo>
                    <a:pt x="98" y="207"/>
                  </a:lnTo>
                  <a:lnTo>
                    <a:pt x="97" y="210"/>
                  </a:lnTo>
                  <a:lnTo>
                    <a:pt x="95" y="213"/>
                  </a:lnTo>
                  <a:lnTo>
                    <a:pt x="94" y="216"/>
                  </a:lnTo>
                  <a:lnTo>
                    <a:pt x="92" y="220"/>
                  </a:lnTo>
                  <a:lnTo>
                    <a:pt x="90" y="223"/>
                  </a:lnTo>
                  <a:lnTo>
                    <a:pt x="87" y="227"/>
                  </a:lnTo>
                  <a:lnTo>
                    <a:pt x="85" y="230"/>
                  </a:lnTo>
                  <a:lnTo>
                    <a:pt x="82" y="234"/>
                  </a:lnTo>
                  <a:lnTo>
                    <a:pt x="79" y="238"/>
                  </a:lnTo>
                  <a:lnTo>
                    <a:pt x="76" y="243"/>
                  </a:lnTo>
                  <a:lnTo>
                    <a:pt x="73" y="24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07" name="Freeform 42"/>
            <p:cNvSpPr>
              <a:spLocks/>
            </p:cNvSpPr>
            <p:nvPr/>
          </p:nvSpPr>
          <p:spPr bwMode="auto">
            <a:xfrm>
              <a:off x="4019" y="2269"/>
              <a:ext cx="420" cy="195"/>
            </a:xfrm>
            <a:custGeom>
              <a:avLst/>
              <a:gdLst>
                <a:gd name="T0" fmla="*/ 0 w 359"/>
                <a:gd name="T1" fmla="*/ 570 h 173"/>
                <a:gd name="T2" fmla="*/ 29 w 359"/>
                <a:gd name="T3" fmla="*/ 504 h 173"/>
                <a:gd name="T4" fmla="*/ 55 w 359"/>
                <a:gd name="T5" fmla="*/ 471 h 173"/>
                <a:gd name="T6" fmla="*/ 80 w 359"/>
                <a:gd name="T7" fmla="*/ 442 h 173"/>
                <a:gd name="T8" fmla="*/ 119 w 359"/>
                <a:gd name="T9" fmla="*/ 416 h 173"/>
                <a:gd name="T10" fmla="*/ 151 w 359"/>
                <a:gd name="T11" fmla="*/ 385 h 173"/>
                <a:gd name="T12" fmla="*/ 194 w 359"/>
                <a:gd name="T13" fmla="*/ 360 h 173"/>
                <a:gd name="T14" fmla="*/ 242 w 359"/>
                <a:gd name="T15" fmla="*/ 329 h 173"/>
                <a:gd name="T16" fmla="*/ 287 w 359"/>
                <a:gd name="T17" fmla="*/ 305 h 173"/>
                <a:gd name="T18" fmla="*/ 346 w 359"/>
                <a:gd name="T19" fmla="*/ 283 h 173"/>
                <a:gd name="T20" fmla="*/ 395 w 359"/>
                <a:gd name="T21" fmla="*/ 258 h 173"/>
                <a:gd name="T22" fmla="*/ 460 w 359"/>
                <a:gd name="T23" fmla="*/ 232 h 173"/>
                <a:gd name="T24" fmla="*/ 516 w 359"/>
                <a:gd name="T25" fmla="*/ 212 h 173"/>
                <a:gd name="T26" fmla="*/ 583 w 359"/>
                <a:gd name="T27" fmla="*/ 189 h 173"/>
                <a:gd name="T28" fmla="*/ 649 w 359"/>
                <a:gd name="T29" fmla="*/ 177 h 173"/>
                <a:gd name="T30" fmla="*/ 708 w 359"/>
                <a:gd name="T31" fmla="*/ 158 h 173"/>
                <a:gd name="T32" fmla="*/ 780 w 359"/>
                <a:gd name="T33" fmla="*/ 140 h 173"/>
                <a:gd name="T34" fmla="*/ 847 w 359"/>
                <a:gd name="T35" fmla="*/ 123 h 173"/>
                <a:gd name="T36" fmla="*/ 913 w 359"/>
                <a:gd name="T37" fmla="*/ 109 h 173"/>
                <a:gd name="T38" fmla="*/ 984 w 359"/>
                <a:gd name="T39" fmla="*/ 88 h 173"/>
                <a:gd name="T40" fmla="*/ 1047 w 359"/>
                <a:gd name="T41" fmla="*/ 77 h 173"/>
                <a:gd name="T42" fmla="*/ 1118 w 359"/>
                <a:gd name="T43" fmla="*/ 61 h 173"/>
                <a:gd name="T44" fmla="*/ 1182 w 359"/>
                <a:gd name="T45" fmla="*/ 53 h 173"/>
                <a:gd name="T46" fmla="*/ 1249 w 359"/>
                <a:gd name="T47" fmla="*/ 43 h 173"/>
                <a:gd name="T48" fmla="*/ 1308 w 359"/>
                <a:gd name="T49" fmla="*/ 33 h 173"/>
                <a:gd name="T50" fmla="*/ 1377 w 359"/>
                <a:gd name="T51" fmla="*/ 26 h 173"/>
                <a:gd name="T52" fmla="*/ 1432 w 359"/>
                <a:gd name="T53" fmla="*/ 18 h 173"/>
                <a:gd name="T54" fmla="*/ 1488 w 359"/>
                <a:gd name="T55" fmla="*/ 16 h 173"/>
                <a:gd name="T56" fmla="*/ 1536 w 359"/>
                <a:gd name="T57" fmla="*/ 2 h 173"/>
                <a:gd name="T58" fmla="*/ 1586 w 359"/>
                <a:gd name="T59" fmla="*/ 1 h 173"/>
                <a:gd name="T60" fmla="*/ 1634 w 359"/>
                <a:gd name="T61" fmla="*/ 0 h 173"/>
                <a:gd name="T62" fmla="*/ 1675 w 359"/>
                <a:gd name="T63" fmla="*/ 0 h 173"/>
                <a:gd name="T64" fmla="*/ 1676 w 359"/>
                <a:gd name="T65" fmla="*/ 16 h 173"/>
                <a:gd name="T66" fmla="*/ 1689 w 359"/>
                <a:gd name="T67" fmla="*/ 23 h 173"/>
                <a:gd name="T68" fmla="*/ 1689 w 359"/>
                <a:gd name="T69" fmla="*/ 29 h 173"/>
                <a:gd name="T70" fmla="*/ 1691 w 359"/>
                <a:gd name="T71" fmla="*/ 42 h 173"/>
                <a:gd name="T72" fmla="*/ 1691 w 359"/>
                <a:gd name="T73" fmla="*/ 47 h 173"/>
                <a:gd name="T74" fmla="*/ 1694 w 359"/>
                <a:gd name="T75" fmla="*/ 53 h 173"/>
                <a:gd name="T76" fmla="*/ 1698 w 359"/>
                <a:gd name="T77" fmla="*/ 60 h 173"/>
                <a:gd name="T78" fmla="*/ 1698 w 359"/>
                <a:gd name="T79" fmla="*/ 69 h 173"/>
                <a:gd name="T80" fmla="*/ 1698 w 359"/>
                <a:gd name="T81" fmla="*/ 77 h 173"/>
                <a:gd name="T82" fmla="*/ 1707 w 359"/>
                <a:gd name="T83" fmla="*/ 87 h 173"/>
                <a:gd name="T84" fmla="*/ 1707 w 359"/>
                <a:gd name="T85" fmla="*/ 97 h 173"/>
                <a:gd name="T86" fmla="*/ 1709 w 359"/>
                <a:gd name="T87" fmla="*/ 99 h 173"/>
                <a:gd name="T88" fmla="*/ 1709 w 359"/>
                <a:gd name="T89" fmla="*/ 110 h 173"/>
                <a:gd name="T90" fmla="*/ 1709 w 359"/>
                <a:gd name="T91" fmla="*/ 114 h 173"/>
                <a:gd name="T92" fmla="*/ 1709 w 359"/>
                <a:gd name="T93" fmla="*/ 126 h 173"/>
                <a:gd name="T94" fmla="*/ 1716 w 359"/>
                <a:gd name="T95" fmla="*/ 131 h 173"/>
                <a:gd name="T96" fmla="*/ 1716 w 359"/>
                <a:gd name="T97" fmla="*/ 140 h 173"/>
                <a:gd name="T98" fmla="*/ 1716 w 359"/>
                <a:gd name="T99" fmla="*/ 144 h 173"/>
                <a:gd name="T100" fmla="*/ 1716 w 359"/>
                <a:gd name="T101" fmla="*/ 158 h 173"/>
                <a:gd name="T102" fmla="*/ 1716 w 359"/>
                <a:gd name="T103" fmla="*/ 161 h 173"/>
                <a:gd name="T104" fmla="*/ 1717 w 359"/>
                <a:gd name="T105" fmla="*/ 177 h 173"/>
                <a:gd name="T106" fmla="*/ 1717 w 359"/>
                <a:gd name="T107" fmla="*/ 180 h 173"/>
                <a:gd name="T108" fmla="*/ 1717 w 359"/>
                <a:gd name="T109" fmla="*/ 188 h 173"/>
                <a:gd name="T110" fmla="*/ 1717 w 359"/>
                <a:gd name="T111" fmla="*/ 200 h 173"/>
                <a:gd name="T112" fmla="*/ 1717 w 359"/>
                <a:gd name="T113" fmla="*/ 204 h 173"/>
                <a:gd name="T114" fmla="*/ 1716 w 359"/>
                <a:gd name="T115" fmla="*/ 212 h 173"/>
                <a:gd name="T116" fmla="*/ 1716 w 359"/>
                <a:gd name="T117" fmla="*/ 216 h 173"/>
                <a:gd name="T118" fmla="*/ 1716 w 359"/>
                <a:gd name="T119" fmla="*/ 229 h 173"/>
                <a:gd name="T120" fmla="*/ 1716 w 359"/>
                <a:gd name="T121" fmla="*/ 232 h 173"/>
                <a:gd name="T122" fmla="*/ 1716 w 359"/>
                <a:gd name="T123" fmla="*/ 243 h 173"/>
                <a:gd name="T124" fmla="*/ 1716 w 359"/>
                <a:gd name="T125" fmla="*/ 254 h 1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9" h="173">
                  <a:moveTo>
                    <a:pt x="0" y="172"/>
                  </a:moveTo>
                  <a:lnTo>
                    <a:pt x="6" y="152"/>
                  </a:lnTo>
                  <a:lnTo>
                    <a:pt x="11" y="143"/>
                  </a:lnTo>
                  <a:lnTo>
                    <a:pt x="17" y="134"/>
                  </a:lnTo>
                  <a:lnTo>
                    <a:pt x="24" y="125"/>
                  </a:lnTo>
                  <a:lnTo>
                    <a:pt x="32" y="116"/>
                  </a:lnTo>
                  <a:lnTo>
                    <a:pt x="40" y="108"/>
                  </a:lnTo>
                  <a:lnTo>
                    <a:pt x="50" y="100"/>
                  </a:lnTo>
                  <a:lnTo>
                    <a:pt x="60" y="92"/>
                  </a:lnTo>
                  <a:lnTo>
                    <a:pt x="72" y="85"/>
                  </a:lnTo>
                  <a:lnTo>
                    <a:pt x="83" y="78"/>
                  </a:lnTo>
                  <a:lnTo>
                    <a:pt x="96" y="71"/>
                  </a:lnTo>
                  <a:lnTo>
                    <a:pt x="108" y="64"/>
                  </a:lnTo>
                  <a:lnTo>
                    <a:pt x="121" y="58"/>
                  </a:lnTo>
                  <a:lnTo>
                    <a:pt x="135" y="52"/>
                  </a:lnTo>
                  <a:lnTo>
                    <a:pt x="148" y="47"/>
                  </a:lnTo>
                  <a:lnTo>
                    <a:pt x="162" y="42"/>
                  </a:lnTo>
                  <a:lnTo>
                    <a:pt x="176" y="36"/>
                  </a:lnTo>
                  <a:lnTo>
                    <a:pt x="190" y="32"/>
                  </a:lnTo>
                  <a:lnTo>
                    <a:pt x="205" y="27"/>
                  </a:lnTo>
                  <a:lnTo>
                    <a:pt x="219" y="23"/>
                  </a:lnTo>
                  <a:lnTo>
                    <a:pt x="233" y="19"/>
                  </a:lnTo>
                  <a:lnTo>
                    <a:pt x="246" y="16"/>
                  </a:lnTo>
                  <a:lnTo>
                    <a:pt x="260" y="13"/>
                  </a:lnTo>
                  <a:lnTo>
                    <a:pt x="273" y="10"/>
                  </a:lnTo>
                  <a:lnTo>
                    <a:pt x="286" y="8"/>
                  </a:lnTo>
                  <a:lnTo>
                    <a:pt x="298" y="5"/>
                  </a:lnTo>
                  <a:lnTo>
                    <a:pt x="309" y="4"/>
                  </a:lnTo>
                  <a:lnTo>
                    <a:pt x="320" y="2"/>
                  </a:lnTo>
                  <a:lnTo>
                    <a:pt x="330" y="1"/>
                  </a:lnTo>
                  <a:lnTo>
                    <a:pt x="340" y="0"/>
                  </a:lnTo>
                  <a:lnTo>
                    <a:pt x="349" y="0"/>
                  </a:lnTo>
                  <a:lnTo>
                    <a:pt x="350" y="4"/>
                  </a:lnTo>
                  <a:lnTo>
                    <a:pt x="351" y="7"/>
                  </a:lnTo>
                  <a:lnTo>
                    <a:pt x="351" y="9"/>
                  </a:lnTo>
                  <a:lnTo>
                    <a:pt x="352" y="12"/>
                  </a:lnTo>
                  <a:lnTo>
                    <a:pt x="352" y="14"/>
                  </a:lnTo>
                  <a:lnTo>
                    <a:pt x="353" y="16"/>
                  </a:lnTo>
                  <a:lnTo>
                    <a:pt x="354" y="18"/>
                  </a:lnTo>
                  <a:lnTo>
                    <a:pt x="354" y="21"/>
                  </a:lnTo>
                  <a:lnTo>
                    <a:pt x="354" y="23"/>
                  </a:lnTo>
                  <a:lnTo>
                    <a:pt x="355" y="26"/>
                  </a:lnTo>
                  <a:lnTo>
                    <a:pt x="355" y="28"/>
                  </a:lnTo>
                  <a:lnTo>
                    <a:pt x="356" y="30"/>
                  </a:lnTo>
                  <a:lnTo>
                    <a:pt x="356" y="33"/>
                  </a:lnTo>
                  <a:lnTo>
                    <a:pt x="356" y="35"/>
                  </a:lnTo>
                  <a:lnTo>
                    <a:pt x="356" y="38"/>
                  </a:lnTo>
                  <a:lnTo>
                    <a:pt x="357" y="40"/>
                  </a:lnTo>
                  <a:lnTo>
                    <a:pt x="357" y="42"/>
                  </a:lnTo>
                  <a:lnTo>
                    <a:pt x="357" y="44"/>
                  </a:lnTo>
                  <a:lnTo>
                    <a:pt x="357" y="47"/>
                  </a:lnTo>
                  <a:lnTo>
                    <a:pt x="357" y="49"/>
                  </a:lnTo>
                  <a:lnTo>
                    <a:pt x="358" y="52"/>
                  </a:lnTo>
                  <a:lnTo>
                    <a:pt x="358" y="54"/>
                  </a:lnTo>
                  <a:lnTo>
                    <a:pt x="358" y="57"/>
                  </a:lnTo>
                  <a:lnTo>
                    <a:pt x="358" y="59"/>
                  </a:lnTo>
                  <a:lnTo>
                    <a:pt x="358" y="62"/>
                  </a:lnTo>
                  <a:lnTo>
                    <a:pt x="357" y="64"/>
                  </a:lnTo>
                  <a:lnTo>
                    <a:pt x="357" y="66"/>
                  </a:lnTo>
                  <a:lnTo>
                    <a:pt x="357" y="69"/>
                  </a:lnTo>
                  <a:lnTo>
                    <a:pt x="357" y="71"/>
                  </a:lnTo>
                  <a:lnTo>
                    <a:pt x="357" y="74"/>
                  </a:lnTo>
                  <a:lnTo>
                    <a:pt x="357" y="7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08" name="Freeform 43"/>
            <p:cNvSpPr>
              <a:spLocks/>
            </p:cNvSpPr>
            <p:nvPr/>
          </p:nvSpPr>
          <p:spPr bwMode="auto">
            <a:xfrm>
              <a:off x="4557" y="1322"/>
              <a:ext cx="260" cy="888"/>
            </a:xfrm>
            <a:custGeom>
              <a:avLst/>
              <a:gdLst>
                <a:gd name="T0" fmla="*/ 678 w 222"/>
                <a:gd name="T1" fmla="*/ 33 h 787"/>
                <a:gd name="T2" fmla="*/ 616 w 222"/>
                <a:gd name="T3" fmla="*/ 86 h 787"/>
                <a:gd name="T4" fmla="*/ 583 w 222"/>
                <a:gd name="T5" fmla="*/ 141 h 787"/>
                <a:gd name="T6" fmla="*/ 563 w 222"/>
                <a:gd name="T7" fmla="*/ 211 h 787"/>
                <a:gd name="T8" fmla="*/ 563 w 222"/>
                <a:gd name="T9" fmla="*/ 287 h 787"/>
                <a:gd name="T10" fmla="*/ 575 w 222"/>
                <a:gd name="T11" fmla="*/ 367 h 787"/>
                <a:gd name="T12" fmla="*/ 579 w 222"/>
                <a:gd name="T13" fmla="*/ 440 h 787"/>
                <a:gd name="T14" fmla="*/ 579 w 222"/>
                <a:gd name="T15" fmla="*/ 516 h 787"/>
                <a:gd name="T16" fmla="*/ 562 w 222"/>
                <a:gd name="T17" fmla="*/ 595 h 787"/>
                <a:gd name="T18" fmla="*/ 532 w 222"/>
                <a:gd name="T19" fmla="*/ 659 h 787"/>
                <a:gd name="T20" fmla="*/ 478 w 222"/>
                <a:gd name="T21" fmla="*/ 713 h 787"/>
                <a:gd name="T22" fmla="*/ 449 w 222"/>
                <a:gd name="T23" fmla="*/ 740 h 787"/>
                <a:gd name="T24" fmla="*/ 408 w 222"/>
                <a:gd name="T25" fmla="*/ 758 h 787"/>
                <a:gd name="T26" fmla="*/ 369 w 222"/>
                <a:gd name="T27" fmla="*/ 783 h 787"/>
                <a:gd name="T28" fmla="*/ 331 w 222"/>
                <a:gd name="T29" fmla="*/ 805 h 787"/>
                <a:gd name="T30" fmla="*/ 295 w 222"/>
                <a:gd name="T31" fmla="*/ 835 h 787"/>
                <a:gd name="T32" fmla="*/ 266 w 222"/>
                <a:gd name="T33" fmla="*/ 861 h 787"/>
                <a:gd name="T34" fmla="*/ 244 w 222"/>
                <a:gd name="T35" fmla="*/ 895 h 787"/>
                <a:gd name="T36" fmla="*/ 234 w 222"/>
                <a:gd name="T37" fmla="*/ 932 h 787"/>
                <a:gd name="T38" fmla="*/ 244 w 222"/>
                <a:gd name="T39" fmla="*/ 971 h 787"/>
                <a:gd name="T40" fmla="*/ 266 w 222"/>
                <a:gd name="T41" fmla="*/ 1019 h 787"/>
                <a:gd name="T42" fmla="*/ 300 w 222"/>
                <a:gd name="T43" fmla="*/ 1065 h 787"/>
                <a:gd name="T44" fmla="*/ 335 w 222"/>
                <a:gd name="T45" fmla="*/ 1096 h 787"/>
                <a:gd name="T46" fmla="*/ 369 w 222"/>
                <a:gd name="T47" fmla="*/ 1123 h 787"/>
                <a:gd name="T48" fmla="*/ 404 w 222"/>
                <a:gd name="T49" fmla="*/ 1144 h 787"/>
                <a:gd name="T50" fmla="*/ 438 w 222"/>
                <a:gd name="T51" fmla="*/ 1169 h 787"/>
                <a:gd name="T52" fmla="*/ 459 w 222"/>
                <a:gd name="T53" fmla="*/ 1196 h 787"/>
                <a:gd name="T54" fmla="*/ 481 w 222"/>
                <a:gd name="T55" fmla="*/ 1222 h 787"/>
                <a:gd name="T56" fmla="*/ 500 w 222"/>
                <a:gd name="T57" fmla="*/ 1254 h 787"/>
                <a:gd name="T58" fmla="*/ 506 w 222"/>
                <a:gd name="T59" fmla="*/ 1301 h 787"/>
                <a:gd name="T60" fmla="*/ 500 w 222"/>
                <a:gd name="T61" fmla="*/ 1353 h 787"/>
                <a:gd name="T62" fmla="*/ 491 w 222"/>
                <a:gd name="T63" fmla="*/ 1401 h 787"/>
                <a:gd name="T64" fmla="*/ 478 w 222"/>
                <a:gd name="T65" fmla="*/ 1452 h 787"/>
                <a:gd name="T66" fmla="*/ 463 w 222"/>
                <a:gd name="T67" fmla="*/ 1519 h 787"/>
                <a:gd name="T68" fmla="*/ 449 w 222"/>
                <a:gd name="T69" fmla="*/ 1594 h 787"/>
                <a:gd name="T70" fmla="*/ 427 w 222"/>
                <a:gd name="T71" fmla="*/ 1679 h 787"/>
                <a:gd name="T72" fmla="*/ 411 w 222"/>
                <a:gd name="T73" fmla="*/ 1765 h 787"/>
                <a:gd name="T74" fmla="*/ 392 w 222"/>
                <a:gd name="T75" fmla="*/ 1845 h 787"/>
                <a:gd name="T76" fmla="*/ 376 w 222"/>
                <a:gd name="T77" fmla="*/ 1910 h 787"/>
                <a:gd name="T78" fmla="*/ 360 w 222"/>
                <a:gd name="T79" fmla="*/ 1962 h 787"/>
                <a:gd name="T80" fmla="*/ 348 w 222"/>
                <a:gd name="T81" fmla="*/ 2001 h 787"/>
                <a:gd name="T82" fmla="*/ 312 w 222"/>
                <a:gd name="T83" fmla="*/ 2030 h 787"/>
                <a:gd name="T84" fmla="*/ 266 w 222"/>
                <a:gd name="T85" fmla="*/ 2048 h 787"/>
                <a:gd name="T86" fmla="*/ 224 w 222"/>
                <a:gd name="T87" fmla="*/ 2056 h 787"/>
                <a:gd name="T88" fmla="*/ 187 w 222"/>
                <a:gd name="T89" fmla="*/ 2056 h 787"/>
                <a:gd name="T90" fmla="*/ 144 w 222"/>
                <a:gd name="T91" fmla="*/ 2056 h 787"/>
                <a:gd name="T92" fmla="*/ 111 w 222"/>
                <a:gd name="T93" fmla="*/ 2056 h 787"/>
                <a:gd name="T94" fmla="*/ 81 w 222"/>
                <a:gd name="T95" fmla="*/ 2063 h 787"/>
                <a:gd name="T96" fmla="*/ 55 w 222"/>
                <a:gd name="T97" fmla="*/ 2081 h 787"/>
                <a:gd name="T98" fmla="*/ 29 w 222"/>
                <a:gd name="T99" fmla="*/ 2104 h 787"/>
                <a:gd name="T100" fmla="*/ 2 w 222"/>
                <a:gd name="T101" fmla="*/ 2142 h 787"/>
                <a:gd name="T102" fmla="*/ 0 w 222"/>
                <a:gd name="T103" fmla="*/ 2198 h 787"/>
                <a:gd name="T104" fmla="*/ 21 w 222"/>
                <a:gd name="T105" fmla="*/ 2300 h 787"/>
                <a:gd name="T106" fmla="*/ 77 w 222"/>
                <a:gd name="T107" fmla="*/ 2374 h 787"/>
                <a:gd name="T108" fmla="*/ 166 w 222"/>
                <a:gd name="T109" fmla="*/ 2433 h 787"/>
                <a:gd name="T110" fmla="*/ 283 w 222"/>
                <a:gd name="T111" fmla="*/ 2492 h 787"/>
                <a:gd name="T112" fmla="*/ 408 w 222"/>
                <a:gd name="T113" fmla="*/ 2539 h 787"/>
                <a:gd name="T114" fmla="*/ 550 w 222"/>
                <a:gd name="T115" fmla="*/ 2578 h 787"/>
                <a:gd name="T116" fmla="*/ 686 w 222"/>
                <a:gd name="T117" fmla="*/ 2606 h 787"/>
                <a:gd name="T118" fmla="*/ 825 w 222"/>
                <a:gd name="T119" fmla="*/ 2627 h 787"/>
                <a:gd name="T120" fmla="*/ 940 w 222"/>
                <a:gd name="T121" fmla="*/ 2628 h 787"/>
                <a:gd name="T122" fmla="*/ 1042 w 222"/>
                <a:gd name="T123" fmla="*/ 2623 h 7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2" h="787">
                  <a:moveTo>
                    <a:pt x="158" y="0"/>
                  </a:moveTo>
                  <a:lnTo>
                    <a:pt x="144" y="6"/>
                  </a:lnTo>
                  <a:lnTo>
                    <a:pt x="139" y="10"/>
                  </a:lnTo>
                  <a:lnTo>
                    <a:pt x="134" y="15"/>
                  </a:lnTo>
                  <a:lnTo>
                    <a:pt x="130" y="19"/>
                  </a:lnTo>
                  <a:lnTo>
                    <a:pt x="126" y="25"/>
                  </a:lnTo>
                  <a:lnTo>
                    <a:pt x="124" y="30"/>
                  </a:lnTo>
                  <a:lnTo>
                    <a:pt x="122" y="36"/>
                  </a:lnTo>
                  <a:lnTo>
                    <a:pt x="120" y="42"/>
                  </a:lnTo>
                  <a:lnTo>
                    <a:pt x="118" y="49"/>
                  </a:lnTo>
                  <a:lnTo>
                    <a:pt x="117" y="56"/>
                  </a:lnTo>
                  <a:lnTo>
                    <a:pt x="117" y="63"/>
                  </a:lnTo>
                  <a:lnTo>
                    <a:pt x="116" y="70"/>
                  </a:lnTo>
                  <a:lnTo>
                    <a:pt x="116" y="77"/>
                  </a:lnTo>
                  <a:lnTo>
                    <a:pt x="117" y="85"/>
                  </a:lnTo>
                  <a:lnTo>
                    <a:pt x="117" y="93"/>
                  </a:lnTo>
                  <a:lnTo>
                    <a:pt x="117" y="101"/>
                  </a:lnTo>
                  <a:lnTo>
                    <a:pt x="118" y="109"/>
                  </a:lnTo>
                  <a:lnTo>
                    <a:pt x="118" y="116"/>
                  </a:lnTo>
                  <a:lnTo>
                    <a:pt x="119" y="124"/>
                  </a:lnTo>
                  <a:lnTo>
                    <a:pt x="119" y="132"/>
                  </a:lnTo>
                  <a:lnTo>
                    <a:pt x="119" y="140"/>
                  </a:lnTo>
                  <a:lnTo>
                    <a:pt x="119" y="148"/>
                  </a:lnTo>
                  <a:lnTo>
                    <a:pt x="119" y="155"/>
                  </a:lnTo>
                  <a:lnTo>
                    <a:pt x="118" y="163"/>
                  </a:lnTo>
                  <a:lnTo>
                    <a:pt x="118" y="170"/>
                  </a:lnTo>
                  <a:lnTo>
                    <a:pt x="116" y="177"/>
                  </a:lnTo>
                  <a:lnTo>
                    <a:pt x="114" y="185"/>
                  </a:lnTo>
                  <a:lnTo>
                    <a:pt x="112" y="191"/>
                  </a:lnTo>
                  <a:lnTo>
                    <a:pt x="110" y="198"/>
                  </a:lnTo>
                  <a:lnTo>
                    <a:pt x="106" y="204"/>
                  </a:lnTo>
                  <a:lnTo>
                    <a:pt x="102" y="210"/>
                  </a:lnTo>
                  <a:lnTo>
                    <a:pt x="98" y="214"/>
                  </a:lnTo>
                  <a:lnTo>
                    <a:pt x="96" y="216"/>
                  </a:lnTo>
                  <a:lnTo>
                    <a:pt x="94" y="218"/>
                  </a:lnTo>
                  <a:lnTo>
                    <a:pt x="92" y="221"/>
                  </a:lnTo>
                  <a:lnTo>
                    <a:pt x="89" y="223"/>
                  </a:lnTo>
                  <a:lnTo>
                    <a:pt x="86" y="225"/>
                  </a:lnTo>
                  <a:lnTo>
                    <a:pt x="84" y="227"/>
                  </a:lnTo>
                  <a:lnTo>
                    <a:pt x="81" y="229"/>
                  </a:lnTo>
                  <a:lnTo>
                    <a:pt x="78" y="231"/>
                  </a:lnTo>
                  <a:lnTo>
                    <a:pt x="76" y="234"/>
                  </a:lnTo>
                  <a:lnTo>
                    <a:pt x="73" y="236"/>
                  </a:lnTo>
                  <a:lnTo>
                    <a:pt x="70" y="239"/>
                  </a:lnTo>
                  <a:lnTo>
                    <a:pt x="68" y="241"/>
                  </a:lnTo>
                  <a:lnTo>
                    <a:pt x="65" y="244"/>
                  </a:lnTo>
                  <a:lnTo>
                    <a:pt x="63" y="246"/>
                  </a:lnTo>
                  <a:lnTo>
                    <a:pt x="61" y="249"/>
                  </a:lnTo>
                  <a:lnTo>
                    <a:pt x="58" y="252"/>
                  </a:lnTo>
                  <a:lnTo>
                    <a:pt x="56" y="255"/>
                  </a:lnTo>
                  <a:lnTo>
                    <a:pt x="55" y="258"/>
                  </a:lnTo>
                  <a:lnTo>
                    <a:pt x="53" y="261"/>
                  </a:lnTo>
                  <a:lnTo>
                    <a:pt x="52" y="264"/>
                  </a:lnTo>
                  <a:lnTo>
                    <a:pt x="50" y="267"/>
                  </a:lnTo>
                  <a:lnTo>
                    <a:pt x="50" y="271"/>
                  </a:lnTo>
                  <a:lnTo>
                    <a:pt x="49" y="275"/>
                  </a:lnTo>
                  <a:lnTo>
                    <a:pt x="49" y="279"/>
                  </a:lnTo>
                  <a:lnTo>
                    <a:pt x="49" y="283"/>
                  </a:lnTo>
                  <a:lnTo>
                    <a:pt x="49" y="287"/>
                  </a:lnTo>
                  <a:lnTo>
                    <a:pt x="50" y="291"/>
                  </a:lnTo>
                  <a:lnTo>
                    <a:pt x="51" y="296"/>
                  </a:lnTo>
                  <a:lnTo>
                    <a:pt x="53" y="300"/>
                  </a:lnTo>
                  <a:lnTo>
                    <a:pt x="55" y="305"/>
                  </a:lnTo>
                  <a:lnTo>
                    <a:pt x="58" y="313"/>
                  </a:lnTo>
                  <a:lnTo>
                    <a:pt x="60" y="316"/>
                  </a:lnTo>
                  <a:lnTo>
                    <a:pt x="62" y="319"/>
                  </a:lnTo>
                  <a:lnTo>
                    <a:pt x="65" y="323"/>
                  </a:lnTo>
                  <a:lnTo>
                    <a:pt x="67" y="325"/>
                  </a:lnTo>
                  <a:lnTo>
                    <a:pt x="69" y="328"/>
                  </a:lnTo>
                  <a:lnTo>
                    <a:pt x="72" y="331"/>
                  </a:lnTo>
                  <a:lnTo>
                    <a:pt x="74" y="333"/>
                  </a:lnTo>
                  <a:lnTo>
                    <a:pt x="76" y="335"/>
                  </a:lnTo>
                  <a:lnTo>
                    <a:pt x="79" y="338"/>
                  </a:lnTo>
                  <a:lnTo>
                    <a:pt x="81" y="340"/>
                  </a:lnTo>
                  <a:lnTo>
                    <a:pt x="83" y="342"/>
                  </a:lnTo>
                  <a:lnTo>
                    <a:pt x="86" y="345"/>
                  </a:lnTo>
                  <a:lnTo>
                    <a:pt x="88" y="347"/>
                  </a:lnTo>
                  <a:lnTo>
                    <a:pt x="90" y="349"/>
                  </a:lnTo>
                  <a:lnTo>
                    <a:pt x="92" y="352"/>
                  </a:lnTo>
                  <a:lnTo>
                    <a:pt x="94" y="354"/>
                  </a:lnTo>
                  <a:lnTo>
                    <a:pt x="95" y="357"/>
                  </a:lnTo>
                  <a:lnTo>
                    <a:pt x="97" y="359"/>
                  </a:lnTo>
                  <a:lnTo>
                    <a:pt x="98" y="363"/>
                  </a:lnTo>
                  <a:lnTo>
                    <a:pt x="100" y="365"/>
                  </a:lnTo>
                  <a:lnTo>
                    <a:pt x="101" y="369"/>
                  </a:lnTo>
                  <a:lnTo>
                    <a:pt x="102" y="372"/>
                  </a:lnTo>
                  <a:lnTo>
                    <a:pt x="103" y="376"/>
                  </a:lnTo>
                  <a:lnTo>
                    <a:pt x="104" y="380"/>
                  </a:lnTo>
                  <a:lnTo>
                    <a:pt x="104" y="384"/>
                  </a:lnTo>
                  <a:lnTo>
                    <a:pt x="104" y="389"/>
                  </a:lnTo>
                  <a:lnTo>
                    <a:pt x="104" y="393"/>
                  </a:lnTo>
                  <a:lnTo>
                    <a:pt x="104" y="399"/>
                  </a:lnTo>
                  <a:lnTo>
                    <a:pt x="103" y="404"/>
                  </a:lnTo>
                  <a:lnTo>
                    <a:pt x="102" y="410"/>
                  </a:lnTo>
                  <a:lnTo>
                    <a:pt x="101" y="415"/>
                  </a:lnTo>
                  <a:lnTo>
                    <a:pt x="101" y="419"/>
                  </a:lnTo>
                  <a:lnTo>
                    <a:pt x="100" y="423"/>
                  </a:lnTo>
                  <a:lnTo>
                    <a:pt x="99" y="429"/>
                  </a:lnTo>
                  <a:lnTo>
                    <a:pt x="98" y="434"/>
                  </a:lnTo>
                  <a:lnTo>
                    <a:pt x="98" y="441"/>
                  </a:lnTo>
                  <a:lnTo>
                    <a:pt x="97" y="447"/>
                  </a:lnTo>
                  <a:lnTo>
                    <a:pt x="96" y="454"/>
                  </a:lnTo>
                  <a:lnTo>
                    <a:pt x="94" y="462"/>
                  </a:lnTo>
                  <a:lnTo>
                    <a:pt x="94" y="469"/>
                  </a:lnTo>
                  <a:lnTo>
                    <a:pt x="92" y="477"/>
                  </a:lnTo>
                  <a:lnTo>
                    <a:pt x="91" y="485"/>
                  </a:lnTo>
                  <a:lnTo>
                    <a:pt x="90" y="494"/>
                  </a:lnTo>
                  <a:lnTo>
                    <a:pt x="88" y="502"/>
                  </a:lnTo>
                  <a:lnTo>
                    <a:pt x="87" y="511"/>
                  </a:lnTo>
                  <a:lnTo>
                    <a:pt x="86" y="519"/>
                  </a:lnTo>
                  <a:lnTo>
                    <a:pt x="85" y="527"/>
                  </a:lnTo>
                  <a:lnTo>
                    <a:pt x="84" y="535"/>
                  </a:lnTo>
                  <a:lnTo>
                    <a:pt x="82" y="543"/>
                  </a:lnTo>
                  <a:lnTo>
                    <a:pt x="81" y="551"/>
                  </a:lnTo>
                  <a:lnTo>
                    <a:pt x="80" y="558"/>
                  </a:lnTo>
                  <a:lnTo>
                    <a:pt x="78" y="565"/>
                  </a:lnTo>
                  <a:lnTo>
                    <a:pt x="78" y="571"/>
                  </a:lnTo>
                  <a:lnTo>
                    <a:pt x="76" y="577"/>
                  </a:lnTo>
                  <a:lnTo>
                    <a:pt x="75" y="583"/>
                  </a:lnTo>
                  <a:lnTo>
                    <a:pt x="74" y="587"/>
                  </a:lnTo>
                  <a:lnTo>
                    <a:pt x="74" y="592"/>
                  </a:lnTo>
                  <a:lnTo>
                    <a:pt x="72" y="595"/>
                  </a:lnTo>
                  <a:lnTo>
                    <a:pt x="72" y="598"/>
                  </a:lnTo>
                  <a:lnTo>
                    <a:pt x="71" y="600"/>
                  </a:lnTo>
                  <a:lnTo>
                    <a:pt x="71" y="601"/>
                  </a:lnTo>
                  <a:lnTo>
                    <a:pt x="64" y="607"/>
                  </a:lnTo>
                  <a:lnTo>
                    <a:pt x="61" y="609"/>
                  </a:lnTo>
                  <a:lnTo>
                    <a:pt x="58" y="611"/>
                  </a:lnTo>
                  <a:lnTo>
                    <a:pt x="55" y="612"/>
                  </a:lnTo>
                  <a:lnTo>
                    <a:pt x="52" y="613"/>
                  </a:lnTo>
                  <a:lnTo>
                    <a:pt x="49" y="614"/>
                  </a:lnTo>
                  <a:lnTo>
                    <a:pt x="46" y="615"/>
                  </a:lnTo>
                  <a:lnTo>
                    <a:pt x="44" y="615"/>
                  </a:lnTo>
                  <a:lnTo>
                    <a:pt x="41" y="615"/>
                  </a:lnTo>
                  <a:lnTo>
                    <a:pt x="38" y="615"/>
                  </a:lnTo>
                  <a:lnTo>
                    <a:pt x="35" y="615"/>
                  </a:lnTo>
                  <a:lnTo>
                    <a:pt x="33" y="615"/>
                  </a:lnTo>
                  <a:lnTo>
                    <a:pt x="30" y="615"/>
                  </a:lnTo>
                  <a:lnTo>
                    <a:pt x="28" y="615"/>
                  </a:lnTo>
                  <a:lnTo>
                    <a:pt x="26" y="615"/>
                  </a:lnTo>
                  <a:lnTo>
                    <a:pt x="23" y="615"/>
                  </a:lnTo>
                  <a:lnTo>
                    <a:pt x="21" y="616"/>
                  </a:lnTo>
                  <a:lnTo>
                    <a:pt x="19" y="616"/>
                  </a:lnTo>
                  <a:lnTo>
                    <a:pt x="17" y="617"/>
                  </a:lnTo>
                  <a:lnTo>
                    <a:pt x="15" y="618"/>
                  </a:lnTo>
                  <a:lnTo>
                    <a:pt x="13" y="619"/>
                  </a:lnTo>
                  <a:lnTo>
                    <a:pt x="11" y="621"/>
                  </a:lnTo>
                  <a:lnTo>
                    <a:pt x="9" y="623"/>
                  </a:lnTo>
                  <a:lnTo>
                    <a:pt x="8" y="625"/>
                  </a:lnTo>
                  <a:lnTo>
                    <a:pt x="6" y="628"/>
                  </a:lnTo>
                  <a:lnTo>
                    <a:pt x="5" y="631"/>
                  </a:lnTo>
                  <a:lnTo>
                    <a:pt x="4" y="635"/>
                  </a:lnTo>
                  <a:lnTo>
                    <a:pt x="2" y="640"/>
                  </a:lnTo>
                  <a:lnTo>
                    <a:pt x="1" y="645"/>
                  </a:lnTo>
                  <a:lnTo>
                    <a:pt x="0" y="651"/>
                  </a:lnTo>
                  <a:lnTo>
                    <a:pt x="0" y="658"/>
                  </a:lnTo>
                  <a:lnTo>
                    <a:pt x="0" y="673"/>
                  </a:lnTo>
                  <a:lnTo>
                    <a:pt x="1" y="681"/>
                  </a:lnTo>
                  <a:lnTo>
                    <a:pt x="4" y="688"/>
                  </a:lnTo>
                  <a:lnTo>
                    <a:pt x="7" y="695"/>
                  </a:lnTo>
                  <a:lnTo>
                    <a:pt x="11" y="702"/>
                  </a:lnTo>
                  <a:lnTo>
                    <a:pt x="16" y="709"/>
                  </a:lnTo>
                  <a:lnTo>
                    <a:pt x="22" y="715"/>
                  </a:lnTo>
                  <a:lnTo>
                    <a:pt x="28" y="722"/>
                  </a:lnTo>
                  <a:lnTo>
                    <a:pt x="34" y="728"/>
                  </a:lnTo>
                  <a:lnTo>
                    <a:pt x="42" y="734"/>
                  </a:lnTo>
                  <a:lnTo>
                    <a:pt x="50" y="739"/>
                  </a:lnTo>
                  <a:lnTo>
                    <a:pt x="58" y="745"/>
                  </a:lnTo>
                  <a:lnTo>
                    <a:pt x="66" y="750"/>
                  </a:lnTo>
                  <a:lnTo>
                    <a:pt x="75" y="755"/>
                  </a:lnTo>
                  <a:lnTo>
                    <a:pt x="84" y="759"/>
                  </a:lnTo>
                  <a:lnTo>
                    <a:pt x="94" y="763"/>
                  </a:lnTo>
                  <a:lnTo>
                    <a:pt x="103" y="767"/>
                  </a:lnTo>
                  <a:lnTo>
                    <a:pt x="113" y="771"/>
                  </a:lnTo>
                  <a:lnTo>
                    <a:pt x="122" y="774"/>
                  </a:lnTo>
                  <a:lnTo>
                    <a:pt x="132" y="777"/>
                  </a:lnTo>
                  <a:lnTo>
                    <a:pt x="142" y="779"/>
                  </a:lnTo>
                  <a:lnTo>
                    <a:pt x="151" y="781"/>
                  </a:lnTo>
                  <a:lnTo>
                    <a:pt x="160" y="783"/>
                  </a:lnTo>
                  <a:lnTo>
                    <a:pt x="169" y="785"/>
                  </a:lnTo>
                  <a:lnTo>
                    <a:pt x="178" y="785"/>
                  </a:lnTo>
                  <a:lnTo>
                    <a:pt x="186" y="786"/>
                  </a:lnTo>
                  <a:lnTo>
                    <a:pt x="194" y="786"/>
                  </a:lnTo>
                  <a:lnTo>
                    <a:pt x="202" y="786"/>
                  </a:lnTo>
                  <a:lnTo>
                    <a:pt x="209" y="785"/>
                  </a:lnTo>
                  <a:lnTo>
                    <a:pt x="215" y="784"/>
                  </a:lnTo>
                  <a:lnTo>
                    <a:pt x="221" y="78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09" name="Freeform 44"/>
            <p:cNvSpPr>
              <a:spLocks/>
            </p:cNvSpPr>
            <p:nvPr/>
          </p:nvSpPr>
          <p:spPr bwMode="auto">
            <a:xfrm>
              <a:off x="4424" y="1364"/>
              <a:ext cx="116" cy="196"/>
            </a:xfrm>
            <a:custGeom>
              <a:avLst/>
              <a:gdLst>
                <a:gd name="T0" fmla="*/ 245 w 99"/>
                <a:gd name="T1" fmla="*/ 570 h 174"/>
                <a:gd name="T2" fmla="*/ 261 w 99"/>
                <a:gd name="T3" fmla="*/ 531 h 174"/>
                <a:gd name="T4" fmla="*/ 261 w 99"/>
                <a:gd name="T5" fmla="*/ 511 h 174"/>
                <a:gd name="T6" fmla="*/ 261 w 99"/>
                <a:gd name="T7" fmla="*/ 491 h 174"/>
                <a:gd name="T8" fmla="*/ 261 w 99"/>
                <a:gd name="T9" fmla="*/ 474 h 174"/>
                <a:gd name="T10" fmla="*/ 253 w 99"/>
                <a:gd name="T11" fmla="*/ 462 h 174"/>
                <a:gd name="T12" fmla="*/ 245 w 99"/>
                <a:gd name="T13" fmla="*/ 443 h 174"/>
                <a:gd name="T14" fmla="*/ 241 w 99"/>
                <a:gd name="T15" fmla="*/ 425 h 174"/>
                <a:gd name="T16" fmla="*/ 226 w 99"/>
                <a:gd name="T17" fmla="*/ 416 h 174"/>
                <a:gd name="T18" fmla="*/ 216 w 99"/>
                <a:gd name="T19" fmla="*/ 398 h 174"/>
                <a:gd name="T20" fmla="*/ 206 w 99"/>
                <a:gd name="T21" fmla="*/ 385 h 174"/>
                <a:gd name="T22" fmla="*/ 193 w 99"/>
                <a:gd name="T23" fmla="*/ 371 h 174"/>
                <a:gd name="T24" fmla="*/ 176 w 99"/>
                <a:gd name="T25" fmla="*/ 360 h 174"/>
                <a:gd name="T26" fmla="*/ 165 w 99"/>
                <a:gd name="T27" fmla="*/ 342 h 174"/>
                <a:gd name="T28" fmla="*/ 144 w 99"/>
                <a:gd name="T29" fmla="*/ 329 h 174"/>
                <a:gd name="T30" fmla="*/ 123 w 99"/>
                <a:gd name="T31" fmla="*/ 314 h 174"/>
                <a:gd name="T32" fmla="*/ 111 w 99"/>
                <a:gd name="T33" fmla="*/ 304 h 174"/>
                <a:gd name="T34" fmla="*/ 95 w 99"/>
                <a:gd name="T35" fmla="*/ 291 h 174"/>
                <a:gd name="T36" fmla="*/ 81 w 99"/>
                <a:gd name="T37" fmla="*/ 278 h 174"/>
                <a:gd name="T38" fmla="*/ 66 w 99"/>
                <a:gd name="T39" fmla="*/ 260 h 174"/>
                <a:gd name="T40" fmla="*/ 55 w 99"/>
                <a:gd name="T41" fmla="*/ 252 h 174"/>
                <a:gd name="T42" fmla="*/ 40 w 99"/>
                <a:gd name="T43" fmla="*/ 231 h 174"/>
                <a:gd name="T44" fmla="*/ 29 w 99"/>
                <a:gd name="T45" fmla="*/ 219 h 174"/>
                <a:gd name="T46" fmla="*/ 21 w 99"/>
                <a:gd name="T47" fmla="*/ 204 h 174"/>
                <a:gd name="T48" fmla="*/ 2 w 99"/>
                <a:gd name="T49" fmla="*/ 189 h 174"/>
                <a:gd name="T50" fmla="*/ 1 w 99"/>
                <a:gd name="T51" fmla="*/ 178 h 174"/>
                <a:gd name="T52" fmla="*/ 0 w 99"/>
                <a:gd name="T53" fmla="*/ 160 h 174"/>
                <a:gd name="T54" fmla="*/ 0 w 99"/>
                <a:gd name="T55" fmla="*/ 142 h 174"/>
                <a:gd name="T56" fmla="*/ 0 w 99"/>
                <a:gd name="T57" fmla="*/ 126 h 174"/>
                <a:gd name="T58" fmla="*/ 0 w 99"/>
                <a:gd name="T59" fmla="*/ 105 h 174"/>
                <a:gd name="T60" fmla="*/ 1 w 99"/>
                <a:gd name="T61" fmla="*/ 87 h 174"/>
                <a:gd name="T62" fmla="*/ 18 w 99"/>
                <a:gd name="T63" fmla="*/ 68 h 174"/>
                <a:gd name="T64" fmla="*/ 40 w 99"/>
                <a:gd name="T65" fmla="*/ 60 h 174"/>
                <a:gd name="T66" fmla="*/ 55 w 99"/>
                <a:gd name="T67" fmla="*/ 60 h 174"/>
                <a:gd name="T68" fmla="*/ 66 w 99"/>
                <a:gd name="T69" fmla="*/ 53 h 174"/>
                <a:gd name="T70" fmla="*/ 81 w 99"/>
                <a:gd name="T71" fmla="*/ 53 h 174"/>
                <a:gd name="T72" fmla="*/ 95 w 99"/>
                <a:gd name="T73" fmla="*/ 48 h 174"/>
                <a:gd name="T74" fmla="*/ 111 w 99"/>
                <a:gd name="T75" fmla="*/ 47 h 174"/>
                <a:gd name="T76" fmla="*/ 123 w 99"/>
                <a:gd name="T77" fmla="*/ 43 h 174"/>
                <a:gd name="T78" fmla="*/ 142 w 99"/>
                <a:gd name="T79" fmla="*/ 42 h 174"/>
                <a:gd name="T80" fmla="*/ 152 w 99"/>
                <a:gd name="T81" fmla="*/ 37 h 174"/>
                <a:gd name="T82" fmla="*/ 169 w 99"/>
                <a:gd name="T83" fmla="*/ 33 h 174"/>
                <a:gd name="T84" fmla="*/ 190 w 99"/>
                <a:gd name="T85" fmla="*/ 29 h 174"/>
                <a:gd name="T86" fmla="*/ 195 w 99"/>
                <a:gd name="T87" fmla="*/ 26 h 174"/>
                <a:gd name="T88" fmla="*/ 216 w 99"/>
                <a:gd name="T89" fmla="*/ 23 h 174"/>
                <a:gd name="T90" fmla="*/ 226 w 99"/>
                <a:gd name="T91" fmla="*/ 20 h 174"/>
                <a:gd name="T92" fmla="*/ 245 w 99"/>
                <a:gd name="T93" fmla="*/ 20 h 174"/>
                <a:gd name="T94" fmla="*/ 253 w 99"/>
                <a:gd name="T95" fmla="*/ 18 h 174"/>
                <a:gd name="T96" fmla="*/ 267 w 99"/>
                <a:gd name="T97" fmla="*/ 16 h 174"/>
                <a:gd name="T98" fmla="*/ 285 w 99"/>
                <a:gd name="T99" fmla="*/ 3 h 174"/>
                <a:gd name="T100" fmla="*/ 296 w 99"/>
                <a:gd name="T101" fmla="*/ 3 h 174"/>
                <a:gd name="T102" fmla="*/ 313 w 99"/>
                <a:gd name="T103" fmla="*/ 2 h 174"/>
                <a:gd name="T104" fmla="*/ 330 w 99"/>
                <a:gd name="T105" fmla="*/ 2 h 174"/>
                <a:gd name="T106" fmla="*/ 337 w 99"/>
                <a:gd name="T107" fmla="*/ 1 h 174"/>
                <a:gd name="T108" fmla="*/ 359 w 99"/>
                <a:gd name="T109" fmla="*/ 1 h 174"/>
                <a:gd name="T110" fmla="*/ 373 w 99"/>
                <a:gd name="T111" fmla="*/ 1 h 174"/>
                <a:gd name="T112" fmla="*/ 387 w 99"/>
                <a:gd name="T113" fmla="*/ 0 h 174"/>
                <a:gd name="T114" fmla="*/ 395 w 99"/>
                <a:gd name="T115" fmla="*/ 0 h 174"/>
                <a:gd name="T116" fmla="*/ 421 w 99"/>
                <a:gd name="T117" fmla="*/ 0 h 174"/>
                <a:gd name="T118" fmla="*/ 430 w 99"/>
                <a:gd name="T119" fmla="*/ 0 h 174"/>
                <a:gd name="T120" fmla="*/ 451 w 99"/>
                <a:gd name="T121" fmla="*/ 1 h 174"/>
                <a:gd name="T122" fmla="*/ 462 w 99"/>
                <a:gd name="T123" fmla="*/ 1 h 174"/>
                <a:gd name="T124" fmla="*/ 479 w 99"/>
                <a:gd name="T125" fmla="*/ 2 h 1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9" h="174">
                  <a:moveTo>
                    <a:pt x="50" y="173"/>
                  </a:moveTo>
                  <a:lnTo>
                    <a:pt x="53" y="161"/>
                  </a:lnTo>
                  <a:lnTo>
                    <a:pt x="53" y="155"/>
                  </a:lnTo>
                  <a:lnTo>
                    <a:pt x="53" y="150"/>
                  </a:lnTo>
                  <a:lnTo>
                    <a:pt x="53" y="145"/>
                  </a:lnTo>
                  <a:lnTo>
                    <a:pt x="52" y="140"/>
                  </a:lnTo>
                  <a:lnTo>
                    <a:pt x="50" y="135"/>
                  </a:lnTo>
                  <a:lnTo>
                    <a:pt x="49" y="130"/>
                  </a:lnTo>
                  <a:lnTo>
                    <a:pt x="46" y="126"/>
                  </a:lnTo>
                  <a:lnTo>
                    <a:pt x="44" y="121"/>
                  </a:lnTo>
                  <a:lnTo>
                    <a:pt x="42" y="117"/>
                  </a:lnTo>
                  <a:lnTo>
                    <a:pt x="39" y="113"/>
                  </a:lnTo>
                  <a:lnTo>
                    <a:pt x="36" y="109"/>
                  </a:lnTo>
                  <a:lnTo>
                    <a:pt x="33" y="104"/>
                  </a:lnTo>
                  <a:lnTo>
                    <a:pt x="30" y="100"/>
                  </a:lnTo>
                  <a:lnTo>
                    <a:pt x="26" y="96"/>
                  </a:lnTo>
                  <a:lnTo>
                    <a:pt x="23" y="92"/>
                  </a:lnTo>
                  <a:lnTo>
                    <a:pt x="20" y="88"/>
                  </a:lnTo>
                  <a:lnTo>
                    <a:pt x="17" y="84"/>
                  </a:lnTo>
                  <a:lnTo>
                    <a:pt x="14" y="80"/>
                  </a:lnTo>
                  <a:lnTo>
                    <a:pt x="11" y="76"/>
                  </a:lnTo>
                  <a:lnTo>
                    <a:pt x="8" y="71"/>
                  </a:lnTo>
                  <a:lnTo>
                    <a:pt x="6" y="67"/>
                  </a:lnTo>
                  <a:lnTo>
                    <a:pt x="4" y="62"/>
                  </a:lnTo>
                  <a:lnTo>
                    <a:pt x="2" y="58"/>
                  </a:lnTo>
                  <a:lnTo>
                    <a:pt x="1" y="53"/>
                  </a:lnTo>
                  <a:lnTo>
                    <a:pt x="0" y="48"/>
                  </a:lnTo>
                  <a:lnTo>
                    <a:pt x="0" y="43"/>
                  </a:lnTo>
                  <a:lnTo>
                    <a:pt x="0" y="38"/>
                  </a:lnTo>
                  <a:lnTo>
                    <a:pt x="0" y="32"/>
                  </a:lnTo>
                  <a:lnTo>
                    <a:pt x="1" y="26"/>
                  </a:lnTo>
                  <a:lnTo>
                    <a:pt x="3" y="20"/>
                  </a:lnTo>
                  <a:lnTo>
                    <a:pt x="8" y="18"/>
                  </a:lnTo>
                  <a:lnTo>
                    <a:pt x="11" y="18"/>
                  </a:lnTo>
                  <a:lnTo>
                    <a:pt x="14" y="16"/>
                  </a:lnTo>
                  <a:lnTo>
                    <a:pt x="17" y="16"/>
                  </a:lnTo>
                  <a:lnTo>
                    <a:pt x="20" y="15"/>
                  </a:lnTo>
                  <a:lnTo>
                    <a:pt x="23" y="14"/>
                  </a:lnTo>
                  <a:lnTo>
                    <a:pt x="26" y="13"/>
                  </a:lnTo>
                  <a:lnTo>
                    <a:pt x="29" y="12"/>
                  </a:lnTo>
                  <a:lnTo>
                    <a:pt x="32" y="11"/>
                  </a:lnTo>
                  <a:lnTo>
                    <a:pt x="35" y="10"/>
                  </a:lnTo>
                  <a:lnTo>
                    <a:pt x="38" y="9"/>
                  </a:lnTo>
                  <a:lnTo>
                    <a:pt x="40" y="8"/>
                  </a:lnTo>
                  <a:lnTo>
                    <a:pt x="44" y="7"/>
                  </a:lnTo>
                  <a:lnTo>
                    <a:pt x="46" y="6"/>
                  </a:lnTo>
                  <a:lnTo>
                    <a:pt x="50" y="6"/>
                  </a:lnTo>
                  <a:lnTo>
                    <a:pt x="52" y="5"/>
                  </a:lnTo>
                  <a:lnTo>
                    <a:pt x="55" y="4"/>
                  </a:lnTo>
                  <a:lnTo>
                    <a:pt x="58" y="3"/>
                  </a:lnTo>
                  <a:lnTo>
                    <a:pt x="61" y="3"/>
                  </a:lnTo>
                  <a:lnTo>
                    <a:pt x="64" y="2"/>
                  </a:lnTo>
                  <a:lnTo>
                    <a:pt x="67" y="2"/>
                  </a:lnTo>
                  <a:lnTo>
                    <a:pt x="70" y="1"/>
                  </a:lnTo>
                  <a:lnTo>
                    <a:pt x="73" y="1"/>
                  </a:lnTo>
                  <a:lnTo>
                    <a:pt x="76" y="1"/>
                  </a:lnTo>
                  <a:lnTo>
                    <a:pt x="79" y="0"/>
                  </a:lnTo>
                  <a:lnTo>
                    <a:pt x="82" y="0"/>
                  </a:lnTo>
                  <a:lnTo>
                    <a:pt x="86" y="0"/>
                  </a:lnTo>
                  <a:lnTo>
                    <a:pt x="88" y="0"/>
                  </a:lnTo>
                  <a:lnTo>
                    <a:pt x="92" y="1"/>
                  </a:lnTo>
                  <a:lnTo>
                    <a:pt x="95" y="1"/>
                  </a:lnTo>
                  <a:lnTo>
                    <a:pt x="98" y="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10" name="Freeform 45"/>
            <p:cNvSpPr>
              <a:spLocks/>
            </p:cNvSpPr>
            <p:nvPr/>
          </p:nvSpPr>
          <p:spPr bwMode="auto">
            <a:xfrm>
              <a:off x="4130" y="3003"/>
              <a:ext cx="556" cy="246"/>
            </a:xfrm>
            <a:custGeom>
              <a:avLst/>
              <a:gdLst>
                <a:gd name="T0" fmla="*/ 2257 w 475"/>
                <a:gd name="T1" fmla="*/ 724 h 218"/>
                <a:gd name="T2" fmla="*/ 2283 w 475"/>
                <a:gd name="T3" fmla="*/ 623 h 218"/>
                <a:gd name="T4" fmla="*/ 2292 w 475"/>
                <a:gd name="T5" fmla="*/ 579 h 218"/>
                <a:gd name="T6" fmla="*/ 2283 w 475"/>
                <a:gd name="T7" fmla="*/ 539 h 218"/>
                <a:gd name="T8" fmla="*/ 2274 w 475"/>
                <a:gd name="T9" fmla="*/ 504 h 218"/>
                <a:gd name="T10" fmla="*/ 2258 w 475"/>
                <a:gd name="T11" fmla="*/ 469 h 218"/>
                <a:gd name="T12" fmla="*/ 2242 w 475"/>
                <a:gd name="T13" fmla="*/ 446 h 218"/>
                <a:gd name="T14" fmla="*/ 2217 w 475"/>
                <a:gd name="T15" fmla="*/ 416 h 218"/>
                <a:gd name="T16" fmla="*/ 2184 w 475"/>
                <a:gd name="T17" fmla="*/ 395 h 218"/>
                <a:gd name="T18" fmla="*/ 2151 w 475"/>
                <a:gd name="T19" fmla="*/ 379 h 218"/>
                <a:gd name="T20" fmla="*/ 2113 w 475"/>
                <a:gd name="T21" fmla="*/ 366 h 218"/>
                <a:gd name="T22" fmla="*/ 2066 w 475"/>
                <a:gd name="T23" fmla="*/ 346 h 218"/>
                <a:gd name="T24" fmla="*/ 2024 w 475"/>
                <a:gd name="T25" fmla="*/ 336 h 218"/>
                <a:gd name="T26" fmla="*/ 1974 w 475"/>
                <a:gd name="T27" fmla="*/ 325 h 218"/>
                <a:gd name="T28" fmla="*/ 1920 w 475"/>
                <a:gd name="T29" fmla="*/ 319 h 218"/>
                <a:gd name="T30" fmla="*/ 1869 w 475"/>
                <a:gd name="T31" fmla="*/ 310 h 218"/>
                <a:gd name="T32" fmla="*/ 1814 w 475"/>
                <a:gd name="T33" fmla="*/ 307 h 218"/>
                <a:gd name="T34" fmla="*/ 1760 w 475"/>
                <a:gd name="T35" fmla="*/ 305 h 218"/>
                <a:gd name="T36" fmla="*/ 1698 w 475"/>
                <a:gd name="T37" fmla="*/ 304 h 218"/>
                <a:gd name="T38" fmla="*/ 1647 w 475"/>
                <a:gd name="T39" fmla="*/ 298 h 218"/>
                <a:gd name="T40" fmla="*/ 1588 w 475"/>
                <a:gd name="T41" fmla="*/ 298 h 218"/>
                <a:gd name="T42" fmla="*/ 1530 w 475"/>
                <a:gd name="T43" fmla="*/ 293 h 218"/>
                <a:gd name="T44" fmla="*/ 1473 w 475"/>
                <a:gd name="T45" fmla="*/ 293 h 218"/>
                <a:gd name="T46" fmla="*/ 1420 w 475"/>
                <a:gd name="T47" fmla="*/ 290 h 218"/>
                <a:gd name="T48" fmla="*/ 1364 w 475"/>
                <a:gd name="T49" fmla="*/ 290 h 218"/>
                <a:gd name="T50" fmla="*/ 1324 w 475"/>
                <a:gd name="T51" fmla="*/ 288 h 218"/>
                <a:gd name="T52" fmla="*/ 1272 w 475"/>
                <a:gd name="T53" fmla="*/ 287 h 218"/>
                <a:gd name="T54" fmla="*/ 1221 w 475"/>
                <a:gd name="T55" fmla="*/ 283 h 218"/>
                <a:gd name="T56" fmla="*/ 1181 w 475"/>
                <a:gd name="T57" fmla="*/ 275 h 218"/>
                <a:gd name="T58" fmla="*/ 1135 w 475"/>
                <a:gd name="T59" fmla="*/ 269 h 218"/>
                <a:gd name="T60" fmla="*/ 1108 w 475"/>
                <a:gd name="T61" fmla="*/ 257 h 218"/>
                <a:gd name="T62" fmla="*/ 1071 w 475"/>
                <a:gd name="T63" fmla="*/ 251 h 218"/>
                <a:gd name="T64" fmla="*/ 1020 w 475"/>
                <a:gd name="T65" fmla="*/ 226 h 218"/>
                <a:gd name="T66" fmla="*/ 990 w 475"/>
                <a:gd name="T67" fmla="*/ 212 h 218"/>
                <a:gd name="T68" fmla="*/ 966 w 475"/>
                <a:gd name="T69" fmla="*/ 202 h 218"/>
                <a:gd name="T70" fmla="*/ 933 w 475"/>
                <a:gd name="T71" fmla="*/ 188 h 218"/>
                <a:gd name="T72" fmla="*/ 902 w 475"/>
                <a:gd name="T73" fmla="*/ 179 h 218"/>
                <a:gd name="T74" fmla="*/ 871 w 475"/>
                <a:gd name="T75" fmla="*/ 162 h 218"/>
                <a:gd name="T76" fmla="*/ 840 w 475"/>
                <a:gd name="T77" fmla="*/ 150 h 218"/>
                <a:gd name="T78" fmla="*/ 803 w 475"/>
                <a:gd name="T79" fmla="*/ 139 h 218"/>
                <a:gd name="T80" fmla="*/ 769 w 475"/>
                <a:gd name="T81" fmla="*/ 128 h 218"/>
                <a:gd name="T82" fmla="*/ 730 w 475"/>
                <a:gd name="T83" fmla="*/ 113 h 218"/>
                <a:gd name="T84" fmla="*/ 705 w 475"/>
                <a:gd name="T85" fmla="*/ 102 h 218"/>
                <a:gd name="T86" fmla="*/ 659 w 475"/>
                <a:gd name="T87" fmla="*/ 89 h 218"/>
                <a:gd name="T88" fmla="*/ 624 w 475"/>
                <a:gd name="T89" fmla="*/ 79 h 218"/>
                <a:gd name="T90" fmla="*/ 586 w 475"/>
                <a:gd name="T91" fmla="*/ 70 h 218"/>
                <a:gd name="T92" fmla="*/ 557 w 475"/>
                <a:gd name="T93" fmla="*/ 55 h 218"/>
                <a:gd name="T94" fmla="*/ 515 w 475"/>
                <a:gd name="T95" fmla="*/ 49 h 218"/>
                <a:gd name="T96" fmla="*/ 479 w 475"/>
                <a:gd name="T97" fmla="*/ 42 h 218"/>
                <a:gd name="T98" fmla="*/ 441 w 475"/>
                <a:gd name="T99" fmla="*/ 29 h 218"/>
                <a:gd name="T100" fmla="*/ 407 w 475"/>
                <a:gd name="T101" fmla="*/ 23 h 218"/>
                <a:gd name="T102" fmla="*/ 372 w 475"/>
                <a:gd name="T103" fmla="*/ 18 h 218"/>
                <a:gd name="T104" fmla="*/ 332 w 475"/>
                <a:gd name="T105" fmla="*/ 3 h 218"/>
                <a:gd name="T106" fmla="*/ 293 w 475"/>
                <a:gd name="T107" fmla="*/ 2 h 218"/>
                <a:gd name="T108" fmla="*/ 262 w 475"/>
                <a:gd name="T109" fmla="*/ 1 h 218"/>
                <a:gd name="T110" fmla="*/ 227 w 475"/>
                <a:gd name="T111" fmla="*/ 0 h 218"/>
                <a:gd name="T112" fmla="*/ 194 w 475"/>
                <a:gd name="T113" fmla="*/ 0 h 218"/>
                <a:gd name="T114" fmla="*/ 163 w 475"/>
                <a:gd name="T115" fmla="*/ 0 h 218"/>
                <a:gd name="T116" fmla="*/ 123 w 475"/>
                <a:gd name="T117" fmla="*/ 0 h 218"/>
                <a:gd name="T118" fmla="*/ 90 w 475"/>
                <a:gd name="T119" fmla="*/ 1 h 218"/>
                <a:gd name="T120" fmla="*/ 64 w 475"/>
                <a:gd name="T121" fmla="*/ 2 h 218"/>
                <a:gd name="T122" fmla="*/ 29 w 475"/>
                <a:gd name="T123" fmla="*/ 16 h 218"/>
                <a:gd name="T124" fmla="*/ 0 w 475"/>
                <a:gd name="T125" fmla="*/ 23 h 2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5" h="218">
                  <a:moveTo>
                    <a:pt x="467" y="217"/>
                  </a:moveTo>
                  <a:lnTo>
                    <a:pt x="473" y="186"/>
                  </a:lnTo>
                  <a:lnTo>
                    <a:pt x="474" y="173"/>
                  </a:lnTo>
                  <a:lnTo>
                    <a:pt x="473" y="161"/>
                  </a:lnTo>
                  <a:lnTo>
                    <a:pt x="471" y="151"/>
                  </a:lnTo>
                  <a:lnTo>
                    <a:pt x="468" y="141"/>
                  </a:lnTo>
                  <a:lnTo>
                    <a:pt x="464" y="133"/>
                  </a:lnTo>
                  <a:lnTo>
                    <a:pt x="459" y="125"/>
                  </a:lnTo>
                  <a:lnTo>
                    <a:pt x="452" y="118"/>
                  </a:lnTo>
                  <a:lnTo>
                    <a:pt x="445" y="113"/>
                  </a:lnTo>
                  <a:lnTo>
                    <a:pt x="437" y="108"/>
                  </a:lnTo>
                  <a:lnTo>
                    <a:pt x="428" y="104"/>
                  </a:lnTo>
                  <a:lnTo>
                    <a:pt x="419" y="100"/>
                  </a:lnTo>
                  <a:lnTo>
                    <a:pt x="408" y="97"/>
                  </a:lnTo>
                  <a:lnTo>
                    <a:pt x="398" y="95"/>
                  </a:lnTo>
                  <a:lnTo>
                    <a:pt x="387" y="93"/>
                  </a:lnTo>
                  <a:lnTo>
                    <a:pt x="375" y="92"/>
                  </a:lnTo>
                  <a:lnTo>
                    <a:pt x="364" y="91"/>
                  </a:lnTo>
                  <a:lnTo>
                    <a:pt x="352" y="90"/>
                  </a:lnTo>
                  <a:lnTo>
                    <a:pt x="341" y="89"/>
                  </a:lnTo>
                  <a:lnTo>
                    <a:pt x="329" y="89"/>
                  </a:lnTo>
                  <a:lnTo>
                    <a:pt x="317" y="88"/>
                  </a:lnTo>
                  <a:lnTo>
                    <a:pt x="305" y="88"/>
                  </a:lnTo>
                  <a:lnTo>
                    <a:pt x="294" y="87"/>
                  </a:lnTo>
                  <a:lnTo>
                    <a:pt x="283" y="87"/>
                  </a:lnTo>
                  <a:lnTo>
                    <a:pt x="273" y="86"/>
                  </a:lnTo>
                  <a:lnTo>
                    <a:pt x="263" y="85"/>
                  </a:lnTo>
                  <a:lnTo>
                    <a:pt x="253" y="84"/>
                  </a:lnTo>
                  <a:lnTo>
                    <a:pt x="244" y="82"/>
                  </a:lnTo>
                  <a:lnTo>
                    <a:pt x="236" y="80"/>
                  </a:lnTo>
                  <a:lnTo>
                    <a:pt x="229" y="77"/>
                  </a:lnTo>
                  <a:lnTo>
                    <a:pt x="222" y="74"/>
                  </a:lnTo>
                  <a:lnTo>
                    <a:pt x="211" y="67"/>
                  </a:lnTo>
                  <a:lnTo>
                    <a:pt x="205" y="64"/>
                  </a:lnTo>
                  <a:lnTo>
                    <a:pt x="199" y="60"/>
                  </a:lnTo>
                  <a:lnTo>
                    <a:pt x="193" y="57"/>
                  </a:lnTo>
                  <a:lnTo>
                    <a:pt x="187" y="53"/>
                  </a:lnTo>
                  <a:lnTo>
                    <a:pt x="180" y="49"/>
                  </a:lnTo>
                  <a:lnTo>
                    <a:pt x="173" y="45"/>
                  </a:lnTo>
                  <a:lnTo>
                    <a:pt x="167" y="41"/>
                  </a:lnTo>
                  <a:lnTo>
                    <a:pt x="159" y="38"/>
                  </a:lnTo>
                  <a:lnTo>
                    <a:pt x="152" y="34"/>
                  </a:lnTo>
                  <a:lnTo>
                    <a:pt x="145" y="31"/>
                  </a:lnTo>
                  <a:lnTo>
                    <a:pt x="137" y="27"/>
                  </a:lnTo>
                  <a:lnTo>
                    <a:pt x="130" y="24"/>
                  </a:lnTo>
                  <a:lnTo>
                    <a:pt x="122" y="21"/>
                  </a:lnTo>
                  <a:lnTo>
                    <a:pt x="115" y="17"/>
                  </a:lnTo>
                  <a:lnTo>
                    <a:pt x="107" y="15"/>
                  </a:lnTo>
                  <a:lnTo>
                    <a:pt x="99" y="12"/>
                  </a:lnTo>
                  <a:lnTo>
                    <a:pt x="92" y="9"/>
                  </a:lnTo>
                  <a:lnTo>
                    <a:pt x="84" y="7"/>
                  </a:lnTo>
                  <a:lnTo>
                    <a:pt x="77" y="5"/>
                  </a:lnTo>
                  <a:lnTo>
                    <a:pt x="69" y="3"/>
                  </a:lnTo>
                  <a:lnTo>
                    <a:pt x="61" y="2"/>
                  </a:lnTo>
                  <a:lnTo>
                    <a:pt x="54" y="1"/>
                  </a:lnTo>
                  <a:lnTo>
                    <a:pt x="47" y="0"/>
                  </a:lnTo>
                  <a:lnTo>
                    <a:pt x="40" y="0"/>
                  </a:lnTo>
                  <a:lnTo>
                    <a:pt x="33" y="0"/>
                  </a:lnTo>
                  <a:lnTo>
                    <a:pt x="26" y="0"/>
                  </a:lnTo>
                  <a:lnTo>
                    <a:pt x="19" y="1"/>
                  </a:lnTo>
                  <a:lnTo>
                    <a:pt x="13" y="2"/>
                  </a:lnTo>
                  <a:lnTo>
                    <a:pt x="6" y="4"/>
                  </a:lnTo>
                  <a:lnTo>
                    <a:pt x="0" y="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11" name="Freeform 46"/>
            <p:cNvSpPr>
              <a:spLocks/>
            </p:cNvSpPr>
            <p:nvPr/>
          </p:nvSpPr>
          <p:spPr bwMode="auto">
            <a:xfrm>
              <a:off x="4538" y="2860"/>
              <a:ext cx="631" cy="175"/>
            </a:xfrm>
            <a:custGeom>
              <a:avLst/>
              <a:gdLst>
                <a:gd name="T0" fmla="*/ 40 w 539"/>
                <a:gd name="T1" fmla="*/ 68 h 155"/>
                <a:gd name="T2" fmla="*/ 90 w 539"/>
                <a:gd name="T3" fmla="*/ 105 h 155"/>
                <a:gd name="T4" fmla="*/ 152 w 539"/>
                <a:gd name="T5" fmla="*/ 145 h 155"/>
                <a:gd name="T6" fmla="*/ 227 w 539"/>
                <a:gd name="T7" fmla="*/ 187 h 155"/>
                <a:gd name="T8" fmla="*/ 307 w 539"/>
                <a:gd name="T9" fmla="*/ 229 h 155"/>
                <a:gd name="T10" fmla="*/ 392 w 539"/>
                <a:gd name="T11" fmla="*/ 271 h 155"/>
                <a:gd name="T12" fmla="*/ 480 w 539"/>
                <a:gd name="T13" fmla="*/ 315 h 155"/>
                <a:gd name="T14" fmla="*/ 571 w 539"/>
                <a:gd name="T15" fmla="*/ 356 h 155"/>
                <a:gd name="T16" fmla="*/ 659 w 539"/>
                <a:gd name="T17" fmla="*/ 394 h 155"/>
                <a:gd name="T18" fmla="*/ 757 w 539"/>
                <a:gd name="T19" fmla="*/ 432 h 155"/>
                <a:gd name="T20" fmla="*/ 846 w 539"/>
                <a:gd name="T21" fmla="*/ 457 h 155"/>
                <a:gd name="T22" fmla="*/ 937 w 539"/>
                <a:gd name="T23" fmla="*/ 487 h 155"/>
                <a:gd name="T24" fmla="*/ 1015 w 539"/>
                <a:gd name="T25" fmla="*/ 504 h 155"/>
                <a:gd name="T26" fmla="*/ 1097 w 539"/>
                <a:gd name="T27" fmla="*/ 514 h 155"/>
                <a:gd name="T28" fmla="*/ 1164 w 539"/>
                <a:gd name="T29" fmla="*/ 516 h 155"/>
                <a:gd name="T30" fmla="*/ 1222 w 539"/>
                <a:gd name="T31" fmla="*/ 514 h 155"/>
                <a:gd name="T32" fmla="*/ 1306 w 539"/>
                <a:gd name="T33" fmla="*/ 492 h 155"/>
                <a:gd name="T34" fmla="*/ 1350 w 539"/>
                <a:gd name="T35" fmla="*/ 466 h 155"/>
                <a:gd name="T36" fmla="*/ 1388 w 539"/>
                <a:gd name="T37" fmla="*/ 437 h 155"/>
                <a:gd name="T38" fmla="*/ 1421 w 539"/>
                <a:gd name="T39" fmla="*/ 412 h 155"/>
                <a:gd name="T40" fmla="*/ 1446 w 539"/>
                <a:gd name="T41" fmla="*/ 373 h 155"/>
                <a:gd name="T42" fmla="*/ 1468 w 539"/>
                <a:gd name="T43" fmla="*/ 339 h 155"/>
                <a:gd name="T44" fmla="*/ 1495 w 539"/>
                <a:gd name="T45" fmla="*/ 300 h 155"/>
                <a:gd name="T46" fmla="*/ 1521 w 539"/>
                <a:gd name="T47" fmla="*/ 260 h 155"/>
                <a:gd name="T48" fmla="*/ 1542 w 539"/>
                <a:gd name="T49" fmla="*/ 227 h 155"/>
                <a:gd name="T50" fmla="*/ 1571 w 539"/>
                <a:gd name="T51" fmla="*/ 189 h 155"/>
                <a:gd name="T52" fmla="*/ 1607 w 539"/>
                <a:gd name="T53" fmla="*/ 159 h 155"/>
                <a:gd name="T54" fmla="*/ 1639 w 539"/>
                <a:gd name="T55" fmla="*/ 128 h 155"/>
                <a:gd name="T56" fmla="*/ 1676 w 539"/>
                <a:gd name="T57" fmla="*/ 105 h 155"/>
                <a:gd name="T58" fmla="*/ 1736 w 539"/>
                <a:gd name="T59" fmla="*/ 86 h 155"/>
                <a:gd name="T60" fmla="*/ 1796 w 539"/>
                <a:gd name="T61" fmla="*/ 70 h 155"/>
                <a:gd name="T62" fmla="*/ 1881 w 539"/>
                <a:gd name="T63" fmla="*/ 60 h 155"/>
                <a:gd name="T64" fmla="*/ 1928 w 539"/>
                <a:gd name="T65" fmla="*/ 53 h 155"/>
                <a:gd name="T66" fmla="*/ 1976 w 539"/>
                <a:gd name="T67" fmla="*/ 49 h 155"/>
                <a:gd name="T68" fmla="*/ 2018 w 539"/>
                <a:gd name="T69" fmla="*/ 43 h 155"/>
                <a:gd name="T70" fmla="*/ 2070 w 539"/>
                <a:gd name="T71" fmla="*/ 37 h 155"/>
                <a:gd name="T72" fmla="*/ 2122 w 539"/>
                <a:gd name="T73" fmla="*/ 33 h 155"/>
                <a:gd name="T74" fmla="*/ 2166 w 539"/>
                <a:gd name="T75" fmla="*/ 26 h 155"/>
                <a:gd name="T76" fmla="*/ 2211 w 539"/>
                <a:gd name="T77" fmla="*/ 23 h 155"/>
                <a:gd name="T78" fmla="*/ 2265 w 539"/>
                <a:gd name="T79" fmla="*/ 18 h 155"/>
                <a:gd name="T80" fmla="*/ 2313 w 539"/>
                <a:gd name="T81" fmla="*/ 16 h 155"/>
                <a:gd name="T82" fmla="*/ 2355 w 539"/>
                <a:gd name="T83" fmla="*/ 3 h 155"/>
                <a:gd name="T84" fmla="*/ 2412 w 539"/>
                <a:gd name="T85" fmla="*/ 2 h 155"/>
                <a:gd name="T86" fmla="*/ 2457 w 539"/>
                <a:gd name="T87" fmla="*/ 1 h 155"/>
                <a:gd name="T88" fmla="*/ 2502 w 539"/>
                <a:gd name="T89" fmla="*/ 0 h 155"/>
                <a:gd name="T90" fmla="*/ 2549 w 539"/>
                <a:gd name="T91" fmla="*/ 0 h 155"/>
                <a:gd name="T92" fmla="*/ 2604 w 539"/>
                <a:gd name="T93" fmla="*/ 0 h 1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39" h="155">
                  <a:moveTo>
                    <a:pt x="0" y="10"/>
                  </a:moveTo>
                  <a:lnTo>
                    <a:pt x="8" y="20"/>
                  </a:lnTo>
                  <a:lnTo>
                    <a:pt x="14" y="25"/>
                  </a:lnTo>
                  <a:lnTo>
                    <a:pt x="19" y="31"/>
                  </a:lnTo>
                  <a:lnTo>
                    <a:pt x="26" y="37"/>
                  </a:lnTo>
                  <a:lnTo>
                    <a:pt x="32" y="43"/>
                  </a:lnTo>
                  <a:lnTo>
                    <a:pt x="40" y="49"/>
                  </a:lnTo>
                  <a:lnTo>
                    <a:pt x="47" y="56"/>
                  </a:lnTo>
                  <a:lnTo>
                    <a:pt x="55" y="62"/>
                  </a:lnTo>
                  <a:lnTo>
                    <a:pt x="63" y="68"/>
                  </a:lnTo>
                  <a:lnTo>
                    <a:pt x="72" y="75"/>
                  </a:lnTo>
                  <a:lnTo>
                    <a:pt x="81" y="81"/>
                  </a:lnTo>
                  <a:lnTo>
                    <a:pt x="90" y="88"/>
                  </a:lnTo>
                  <a:lnTo>
                    <a:pt x="99" y="94"/>
                  </a:lnTo>
                  <a:lnTo>
                    <a:pt x="109" y="100"/>
                  </a:lnTo>
                  <a:lnTo>
                    <a:pt x="118" y="106"/>
                  </a:lnTo>
                  <a:lnTo>
                    <a:pt x="128" y="112"/>
                  </a:lnTo>
                  <a:lnTo>
                    <a:pt x="137" y="117"/>
                  </a:lnTo>
                  <a:lnTo>
                    <a:pt x="147" y="122"/>
                  </a:lnTo>
                  <a:lnTo>
                    <a:pt x="156" y="128"/>
                  </a:lnTo>
                  <a:lnTo>
                    <a:pt x="166" y="132"/>
                  </a:lnTo>
                  <a:lnTo>
                    <a:pt x="175" y="136"/>
                  </a:lnTo>
                  <a:lnTo>
                    <a:pt x="184" y="140"/>
                  </a:lnTo>
                  <a:lnTo>
                    <a:pt x="193" y="144"/>
                  </a:lnTo>
                  <a:lnTo>
                    <a:pt x="202" y="147"/>
                  </a:lnTo>
                  <a:lnTo>
                    <a:pt x="210" y="150"/>
                  </a:lnTo>
                  <a:lnTo>
                    <a:pt x="218" y="152"/>
                  </a:lnTo>
                  <a:lnTo>
                    <a:pt x="226" y="153"/>
                  </a:lnTo>
                  <a:lnTo>
                    <a:pt x="234" y="154"/>
                  </a:lnTo>
                  <a:lnTo>
                    <a:pt x="241" y="154"/>
                  </a:lnTo>
                  <a:lnTo>
                    <a:pt x="247" y="154"/>
                  </a:lnTo>
                  <a:lnTo>
                    <a:pt x="253" y="153"/>
                  </a:lnTo>
                  <a:lnTo>
                    <a:pt x="265" y="148"/>
                  </a:lnTo>
                  <a:lnTo>
                    <a:pt x="270" y="146"/>
                  </a:lnTo>
                  <a:lnTo>
                    <a:pt x="275" y="142"/>
                  </a:lnTo>
                  <a:lnTo>
                    <a:pt x="279" y="138"/>
                  </a:lnTo>
                  <a:lnTo>
                    <a:pt x="283" y="135"/>
                  </a:lnTo>
                  <a:lnTo>
                    <a:pt x="287" y="130"/>
                  </a:lnTo>
                  <a:lnTo>
                    <a:pt x="290" y="126"/>
                  </a:lnTo>
                  <a:lnTo>
                    <a:pt x="294" y="121"/>
                  </a:lnTo>
                  <a:lnTo>
                    <a:pt x="296" y="116"/>
                  </a:lnTo>
                  <a:lnTo>
                    <a:pt x="299" y="111"/>
                  </a:lnTo>
                  <a:lnTo>
                    <a:pt x="302" y="106"/>
                  </a:lnTo>
                  <a:lnTo>
                    <a:pt x="304" y="100"/>
                  </a:lnTo>
                  <a:lnTo>
                    <a:pt x="307" y="95"/>
                  </a:lnTo>
                  <a:lnTo>
                    <a:pt x="309" y="89"/>
                  </a:lnTo>
                  <a:lnTo>
                    <a:pt x="312" y="84"/>
                  </a:lnTo>
                  <a:lnTo>
                    <a:pt x="314" y="78"/>
                  </a:lnTo>
                  <a:lnTo>
                    <a:pt x="317" y="73"/>
                  </a:lnTo>
                  <a:lnTo>
                    <a:pt x="319" y="67"/>
                  </a:lnTo>
                  <a:lnTo>
                    <a:pt x="322" y="62"/>
                  </a:lnTo>
                  <a:lnTo>
                    <a:pt x="325" y="57"/>
                  </a:lnTo>
                  <a:lnTo>
                    <a:pt x="328" y="52"/>
                  </a:lnTo>
                  <a:lnTo>
                    <a:pt x="332" y="47"/>
                  </a:lnTo>
                  <a:lnTo>
                    <a:pt x="335" y="43"/>
                  </a:lnTo>
                  <a:lnTo>
                    <a:pt x="339" y="38"/>
                  </a:lnTo>
                  <a:lnTo>
                    <a:pt x="344" y="34"/>
                  </a:lnTo>
                  <a:lnTo>
                    <a:pt x="348" y="31"/>
                  </a:lnTo>
                  <a:lnTo>
                    <a:pt x="354" y="28"/>
                  </a:lnTo>
                  <a:lnTo>
                    <a:pt x="359" y="25"/>
                  </a:lnTo>
                  <a:lnTo>
                    <a:pt x="366" y="23"/>
                  </a:lnTo>
                  <a:lnTo>
                    <a:pt x="372" y="21"/>
                  </a:lnTo>
                  <a:lnTo>
                    <a:pt x="380" y="20"/>
                  </a:lnTo>
                  <a:lnTo>
                    <a:pt x="389" y="18"/>
                  </a:lnTo>
                  <a:lnTo>
                    <a:pt x="394" y="17"/>
                  </a:lnTo>
                  <a:lnTo>
                    <a:pt x="399" y="16"/>
                  </a:lnTo>
                  <a:lnTo>
                    <a:pt x="404" y="16"/>
                  </a:lnTo>
                  <a:lnTo>
                    <a:pt x="408" y="15"/>
                  </a:lnTo>
                  <a:lnTo>
                    <a:pt x="414" y="14"/>
                  </a:lnTo>
                  <a:lnTo>
                    <a:pt x="418" y="13"/>
                  </a:lnTo>
                  <a:lnTo>
                    <a:pt x="424" y="12"/>
                  </a:lnTo>
                  <a:lnTo>
                    <a:pt x="428" y="11"/>
                  </a:lnTo>
                  <a:lnTo>
                    <a:pt x="433" y="10"/>
                  </a:lnTo>
                  <a:lnTo>
                    <a:pt x="438" y="10"/>
                  </a:lnTo>
                  <a:lnTo>
                    <a:pt x="443" y="9"/>
                  </a:lnTo>
                  <a:lnTo>
                    <a:pt x="448" y="8"/>
                  </a:lnTo>
                  <a:lnTo>
                    <a:pt x="454" y="7"/>
                  </a:lnTo>
                  <a:lnTo>
                    <a:pt x="458" y="7"/>
                  </a:lnTo>
                  <a:lnTo>
                    <a:pt x="464" y="6"/>
                  </a:lnTo>
                  <a:lnTo>
                    <a:pt x="468" y="5"/>
                  </a:lnTo>
                  <a:lnTo>
                    <a:pt x="474" y="4"/>
                  </a:lnTo>
                  <a:lnTo>
                    <a:pt x="478" y="4"/>
                  </a:lnTo>
                  <a:lnTo>
                    <a:pt x="484" y="3"/>
                  </a:lnTo>
                  <a:lnTo>
                    <a:pt x="488" y="3"/>
                  </a:lnTo>
                  <a:lnTo>
                    <a:pt x="494" y="2"/>
                  </a:lnTo>
                  <a:lnTo>
                    <a:pt x="498" y="2"/>
                  </a:lnTo>
                  <a:lnTo>
                    <a:pt x="504" y="1"/>
                  </a:lnTo>
                  <a:lnTo>
                    <a:pt x="508" y="1"/>
                  </a:lnTo>
                  <a:lnTo>
                    <a:pt x="513" y="1"/>
                  </a:lnTo>
                  <a:lnTo>
                    <a:pt x="518" y="0"/>
                  </a:lnTo>
                  <a:lnTo>
                    <a:pt x="523" y="0"/>
                  </a:lnTo>
                  <a:lnTo>
                    <a:pt x="528" y="0"/>
                  </a:lnTo>
                  <a:lnTo>
                    <a:pt x="533" y="0"/>
                  </a:lnTo>
                  <a:lnTo>
                    <a:pt x="538"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12" name="Freeform 47"/>
            <p:cNvSpPr>
              <a:spLocks/>
            </p:cNvSpPr>
            <p:nvPr/>
          </p:nvSpPr>
          <p:spPr bwMode="auto">
            <a:xfrm>
              <a:off x="4806" y="2471"/>
              <a:ext cx="530" cy="359"/>
            </a:xfrm>
            <a:custGeom>
              <a:avLst/>
              <a:gdLst>
                <a:gd name="T0" fmla="*/ 0 w 453"/>
                <a:gd name="T1" fmla="*/ 997 h 318"/>
                <a:gd name="T2" fmla="*/ 29 w 453"/>
                <a:gd name="T3" fmla="*/ 942 h 318"/>
                <a:gd name="T4" fmla="*/ 80 w 453"/>
                <a:gd name="T5" fmla="*/ 884 h 318"/>
                <a:gd name="T6" fmla="*/ 151 w 453"/>
                <a:gd name="T7" fmla="*/ 837 h 318"/>
                <a:gd name="T8" fmla="*/ 245 w 453"/>
                <a:gd name="T9" fmla="*/ 791 h 318"/>
                <a:gd name="T10" fmla="*/ 357 w 453"/>
                <a:gd name="T11" fmla="*/ 744 h 318"/>
                <a:gd name="T12" fmla="*/ 474 w 453"/>
                <a:gd name="T13" fmla="*/ 708 h 318"/>
                <a:gd name="T14" fmla="*/ 603 w 453"/>
                <a:gd name="T15" fmla="*/ 671 h 318"/>
                <a:gd name="T16" fmla="*/ 725 w 453"/>
                <a:gd name="T17" fmla="*/ 629 h 318"/>
                <a:gd name="T18" fmla="*/ 861 w 453"/>
                <a:gd name="T19" fmla="*/ 595 h 318"/>
                <a:gd name="T20" fmla="*/ 991 w 453"/>
                <a:gd name="T21" fmla="*/ 560 h 318"/>
                <a:gd name="T22" fmla="*/ 1111 w 453"/>
                <a:gd name="T23" fmla="*/ 527 h 318"/>
                <a:gd name="T24" fmla="*/ 1224 w 453"/>
                <a:gd name="T25" fmla="*/ 493 h 318"/>
                <a:gd name="T26" fmla="*/ 1329 w 453"/>
                <a:gd name="T27" fmla="*/ 465 h 318"/>
                <a:gd name="T28" fmla="*/ 1419 w 453"/>
                <a:gd name="T29" fmla="*/ 424 h 318"/>
                <a:gd name="T30" fmla="*/ 1488 w 453"/>
                <a:gd name="T31" fmla="*/ 393 h 318"/>
                <a:gd name="T32" fmla="*/ 1536 w 453"/>
                <a:gd name="T33" fmla="*/ 353 h 318"/>
                <a:gd name="T34" fmla="*/ 1572 w 453"/>
                <a:gd name="T35" fmla="*/ 326 h 318"/>
                <a:gd name="T36" fmla="*/ 1602 w 453"/>
                <a:gd name="T37" fmla="*/ 300 h 318"/>
                <a:gd name="T38" fmla="*/ 1624 w 453"/>
                <a:gd name="T39" fmla="*/ 271 h 318"/>
                <a:gd name="T40" fmla="*/ 1650 w 453"/>
                <a:gd name="T41" fmla="*/ 240 h 318"/>
                <a:gd name="T42" fmla="*/ 1675 w 453"/>
                <a:gd name="T43" fmla="*/ 211 h 318"/>
                <a:gd name="T44" fmla="*/ 1707 w 453"/>
                <a:gd name="T45" fmla="*/ 185 h 318"/>
                <a:gd name="T46" fmla="*/ 1732 w 453"/>
                <a:gd name="T47" fmla="*/ 159 h 318"/>
                <a:gd name="T48" fmla="*/ 1761 w 453"/>
                <a:gd name="T49" fmla="*/ 130 h 318"/>
                <a:gd name="T50" fmla="*/ 1788 w 453"/>
                <a:gd name="T51" fmla="*/ 105 h 318"/>
                <a:gd name="T52" fmla="*/ 1819 w 453"/>
                <a:gd name="T53" fmla="*/ 79 h 318"/>
                <a:gd name="T54" fmla="*/ 1859 w 453"/>
                <a:gd name="T55" fmla="*/ 60 h 318"/>
                <a:gd name="T56" fmla="*/ 1900 w 453"/>
                <a:gd name="T57" fmla="*/ 42 h 318"/>
                <a:gd name="T58" fmla="*/ 1942 w 453"/>
                <a:gd name="T59" fmla="*/ 23 h 318"/>
                <a:gd name="T60" fmla="*/ 1988 w 453"/>
                <a:gd name="T61" fmla="*/ 3 h 318"/>
                <a:gd name="T62" fmla="*/ 2026 w 453"/>
                <a:gd name="T63" fmla="*/ 1 h 318"/>
                <a:gd name="T64" fmla="*/ 2032 w 453"/>
                <a:gd name="T65" fmla="*/ 1 h 318"/>
                <a:gd name="T66" fmla="*/ 2040 w 453"/>
                <a:gd name="T67" fmla="*/ 1 h 318"/>
                <a:gd name="T68" fmla="*/ 2052 w 453"/>
                <a:gd name="T69" fmla="*/ 1 h 318"/>
                <a:gd name="T70" fmla="*/ 2063 w 453"/>
                <a:gd name="T71" fmla="*/ 1 h 318"/>
                <a:gd name="T72" fmla="*/ 2070 w 453"/>
                <a:gd name="T73" fmla="*/ 0 h 318"/>
                <a:gd name="T74" fmla="*/ 2083 w 453"/>
                <a:gd name="T75" fmla="*/ 0 h 318"/>
                <a:gd name="T76" fmla="*/ 2094 w 453"/>
                <a:gd name="T77" fmla="*/ 0 h 318"/>
                <a:gd name="T78" fmla="*/ 2102 w 453"/>
                <a:gd name="T79" fmla="*/ 0 h 318"/>
                <a:gd name="T80" fmla="*/ 2116 w 453"/>
                <a:gd name="T81" fmla="*/ 0 h 318"/>
                <a:gd name="T82" fmla="*/ 2126 w 453"/>
                <a:gd name="T83" fmla="*/ 1 h 318"/>
                <a:gd name="T84" fmla="*/ 2129 w 453"/>
                <a:gd name="T85" fmla="*/ 1 h 318"/>
                <a:gd name="T86" fmla="*/ 2147 w 453"/>
                <a:gd name="T87" fmla="*/ 1 h 318"/>
                <a:gd name="T88" fmla="*/ 2152 w 453"/>
                <a:gd name="T89" fmla="*/ 1 h 318"/>
                <a:gd name="T90" fmla="*/ 2159 w 453"/>
                <a:gd name="T91" fmla="*/ 1 h 318"/>
                <a:gd name="T92" fmla="*/ 2171 w 453"/>
                <a:gd name="T93" fmla="*/ 2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3" h="318">
                  <a:moveTo>
                    <a:pt x="0" y="317"/>
                  </a:moveTo>
                  <a:lnTo>
                    <a:pt x="0" y="297"/>
                  </a:lnTo>
                  <a:lnTo>
                    <a:pt x="2" y="289"/>
                  </a:lnTo>
                  <a:lnTo>
                    <a:pt x="6" y="280"/>
                  </a:lnTo>
                  <a:lnTo>
                    <a:pt x="11" y="272"/>
                  </a:lnTo>
                  <a:lnTo>
                    <a:pt x="17" y="264"/>
                  </a:lnTo>
                  <a:lnTo>
                    <a:pt x="24" y="256"/>
                  </a:lnTo>
                  <a:lnTo>
                    <a:pt x="32" y="249"/>
                  </a:lnTo>
                  <a:lnTo>
                    <a:pt x="41" y="242"/>
                  </a:lnTo>
                  <a:lnTo>
                    <a:pt x="51" y="235"/>
                  </a:lnTo>
                  <a:lnTo>
                    <a:pt x="62" y="228"/>
                  </a:lnTo>
                  <a:lnTo>
                    <a:pt x="74" y="222"/>
                  </a:lnTo>
                  <a:lnTo>
                    <a:pt x="86" y="216"/>
                  </a:lnTo>
                  <a:lnTo>
                    <a:pt x="98" y="210"/>
                  </a:lnTo>
                  <a:lnTo>
                    <a:pt x="111" y="204"/>
                  </a:lnTo>
                  <a:lnTo>
                    <a:pt x="125" y="199"/>
                  </a:lnTo>
                  <a:lnTo>
                    <a:pt x="138" y="193"/>
                  </a:lnTo>
                  <a:lnTo>
                    <a:pt x="151" y="187"/>
                  </a:lnTo>
                  <a:lnTo>
                    <a:pt x="165" y="182"/>
                  </a:lnTo>
                  <a:lnTo>
                    <a:pt x="179" y="177"/>
                  </a:lnTo>
                  <a:lnTo>
                    <a:pt x="192" y="172"/>
                  </a:lnTo>
                  <a:lnTo>
                    <a:pt x="206" y="167"/>
                  </a:lnTo>
                  <a:lnTo>
                    <a:pt x="219" y="162"/>
                  </a:lnTo>
                  <a:lnTo>
                    <a:pt x="231" y="157"/>
                  </a:lnTo>
                  <a:lnTo>
                    <a:pt x="243" y="152"/>
                  </a:lnTo>
                  <a:lnTo>
                    <a:pt x="255" y="147"/>
                  </a:lnTo>
                  <a:lnTo>
                    <a:pt x="266" y="142"/>
                  </a:lnTo>
                  <a:lnTo>
                    <a:pt x="277" y="137"/>
                  </a:lnTo>
                  <a:lnTo>
                    <a:pt x="286" y="132"/>
                  </a:lnTo>
                  <a:lnTo>
                    <a:pt x="295" y="127"/>
                  </a:lnTo>
                  <a:lnTo>
                    <a:pt x="302" y="122"/>
                  </a:lnTo>
                  <a:lnTo>
                    <a:pt x="309" y="117"/>
                  </a:lnTo>
                  <a:lnTo>
                    <a:pt x="316" y="109"/>
                  </a:lnTo>
                  <a:lnTo>
                    <a:pt x="320" y="105"/>
                  </a:lnTo>
                  <a:lnTo>
                    <a:pt x="323" y="101"/>
                  </a:lnTo>
                  <a:lnTo>
                    <a:pt x="327" y="97"/>
                  </a:lnTo>
                  <a:lnTo>
                    <a:pt x="329" y="93"/>
                  </a:lnTo>
                  <a:lnTo>
                    <a:pt x="333" y="89"/>
                  </a:lnTo>
                  <a:lnTo>
                    <a:pt x="335" y="85"/>
                  </a:lnTo>
                  <a:lnTo>
                    <a:pt x="338" y="81"/>
                  </a:lnTo>
                  <a:lnTo>
                    <a:pt x="341" y="76"/>
                  </a:lnTo>
                  <a:lnTo>
                    <a:pt x="344" y="72"/>
                  </a:lnTo>
                  <a:lnTo>
                    <a:pt x="347" y="68"/>
                  </a:lnTo>
                  <a:lnTo>
                    <a:pt x="349" y="63"/>
                  </a:lnTo>
                  <a:lnTo>
                    <a:pt x="352" y="59"/>
                  </a:lnTo>
                  <a:lnTo>
                    <a:pt x="355" y="55"/>
                  </a:lnTo>
                  <a:lnTo>
                    <a:pt x="357" y="51"/>
                  </a:lnTo>
                  <a:lnTo>
                    <a:pt x="360" y="47"/>
                  </a:lnTo>
                  <a:lnTo>
                    <a:pt x="363" y="43"/>
                  </a:lnTo>
                  <a:lnTo>
                    <a:pt x="366" y="39"/>
                  </a:lnTo>
                  <a:lnTo>
                    <a:pt x="369" y="35"/>
                  </a:lnTo>
                  <a:lnTo>
                    <a:pt x="372" y="31"/>
                  </a:lnTo>
                  <a:lnTo>
                    <a:pt x="375" y="28"/>
                  </a:lnTo>
                  <a:lnTo>
                    <a:pt x="379" y="24"/>
                  </a:lnTo>
                  <a:lnTo>
                    <a:pt x="383" y="21"/>
                  </a:lnTo>
                  <a:lnTo>
                    <a:pt x="387" y="18"/>
                  </a:lnTo>
                  <a:lnTo>
                    <a:pt x="391" y="15"/>
                  </a:lnTo>
                  <a:lnTo>
                    <a:pt x="395" y="12"/>
                  </a:lnTo>
                  <a:lnTo>
                    <a:pt x="399" y="10"/>
                  </a:lnTo>
                  <a:lnTo>
                    <a:pt x="404" y="7"/>
                  </a:lnTo>
                  <a:lnTo>
                    <a:pt x="409" y="5"/>
                  </a:lnTo>
                  <a:lnTo>
                    <a:pt x="414" y="3"/>
                  </a:lnTo>
                  <a:lnTo>
                    <a:pt x="420" y="2"/>
                  </a:lnTo>
                  <a:lnTo>
                    <a:pt x="421" y="1"/>
                  </a:lnTo>
                  <a:lnTo>
                    <a:pt x="423" y="1"/>
                  </a:lnTo>
                  <a:lnTo>
                    <a:pt x="425" y="1"/>
                  </a:lnTo>
                  <a:lnTo>
                    <a:pt x="427" y="1"/>
                  </a:lnTo>
                  <a:lnTo>
                    <a:pt x="429" y="1"/>
                  </a:lnTo>
                  <a:lnTo>
                    <a:pt x="431" y="0"/>
                  </a:lnTo>
                  <a:lnTo>
                    <a:pt x="433" y="0"/>
                  </a:lnTo>
                  <a:lnTo>
                    <a:pt x="435" y="0"/>
                  </a:lnTo>
                  <a:lnTo>
                    <a:pt x="436" y="0"/>
                  </a:lnTo>
                  <a:lnTo>
                    <a:pt x="437" y="0"/>
                  </a:lnTo>
                  <a:lnTo>
                    <a:pt x="438" y="0"/>
                  </a:lnTo>
                  <a:lnTo>
                    <a:pt x="439" y="0"/>
                  </a:lnTo>
                  <a:lnTo>
                    <a:pt x="440" y="0"/>
                  </a:lnTo>
                  <a:lnTo>
                    <a:pt x="441" y="0"/>
                  </a:lnTo>
                  <a:lnTo>
                    <a:pt x="442" y="1"/>
                  </a:lnTo>
                  <a:lnTo>
                    <a:pt x="443" y="1"/>
                  </a:lnTo>
                  <a:lnTo>
                    <a:pt x="444" y="1"/>
                  </a:lnTo>
                  <a:lnTo>
                    <a:pt x="445" y="1"/>
                  </a:lnTo>
                  <a:lnTo>
                    <a:pt x="446" y="1"/>
                  </a:lnTo>
                  <a:lnTo>
                    <a:pt x="447" y="1"/>
                  </a:lnTo>
                  <a:lnTo>
                    <a:pt x="448" y="1"/>
                  </a:lnTo>
                  <a:lnTo>
                    <a:pt x="449" y="1"/>
                  </a:lnTo>
                  <a:lnTo>
                    <a:pt x="450" y="1"/>
                  </a:lnTo>
                  <a:lnTo>
                    <a:pt x="451" y="2"/>
                  </a:lnTo>
                  <a:lnTo>
                    <a:pt x="452" y="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13" name="Freeform 48"/>
            <p:cNvSpPr>
              <a:spLocks/>
            </p:cNvSpPr>
            <p:nvPr/>
          </p:nvSpPr>
          <p:spPr bwMode="auto">
            <a:xfrm>
              <a:off x="5298" y="2596"/>
              <a:ext cx="168" cy="125"/>
            </a:xfrm>
            <a:custGeom>
              <a:avLst/>
              <a:gdLst>
                <a:gd name="T0" fmla="*/ 670 w 144"/>
                <a:gd name="T1" fmla="*/ 20 h 111"/>
                <a:gd name="T2" fmla="*/ 610 w 144"/>
                <a:gd name="T3" fmla="*/ 2 h 111"/>
                <a:gd name="T4" fmla="*/ 579 w 144"/>
                <a:gd name="T5" fmla="*/ 1 h 111"/>
                <a:gd name="T6" fmla="*/ 548 w 144"/>
                <a:gd name="T7" fmla="*/ 1 h 111"/>
                <a:gd name="T8" fmla="*/ 523 w 144"/>
                <a:gd name="T9" fmla="*/ 0 h 111"/>
                <a:gd name="T10" fmla="*/ 496 w 144"/>
                <a:gd name="T11" fmla="*/ 1 h 111"/>
                <a:gd name="T12" fmla="*/ 456 w 144"/>
                <a:gd name="T13" fmla="*/ 2 h 111"/>
                <a:gd name="T14" fmla="*/ 429 w 144"/>
                <a:gd name="T15" fmla="*/ 2 h 111"/>
                <a:gd name="T16" fmla="*/ 403 w 144"/>
                <a:gd name="T17" fmla="*/ 16 h 111"/>
                <a:gd name="T18" fmla="*/ 384 w 144"/>
                <a:gd name="T19" fmla="*/ 20 h 111"/>
                <a:gd name="T20" fmla="*/ 352 w 144"/>
                <a:gd name="T21" fmla="*/ 26 h 111"/>
                <a:gd name="T22" fmla="*/ 329 w 144"/>
                <a:gd name="T23" fmla="*/ 33 h 111"/>
                <a:gd name="T24" fmla="*/ 296 w 144"/>
                <a:gd name="T25" fmla="*/ 43 h 111"/>
                <a:gd name="T26" fmla="*/ 270 w 144"/>
                <a:gd name="T27" fmla="*/ 53 h 111"/>
                <a:gd name="T28" fmla="*/ 246 w 144"/>
                <a:gd name="T29" fmla="*/ 61 h 111"/>
                <a:gd name="T30" fmla="*/ 225 w 144"/>
                <a:gd name="T31" fmla="*/ 77 h 111"/>
                <a:gd name="T32" fmla="*/ 198 w 144"/>
                <a:gd name="T33" fmla="*/ 87 h 111"/>
                <a:gd name="T34" fmla="*/ 179 w 144"/>
                <a:gd name="T35" fmla="*/ 101 h 111"/>
                <a:gd name="T36" fmla="*/ 163 w 144"/>
                <a:gd name="T37" fmla="*/ 114 h 111"/>
                <a:gd name="T38" fmla="*/ 141 w 144"/>
                <a:gd name="T39" fmla="*/ 130 h 111"/>
                <a:gd name="T40" fmla="*/ 121 w 144"/>
                <a:gd name="T41" fmla="*/ 144 h 111"/>
                <a:gd name="T42" fmla="*/ 104 w 144"/>
                <a:gd name="T43" fmla="*/ 162 h 111"/>
                <a:gd name="T44" fmla="*/ 88 w 144"/>
                <a:gd name="T45" fmla="*/ 181 h 111"/>
                <a:gd name="T46" fmla="*/ 75 w 144"/>
                <a:gd name="T47" fmla="*/ 200 h 111"/>
                <a:gd name="T48" fmla="*/ 56 w 144"/>
                <a:gd name="T49" fmla="*/ 214 h 111"/>
                <a:gd name="T50" fmla="*/ 47 w 144"/>
                <a:gd name="T51" fmla="*/ 234 h 111"/>
                <a:gd name="T52" fmla="*/ 34 w 144"/>
                <a:gd name="T53" fmla="*/ 256 h 111"/>
                <a:gd name="T54" fmla="*/ 25 w 144"/>
                <a:gd name="T55" fmla="*/ 275 h 111"/>
                <a:gd name="T56" fmla="*/ 18 w 144"/>
                <a:gd name="T57" fmla="*/ 293 h 111"/>
                <a:gd name="T58" fmla="*/ 1 w 144"/>
                <a:gd name="T59" fmla="*/ 320 h 111"/>
                <a:gd name="T60" fmla="*/ 0 w 144"/>
                <a:gd name="T61" fmla="*/ 342 h 111"/>
                <a:gd name="T62" fmla="*/ 0 w 144"/>
                <a:gd name="T63" fmla="*/ 361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11">
                  <a:moveTo>
                    <a:pt x="143" y="6"/>
                  </a:moveTo>
                  <a:lnTo>
                    <a:pt x="130" y="2"/>
                  </a:lnTo>
                  <a:lnTo>
                    <a:pt x="123" y="1"/>
                  </a:lnTo>
                  <a:lnTo>
                    <a:pt x="117" y="1"/>
                  </a:lnTo>
                  <a:lnTo>
                    <a:pt x="111" y="0"/>
                  </a:lnTo>
                  <a:lnTo>
                    <a:pt x="105" y="1"/>
                  </a:lnTo>
                  <a:lnTo>
                    <a:pt x="98" y="2"/>
                  </a:lnTo>
                  <a:lnTo>
                    <a:pt x="92" y="2"/>
                  </a:lnTo>
                  <a:lnTo>
                    <a:pt x="86" y="4"/>
                  </a:lnTo>
                  <a:lnTo>
                    <a:pt x="81" y="6"/>
                  </a:lnTo>
                  <a:lnTo>
                    <a:pt x="75" y="8"/>
                  </a:lnTo>
                  <a:lnTo>
                    <a:pt x="69" y="10"/>
                  </a:lnTo>
                  <a:lnTo>
                    <a:pt x="63" y="13"/>
                  </a:lnTo>
                  <a:lnTo>
                    <a:pt x="58" y="16"/>
                  </a:lnTo>
                  <a:lnTo>
                    <a:pt x="53" y="19"/>
                  </a:lnTo>
                  <a:lnTo>
                    <a:pt x="48" y="23"/>
                  </a:lnTo>
                  <a:lnTo>
                    <a:pt x="43" y="26"/>
                  </a:lnTo>
                  <a:lnTo>
                    <a:pt x="38" y="31"/>
                  </a:lnTo>
                  <a:lnTo>
                    <a:pt x="34" y="35"/>
                  </a:lnTo>
                  <a:lnTo>
                    <a:pt x="30" y="40"/>
                  </a:lnTo>
                  <a:lnTo>
                    <a:pt x="26" y="44"/>
                  </a:lnTo>
                  <a:lnTo>
                    <a:pt x="22" y="50"/>
                  </a:lnTo>
                  <a:lnTo>
                    <a:pt x="18" y="55"/>
                  </a:lnTo>
                  <a:lnTo>
                    <a:pt x="15" y="60"/>
                  </a:lnTo>
                  <a:lnTo>
                    <a:pt x="12" y="66"/>
                  </a:lnTo>
                  <a:lnTo>
                    <a:pt x="9" y="72"/>
                  </a:lnTo>
                  <a:lnTo>
                    <a:pt x="7" y="78"/>
                  </a:lnTo>
                  <a:lnTo>
                    <a:pt x="5" y="84"/>
                  </a:lnTo>
                  <a:lnTo>
                    <a:pt x="3" y="90"/>
                  </a:lnTo>
                  <a:lnTo>
                    <a:pt x="1" y="97"/>
                  </a:lnTo>
                  <a:lnTo>
                    <a:pt x="0" y="104"/>
                  </a:lnTo>
                  <a:lnTo>
                    <a:pt x="0" y="11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14" name="Freeform 49"/>
            <p:cNvSpPr>
              <a:spLocks/>
            </p:cNvSpPr>
            <p:nvPr/>
          </p:nvSpPr>
          <p:spPr bwMode="auto">
            <a:xfrm>
              <a:off x="5130" y="1860"/>
              <a:ext cx="332" cy="503"/>
            </a:xfrm>
            <a:custGeom>
              <a:avLst/>
              <a:gdLst>
                <a:gd name="T0" fmla="*/ 1364 w 283"/>
                <a:gd name="T1" fmla="*/ 76 h 445"/>
                <a:gd name="T2" fmla="*/ 1382 w 283"/>
                <a:gd name="T3" fmla="*/ 141 h 445"/>
                <a:gd name="T4" fmla="*/ 1390 w 283"/>
                <a:gd name="T5" fmla="*/ 200 h 445"/>
                <a:gd name="T6" fmla="*/ 1390 w 283"/>
                <a:gd name="T7" fmla="*/ 252 h 445"/>
                <a:gd name="T8" fmla="*/ 1382 w 283"/>
                <a:gd name="T9" fmla="*/ 288 h 445"/>
                <a:gd name="T10" fmla="*/ 1370 w 283"/>
                <a:gd name="T11" fmla="*/ 326 h 445"/>
                <a:gd name="T12" fmla="*/ 1353 w 283"/>
                <a:gd name="T13" fmla="*/ 363 h 445"/>
                <a:gd name="T14" fmla="*/ 1330 w 283"/>
                <a:gd name="T15" fmla="*/ 390 h 445"/>
                <a:gd name="T16" fmla="*/ 1305 w 283"/>
                <a:gd name="T17" fmla="*/ 414 h 445"/>
                <a:gd name="T18" fmla="*/ 1267 w 283"/>
                <a:gd name="T19" fmla="*/ 443 h 445"/>
                <a:gd name="T20" fmla="*/ 1238 w 283"/>
                <a:gd name="T21" fmla="*/ 470 h 445"/>
                <a:gd name="T22" fmla="*/ 1205 w 283"/>
                <a:gd name="T23" fmla="*/ 506 h 445"/>
                <a:gd name="T24" fmla="*/ 1173 w 283"/>
                <a:gd name="T25" fmla="*/ 539 h 445"/>
                <a:gd name="T26" fmla="*/ 1145 w 283"/>
                <a:gd name="T27" fmla="*/ 578 h 445"/>
                <a:gd name="T28" fmla="*/ 1118 w 283"/>
                <a:gd name="T29" fmla="*/ 627 h 445"/>
                <a:gd name="T30" fmla="*/ 1095 w 283"/>
                <a:gd name="T31" fmla="*/ 678 h 445"/>
                <a:gd name="T32" fmla="*/ 1079 w 283"/>
                <a:gd name="T33" fmla="*/ 738 h 445"/>
                <a:gd name="T34" fmla="*/ 1073 w 283"/>
                <a:gd name="T35" fmla="*/ 766 h 445"/>
                <a:gd name="T36" fmla="*/ 1064 w 283"/>
                <a:gd name="T37" fmla="*/ 793 h 445"/>
                <a:gd name="T38" fmla="*/ 1061 w 283"/>
                <a:gd name="T39" fmla="*/ 813 h 445"/>
                <a:gd name="T40" fmla="*/ 1061 w 283"/>
                <a:gd name="T41" fmla="*/ 832 h 445"/>
                <a:gd name="T42" fmla="*/ 1061 w 283"/>
                <a:gd name="T43" fmla="*/ 843 h 445"/>
                <a:gd name="T44" fmla="*/ 1061 w 283"/>
                <a:gd name="T45" fmla="*/ 860 h 445"/>
                <a:gd name="T46" fmla="*/ 1055 w 283"/>
                <a:gd name="T47" fmla="*/ 866 h 445"/>
                <a:gd name="T48" fmla="*/ 1055 w 283"/>
                <a:gd name="T49" fmla="*/ 879 h 445"/>
                <a:gd name="T50" fmla="*/ 1052 w 283"/>
                <a:gd name="T51" fmla="*/ 893 h 445"/>
                <a:gd name="T52" fmla="*/ 1042 w 283"/>
                <a:gd name="T53" fmla="*/ 905 h 445"/>
                <a:gd name="T54" fmla="*/ 1027 w 283"/>
                <a:gd name="T55" fmla="*/ 919 h 445"/>
                <a:gd name="T56" fmla="*/ 1004 w 283"/>
                <a:gd name="T57" fmla="*/ 940 h 445"/>
                <a:gd name="T58" fmla="*/ 991 w 283"/>
                <a:gd name="T59" fmla="*/ 962 h 445"/>
                <a:gd name="T60" fmla="*/ 960 w 283"/>
                <a:gd name="T61" fmla="*/ 990 h 445"/>
                <a:gd name="T62" fmla="*/ 888 w 283"/>
                <a:gd name="T63" fmla="*/ 1056 h 445"/>
                <a:gd name="T64" fmla="*/ 833 w 283"/>
                <a:gd name="T65" fmla="*/ 1105 h 445"/>
                <a:gd name="T66" fmla="*/ 795 w 283"/>
                <a:gd name="T67" fmla="*/ 1156 h 445"/>
                <a:gd name="T68" fmla="*/ 747 w 283"/>
                <a:gd name="T69" fmla="*/ 1212 h 445"/>
                <a:gd name="T70" fmla="*/ 707 w 283"/>
                <a:gd name="T71" fmla="*/ 1264 h 445"/>
                <a:gd name="T72" fmla="*/ 659 w 283"/>
                <a:gd name="T73" fmla="*/ 1315 h 445"/>
                <a:gd name="T74" fmla="*/ 605 w 283"/>
                <a:gd name="T75" fmla="*/ 1362 h 445"/>
                <a:gd name="T76" fmla="*/ 562 w 283"/>
                <a:gd name="T77" fmla="*/ 1405 h 445"/>
                <a:gd name="T78" fmla="*/ 514 w 283"/>
                <a:gd name="T79" fmla="*/ 1440 h 445"/>
                <a:gd name="T80" fmla="*/ 459 w 283"/>
                <a:gd name="T81" fmla="*/ 1471 h 445"/>
                <a:gd name="T82" fmla="*/ 398 w 283"/>
                <a:gd name="T83" fmla="*/ 1494 h 445"/>
                <a:gd name="T84" fmla="*/ 336 w 283"/>
                <a:gd name="T85" fmla="*/ 1507 h 445"/>
                <a:gd name="T86" fmla="*/ 262 w 283"/>
                <a:gd name="T87" fmla="*/ 1511 h 445"/>
                <a:gd name="T88" fmla="*/ 179 w 283"/>
                <a:gd name="T89" fmla="*/ 1507 h 445"/>
                <a:gd name="T90" fmla="*/ 101 w 283"/>
                <a:gd name="T91" fmla="*/ 1492 h 445"/>
                <a:gd name="T92" fmla="*/ 0 w 283"/>
                <a:gd name="T93" fmla="*/ 1460 h 4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83" h="445">
                  <a:moveTo>
                    <a:pt x="270" y="0"/>
                  </a:moveTo>
                  <a:lnTo>
                    <a:pt x="276" y="22"/>
                  </a:lnTo>
                  <a:lnTo>
                    <a:pt x="278" y="32"/>
                  </a:lnTo>
                  <a:lnTo>
                    <a:pt x="280" y="42"/>
                  </a:lnTo>
                  <a:lnTo>
                    <a:pt x="281" y="50"/>
                  </a:lnTo>
                  <a:lnTo>
                    <a:pt x="282" y="58"/>
                  </a:lnTo>
                  <a:lnTo>
                    <a:pt x="282" y="66"/>
                  </a:lnTo>
                  <a:lnTo>
                    <a:pt x="282" y="73"/>
                  </a:lnTo>
                  <a:lnTo>
                    <a:pt x="281" y="79"/>
                  </a:lnTo>
                  <a:lnTo>
                    <a:pt x="280" y="85"/>
                  </a:lnTo>
                  <a:lnTo>
                    <a:pt x="279" y="90"/>
                  </a:lnTo>
                  <a:lnTo>
                    <a:pt x="278" y="96"/>
                  </a:lnTo>
                  <a:lnTo>
                    <a:pt x="276" y="101"/>
                  </a:lnTo>
                  <a:lnTo>
                    <a:pt x="274" y="105"/>
                  </a:lnTo>
                  <a:lnTo>
                    <a:pt x="271" y="110"/>
                  </a:lnTo>
                  <a:lnTo>
                    <a:pt x="269" y="114"/>
                  </a:lnTo>
                  <a:lnTo>
                    <a:pt x="266" y="118"/>
                  </a:lnTo>
                  <a:lnTo>
                    <a:pt x="263" y="122"/>
                  </a:lnTo>
                  <a:lnTo>
                    <a:pt x="260" y="126"/>
                  </a:lnTo>
                  <a:lnTo>
                    <a:pt x="257" y="130"/>
                  </a:lnTo>
                  <a:lnTo>
                    <a:pt x="254" y="135"/>
                  </a:lnTo>
                  <a:lnTo>
                    <a:pt x="251" y="139"/>
                  </a:lnTo>
                  <a:lnTo>
                    <a:pt x="248" y="144"/>
                  </a:lnTo>
                  <a:lnTo>
                    <a:pt x="244" y="148"/>
                  </a:lnTo>
                  <a:lnTo>
                    <a:pt x="241" y="153"/>
                  </a:lnTo>
                  <a:lnTo>
                    <a:pt x="238" y="158"/>
                  </a:lnTo>
                  <a:lnTo>
                    <a:pt x="235" y="164"/>
                  </a:lnTo>
                  <a:lnTo>
                    <a:pt x="232" y="170"/>
                  </a:lnTo>
                  <a:lnTo>
                    <a:pt x="229" y="177"/>
                  </a:lnTo>
                  <a:lnTo>
                    <a:pt x="227" y="184"/>
                  </a:lnTo>
                  <a:lnTo>
                    <a:pt x="224" y="192"/>
                  </a:lnTo>
                  <a:lnTo>
                    <a:pt x="222" y="200"/>
                  </a:lnTo>
                  <a:lnTo>
                    <a:pt x="220" y="212"/>
                  </a:lnTo>
                  <a:lnTo>
                    <a:pt x="218" y="217"/>
                  </a:lnTo>
                  <a:lnTo>
                    <a:pt x="218" y="221"/>
                  </a:lnTo>
                  <a:lnTo>
                    <a:pt x="217" y="226"/>
                  </a:lnTo>
                  <a:lnTo>
                    <a:pt x="216" y="230"/>
                  </a:lnTo>
                  <a:lnTo>
                    <a:pt x="216" y="233"/>
                  </a:lnTo>
                  <a:lnTo>
                    <a:pt x="216" y="236"/>
                  </a:lnTo>
                  <a:lnTo>
                    <a:pt x="215" y="239"/>
                  </a:lnTo>
                  <a:lnTo>
                    <a:pt x="215" y="242"/>
                  </a:lnTo>
                  <a:lnTo>
                    <a:pt x="215" y="244"/>
                  </a:lnTo>
                  <a:lnTo>
                    <a:pt x="215" y="246"/>
                  </a:lnTo>
                  <a:lnTo>
                    <a:pt x="215" y="248"/>
                  </a:lnTo>
                  <a:lnTo>
                    <a:pt x="215" y="250"/>
                  </a:lnTo>
                  <a:lnTo>
                    <a:pt x="215" y="252"/>
                  </a:lnTo>
                  <a:lnTo>
                    <a:pt x="215" y="254"/>
                  </a:lnTo>
                  <a:lnTo>
                    <a:pt x="214" y="255"/>
                  </a:lnTo>
                  <a:lnTo>
                    <a:pt x="214" y="257"/>
                  </a:lnTo>
                  <a:lnTo>
                    <a:pt x="214" y="258"/>
                  </a:lnTo>
                  <a:lnTo>
                    <a:pt x="213" y="260"/>
                  </a:lnTo>
                  <a:lnTo>
                    <a:pt x="213" y="262"/>
                  </a:lnTo>
                  <a:lnTo>
                    <a:pt x="212" y="264"/>
                  </a:lnTo>
                  <a:lnTo>
                    <a:pt x="211" y="266"/>
                  </a:lnTo>
                  <a:lnTo>
                    <a:pt x="210" y="268"/>
                  </a:lnTo>
                  <a:lnTo>
                    <a:pt x="208" y="270"/>
                  </a:lnTo>
                  <a:lnTo>
                    <a:pt x="206" y="273"/>
                  </a:lnTo>
                  <a:lnTo>
                    <a:pt x="204" y="276"/>
                  </a:lnTo>
                  <a:lnTo>
                    <a:pt x="202" y="279"/>
                  </a:lnTo>
                  <a:lnTo>
                    <a:pt x="200" y="282"/>
                  </a:lnTo>
                  <a:lnTo>
                    <a:pt x="197" y="286"/>
                  </a:lnTo>
                  <a:lnTo>
                    <a:pt x="194" y="291"/>
                  </a:lnTo>
                  <a:lnTo>
                    <a:pt x="190" y="296"/>
                  </a:lnTo>
                  <a:lnTo>
                    <a:pt x="180" y="310"/>
                  </a:lnTo>
                  <a:lnTo>
                    <a:pt x="175" y="317"/>
                  </a:lnTo>
                  <a:lnTo>
                    <a:pt x="170" y="325"/>
                  </a:lnTo>
                  <a:lnTo>
                    <a:pt x="166" y="333"/>
                  </a:lnTo>
                  <a:lnTo>
                    <a:pt x="161" y="340"/>
                  </a:lnTo>
                  <a:lnTo>
                    <a:pt x="156" y="348"/>
                  </a:lnTo>
                  <a:lnTo>
                    <a:pt x="152" y="356"/>
                  </a:lnTo>
                  <a:lnTo>
                    <a:pt x="147" y="364"/>
                  </a:lnTo>
                  <a:lnTo>
                    <a:pt x="143" y="371"/>
                  </a:lnTo>
                  <a:lnTo>
                    <a:pt x="138" y="379"/>
                  </a:lnTo>
                  <a:lnTo>
                    <a:pt x="134" y="386"/>
                  </a:lnTo>
                  <a:lnTo>
                    <a:pt x="129" y="393"/>
                  </a:lnTo>
                  <a:lnTo>
                    <a:pt x="124" y="400"/>
                  </a:lnTo>
                  <a:lnTo>
                    <a:pt x="120" y="406"/>
                  </a:lnTo>
                  <a:lnTo>
                    <a:pt x="114" y="412"/>
                  </a:lnTo>
                  <a:lnTo>
                    <a:pt x="109" y="418"/>
                  </a:lnTo>
                  <a:lnTo>
                    <a:pt x="104" y="423"/>
                  </a:lnTo>
                  <a:lnTo>
                    <a:pt x="98" y="428"/>
                  </a:lnTo>
                  <a:lnTo>
                    <a:pt x="93" y="432"/>
                  </a:lnTo>
                  <a:lnTo>
                    <a:pt x="87" y="436"/>
                  </a:lnTo>
                  <a:lnTo>
                    <a:pt x="81" y="439"/>
                  </a:lnTo>
                  <a:lnTo>
                    <a:pt x="74" y="441"/>
                  </a:lnTo>
                  <a:lnTo>
                    <a:pt x="68" y="443"/>
                  </a:lnTo>
                  <a:lnTo>
                    <a:pt x="60" y="444"/>
                  </a:lnTo>
                  <a:lnTo>
                    <a:pt x="53" y="444"/>
                  </a:lnTo>
                  <a:lnTo>
                    <a:pt x="45" y="444"/>
                  </a:lnTo>
                  <a:lnTo>
                    <a:pt x="37" y="443"/>
                  </a:lnTo>
                  <a:lnTo>
                    <a:pt x="28" y="441"/>
                  </a:lnTo>
                  <a:lnTo>
                    <a:pt x="20" y="438"/>
                  </a:lnTo>
                  <a:lnTo>
                    <a:pt x="10" y="434"/>
                  </a:lnTo>
                  <a:lnTo>
                    <a:pt x="0" y="42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15" name="Freeform 50"/>
            <p:cNvSpPr>
              <a:spLocks/>
            </p:cNvSpPr>
            <p:nvPr/>
          </p:nvSpPr>
          <p:spPr bwMode="auto">
            <a:xfrm>
              <a:off x="4162" y="1291"/>
              <a:ext cx="238" cy="775"/>
            </a:xfrm>
            <a:custGeom>
              <a:avLst/>
              <a:gdLst>
                <a:gd name="T0" fmla="*/ 1 w 204"/>
                <a:gd name="T1" fmla="*/ 60 h 687"/>
                <a:gd name="T2" fmla="*/ 0 w 204"/>
                <a:gd name="T3" fmla="*/ 123 h 687"/>
                <a:gd name="T4" fmla="*/ 0 w 204"/>
                <a:gd name="T5" fmla="*/ 179 h 687"/>
                <a:gd name="T6" fmla="*/ 21 w 204"/>
                <a:gd name="T7" fmla="*/ 231 h 687"/>
                <a:gd name="T8" fmla="*/ 40 w 204"/>
                <a:gd name="T9" fmla="*/ 288 h 687"/>
                <a:gd name="T10" fmla="*/ 75 w 204"/>
                <a:gd name="T11" fmla="*/ 340 h 687"/>
                <a:gd name="T12" fmla="*/ 104 w 204"/>
                <a:gd name="T13" fmla="*/ 390 h 687"/>
                <a:gd name="T14" fmla="*/ 145 w 204"/>
                <a:gd name="T15" fmla="*/ 440 h 687"/>
                <a:gd name="T16" fmla="*/ 190 w 204"/>
                <a:gd name="T17" fmla="*/ 490 h 687"/>
                <a:gd name="T18" fmla="*/ 225 w 204"/>
                <a:gd name="T19" fmla="*/ 538 h 687"/>
                <a:gd name="T20" fmla="*/ 268 w 204"/>
                <a:gd name="T21" fmla="*/ 595 h 687"/>
                <a:gd name="T22" fmla="*/ 307 w 204"/>
                <a:gd name="T23" fmla="*/ 642 h 687"/>
                <a:gd name="T24" fmla="*/ 335 w 204"/>
                <a:gd name="T25" fmla="*/ 694 h 687"/>
                <a:gd name="T26" fmla="*/ 365 w 204"/>
                <a:gd name="T27" fmla="*/ 743 h 687"/>
                <a:gd name="T28" fmla="*/ 389 w 204"/>
                <a:gd name="T29" fmla="*/ 801 h 687"/>
                <a:gd name="T30" fmla="*/ 391 w 204"/>
                <a:gd name="T31" fmla="*/ 856 h 687"/>
                <a:gd name="T32" fmla="*/ 410 w 204"/>
                <a:gd name="T33" fmla="*/ 940 h 687"/>
                <a:gd name="T34" fmla="*/ 426 w 204"/>
                <a:gd name="T35" fmla="*/ 986 h 687"/>
                <a:gd name="T36" fmla="*/ 448 w 204"/>
                <a:gd name="T37" fmla="*/ 1036 h 687"/>
                <a:gd name="T38" fmla="*/ 470 w 204"/>
                <a:gd name="T39" fmla="*/ 1073 h 687"/>
                <a:gd name="T40" fmla="*/ 497 w 204"/>
                <a:gd name="T41" fmla="*/ 1112 h 687"/>
                <a:gd name="T42" fmla="*/ 530 w 204"/>
                <a:gd name="T43" fmla="*/ 1151 h 687"/>
                <a:gd name="T44" fmla="*/ 554 w 204"/>
                <a:gd name="T45" fmla="*/ 1192 h 687"/>
                <a:gd name="T46" fmla="*/ 580 w 204"/>
                <a:gd name="T47" fmla="*/ 1225 h 687"/>
                <a:gd name="T48" fmla="*/ 610 w 204"/>
                <a:gd name="T49" fmla="*/ 1265 h 687"/>
                <a:gd name="T50" fmla="*/ 635 w 204"/>
                <a:gd name="T51" fmla="*/ 1302 h 687"/>
                <a:gd name="T52" fmla="*/ 653 w 204"/>
                <a:gd name="T53" fmla="*/ 1338 h 687"/>
                <a:gd name="T54" fmla="*/ 676 w 204"/>
                <a:gd name="T55" fmla="*/ 1382 h 687"/>
                <a:gd name="T56" fmla="*/ 683 w 204"/>
                <a:gd name="T57" fmla="*/ 1428 h 687"/>
                <a:gd name="T58" fmla="*/ 695 w 204"/>
                <a:gd name="T59" fmla="*/ 1477 h 687"/>
                <a:gd name="T60" fmla="*/ 695 w 204"/>
                <a:gd name="T61" fmla="*/ 1529 h 687"/>
                <a:gd name="T62" fmla="*/ 683 w 204"/>
                <a:gd name="T63" fmla="*/ 1593 h 687"/>
                <a:gd name="T64" fmla="*/ 677 w 204"/>
                <a:gd name="T65" fmla="*/ 1622 h 687"/>
                <a:gd name="T66" fmla="*/ 676 w 204"/>
                <a:gd name="T67" fmla="*/ 1658 h 687"/>
                <a:gd name="T68" fmla="*/ 666 w 204"/>
                <a:gd name="T69" fmla="*/ 1692 h 687"/>
                <a:gd name="T70" fmla="*/ 664 w 204"/>
                <a:gd name="T71" fmla="*/ 1725 h 687"/>
                <a:gd name="T72" fmla="*/ 653 w 204"/>
                <a:gd name="T73" fmla="*/ 1756 h 687"/>
                <a:gd name="T74" fmla="*/ 646 w 204"/>
                <a:gd name="T75" fmla="*/ 1785 h 687"/>
                <a:gd name="T76" fmla="*/ 639 w 204"/>
                <a:gd name="T77" fmla="*/ 1820 h 687"/>
                <a:gd name="T78" fmla="*/ 639 w 204"/>
                <a:gd name="T79" fmla="*/ 1849 h 687"/>
                <a:gd name="T80" fmla="*/ 637 w 204"/>
                <a:gd name="T81" fmla="*/ 1882 h 687"/>
                <a:gd name="T82" fmla="*/ 639 w 204"/>
                <a:gd name="T83" fmla="*/ 1910 h 687"/>
                <a:gd name="T84" fmla="*/ 646 w 204"/>
                <a:gd name="T85" fmla="*/ 1944 h 687"/>
                <a:gd name="T86" fmla="*/ 651 w 204"/>
                <a:gd name="T87" fmla="*/ 1973 h 687"/>
                <a:gd name="T88" fmla="*/ 664 w 204"/>
                <a:gd name="T89" fmla="*/ 2008 h 687"/>
                <a:gd name="T90" fmla="*/ 676 w 204"/>
                <a:gd name="T91" fmla="*/ 2035 h 687"/>
                <a:gd name="T92" fmla="*/ 695 w 204"/>
                <a:gd name="T93" fmla="*/ 2064 h 687"/>
                <a:gd name="T94" fmla="*/ 704 w 204"/>
                <a:gd name="T95" fmla="*/ 2093 h 687"/>
                <a:gd name="T96" fmla="*/ 723 w 204"/>
                <a:gd name="T97" fmla="*/ 2107 h 687"/>
                <a:gd name="T98" fmla="*/ 741 w 204"/>
                <a:gd name="T99" fmla="*/ 2120 h 687"/>
                <a:gd name="T100" fmla="*/ 754 w 204"/>
                <a:gd name="T101" fmla="*/ 2129 h 687"/>
                <a:gd name="T102" fmla="*/ 775 w 204"/>
                <a:gd name="T103" fmla="*/ 2145 h 687"/>
                <a:gd name="T104" fmla="*/ 790 w 204"/>
                <a:gd name="T105" fmla="*/ 2163 h 687"/>
                <a:gd name="T106" fmla="*/ 811 w 204"/>
                <a:gd name="T107" fmla="*/ 2173 h 687"/>
                <a:gd name="T108" fmla="*/ 831 w 204"/>
                <a:gd name="T109" fmla="*/ 2185 h 687"/>
                <a:gd name="T110" fmla="*/ 846 w 204"/>
                <a:gd name="T111" fmla="*/ 2195 h 687"/>
                <a:gd name="T112" fmla="*/ 866 w 204"/>
                <a:gd name="T113" fmla="*/ 2210 h 687"/>
                <a:gd name="T114" fmla="*/ 887 w 204"/>
                <a:gd name="T115" fmla="*/ 2221 h 687"/>
                <a:gd name="T116" fmla="*/ 897 w 204"/>
                <a:gd name="T117" fmla="*/ 2237 h 687"/>
                <a:gd name="T118" fmla="*/ 921 w 204"/>
                <a:gd name="T119" fmla="*/ 2249 h 687"/>
                <a:gd name="T120" fmla="*/ 932 w 204"/>
                <a:gd name="T121" fmla="*/ 2265 h 687"/>
                <a:gd name="T122" fmla="*/ 946 w 204"/>
                <a:gd name="T123" fmla="*/ 2279 h 6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4" h="687">
                  <a:moveTo>
                    <a:pt x="5" y="0"/>
                  </a:moveTo>
                  <a:lnTo>
                    <a:pt x="1" y="18"/>
                  </a:lnTo>
                  <a:lnTo>
                    <a:pt x="0" y="27"/>
                  </a:lnTo>
                  <a:lnTo>
                    <a:pt x="0" y="36"/>
                  </a:lnTo>
                  <a:lnTo>
                    <a:pt x="0" y="45"/>
                  </a:lnTo>
                  <a:lnTo>
                    <a:pt x="0" y="53"/>
                  </a:lnTo>
                  <a:lnTo>
                    <a:pt x="2" y="62"/>
                  </a:lnTo>
                  <a:lnTo>
                    <a:pt x="4" y="70"/>
                  </a:lnTo>
                  <a:lnTo>
                    <a:pt x="6" y="78"/>
                  </a:lnTo>
                  <a:lnTo>
                    <a:pt x="8" y="86"/>
                  </a:lnTo>
                  <a:lnTo>
                    <a:pt x="12" y="94"/>
                  </a:lnTo>
                  <a:lnTo>
                    <a:pt x="15" y="101"/>
                  </a:lnTo>
                  <a:lnTo>
                    <a:pt x="19" y="109"/>
                  </a:lnTo>
                  <a:lnTo>
                    <a:pt x="22" y="117"/>
                  </a:lnTo>
                  <a:lnTo>
                    <a:pt x="26" y="124"/>
                  </a:lnTo>
                  <a:lnTo>
                    <a:pt x="31" y="132"/>
                  </a:lnTo>
                  <a:lnTo>
                    <a:pt x="35" y="139"/>
                  </a:lnTo>
                  <a:lnTo>
                    <a:pt x="40" y="147"/>
                  </a:lnTo>
                  <a:lnTo>
                    <a:pt x="44" y="154"/>
                  </a:lnTo>
                  <a:lnTo>
                    <a:pt x="48" y="161"/>
                  </a:lnTo>
                  <a:lnTo>
                    <a:pt x="53" y="169"/>
                  </a:lnTo>
                  <a:lnTo>
                    <a:pt x="57" y="177"/>
                  </a:lnTo>
                  <a:lnTo>
                    <a:pt x="61" y="184"/>
                  </a:lnTo>
                  <a:lnTo>
                    <a:pt x="65" y="192"/>
                  </a:lnTo>
                  <a:lnTo>
                    <a:pt x="68" y="199"/>
                  </a:lnTo>
                  <a:lnTo>
                    <a:pt x="72" y="207"/>
                  </a:lnTo>
                  <a:lnTo>
                    <a:pt x="75" y="215"/>
                  </a:lnTo>
                  <a:lnTo>
                    <a:pt x="78" y="223"/>
                  </a:lnTo>
                  <a:lnTo>
                    <a:pt x="80" y="231"/>
                  </a:lnTo>
                  <a:lnTo>
                    <a:pt x="82" y="240"/>
                  </a:lnTo>
                  <a:lnTo>
                    <a:pt x="83" y="248"/>
                  </a:lnTo>
                  <a:lnTo>
                    <a:pt x="84" y="257"/>
                  </a:lnTo>
                  <a:lnTo>
                    <a:pt x="86" y="274"/>
                  </a:lnTo>
                  <a:lnTo>
                    <a:pt x="87" y="281"/>
                  </a:lnTo>
                  <a:lnTo>
                    <a:pt x="89" y="289"/>
                  </a:lnTo>
                  <a:lnTo>
                    <a:pt x="91" y="296"/>
                  </a:lnTo>
                  <a:lnTo>
                    <a:pt x="93" y="303"/>
                  </a:lnTo>
                  <a:lnTo>
                    <a:pt x="95" y="310"/>
                  </a:lnTo>
                  <a:lnTo>
                    <a:pt x="98" y="316"/>
                  </a:lnTo>
                  <a:lnTo>
                    <a:pt x="100" y="322"/>
                  </a:lnTo>
                  <a:lnTo>
                    <a:pt x="103" y="328"/>
                  </a:lnTo>
                  <a:lnTo>
                    <a:pt x="106" y="334"/>
                  </a:lnTo>
                  <a:lnTo>
                    <a:pt x="109" y="340"/>
                  </a:lnTo>
                  <a:lnTo>
                    <a:pt x="112" y="345"/>
                  </a:lnTo>
                  <a:lnTo>
                    <a:pt x="115" y="351"/>
                  </a:lnTo>
                  <a:lnTo>
                    <a:pt x="118" y="357"/>
                  </a:lnTo>
                  <a:lnTo>
                    <a:pt x="121" y="362"/>
                  </a:lnTo>
                  <a:lnTo>
                    <a:pt x="124" y="367"/>
                  </a:lnTo>
                  <a:lnTo>
                    <a:pt x="127" y="373"/>
                  </a:lnTo>
                  <a:lnTo>
                    <a:pt x="130" y="378"/>
                  </a:lnTo>
                  <a:lnTo>
                    <a:pt x="133" y="384"/>
                  </a:lnTo>
                  <a:lnTo>
                    <a:pt x="135" y="390"/>
                  </a:lnTo>
                  <a:lnTo>
                    <a:pt x="138" y="395"/>
                  </a:lnTo>
                  <a:lnTo>
                    <a:pt x="140" y="401"/>
                  </a:lnTo>
                  <a:lnTo>
                    <a:pt x="142" y="408"/>
                  </a:lnTo>
                  <a:lnTo>
                    <a:pt x="144" y="414"/>
                  </a:lnTo>
                  <a:lnTo>
                    <a:pt x="145" y="421"/>
                  </a:lnTo>
                  <a:lnTo>
                    <a:pt x="146" y="427"/>
                  </a:lnTo>
                  <a:lnTo>
                    <a:pt x="147" y="435"/>
                  </a:lnTo>
                  <a:lnTo>
                    <a:pt x="148" y="442"/>
                  </a:lnTo>
                  <a:lnTo>
                    <a:pt x="148" y="450"/>
                  </a:lnTo>
                  <a:lnTo>
                    <a:pt x="148" y="458"/>
                  </a:lnTo>
                  <a:lnTo>
                    <a:pt x="148" y="467"/>
                  </a:lnTo>
                  <a:lnTo>
                    <a:pt x="146" y="477"/>
                  </a:lnTo>
                  <a:lnTo>
                    <a:pt x="146" y="482"/>
                  </a:lnTo>
                  <a:lnTo>
                    <a:pt x="145" y="487"/>
                  </a:lnTo>
                  <a:lnTo>
                    <a:pt x="144" y="492"/>
                  </a:lnTo>
                  <a:lnTo>
                    <a:pt x="144" y="497"/>
                  </a:lnTo>
                  <a:lnTo>
                    <a:pt x="143" y="502"/>
                  </a:lnTo>
                  <a:lnTo>
                    <a:pt x="142" y="507"/>
                  </a:lnTo>
                  <a:lnTo>
                    <a:pt x="142" y="511"/>
                  </a:lnTo>
                  <a:lnTo>
                    <a:pt x="141" y="517"/>
                  </a:lnTo>
                  <a:lnTo>
                    <a:pt x="140" y="521"/>
                  </a:lnTo>
                  <a:lnTo>
                    <a:pt x="140" y="526"/>
                  </a:lnTo>
                  <a:lnTo>
                    <a:pt x="139" y="531"/>
                  </a:lnTo>
                  <a:lnTo>
                    <a:pt x="138" y="535"/>
                  </a:lnTo>
                  <a:lnTo>
                    <a:pt x="138" y="540"/>
                  </a:lnTo>
                  <a:lnTo>
                    <a:pt x="137" y="545"/>
                  </a:lnTo>
                  <a:lnTo>
                    <a:pt x="137" y="550"/>
                  </a:lnTo>
                  <a:lnTo>
                    <a:pt x="137" y="554"/>
                  </a:lnTo>
                  <a:lnTo>
                    <a:pt x="136" y="559"/>
                  </a:lnTo>
                  <a:lnTo>
                    <a:pt x="136" y="564"/>
                  </a:lnTo>
                  <a:lnTo>
                    <a:pt x="136" y="568"/>
                  </a:lnTo>
                  <a:lnTo>
                    <a:pt x="137" y="573"/>
                  </a:lnTo>
                  <a:lnTo>
                    <a:pt x="137" y="577"/>
                  </a:lnTo>
                  <a:lnTo>
                    <a:pt x="138" y="582"/>
                  </a:lnTo>
                  <a:lnTo>
                    <a:pt x="138" y="587"/>
                  </a:lnTo>
                  <a:lnTo>
                    <a:pt x="139" y="591"/>
                  </a:lnTo>
                  <a:lnTo>
                    <a:pt x="140" y="596"/>
                  </a:lnTo>
                  <a:lnTo>
                    <a:pt x="141" y="601"/>
                  </a:lnTo>
                  <a:lnTo>
                    <a:pt x="142" y="605"/>
                  </a:lnTo>
                  <a:lnTo>
                    <a:pt x="144" y="610"/>
                  </a:lnTo>
                  <a:lnTo>
                    <a:pt x="146" y="615"/>
                  </a:lnTo>
                  <a:lnTo>
                    <a:pt x="148" y="619"/>
                  </a:lnTo>
                  <a:lnTo>
                    <a:pt x="150" y="624"/>
                  </a:lnTo>
                  <a:lnTo>
                    <a:pt x="151" y="627"/>
                  </a:lnTo>
                  <a:lnTo>
                    <a:pt x="153" y="629"/>
                  </a:lnTo>
                  <a:lnTo>
                    <a:pt x="154" y="631"/>
                  </a:lnTo>
                  <a:lnTo>
                    <a:pt x="156" y="633"/>
                  </a:lnTo>
                  <a:lnTo>
                    <a:pt x="158" y="635"/>
                  </a:lnTo>
                  <a:lnTo>
                    <a:pt x="160" y="637"/>
                  </a:lnTo>
                  <a:lnTo>
                    <a:pt x="161" y="639"/>
                  </a:lnTo>
                  <a:lnTo>
                    <a:pt x="163" y="641"/>
                  </a:lnTo>
                  <a:lnTo>
                    <a:pt x="165" y="643"/>
                  </a:lnTo>
                  <a:lnTo>
                    <a:pt x="167" y="645"/>
                  </a:lnTo>
                  <a:lnTo>
                    <a:pt x="169" y="647"/>
                  </a:lnTo>
                  <a:lnTo>
                    <a:pt x="171" y="649"/>
                  </a:lnTo>
                  <a:lnTo>
                    <a:pt x="173" y="651"/>
                  </a:lnTo>
                  <a:lnTo>
                    <a:pt x="175" y="653"/>
                  </a:lnTo>
                  <a:lnTo>
                    <a:pt x="177" y="654"/>
                  </a:lnTo>
                  <a:lnTo>
                    <a:pt x="179" y="656"/>
                  </a:lnTo>
                  <a:lnTo>
                    <a:pt x="181" y="658"/>
                  </a:lnTo>
                  <a:lnTo>
                    <a:pt x="183" y="660"/>
                  </a:lnTo>
                  <a:lnTo>
                    <a:pt x="185" y="662"/>
                  </a:lnTo>
                  <a:lnTo>
                    <a:pt x="187" y="664"/>
                  </a:lnTo>
                  <a:lnTo>
                    <a:pt x="189" y="666"/>
                  </a:lnTo>
                  <a:lnTo>
                    <a:pt x="191" y="668"/>
                  </a:lnTo>
                  <a:lnTo>
                    <a:pt x="192" y="670"/>
                  </a:lnTo>
                  <a:lnTo>
                    <a:pt x="194" y="672"/>
                  </a:lnTo>
                  <a:lnTo>
                    <a:pt x="196" y="674"/>
                  </a:lnTo>
                  <a:lnTo>
                    <a:pt x="198" y="676"/>
                  </a:lnTo>
                  <a:lnTo>
                    <a:pt x="199" y="678"/>
                  </a:lnTo>
                  <a:lnTo>
                    <a:pt x="200" y="681"/>
                  </a:lnTo>
                  <a:lnTo>
                    <a:pt x="202" y="683"/>
                  </a:lnTo>
                  <a:lnTo>
                    <a:pt x="203" y="68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16" name="Freeform 51"/>
            <p:cNvSpPr>
              <a:spLocks/>
            </p:cNvSpPr>
            <p:nvPr/>
          </p:nvSpPr>
          <p:spPr bwMode="auto">
            <a:xfrm>
              <a:off x="4001" y="2312"/>
              <a:ext cx="835" cy="452"/>
            </a:xfrm>
            <a:custGeom>
              <a:avLst/>
              <a:gdLst>
                <a:gd name="T0" fmla="*/ 3397 w 713"/>
                <a:gd name="T1" fmla="*/ 60 h 401"/>
                <a:gd name="T2" fmla="*/ 3326 w 713"/>
                <a:gd name="T3" fmla="*/ 114 h 401"/>
                <a:gd name="T4" fmla="*/ 3242 w 713"/>
                <a:gd name="T5" fmla="*/ 167 h 401"/>
                <a:gd name="T6" fmla="*/ 3142 w 713"/>
                <a:gd name="T7" fmla="*/ 216 h 401"/>
                <a:gd name="T8" fmla="*/ 3024 w 713"/>
                <a:gd name="T9" fmla="*/ 269 h 401"/>
                <a:gd name="T10" fmla="*/ 2898 w 713"/>
                <a:gd name="T11" fmla="*/ 313 h 401"/>
                <a:gd name="T12" fmla="*/ 2771 w 713"/>
                <a:gd name="T13" fmla="*/ 363 h 401"/>
                <a:gd name="T14" fmla="*/ 2636 w 713"/>
                <a:gd name="T15" fmla="*/ 406 h 401"/>
                <a:gd name="T16" fmla="*/ 2494 w 713"/>
                <a:gd name="T17" fmla="*/ 442 h 401"/>
                <a:gd name="T18" fmla="*/ 2355 w 713"/>
                <a:gd name="T19" fmla="*/ 478 h 401"/>
                <a:gd name="T20" fmla="*/ 2219 w 713"/>
                <a:gd name="T21" fmla="*/ 516 h 401"/>
                <a:gd name="T22" fmla="*/ 2090 w 713"/>
                <a:gd name="T23" fmla="*/ 549 h 401"/>
                <a:gd name="T24" fmla="*/ 1962 w 713"/>
                <a:gd name="T25" fmla="*/ 578 h 401"/>
                <a:gd name="T26" fmla="*/ 1849 w 713"/>
                <a:gd name="T27" fmla="*/ 608 h 401"/>
                <a:gd name="T28" fmla="*/ 1739 w 713"/>
                <a:gd name="T29" fmla="*/ 632 h 401"/>
                <a:gd name="T30" fmla="*/ 1649 w 713"/>
                <a:gd name="T31" fmla="*/ 661 h 401"/>
                <a:gd name="T32" fmla="*/ 1524 w 713"/>
                <a:gd name="T33" fmla="*/ 697 h 401"/>
                <a:gd name="T34" fmla="*/ 1444 w 713"/>
                <a:gd name="T35" fmla="*/ 712 h 401"/>
                <a:gd name="T36" fmla="*/ 1362 w 713"/>
                <a:gd name="T37" fmla="*/ 732 h 401"/>
                <a:gd name="T38" fmla="*/ 1285 w 713"/>
                <a:gd name="T39" fmla="*/ 747 h 401"/>
                <a:gd name="T40" fmla="*/ 1211 w 713"/>
                <a:gd name="T41" fmla="*/ 761 h 401"/>
                <a:gd name="T42" fmla="*/ 1132 w 713"/>
                <a:gd name="T43" fmla="*/ 777 h 401"/>
                <a:gd name="T44" fmla="*/ 1058 w 713"/>
                <a:gd name="T45" fmla="*/ 789 h 401"/>
                <a:gd name="T46" fmla="*/ 984 w 713"/>
                <a:gd name="T47" fmla="*/ 805 h 401"/>
                <a:gd name="T48" fmla="*/ 904 w 713"/>
                <a:gd name="T49" fmla="*/ 825 h 401"/>
                <a:gd name="T50" fmla="*/ 827 w 713"/>
                <a:gd name="T51" fmla="*/ 840 h 401"/>
                <a:gd name="T52" fmla="*/ 759 w 713"/>
                <a:gd name="T53" fmla="*/ 860 h 401"/>
                <a:gd name="T54" fmla="*/ 683 w 713"/>
                <a:gd name="T55" fmla="*/ 887 h 401"/>
                <a:gd name="T56" fmla="*/ 603 w 713"/>
                <a:gd name="T57" fmla="*/ 916 h 401"/>
                <a:gd name="T58" fmla="*/ 532 w 713"/>
                <a:gd name="T59" fmla="*/ 949 h 401"/>
                <a:gd name="T60" fmla="*/ 454 w 713"/>
                <a:gd name="T61" fmla="*/ 989 h 401"/>
                <a:gd name="T62" fmla="*/ 388 w 713"/>
                <a:gd name="T63" fmla="*/ 1022 h 401"/>
                <a:gd name="T64" fmla="*/ 360 w 713"/>
                <a:gd name="T65" fmla="*/ 1043 h 401"/>
                <a:gd name="T66" fmla="*/ 331 w 713"/>
                <a:gd name="T67" fmla="*/ 1061 h 401"/>
                <a:gd name="T68" fmla="*/ 300 w 713"/>
                <a:gd name="T69" fmla="*/ 1078 h 401"/>
                <a:gd name="T70" fmla="*/ 272 w 713"/>
                <a:gd name="T71" fmla="*/ 1091 h 401"/>
                <a:gd name="T72" fmla="*/ 244 w 713"/>
                <a:gd name="T73" fmla="*/ 1113 h 401"/>
                <a:gd name="T74" fmla="*/ 215 w 713"/>
                <a:gd name="T75" fmla="*/ 1128 h 401"/>
                <a:gd name="T76" fmla="*/ 187 w 713"/>
                <a:gd name="T77" fmla="*/ 1147 h 401"/>
                <a:gd name="T78" fmla="*/ 163 w 713"/>
                <a:gd name="T79" fmla="*/ 1169 h 401"/>
                <a:gd name="T80" fmla="*/ 130 w 713"/>
                <a:gd name="T81" fmla="*/ 1190 h 401"/>
                <a:gd name="T82" fmla="*/ 105 w 713"/>
                <a:gd name="T83" fmla="*/ 1206 h 401"/>
                <a:gd name="T84" fmla="*/ 81 w 713"/>
                <a:gd name="T85" fmla="*/ 1230 h 401"/>
                <a:gd name="T86" fmla="*/ 56 w 713"/>
                <a:gd name="T87" fmla="*/ 1252 h 401"/>
                <a:gd name="T88" fmla="*/ 34 w 713"/>
                <a:gd name="T89" fmla="*/ 1273 h 401"/>
                <a:gd name="T90" fmla="*/ 18 w 713"/>
                <a:gd name="T91" fmla="*/ 1296 h 401"/>
                <a:gd name="T92" fmla="*/ 0 w 713"/>
                <a:gd name="T93" fmla="*/ 1326 h 4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13" h="401">
                  <a:moveTo>
                    <a:pt x="712" y="0"/>
                  </a:moveTo>
                  <a:lnTo>
                    <a:pt x="701" y="18"/>
                  </a:lnTo>
                  <a:lnTo>
                    <a:pt x="694" y="26"/>
                  </a:lnTo>
                  <a:lnTo>
                    <a:pt x="686" y="35"/>
                  </a:lnTo>
                  <a:lnTo>
                    <a:pt x="677" y="43"/>
                  </a:lnTo>
                  <a:lnTo>
                    <a:pt x="668" y="51"/>
                  </a:lnTo>
                  <a:lnTo>
                    <a:pt x="657" y="59"/>
                  </a:lnTo>
                  <a:lnTo>
                    <a:pt x="647" y="66"/>
                  </a:lnTo>
                  <a:lnTo>
                    <a:pt x="635" y="74"/>
                  </a:lnTo>
                  <a:lnTo>
                    <a:pt x="623" y="81"/>
                  </a:lnTo>
                  <a:lnTo>
                    <a:pt x="611" y="88"/>
                  </a:lnTo>
                  <a:lnTo>
                    <a:pt x="597" y="95"/>
                  </a:lnTo>
                  <a:lnTo>
                    <a:pt x="584" y="102"/>
                  </a:lnTo>
                  <a:lnTo>
                    <a:pt x="571" y="109"/>
                  </a:lnTo>
                  <a:lnTo>
                    <a:pt x="557" y="115"/>
                  </a:lnTo>
                  <a:lnTo>
                    <a:pt x="543" y="122"/>
                  </a:lnTo>
                  <a:lnTo>
                    <a:pt x="529" y="128"/>
                  </a:lnTo>
                  <a:lnTo>
                    <a:pt x="514" y="134"/>
                  </a:lnTo>
                  <a:lnTo>
                    <a:pt x="500" y="139"/>
                  </a:lnTo>
                  <a:lnTo>
                    <a:pt x="486" y="145"/>
                  </a:lnTo>
                  <a:lnTo>
                    <a:pt x="471" y="150"/>
                  </a:lnTo>
                  <a:lnTo>
                    <a:pt x="458" y="156"/>
                  </a:lnTo>
                  <a:lnTo>
                    <a:pt x="444" y="161"/>
                  </a:lnTo>
                  <a:lnTo>
                    <a:pt x="431" y="166"/>
                  </a:lnTo>
                  <a:lnTo>
                    <a:pt x="417" y="171"/>
                  </a:lnTo>
                  <a:lnTo>
                    <a:pt x="405" y="175"/>
                  </a:lnTo>
                  <a:lnTo>
                    <a:pt x="392" y="180"/>
                  </a:lnTo>
                  <a:lnTo>
                    <a:pt x="381" y="184"/>
                  </a:lnTo>
                  <a:lnTo>
                    <a:pt x="369" y="188"/>
                  </a:lnTo>
                  <a:lnTo>
                    <a:pt x="359" y="192"/>
                  </a:lnTo>
                  <a:lnTo>
                    <a:pt x="349" y="196"/>
                  </a:lnTo>
                  <a:lnTo>
                    <a:pt x="340" y="200"/>
                  </a:lnTo>
                  <a:lnTo>
                    <a:pt x="323" y="207"/>
                  </a:lnTo>
                  <a:lnTo>
                    <a:pt x="314" y="210"/>
                  </a:lnTo>
                  <a:lnTo>
                    <a:pt x="306" y="213"/>
                  </a:lnTo>
                  <a:lnTo>
                    <a:pt x="297" y="216"/>
                  </a:lnTo>
                  <a:lnTo>
                    <a:pt x="289" y="218"/>
                  </a:lnTo>
                  <a:lnTo>
                    <a:pt x="281" y="221"/>
                  </a:lnTo>
                  <a:lnTo>
                    <a:pt x="273" y="224"/>
                  </a:lnTo>
                  <a:lnTo>
                    <a:pt x="265" y="226"/>
                  </a:lnTo>
                  <a:lnTo>
                    <a:pt x="257" y="228"/>
                  </a:lnTo>
                  <a:lnTo>
                    <a:pt x="249" y="230"/>
                  </a:lnTo>
                  <a:lnTo>
                    <a:pt x="241" y="232"/>
                  </a:lnTo>
                  <a:lnTo>
                    <a:pt x="233" y="234"/>
                  </a:lnTo>
                  <a:lnTo>
                    <a:pt x="225" y="237"/>
                  </a:lnTo>
                  <a:lnTo>
                    <a:pt x="218" y="239"/>
                  </a:lnTo>
                  <a:lnTo>
                    <a:pt x="210" y="241"/>
                  </a:lnTo>
                  <a:lnTo>
                    <a:pt x="202" y="244"/>
                  </a:lnTo>
                  <a:lnTo>
                    <a:pt x="195" y="246"/>
                  </a:lnTo>
                  <a:lnTo>
                    <a:pt x="187" y="249"/>
                  </a:lnTo>
                  <a:lnTo>
                    <a:pt x="179" y="252"/>
                  </a:lnTo>
                  <a:lnTo>
                    <a:pt x="171" y="254"/>
                  </a:lnTo>
                  <a:lnTo>
                    <a:pt x="164" y="258"/>
                  </a:lnTo>
                  <a:lnTo>
                    <a:pt x="156" y="261"/>
                  </a:lnTo>
                  <a:lnTo>
                    <a:pt x="149" y="265"/>
                  </a:lnTo>
                  <a:lnTo>
                    <a:pt x="141" y="268"/>
                  </a:lnTo>
                  <a:lnTo>
                    <a:pt x="133" y="273"/>
                  </a:lnTo>
                  <a:lnTo>
                    <a:pt x="125" y="277"/>
                  </a:lnTo>
                  <a:lnTo>
                    <a:pt x="118" y="282"/>
                  </a:lnTo>
                  <a:lnTo>
                    <a:pt x="110" y="287"/>
                  </a:lnTo>
                  <a:lnTo>
                    <a:pt x="102" y="293"/>
                  </a:lnTo>
                  <a:lnTo>
                    <a:pt x="94" y="299"/>
                  </a:lnTo>
                  <a:lnTo>
                    <a:pt x="87" y="305"/>
                  </a:lnTo>
                  <a:lnTo>
                    <a:pt x="80" y="310"/>
                  </a:lnTo>
                  <a:lnTo>
                    <a:pt x="77" y="312"/>
                  </a:lnTo>
                  <a:lnTo>
                    <a:pt x="74" y="315"/>
                  </a:lnTo>
                  <a:lnTo>
                    <a:pt x="71" y="318"/>
                  </a:lnTo>
                  <a:lnTo>
                    <a:pt x="68" y="320"/>
                  </a:lnTo>
                  <a:lnTo>
                    <a:pt x="65" y="322"/>
                  </a:lnTo>
                  <a:lnTo>
                    <a:pt x="62" y="325"/>
                  </a:lnTo>
                  <a:lnTo>
                    <a:pt x="59" y="328"/>
                  </a:lnTo>
                  <a:lnTo>
                    <a:pt x="56" y="330"/>
                  </a:lnTo>
                  <a:lnTo>
                    <a:pt x="53" y="333"/>
                  </a:lnTo>
                  <a:lnTo>
                    <a:pt x="50" y="336"/>
                  </a:lnTo>
                  <a:lnTo>
                    <a:pt x="47" y="338"/>
                  </a:lnTo>
                  <a:lnTo>
                    <a:pt x="44" y="341"/>
                  </a:lnTo>
                  <a:lnTo>
                    <a:pt x="41" y="344"/>
                  </a:lnTo>
                  <a:lnTo>
                    <a:pt x="38" y="347"/>
                  </a:lnTo>
                  <a:lnTo>
                    <a:pt x="35" y="350"/>
                  </a:lnTo>
                  <a:lnTo>
                    <a:pt x="33" y="353"/>
                  </a:lnTo>
                  <a:lnTo>
                    <a:pt x="30" y="356"/>
                  </a:lnTo>
                  <a:lnTo>
                    <a:pt x="27" y="359"/>
                  </a:lnTo>
                  <a:lnTo>
                    <a:pt x="24" y="362"/>
                  </a:lnTo>
                  <a:lnTo>
                    <a:pt x="22" y="365"/>
                  </a:lnTo>
                  <a:lnTo>
                    <a:pt x="19" y="368"/>
                  </a:lnTo>
                  <a:lnTo>
                    <a:pt x="17" y="372"/>
                  </a:lnTo>
                  <a:lnTo>
                    <a:pt x="14" y="375"/>
                  </a:lnTo>
                  <a:lnTo>
                    <a:pt x="12" y="378"/>
                  </a:lnTo>
                  <a:lnTo>
                    <a:pt x="10" y="382"/>
                  </a:lnTo>
                  <a:lnTo>
                    <a:pt x="7" y="385"/>
                  </a:lnTo>
                  <a:lnTo>
                    <a:pt x="5" y="389"/>
                  </a:lnTo>
                  <a:lnTo>
                    <a:pt x="3" y="392"/>
                  </a:lnTo>
                  <a:lnTo>
                    <a:pt x="1" y="396"/>
                  </a:lnTo>
                  <a:lnTo>
                    <a:pt x="0" y="40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17" name="Line 52"/>
            <p:cNvSpPr>
              <a:spLocks noChangeShapeType="1"/>
            </p:cNvSpPr>
            <p:nvPr/>
          </p:nvSpPr>
          <p:spPr bwMode="auto">
            <a:xfrm flipV="1">
              <a:off x="3398" y="2720"/>
              <a:ext cx="38" cy="23"/>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6918" name="Line 53"/>
            <p:cNvSpPr>
              <a:spLocks noChangeShapeType="1"/>
            </p:cNvSpPr>
            <p:nvPr/>
          </p:nvSpPr>
          <p:spPr bwMode="auto">
            <a:xfrm>
              <a:off x="4917" y="1613"/>
              <a:ext cx="0" cy="43"/>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6919" name="Freeform 54"/>
            <p:cNvSpPr>
              <a:spLocks/>
            </p:cNvSpPr>
            <p:nvPr/>
          </p:nvSpPr>
          <p:spPr bwMode="auto">
            <a:xfrm>
              <a:off x="4825" y="2235"/>
              <a:ext cx="289" cy="132"/>
            </a:xfrm>
            <a:custGeom>
              <a:avLst/>
              <a:gdLst>
                <a:gd name="T0" fmla="*/ 0 w 247"/>
                <a:gd name="T1" fmla="*/ 259 h 117"/>
                <a:gd name="T2" fmla="*/ 95 w 247"/>
                <a:gd name="T3" fmla="*/ 230 h 117"/>
                <a:gd name="T4" fmla="*/ 144 w 247"/>
                <a:gd name="T5" fmla="*/ 212 h 117"/>
                <a:gd name="T6" fmla="*/ 194 w 247"/>
                <a:gd name="T7" fmla="*/ 200 h 117"/>
                <a:gd name="T8" fmla="*/ 233 w 247"/>
                <a:gd name="T9" fmla="*/ 181 h 117"/>
                <a:gd name="T10" fmla="*/ 284 w 247"/>
                <a:gd name="T11" fmla="*/ 160 h 117"/>
                <a:gd name="T12" fmla="*/ 332 w 247"/>
                <a:gd name="T13" fmla="*/ 141 h 117"/>
                <a:gd name="T14" fmla="*/ 377 w 247"/>
                <a:gd name="T15" fmla="*/ 125 h 117"/>
                <a:gd name="T16" fmla="*/ 427 w 247"/>
                <a:gd name="T17" fmla="*/ 109 h 117"/>
                <a:gd name="T18" fmla="*/ 477 w 247"/>
                <a:gd name="T19" fmla="*/ 87 h 117"/>
                <a:gd name="T20" fmla="*/ 516 w 247"/>
                <a:gd name="T21" fmla="*/ 70 h 117"/>
                <a:gd name="T22" fmla="*/ 564 w 247"/>
                <a:gd name="T23" fmla="*/ 55 h 117"/>
                <a:gd name="T24" fmla="*/ 614 w 247"/>
                <a:gd name="T25" fmla="*/ 42 h 117"/>
                <a:gd name="T26" fmla="*/ 653 w 247"/>
                <a:gd name="T27" fmla="*/ 29 h 117"/>
                <a:gd name="T28" fmla="*/ 699 w 247"/>
                <a:gd name="T29" fmla="*/ 20 h 117"/>
                <a:gd name="T30" fmla="*/ 736 w 247"/>
                <a:gd name="T31" fmla="*/ 3 h 117"/>
                <a:gd name="T32" fmla="*/ 782 w 247"/>
                <a:gd name="T33" fmla="*/ 1 h 117"/>
                <a:gd name="T34" fmla="*/ 818 w 247"/>
                <a:gd name="T35" fmla="*/ 0 h 117"/>
                <a:gd name="T36" fmla="*/ 851 w 247"/>
                <a:gd name="T37" fmla="*/ 0 h 117"/>
                <a:gd name="T38" fmla="*/ 888 w 247"/>
                <a:gd name="T39" fmla="*/ 1 h 117"/>
                <a:gd name="T40" fmla="*/ 929 w 247"/>
                <a:gd name="T41" fmla="*/ 3 h 117"/>
                <a:gd name="T42" fmla="*/ 966 w 247"/>
                <a:gd name="T43" fmla="*/ 20 h 117"/>
                <a:gd name="T44" fmla="*/ 991 w 247"/>
                <a:gd name="T45" fmla="*/ 33 h 117"/>
                <a:gd name="T46" fmla="*/ 1021 w 247"/>
                <a:gd name="T47" fmla="*/ 53 h 117"/>
                <a:gd name="T48" fmla="*/ 1046 w 247"/>
                <a:gd name="T49" fmla="*/ 77 h 117"/>
                <a:gd name="T50" fmla="*/ 1072 w 247"/>
                <a:gd name="T51" fmla="*/ 102 h 117"/>
                <a:gd name="T52" fmla="*/ 1101 w 247"/>
                <a:gd name="T53" fmla="*/ 139 h 117"/>
                <a:gd name="T54" fmla="*/ 1120 w 247"/>
                <a:gd name="T55" fmla="*/ 177 h 117"/>
                <a:gd name="T56" fmla="*/ 1136 w 247"/>
                <a:gd name="T57" fmla="*/ 218 h 117"/>
                <a:gd name="T58" fmla="*/ 1157 w 247"/>
                <a:gd name="T59" fmla="*/ 269 h 117"/>
                <a:gd name="T60" fmla="*/ 1165 w 247"/>
                <a:gd name="T61" fmla="*/ 325 h 117"/>
                <a:gd name="T62" fmla="*/ 1182 w 247"/>
                <a:gd name="T63" fmla="*/ 388 h 1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7" h="117">
                  <a:moveTo>
                    <a:pt x="0" y="78"/>
                  </a:moveTo>
                  <a:lnTo>
                    <a:pt x="20" y="69"/>
                  </a:lnTo>
                  <a:lnTo>
                    <a:pt x="30" y="64"/>
                  </a:lnTo>
                  <a:lnTo>
                    <a:pt x="40" y="59"/>
                  </a:lnTo>
                  <a:lnTo>
                    <a:pt x="49" y="54"/>
                  </a:lnTo>
                  <a:lnTo>
                    <a:pt x="59" y="48"/>
                  </a:lnTo>
                  <a:lnTo>
                    <a:pt x="69" y="42"/>
                  </a:lnTo>
                  <a:lnTo>
                    <a:pt x="79" y="37"/>
                  </a:lnTo>
                  <a:lnTo>
                    <a:pt x="89" y="32"/>
                  </a:lnTo>
                  <a:lnTo>
                    <a:pt x="99" y="26"/>
                  </a:lnTo>
                  <a:lnTo>
                    <a:pt x="108" y="21"/>
                  </a:lnTo>
                  <a:lnTo>
                    <a:pt x="118" y="17"/>
                  </a:lnTo>
                  <a:lnTo>
                    <a:pt x="127" y="12"/>
                  </a:lnTo>
                  <a:lnTo>
                    <a:pt x="136" y="9"/>
                  </a:lnTo>
                  <a:lnTo>
                    <a:pt x="145" y="6"/>
                  </a:lnTo>
                  <a:lnTo>
                    <a:pt x="153" y="3"/>
                  </a:lnTo>
                  <a:lnTo>
                    <a:pt x="162" y="1"/>
                  </a:lnTo>
                  <a:lnTo>
                    <a:pt x="170" y="0"/>
                  </a:lnTo>
                  <a:lnTo>
                    <a:pt x="178" y="0"/>
                  </a:lnTo>
                  <a:lnTo>
                    <a:pt x="185" y="1"/>
                  </a:lnTo>
                  <a:lnTo>
                    <a:pt x="193" y="3"/>
                  </a:lnTo>
                  <a:lnTo>
                    <a:pt x="200" y="6"/>
                  </a:lnTo>
                  <a:lnTo>
                    <a:pt x="206" y="10"/>
                  </a:lnTo>
                  <a:lnTo>
                    <a:pt x="213" y="16"/>
                  </a:lnTo>
                  <a:lnTo>
                    <a:pt x="218" y="23"/>
                  </a:lnTo>
                  <a:lnTo>
                    <a:pt x="223" y="31"/>
                  </a:lnTo>
                  <a:lnTo>
                    <a:pt x="229" y="41"/>
                  </a:lnTo>
                  <a:lnTo>
                    <a:pt x="233" y="52"/>
                  </a:lnTo>
                  <a:lnTo>
                    <a:pt x="237" y="66"/>
                  </a:lnTo>
                  <a:lnTo>
                    <a:pt x="240" y="80"/>
                  </a:lnTo>
                  <a:lnTo>
                    <a:pt x="243" y="97"/>
                  </a:lnTo>
                  <a:lnTo>
                    <a:pt x="246" y="11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20" name="Freeform 55"/>
            <p:cNvSpPr>
              <a:spLocks/>
            </p:cNvSpPr>
            <p:nvPr/>
          </p:nvSpPr>
          <p:spPr bwMode="auto">
            <a:xfrm>
              <a:off x="4851" y="1656"/>
              <a:ext cx="337" cy="444"/>
            </a:xfrm>
            <a:custGeom>
              <a:avLst/>
              <a:gdLst>
                <a:gd name="T0" fmla="*/ 332 w 288"/>
                <a:gd name="T1" fmla="*/ 86 h 393"/>
                <a:gd name="T2" fmla="*/ 349 w 288"/>
                <a:gd name="T3" fmla="*/ 159 h 393"/>
                <a:gd name="T4" fmla="*/ 343 w 288"/>
                <a:gd name="T5" fmla="*/ 228 h 393"/>
                <a:gd name="T6" fmla="*/ 312 w 288"/>
                <a:gd name="T7" fmla="*/ 287 h 393"/>
                <a:gd name="T8" fmla="*/ 271 w 288"/>
                <a:gd name="T9" fmla="*/ 348 h 393"/>
                <a:gd name="T10" fmla="*/ 218 w 288"/>
                <a:gd name="T11" fmla="*/ 401 h 393"/>
                <a:gd name="T12" fmla="*/ 163 w 288"/>
                <a:gd name="T13" fmla="*/ 465 h 393"/>
                <a:gd name="T14" fmla="*/ 103 w 288"/>
                <a:gd name="T15" fmla="*/ 524 h 393"/>
                <a:gd name="T16" fmla="*/ 55 w 288"/>
                <a:gd name="T17" fmla="*/ 582 h 393"/>
                <a:gd name="T18" fmla="*/ 21 w 288"/>
                <a:gd name="T19" fmla="*/ 655 h 393"/>
                <a:gd name="T20" fmla="*/ 1 w 288"/>
                <a:gd name="T21" fmla="*/ 732 h 393"/>
                <a:gd name="T22" fmla="*/ 1 w 288"/>
                <a:gd name="T23" fmla="*/ 767 h 393"/>
                <a:gd name="T24" fmla="*/ 1 w 288"/>
                <a:gd name="T25" fmla="*/ 803 h 393"/>
                <a:gd name="T26" fmla="*/ 0 w 288"/>
                <a:gd name="T27" fmla="*/ 837 h 393"/>
                <a:gd name="T28" fmla="*/ 1 w 288"/>
                <a:gd name="T29" fmla="*/ 879 h 393"/>
                <a:gd name="T30" fmla="*/ 1 w 288"/>
                <a:gd name="T31" fmla="*/ 917 h 393"/>
                <a:gd name="T32" fmla="*/ 1 w 288"/>
                <a:gd name="T33" fmla="*/ 948 h 393"/>
                <a:gd name="T34" fmla="*/ 1 w 288"/>
                <a:gd name="T35" fmla="*/ 991 h 393"/>
                <a:gd name="T36" fmla="*/ 1 w 288"/>
                <a:gd name="T37" fmla="*/ 1021 h 393"/>
                <a:gd name="T38" fmla="*/ 1 w 288"/>
                <a:gd name="T39" fmla="*/ 1063 h 393"/>
                <a:gd name="T40" fmla="*/ 2 w 288"/>
                <a:gd name="T41" fmla="*/ 1098 h 393"/>
                <a:gd name="T42" fmla="*/ 130 w 288"/>
                <a:gd name="T43" fmla="*/ 1141 h 393"/>
                <a:gd name="T44" fmla="*/ 223 w 288"/>
                <a:gd name="T45" fmla="*/ 1141 h 393"/>
                <a:gd name="T46" fmla="*/ 311 w 288"/>
                <a:gd name="T47" fmla="*/ 1122 h 393"/>
                <a:gd name="T48" fmla="*/ 393 w 288"/>
                <a:gd name="T49" fmla="*/ 1090 h 393"/>
                <a:gd name="T50" fmla="*/ 481 w 288"/>
                <a:gd name="T51" fmla="*/ 1054 h 393"/>
                <a:gd name="T52" fmla="*/ 563 w 288"/>
                <a:gd name="T53" fmla="*/ 1015 h 393"/>
                <a:gd name="T54" fmla="*/ 649 w 288"/>
                <a:gd name="T55" fmla="*/ 982 h 393"/>
                <a:gd name="T56" fmla="*/ 727 w 288"/>
                <a:gd name="T57" fmla="*/ 964 h 393"/>
                <a:gd name="T58" fmla="*/ 813 w 288"/>
                <a:gd name="T59" fmla="*/ 963 h 393"/>
                <a:gd name="T60" fmla="*/ 894 w 288"/>
                <a:gd name="T61" fmla="*/ 990 h 393"/>
                <a:gd name="T62" fmla="*/ 968 w 288"/>
                <a:gd name="T63" fmla="*/ 1036 h 393"/>
                <a:gd name="T64" fmla="*/ 992 w 288"/>
                <a:gd name="T65" fmla="*/ 1067 h 393"/>
                <a:gd name="T66" fmla="*/ 1020 w 288"/>
                <a:gd name="T67" fmla="*/ 1104 h 393"/>
                <a:gd name="T68" fmla="*/ 1037 w 288"/>
                <a:gd name="T69" fmla="*/ 1140 h 393"/>
                <a:gd name="T70" fmla="*/ 1046 w 288"/>
                <a:gd name="T71" fmla="*/ 1176 h 393"/>
                <a:gd name="T72" fmla="*/ 1057 w 288"/>
                <a:gd name="T73" fmla="*/ 1208 h 393"/>
                <a:gd name="T74" fmla="*/ 1079 w 288"/>
                <a:gd name="T75" fmla="*/ 1240 h 393"/>
                <a:gd name="T76" fmla="*/ 1101 w 288"/>
                <a:gd name="T77" fmla="*/ 1268 h 393"/>
                <a:gd name="T78" fmla="*/ 1134 w 288"/>
                <a:gd name="T79" fmla="*/ 1289 h 393"/>
                <a:gd name="T80" fmla="*/ 1183 w 288"/>
                <a:gd name="T81" fmla="*/ 1309 h 393"/>
                <a:gd name="T82" fmla="*/ 1237 w 288"/>
                <a:gd name="T83" fmla="*/ 1325 h 393"/>
                <a:gd name="T84" fmla="*/ 1253 w 288"/>
                <a:gd name="T85" fmla="*/ 1325 h 393"/>
                <a:gd name="T86" fmla="*/ 1265 w 288"/>
                <a:gd name="T87" fmla="*/ 1329 h 393"/>
                <a:gd name="T88" fmla="*/ 1279 w 288"/>
                <a:gd name="T89" fmla="*/ 1329 h 393"/>
                <a:gd name="T90" fmla="*/ 1299 w 288"/>
                <a:gd name="T91" fmla="*/ 1329 h 393"/>
                <a:gd name="T92" fmla="*/ 1307 w 288"/>
                <a:gd name="T93" fmla="*/ 1329 h 393"/>
                <a:gd name="T94" fmla="*/ 1326 w 288"/>
                <a:gd name="T95" fmla="*/ 1329 h 393"/>
                <a:gd name="T96" fmla="*/ 1337 w 288"/>
                <a:gd name="T97" fmla="*/ 1329 h 393"/>
                <a:gd name="T98" fmla="*/ 1355 w 288"/>
                <a:gd name="T99" fmla="*/ 1325 h 393"/>
                <a:gd name="T100" fmla="*/ 1363 w 288"/>
                <a:gd name="T101" fmla="*/ 1325 h 393"/>
                <a:gd name="T102" fmla="*/ 1382 w 288"/>
                <a:gd name="T103" fmla="*/ 1325 h 3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8" h="393">
                  <a:moveTo>
                    <a:pt x="57" y="0"/>
                  </a:moveTo>
                  <a:lnTo>
                    <a:pt x="66" y="17"/>
                  </a:lnTo>
                  <a:lnTo>
                    <a:pt x="69" y="25"/>
                  </a:lnTo>
                  <a:lnTo>
                    <a:pt x="71" y="33"/>
                  </a:lnTo>
                  <a:lnTo>
                    <a:pt x="72" y="40"/>
                  </a:lnTo>
                  <a:lnTo>
                    <a:pt x="73" y="47"/>
                  </a:lnTo>
                  <a:lnTo>
                    <a:pt x="73" y="54"/>
                  </a:lnTo>
                  <a:lnTo>
                    <a:pt x="73" y="61"/>
                  </a:lnTo>
                  <a:lnTo>
                    <a:pt x="71" y="67"/>
                  </a:lnTo>
                  <a:lnTo>
                    <a:pt x="70" y="73"/>
                  </a:lnTo>
                  <a:lnTo>
                    <a:pt x="68" y="79"/>
                  </a:lnTo>
                  <a:lnTo>
                    <a:pt x="65" y="85"/>
                  </a:lnTo>
                  <a:lnTo>
                    <a:pt x="63" y="91"/>
                  </a:lnTo>
                  <a:lnTo>
                    <a:pt x="59" y="97"/>
                  </a:lnTo>
                  <a:lnTo>
                    <a:pt x="56" y="103"/>
                  </a:lnTo>
                  <a:lnTo>
                    <a:pt x="53" y="109"/>
                  </a:lnTo>
                  <a:lnTo>
                    <a:pt x="49" y="114"/>
                  </a:lnTo>
                  <a:lnTo>
                    <a:pt x="45" y="119"/>
                  </a:lnTo>
                  <a:lnTo>
                    <a:pt x="41" y="125"/>
                  </a:lnTo>
                  <a:lnTo>
                    <a:pt x="37" y="131"/>
                  </a:lnTo>
                  <a:lnTo>
                    <a:pt x="33" y="137"/>
                  </a:lnTo>
                  <a:lnTo>
                    <a:pt x="29" y="142"/>
                  </a:lnTo>
                  <a:lnTo>
                    <a:pt x="25" y="148"/>
                  </a:lnTo>
                  <a:lnTo>
                    <a:pt x="21" y="154"/>
                  </a:lnTo>
                  <a:lnTo>
                    <a:pt x="17" y="160"/>
                  </a:lnTo>
                  <a:lnTo>
                    <a:pt x="14" y="167"/>
                  </a:lnTo>
                  <a:lnTo>
                    <a:pt x="11" y="173"/>
                  </a:lnTo>
                  <a:lnTo>
                    <a:pt x="8" y="180"/>
                  </a:lnTo>
                  <a:lnTo>
                    <a:pt x="6" y="187"/>
                  </a:lnTo>
                  <a:lnTo>
                    <a:pt x="4" y="194"/>
                  </a:lnTo>
                  <a:lnTo>
                    <a:pt x="3" y="201"/>
                  </a:lnTo>
                  <a:lnTo>
                    <a:pt x="2" y="209"/>
                  </a:lnTo>
                  <a:lnTo>
                    <a:pt x="1" y="216"/>
                  </a:lnTo>
                  <a:lnTo>
                    <a:pt x="1" y="220"/>
                  </a:lnTo>
                  <a:lnTo>
                    <a:pt x="1" y="223"/>
                  </a:lnTo>
                  <a:lnTo>
                    <a:pt x="1" y="227"/>
                  </a:lnTo>
                  <a:lnTo>
                    <a:pt x="1" y="230"/>
                  </a:lnTo>
                  <a:lnTo>
                    <a:pt x="1" y="234"/>
                  </a:lnTo>
                  <a:lnTo>
                    <a:pt x="1" y="237"/>
                  </a:lnTo>
                  <a:lnTo>
                    <a:pt x="0" y="241"/>
                  </a:lnTo>
                  <a:lnTo>
                    <a:pt x="0" y="245"/>
                  </a:lnTo>
                  <a:lnTo>
                    <a:pt x="0" y="248"/>
                  </a:lnTo>
                  <a:lnTo>
                    <a:pt x="0" y="252"/>
                  </a:lnTo>
                  <a:lnTo>
                    <a:pt x="0" y="255"/>
                  </a:lnTo>
                  <a:lnTo>
                    <a:pt x="1" y="259"/>
                  </a:lnTo>
                  <a:lnTo>
                    <a:pt x="1" y="263"/>
                  </a:lnTo>
                  <a:lnTo>
                    <a:pt x="1" y="267"/>
                  </a:lnTo>
                  <a:lnTo>
                    <a:pt x="1" y="270"/>
                  </a:lnTo>
                  <a:lnTo>
                    <a:pt x="1" y="274"/>
                  </a:lnTo>
                  <a:lnTo>
                    <a:pt x="1" y="277"/>
                  </a:lnTo>
                  <a:lnTo>
                    <a:pt x="1" y="281"/>
                  </a:lnTo>
                  <a:lnTo>
                    <a:pt x="1" y="285"/>
                  </a:lnTo>
                  <a:lnTo>
                    <a:pt x="1" y="288"/>
                  </a:lnTo>
                  <a:lnTo>
                    <a:pt x="1" y="292"/>
                  </a:lnTo>
                  <a:lnTo>
                    <a:pt x="1" y="295"/>
                  </a:lnTo>
                  <a:lnTo>
                    <a:pt x="1" y="299"/>
                  </a:lnTo>
                  <a:lnTo>
                    <a:pt x="1" y="302"/>
                  </a:lnTo>
                  <a:lnTo>
                    <a:pt x="1" y="306"/>
                  </a:lnTo>
                  <a:lnTo>
                    <a:pt x="1" y="309"/>
                  </a:lnTo>
                  <a:lnTo>
                    <a:pt x="1" y="313"/>
                  </a:lnTo>
                  <a:lnTo>
                    <a:pt x="1" y="317"/>
                  </a:lnTo>
                  <a:lnTo>
                    <a:pt x="1" y="320"/>
                  </a:lnTo>
                  <a:lnTo>
                    <a:pt x="2" y="324"/>
                  </a:lnTo>
                  <a:lnTo>
                    <a:pt x="15" y="332"/>
                  </a:lnTo>
                  <a:lnTo>
                    <a:pt x="21" y="335"/>
                  </a:lnTo>
                  <a:lnTo>
                    <a:pt x="27" y="337"/>
                  </a:lnTo>
                  <a:lnTo>
                    <a:pt x="33" y="337"/>
                  </a:lnTo>
                  <a:lnTo>
                    <a:pt x="39" y="337"/>
                  </a:lnTo>
                  <a:lnTo>
                    <a:pt x="46" y="337"/>
                  </a:lnTo>
                  <a:lnTo>
                    <a:pt x="52" y="336"/>
                  </a:lnTo>
                  <a:lnTo>
                    <a:pt x="58" y="334"/>
                  </a:lnTo>
                  <a:lnTo>
                    <a:pt x="64" y="331"/>
                  </a:lnTo>
                  <a:lnTo>
                    <a:pt x="70" y="329"/>
                  </a:lnTo>
                  <a:lnTo>
                    <a:pt x="76" y="326"/>
                  </a:lnTo>
                  <a:lnTo>
                    <a:pt x="82" y="322"/>
                  </a:lnTo>
                  <a:lnTo>
                    <a:pt x="88" y="319"/>
                  </a:lnTo>
                  <a:lnTo>
                    <a:pt x="94" y="315"/>
                  </a:lnTo>
                  <a:lnTo>
                    <a:pt x="100" y="311"/>
                  </a:lnTo>
                  <a:lnTo>
                    <a:pt x="105" y="307"/>
                  </a:lnTo>
                  <a:lnTo>
                    <a:pt x="111" y="303"/>
                  </a:lnTo>
                  <a:lnTo>
                    <a:pt x="117" y="299"/>
                  </a:lnTo>
                  <a:lnTo>
                    <a:pt x="123" y="296"/>
                  </a:lnTo>
                  <a:lnTo>
                    <a:pt x="129" y="293"/>
                  </a:lnTo>
                  <a:lnTo>
                    <a:pt x="135" y="290"/>
                  </a:lnTo>
                  <a:lnTo>
                    <a:pt x="140" y="287"/>
                  </a:lnTo>
                  <a:lnTo>
                    <a:pt x="146" y="285"/>
                  </a:lnTo>
                  <a:lnTo>
                    <a:pt x="152" y="284"/>
                  </a:lnTo>
                  <a:lnTo>
                    <a:pt x="157" y="283"/>
                  </a:lnTo>
                  <a:lnTo>
                    <a:pt x="163" y="283"/>
                  </a:lnTo>
                  <a:lnTo>
                    <a:pt x="169" y="283"/>
                  </a:lnTo>
                  <a:lnTo>
                    <a:pt x="175" y="285"/>
                  </a:lnTo>
                  <a:lnTo>
                    <a:pt x="180" y="287"/>
                  </a:lnTo>
                  <a:lnTo>
                    <a:pt x="186" y="291"/>
                  </a:lnTo>
                  <a:lnTo>
                    <a:pt x="192" y="295"/>
                  </a:lnTo>
                  <a:lnTo>
                    <a:pt x="198" y="302"/>
                  </a:lnTo>
                  <a:lnTo>
                    <a:pt x="201" y="305"/>
                  </a:lnTo>
                  <a:lnTo>
                    <a:pt x="203" y="309"/>
                  </a:lnTo>
                  <a:lnTo>
                    <a:pt x="206" y="312"/>
                  </a:lnTo>
                  <a:lnTo>
                    <a:pt x="207" y="315"/>
                  </a:lnTo>
                  <a:lnTo>
                    <a:pt x="209" y="319"/>
                  </a:lnTo>
                  <a:lnTo>
                    <a:pt x="211" y="322"/>
                  </a:lnTo>
                  <a:lnTo>
                    <a:pt x="212" y="326"/>
                  </a:lnTo>
                  <a:lnTo>
                    <a:pt x="213" y="329"/>
                  </a:lnTo>
                  <a:lnTo>
                    <a:pt x="214" y="333"/>
                  </a:lnTo>
                  <a:lnTo>
                    <a:pt x="215" y="336"/>
                  </a:lnTo>
                  <a:lnTo>
                    <a:pt x="216" y="340"/>
                  </a:lnTo>
                  <a:lnTo>
                    <a:pt x="217" y="343"/>
                  </a:lnTo>
                  <a:lnTo>
                    <a:pt x="218" y="347"/>
                  </a:lnTo>
                  <a:lnTo>
                    <a:pt x="219" y="350"/>
                  </a:lnTo>
                  <a:lnTo>
                    <a:pt x="219" y="353"/>
                  </a:lnTo>
                  <a:lnTo>
                    <a:pt x="220" y="357"/>
                  </a:lnTo>
                  <a:lnTo>
                    <a:pt x="221" y="360"/>
                  </a:lnTo>
                  <a:lnTo>
                    <a:pt x="222" y="363"/>
                  </a:lnTo>
                  <a:lnTo>
                    <a:pt x="224" y="366"/>
                  </a:lnTo>
                  <a:lnTo>
                    <a:pt x="225" y="369"/>
                  </a:lnTo>
                  <a:lnTo>
                    <a:pt x="227" y="371"/>
                  </a:lnTo>
                  <a:lnTo>
                    <a:pt x="229" y="374"/>
                  </a:lnTo>
                  <a:lnTo>
                    <a:pt x="231" y="377"/>
                  </a:lnTo>
                  <a:lnTo>
                    <a:pt x="233" y="379"/>
                  </a:lnTo>
                  <a:lnTo>
                    <a:pt x="236" y="381"/>
                  </a:lnTo>
                  <a:lnTo>
                    <a:pt x="239" y="383"/>
                  </a:lnTo>
                  <a:lnTo>
                    <a:pt x="243" y="385"/>
                  </a:lnTo>
                  <a:lnTo>
                    <a:pt x="246" y="387"/>
                  </a:lnTo>
                  <a:lnTo>
                    <a:pt x="251" y="389"/>
                  </a:lnTo>
                  <a:lnTo>
                    <a:pt x="255" y="391"/>
                  </a:lnTo>
                  <a:lnTo>
                    <a:pt x="257" y="391"/>
                  </a:lnTo>
                  <a:lnTo>
                    <a:pt x="258" y="391"/>
                  </a:lnTo>
                  <a:lnTo>
                    <a:pt x="259" y="391"/>
                  </a:lnTo>
                  <a:lnTo>
                    <a:pt x="260" y="391"/>
                  </a:lnTo>
                  <a:lnTo>
                    <a:pt x="261" y="392"/>
                  </a:lnTo>
                  <a:lnTo>
                    <a:pt x="262" y="392"/>
                  </a:lnTo>
                  <a:lnTo>
                    <a:pt x="263" y="392"/>
                  </a:lnTo>
                  <a:lnTo>
                    <a:pt x="264" y="392"/>
                  </a:lnTo>
                  <a:lnTo>
                    <a:pt x="265" y="392"/>
                  </a:lnTo>
                  <a:lnTo>
                    <a:pt x="266" y="392"/>
                  </a:lnTo>
                  <a:lnTo>
                    <a:pt x="267" y="392"/>
                  </a:lnTo>
                  <a:lnTo>
                    <a:pt x="268" y="392"/>
                  </a:lnTo>
                  <a:lnTo>
                    <a:pt x="269" y="392"/>
                  </a:lnTo>
                  <a:lnTo>
                    <a:pt x="270" y="392"/>
                  </a:lnTo>
                  <a:lnTo>
                    <a:pt x="271" y="392"/>
                  </a:lnTo>
                  <a:lnTo>
                    <a:pt x="272" y="392"/>
                  </a:lnTo>
                  <a:lnTo>
                    <a:pt x="273" y="392"/>
                  </a:lnTo>
                  <a:lnTo>
                    <a:pt x="274" y="392"/>
                  </a:lnTo>
                  <a:lnTo>
                    <a:pt x="275" y="392"/>
                  </a:lnTo>
                  <a:lnTo>
                    <a:pt x="276" y="392"/>
                  </a:lnTo>
                  <a:lnTo>
                    <a:pt x="277" y="392"/>
                  </a:lnTo>
                  <a:lnTo>
                    <a:pt x="278" y="392"/>
                  </a:lnTo>
                  <a:lnTo>
                    <a:pt x="279" y="392"/>
                  </a:lnTo>
                  <a:lnTo>
                    <a:pt x="280" y="392"/>
                  </a:lnTo>
                  <a:lnTo>
                    <a:pt x="281" y="391"/>
                  </a:lnTo>
                  <a:lnTo>
                    <a:pt x="282" y="391"/>
                  </a:lnTo>
                  <a:lnTo>
                    <a:pt x="283" y="391"/>
                  </a:lnTo>
                  <a:lnTo>
                    <a:pt x="284" y="391"/>
                  </a:lnTo>
                  <a:lnTo>
                    <a:pt x="285" y="391"/>
                  </a:lnTo>
                  <a:lnTo>
                    <a:pt x="286" y="391"/>
                  </a:lnTo>
                  <a:lnTo>
                    <a:pt x="287" y="39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21" name="Freeform 56"/>
            <p:cNvSpPr>
              <a:spLocks/>
            </p:cNvSpPr>
            <p:nvPr/>
          </p:nvSpPr>
          <p:spPr bwMode="auto">
            <a:xfrm>
              <a:off x="5019" y="1581"/>
              <a:ext cx="354" cy="203"/>
            </a:xfrm>
            <a:custGeom>
              <a:avLst/>
              <a:gdLst>
                <a:gd name="T0" fmla="*/ 0 w 302"/>
                <a:gd name="T1" fmla="*/ 0 h 180"/>
                <a:gd name="T2" fmla="*/ 34 w 302"/>
                <a:gd name="T3" fmla="*/ 48 h 180"/>
                <a:gd name="T4" fmla="*/ 56 w 302"/>
                <a:gd name="T5" fmla="*/ 76 h 180"/>
                <a:gd name="T6" fmla="*/ 77 w 302"/>
                <a:gd name="T7" fmla="*/ 97 h 180"/>
                <a:gd name="T8" fmla="*/ 103 w 302"/>
                <a:gd name="T9" fmla="*/ 111 h 180"/>
                <a:gd name="T10" fmla="*/ 123 w 302"/>
                <a:gd name="T11" fmla="*/ 126 h 180"/>
                <a:gd name="T12" fmla="*/ 162 w 302"/>
                <a:gd name="T13" fmla="*/ 142 h 180"/>
                <a:gd name="T14" fmla="*/ 178 w 302"/>
                <a:gd name="T15" fmla="*/ 159 h 180"/>
                <a:gd name="T16" fmla="*/ 209 w 302"/>
                <a:gd name="T17" fmla="*/ 168 h 180"/>
                <a:gd name="T18" fmla="*/ 241 w 302"/>
                <a:gd name="T19" fmla="*/ 180 h 180"/>
                <a:gd name="T20" fmla="*/ 268 w 302"/>
                <a:gd name="T21" fmla="*/ 188 h 180"/>
                <a:gd name="T22" fmla="*/ 306 w 302"/>
                <a:gd name="T23" fmla="*/ 202 h 180"/>
                <a:gd name="T24" fmla="*/ 334 w 302"/>
                <a:gd name="T25" fmla="*/ 211 h 180"/>
                <a:gd name="T26" fmla="*/ 368 w 302"/>
                <a:gd name="T27" fmla="*/ 213 h 180"/>
                <a:gd name="T28" fmla="*/ 394 w 302"/>
                <a:gd name="T29" fmla="*/ 228 h 180"/>
                <a:gd name="T30" fmla="*/ 431 w 302"/>
                <a:gd name="T31" fmla="*/ 231 h 180"/>
                <a:gd name="T32" fmla="*/ 459 w 302"/>
                <a:gd name="T33" fmla="*/ 239 h 180"/>
                <a:gd name="T34" fmla="*/ 493 w 302"/>
                <a:gd name="T35" fmla="*/ 246 h 180"/>
                <a:gd name="T36" fmla="*/ 530 w 302"/>
                <a:gd name="T37" fmla="*/ 255 h 180"/>
                <a:gd name="T38" fmla="*/ 560 w 302"/>
                <a:gd name="T39" fmla="*/ 258 h 180"/>
                <a:gd name="T40" fmla="*/ 592 w 302"/>
                <a:gd name="T41" fmla="*/ 268 h 180"/>
                <a:gd name="T42" fmla="*/ 621 w 302"/>
                <a:gd name="T43" fmla="*/ 277 h 180"/>
                <a:gd name="T44" fmla="*/ 656 w 302"/>
                <a:gd name="T45" fmla="*/ 288 h 180"/>
                <a:gd name="T46" fmla="*/ 683 w 302"/>
                <a:gd name="T47" fmla="*/ 291 h 180"/>
                <a:gd name="T48" fmla="*/ 710 w 302"/>
                <a:gd name="T49" fmla="*/ 306 h 180"/>
                <a:gd name="T50" fmla="*/ 744 w 302"/>
                <a:gd name="T51" fmla="*/ 316 h 180"/>
                <a:gd name="T52" fmla="*/ 769 w 302"/>
                <a:gd name="T53" fmla="*/ 327 h 180"/>
                <a:gd name="T54" fmla="*/ 798 w 302"/>
                <a:gd name="T55" fmla="*/ 344 h 180"/>
                <a:gd name="T56" fmla="*/ 824 w 302"/>
                <a:gd name="T57" fmla="*/ 356 h 180"/>
                <a:gd name="T58" fmla="*/ 847 w 302"/>
                <a:gd name="T59" fmla="*/ 370 h 180"/>
                <a:gd name="T60" fmla="*/ 872 w 302"/>
                <a:gd name="T61" fmla="*/ 391 h 180"/>
                <a:gd name="T62" fmla="*/ 899 w 302"/>
                <a:gd name="T63" fmla="*/ 415 h 180"/>
                <a:gd name="T64" fmla="*/ 917 w 302"/>
                <a:gd name="T65" fmla="*/ 438 h 180"/>
                <a:gd name="T66" fmla="*/ 932 w 302"/>
                <a:gd name="T67" fmla="*/ 447 h 180"/>
                <a:gd name="T68" fmla="*/ 947 w 302"/>
                <a:gd name="T69" fmla="*/ 458 h 180"/>
                <a:gd name="T70" fmla="*/ 962 w 302"/>
                <a:gd name="T71" fmla="*/ 469 h 180"/>
                <a:gd name="T72" fmla="*/ 974 w 302"/>
                <a:gd name="T73" fmla="*/ 485 h 180"/>
                <a:gd name="T74" fmla="*/ 990 w 302"/>
                <a:gd name="T75" fmla="*/ 494 h 180"/>
                <a:gd name="T76" fmla="*/ 1000 w 302"/>
                <a:gd name="T77" fmla="*/ 504 h 180"/>
                <a:gd name="T78" fmla="*/ 1022 w 302"/>
                <a:gd name="T79" fmla="*/ 514 h 180"/>
                <a:gd name="T80" fmla="*/ 1040 w 302"/>
                <a:gd name="T81" fmla="*/ 527 h 180"/>
                <a:gd name="T82" fmla="*/ 1054 w 302"/>
                <a:gd name="T83" fmla="*/ 529 h 180"/>
                <a:gd name="T84" fmla="*/ 1075 w 302"/>
                <a:gd name="T85" fmla="*/ 539 h 180"/>
                <a:gd name="T86" fmla="*/ 1092 w 302"/>
                <a:gd name="T87" fmla="*/ 547 h 180"/>
                <a:gd name="T88" fmla="*/ 1115 w 302"/>
                <a:gd name="T89" fmla="*/ 551 h 180"/>
                <a:gd name="T90" fmla="*/ 1128 w 302"/>
                <a:gd name="T91" fmla="*/ 561 h 180"/>
                <a:gd name="T92" fmla="*/ 1143 w 302"/>
                <a:gd name="T93" fmla="*/ 568 h 180"/>
                <a:gd name="T94" fmla="*/ 1164 w 302"/>
                <a:gd name="T95" fmla="*/ 574 h 180"/>
                <a:gd name="T96" fmla="*/ 1186 w 302"/>
                <a:gd name="T97" fmla="*/ 580 h 180"/>
                <a:gd name="T98" fmla="*/ 1205 w 302"/>
                <a:gd name="T99" fmla="*/ 581 h 180"/>
                <a:gd name="T100" fmla="*/ 1221 w 302"/>
                <a:gd name="T101" fmla="*/ 583 h 180"/>
                <a:gd name="T102" fmla="*/ 1243 w 302"/>
                <a:gd name="T103" fmla="*/ 594 h 180"/>
                <a:gd name="T104" fmla="*/ 1261 w 302"/>
                <a:gd name="T105" fmla="*/ 595 h 180"/>
                <a:gd name="T106" fmla="*/ 1284 w 302"/>
                <a:gd name="T107" fmla="*/ 595 h 180"/>
                <a:gd name="T108" fmla="*/ 1308 w 302"/>
                <a:gd name="T109" fmla="*/ 597 h 180"/>
                <a:gd name="T110" fmla="*/ 1327 w 302"/>
                <a:gd name="T111" fmla="*/ 597 h 180"/>
                <a:gd name="T112" fmla="*/ 1346 w 302"/>
                <a:gd name="T113" fmla="*/ 595 h 180"/>
                <a:gd name="T114" fmla="*/ 1364 w 302"/>
                <a:gd name="T115" fmla="*/ 595 h 180"/>
                <a:gd name="T116" fmla="*/ 1388 w 302"/>
                <a:gd name="T117" fmla="*/ 594 h 180"/>
                <a:gd name="T118" fmla="*/ 1412 w 302"/>
                <a:gd name="T119" fmla="*/ 583 h 180"/>
                <a:gd name="T120" fmla="*/ 1429 w 302"/>
                <a:gd name="T121" fmla="*/ 581 h 180"/>
                <a:gd name="T122" fmla="*/ 1451 w 302"/>
                <a:gd name="T123" fmla="*/ 575 h 180"/>
                <a:gd name="T124" fmla="*/ 1477 w 302"/>
                <a:gd name="T125" fmla="*/ 574 h 1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2" h="180">
                  <a:moveTo>
                    <a:pt x="0" y="0"/>
                  </a:moveTo>
                  <a:lnTo>
                    <a:pt x="7" y="15"/>
                  </a:lnTo>
                  <a:lnTo>
                    <a:pt x="12" y="22"/>
                  </a:lnTo>
                  <a:lnTo>
                    <a:pt x="16" y="28"/>
                  </a:lnTo>
                  <a:lnTo>
                    <a:pt x="21" y="33"/>
                  </a:lnTo>
                  <a:lnTo>
                    <a:pt x="26" y="38"/>
                  </a:lnTo>
                  <a:lnTo>
                    <a:pt x="32" y="43"/>
                  </a:lnTo>
                  <a:lnTo>
                    <a:pt x="37" y="47"/>
                  </a:lnTo>
                  <a:lnTo>
                    <a:pt x="43" y="51"/>
                  </a:lnTo>
                  <a:lnTo>
                    <a:pt x="49" y="54"/>
                  </a:lnTo>
                  <a:lnTo>
                    <a:pt x="55" y="57"/>
                  </a:lnTo>
                  <a:lnTo>
                    <a:pt x="62" y="60"/>
                  </a:lnTo>
                  <a:lnTo>
                    <a:pt x="68" y="63"/>
                  </a:lnTo>
                  <a:lnTo>
                    <a:pt x="75" y="65"/>
                  </a:lnTo>
                  <a:lnTo>
                    <a:pt x="81" y="68"/>
                  </a:lnTo>
                  <a:lnTo>
                    <a:pt x="88" y="70"/>
                  </a:lnTo>
                  <a:lnTo>
                    <a:pt x="94" y="72"/>
                  </a:lnTo>
                  <a:lnTo>
                    <a:pt x="101" y="74"/>
                  </a:lnTo>
                  <a:lnTo>
                    <a:pt x="108" y="76"/>
                  </a:lnTo>
                  <a:lnTo>
                    <a:pt x="114" y="78"/>
                  </a:lnTo>
                  <a:lnTo>
                    <a:pt x="121" y="80"/>
                  </a:lnTo>
                  <a:lnTo>
                    <a:pt x="127" y="83"/>
                  </a:lnTo>
                  <a:lnTo>
                    <a:pt x="134" y="86"/>
                  </a:lnTo>
                  <a:lnTo>
                    <a:pt x="140" y="88"/>
                  </a:lnTo>
                  <a:lnTo>
                    <a:pt x="146" y="92"/>
                  </a:lnTo>
                  <a:lnTo>
                    <a:pt x="152" y="95"/>
                  </a:lnTo>
                  <a:lnTo>
                    <a:pt x="157" y="98"/>
                  </a:lnTo>
                  <a:lnTo>
                    <a:pt x="163" y="103"/>
                  </a:lnTo>
                  <a:lnTo>
                    <a:pt x="168" y="107"/>
                  </a:lnTo>
                  <a:lnTo>
                    <a:pt x="173" y="112"/>
                  </a:lnTo>
                  <a:lnTo>
                    <a:pt x="178" y="118"/>
                  </a:lnTo>
                  <a:lnTo>
                    <a:pt x="183" y="124"/>
                  </a:lnTo>
                  <a:lnTo>
                    <a:pt x="187" y="131"/>
                  </a:lnTo>
                  <a:lnTo>
                    <a:pt x="190" y="134"/>
                  </a:lnTo>
                  <a:lnTo>
                    <a:pt x="193" y="138"/>
                  </a:lnTo>
                  <a:lnTo>
                    <a:pt x="196" y="141"/>
                  </a:lnTo>
                  <a:lnTo>
                    <a:pt x="199" y="145"/>
                  </a:lnTo>
                  <a:lnTo>
                    <a:pt x="202" y="148"/>
                  </a:lnTo>
                  <a:lnTo>
                    <a:pt x="205" y="151"/>
                  </a:lnTo>
                  <a:lnTo>
                    <a:pt x="209" y="154"/>
                  </a:lnTo>
                  <a:lnTo>
                    <a:pt x="212" y="157"/>
                  </a:lnTo>
                  <a:lnTo>
                    <a:pt x="215" y="159"/>
                  </a:lnTo>
                  <a:lnTo>
                    <a:pt x="219" y="162"/>
                  </a:lnTo>
                  <a:lnTo>
                    <a:pt x="223" y="164"/>
                  </a:lnTo>
                  <a:lnTo>
                    <a:pt x="227" y="166"/>
                  </a:lnTo>
                  <a:lnTo>
                    <a:pt x="230" y="169"/>
                  </a:lnTo>
                  <a:lnTo>
                    <a:pt x="234" y="170"/>
                  </a:lnTo>
                  <a:lnTo>
                    <a:pt x="238" y="172"/>
                  </a:lnTo>
                  <a:lnTo>
                    <a:pt x="242" y="174"/>
                  </a:lnTo>
                  <a:lnTo>
                    <a:pt x="246" y="175"/>
                  </a:lnTo>
                  <a:lnTo>
                    <a:pt x="250" y="176"/>
                  </a:lnTo>
                  <a:lnTo>
                    <a:pt x="254" y="177"/>
                  </a:lnTo>
                  <a:lnTo>
                    <a:pt x="258" y="178"/>
                  </a:lnTo>
                  <a:lnTo>
                    <a:pt x="262" y="178"/>
                  </a:lnTo>
                  <a:lnTo>
                    <a:pt x="267" y="179"/>
                  </a:lnTo>
                  <a:lnTo>
                    <a:pt x="271" y="179"/>
                  </a:lnTo>
                  <a:lnTo>
                    <a:pt x="275" y="178"/>
                  </a:lnTo>
                  <a:lnTo>
                    <a:pt x="279" y="178"/>
                  </a:lnTo>
                  <a:lnTo>
                    <a:pt x="283" y="177"/>
                  </a:lnTo>
                  <a:lnTo>
                    <a:pt x="288" y="176"/>
                  </a:lnTo>
                  <a:lnTo>
                    <a:pt x="292" y="175"/>
                  </a:lnTo>
                  <a:lnTo>
                    <a:pt x="297" y="173"/>
                  </a:lnTo>
                  <a:lnTo>
                    <a:pt x="301" y="17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22" name="Freeform 57"/>
            <p:cNvSpPr>
              <a:spLocks/>
            </p:cNvSpPr>
            <p:nvPr/>
          </p:nvSpPr>
          <p:spPr bwMode="auto">
            <a:xfrm>
              <a:off x="5075" y="1775"/>
              <a:ext cx="223" cy="99"/>
            </a:xfrm>
            <a:custGeom>
              <a:avLst/>
              <a:gdLst>
                <a:gd name="T0" fmla="*/ 905 w 190"/>
                <a:gd name="T1" fmla="*/ 0 h 88"/>
                <a:gd name="T2" fmla="*/ 938 w 190"/>
                <a:gd name="T3" fmla="*/ 93 h 88"/>
                <a:gd name="T4" fmla="*/ 938 w 190"/>
                <a:gd name="T5" fmla="*/ 129 h 88"/>
                <a:gd name="T6" fmla="*/ 938 w 190"/>
                <a:gd name="T7" fmla="*/ 163 h 88"/>
                <a:gd name="T8" fmla="*/ 933 w 190"/>
                <a:gd name="T9" fmla="*/ 200 h 88"/>
                <a:gd name="T10" fmla="*/ 920 w 190"/>
                <a:gd name="T11" fmla="*/ 216 h 88"/>
                <a:gd name="T12" fmla="*/ 906 w 190"/>
                <a:gd name="T13" fmla="*/ 240 h 88"/>
                <a:gd name="T14" fmla="*/ 886 w 190"/>
                <a:gd name="T15" fmla="*/ 254 h 88"/>
                <a:gd name="T16" fmla="*/ 856 w 190"/>
                <a:gd name="T17" fmla="*/ 270 h 88"/>
                <a:gd name="T18" fmla="*/ 830 w 190"/>
                <a:gd name="T19" fmla="*/ 273 h 88"/>
                <a:gd name="T20" fmla="*/ 799 w 190"/>
                <a:gd name="T21" fmla="*/ 280 h 88"/>
                <a:gd name="T22" fmla="*/ 762 w 190"/>
                <a:gd name="T23" fmla="*/ 285 h 88"/>
                <a:gd name="T24" fmla="*/ 723 w 190"/>
                <a:gd name="T25" fmla="*/ 285 h 88"/>
                <a:gd name="T26" fmla="*/ 681 w 190"/>
                <a:gd name="T27" fmla="*/ 280 h 88"/>
                <a:gd name="T28" fmla="*/ 636 w 190"/>
                <a:gd name="T29" fmla="*/ 277 h 88"/>
                <a:gd name="T30" fmla="*/ 597 w 190"/>
                <a:gd name="T31" fmla="*/ 271 h 88"/>
                <a:gd name="T32" fmla="*/ 553 w 190"/>
                <a:gd name="T33" fmla="*/ 261 h 88"/>
                <a:gd name="T34" fmla="*/ 501 w 190"/>
                <a:gd name="T35" fmla="*/ 254 h 88"/>
                <a:gd name="T36" fmla="*/ 458 w 190"/>
                <a:gd name="T37" fmla="*/ 243 h 88"/>
                <a:gd name="T38" fmla="*/ 411 w 190"/>
                <a:gd name="T39" fmla="*/ 232 h 88"/>
                <a:gd name="T40" fmla="*/ 364 w 190"/>
                <a:gd name="T41" fmla="*/ 225 h 88"/>
                <a:gd name="T42" fmla="*/ 318 w 190"/>
                <a:gd name="T43" fmla="*/ 213 h 88"/>
                <a:gd name="T44" fmla="*/ 271 w 190"/>
                <a:gd name="T45" fmla="*/ 204 h 88"/>
                <a:gd name="T46" fmla="*/ 231 w 190"/>
                <a:gd name="T47" fmla="*/ 189 h 88"/>
                <a:gd name="T48" fmla="*/ 194 w 190"/>
                <a:gd name="T49" fmla="*/ 181 h 88"/>
                <a:gd name="T50" fmla="*/ 151 w 190"/>
                <a:gd name="T51" fmla="*/ 169 h 88"/>
                <a:gd name="T52" fmla="*/ 120 w 190"/>
                <a:gd name="T53" fmla="*/ 162 h 88"/>
                <a:gd name="T54" fmla="*/ 89 w 190"/>
                <a:gd name="T55" fmla="*/ 159 h 88"/>
                <a:gd name="T56" fmla="*/ 58 w 190"/>
                <a:gd name="T57" fmla="*/ 158 h 88"/>
                <a:gd name="T58" fmla="*/ 34 w 190"/>
                <a:gd name="T59" fmla="*/ 150 h 88"/>
                <a:gd name="T60" fmla="*/ 18 w 190"/>
                <a:gd name="T61" fmla="*/ 150 h 88"/>
                <a:gd name="T62" fmla="*/ 0 w 190"/>
                <a:gd name="T63" fmla="*/ 158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0" h="88">
                  <a:moveTo>
                    <a:pt x="182" y="0"/>
                  </a:moveTo>
                  <a:lnTo>
                    <a:pt x="189" y="28"/>
                  </a:lnTo>
                  <a:lnTo>
                    <a:pt x="189" y="40"/>
                  </a:lnTo>
                  <a:lnTo>
                    <a:pt x="189" y="51"/>
                  </a:lnTo>
                  <a:lnTo>
                    <a:pt x="188" y="60"/>
                  </a:lnTo>
                  <a:lnTo>
                    <a:pt x="186" y="67"/>
                  </a:lnTo>
                  <a:lnTo>
                    <a:pt x="183" y="73"/>
                  </a:lnTo>
                  <a:lnTo>
                    <a:pt x="179" y="78"/>
                  </a:lnTo>
                  <a:lnTo>
                    <a:pt x="173" y="82"/>
                  </a:lnTo>
                  <a:lnTo>
                    <a:pt x="167" y="84"/>
                  </a:lnTo>
                  <a:lnTo>
                    <a:pt x="161" y="86"/>
                  </a:lnTo>
                  <a:lnTo>
                    <a:pt x="153" y="87"/>
                  </a:lnTo>
                  <a:lnTo>
                    <a:pt x="146" y="87"/>
                  </a:lnTo>
                  <a:lnTo>
                    <a:pt x="137" y="86"/>
                  </a:lnTo>
                  <a:lnTo>
                    <a:pt x="129" y="85"/>
                  </a:lnTo>
                  <a:lnTo>
                    <a:pt x="120" y="83"/>
                  </a:lnTo>
                  <a:lnTo>
                    <a:pt x="111" y="81"/>
                  </a:lnTo>
                  <a:lnTo>
                    <a:pt x="101" y="78"/>
                  </a:lnTo>
                  <a:lnTo>
                    <a:pt x="92" y="75"/>
                  </a:lnTo>
                  <a:lnTo>
                    <a:pt x="83" y="72"/>
                  </a:lnTo>
                  <a:lnTo>
                    <a:pt x="73" y="68"/>
                  </a:lnTo>
                  <a:lnTo>
                    <a:pt x="65" y="65"/>
                  </a:lnTo>
                  <a:lnTo>
                    <a:pt x="55" y="62"/>
                  </a:lnTo>
                  <a:lnTo>
                    <a:pt x="47" y="58"/>
                  </a:lnTo>
                  <a:lnTo>
                    <a:pt x="39" y="55"/>
                  </a:lnTo>
                  <a:lnTo>
                    <a:pt x="31" y="52"/>
                  </a:lnTo>
                  <a:lnTo>
                    <a:pt x="24" y="50"/>
                  </a:lnTo>
                  <a:lnTo>
                    <a:pt x="18" y="48"/>
                  </a:lnTo>
                  <a:lnTo>
                    <a:pt x="12" y="47"/>
                  </a:lnTo>
                  <a:lnTo>
                    <a:pt x="7" y="46"/>
                  </a:lnTo>
                  <a:lnTo>
                    <a:pt x="3" y="46"/>
                  </a:lnTo>
                  <a:lnTo>
                    <a:pt x="0" y="4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23" name="Freeform 58"/>
            <p:cNvSpPr>
              <a:spLocks/>
            </p:cNvSpPr>
            <p:nvPr/>
          </p:nvSpPr>
          <p:spPr bwMode="auto">
            <a:xfrm>
              <a:off x="5520" y="1805"/>
              <a:ext cx="261" cy="239"/>
            </a:xfrm>
            <a:custGeom>
              <a:avLst/>
              <a:gdLst>
                <a:gd name="T0" fmla="*/ 1071 w 223"/>
                <a:gd name="T1" fmla="*/ 698 h 212"/>
                <a:gd name="T2" fmla="*/ 1026 w 223"/>
                <a:gd name="T3" fmla="*/ 689 h 212"/>
                <a:gd name="T4" fmla="*/ 1010 w 223"/>
                <a:gd name="T5" fmla="*/ 684 h 212"/>
                <a:gd name="T6" fmla="*/ 991 w 223"/>
                <a:gd name="T7" fmla="*/ 674 h 212"/>
                <a:gd name="T8" fmla="*/ 970 w 223"/>
                <a:gd name="T9" fmla="*/ 661 h 212"/>
                <a:gd name="T10" fmla="*/ 966 w 223"/>
                <a:gd name="T11" fmla="*/ 649 h 212"/>
                <a:gd name="T12" fmla="*/ 947 w 223"/>
                <a:gd name="T13" fmla="*/ 635 h 212"/>
                <a:gd name="T14" fmla="*/ 933 w 223"/>
                <a:gd name="T15" fmla="*/ 622 h 212"/>
                <a:gd name="T16" fmla="*/ 923 w 223"/>
                <a:gd name="T17" fmla="*/ 607 h 212"/>
                <a:gd name="T18" fmla="*/ 904 w 223"/>
                <a:gd name="T19" fmla="*/ 596 h 212"/>
                <a:gd name="T20" fmla="*/ 893 w 223"/>
                <a:gd name="T21" fmla="*/ 575 h 212"/>
                <a:gd name="T22" fmla="*/ 881 w 223"/>
                <a:gd name="T23" fmla="*/ 558 h 212"/>
                <a:gd name="T24" fmla="*/ 873 w 223"/>
                <a:gd name="T25" fmla="*/ 540 h 212"/>
                <a:gd name="T26" fmla="*/ 866 w 223"/>
                <a:gd name="T27" fmla="*/ 520 h 212"/>
                <a:gd name="T28" fmla="*/ 850 w 223"/>
                <a:gd name="T29" fmla="*/ 499 h 212"/>
                <a:gd name="T30" fmla="*/ 844 w 223"/>
                <a:gd name="T31" fmla="*/ 479 h 212"/>
                <a:gd name="T32" fmla="*/ 827 w 223"/>
                <a:gd name="T33" fmla="*/ 461 h 212"/>
                <a:gd name="T34" fmla="*/ 825 w 223"/>
                <a:gd name="T35" fmla="*/ 441 h 212"/>
                <a:gd name="T36" fmla="*/ 812 w 223"/>
                <a:gd name="T37" fmla="*/ 417 h 212"/>
                <a:gd name="T38" fmla="*/ 797 w 223"/>
                <a:gd name="T39" fmla="*/ 397 h 212"/>
                <a:gd name="T40" fmla="*/ 789 w 223"/>
                <a:gd name="T41" fmla="*/ 377 h 212"/>
                <a:gd name="T42" fmla="*/ 772 w 223"/>
                <a:gd name="T43" fmla="*/ 360 h 212"/>
                <a:gd name="T44" fmla="*/ 763 w 223"/>
                <a:gd name="T45" fmla="*/ 340 h 212"/>
                <a:gd name="T46" fmla="*/ 746 w 223"/>
                <a:gd name="T47" fmla="*/ 319 h 212"/>
                <a:gd name="T48" fmla="*/ 730 w 223"/>
                <a:gd name="T49" fmla="*/ 303 h 212"/>
                <a:gd name="T50" fmla="*/ 721 w 223"/>
                <a:gd name="T51" fmla="*/ 283 h 212"/>
                <a:gd name="T52" fmla="*/ 706 w 223"/>
                <a:gd name="T53" fmla="*/ 263 h 212"/>
                <a:gd name="T54" fmla="*/ 685 w 223"/>
                <a:gd name="T55" fmla="*/ 251 h 212"/>
                <a:gd name="T56" fmla="*/ 674 w 223"/>
                <a:gd name="T57" fmla="*/ 233 h 212"/>
                <a:gd name="T58" fmla="*/ 652 w 223"/>
                <a:gd name="T59" fmla="*/ 216 h 212"/>
                <a:gd name="T60" fmla="*/ 632 w 223"/>
                <a:gd name="T61" fmla="*/ 205 h 212"/>
                <a:gd name="T62" fmla="*/ 616 w 223"/>
                <a:gd name="T63" fmla="*/ 200 h 212"/>
                <a:gd name="T64" fmla="*/ 576 w 223"/>
                <a:gd name="T65" fmla="*/ 178 h 212"/>
                <a:gd name="T66" fmla="*/ 557 w 223"/>
                <a:gd name="T67" fmla="*/ 161 h 212"/>
                <a:gd name="T68" fmla="*/ 533 w 223"/>
                <a:gd name="T69" fmla="*/ 158 h 212"/>
                <a:gd name="T70" fmla="*/ 515 w 223"/>
                <a:gd name="T71" fmla="*/ 145 h 212"/>
                <a:gd name="T72" fmla="*/ 500 w 223"/>
                <a:gd name="T73" fmla="*/ 139 h 212"/>
                <a:gd name="T74" fmla="*/ 481 w 223"/>
                <a:gd name="T75" fmla="*/ 126 h 212"/>
                <a:gd name="T76" fmla="*/ 469 w 223"/>
                <a:gd name="T77" fmla="*/ 114 h 212"/>
                <a:gd name="T78" fmla="*/ 452 w 223"/>
                <a:gd name="T79" fmla="*/ 109 h 212"/>
                <a:gd name="T80" fmla="*/ 427 w 223"/>
                <a:gd name="T81" fmla="*/ 98 h 212"/>
                <a:gd name="T82" fmla="*/ 417 w 223"/>
                <a:gd name="T83" fmla="*/ 88 h 212"/>
                <a:gd name="T84" fmla="*/ 394 w 223"/>
                <a:gd name="T85" fmla="*/ 78 h 212"/>
                <a:gd name="T86" fmla="*/ 377 w 223"/>
                <a:gd name="T87" fmla="*/ 76 h 212"/>
                <a:gd name="T88" fmla="*/ 364 w 223"/>
                <a:gd name="T89" fmla="*/ 61 h 212"/>
                <a:gd name="T90" fmla="*/ 343 w 223"/>
                <a:gd name="T91" fmla="*/ 54 h 212"/>
                <a:gd name="T92" fmla="*/ 321 w 223"/>
                <a:gd name="T93" fmla="*/ 48 h 212"/>
                <a:gd name="T94" fmla="*/ 307 w 223"/>
                <a:gd name="T95" fmla="*/ 43 h 212"/>
                <a:gd name="T96" fmla="*/ 288 w 223"/>
                <a:gd name="T97" fmla="*/ 37 h 212"/>
                <a:gd name="T98" fmla="*/ 272 w 223"/>
                <a:gd name="T99" fmla="*/ 29 h 212"/>
                <a:gd name="T100" fmla="*/ 250 w 223"/>
                <a:gd name="T101" fmla="*/ 23 h 212"/>
                <a:gd name="T102" fmla="*/ 232 w 223"/>
                <a:gd name="T103" fmla="*/ 20 h 212"/>
                <a:gd name="T104" fmla="*/ 210 w 223"/>
                <a:gd name="T105" fmla="*/ 18 h 212"/>
                <a:gd name="T106" fmla="*/ 194 w 223"/>
                <a:gd name="T107" fmla="*/ 3 h 212"/>
                <a:gd name="T108" fmla="*/ 171 w 223"/>
                <a:gd name="T109" fmla="*/ 2 h 212"/>
                <a:gd name="T110" fmla="*/ 152 w 223"/>
                <a:gd name="T111" fmla="*/ 1 h 212"/>
                <a:gd name="T112" fmla="*/ 130 w 223"/>
                <a:gd name="T113" fmla="*/ 1 h 212"/>
                <a:gd name="T114" fmla="*/ 111 w 223"/>
                <a:gd name="T115" fmla="*/ 0 h 212"/>
                <a:gd name="T116" fmla="*/ 90 w 223"/>
                <a:gd name="T117" fmla="*/ 0 h 212"/>
                <a:gd name="T118" fmla="*/ 66 w 223"/>
                <a:gd name="T119" fmla="*/ 0 h 212"/>
                <a:gd name="T120" fmla="*/ 47 w 223"/>
                <a:gd name="T121" fmla="*/ 0 h 212"/>
                <a:gd name="T122" fmla="*/ 25 w 223"/>
                <a:gd name="T123" fmla="*/ 1 h 212"/>
                <a:gd name="T124" fmla="*/ 0 w 223"/>
                <a:gd name="T125" fmla="*/ 1 h 2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3" h="212">
                  <a:moveTo>
                    <a:pt x="222" y="211"/>
                  </a:moveTo>
                  <a:lnTo>
                    <a:pt x="213" y="208"/>
                  </a:lnTo>
                  <a:lnTo>
                    <a:pt x="209" y="206"/>
                  </a:lnTo>
                  <a:lnTo>
                    <a:pt x="206" y="203"/>
                  </a:lnTo>
                  <a:lnTo>
                    <a:pt x="202" y="200"/>
                  </a:lnTo>
                  <a:lnTo>
                    <a:pt x="199" y="196"/>
                  </a:lnTo>
                  <a:lnTo>
                    <a:pt x="196" y="192"/>
                  </a:lnTo>
                  <a:lnTo>
                    <a:pt x="193" y="188"/>
                  </a:lnTo>
                  <a:lnTo>
                    <a:pt x="191" y="183"/>
                  </a:lnTo>
                  <a:lnTo>
                    <a:pt x="188" y="179"/>
                  </a:lnTo>
                  <a:lnTo>
                    <a:pt x="185" y="173"/>
                  </a:lnTo>
                  <a:lnTo>
                    <a:pt x="183" y="168"/>
                  </a:lnTo>
                  <a:lnTo>
                    <a:pt x="181" y="163"/>
                  </a:lnTo>
                  <a:lnTo>
                    <a:pt x="179" y="157"/>
                  </a:lnTo>
                  <a:lnTo>
                    <a:pt x="177" y="151"/>
                  </a:lnTo>
                  <a:lnTo>
                    <a:pt x="174" y="145"/>
                  </a:lnTo>
                  <a:lnTo>
                    <a:pt x="172" y="139"/>
                  </a:lnTo>
                  <a:lnTo>
                    <a:pt x="170" y="133"/>
                  </a:lnTo>
                  <a:lnTo>
                    <a:pt x="168" y="126"/>
                  </a:lnTo>
                  <a:lnTo>
                    <a:pt x="165" y="120"/>
                  </a:lnTo>
                  <a:lnTo>
                    <a:pt x="163" y="114"/>
                  </a:lnTo>
                  <a:lnTo>
                    <a:pt x="161" y="108"/>
                  </a:lnTo>
                  <a:lnTo>
                    <a:pt x="158" y="102"/>
                  </a:lnTo>
                  <a:lnTo>
                    <a:pt x="155" y="96"/>
                  </a:lnTo>
                  <a:lnTo>
                    <a:pt x="152" y="91"/>
                  </a:lnTo>
                  <a:lnTo>
                    <a:pt x="149" y="85"/>
                  </a:lnTo>
                  <a:lnTo>
                    <a:pt x="146" y="80"/>
                  </a:lnTo>
                  <a:lnTo>
                    <a:pt x="143" y="75"/>
                  </a:lnTo>
                  <a:lnTo>
                    <a:pt x="139" y="71"/>
                  </a:lnTo>
                  <a:lnTo>
                    <a:pt x="135" y="66"/>
                  </a:lnTo>
                  <a:lnTo>
                    <a:pt x="131" y="62"/>
                  </a:lnTo>
                  <a:lnTo>
                    <a:pt x="127" y="59"/>
                  </a:lnTo>
                  <a:lnTo>
                    <a:pt x="119" y="53"/>
                  </a:lnTo>
                  <a:lnTo>
                    <a:pt x="115" y="49"/>
                  </a:lnTo>
                  <a:lnTo>
                    <a:pt x="111" y="47"/>
                  </a:lnTo>
                  <a:lnTo>
                    <a:pt x="107" y="44"/>
                  </a:lnTo>
                  <a:lnTo>
                    <a:pt x="104" y="41"/>
                  </a:lnTo>
                  <a:lnTo>
                    <a:pt x="100" y="38"/>
                  </a:lnTo>
                  <a:lnTo>
                    <a:pt x="97" y="35"/>
                  </a:lnTo>
                  <a:lnTo>
                    <a:pt x="93" y="32"/>
                  </a:lnTo>
                  <a:lnTo>
                    <a:pt x="89" y="29"/>
                  </a:lnTo>
                  <a:lnTo>
                    <a:pt x="86" y="27"/>
                  </a:lnTo>
                  <a:lnTo>
                    <a:pt x="82" y="24"/>
                  </a:lnTo>
                  <a:lnTo>
                    <a:pt x="79" y="22"/>
                  </a:lnTo>
                  <a:lnTo>
                    <a:pt x="75" y="19"/>
                  </a:lnTo>
                  <a:lnTo>
                    <a:pt x="71" y="17"/>
                  </a:lnTo>
                  <a:lnTo>
                    <a:pt x="67" y="15"/>
                  </a:lnTo>
                  <a:lnTo>
                    <a:pt x="63" y="13"/>
                  </a:lnTo>
                  <a:lnTo>
                    <a:pt x="60" y="11"/>
                  </a:lnTo>
                  <a:lnTo>
                    <a:pt x="56" y="9"/>
                  </a:lnTo>
                  <a:lnTo>
                    <a:pt x="52" y="7"/>
                  </a:lnTo>
                  <a:lnTo>
                    <a:pt x="48" y="6"/>
                  </a:lnTo>
                  <a:lnTo>
                    <a:pt x="44" y="5"/>
                  </a:lnTo>
                  <a:lnTo>
                    <a:pt x="40" y="3"/>
                  </a:lnTo>
                  <a:lnTo>
                    <a:pt x="36" y="2"/>
                  </a:lnTo>
                  <a:lnTo>
                    <a:pt x="32" y="1"/>
                  </a:lnTo>
                  <a:lnTo>
                    <a:pt x="27" y="1"/>
                  </a:lnTo>
                  <a:lnTo>
                    <a:pt x="23" y="0"/>
                  </a:lnTo>
                  <a:lnTo>
                    <a:pt x="19" y="0"/>
                  </a:lnTo>
                  <a:lnTo>
                    <a:pt x="14" y="0"/>
                  </a:lnTo>
                  <a:lnTo>
                    <a:pt x="9" y="0"/>
                  </a:lnTo>
                  <a:lnTo>
                    <a:pt x="5" y="1"/>
                  </a:lnTo>
                  <a:lnTo>
                    <a:pt x="0" y="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24" name="Freeform 59"/>
            <p:cNvSpPr>
              <a:spLocks/>
            </p:cNvSpPr>
            <p:nvPr/>
          </p:nvSpPr>
          <p:spPr bwMode="auto">
            <a:xfrm>
              <a:off x="3482" y="1254"/>
              <a:ext cx="306" cy="166"/>
            </a:xfrm>
            <a:custGeom>
              <a:avLst/>
              <a:gdLst>
                <a:gd name="T0" fmla="*/ 1233 w 262"/>
                <a:gd name="T1" fmla="*/ 237 h 147"/>
                <a:gd name="T2" fmla="*/ 1204 w 262"/>
                <a:gd name="T3" fmla="*/ 165 h 147"/>
                <a:gd name="T4" fmla="*/ 1183 w 262"/>
                <a:gd name="T5" fmla="*/ 134 h 147"/>
                <a:gd name="T6" fmla="*/ 1154 w 262"/>
                <a:gd name="T7" fmla="*/ 110 h 147"/>
                <a:gd name="T8" fmla="*/ 1128 w 262"/>
                <a:gd name="T9" fmla="*/ 86 h 147"/>
                <a:gd name="T10" fmla="*/ 1089 w 262"/>
                <a:gd name="T11" fmla="*/ 62 h 147"/>
                <a:gd name="T12" fmla="*/ 1045 w 262"/>
                <a:gd name="T13" fmla="*/ 47 h 147"/>
                <a:gd name="T14" fmla="*/ 1008 w 262"/>
                <a:gd name="T15" fmla="*/ 29 h 147"/>
                <a:gd name="T16" fmla="*/ 958 w 262"/>
                <a:gd name="T17" fmla="*/ 20 h 147"/>
                <a:gd name="T18" fmla="*/ 910 w 262"/>
                <a:gd name="T19" fmla="*/ 3 h 147"/>
                <a:gd name="T20" fmla="*/ 863 w 262"/>
                <a:gd name="T21" fmla="*/ 1 h 147"/>
                <a:gd name="T22" fmla="*/ 811 w 262"/>
                <a:gd name="T23" fmla="*/ 0 h 147"/>
                <a:gd name="T24" fmla="*/ 750 w 262"/>
                <a:gd name="T25" fmla="*/ 0 h 147"/>
                <a:gd name="T26" fmla="*/ 696 w 262"/>
                <a:gd name="T27" fmla="*/ 1 h 147"/>
                <a:gd name="T28" fmla="*/ 642 w 262"/>
                <a:gd name="T29" fmla="*/ 2 h 147"/>
                <a:gd name="T30" fmla="*/ 585 w 262"/>
                <a:gd name="T31" fmla="*/ 16 h 147"/>
                <a:gd name="T32" fmla="*/ 530 w 262"/>
                <a:gd name="T33" fmla="*/ 23 h 147"/>
                <a:gd name="T34" fmla="*/ 478 w 262"/>
                <a:gd name="T35" fmla="*/ 37 h 147"/>
                <a:gd name="T36" fmla="*/ 419 w 262"/>
                <a:gd name="T37" fmla="*/ 53 h 147"/>
                <a:gd name="T38" fmla="*/ 367 w 262"/>
                <a:gd name="T39" fmla="*/ 70 h 147"/>
                <a:gd name="T40" fmla="*/ 314 w 262"/>
                <a:gd name="T41" fmla="*/ 97 h 147"/>
                <a:gd name="T42" fmla="*/ 269 w 262"/>
                <a:gd name="T43" fmla="*/ 119 h 147"/>
                <a:gd name="T44" fmla="*/ 224 w 262"/>
                <a:gd name="T45" fmla="*/ 146 h 147"/>
                <a:gd name="T46" fmla="*/ 179 w 262"/>
                <a:gd name="T47" fmla="*/ 171 h 147"/>
                <a:gd name="T48" fmla="*/ 141 w 262"/>
                <a:gd name="T49" fmla="*/ 204 h 147"/>
                <a:gd name="T50" fmla="*/ 107 w 262"/>
                <a:gd name="T51" fmla="*/ 238 h 147"/>
                <a:gd name="T52" fmla="*/ 76 w 262"/>
                <a:gd name="T53" fmla="*/ 272 h 147"/>
                <a:gd name="T54" fmla="*/ 55 w 262"/>
                <a:gd name="T55" fmla="*/ 314 h 147"/>
                <a:gd name="T56" fmla="*/ 29 w 262"/>
                <a:gd name="T57" fmla="*/ 355 h 147"/>
                <a:gd name="T58" fmla="*/ 18 w 262"/>
                <a:gd name="T59" fmla="*/ 397 h 147"/>
                <a:gd name="T60" fmla="*/ 1 w 262"/>
                <a:gd name="T61" fmla="*/ 445 h 147"/>
                <a:gd name="T62" fmla="*/ 0 w 262"/>
                <a:gd name="T63" fmla="*/ 492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147">
                  <a:moveTo>
                    <a:pt x="261" y="70"/>
                  </a:moveTo>
                  <a:lnTo>
                    <a:pt x="255" y="49"/>
                  </a:lnTo>
                  <a:lnTo>
                    <a:pt x="251" y="40"/>
                  </a:lnTo>
                  <a:lnTo>
                    <a:pt x="245" y="32"/>
                  </a:lnTo>
                  <a:lnTo>
                    <a:pt x="238" y="25"/>
                  </a:lnTo>
                  <a:lnTo>
                    <a:pt x="230" y="19"/>
                  </a:lnTo>
                  <a:lnTo>
                    <a:pt x="222" y="14"/>
                  </a:lnTo>
                  <a:lnTo>
                    <a:pt x="213" y="9"/>
                  </a:lnTo>
                  <a:lnTo>
                    <a:pt x="203" y="6"/>
                  </a:lnTo>
                  <a:lnTo>
                    <a:pt x="193" y="3"/>
                  </a:lnTo>
                  <a:lnTo>
                    <a:pt x="182" y="1"/>
                  </a:lnTo>
                  <a:lnTo>
                    <a:pt x="171" y="0"/>
                  </a:lnTo>
                  <a:lnTo>
                    <a:pt x="159" y="0"/>
                  </a:lnTo>
                  <a:lnTo>
                    <a:pt x="147" y="1"/>
                  </a:lnTo>
                  <a:lnTo>
                    <a:pt x="136" y="2"/>
                  </a:lnTo>
                  <a:lnTo>
                    <a:pt x="124" y="4"/>
                  </a:lnTo>
                  <a:lnTo>
                    <a:pt x="112" y="7"/>
                  </a:lnTo>
                  <a:lnTo>
                    <a:pt x="101" y="11"/>
                  </a:lnTo>
                  <a:lnTo>
                    <a:pt x="89" y="16"/>
                  </a:lnTo>
                  <a:lnTo>
                    <a:pt x="78" y="21"/>
                  </a:lnTo>
                  <a:lnTo>
                    <a:pt x="67" y="28"/>
                  </a:lnTo>
                  <a:lnTo>
                    <a:pt x="57" y="35"/>
                  </a:lnTo>
                  <a:lnTo>
                    <a:pt x="47" y="43"/>
                  </a:lnTo>
                  <a:lnTo>
                    <a:pt x="38" y="51"/>
                  </a:lnTo>
                  <a:lnTo>
                    <a:pt x="30" y="61"/>
                  </a:lnTo>
                  <a:lnTo>
                    <a:pt x="23" y="71"/>
                  </a:lnTo>
                  <a:lnTo>
                    <a:pt x="16" y="81"/>
                  </a:lnTo>
                  <a:lnTo>
                    <a:pt x="11" y="93"/>
                  </a:lnTo>
                  <a:lnTo>
                    <a:pt x="6" y="105"/>
                  </a:lnTo>
                  <a:lnTo>
                    <a:pt x="3" y="118"/>
                  </a:lnTo>
                  <a:lnTo>
                    <a:pt x="1" y="132"/>
                  </a:lnTo>
                  <a:lnTo>
                    <a:pt x="0" y="14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25" name="Freeform 60"/>
            <p:cNvSpPr>
              <a:spLocks/>
            </p:cNvSpPr>
            <p:nvPr/>
          </p:nvSpPr>
          <p:spPr bwMode="auto">
            <a:xfrm>
              <a:off x="3105" y="1516"/>
              <a:ext cx="155" cy="173"/>
            </a:xfrm>
            <a:custGeom>
              <a:avLst/>
              <a:gdLst>
                <a:gd name="T0" fmla="*/ 22 w 133"/>
                <a:gd name="T1" fmla="*/ 518 h 153"/>
                <a:gd name="T2" fmla="*/ 1 w 133"/>
                <a:gd name="T3" fmla="*/ 458 h 153"/>
                <a:gd name="T4" fmla="*/ 0 w 133"/>
                <a:gd name="T5" fmla="*/ 430 h 153"/>
                <a:gd name="T6" fmla="*/ 0 w 133"/>
                <a:gd name="T7" fmla="*/ 400 h 153"/>
                <a:gd name="T8" fmla="*/ 0 w 133"/>
                <a:gd name="T9" fmla="*/ 380 h 153"/>
                <a:gd name="T10" fmla="*/ 1 w 133"/>
                <a:gd name="T11" fmla="*/ 351 h 153"/>
                <a:gd name="T12" fmla="*/ 3 w 133"/>
                <a:gd name="T13" fmla="*/ 330 h 153"/>
                <a:gd name="T14" fmla="*/ 22 w 133"/>
                <a:gd name="T15" fmla="*/ 309 h 153"/>
                <a:gd name="T16" fmla="*/ 30 w 133"/>
                <a:gd name="T17" fmla="*/ 286 h 153"/>
                <a:gd name="T18" fmla="*/ 48 w 133"/>
                <a:gd name="T19" fmla="*/ 267 h 153"/>
                <a:gd name="T20" fmla="*/ 57 w 133"/>
                <a:gd name="T21" fmla="*/ 245 h 153"/>
                <a:gd name="T22" fmla="*/ 77 w 133"/>
                <a:gd name="T23" fmla="*/ 228 h 153"/>
                <a:gd name="T24" fmla="*/ 93 w 133"/>
                <a:gd name="T25" fmla="*/ 209 h 153"/>
                <a:gd name="T26" fmla="*/ 121 w 133"/>
                <a:gd name="T27" fmla="*/ 192 h 153"/>
                <a:gd name="T28" fmla="*/ 142 w 133"/>
                <a:gd name="T29" fmla="*/ 179 h 153"/>
                <a:gd name="T30" fmla="*/ 165 w 133"/>
                <a:gd name="T31" fmla="*/ 161 h 153"/>
                <a:gd name="T32" fmla="*/ 191 w 133"/>
                <a:gd name="T33" fmla="*/ 146 h 153"/>
                <a:gd name="T34" fmla="*/ 219 w 133"/>
                <a:gd name="T35" fmla="*/ 133 h 153"/>
                <a:gd name="T36" fmla="*/ 246 w 133"/>
                <a:gd name="T37" fmla="*/ 123 h 153"/>
                <a:gd name="T38" fmla="*/ 270 w 133"/>
                <a:gd name="T39" fmla="*/ 110 h 153"/>
                <a:gd name="T40" fmla="*/ 303 w 133"/>
                <a:gd name="T41" fmla="*/ 97 h 153"/>
                <a:gd name="T42" fmla="*/ 331 w 133"/>
                <a:gd name="T43" fmla="*/ 86 h 153"/>
                <a:gd name="T44" fmla="*/ 354 w 133"/>
                <a:gd name="T45" fmla="*/ 76 h 153"/>
                <a:gd name="T46" fmla="*/ 386 w 133"/>
                <a:gd name="T47" fmla="*/ 66 h 153"/>
                <a:gd name="T48" fmla="*/ 413 w 133"/>
                <a:gd name="T49" fmla="*/ 53 h 153"/>
                <a:gd name="T50" fmla="*/ 444 w 133"/>
                <a:gd name="T51" fmla="*/ 45 h 153"/>
                <a:gd name="T52" fmla="*/ 471 w 133"/>
                <a:gd name="T53" fmla="*/ 37 h 153"/>
                <a:gd name="T54" fmla="*/ 501 w 133"/>
                <a:gd name="T55" fmla="*/ 29 h 153"/>
                <a:gd name="T56" fmla="*/ 533 w 133"/>
                <a:gd name="T57" fmla="*/ 20 h 153"/>
                <a:gd name="T58" fmla="*/ 558 w 133"/>
                <a:gd name="T59" fmla="*/ 16 h 153"/>
                <a:gd name="T60" fmla="*/ 582 w 133"/>
                <a:gd name="T61" fmla="*/ 2 h 153"/>
                <a:gd name="T62" fmla="*/ 611 w 133"/>
                <a:gd name="T63" fmla="*/ 0 h 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3" h="153">
                  <a:moveTo>
                    <a:pt x="5" y="152"/>
                  </a:moveTo>
                  <a:lnTo>
                    <a:pt x="1" y="134"/>
                  </a:lnTo>
                  <a:lnTo>
                    <a:pt x="0" y="126"/>
                  </a:lnTo>
                  <a:lnTo>
                    <a:pt x="0" y="118"/>
                  </a:lnTo>
                  <a:lnTo>
                    <a:pt x="0" y="111"/>
                  </a:lnTo>
                  <a:lnTo>
                    <a:pt x="1" y="103"/>
                  </a:lnTo>
                  <a:lnTo>
                    <a:pt x="3" y="97"/>
                  </a:lnTo>
                  <a:lnTo>
                    <a:pt x="5" y="90"/>
                  </a:lnTo>
                  <a:lnTo>
                    <a:pt x="7" y="84"/>
                  </a:lnTo>
                  <a:lnTo>
                    <a:pt x="10" y="78"/>
                  </a:lnTo>
                  <a:lnTo>
                    <a:pt x="13" y="72"/>
                  </a:lnTo>
                  <a:lnTo>
                    <a:pt x="17" y="67"/>
                  </a:lnTo>
                  <a:lnTo>
                    <a:pt x="21" y="61"/>
                  </a:lnTo>
                  <a:lnTo>
                    <a:pt x="26" y="57"/>
                  </a:lnTo>
                  <a:lnTo>
                    <a:pt x="31" y="52"/>
                  </a:lnTo>
                  <a:lnTo>
                    <a:pt x="36" y="47"/>
                  </a:lnTo>
                  <a:lnTo>
                    <a:pt x="41" y="43"/>
                  </a:lnTo>
                  <a:lnTo>
                    <a:pt x="47" y="39"/>
                  </a:lnTo>
                  <a:lnTo>
                    <a:pt x="53" y="35"/>
                  </a:lnTo>
                  <a:lnTo>
                    <a:pt x="59" y="32"/>
                  </a:lnTo>
                  <a:lnTo>
                    <a:pt x="65" y="28"/>
                  </a:lnTo>
                  <a:lnTo>
                    <a:pt x="71" y="25"/>
                  </a:lnTo>
                  <a:lnTo>
                    <a:pt x="77" y="22"/>
                  </a:lnTo>
                  <a:lnTo>
                    <a:pt x="83" y="19"/>
                  </a:lnTo>
                  <a:lnTo>
                    <a:pt x="90" y="16"/>
                  </a:lnTo>
                  <a:lnTo>
                    <a:pt x="96" y="13"/>
                  </a:lnTo>
                  <a:lnTo>
                    <a:pt x="102" y="11"/>
                  </a:lnTo>
                  <a:lnTo>
                    <a:pt x="109" y="9"/>
                  </a:lnTo>
                  <a:lnTo>
                    <a:pt x="115" y="6"/>
                  </a:lnTo>
                  <a:lnTo>
                    <a:pt x="121" y="4"/>
                  </a:lnTo>
                  <a:lnTo>
                    <a:pt x="126" y="2"/>
                  </a:lnTo>
                  <a:lnTo>
                    <a:pt x="132"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26" name="Freeform 61"/>
            <p:cNvSpPr>
              <a:spLocks/>
            </p:cNvSpPr>
            <p:nvPr/>
          </p:nvSpPr>
          <p:spPr bwMode="auto">
            <a:xfrm>
              <a:off x="3176" y="2603"/>
              <a:ext cx="158" cy="161"/>
            </a:xfrm>
            <a:custGeom>
              <a:avLst/>
              <a:gdLst>
                <a:gd name="T0" fmla="*/ 0 w 135"/>
                <a:gd name="T1" fmla="*/ 0 h 143"/>
                <a:gd name="T2" fmla="*/ 29 w 135"/>
                <a:gd name="T3" fmla="*/ 37 h 143"/>
                <a:gd name="T4" fmla="*/ 47 w 135"/>
                <a:gd name="T5" fmla="*/ 54 h 143"/>
                <a:gd name="T6" fmla="*/ 56 w 135"/>
                <a:gd name="T7" fmla="*/ 77 h 143"/>
                <a:gd name="T8" fmla="*/ 75 w 135"/>
                <a:gd name="T9" fmla="*/ 98 h 143"/>
                <a:gd name="T10" fmla="*/ 88 w 135"/>
                <a:gd name="T11" fmla="*/ 114 h 143"/>
                <a:gd name="T12" fmla="*/ 105 w 135"/>
                <a:gd name="T13" fmla="*/ 133 h 143"/>
                <a:gd name="T14" fmla="*/ 121 w 135"/>
                <a:gd name="T15" fmla="*/ 158 h 143"/>
                <a:gd name="T16" fmla="*/ 139 w 135"/>
                <a:gd name="T17" fmla="*/ 169 h 143"/>
                <a:gd name="T18" fmla="*/ 152 w 135"/>
                <a:gd name="T19" fmla="*/ 189 h 143"/>
                <a:gd name="T20" fmla="*/ 169 w 135"/>
                <a:gd name="T21" fmla="*/ 207 h 143"/>
                <a:gd name="T22" fmla="*/ 179 w 135"/>
                <a:gd name="T23" fmla="*/ 230 h 143"/>
                <a:gd name="T24" fmla="*/ 200 w 135"/>
                <a:gd name="T25" fmla="*/ 250 h 143"/>
                <a:gd name="T26" fmla="*/ 224 w 135"/>
                <a:gd name="T27" fmla="*/ 270 h 143"/>
                <a:gd name="T28" fmla="*/ 234 w 135"/>
                <a:gd name="T29" fmla="*/ 285 h 143"/>
                <a:gd name="T30" fmla="*/ 255 w 135"/>
                <a:gd name="T31" fmla="*/ 304 h 143"/>
                <a:gd name="T32" fmla="*/ 274 w 135"/>
                <a:gd name="T33" fmla="*/ 316 h 143"/>
                <a:gd name="T34" fmla="*/ 293 w 135"/>
                <a:gd name="T35" fmla="*/ 332 h 143"/>
                <a:gd name="T36" fmla="*/ 312 w 135"/>
                <a:gd name="T37" fmla="*/ 349 h 143"/>
                <a:gd name="T38" fmla="*/ 336 w 135"/>
                <a:gd name="T39" fmla="*/ 368 h 143"/>
                <a:gd name="T40" fmla="*/ 359 w 135"/>
                <a:gd name="T41" fmla="*/ 383 h 143"/>
                <a:gd name="T42" fmla="*/ 377 w 135"/>
                <a:gd name="T43" fmla="*/ 393 h 143"/>
                <a:gd name="T44" fmla="*/ 407 w 135"/>
                <a:gd name="T45" fmla="*/ 406 h 143"/>
                <a:gd name="T46" fmla="*/ 426 w 135"/>
                <a:gd name="T47" fmla="*/ 417 h 143"/>
                <a:gd name="T48" fmla="*/ 453 w 135"/>
                <a:gd name="T49" fmla="*/ 422 h 143"/>
                <a:gd name="T50" fmla="*/ 478 w 135"/>
                <a:gd name="T51" fmla="*/ 435 h 143"/>
                <a:gd name="T52" fmla="*/ 500 w 135"/>
                <a:gd name="T53" fmla="*/ 444 h 143"/>
                <a:gd name="T54" fmla="*/ 530 w 135"/>
                <a:gd name="T55" fmla="*/ 451 h 143"/>
                <a:gd name="T56" fmla="*/ 559 w 135"/>
                <a:gd name="T57" fmla="*/ 457 h 143"/>
                <a:gd name="T58" fmla="*/ 585 w 135"/>
                <a:gd name="T59" fmla="*/ 463 h 143"/>
                <a:gd name="T60" fmla="*/ 619 w 135"/>
                <a:gd name="T61" fmla="*/ 466 h 143"/>
                <a:gd name="T62" fmla="*/ 648 w 135"/>
                <a:gd name="T63" fmla="*/ 466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5" h="143">
                  <a:moveTo>
                    <a:pt x="0" y="0"/>
                  </a:moveTo>
                  <a:lnTo>
                    <a:pt x="6" y="11"/>
                  </a:lnTo>
                  <a:lnTo>
                    <a:pt x="9" y="17"/>
                  </a:lnTo>
                  <a:lnTo>
                    <a:pt x="12" y="23"/>
                  </a:lnTo>
                  <a:lnTo>
                    <a:pt x="15" y="29"/>
                  </a:lnTo>
                  <a:lnTo>
                    <a:pt x="18" y="35"/>
                  </a:lnTo>
                  <a:lnTo>
                    <a:pt x="22" y="41"/>
                  </a:lnTo>
                  <a:lnTo>
                    <a:pt x="25" y="47"/>
                  </a:lnTo>
                  <a:lnTo>
                    <a:pt x="28" y="52"/>
                  </a:lnTo>
                  <a:lnTo>
                    <a:pt x="32" y="58"/>
                  </a:lnTo>
                  <a:lnTo>
                    <a:pt x="35" y="64"/>
                  </a:lnTo>
                  <a:lnTo>
                    <a:pt x="38" y="70"/>
                  </a:lnTo>
                  <a:lnTo>
                    <a:pt x="42" y="76"/>
                  </a:lnTo>
                  <a:lnTo>
                    <a:pt x="46" y="82"/>
                  </a:lnTo>
                  <a:lnTo>
                    <a:pt x="49" y="87"/>
                  </a:lnTo>
                  <a:lnTo>
                    <a:pt x="53" y="92"/>
                  </a:lnTo>
                  <a:lnTo>
                    <a:pt x="57" y="97"/>
                  </a:lnTo>
                  <a:lnTo>
                    <a:pt x="61" y="102"/>
                  </a:lnTo>
                  <a:lnTo>
                    <a:pt x="65" y="107"/>
                  </a:lnTo>
                  <a:lnTo>
                    <a:pt x="70" y="112"/>
                  </a:lnTo>
                  <a:lnTo>
                    <a:pt x="74" y="116"/>
                  </a:lnTo>
                  <a:lnTo>
                    <a:pt x="79" y="120"/>
                  </a:lnTo>
                  <a:lnTo>
                    <a:pt x="84" y="124"/>
                  </a:lnTo>
                  <a:lnTo>
                    <a:pt x="88" y="127"/>
                  </a:lnTo>
                  <a:lnTo>
                    <a:pt x="94" y="130"/>
                  </a:lnTo>
                  <a:lnTo>
                    <a:pt x="99" y="133"/>
                  </a:lnTo>
                  <a:lnTo>
                    <a:pt x="104" y="136"/>
                  </a:lnTo>
                  <a:lnTo>
                    <a:pt x="110" y="138"/>
                  </a:lnTo>
                  <a:lnTo>
                    <a:pt x="116" y="140"/>
                  </a:lnTo>
                  <a:lnTo>
                    <a:pt x="122" y="141"/>
                  </a:lnTo>
                  <a:lnTo>
                    <a:pt x="128" y="142"/>
                  </a:lnTo>
                  <a:lnTo>
                    <a:pt x="134" y="14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27" name="Freeform 62"/>
            <p:cNvSpPr>
              <a:spLocks/>
            </p:cNvSpPr>
            <p:nvPr/>
          </p:nvSpPr>
          <p:spPr bwMode="auto">
            <a:xfrm>
              <a:off x="3445" y="2710"/>
              <a:ext cx="612" cy="149"/>
            </a:xfrm>
            <a:custGeom>
              <a:avLst/>
              <a:gdLst>
                <a:gd name="T0" fmla="*/ 0 w 523"/>
                <a:gd name="T1" fmla="*/ 98 h 132"/>
                <a:gd name="T2" fmla="*/ 66 w 523"/>
                <a:gd name="T3" fmla="*/ 202 h 132"/>
                <a:gd name="T4" fmla="*/ 119 w 523"/>
                <a:gd name="T5" fmla="*/ 253 h 132"/>
                <a:gd name="T6" fmla="*/ 170 w 523"/>
                <a:gd name="T7" fmla="*/ 287 h 132"/>
                <a:gd name="T8" fmla="*/ 232 w 523"/>
                <a:gd name="T9" fmla="*/ 324 h 132"/>
                <a:gd name="T10" fmla="*/ 298 w 523"/>
                <a:gd name="T11" fmla="*/ 353 h 132"/>
                <a:gd name="T12" fmla="*/ 373 w 523"/>
                <a:gd name="T13" fmla="*/ 382 h 132"/>
                <a:gd name="T14" fmla="*/ 453 w 523"/>
                <a:gd name="T15" fmla="*/ 398 h 132"/>
                <a:gd name="T16" fmla="*/ 538 w 523"/>
                <a:gd name="T17" fmla="*/ 415 h 132"/>
                <a:gd name="T18" fmla="*/ 621 w 523"/>
                <a:gd name="T19" fmla="*/ 424 h 132"/>
                <a:gd name="T20" fmla="*/ 718 w 523"/>
                <a:gd name="T21" fmla="*/ 437 h 132"/>
                <a:gd name="T22" fmla="*/ 813 w 523"/>
                <a:gd name="T23" fmla="*/ 439 h 132"/>
                <a:gd name="T24" fmla="*/ 912 w 523"/>
                <a:gd name="T25" fmla="*/ 439 h 132"/>
                <a:gd name="T26" fmla="*/ 1011 w 523"/>
                <a:gd name="T27" fmla="*/ 439 h 132"/>
                <a:gd name="T28" fmla="*/ 1112 w 523"/>
                <a:gd name="T29" fmla="*/ 436 h 132"/>
                <a:gd name="T30" fmla="*/ 1213 w 523"/>
                <a:gd name="T31" fmla="*/ 422 h 132"/>
                <a:gd name="T32" fmla="*/ 1311 w 523"/>
                <a:gd name="T33" fmla="*/ 414 h 132"/>
                <a:gd name="T34" fmla="*/ 1418 w 523"/>
                <a:gd name="T35" fmla="*/ 395 h 132"/>
                <a:gd name="T36" fmla="*/ 1520 w 523"/>
                <a:gd name="T37" fmla="*/ 382 h 132"/>
                <a:gd name="T38" fmla="*/ 1617 w 523"/>
                <a:gd name="T39" fmla="*/ 365 h 132"/>
                <a:gd name="T40" fmla="*/ 1715 w 523"/>
                <a:gd name="T41" fmla="*/ 342 h 132"/>
                <a:gd name="T42" fmla="*/ 1814 w 523"/>
                <a:gd name="T43" fmla="*/ 313 h 132"/>
                <a:gd name="T44" fmla="*/ 1904 w 523"/>
                <a:gd name="T45" fmla="*/ 288 h 132"/>
                <a:gd name="T46" fmla="*/ 1989 w 523"/>
                <a:gd name="T47" fmla="*/ 257 h 132"/>
                <a:gd name="T48" fmla="*/ 2071 w 523"/>
                <a:gd name="T49" fmla="*/ 230 h 132"/>
                <a:gd name="T50" fmla="*/ 2155 w 523"/>
                <a:gd name="T51" fmla="*/ 202 h 132"/>
                <a:gd name="T52" fmla="*/ 2232 w 523"/>
                <a:gd name="T53" fmla="*/ 166 h 132"/>
                <a:gd name="T54" fmla="*/ 2296 w 523"/>
                <a:gd name="T55" fmla="*/ 139 h 132"/>
                <a:gd name="T56" fmla="*/ 2368 w 523"/>
                <a:gd name="T57" fmla="*/ 105 h 132"/>
                <a:gd name="T58" fmla="*/ 2421 w 523"/>
                <a:gd name="T59" fmla="*/ 68 h 132"/>
                <a:gd name="T60" fmla="*/ 2468 w 523"/>
                <a:gd name="T61" fmla="*/ 33 h 132"/>
                <a:gd name="T62" fmla="*/ 2514 w 523"/>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3" h="132">
                  <a:moveTo>
                    <a:pt x="0" y="29"/>
                  </a:moveTo>
                  <a:lnTo>
                    <a:pt x="14" y="60"/>
                  </a:lnTo>
                  <a:lnTo>
                    <a:pt x="24" y="74"/>
                  </a:lnTo>
                  <a:lnTo>
                    <a:pt x="36" y="85"/>
                  </a:lnTo>
                  <a:lnTo>
                    <a:pt x="48" y="96"/>
                  </a:lnTo>
                  <a:lnTo>
                    <a:pt x="62" y="105"/>
                  </a:lnTo>
                  <a:lnTo>
                    <a:pt x="78" y="113"/>
                  </a:lnTo>
                  <a:lnTo>
                    <a:pt x="94" y="119"/>
                  </a:lnTo>
                  <a:lnTo>
                    <a:pt x="112" y="124"/>
                  </a:lnTo>
                  <a:lnTo>
                    <a:pt x="130" y="127"/>
                  </a:lnTo>
                  <a:lnTo>
                    <a:pt x="149" y="130"/>
                  </a:lnTo>
                  <a:lnTo>
                    <a:pt x="169" y="131"/>
                  </a:lnTo>
                  <a:lnTo>
                    <a:pt x="189" y="131"/>
                  </a:lnTo>
                  <a:lnTo>
                    <a:pt x="210" y="131"/>
                  </a:lnTo>
                  <a:lnTo>
                    <a:pt x="231" y="129"/>
                  </a:lnTo>
                  <a:lnTo>
                    <a:pt x="252" y="126"/>
                  </a:lnTo>
                  <a:lnTo>
                    <a:pt x="273" y="123"/>
                  </a:lnTo>
                  <a:lnTo>
                    <a:pt x="294" y="118"/>
                  </a:lnTo>
                  <a:lnTo>
                    <a:pt x="315" y="113"/>
                  </a:lnTo>
                  <a:lnTo>
                    <a:pt x="336" y="107"/>
                  </a:lnTo>
                  <a:lnTo>
                    <a:pt x="356" y="101"/>
                  </a:lnTo>
                  <a:lnTo>
                    <a:pt x="376" y="93"/>
                  </a:lnTo>
                  <a:lnTo>
                    <a:pt x="395" y="86"/>
                  </a:lnTo>
                  <a:lnTo>
                    <a:pt x="414" y="77"/>
                  </a:lnTo>
                  <a:lnTo>
                    <a:pt x="431" y="69"/>
                  </a:lnTo>
                  <a:lnTo>
                    <a:pt x="448" y="60"/>
                  </a:lnTo>
                  <a:lnTo>
                    <a:pt x="464" y="50"/>
                  </a:lnTo>
                  <a:lnTo>
                    <a:pt x="478" y="41"/>
                  </a:lnTo>
                  <a:lnTo>
                    <a:pt x="491" y="31"/>
                  </a:lnTo>
                  <a:lnTo>
                    <a:pt x="503" y="20"/>
                  </a:lnTo>
                  <a:lnTo>
                    <a:pt x="513" y="10"/>
                  </a:lnTo>
                  <a:lnTo>
                    <a:pt x="522"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28" name="Freeform 63"/>
            <p:cNvSpPr>
              <a:spLocks/>
            </p:cNvSpPr>
            <p:nvPr/>
          </p:nvSpPr>
          <p:spPr bwMode="auto">
            <a:xfrm>
              <a:off x="3155" y="2570"/>
              <a:ext cx="69" cy="120"/>
            </a:xfrm>
            <a:custGeom>
              <a:avLst/>
              <a:gdLst>
                <a:gd name="T0" fmla="*/ 2 w 59"/>
                <a:gd name="T1" fmla="*/ 0 h 106"/>
                <a:gd name="T2" fmla="*/ 0 w 59"/>
                <a:gd name="T3" fmla="*/ 29 h 106"/>
                <a:gd name="T4" fmla="*/ 0 w 59"/>
                <a:gd name="T5" fmla="*/ 46 h 106"/>
                <a:gd name="T6" fmla="*/ 0 w 59"/>
                <a:gd name="T7" fmla="*/ 61 h 106"/>
                <a:gd name="T8" fmla="*/ 0 w 59"/>
                <a:gd name="T9" fmla="*/ 76 h 106"/>
                <a:gd name="T10" fmla="*/ 0 w 59"/>
                <a:gd name="T11" fmla="*/ 86 h 106"/>
                <a:gd name="T12" fmla="*/ 1 w 59"/>
                <a:gd name="T13" fmla="*/ 100 h 106"/>
                <a:gd name="T14" fmla="*/ 2 w 59"/>
                <a:gd name="T15" fmla="*/ 113 h 106"/>
                <a:gd name="T16" fmla="*/ 21 w 59"/>
                <a:gd name="T17" fmla="*/ 125 h 106"/>
                <a:gd name="T18" fmla="*/ 25 w 59"/>
                <a:gd name="T19" fmla="*/ 138 h 106"/>
                <a:gd name="T20" fmla="*/ 34 w 59"/>
                <a:gd name="T21" fmla="*/ 145 h 106"/>
                <a:gd name="T22" fmla="*/ 47 w 59"/>
                <a:gd name="T23" fmla="*/ 157 h 106"/>
                <a:gd name="T24" fmla="*/ 55 w 59"/>
                <a:gd name="T25" fmla="*/ 164 h 106"/>
                <a:gd name="T26" fmla="*/ 64 w 59"/>
                <a:gd name="T27" fmla="*/ 178 h 106"/>
                <a:gd name="T28" fmla="*/ 75 w 59"/>
                <a:gd name="T29" fmla="*/ 186 h 106"/>
                <a:gd name="T30" fmla="*/ 88 w 59"/>
                <a:gd name="T31" fmla="*/ 200 h 106"/>
                <a:gd name="T32" fmla="*/ 94 w 59"/>
                <a:gd name="T33" fmla="*/ 206 h 106"/>
                <a:gd name="T34" fmla="*/ 110 w 59"/>
                <a:gd name="T35" fmla="*/ 212 h 106"/>
                <a:gd name="T36" fmla="*/ 120 w 59"/>
                <a:gd name="T37" fmla="*/ 226 h 106"/>
                <a:gd name="T38" fmla="*/ 139 w 59"/>
                <a:gd name="T39" fmla="*/ 233 h 106"/>
                <a:gd name="T40" fmla="*/ 145 w 59"/>
                <a:gd name="T41" fmla="*/ 240 h 106"/>
                <a:gd name="T42" fmla="*/ 164 w 59"/>
                <a:gd name="T43" fmla="*/ 252 h 106"/>
                <a:gd name="T44" fmla="*/ 170 w 59"/>
                <a:gd name="T45" fmla="*/ 264 h 106"/>
                <a:gd name="T46" fmla="*/ 191 w 59"/>
                <a:gd name="T47" fmla="*/ 272 h 106"/>
                <a:gd name="T48" fmla="*/ 199 w 59"/>
                <a:gd name="T49" fmla="*/ 283 h 106"/>
                <a:gd name="T50" fmla="*/ 209 w 59"/>
                <a:gd name="T51" fmla="*/ 293 h 106"/>
                <a:gd name="T52" fmla="*/ 225 w 59"/>
                <a:gd name="T53" fmla="*/ 307 h 106"/>
                <a:gd name="T54" fmla="*/ 233 w 59"/>
                <a:gd name="T55" fmla="*/ 314 h 106"/>
                <a:gd name="T56" fmla="*/ 244 w 59"/>
                <a:gd name="T57" fmla="*/ 323 h 106"/>
                <a:gd name="T58" fmla="*/ 261 w 59"/>
                <a:gd name="T59" fmla="*/ 338 h 106"/>
                <a:gd name="T60" fmla="*/ 267 w 59"/>
                <a:gd name="T61" fmla="*/ 349 h 106"/>
                <a:gd name="T62" fmla="*/ 283 w 59"/>
                <a:gd name="T63" fmla="*/ 365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 h="106">
                  <a:moveTo>
                    <a:pt x="2" y="0"/>
                  </a:moveTo>
                  <a:lnTo>
                    <a:pt x="0" y="9"/>
                  </a:lnTo>
                  <a:lnTo>
                    <a:pt x="0" y="13"/>
                  </a:lnTo>
                  <a:lnTo>
                    <a:pt x="0" y="18"/>
                  </a:lnTo>
                  <a:lnTo>
                    <a:pt x="0" y="22"/>
                  </a:lnTo>
                  <a:lnTo>
                    <a:pt x="0" y="25"/>
                  </a:lnTo>
                  <a:lnTo>
                    <a:pt x="1" y="29"/>
                  </a:lnTo>
                  <a:lnTo>
                    <a:pt x="2" y="33"/>
                  </a:lnTo>
                  <a:lnTo>
                    <a:pt x="4" y="36"/>
                  </a:lnTo>
                  <a:lnTo>
                    <a:pt x="5" y="39"/>
                  </a:lnTo>
                  <a:lnTo>
                    <a:pt x="7" y="42"/>
                  </a:lnTo>
                  <a:lnTo>
                    <a:pt x="9" y="45"/>
                  </a:lnTo>
                  <a:lnTo>
                    <a:pt x="11" y="48"/>
                  </a:lnTo>
                  <a:lnTo>
                    <a:pt x="13" y="51"/>
                  </a:lnTo>
                  <a:lnTo>
                    <a:pt x="15" y="54"/>
                  </a:lnTo>
                  <a:lnTo>
                    <a:pt x="18" y="57"/>
                  </a:lnTo>
                  <a:lnTo>
                    <a:pt x="20" y="59"/>
                  </a:lnTo>
                  <a:lnTo>
                    <a:pt x="23" y="62"/>
                  </a:lnTo>
                  <a:lnTo>
                    <a:pt x="25" y="65"/>
                  </a:lnTo>
                  <a:lnTo>
                    <a:pt x="28" y="67"/>
                  </a:lnTo>
                  <a:lnTo>
                    <a:pt x="31" y="70"/>
                  </a:lnTo>
                  <a:lnTo>
                    <a:pt x="34" y="73"/>
                  </a:lnTo>
                  <a:lnTo>
                    <a:pt x="36" y="76"/>
                  </a:lnTo>
                  <a:lnTo>
                    <a:pt x="39" y="79"/>
                  </a:lnTo>
                  <a:lnTo>
                    <a:pt x="42" y="81"/>
                  </a:lnTo>
                  <a:lnTo>
                    <a:pt x="44" y="85"/>
                  </a:lnTo>
                  <a:lnTo>
                    <a:pt x="47" y="88"/>
                  </a:lnTo>
                  <a:lnTo>
                    <a:pt x="49" y="91"/>
                  </a:lnTo>
                  <a:lnTo>
                    <a:pt x="51" y="94"/>
                  </a:lnTo>
                  <a:lnTo>
                    <a:pt x="54" y="97"/>
                  </a:lnTo>
                  <a:lnTo>
                    <a:pt x="56" y="101"/>
                  </a:lnTo>
                  <a:lnTo>
                    <a:pt x="58" y="10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29" name="Freeform 64"/>
            <p:cNvSpPr>
              <a:spLocks/>
            </p:cNvSpPr>
            <p:nvPr/>
          </p:nvSpPr>
          <p:spPr bwMode="auto">
            <a:xfrm>
              <a:off x="5047" y="3151"/>
              <a:ext cx="520" cy="252"/>
            </a:xfrm>
            <a:custGeom>
              <a:avLst/>
              <a:gdLst>
                <a:gd name="T0" fmla="*/ 55 w 444"/>
                <a:gd name="T1" fmla="*/ 16 h 223"/>
                <a:gd name="T2" fmla="*/ 105 w 444"/>
                <a:gd name="T3" fmla="*/ 20 h 223"/>
                <a:gd name="T4" fmla="*/ 163 w 444"/>
                <a:gd name="T5" fmla="*/ 29 h 223"/>
                <a:gd name="T6" fmla="*/ 224 w 444"/>
                <a:gd name="T7" fmla="*/ 37 h 223"/>
                <a:gd name="T8" fmla="*/ 286 w 444"/>
                <a:gd name="T9" fmla="*/ 45 h 223"/>
                <a:gd name="T10" fmla="*/ 345 w 444"/>
                <a:gd name="T11" fmla="*/ 51 h 223"/>
                <a:gd name="T12" fmla="*/ 411 w 444"/>
                <a:gd name="T13" fmla="*/ 58 h 223"/>
                <a:gd name="T14" fmla="*/ 478 w 444"/>
                <a:gd name="T15" fmla="*/ 66 h 223"/>
                <a:gd name="T16" fmla="*/ 538 w 444"/>
                <a:gd name="T17" fmla="*/ 76 h 223"/>
                <a:gd name="T18" fmla="*/ 601 w 444"/>
                <a:gd name="T19" fmla="*/ 85 h 223"/>
                <a:gd name="T20" fmla="*/ 658 w 444"/>
                <a:gd name="T21" fmla="*/ 97 h 223"/>
                <a:gd name="T22" fmla="*/ 721 w 444"/>
                <a:gd name="T23" fmla="*/ 110 h 223"/>
                <a:gd name="T24" fmla="*/ 772 w 444"/>
                <a:gd name="T25" fmla="*/ 124 h 223"/>
                <a:gd name="T26" fmla="*/ 827 w 444"/>
                <a:gd name="T27" fmla="*/ 141 h 223"/>
                <a:gd name="T28" fmla="*/ 876 w 444"/>
                <a:gd name="T29" fmla="*/ 165 h 223"/>
                <a:gd name="T30" fmla="*/ 923 w 444"/>
                <a:gd name="T31" fmla="*/ 192 h 223"/>
                <a:gd name="T32" fmla="*/ 1001 w 444"/>
                <a:gd name="T33" fmla="*/ 253 h 223"/>
                <a:gd name="T34" fmla="*/ 1053 w 444"/>
                <a:gd name="T35" fmla="*/ 292 h 223"/>
                <a:gd name="T36" fmla="*/ 1101 w 444"/>
                <a:gd name="T37" fmla="*/ 331 h 223"/>
                <a:gd name="T38" fmla="*/ 1155 w 444"/>
                <a:gd name="T39" fmla="*/ 373 h 223"/>
                <a:gd name="T40" fmla="*/ 1197 w 444"/>
                <a:gd name="T41" fmla="*/ 412 h 223"/>
                <a:gd name="T42" fmla="*/ 1240 w 444"/>
                <a:gd name="T43" fmla="*/ 449 h 223"/>
                <a:gd name="T44" fmla="*/ 1285 w 444"/>
                <a:gd name="T45" fmla="*/ 490 h 223"/>
                <a:gd name="T46" fmla="*/ 1339 w 444"/>
                <a:gd name="T47" fmla="*/ 524 h 223"/>
                <a:gd name="T48" fmla="*/ 1383 w 444"/>
                <a:gd name="T49" fmla="*/ 556 h 223"/>
                <a:gd name="T50" fmla="*/ 1429 w 444"/>
                <a:gd name="T51" fmla="*/ 592 h 223"/>
                <a:gd name="T52" fmla="*/ 1483 w 444"/>
                <a:gd name="T53" fmla="*/ 619 h 223"/>
                <a:gd name="T54" fmla="*/ 1538 w 444"/>
                <a:gd name="T55" fmla="*/ 648 h 223"/>
                <a:gd name="T56" fmla="*/ 1597 w 444"/>
                <a:gd name="T57" fmla="*/ 669 h 223"/>
                <a:gd name="T58" fmla="*/ 1669 w 444"/>
                <a:gd name="T59" fmla="*/ 689 h 223"/>
                <a:gd name="T60" fmla="*/ 1736 w 444"/>
                <a:gd name="T61" fmla="*/ 707 h 223"/>
                <a:gd name="T62" fmla="*/ 1795 w 444"/>
                <a:gd name="T63" fmla="*/ 718 h 223"/>
                <a:gd name="T64" fmla="*/ 1822 w 444"/>
                <a:gd name="T65" fmla="*/ 723 h 223"/>
                <a:gd name="T66" fmla="*/ 1859 w 444"/>
                <a:gd name="T67" fmla="*/ 732 h 223"/>
                <a:gd name="T68" fmla="*/ 1889 w 444"/>
                <a:gd name="T69" fmla="*/ 737 h 223"/>
                <a:gd name="T70" fmla="*/ 1921 w 444"/>
                <a:gd name="T71" fmla="*/ 740 h 223"/>
                <a:gd name="T72" fmla="*/ 1955 w 444"/>
                <a:gd name="T73" fmla="*/ 748 h 223"/>
                <a:gd name="T74" fmla="*/ 1980 w 444"/>
                <a:gd name="T75" fmla="*/ 754 h 223"/>
                <a:gd name="T76" fmla="*/ 2009 w 444"/>
                <a:gd name="T77" fmla="*/ 755 h 223"/>
                <a:gd name="T78" fmla="*/ 2034 w 444"/>
                <a:gd name="T79" fmla="*/ 754 h 223"/>
                <a:gd name="T80" fmla="*/ 2062 w 444"/>
                <a:gd name="T81" fmla="*/ 740 h 223"/>
                <a:gd name="T82" fmla="*/ 2082 w 444"/>
                <a:gd name="T83" fmla="*/ 737 h 223"/>
                <a:gd name="T84" fmla="*/ 2102 w 444"/>
                <a:gd name="T85" fmla="*/ 723 h 223"/>
                <a:gd name="T86" fmla="*/ 2123 w 444"/>
                <a:gd name="T87" fmla="*/ 703 h 223"/>
                <a:gd name="T88" fmla="*/ 2132 w 444"/>
                <a:gd name="T89" fmla="*/ 677 h 223"/>
                <a:gd name="T90" fmla="*/ 2150 w 444"/>
                <a:gd name="T91" fmla="*/ 651 h 223"/>
                <a:gd name="T92" fmla="*/ 2153 w 444"/>
                <a:gd name="T93" fmla="*/ 615 h 2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44" h="223">
                  <a:moveTo>
                    <a:pt x="0" y="0"/>
                  </a:moveTo>
                  <a:lnTo>
                    <a:pt x="11" y="4"/>
                  </a:lnTo>
                  <a:lnTo>
                    <a:pt x="16" y="5"/>
                  </a:lnTo>
                  <a:lnTo>
                    <a:pt x="22" y="6"/>
                  </a:lnTo>
                  <a:lnTo>
                    <a:pt x="27" y="8"/>
                  </a:lnTo>
                  <a:lnTo>
                    <a:pt x="33" y="9"/>
                  </a:lnTo>
                  <a:lnTo>
                    <a:pt x="40" y="10"/>
                  </a:lnTo>
                  <a:lnTo>
                    <a:pt x="46" y="11"/>
                  </a:lnTo>
                  <a:lnTo>
                    <a:pt x="52" y="12"/>
                  </a:lnTo>
                  <a:lnTo>
                    <a:pt x="59" y="13"/>
                  </a:lnTo>
                  <a:lnTo>
                    <a:pt x="65" y="14"/>
                  </a:lnTo>
                  <a:lnTo>
                    <a:pt x="71" y="15"/>
                  </a:lnTo>
                  <a:lnTo>
                    <a:pt x="78" y="16"/>
                  </a:lnTo>
                  <a:lnTo>
                    <a:pt x="85" y="17"/>
                  </a:lnTo>
                  <a:lnTo>
                    <a:pt x="91" y="18"/>
                  </a:lnTo>
                  <a:lnTo>
                    <a:pt x="98" y="19"/>
                  </a:lnTo>
                  <a:lnTo>
                    <a:pt x="104" y="20"/>
                  </a:lnTo>
                  <a:lnTo>
                    <a:pt x="111" y="22"/>
                  </a:lnTo>
                  <a:lnTo>
                    <a:pt x="117" y="23"/>
                  </a:lnTo>
                  <a:lnTo>
                    <a:pt x="123" y="24"/>
                  </a:lnTo>
                  <a:lnTo>
                    <a:pt x="130" y="26"/>
                  </a:lnTo>
                  <a:lnTo>
                    <a:pt x="136" y="28"/>
                  </a:lnTo>
                  <a:lnTo>
                    <a:pt x="142" y="30"/>
                  </a:lnTo>
                  <a:lnTo>
                    <a:pt x="148" y="32"/>
                  </a:lnTo>
                  <a:lnTo>
                    <a:pt x="154" y="34"/>
                  </a:lnTo>
                  <a:lnTo>
                    <a:pt x="160" y="36"/>
                  </a:lnTo>
                  <a:lnTo>
                    <a:pt x="165" y="39"/>
                  </a:lnTo>
                  <a:lnTo>
                    <a:pt x="171" y="42"/>
                  </a:lnTo>
                  <a:lnTo>
                    <a:pt x="176" y="46"/>
                  </a:lnTo>
                  <a:lnTo>
                    <a:pt x="181" y="49"/>
                  </a:lnTo>
                  <a:lnTo>
                    <a:pt x="185" y="53"/>
                  </a:lnTo>
                  <a:lnTo>
                    <a:pt x="190" y="57"/>
                  </a:lnTo>
                  <a:lnTo>
                    <a:pt x="201" y="68"/>
                  </a:lnTo>
                  <a:lnTo>
                    <a:pt x="207" y="74"/>
                  </a:lnTo>
                  <a:lnTo>
                    <a:pt x="212" y="80"/>
                  </a:lnTo>
                  <a:lnTo>
                    <a:pt x="217" y="86"/>
                  </a:lnTo>
                  <a:lnTo>
                    <a:pt x="222" y="92"/>
                  </a:lnTo>
                  <a:lnTo>
                    <a:pt x="227" y="98"/>
                  </a:lnTo>
                  <a:lnTo>
                    <a:pt x="232" y="104"/>
                  </a:lnTo>
                  <a:lnTo>
                    <a:pt x="237" y="110"/>
                  </a:lnTo>
                  <a:lnTo>
                    <a:pt x="242" y="115"/>
                  </a:lnTo>
                  <a:lnTo>
                    <a:pt x="247" y="121"/>
                  </a:lnTo>
                  <a:lnTo>
                    <a:pt x="251" y="127"/>
                  </a:lnTo>
                  <a:lnTo>
                    <a:pt x="256" y="132"/>
                  </a:lnTo>
                  <a:lnTo>
                    <a:pt x="261" y="138"/>
                  </a:lnTo>
                  <a:lnTo>
                    <a:pt x="265" y="144"/>
                  </a:lnTo>
                  <a:lnTo>
                    <a:pt x="270" y="149"/>
                  </a:lnTo>
                  <a:lnTo>
                    <a:pt x="275" y="154"/>
                  </a:lnTo>
                  <a:lnTo>
                    <a:pt x="280" y="159"/>
                  </a:lnTo>
                  <a:lnTo>
                    <a:pt x="285" y="164"/>
                  </a:lnTo>
                  <a:lnTo>
                    <a:pt x="290" y="169"/>
                  </a:lnTo>
                  <a:lnTo>
                    <a:pt x="295" y="174"/>
                  </a:lnTo>
                  <a:lnTo>
                    <a:pt x="301" y="178"/>
                  </a:lnTo>
                  <a:lnTo>
                    <a:pt x="306" y="182"/>
                  </a:lnTo>
                  <a:lnTo>
                    <a:pt x="312" y="186"/>
                  </a:lnTo>
                  <a:lnTo>
                    <a:pt x="317" y="190"/>
                  </a:lnTo>
                  <a:lnTo>
                    <a:pt x="323" y="194"/>
                  </a:lnTo>
                  <a:lnTo>
                    <a:pt x="330" y="197"/>
                  </a:lnTo>
                  <a:lnTo>
                    <a:pt x="336" y="200"/>
                  </a:lnTo>
                  <a:lnTo>
                    <a:pt x="343" y="203"/>
                  </a:lnTo>
                  <a:lnTo>
                    <a:pt x="349" y="205"/>
                  </a:lnTo>
                  <a:lnTo>
                    <a:pt x="357" y="208"/>
                  </a:lnTo>
                  <a:lnTo>
                    <a:pt x="364" y="210"/>
                  </a:lnTo>
                  <a:lnTo>
                    <a:pt x="370" y="211"/>
                  </a:lnTo>
                  <a:lnTo>
                    <a:pt x="373" y="212"/>
                  </a:lnTo>
                  <a:lnTo>
                    <a:pt x="376" y="213"/>
                  </a:lnTo>
                  <a:lnTo>
                    <a:pt x="379" y="214"/>
                  </a:lnTo>
                  <a:lnTo>
                    <a:pt x="383" y="215"/>
                  </a:lnTo>
                  <a:lnTo>
                    <a:pt x="386" y="216"/>
                  </a:lnTo>
                  <a:lnTo>
                    <a:pt x="389" y="217"/>
                  </a:lnTo>
                  <a:lnTo>
                    <a:pt x="392" y="218"/>
                  </a:lnTo>
                  <a:lnTo>
                    <a:pt x="395" y="219"/>
                  </a:lnTo>
                  <a:lnTo>
                    <a:pt x="399" y="220"/>
                  </a:lnTo>
                  <a:lnTo>
                    <a:pt x="402" y="220"/>
                  </a:lnTo>
                  <a:lnTo>
                    <a:pt x="405" y="221"/>
                  </a:lnTo>
                  <a:lnTo>
                    <a:pt x="408" y="221"/>
                  </a:lnTo>
                  <a:lnTo>
                    <a:pt x="411" y="221"/>
                  </a:lnTo>
                  <a:lnTo>
                    <a:pt x="413" y="222"/>
                  </a:lnTo>
                  <a:lnTo>
                    <a:pt x="416" y="221"/>
                  </a:lnTo>
                  <a:lnTo>
                    <a:pt x="419" y="221"/>
                  </a:lnTo>
                  <a:lnTo>
                    <a:pt x="421" y="220"/>
                  </a:lnTo>
                  <a:lnTo>
                    <a:pt x="424" y="219"/>
                  </a:lnTo>
                  <a:lnTo>
                    <a:pt x="427" y="218"/>
                  </a:lnTo>
                  <a:lnTo>
                    <a:pt x="429" y="217"/>
                  </a:lnTo>
                  <a:lnTo>
                    <a:pt x="431" y="215"/>
                  </a:lnTo>
                  <a:lnTo>
                    <a:pt x="433" y="213"/>
                  </a:lnTo>
                  <a:lnTo>
                    <a:pt x="435" y="210"/>
                  </a:lnTo>
                  <a:lnTo>
                    <a:pt x="437" y="207"/>
                  </a:lnTo>
                  <a:lnTo>
                    <a:pt x="438" y="204"/>
                  </a:lnTo>
                  <a:lnTo>
                    <a:pt x="439" y="200"/>
                  </a:lnTo>
                  <a:lnTo>
                    <a:pt x="441" y="196"/>
                  </a:lnTo>
                  <a:lnTo>
                    <a:pt x="442" y="191"/>
                  </a:lnTo>
                  <a:lnTo>
                    <a:pt x="443" y="186"/>
                  </a:lnTo>
                  <a:lnTo>
                    <a:pt x="443" y="181"/>
                  </a:lnTo>
                </a:path>
              </a:pathLst>
            </a:custGeom>
            <a:solidFill>
              <a:srgbClr val="FFFFFF">
                <a:alpha val="50195"/>
              </a:srgbClr>
            </a:solidFill>
            <a:ln>
              <a:noFill/>
            </a:ln>
            <a:effectLst/>
            <a:extLst>
              <a:ext uri="{91240B29-F687-4F45-9708-019B960494DF}">
                <a14:hiddenLine xmlns:a14="http://schemas.microsoft.com/office/drawing/2010/main" w="74930" cap="flat" cmpd="sng">
                  <a:solidFill>
                    <a:srgbClr val="3366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30" name="Freeform 65"/>
            <p:cNvSpPr>
              <a:spLocks/>
            </p:cNvSpPr>
            <p:nvPr/>
          </p:nvSpPr>
          <p:spPr bwMode="auto">
            <a:xfrm>
              <a:off x="5558" y="3270"/>
              <a:ext cx="176" cy="79"/>
            </a:xfrm>
            <a:custGeom>
              <a:avLst/>
              <a:gdLst>
                <a:gd name="T0" fmla="*/ 0 w 151"/>
                <a:gd name="T1" fmla="*/ 226 h 70"/>
                <a:gd name="T2" fmla="*/ 48 w 151"/>
                <a:gd name="T3" fmla="*/ 226 h 70"/>
                <a:gd name="T4" fmla="*/ 76 w 151"/>
                <a:gd name="T5" fmla="*/ 226 h 70"/>
                <a:gd name="T6" fmla="*/ 93 w 151"/>
                <a:gd name="T7" fmla="*/ 228 h 70"/>
                <a:gd name="T8" fmla="*/ 122 w 151"/>
                <a:gd name="T9" fmla="*/ 228 h 70"/>
                <a:gd name="T10" fmla="*/ 146 w 151"/>
                <a:gd name="T11" fmla="*/ 228 h 70"/>
                <a:gd name="T12" fmla="*/ 171 w 151"/>
                <a:gd name="T13" fmla="*/ 230 h 70"/>
                <a:gd name="T14" fmla="*/ 198 w 151"/>
                <a:gd name="T15" fmla="*/ 230 h 70"/>
                <a:gd name="T16" fmla="*/ 225 w 151"/>
                <a:gd name="T17" fmla="*/ 230 h 70"/>
                <a:gd name="T18" fmla="*/ 247 w 151"/>
                <a:gd name="T19" fmla="*/ 228 h 70"/>
                <a:gd name="T20" fmla="*/ 281 w 151"/>
                <a:gd name="T21" fmla="*/ 228 h 70"/>
                <a:gd name="T22" fmla="*/ 303 w 151"/>
                <a:gd name="T23" fmla="*/ 228 h 70"/>
                <a:gd name="T24" fmla="*/ 331 w 151"/>
                <a:gd name="T25" fmla="*/ 226 h 70"/>
                <a:gd name="T26" fmla="*/ 353 w 151"/>
                <a:gd name="T27" fmla="*/ 223 h 70"/>
                <a:gd name="T28" fmla="*/ 375 w 151"/>
                <a:gd name="T29" fmla="*/ 217 h 70"/>
                <a:gd name="T30" fmla="*/ 403 w 151"/>
                <a:gd name="T31" fmla="*/ 212 h 70"/>
                <a:gd name="T32" fmla="*/ 424 w 151"/>
                <a:gd name="T33" fmla="*/ 208 h 70"/>
                <a:gd name="T34" fmla="*/ 450 w 151"/>
                <a:gd name="T35" fmla="*/ 204 h 70"/>
                <a:gd name="T36" fmla="*/ 470 w 151"/>
                <a:gd name="T37" fmla="*/ 200 h 70"/>
                <a:gd name="T38" fmla="*/ 494 w 151"/>
                <a:gd name="T39" fmla="*/ 187 h 70"/>
                <a:gd name="T40" fmla="*/ 511 w 151"/>
                <a:gd name="T41" fmla="*/ 181 h 70"/>
                <a:gd name="T42" fmla="*/ 533 w 151"/>
                <a:gd name="T43" fmla="*/ 170 h 70"/>
                <a:gd name="T44" fmla="*/ 556 w 151"/>
                <a:gd name="T45" fmla="*/ 159 h 70"/>
                <a:gd name="T46" fmla="*/ 576 w 151"/>
                <a:gd name="T47" fmla="*/ 147 h 70"/>
                <a:gd name="T48" fmla="*/ 593 w 151"/>
                <a:gd name="T49" fmla="*/ 134 h 70"/>
                <a:gd name="T50" fmla="*/ 612 w 151"/>
                <a:gd name="T51" fmla="*/ 119 h 70"/>
                <a:gd name="T52" fmla="*/ 622 w 151"/>
                <a:gd name="T53" fmla="*/ 105 h 70"/>
                <a:gd name="T54" fmla="*/ 640 w 151"/>
                <a:gd name="T55" fmla="*/ 86 h 70"/>
                <a:gd name="T56" fmla="*/ 656 w 151"/>
                <a:gd name="T57" fmla="*/ 62 h 70"/>
                <a:gd name="T58" fmla="*/ 671 w 151"/>
                <a:gd name="T59" fmla="*/ 43 h 70"/>
                <a:gd name="T60" fmla="*/ 678 w 151"/>
                <a:gd name="T61" fmla="*/ 23 h 70"/>
                <a:gd name="T62" fmla="*/ 695 w 151"/>
                <a:gd name="T63" fmla="*/ 0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1" h="70">
                  <a:moveTo>
                    <a:pt x="0" y="67"/>
                  </a:moveTo>
                  <a:lnTo>
                    <a:pt x="10" y="67"/>
                  </a:lnTo>
                  <a:lnTo>
                    <a:pt x="16" y="67"/>
                  </a:lnTo>
                  <a:lnTo>
                    <a:pt x="21" y="68"/>
                  </a:lnTo>
                  <a:lnTo>
                    <a:pt x="27" y="68"/>
                  </a:lnTo>
                  <a:lnTo>
                    <a:pt x="32" y="68"/>
                  </a:lnTo>
                  <a:lnTo>
                    <a:pt x="38" y="69"/>
                  </a:lnTo>
                  <a:lnTo>
                    <a:pt x="43" y="69"/>
                  </a:lnTo>
                  <a:lnTo>
                    <a:pt x="49" y="69"/>
                  </a:lnTo>
                  <a:lnTo>
                    <a:pt x="54" y="68"/>
                  </a:lnTo>
                  <a:lnTo>
                    <a:pt x="60" y="68"/>
                  </a:lnTo>
                  <a:lnTo>
                    <a:pt x="65" y="68"/>
                  </a:lnTo>
                  <a:lnTo>
                    <a:pt x="71" y="67"/>
                  </a:lnTo>
                  <a:lnTo>
                    <a:pt x="76" y="66"/>
                  </a:lnTo>
                  <a:lnTo>
                    <a:pt x="81" y="65"/>
                  </a:lnTo>
                  <a:lnTo>
                    <a:pt x="87" y="64"/>
                  </a:lnTo>
                  <a:lnTo>
                    <a:pt x="91" y="62"/>
                  </a:lnTo>
                  <a:lnTo>
                    <a:pt x="97" y="61"/>
                  </a:lnTo>
                  <a:lnTo>
                    <a:pt x="101" y="59"/>
                  </a:lnTo>
                  <a:lnTo>
                    <a:pt x="106" y="56"/>
                  </a:lnTo>
                  <a:lnTo>
                    <a:pt x="111" y="54"/>
                  </a:lnTo>
                  <a:lnTo>
                    <a:pt x="115" y="51"/>
                  </a:lnTo>
                  <a:lnTo>
                    <a:pt x="120" y="47"/>
                  </a:lnTo>
                  <a:lnTo>
                    <a:pt x="124" y="44"/>
                  </a:lnTo>
                  <a:lnTo>
                    <a:pt x="128" y="40"/>
                  </a:lnTo>
                  <a:lnTo>
                    <a:pt x="132" y="35"/>
                  </a:lnTo>
                  <a:lnTo>
                    <a:pt x="135" y="31"/>
                  </a:lnTo>
                  <a:lnTo>
                    <a:pt x="139" y="25"/>
                  </a:lnTo>
                  <a:lnTo>
                    <a:pt x="142" y="19"/>
                  </a:lnTo>
                  <a:lnTo>
                    <a:pt x="145" y="13"/>
                  </a:lnTo>
                  <a:lnTo>
                    <a:pt x="147" y="7"/>
                  </a:lnTo>
                  <a:lnTo>
                    <a:pt x="15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31" name="Freeform 66"/>
            <p:cNvSpPr>
              <a:spLocks/>
            </p:cNvSpPr>
            <p:nvPr/>
          </p:nvSpPr>
          <p:spPr bwMode="auto">
            <a:xfrm>
              <a:off x="5733" y="3205"/>
              <a:ext cx="75" cy="67"/>
            </a:xfrm>
            <a:custGeom>
              <a:avLst/>
              <a:gdLst>
                <a:gd name="T0" fmla="*/ 268 w 64"/>
                <a:gd name="T1" fmla="*/ 0 h 59"/>
                <a:gd name="T2" fmla="*/ 287 w 64"/>
                <a:gd name="T3" fmla="*/ 30 h 59"/>
                <a:gd name="T4" fmla="*/ 296 w 64"/>
                <a:gd name="T5" fmla="*/ 47 h 59"/>
                <a:gd name="T6" fmla="*/ 306 w 64"/>
                <a:gd name="T7" fmla="*/ 60 h 59"/>
                <a:gd name="T8" fmla="*/ 311 w 64"/>
                <a:gd name="T9" fmla="*/ 75 h 59"/>
                <a:gd name="T10" fmla="*/ 311 w 64"/>
                <a:gd name="T11" fmla="*/ 87 h 59"/>
                <a:gd name="T12" fmla="*/ 311 w 64"/>
                <a:gd name="T13" fmla="*/ 99 h 59"/>
                <a:gd name="T14" fmla="*/ 311 w 64"/>
                <a:gd name="T15" fmla="*/ 112 h 59"/>
                <a:gd name="T16" fmla="*/ 306 w 64"/>
                <a:gd name="T17" fmla="*/ 123 h 59"/>
                <a:gd name="T18" fmla="*/ 296 w 64"/>
                <a:gd name="T19" fmla="*/ 132 h 59"/>
                <a:gd name="T20" fmla="*/ 293 w 64"/>
                <a:gd name="T21" fmla="*/ 142 h 59"/>
                <a:gd name="T22" fmla="*/ 285 w 64"/>
                <a:gd name="T23" fmla="*/ 150 h 59"/>
                <a:gd name="T24" fmla="*/ 282 w 64"/>
                <a:gd name="T25" fmla="*/ 161 h 59"/>
                <a:gd name="T26" fmla="*/ 268 w 64"/>
                <a:gd name="T27" fmla="*/ 164 h 59"/>
                <a:gd name="T28" fmla="*/ 253 w 64"/>
                <a:gd name="T29" fmla="*/ 179 h 59"/>
                <a:gd name="T30" fmla="*/ 245 w 64"/>
                <a:gd name="T31" fmla="*/ 181 h 59"/>
                <a:gd name="T32" fmla="*/ 229 w 64"/>
                <a:gd name="T33" fmla="*/ 184 h 59"/>
                <a:gd name="T34" fmla="*/ 223 w 64"/>
                <a:gd name="T35" fmla="*/ 186 h 59"/>
                <a:gd name="T36" fmla="*/ 198 w 64"/>
                <a:gd name="T37" fmla="*/ 192 h 59"/>
                <a:gd name="T38" fmla="*/ 193 w 64"/>
                <a:gd name="T39" fmla="*/ 203 h 59"/>
                <a:gd name="T40" fmla="*/ 169 w 64"/>
                <a:gd name="T41" fmla="*/ 203 h 59"/>
                <a:gd name="T42" fmla="*/ 162 w 64"/>
                <a:gd name="T43" fmla="*/ 206 h 59"/>
                <a:gd name="T44" fmla="*/ 142 w 64"/>
                <a:gd name="T45" fmla="*/ 208 h 59"/>
                <a:gd name="T46" fmla="*/ 123 w 64"/>
                <a:gd name="T47" fmla="*/ 208 h 59"/>
                <a:gd name="T48" fmla="*/ 105 w 64"/>
                <a:gd name="T49" fmla="*/ 208 h 59"/>
                <a:gd name="T50" fmla="*/ 90 w 64"/>
                <a:gd name="T51" fmla="*/ 208 h 59"/>
                <a:gd name="T52" fmla="*/ 77 w 64"/>
                <a:gd name="T53" fmla="*/ 208 h 59"/>
                <a:gd name="T54" fmla="*/ 56 w 64"/>
                <a:gd name="T55" fmla="*/ 208 h 59"/>
                <a:gd name="T56" fmla="*/ 47 w 64"/>
                <a:gd name="T57" fmla="*/ 208 h 59"/>
                <a:gd name="T58" fmla="*/ 29 w 64"/>
                <a:gd name="T59" fmla="*/ 208 h 59"/>
                <a:gd name="T60" fmla="*/ 18 w 64"/>
                <a:gd name="T61" fmla="*/ 206 h 59"/>
                <a:gd name="T62" fmla="*/ 0 w 64"/>
                <a:gd name="T63" fmla="*/ 206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4" h="59">
                  <a:moveTo>
                    <a:pt x="55" y="0"/>
                  </a:moveTo>
                  <a:lnTo>
                    <a:pt x="59" y="9"/>
                  </a:lnTo>
                  <a:lnTo>
                    <a:pt x="61" y="13"/>
                  </a:lnTo>
                  <a:lnTo>
                    <a:pt x="62" y="17"/>
                  </a:lnTo>
                  <a:lnTo>
                    <a:pt x="63" y="21"/>
                  </a:lnTo>
                  <a:lnTo>
                    <a:pt x="63" y="25"/>
                  </a:lnTo>
                  <a:lnTo>
                    <a:pt x="63" y="28"/>
                  </a:lnTo>
                  <a:lnTo>
                    <a:pt x="63" y="32"/>
                  </a:lnTo>
                  <a:lnTo>
                    <a:pt x="62" y="34"/>
                  </a:lnTo>
                  <a:lnTo>
                    <a:pt x="61" y="37"/>
                  </a:lnTo>
                  <a:lnTo>
                    <a:pt x="60" y="40"/>
                  </a:lnTo>
                  <a:lnTo>
                    <a:pt x="58" y="42"/>
                  </a:lnTo>
                  <a:lnTo>
                    <a:pt x="57" y="45"/>
                  </a:lnTo>
                  <a:lnTo>
                    <a:pt x="55" y="47"/>
                  </a:lnTo>
                  <a:lnTo>
                    <a:pt x="52" y="49"/>
                  </a:lnTo>
                  <a:lnTo>
                    <a:pt x="50" y="50"/>
                  </a:lnTo>
                  <a:lnTo>
                    <a:pt x="47" y="52"/>
                  </a:lnTo>
                  <a:lnTo>
                    <a:pt x="45" y="53"/>
                  </a:lnTo>
                  <a:lnTo>
                    <a:pt x="41" y="54"/>
                  </a:lnTo>
                  <a:lnTo>
                    <a:pt x="39" y="56"/>
                  </a:lnTo>
                  <a:lnTo>
                    <a:pt x="35" y="56"/>
                  </a:lnTo>
                  <a:lnTo>
                    <a:pt x="32" y="57"/>
                  </a:lnTo>
                  <a:lnTo>
                    <a:pt x="29" y="58"/>
                  </a:lnTo>
                  <a:lnTo>
                    <a:pt x="26" y="58"/>
                  </a:lnTo>
                  <a:lnTo>
                    <a:pt x="22" y="58"/>
                  </a:lnTo>
                  <a:lnTo>
                    <a:pt x="19" y="58"/>
                  </a:lnTo>
                  <a:lnTo>
                    <a:pt x="16" y="58"/>
                  </a:lnTo>
                  <a:lnTo>
                    <a:pt x="12" y="58"/>
                  </a:lnTo>
                  <a:lnTo>
                    <a:pt x="9" y="58"/>
                  </a:lnTo>
                  <a:lnTo>
                    <a:pt x="6" y="58"/>
                  </a:lnTo>
                  <a:lnTo>
                    <a:pt x="3" y="57"/>
                  </a:lnTo>
                  <a:lnTo>
                    <a:pt x="0" y="5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32" name="Freeform 67"/>
            <p:cNvSpPr>
              <a:spLocks/>
            </p:cNvSpPr>
            <p:nvPr/>
          </p:nvSpPr>
          <p:spPr bwMode="auto">
            <a:xfrm>
              <a:off x="5901" y="3021"/>
              <a:ext cx="30" cy="88"/>
            </a:xfrm>
            <a:custGeom>
              <a:avLst/>
              <a:gdLst>
                <a:gd name="T0" fmla="*/ 97 w 26"/>
                <a:gd name="T1" fmla="*/ 0 h 78"/>
                <a:gd name="T2" fmla="*/ 103 w 26"/>
                <a:gd name="T3" fmla="*/ 20 h 78"/>
                <a:gd name="T4" fmla="*/ 103 w 26"/>
                <a:gd name="T5" fmla="*/ 29 h 78"/>
                <a:gd name="T6" fmla="*/ 104 w 26"/>
                <a:gd name="T7" fmla="*/ 37 h 78"/>
                <a:gd name="T8" fmla="*/ 104 w 26"/>
                <a:gd name="T9" fmla="*/ 47 h 78"/>
                <a:gd name="T10" fmla="*/ 104 w 26"/>
                <a:gd name="T11" fmla="*/ 55 h 78"/>
                <a:gd name="T12" fmla="*/ 104 w 26"/>
                <a:gd name="T13" fmla="*/ 68 h 78"/>
                <a:gd name="T14" fmla="*/ 104 w 26"/>
                <a:gd name="T15" fmla="*/ 76 h 78"/>
                <a:gd name="T16" fmla="*/ 104 w 26"/>
                <a:gd name="T17" fmla="*/ 86 h 78"/>
                <a:gd name="T18" fmla="*/ 104 w 26"/>
                <a:gd name="T19" fmla="*/ 89 h 78"/>
                <a:gd name="T20" fmla="*/ 103 w 26"/>
                <a:gd name="T21" fmla="*/ 100 h 78"/>
                <a:gd name="T22" fmla="*/ 103 w 26"/>
                <a:gd name="T23" fmla="*/ 111 h 78"/>
                <a:gd name="T24" fmla="*/ 103 w 26"/>
                <a:gd name="T25" fmla="*/ 115 h 78"/>
                <a:gd name="T26" fmla="*/ 97 w 26"/>
                <a:gd name="T27" fmla="*/ 127 h 78"/>
                <a:gd name="T28" fmla="*/ 97 w 26"/>
                <a:gd name="T29" fmla="*/ 133 h 78"/>
                <a:gd name="T30" fmla="*/ 90 w 26"/>
                <a:gd name="T31" fmla="*/ 143 h 78"/>
                <a:gd name="T32" fmla="*/ 89 w 26"/>
                <a:gd name="T33" fmla="*/ 150 h 78"/>
                <a:gd name="T34" fmla="*/ 84 w 26"/>
                <a:gd name="T35" fmla="*/ 159 h 78"/>
                <a:gd name="T36" fmla="*/ 84 w 26"/>
                <a:gd name="T37" fmla="*/ 161 h 78"/>
                <a:gd name="T38" fmla="*/ 77 w 26"/>
                <a:gd name="T39" fmla="*/ 177 h 78"/>
                <a:gd name="T40" fmla="*/ 73 w 26"/>
                <a:gd name="T41" fmla="*/ 181 h 78"/>
                <a:gd name="T42" fmla="*/ 67 w 26"/>
                <a:gd name="T43" fmla="*/ 187 h 78"/>
                <a:gd name="T44" fmla="*/ 63 w 26"/>
                <a:gd name="T45" fmla="*/ 200 h 78"/>
                <a:gd name="T46" fmla="*/ 58 w 26"/>
                <a:gd name="T47" fmla="*/ 204 h 78"/>
                <a:gd name="T48" fmla="*/ 50 w 26"/>
                <a:gd name="T49" fmla="*/ 211 h 78"/>
                <a:gd name="T50" fmla="*/ 43 w 26"/>
                <a:gd name="T51" fmla="*/ 215 h 78"/>
                <a:gd name="T52" fmla="*/ 37 w 26"/>
                <a:gd name="T53" fmla="*/ 226 h 78"/>
                <a:gd name="T54" fmla="*/ 28 w 26"/>
                <a:gd name="T55" fmla="*/ 230 h 78"/>
                <a:gd name="T56" fmla="*/ 21 w 26"/>
                <a:gd name="T57" fmla="*/ 238 h 78"/>
                <a:gd name="T58" fmla="*/ 18 w 26"/>
                <a:gd name="T59" fmla="*/ 243 h 78"/>
                <a:gd name="T60" fmla="*/ 2 w 26"/>
                <a:gd name="T61" fmla="*/ 254 h 78"/>
                <a:gd name="T62" fmla="*/ 0 w 26"/>
                <a:gd name="T63" fmla="*/ 257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 h="78">
                  <a:moveTo>
                    <a:pt x="23" y="0"/>
                  </a:moveTo>
                  <a:lnTo>
                    <a:pt x="24" y="6"/>
                  </a:lnTo>
                  <a:lnTo>
                    <a:pt x="24" y="9"/>
                  </a:lnTo>
                  <a:lnTo>
                    <a:pt x="25" y="11"/>
                  </a:lnTo>
                  <a:lnTo>
                    <a:pt x="25" y="14"/>
                  </a:lnTo>
                  <a:lnTo>
                    <a:pt x="25" y="17"/>
                  </a:lnTo>
                  <a:lnTo>
                    <a:pt x="25" y="20"/>
                  </a:lnTo>
                  <a:lnTo>
                    <a:pt x="25" y="22"/>
                  </a:lnTo>
                  <a:lnTo>
                    <a:pt x="25" y="25"/>
                  </a:lnTo>
                  <a:lnTo>
                    <a:pt x="25" y="27"/>
                  </a:lnTo>
                  <a:lnTo>
                    <a:pt x="24" y="30"/>
                  </a:lnTo>
                  <a:lnTo>
                    <a:pt x="24" y="33"/>
                  </a:lnTo>
                  <a:lnTo>
                    <a:pt x="24" y="35"/>
                  </a:lnTo>
                  <a:lnTo>
                    <a:pt x="23" y="38"/>
                  </a:lnTo>
                  <a:lnTo>
                    <a:pt x="23" y="40"/>
                  </a:lnTo>
                  <a:lnTo>
                    <a:pt x="22" y="43"/>
                  </a:lnTo>
                  <a:lnTo>
                    <a:pt x="21" y="45"/>
                  </a:lnTo>
                  <a:lnTo>
                    <a:pt x="20" y="47"/>
                  </a:lnTo>
                  <a:lnTo>
                    <a:pt x="20" y="49"/>
                  </a:lnTo>
                  <a:lnTo>
                    <a:pt x="18" y="52"/>
                  </a:lnTo>
                  <a:lnTo>
                    <a:pt x="17" y="54"/>
                  </a:lnTo>
                  <a:lnTo>
                    <a:pt x="16" y="56"/>
                  </a:lnTo>
                  <a:lnTo>
                    <a:pt x="15" y="59"/>
                  </a:lnTo>
                  <a:lnTo>
                    <a:pt x="14" y="61"/>
                  </a:lnTo>
                  <a:lnTo>
                    <a:pt x="12" y="63"/>
                  </a:lnTo>
                  <a:lnTo>
                    <a:pt x="10" y="65"/>
                  </a:lnTo>
                  <a:lnTo>
                    <a:pt x="9" y="67"/>
                  </a:lnTo>
                  <a:lnTo>
                    <a:pt x="7" y="69"/>
                  </a:lnTo>
                  <a:lnTo>
                    <a:pt x="5" y="71"/>
                  </a:lnTo>
                  <a:lnTo>
                    <a:pt x="4" y="73"/>
                  </a:lnTo>
                  <a:lnTo>
                    <a:pt x="2" y="75"/>
                  </a:lnTo>
                  <a:lnTo>
                    <a:pt x="0"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33" name="Freeform 68"/>
            <p:cNvSpPr>
              <a:spLocks/>
            </p:cNvSpPr>
            <p:nvPr/>
          </p:nvSpPr>
          <p:spPr bwMode="auto">
            <a:xfrm>
              <a:off x="5937" y="2914"/>
              <a:ext cx="38" cy="77"/>
            </a:xfrm>
            <a:custGeom>
              <a:avLst/>
              <a:gdLst>
                <a:gd name="T0" fmla="*/ 32 w 33"/>
                <a:gd name="T1" fmla="*/ 0 h 68"/>
                <a:gd name="T2" fmla="*/ 58 w 33"/>
                <a:gd name="T3" fmla="*/ 18 h 68"/>
                <a:gd name="T4" fmla="*/ 70 w 33"/>
                <a:gd name="T5" fmla="*/ 26 h 68"/>
                <a:gd name="T6" fmla="*/ 78 w 33"/>
                <a:gd name="T7" fmla="*/ 33 h 68"/>
                <a:gd name="T8" fmla="*/ 89 w 33"/>
                <a:gd name="T9" fmla="*/ 46 h 68"/>
                <a:gd name="T10" fmla="*/ 93 w 33"/>
                <a:gd name="T11" fmla="*/ 52 h 68"/>
                <a:gd name="T12" fmla="*/ 104 w 33"/>
                <a:gd name="T13" fmla="*/ 61 h 68"/>
                <a:gd name="T14" fmla="*/ 108 w 33"/>
                <a:gd name="T15" fmla="*/ 69 h 68"/>
                <a:gd name="T16" fmla="*/ 117 w 33"/>
                <a:gd name="T17" fmla="*/ 76 h 68"/>
                <a:gd name="T18" fmla="*/ 120 w 33"/>
                <a:gd name="T19" fmla="*/ 86 h 68"/>
                <a:gd name="T20" fmla="*/ 123 w 33"/>
                <a:gd name="T21" fmla="*/ 96 h 68"/>
                <a:gd name="T22" fmla="*/ 124 w 33"/>
                <a:gd name="T23" fmla="*/ 100 h 68"/>
                <a:gd name="T24" fmla="*/ 124 w 33"/>
                <a:gd name="T25" fmla="*/ 110 h 68"/>
                <a:gd name="T26" fmla="*/ 135 w 33"/>
                <a:gd name="T27" fmla="*/ 122 h 68"/>
                <a:gd name="T28" fmla="*/ 135 w 33"/>
                <a:gd name="T29" fmla="*/ 125 h 68"/>
                <a:gd name="T30" fmla="*/ 135 w 33"/>
                <a:gd name="T31" fmla="*/ 129 h 68"/>
                <a:gd name="T32" fmla="*/ 124 w 33"/>
                <a:gd name="T33" fmla="*/ 139 h 68"/>
                <a:gd name="T34" fmla="*/ 124 w 33"/>
                <a:gd name="T35" fmla="*/ 145 h 68"/>
                <a:gd name="T36" fmla="*/ 123 w 33"/>
                <a:gd name="T37" fmla="*/ 156 h 68"/>
                <a:gd name="T38" fmla="*/ 120 w 33"/>
                <a:gd name="T39" fmla="*/ 161 h 68"/>
                <a:gd name="T40" fmla="*/ 117 w 33"/>
                <a:gd name="T41" fmla="*/ 164 h 68"/>
                <a:gd name="T42" fmla="*/ 107 w 33"/>
                <a:gd name="T43" fmla="*/ 177 h 68"/>
                <a:gd name="T44" fmla="*/ 104 w 33"/>
                <a:gd name="T45" fmla="*/ 182 h 68"/>
                <a:gd name="T46" fmla="*/ 93 w 33"/>
                <a:gd name="T47" fmla="*/ 186 h 68"/>
                <a:gd name="T48" fmla="*/ 89 w 33"/>
                <a:gd name="T49" fmla="*/ 187 h 68"/>
                <a:gd name="T50" fmla="*/ 77 w 33"/>
                <a:gd name="T51" fmla="*/ 200 h 68"/>
                <a:gd name="T52" fmla="*/ 67 w 33"/>
                <a:gd name="T53" fmla="*/ 206 h 68"/>
                <a:gd name="T54" fmla="*/ 53 w 33"/>
                <a:gd name="T55" fmla="*/ 209 h 68"/>
                <a:gd name="T56" fmla="*/ 43 w 33"/>
                <a:gd name="T57" fmla="*/ 212 h 68"/>
                <a:gd name="T58" fmla="*/ 28 w 33"/>
                <a:gd name="T59" fmla="*/ 222 h 68"/>
                <a:gd name="T60" fmla="*/ 3 w 33"/>
                <a:gd name="T61" fmla="*/ 226 h 68"/>
                <a:gd name="T62" fmla="*/ 0 w 33"/>
                <a:gd name="T63" fmla="*/ 233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68">
                  <a:moveTo>
                    <a:pt x="8" y="0"/>
                  </a:moveTo>
                  <a:lnTo>
                    <a:pt x="14" y="5"/>
                  </a:lnTo>
                  <a:lnTo>
                    <a:pt x="17" y="8"/>
                  </a:lnTo>
                  <a:lnTo>
                    <a:pt x="19" y="10"/>
                  </a:lnTo>
                  <a:lnTo>
                    <a:pt x="21" y="13"/>
                  </a:lnTo>
                  <a:lnTo>
                    <a:pt x="23" y="15"/>
                  </a:lnTo>
                  <a:lnTo>
                    <a:pt x="25" y="18"/>
                  </a:lnTo>
                  <a:lnTo>
                    <a:pt x="27" y="20"/>
                  </a:lnTo>
                  <a:lnTo>
                    <a:pt x="28" y="22"/>
                  </a:lnTo>
                  <a:lnTo>
                    <a:pt x="29" y="25"/>
                  </a:lnTo>
                  <a:lnTo>
                    <a:pt x="30" y="27"/>
                  </a:lnTo>
                  <a:lnTo>
                    <a:pt x="31" y="29"/>
                  </a:lnTo>
                  <a:lnTo>
                    <a:pt x="31" y="32"/>
                  </a:lnTo>
                  <a:lnTo>
                    <a:pt x="32" y="34"/>
                  </a:lnTo>
                  <a:lnTo>
                    <a:pt x="32" y="36"/>
                  </a:lnTo>
                  <a:lnTo>
                    <a:pt x="32" y="38"/>
                  </a:lnTo>
                  <a:lnTo>
                    <a:pt x="31" y="40"/>
                  </a:lnTo>
                  <a:lnTo>
                    <a:pt x="31" y="42"/>
                  </a:lnTo>
                  <a:lnTo>
                    <a:pt x="30" y="44"/>
                  </a:lnTo>
                  <a:lnTo>
                    <a:pt x="29" y="46"/>
                  </a:lnTo>
                  <a:lnTo>
                    <a:pt x="28" y="48"/>
                  </a:lnTo>
                  <a:lnTo>
                    <a:pt x="26" y="50"/>
                  </a:lnTo>
                  <a:lnTo>
                    <a:pt x="25" y="52"/>
                  </a:lnTo>
                  <a:lnTo>
                    <a:pt x="23" y="54"/>
                  </a:lnTo>
                  <a:lnTo>
                    <a:pt x="21" y="55"/>
                  </a:lnTo>
                  <a:lnTo>
                    <a:pt x="18" y="57"/>
                  </a:lnTo>
                  <a:lnTo>
                    <a:pt x="16" y="59"/>
                  </a:lnTo>
                  <a:lnTo>
                    <a:pt x="13" y="60"/>
                  </a:lnTo>
                  <a:lnTo>
                    <a:pt x="10" y="62"/>
                  </a:lnTo>
                  <a:lnTo>
                    <a:pt x="7" y="64"/>
                  </a:lnTo>
                  <a:lnTo>
                    <a:pt x="3" y="65"/>
                  </a:lnTo>
                  <a:lnTo>
                    <a:pt x="0" y="6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34" name="Freeform 69"/>
            <p:cNvSpPr>
              <a:spLocks/>
            </p:cNvSpPr>
            <p:nvPr/>
          </p:nvSpPr>
          <p:spPr bwMode="auto">
            <a:xfrm>
              <a:off x="5956" y="2794"/>
              <a:ext cx="44" cy="121"/>
            </a:xfrm>
            <a:custGeom>
              <a:avLst/>
              <a:gdLst>
                <a:gd name="T0" fmla="*/ 0 w 38"/>
                <a:gd name="T1" fmla="*/ 2 h 108"/>
                <a:gd name="T2" fmla="*/ 39 w 38"/>
                <a:gd name="T3" fmla="*/ 0 h 108"/>
                <a:gd name="T4" fmla="*/ 57 w 38"/>
                <a:gd name="T5" fmla="*/ 1 h 108"/>
                <a:gd name="T6" fmla="*/ 76 w 38"/>
                <a:gd name="T7" fmla="*/ 2 h 108"/>
                <a:gd name="T8" fmla="*/ 88 w 38"/>
                <a:gd name="T9" fmla="*/ 3 h 108"/>
                <a:gd name="T10" fmla="*/ 102 w 38"/>
                <a:gd name="T11" fmla="*/ 19 h 108"/>
                <a:gd name="T12" fmla="*/ 113 w 38"/>
                <a:gd name="T13" fmla="*/ 27 h 108"/>
                <a:gd name="T14" fmla="*/ 120 w 38"/>
                <a:gd name="T15" fmla="*/ 38 h 108"/>
                <a:gd name="T16" fmla="*/ 131 w 38"/>
                <a:gd name="T17" fmla="*/ 49 h 108"/>
                <a:gd name="T18" fmla="*/ 139 w 38"/>
                <a:gd name="T19" fmla="*/ 62 h 108"/>
                <a:gd name="T20" fmla="*/ 141 w 38"/>
                <a:gd name="T21" fmla="*/ 77 h 108"/>
                <a:gd name="T22" fmla="*/ 152 w 38"/>
                <a:gd name="T23" fmla="*/ 90 h 108"/>
                <a:gd name="T24" fmla="*/ 159 w 38"/>
                <a:gd name="T25" fmla="*/ 108 h 108"/>
                <a:gd name="T26" fmla="*/ 159 w 38"/>
                <a:gd name="T27" fmla="*/ 127 h 108"/>
                <a:gd name="T28" fmla="*/ 161 w 38"/>
                <a:gd name="T29" fmla="*/ 142 h 108"/>
                <a:gd name="T30" fmla="*/ 161 w 38"/>
                <a:gd name="T31" fmla="*/ 160 h 108"/>
                <a:gd name="T32" fmla="*/ 161 w 38"/>
                <a:gd name="T33" fmla="*/ 178 h 108"/>
                <a:gd name="T34" fmla="*/ 159 w 38"/>
                <a:gd name="T35" fmla="*/ 190 h 108"/>
                <a:gd name="T36" fmla="*/ 152 w 38"/>
                <a:gd name="T37" fmla="*/ 208 h 108"/>
                <a:gd name="T38" fmla="*/ 145 w 38"/>
                <a:gd name="T39" fmla="*/ 225 h 108"/>
                <a:gd name="T40" fmla="*/ 141 w 38"/>
                <a:gd name="T41" fmla="*/ 239 h 108"/>
                <a:gd name="T42" fmla="*/ 137 w 38"/>
                <a:gd name="T43" fmla="*/ 257 h 108"/>
                <a:gd name="T44" fmla="*/ 125 w 38"/>
                <a:gd name="T45" fmla="*/ 270 h 108"/>
                <a:gd name="T46" fmla="*/ 118 w 38"/>
                <a:gd name="T47" fmla="*/ 282 h 108"/>
                <a:gd name="T48" fmla="*/ 108 w 38"/>
                <a:gd name="T49" fmla="*/ 295 h 108"/>
                <a:gd name="T50" fmla="*/ 93 w 38"/>
                <a:gd name="T51" fmla="*/ 309 h 108"/>
                <a:gd name="T52" fmla="*/ 80 w 38"/>
                <a:gd name="T53" fmla="*/ 314 h 108"/>
                <a:gd name="T54" fmla="*/ 66 w 38"/>
                <a:gd name="T55" fmla="*/ 326 h 108"/>
                <a:gd name="T56" fmla="*/ 52 w 38"/>
                <a:gd name="T57" fmla="*/ 327 h 108"/>
                <a:gd name="T58" fmla="*/ 34 w 38"/>
                <a:gd name="T59" fmla="*/ 332 h 108"/>
                <a:gd name="T60" fmla="*/ 19 w 38"/>
                <a:gd name="T61" fmla="*/ 332 h 108"/>
                <a:gd name="T62" fmla="*/ 0 w 38"/>
                <a:gd name="T63" fmla="*/ 33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 h="108">
                  <a:moveTo>
                    <a:pt x="0" y="2"/>
                  </a:moveTo>
                  <a:lnTo>
                    <a:pt x="9" y="0"/>
                  </a:lnTo>
                  <a:lnTo>
                    <a:pt x="13" y="1"/>
                  </a:lnTo>
                  <a:lnTo>
                    <a:pt x="17" y="2"/>
                  </a:lnTo>
                  <a:lnTo>
                    <a:pt x="20" y="3"/>
                  </a:lnTo>
                  <a:lnTo>
                    <a:pt x="23" y="6"/>
                  </a:lnTo>
                  <a:lnTo>
                    <a:pt x="26" y="9"/>
                  </a:lnTo>
                  <a:lnTo>
                    <a:pt x="28" y="12"/>
                  </a:lnTo>
                  <a:lnTo>
                    <a:pt x="30" y="16"/>
                  </a:lnTo>
                  <a:lnTo>
                    <a:pt x="32" y="20"/>
                  </a:lnTo>
                  <a:lnTo>
                    <a:pt x="33" y="25"/>
                  </a:lnTo>
                  <a:lnTo>
                    <a:pt x="35" y="29"/>
                  </a:lnTo>
                  <a:lnTo>
                    <a:pt x="36" y="35"/>
                  </a:lnTo>
                  <a:lnTo>
                    <a:pt x="36" y="40"/>
                  </a:lnTo>
                  <a:lnTo>
                    <a:pt x="37" y="45"/>
                  </a:lnTo>
                  <a:lnTo>
                    <a:pt x="37" y="51"/>
                  </a:lnTo>
                  <a:lnTo>
                    <a:pt x="37" y="56"/>
                  </a:lnTo>
                  <a:lnTo>
                    <a:pt x="36" y="62"/>
                  </a:lnTo>
                  <a:lnTo>
                    <a:pt x="35" y="67"/>
                  </a:lnTo>
                  <a:lnTo>
                    <a:pt x="34" y="72"/>
                  </a:lnTo>
                  <a:lnTo>
                    <a:pt x="33" y="77"/>
                  </a:lnTo>
                  <a:lnTo>
                    <a:pt x="31" y="82"/>
                  </a:lnTo>
                  <a:lnTo>
                    <a:pt x="29" y="87"/>
                  </a:lnTo>
                  <a:lnTo>
                    <a:pt x="27" y="91"/>
                  </a:lnTo>
                  <a:lnTo>
                    <a:pt x="25" y="95"/>
                  </a:lnTo>
                  <a:lnTo>
                    <a:pt x="22" y="99"/>
                  </a:lnTo>
                  <a:lnTo>
                    <a:pt x="19" y="101"/>
                  </a:lnTo>
                  <a:lnTo>
                    <a:pt x="15" y="104"/>
                  </a:lnTo>
                  <a:lnTo>
                    <a:pt x="12" y="105"/>
                  </a:lnTo>
                  <a:lnTo>
                    <a:pt x="8" y="107"/>
                  </a:lnTo>
                  <a:lnTo>
                    <a:pt x="4" y="107"/>
                  </a:lnTo>
                  <a:lnTo>
                    <a:pt x="0" y="10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35" name="Freeform 70"/>
            <p:cNvSpPr>
              <a:spLocks/>
            </p:cNvSpPr>
            <p:nvPr/>
          </p:nvSpPr>
          <p:spPr bwMode="auto">
            <a:xfrm>
              <a:off x="5891" y="2706"/>
              <a:ext cx="66" cy="48"/>
            </a:xfrm>
            <a:custGeom>
              <a:avLst/>
              <a:gdLst>
                <a:gd name="T0" fmla="*/ 0 w 56"/>
                <a:gd name="T1" fmla="*/ 4 h 43"/>
                <a:gd name="T2" fmla="*/ 21 w 56"/>
                <a:gd name="T3" fmla="*/ 2 h 43"/>
                <a:gd name="T4" fmla="*/ 34 w 56"/>
                <a:gd name="T5" fmla="*/ 1 h 43"/>
                <a:gd name="T6" fmla="*/ 54 w 56"/>
                <a:gd name="T7" fmla="*/ 1 h 43"/>
                <a:gd name="T8" fmla="*/ 64 w 56"/>
                <a:gd name="T9" fmla="*/ 1 h 43"/>
                <a:gd name="T10" fmla="*/ 75 w 56"/>
                <a:gd name="T11" fmla="*/ 0 h 43"/>
                <a:gd name="T12" fmla="*/ 85 w 56"/>
                <a:gd name="T13" fmla="*/ 0 h 43"/>
                <a:gd name="T14" fmla="*/ 100 w 56"/>
                <a:gd name="T15" fmla="*/ 0 h 43"/>
                <a:gd name="T16" fmla="*/ 107 w 56"/>
                <a:gd name="T17" fmla="*/ 1 h 43"/>
                <a:gd name="T18" fmla="*/ 119 w 56"/>
                <a:gd name="T19" fmla="*/ 1 h 43"/>
                <a:gd name="T20" fmla="*/ 126 w 56"/>
                <a:gd name="T21" fmla="*/ 1 h 43"/>
                <a:gd name="T22" fmla="*/ 140 w 56"/>
                <a:gd name="T23" fmla="*/ 2 h 43"/>
                <a:gd name="T24" fmla="*/ 149 w 56"/>
                <a:gd name="T25" fmla="*/ 3 h 43"/>
                <a:gd name="T26" fmla="*/ 164 w 56"/>
                <a:gd name="T27" fmla="*/ 3 h 43"/>
                <a:gd name="T28" fmla="*/ 171 w 56"/>
                <a:gd name="T29" fmla="*/ 17 h 43"/>
                <a:gd name="T30" fmla="*/ 176 w 56"/>
                <a:gd name="T31" fmla="*/ 19 h 43"/>
                <a:gd name="T32" fmla="*/ 190 w 56"/>
                <a:gd name="T33" fmla="*/ 21 h 43"/>
                <a:gd name="T34" fmla="*/ 194 w 56"/>
                <a:gd name="T35" fmla="*/ 23 h 43"/>
                <a:gd name="T36" fmla="*/ 202 w 56"/>
                <a:gd name="T37" fmla="*/ 29 h 43"/>
                <a:gd name="T38" fmla="*/ 212 w 56"/>
                <a:gd name="T39" fmla="*/ 32 h 43"/>
                <a:gd name="T40" fmla="*/ 224 w 56"/>
                <a:gd name="T41" fmla="*/ 40 h 43"/>
                <a:gd name="T42" fmla="*/ 227 w 56"/>
                <a:gd name="T43" fmla="*/ 45 h 43"/>
                <a:gd name="T44" fmla="*/ 229 w 56"/>
                <a:gd name="T45" fmla="*/ 50 h 43"/>
                <a:gd name="T46" fmla="*/ 238 w 56"/>
                <a:gd name="T47" fmla="*/ 56 h 43"/>
                <a:gd name="T48" fmla="*/ 250 w 56"/>
                <a:gd name="T49" fmla="*/ 68 h 43"/>
                <a:gd name="T50" fmla="*/ 253 w 56"/>
                <a:gd name="T51" fmla="*/ 71 h 43"/>
                <a:gd name="T52" fmla="*/ 264 w 56"/>
                <a:gd name="T53" fmla="*/ 79 h 43"/>
                <a:gd name="T54" fmla="*/ 266 w 56"/>
                <a:gd name="T55" fmla="*/ 88 h 43"/>
                <a:gd name="T56" fmla="*/ 268 w 56"/>
                <a:gd name="T57" fmla="*/ 98 h 43"/>
                <a:gd name="T58" fmla="*/ 270 w 56"/>
                <a:gd name="T59" fmla="*/ 106 h 43"/>
                <a:gd name="T60" fmla="*/ 281 w 56"/>
                <a:gd name="T61" fmla="*/ 118 h 43"/>
                <a:gd name="T62" fmla="*/ 288 w 56"/>
                <a:gd name="T63" fmla="*/ 125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43">
                  <a:moveTo>
                    <a:pt x="0" y="4"/>
                  </a:moveTo>
                  <a:lnTo>
                    <a:pt x="4" y="2"/>
                  </a:lnTo>
                  <a:lnTo>
                    <a:pt x="7" y="1"/>
                  </a:lnTo>
                  <a:lnTo>
                    <a:pt x="10" y="1"/>
                  </a:lnTo>
                  <a:lnTo>
                    <a:pt x="12" y="1"/>
                  </a:lnTo>
                  <a:lnTo>
                    <a:pt x="14" y="0"/>
                  </a:lnTo>
                  <a:lnTo>
                    <a:pt x="16" y="0"/>
                  </a:lnTo>
                  <a:lnTo>
                    <a:pt x="19" y="0"/>
                  </a:lnTo>
                  <a:lnTo>
                    <a:pt x="21" y="1"/>
                  </a:lnTo>
                  <a:lnTo>
                    <a:pt x="23" y="1"/>
                  </a:lnTo>
                  <a:lnTo>
                    <a:pt x="25" y="1"/>
                  </a:lnTo>
                  <a:lnTo>
                    <a:pt x="27" y="2"/>
                  </a:lnTo>
                  <a:lnTo>
                    <a:pt x="29" y="3"/>
                  </a:lnTo>
                  <a:lnTo>
                    <a:pt x="31" y="3"/>
                  </a:lnTo>
                  <a:lnTo>
                    <a:pt x="33" y="5"/>
                  </a:lnTo>
                  <a:lnTo>
                    <a:pt x="34" y="6"/>
                  </a:lnTo>
                  <a:lnTo>
                    <a:pt x="36" y="7"/>
                  </a:lnTo>
                  <a:lnTo>
                    <a:pt x="38" y="8"/>
                  </a:lnTo>
                  <a:lnTo>
                    <a:pt x="39" y="10"/>
                  </a:lnTo>
                  <a:lnTo>
                    <a:pt x="41" y="11"/>
                  </a:lnTo>
                  <a:lnTo>
                    <a:pt x="42" y="13"/>
                  </a:lnTo>
                  <a:lnTo>
                    <a:pt x="44" y="15"/>
                  </a:lnTo>
                  <a:lnTo>
                    <a:pt x="45" y="17"/>
                  </a:lnTo>
                  <a:lnTo>
                    <a:pt x="46" y="19"/>
                  </a:lnTo>
                  <a:lnTo>
                    <a:pt x="48" y="22"/>
                  </a:lnTo>
                  <a:lnTo>
                    <a:pt x="49" y="24"/>
                  </a:lnTo>
                  <a:lnTo>
                    <a:pt x="50" y="27"/>
                  </a:lnTo>
                  <a:lnTo>
                    <a:pt x="51" y="30"/>
                  </a:lnTo>
                  <a:lnTo>
                    <a:pt x="52" y="33"/>
                  </a:lnTo>
                  <a:lnTo>
                    <a:pt x="53" y="35"/>
                  </a:lnTo>
                  <a:lnTo>
                    <a:pt x="54" y="39"/>
                  </a:lnTo>
                  <a:lnTo>
                    <a:pt x="55" y="4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36" name="Freeform 71"/>
            <p:cNvSpPr>
              <a:spLocks/>
            </p:cNvSpPr>
            <p:nvPr/>
          </p:nvSpPr>
          <p:spPr bwMode="auto">
            <a:xfrm>
              <a:off x="5910" y="2704"/>
              <a:ext cx="47" cy="50"/>
            </a:xfrm>
            <a:custGeom>
              <a:avLst/>
              <a:gdLst>
                <a:gd name="T0" fmla="*/ 0 w 40"/>
                <a:gd name="T1" fmla="*/ 19 h 44"/>
                <a:gd name="T2" fmla="*/ 25 w 40"/>
                <a:gd name="T3" fmla="*/ 3 h 44"/>
                <a:gd name="T4" fmla="*/ 34 w 40"/>
                <a:gd name="T5" fmla="*/ 2 h 44"/>
                <a:gd name="T6" fmla="*/ 49 w 40"/>
                <a:gd name="T7" fmla="*/ 1 h 44"/>
                <a:gd name="T8" fmla="*/ 58 w 40"/>
                <a:gd name="T9" fmla="*/ 1 h 44"/>
                <a:gd name="T10" fmla="*/ 68 w 40"/>
                <a:gd name="T11" fmla="*/ 0 h 44"/>
                <a:gd name="T12" fmla="*/ 80 w 40"/>
                <a:gd name="T13" fmla="*/ 0 h 44"/>
                <a:gd name="T14" fmla="*/ 89 w 40"/>
                <a:gd name="T15" fmla="*/ 0 h 44"/>
                <a:gd name="T16" fmla="*/ 102 w 40"/>
                <a:gd name="T17" fmla="*/ 0 h 44"/>
                <a:gd name="T18" fmla="*/ 110 w 40"/>
                <a:gd name="T19" fmla="*/ 0 h 44"/>
                <a:gd name="T20" fmla="*/ 120 w 40"/>
                <a:gd name="T21" fmla="*/ 1 h 44"/>
                <a:gd name="T22" fmla="*/ 129 w 40"/>
                <a:gd name="T23" fmla="*/ 2 h 44"/>
                <a:gd name="T24" fmla="*/ 140 w 40"/>
                <a:gd name="T25" fmla="*/ 2 h 44"/>
                <a:gd name="T26" fmla="*/ 145 w 40"/>
                <a:gd name="T27" fmla="*/ 3 h 44"/>
                <a:gd name="T28" fmla="*/ 149 w 40"/>
                <a:gd name="T29" fmla="*/ 17 h 44"/>
                <a:gd name="T30" fmla="*/ 152 w 40"/>
                <a:gd name="T31" fmla="*/ 19 h 44"/>
                <a:gd name="T32" fmla="*/ 165 w 40"/>
                <a:gd name="T33" fmla="*/ 22 h 44"/>
                <a:gd name="T34" fmla="*/ 170 w 40"/>
                <a:gd name="T35" fmla="*/ 28 h 44"/>
                <a:gd name="T36" fmla="*/ 170 w 40"/>
                <a:gd name="T37" fmla="*/ 32 h 44"/>
                <a:gd name="T38" fmla="*/ 179 w 40"/>
                <a:gd name="T39" fmla="*/ 41 h 44"/>
                <a:gd name="T40" fmla="*/ 179 w 40"/>
                <a:gd name="T41" fmla="*/ 47 h 44"/>
                <a:gd name="T42" fmla="*/ 187 w 40"/>
                <a:gd name="T43" fmla="*/ 53 h 44"/>
                <a:gd name="T44" fmla="*/ 194 w 40"/>
                <a:gd name="T45" fmla="*/ 60 h 44"/>
                <a:gd name="T46" fmla="*/ 194 w 40"/>
                <a:gd name="T47" fmla="*/ 68 h 44"/>
                <a:gd name="T48" fmla="*/ 194 w 40"/>
                <a:gd name="T49" fmla="*/ 77 h 44"/>
                <a:gd name="T50" fmla="*/ 195 w 40"/>
                <a:gd name="T51" fmla="*/ 85 h 44"/>
                <a:gd name="T52" fmla="*/ 195 w 40"/>
                <a:gd name="T53" fmla="*/ 97 h 44"/>
                <a:gd name="T54" fmla="*/ 195 w 40"/>
                <a:gd name="T55" fmla="*/ 108 h 44"/>
                <a:gd name="T56" fmla="*/ 195 w 40"/>
                <a:gd name="T57" fmla="*/ 122 h 44"/>
                <a:gd name="T58" fmla="*/ 195 w 40"/>
                <a:gd name="T59" fmla="*/ 130 h 44"/>
                <a:gd name="T60" fmla="*/ 195 w 40"/>
                <a:gd name="T61" fmla="*/ 142 h 44"/>
                <a:gd name="T62" fmla="*/ 195 w 40"/>
                <a:gd name="T63" fmla="*/ 158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 h="44">
                  <a:moveTo>
                    <a:pt x="0" y="5"/>
                  </a:moveTo>
                  <a:lnTo>
                    <a:pt x="5" y="3"/>
                  </a:lnTo>
                  <a:lnTo>
                    <a:pt x="7" y="2"/>
                  </a:lnTo>
                  <a:lnTo>
                    <a:pt x="10" y="1"/>
                  </a:lnTo>
                  <a:lnTo>
                    <a:pt x="12" y="1"/>
                  </a:lnTo>
                  <a:lnTo>
                    <a:pt x="14" y="0"/>
                  </a:lnTo>
                  <a:lnTo>
                    <a:pt x="16" y="0"/>
                  </a:lnTo>
                  <a:lnTo>
                    <a:pt x="18" y="0"/>
                  </a:lnTo>
                  <a:lnTo>
                    <a:pt x="20" y="0"/>
                  </a:lnTo>
                  <a:lnTo>
                    <a:pt x="22" y="0"/>
                  </a:lnTo>
                  <a:lnTo>
                    <a:pt x="24" y="1"/>
                  </a:lnTo>
                  <a:lnTo>
                    <a:pt x="26" y="2"/>
                  </a:lnTo>
                  <a:lnTo>
                    <a:pt x="27" y="2"/>
                  </a:lnTo>
                  <a:lnTo>
                    <a:pt x="29" y="3"/>
                  </a:lnTo>
                  <a:lnTo>
                    <a:pt x="30" y="4"/>
                  </a:lnTo>
                  <a:lnTo>
                    <a:pt x="31" y="5"/>
                  </a:lnTo>
                  <a:lnTo>
                    <a:pt x="32" y="6"/>
                  </a:lnTo>
                  <a:lnTo>
                    <a:pt x="34" y="8"/>
                  </a:lnTo>
                  <a:lnTo>
                    <a:pt x="34" y="9"/>
                  </a:lnTo>
                  <a:lnTo>
                    <a:pt x="36" y="11"/>
                  </a:lnTo>
                  <a:lnTo>
                    <a:pt x="36" y="13"/>
                  </a:lnTo>
                  <a:lnTo>
                    <a:pt x="37" y="15"/>
                  </a:lnTo>
                  <a:lnTo>
                    <a:pt x="38" y="17"/>
                  </a:lnTo>
                  <a:lnTo>
                    <a:pt x="38" y="19"/>
                  </a:lnTo>
                  <a:lnTo>
                    <a:pt x="38" y="22"/>
                  </a:lnTo>
                  <a:lnTo>
                    <a:pt x="39" y="24"/>
                  </a:lnTo>
                  <a:lnTo>
                    <a:pt x="39" y="27"/>
                  </a:lnTo>
                  <a:lnTo>
                    <a:pt x="39" y="30"/>
                  </a:lnTo>
                  <a:lnTo>
                    <a:pt x="39" y="33"/>
                  </a:lnTo>
                  <a:lnTo>
                    <a:pt x="39" y="36"/>
                  </a:lnTo>
                  <a:lnTo>
                    <a:pt x="39" y="40"/>
                  </a:lnTo>
                  <a:lnTo>
                    <a:pt x="39" y="43"/>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37" name="Freeform 72"/>
            <p:cNvSpPr>
              <a:spLocks/>
            </p:cNvSpPr>
            <p:nvPr/>
          </p:nvSpPr>
          <p:spPr bwMode="auto">
            <a:xfrm>
              <a:off x="5956" y="2796"/>
              <a:ext cx="38" cy="88"/>
            </a:xfrm>
            <a:custGeom>
              <a:avLst/>
              <a:gdLst>
                <a:gd name="T0" fmla="*/ 0 w 33"/>
                <a:gd name="T1" fmla="*/ 0 h 78"/>
                <a:gd name="T2" fmla="*/ 3 w 33"/>
                <a:gd name="T3" fmla="*/ 16 h 78"/>
                <a:gd name="T4" fmla="*/ 21 w 33"/>
                <a:gd name="T5" fmla="*/ 20 h 78"/>
                <a:gd name="T6" fmla="*/ 28 w 33"/>
                <a:gd name="T7" fmla="*/ 26 h 78"/>
                <a:gd name="T8" fmla="*/ 32 w 33"/>
                <a:gd name="T9" fmla="*/ 33 h 78"/>
                <a:gd name="T10" fmla="*/ 43 w 33"/>
                <a:gd name="T11" fmla="*/ 42 h 78"/>
                <a:gd name="T12" fmla="*/ 46 w 33"/>
                <a:gd name="T13" fmla="*/ 47 h 78"/>
                <a:gd name="T14" fmla="*/ 53 w 33"/>
                <a:gd name="T15" fmla="*/ 53 h 78"/>
                <a:gd name="T16" fmla="*/ 58 w 33"/>
                <a:gd name="T17" fmla="*/ 62 h 78"/>
                <a:gd name="T18" fmla="*/ 61 w 33"/>
                <a:gd name="T19" fmla="*/ 70 h 78"/>
                <a:gd name="T20" fmla="*/ 70 w 33"/>
                <a:gd name="T21" fmla="*/ 77 h 78"/>
                <a:gd name="T22" fmla="*/ 77 w 33"/>
                <a:gd name="T23" fmla="*/ 86 h 78"/>
                <a:gd name="T24" fmla="*/ 78 w 33"/>
                <a:gd name="T25" fmla="*/ 89 h 78"/>
                <a:gd name="T26" fmla="*/ 81 w 33"/>
                <a:gd name="T27" fmla="*/ 100 h 78"/>
                <a:gd name="T28" fmla="*/ 89 w 33"/>
                <a:gd name="T29" fmla="*/ 109 h 78"/>
                <a:gd name="T30" fmla="*/ 90 w 33"/>
                <a:gd name="T31" fmla="*/ 115 h 78"/>
                <a:gd name="T32" fmla="*/ 93 w 33"/>
                <a:gd name="T33" fmla="*/ 125 h 78"/>
                <a:gd name="T34" fmla="*/ 102 w 33"/>
                <a:gd name="T35" fmla="*/ 130 h 78"/>
                <a:gd name="T36" fmla="*/ 104 w 33"/>
                <a:gd name="T37" fmla="*/ 141 h 78"/>
                <a:gd name="T38" fmla="*/ 107 w 33"/>
                <a:gd name="T39" fmla="*/ 147 h 78"/>
                <a:gd name="T40" fmla="*/ 108 w 33"/>
                <a:gd name="T41" fmla="*/ 159 h 78"/>
                <a:gd name="T42" fmla="*/ 108 w 33"/>
                <a:gd name="T43" fmla="*/ 161 h 78"/>
                <a:gd name="T44" fmla="*/ 117 w 33"/>
                <a:gd name="T45" fmla="*/ 177 h 78"/>
                <a:gd name="T46" fmla="*/ 120 w 33"/>
                <a:gd name="T47" fmla="*/ 182 h 78"/>
                <a:gd name="T48" fmla="*/ 120 w 33"/>
                <a:gd name="T49" fmla="*/ 188 h 78"/>
                <a:gd name="T50" fmla="*/ 120 w 33"/>
                <a:gd name="T51" fmla="*/ 202 h 78"/>
                <a:gd name="T52" fmla="*/ 123 w 33"/>
                <a:gd name="T53" fmla="*/ 211 h 78"/>
                <a:gd name="T54" fmla="*/ 124 w 33"/>
                <a:gd name="T55" fmla="*/ 215 h 78"/>
                <a:gd name="T56" fmla="*/ 124 w 33"/>
                <a:gd name="T57" fmla="*/ 228 h 78"/>
                <a:gd name="T58" fmla="*/ 124 w 33"/>
                <a:gd name="T59" fmla="*/ 238 h 78"/>
                <a:gd name="T60" fmla="*/ 124 w 33"/>
                <a:gd name="T61" fmla="*/ 243 h 78"/>
                <a:gd name="T62" fmla="*/ 135 w 33"/>
                <a:gd name="T63" fmla="*/ 257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78">
                  <a:moveTo>
                    <a:pt x="0" y="0"/>
                  </a:moveTo>
                  <a:lnTo>
                    <a:pt x="3" y="4"/>
                  </a:lnTo>
                  <a:lnTo>
                    <a:pt x="5" y="6"/>
                  </a:lnTo>
                  <a:lnTo>
                    <a:pt x="7" y="8"/>
                  </a:lnTo>
                  <a:lnTo>
                    <a:pt x="8" y="10"/>
                  </a:lnTo>
                  <a:lnTo>
                    <a:pt x="10" y="12"/>
                  </a:lnTo>
                  <a:lnTo>
                    <a:pt x="11" y="14"/>
                  </a:lnTo>
                  <a:lnTo>
                    <a:pt x="13" y="16"/>
                  </a:lnTo>
                  <a:lnTo>
                    <a:pt x="14" y="19"/>
                  </a:lnTo>
                  <a:lnTo>
                    <a:pt x="15" y="21"/>
                  </a:lnTo>
                  <a:lnTo>
                    <a:pt x="17" y="23"/>
                  </a:lnTo>
                  <a:lnTo>
                    <a:pt x="18" y="25"/>
                  </a:lnTo>
                  <a:lnTo>
                    <a:pt x="19" y="27"/>
                  </a:lnTo>
                  <a:lnTo>
                    <a:pt x="20" y="30"/>
                  </a:lnTo>
                  <a:lnTo>
                    <a:pt x="21" y="32"/>
                  </a:lnTo>
                  <a:lnTo>
                    <a:pt x="22" y="35"/>
                  </a:lnTo>
                  <a:lnTo>
                    <a:pt x="23" y="37"/>
                  </a:lnTo>
                  <a:lnTo>
                    <a:pt x="24" y="39"/>
                  </a:lnTo>
                  <a:lnTo>
                    <a:pt x="25" y="42"/>
                  </a:lnTo>
                  <a:lnTo>
                    <a:pt x="26" y="44"/>
                  </a:lnTo>
                  <a:lnTo>
                    <a:pt x="27" y="47"/>
                  </a:lnTo>
                  <a:lnTo>
                    <a:pt x="27" y="49"/>
                  </a:lnTo>
                  <a:lnTo>
                    <a:pt x="28" y="52"/>
                  </a:lnTo>
                  <a:lnTo>
                    <a:pt x="29" y="55"/>
                  </a:lnTo>
                  <a:lnTo>
                    <a:pt x="29" y="57"/>
                  </a:lnTo>
                  <a:lnTo>
                    <a:pt x="29" y="60"/>
                  </a:lnTo>
                  <a:lnTo>
                    <a:pt x="30" y="63"/>
                  </a:lnTo>
                  <a:lnTo>
                    <a:pt x="31" y="65"/>
                  </a:lnTo>
                  <a:lnTo>
                    <a:pt x="31" y="68"/>
                  </a:lnTo>
                  <a:lnTo>
                    <a:pt x="31" y="71"/>
                  </a:lnTo>
                  <a:lnTo>
                    <a:pt x="31" y="73"/>
                  </a:lnTo>
                  <a:lnTo>
                    <a:pt x="32"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38" name="Freeform 73"/>
            <p:cNvSpPr>
              <a:spLocks/>
            </p:cNvSpPr>
            <p:nvPr/>
          </p:nvSpPr>
          <p:spPr bwMode="auto">
            <a:xfrm>
              <a:off x="5669" y="3216"/>
              <a:ext cx="130" cy="47"/>
            </a:xfrm>
            <a:custGeom>
              <a:avLst/>
              <a:gdLst>
                <a:gd name="T0" fmla="*/ 532 w 111"/>
                <a:gd name="T1" fmla="*/ 0 h 42"/>
                <a:gd name="T2" fmla="*/ 526 w 111"/>
                <a:gd name="T3" fmla="*/ 43 h 42"/>
                <a:gd name="T4" fmla="*/ 515 w 111"/>
                <a:gd name="T5" fmla="*/ 55 h 42"/>
                <a:gd name="T6" fmla="*/ 513 w 111"/>
                <a:gd name="T7" fmla="*/ 69 h 42"/>
                <a:gd name="T8" fmla="*/ 500 w 111"/>
                <a:gd name="T9" fmla="*/ 79 h 42"/>
                <a:gd name="T10" fmla="*/ 491 w 111"/>
                <a:gd name="T11" fmla="*/ 94 h 42"/>
                <a:gd name="T12" fmla="*/ 478 w 111"/>
                <a:gd name="T13" fmla="*/ 102 h 42"/>
                <a:gd name="T14" fmla="*/ 463 w 111"/>
                <a:gd name="T15" fmla="*/ 107 h 42"/>
                <a:gd name="T16" fmla="*/ 449 w 111"/>
                <a:gd name="T17" fmla="*/ 114 h 42"/>
                <a:gd name="T18" fmla="*/ 432 w 111"/>
                <a:gd name="T19" fmla="*/ 120 h 42"/>
                <a:gd name="T20" fmla="*/ 419 w 111"/>
                <a:gd name="T21" fmla="*/ 120 h 42"/>
                <a:gd name="T22" fmla="*/ 395 w 111"/>
                <a:gd name="T23" fmla="*/ 128 h 42"/>
                <a:gd name="T24" fmla="*/ 376 w 111"/>
                <a:gd name="T25" fmla="*/ 128 h 42"/>
                <a:gd name="T26" fmla="*/ 360 w 111"/>
                <a:gd name="T27" fmla="*/ 128 h 42"/>
                <a:gd name="T28" fmla="*/ 337 w 111"/>
                <a:gd name="T29" fmla="*/ 128 h 42"/>
                <a:gd name="T30" fmla="*/ 319 w 111"/>
                <a:gd name="T31" fmla="*/ 128 h 42"/>
                <a:gd name="T32" fmla="*/ 300 w 111"/>
                <a:gd name="T33" fmla="*/ 128 h 42"/>
                <a:gd name="T34" fmla="*/ 283 w 111"/>
                <a:gd name="T35" fmla="*/ 123 h 42"/>
                <a:gd name="T36" fmla="*/ 256 w 111"/>
                <a:gd name="T37" fmla="*/ 120 h 42"/>
                <a:gd name="T38" fmla="*/ 234 w 111"/>
                <a:gd name="T39" fmla="*/ 120 h 42"/>
                <a:gd name="T40" fmla="*/ 215 w 111"/>
                <a:gd name="T41" fmla="*/ 118 h 42"/>
                <a:gd name="T42" fmla="*/ 194 w 111"/>
                <a:gd name="T43" fmla="*/ 114 h 42"/>
                <a:gd name="T44" fmla="*/ 171 w 111"/>
                <a:gd name="T45" fmla="*/ 114 h 42"/>
                <a:gd name="T46" fmla="*/ 146 w 111"/>
                <a:gd name="T47" fmla="*/ 110 h 42"/>
                <a:gd name="T48" fmla="*/ 130 w 111"/>
                <a:gd name="T49" fmla="*/ 107 h 42"/>
                <a:gd name="T50" fmla="*/ 105 w 111"/>
                <a:gd name="T51" fmla="*/ 107 h 42"/>
                <a:gd name="T52" fmla="*/ 88 w 111"/>
                <a:gd name="T53" fmla="*/ 107 h 42"/>
                <a:gd name="T54" fmla="*/ 66 w 111"/>
                <a:gd name="T55" fmla="*/ 107 h 42"/>
                <a:gd name="T56" fmla="*/ 48 w 111"/>
                <a:gd name="T57" fmla="*/ 107 h 42"/>
                <a:gd name="T58" fmla="*/ 29 w 111"/>
                <a:gd name="T59" fmla="*/ 110 h 42"/>
                <a:gd name="T60" fmla="*/ 18 w 111"/>
                <a:gd name="T61" fmla="*/ 114 h 42"/>
                <a:gd name="T62" fmla="*/ 0 w 111"/>
                <a:gd name="T63" fmla="*/ 118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2">
                  <a:moveTo>
                    <a:pt x="110" y="0"/>
                  </a:moveTo>
                  <a:lnTo>
                    <a:pt x="108" y="13"/>
                  </a:lnTo>
                  <a:lnTo>
                    <a:pt x="107" y="18"/>
                  </a:lnTo>
                  <a:lnTo>
                    <a:pt x="105" y="22"/>
                  </a:lnTo>
                  <a:lnTo>
                    <a:pt x="103" y="26"/>
                  </a:lnTo>
                  <a:lnTo>
                    <a:pt x="101" y="30"/>
                  </a:lnTo>
                  <a:lnTo>
                    <a:pt x="98" y="33"/>
                  </a:lnTo>
                  <a:lnTo>
                    <a:pt x="96" y="35"/>
                  </a:lnTo>
                  <a:lnTo>
                    <a:pt x="92" y="37"/>
                  </a:lnTo>
                  <a:lnTo>
                    <a:pt x="89" y="39"/>
                  </a:lnTo>
                  <a:lnTo>
                    <a:pt x="86" y="39"/>
                  </a:lnTo>
                  <a:lnTo>
                    <a:pt x="82" y="41"/>
                  </a:lnTo>
                  <a:lnTo>
                    <a:pt x="78" y="41"/>
                  </a:lnTo>
                  <a:lnTo>
                    <a:pt x="74" y="41"/>
                  </a:lnTo>
                  <a:lnTo>
                    <a:pt x="70" y="41"/>
                  </a:lnTo>
                  <a:lnTo>
                    <a:pt x="66" y="41"/>
                  </a:lnTo>
                  <a:lnTo>
                    <a:pt x="62" y="41"/>
                  </a:lnTo>
                  <a:lnTo>
                    <a:pt x="58" y="40"/>
                  </a:lnTo>
                  <a:lnTo>
                    <a:pt x="53" y="39"/>
                  </a:lnTo>
                  <a:lnTo>
                    <a:pt x="49" y="39"/>
                  </a:lnTo>
                  <a:lnTo>
                    <a:pt x="44" y="38"/>
                  </a:lnTo>
                  <a:lnTo>
                    <a:pt x="40" y="37"/>
                  </a:lnTo>
                  <a:lnTo>
                    <a:pt x="36" y="37"/>
                  </a:lnTo>
                  <a:lnTo>
                    <a:pt x="31" y="36"/>
                  </a:lnTo>
                  <a:lnTo>
                    <a:pt x="27" y="35"/>
                  </a:lnTo>
                  <a:lnTo>
                    <a:pt x="22" y="35"/>
                  </a:lnTo>
                  <a:lnTo>
                    <a:pt x="18" y="35"/>
                  </a:lnTo>
                  <a:lnTo>
                    <a:pt x="14" y="35"/>
                  </a:lnTo>
                  <a:lnTo>
                    <a:pt x="10" y="35"/>
                  </a:lnTo>
                  <a:lnTo>
                    <a:pt x="6" y="36"/>
                  </a:lnTo>
                  <a:lnTo>
                    <a:pt x="3" y="37"/>
                  </a:lnTo>
                  <a:lnTo>
                    <a:pt x="0" y="3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39" name="Freeform 74"/>
            <p:cNvSpPr>
              <a:spLocks/>
            </p:cNvSpPr>
            <p:nvPr/>
          </p:nvSpPr>
          <p:spPr bwMode="auto">
            <a:xfrm>
              <a:off x="4770" y="3366"/>
              <a:ext cx="446" cy="216"/>
            </a:xfrm>
            <a:custGeom>
              <a:avLst/>
              <a:gdLst>
                <a:gd name="T0" fmla="*/ 0 w 381"/>
                <a:gd name="T1" fmla="*/ 0 h 192"/>
                <a:gd name="T2" fmla="*/ 34 w 381"/>
                <a:gd name="T3" fmla="*/ 99 h 192"/>
                <a:gd name="T4" fmla="*/ 64 w 381"/>
                <a:gd name="T5" fmla="*/ 141 h 192"/>
                <a:gd name="T6" fmla="*/ 95 w 381"/>
                <a:gd name="T7" fmla="*/ 179 h 192"/>
                <a:gd name="T8" fmla="*/ 139 w 381"/>
                <a:gd name="T9" fmla="*/ 213 h 192"/>
                <a:gd name="T10" fmla="*/ 178 w 381"/>
                <a:gd name="T11" fmla="*/ 241 h 192"/>
                <a:gd name="T12" fmla="*/ 227 w 381"/>
                <a:gd name="T13" fmla="*/ 271 h 192"/>
                <a:gd name="T14" fmla="*/ 283 w 381"/>
                <a:gd name="T15" fmla="*/ 293 h 192"/>
                <a:gd name="T16" fmla="*/ 337 w 381"/>
                <a:gd name="T17" fmla="*/ 315 h 192"/>
                <a:gd name="T18" fmla="*/ 394 w 381"/>
                <a:gd name="T19" fmla="*/ 331 h 192"/>
                <a:gd name="T20" fmla="*/ 461 w 381"/>
                <a:gd name="T21" fmla="*/ 351 h 192"/>
                <a:gd name="T22" fmla="*/ 529 w 381"/>
                <a:gd name="T23" fmla="*/ 366 h 192"/>
                <a:gd name="T24" fmla="*/ 596 w 381"/>
                <a:gd name="T25" fmla="*/ 376 h 192"/>
                <a:gd name="T26" fmla="*/ 668 w 381"/>
                <a:gd name="T27" fmla="*/ 388 h 192"/>
                <a:gd name="T28" fmla="*/ 740 w 381"/>
                <a:gd name="T29" fmla="*/ 398 h 192"/>
                <a:gd name="T30" fmla="*/ 812 w 381"/>
                <a:gd name="T31" fmla="*/ 412 h 192"/>
                <a:gd name="T32" fmla="*/ 886 w 381"/>
                <a:gd name="T33" fmla="*/ 417 h 192"/>
                <a:gd name="T34" fmla="*/ 966 w 381"/>
                <a:gd name="T35" fmla="*/ 422 h 192"/>
                <a:gd name="T36" fmla="*/ 1037 w 381"/>
                <a:gd name="T37" fmla="*/ 434 h 192"/>
                <a:gd name="T38" fmla="*/ 1110 w 381"/>
                <a:gd name="T39" fmla="*/ 437 h 192"/>
                <a:gd name="T40" fmla="*/ 1181 w 381"/>
                <a:gd name="T41" fmla="*/ 444 h 192"/>
                <a:gd name="T42" fmla="*/ 1254 w 381"/>
                <a:gd name="T43" fmla="*/ 457 h 192"/>
                <a:gd name="T44" fmla="*/ 1325 w 381"/>
                <a:gd name="T45" fmla="*/ 466 h 192"/>
                <a:gd name="T46" fmla="*/ 1390 w 381"/>
                <a:gd name="T47" fmla="*/ 475 h 192"/>
                <a:gd name="T48" fmla="*/ 1461 w 381"/>
                <a:gd name="T49" fmla="*/ 487 h 192"/>
                <a:gd name="T50" fmla="*/ 1525 w 381"/>
                <a:gd name="T51" fmla="*/ 498 h 192"/>
                <a:gd name="T52" fmla="*/ 1587 w 381"/>
                <a:gd name="T53" fmla="*/ 514 h 192"/>
                <a:gd name="T54" fmla="*/ 1645 w 381"/>
                <a:gd name="T55" fmla="*/ 530 h 192"/>
                <a:gd name="T56" fmla="*/ 1695 w 381"/>
                <a:gd name="T57" fmla="*/ 549 h 192"/>
                <a:gd name="T58" fmla="*/ 1750 w 381"/>
                <a:gd name="T59" fmla="*/ 570 h 192"/>
                <a:gd name="T60" fmla="*/ 1793 w 381"/>
                <a:gd name="T61" fmla="*/ 596 h 192"/>
                <a:gd name="T62" fmla="*/ 1839 w 381"/>
                <a:gd name="T63" fmla="*/ 619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192">
                  <a:moveTo>
                    <a:pt x="0" y="0"/>
                  </a:moveTo>
                  <a:lnTo>
                    <a:pt x="7" y="30"/>
                  </a:lnTo>
                  <a:lnTo>
                    <a:pt x="13" y="43"/>
                  </a:lnTo>
                  <a:lnTo>
                    <a:pt x="20" y="54"/>
                  </a:lnTo>
                  <a:lnTo>
                    <a:pt x="28" y="65"/>
                  </a:lnTo>
                  <a:lnTo>
                    <a:pt x="37" y="74"/>
                  </a:lnTo>
                  <a:lnTo>
                    <a:pt x="47" y="83"/>
                  </a:lnTo>
                  <a:lnTo>
                    <a:pt x="58" y="90"/>
                  </a:lnTo>
                  <a:lnTo>
                    <a:pt x="70" y="97"/>
                  </a:lnTo>
                  <a:lnTo>
                    <a:pt x="82" y="102"/>
                  </a:lnTo>
                  <a:lnTo>
                    <a:pt x="96" y="108"/>
                  </a:lnTo>
                  <a:lnTo>
                    <a:pt x="109" y="112"/>
                  </a:lnTo>
                  <a:lnTo>
                    <a:pt x="123" y="116"/>
                  </a:lnTo>
                  <a:lnTo>
                    <a:pt x="138" y="120"/>
                  </a:lnTo>
                  <a:lnTo>
                    <a:pt x="153" y="123"/>
                  </a:lnTo>
                  <a:lnTo>
                    <a:pt x="168" y="126"/>
                  </a:lnTo>
                  <a:lnTo>
                    <a:pt x="183" y="128"/>
                  </a:lnTo>
                  <a:lnTo>
                    <a:pt x="199" y="130"/>
                  </a:lnTo>
                  <a:lnTo>
                    <a:pt x="214" y="133"/>
                  </a:lnTo>
                  <a:lnTo>
                    <a:pt x="229" y="135"/>
                  </a:lnTo>
                  <a:lnTo>
                    <a:pt x="244" y="137"/>
                  </a:lnTo>
                  <a:lnTo>
                    <a:pt x="260" y="140"/>
                  </a:lnTo>
                  <a:lnTo>
                    <a:pt x="274" y="143"/>
                  </a:lnTo>
                  <a:lnTo>
                    <a:pt x="288" y="146"/>
                  </a:lnTo>
                  <a:lnTo>
                    <a:pt x="302" y="149"/>
                  </a:lnTo>
                  <a:lnTo>
                    <a:pt x="316" y="153"/>
                  </a:lnTo>
                  <a:lnTo>
                    <a:pt x="328" y="158"/>
                  </a:lnTo>
                  <a:lnTo>
                    <a:pt x="340" y="163"/>
                  </a:lnTo>
                  <a:lnTo>
                    <a:pt x="351" y="169"/>
                  </a:lnTo>
                  <a:lnTo>
                    <a:pt x="362" y="175"/>
                  </a:lnTo>
                  <a:lnTo>
                    <a:pt x="371" y="183"/>
                  </a:lnTo>
                  <a:lnTo>
                    <a:pt x="380" y="19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40" name="Freeform 75"/>
            <p:cNvSpPr>
              <a:spLocks/>
            </p:cNvSpPr>
            <p:nvPr/>
          </p:nvSpPr>
          <p:spPr bwMode="auto">
            <a:xfrm>
              <a:off x="5205" y="3571"/>
              <a:ext cx="381" cy="410"/>
            </a:xfrm>
            <a:custGeom>
              <a:avLst/>
              <a:gdLst>
                <a:gd name="T0" fmla="*/ 0 w 325"/>
                <a:gd name="T1" fmla="*/ 0 h 363"/>
                <a:gd name="T2" fmla="*/ 88 w 325"/>
                <a:gd name="T3" fmla="*/ 70 h 363"/>
                <a:gd name="T4" fmla="*/ 138 w 325"/>
                <a:gd name="T5" fmla="*/ 110 h 363"/>
                <a:gd name="T6" fmla="*/ 190 w 325"/>
                <a:gd name="T7" fmla="*/ 141 h 363"/>
                <a:gd name="T8" fmla="*/ 233 w 325"/>
                <a:gd name="T9" fmla="*/ 178 h 363"/>
                <a:gd name="T10" fmla="*/ 285 w 325"/>
                <a:gd name="T11" fmla="*/ 211 h 363"/>
                <a:gd name="T12" fmla="*/ 336 w 325"/>
                <a:gd name="T13" fmla="*/ 246 h 363"/>
                <a:gd name="T14" fmla="*/ 392 w 325"/>
                <a:gd name="T15" fmla="*/ 285 h 363"/>
                <a:gd name="T16" fmla="*/ 448 w 325"/>
                <a:gd name="T17" fmla="*/ 314 h 363"/>
                <a:gd name="T18" fmla="*/ 505 w 325"/>
                <a:gd name="T19" fmla="*/ 347 h 363"/>
                <a:gd name="T20" fmla="*/ 560 w 325"/>
                <a:gd name="T21" fmla="*/ 385 h 363"/>
                <a:gd name="T22" fmla="*/ 620 w 325"/>
                <a:gd name="T23" fmla="*/ 416 h 363"/>
                <a:gd name="T24" fmla="*/ 676 w 325"/>
                <a:gd name="T25" fmla="*/ 453 h 363"/>
                <a:gd name="T26" fmla="*/ 729 w 325"/>
                <a:gd name="T27" fmla="*/ 487 h 363"/>
                <a:gd name="T28" fmla="*/ 784 w 325"/>
                <a:gd name="T29" fmla="*/ 524 h 363"/>
                <a:gd name="T30" fmla="*/ 845 w 325"/>
                <a:gd name="T31" fmla="*/ 555 h 363"/>
                <a:gd name="T32" fmla="*/ 902 w 325"/>
                <a:gd name="T33" fmla="*/ 593 h 363"/>
                <a:gd name="T34" fmla="*/ 954 w 325"/>
                <a:gd name="T35" fmla="*/ 628 h 363"/>
                <a:gd name="T36" fmla="*/ 1011 w 325"/>
                <a:gd name="T37" fmla="*/ 663 h 363"/>
                <a:gd name="T38" fmla="*/ 1062 w 325"/>
                <a:gd name="T39" fmla="*/ 701 h 363"/>
                <a:gd name="T40" fmla="*/ 1116 w 325"/>
                <a:gd name="T41" fmla="*/ 739 h 363"/>
                <a:gd name="T42" fmla="*/ 1165 w 325"/>
                <a:gd name="T43" fmla="*/ 779 h 363"/>
                <a:gd name="T44" fmla="*/ 1219 w 325"/>
                <a:gd name="T45" fmla="*/ 815 h 363"/>
                <a:gd name="T46" fmla="*/ 1270 w 325"/>
                <a:gd name="T47" fmla="*/ 856 h 363"/>
                <a:gd name="T48" fmla="*/ 1311 w 325"/>
                <a:gd name="T49" fmla="*/ 898 h 363"/>
                <a:gd name="T50" fmla="*/ 1362 w 325"/>
                <a:gd name="T51" fmla="*/ 943 h 363"/>
                <a:gd name="T52" fmla="*/ 1402 w 325"/>
                <a:gd name="T53" fmla="*/ 989 h 363"/>
                <a:gd name="T54" fmla="*/ 1449 w 325"/>
                <a:gd name="T55" fmla="*/ 1031 h 363"/>
                <a:gd name="T56" fmla="*/ 1486 w 325"/>
                <a:gd name="T57" fmla="*/ 1071 h 363"/>
                <a:gd name="T58" fmla="*/ 1525 w 325"/>
                <a:gd name="T59" fmla="*/ 1123 h 363"/>
                <a:gd name="T60" fmla="*/ 1556 w 325"/>
                <a:gd name="T61" fmla="*/ 1172 h 363"/>
                <a:gd name="T62" fmla="*/ 1588 w 325"/>
                <a:gd name="T63" fmla="*/ 1223 h 3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5" h="363">
                  <a:moveTo>
                    <a:pt x="0" y="0"/>
                  </a:moveTo>
                  <a:lnTo>
                    <a:pt x="18" y="21"/>
                  </a:lnTo>
                  <a:lnTo>
                    <a:pt x="27" y="32"/>
                  </a:lnTo>
                  <a:lnTo>
                    <a:pt x="38" y="42"/>
                  </a:lnTo>
                  <a:lnTo>
                    <a:pt x="48" y="52"/>
                  </a:lnTo>
                  <a:lnTo>
                    <a:pt x="58" y="63"/>
                  </a:lnTo>
                  <a:lnTo>
                    <a:pt x="69" y="73"/>
                  </a:lnTo>
                  <a:lnTo>
                    <a:pt x="80" y="83"/>
                  </a:lnTo>
                  <a:lnTo>
                    <a:pt x="91" y="93"/>
                  </a:lnTo>
                  <a:lnTo>
                    <a:pt x="103" y="103"/>
                  </a:lnTo>
                  <a:lnTo>
                    <a:pt x="114" y="113"/>
                  </a:lnTo>
                  <a:lnTo>
                    <a:pt x="126" y="124"/>
                  </a:lnTo>
                  <a:lnTo>
                    <a:pt x="137" y="134"/>
                  </a:lnTo>
                  <a:lnTo>
                    <a:pt x="149" y="144"/>
                  </a:lnTo>
                  <a:lnTo>
                    <a:pt x="160" y="154"/>
                  </a:lnTo>
                  <a:lnTo>
                    <a:pt x="172" y="164"/>
                  </a:lnTo>
                  <a:lnTo>
                    <a:pt x="184" y="175"/>
                  </a:lnTo>
                  <a:lnTo>
                    <a:pt x="195" y="186"/>
                  </a:lnTo>
                  <a:lnTo>
                    <a:pt x="206" y="196"/>
                  </a:lnTo>
                  <a:lnTo>
                    <a:pt x="217" y="208"/>
                  </a:lnTo>
                  <a:lnTo>
                    <a:pt x="228" y="219"/>
                  </a:lnTo>
                  <a:lnTo>
                    <a:pt x="238" y="230"/>
                  </a:lnTo>
                  <a:lnTo>
                    <a:pt x="249" y="242"/>
                  </a:lnTo>
                  <a:lnTo>
                    <a:pt x="259" y="254"/>
                  </a:lnTo>
                  <a:lnTo>
                    <a:pt x="268" y="266"/>
                  </a:lnTo>
                  <a:lnTo>
                    <a:pt x="278" y="279"/>
                  </a:lnTo>
                  <a:lnTo>
                    <a:pt x="286" y="292"/>
                  </a:lnTo>
                  <a:lnTo>
                    <a:pt x="295" y="305"/>
                  </a:lnTo>
                  <a:lnTo>
                    <a:pt x="303" y="318"/>
                  </a:lnTo>
                  <a:lnTo>
                    <a:pt x="311" y="332"/>
                  </a:lnTo>
                  <a:lnTo>
                    <a:pt x="318" y="347"/>
                  </a:lnTo>
                  <a:lnTo>
                    <a:pt x="324" y="36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41" name="Line 76"/>
            <p:cNvSpPr>
              <a:spLocks noChangeShapeType="1"/>
            </p:cNvSpPr>
            <p:nvPr/>
          </p:nvSpPr>
          <p:spPr bwMode="auto">
            <a:xfrm>
              <a:off x="5473" y="3420"/>
              <a:ext cx="0" cy="43"/>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6942" name="Freeform 77"/>
            <p:cNvSpPr>
              <a:spLocks/>
            </p:cNvSpPr>
            <p:nvPr/>
          </p:nvSpPr>
          <p:spPr bwMode="auto">
            <a:xfrm>
              <a:off x="3274" y="1360"/>
              <a:ext cx="205" cy="189"/>
            </a:xfrm>
            <a:custGeom>
              <a:avLst/>
              <a:gdLst>
                <a:gd name="T0" fmla="*/ 846 w 175"/>
                <a:gd name="T1" fmla="*/ 140 h 167"/>
                <a:gd name="T2" fmla="*/ 826 w 175"/>
                <a:gd name="T3" fmla="*/ 139 h 167"/>
                <a:gd name="T4" fmla="*/ 799 w 175"/>
                <a:gd name="T5" fmla="*/ 129 h 167"/>
                <a:gd name="T6" fmla="*/ 770 w 175"/>
                <a:gd name="T7" fmla="*/ 124 h 167"/>
                <a:gd name="T8" fmla="*/ 729 w 175"/>
                <a:gd name="T9" fmla="*/ 113 h 167"/>
                <a:gd name="T10" fmla="*/ 683 w 175"/>
                <a:gd name="T11" fmla="*/ 100 h 167"/>
                <a:gd name="T12" fmla="*/ 647 w 175"/>
                <a:gd name="T13" fmla="*/ 86 h 167"/>
                <a:gd name="T14" fmla="*/ 597 w 175"/>
                <a:gd name="T15" fmla="*/ 75 h 167"/>
                <a:gd name="T16" fmla="*/ 561 w 175"/>
                <a:gd name="T17" fmla="*/ 54 h 167"/>
                <a:gd name="T18" fmla="*/ 534 w 175"/>
                <a:gd name="T19" fmla="*/ 46 h 167"/>
                <a:gd name="T20" fmla="*/ 514 w 175"/>
                <a:gd name="T21" fmla="*/ 29 h 167"/>
                <a:gd name="T22" fmla="*/ 501 w 175"/>
                <a:gd name="T23" fmla="*/ 18 h 167"/>
                <a:gd name="T24" fmla="*/ 485 w 175"/>
                <a:gd name="T25" fmla="*/ 3 h 167"/>
                <a:gd name="T26" fmla="*/ 463 w 175"/>
                <a:gd name="T27" fmla="*/ 1 h 167"/>
                <a:gd name="T28" fmla="*/ 440 w 175"/>
                <a:gd name="T29" fmla="*/ 0 h 167"/>
                <a:gd name="T30" fmla="*/ 389 w 175"/>
                <a:gd name="T31" fmla="*/ 1 h 167"/>
                <a:gd name="T32" fmla="*/ 332 w 175"/>
                <a:gd name="T33" fmla="*/ 16 h 167"/>
                <a:gd name="T34" fmla="*/ 283 w 175"/>
                <a:gd name="T35" fmla="*/ 26 h 167"/>
                <a:gd name="T36" fmla="*/ 234 w 175"/>
                <a:gd name="T37" fmla="*/ 46 h 167"/>
                <a:gd name="T38" fmla="*/ 198 w 175"/>
                <a:gd name="T39" fmla="*/ 75 h 167"/>
                <a:gd name="T40" fmla="*/ 166 w 175"/>
                <a:gd name="T41" fmla="*/ 101 h 167"/>
                <a:gd name="T42" fmla="*/ 139 w 175"/>
                <a:gd name="T43" fmla="*/ 140 h 167"/>
                <a:gd name="T44" fmla="*/ 103 w 175"/>
                <a:gd name="T45" fmla="*/ 187 h 167"/>
                <a:gd name="T46" fmla="*/ 77 w 175"/>
                <a:gd name="T47" fmla="*/ 227 h 167"/>
                <a:gd name="T48" fmla="*/ 75 w 175"/>
                <a:gd name="T49" fmla="*/ 244 h 167"/>
                <a:gd name="T50" fmla="*/ 66 w 175"/>
                <a:gd name="T51" fmla="*/ 260 h 167"/>
                <a:gd name="T52" fmla="*/ 75 w 175"/>
                <a:gd name="T53" fmla="*/ 276 h 167"/>
                <a:gd name="T54" fmla="*/ 77 w 175"/>
                <a:gd name="T55" fmla="*/ 291 h 167"/>
                <a:gd name="T56" fmla="*/ 77 w 175"/>
                <a:gd name="T57" fmla="*/ 308 h 167"/>
                <a:gd name="T58" fmla="*/ 81 w 175"/>
                <a:gd name="T59" fmla="*/ 328 h 167"/>
                <a:gd name="T60" fmla="*/ 88 w 175"/>
                <a:gd name="T61" fmla="*/ 350 h 167"/>
                <a:gd name="T62" fmla="*/ 88 w 175"/>
                <a:gd name="T63" fmla="*/ 368 h 167"/>
                <a:gd name="T64" fmla="*/ 88 w 175"/>
                <a:gd name="T65" fmla="*/ 377 h 167"/>
                <a:gd name="T66" fmla="*/ 88 w 175"/>
                <a:gd name="T67" fmla="*/ 386 h 167"/>
                <a:gd name="T68" fmla="*/ 90 w 175"/>
                <a:gd name="T69" fmla="*/ 395 h 167"/>
                <a:gd name="T70" fmla="*/ 90 w 175"/>
                <a:gd name="T71" fmla="*/ 397 h 167"/>
                <a:gd name="T72" fmla="*/ 90 w 175"/>
                <a:gd name="T73" fmla="*/ 411 h 167"/>
                <a:gd name="T74" fmla="*/ 88 w 175"/>
                <a:gd name="T75" fmla="*/ 416 h 167"/>
                <a:gd name="T76" fmla="*/ 88 w 175"/>
                <a:gd name="T77" fmla="*/ 427 h 167"/>
                <a:gd name="T78" fmla="*/ 75 w 175"/>
                <a:gd name="T79" fmla="*/ 447 h 167"/>
                <a:gd name="T80" fmla="*/ 64 w 175"/>
                <a:gd name="T81" fmla="*/ 463 h 167"/>
                <a:gd name="T82" fmla="*/ 55 w 175"/>
                <a:gd name="T83" fmla="*/ 465 h 167"/>
                <a:gd name="T84" fmla="*/ 40 w 175"/>
                <a:gd name="T85" fmla="*/ 471 h 167"/>
                <a:gd name="T86" fmla="*/ 29 w 175"/>
                <a:gd name="T87" fmla="*/ 476 h 167"/>
                <a:gd name="T88" fmla="*/ 21 w 175"/>
                <a:gd name="T89" fmla="*/ 488 h 167"/>
                <a:gd name="T90" fmla="*/ 2 w 175"/>
                <a:gd name="T91" fmla="*/ 493 h 167"/>
                <a:gd name="T92" fmla="*/ 0 w 175"/>
                <a:gd name="T93" fmla="*/ 502 h 167"/>
                <a:gd name="T94" fmla="*/ 0 w 175"/>
                <a:gd name="T95" fmla="*/ 502 h 167"/>
                <a:gd name="T96" fmla="*/ 0 w 175"/>
                <a:gd name="T97" fmla="*/ 502 h 167"/>
                <a:gd name="T98" fmla="*/ 0 w 175"/>
                <a:gd name="T99" fmla="*/ 502 h 167"/>
                <a:gd name="T100" fmla="*/ 0 w 175"/>
                <a:gd name="T101" fmla="*/ 502 h 167"/>
                <a:gd name="T102" fmla="*/ 0 w 175"/>
                <a:gd name="T103" fmla="*/ 502 h 167"/>
                <a:gd name="T104" fmla="*/ 0 w 175"/>
                <a:gd name="T105" fmla="*/ 502 h 167"/>
                <a:gd name="T106" fmla="*/ 0 w 175"/>
                <a:gd name="T107" fmla="*/ 502 h 167"/>
                <a:gd name="T108" fmla="*/ 0 w 175"/>
                <a:gd name="T109" fmla="*/ 506 h 167"/>
                <a:gd name="T110" fmla="*/ 0 w 175"/>
                <a:gd name="T111" fmla="*/ 513 h 167"/>
                <a:gd name="T112" fmla="*/ 0 w 175"/>
                <a:gd name="T113" fmla="*/ 526 h 167"/>
                <a:gd name="T114" fmla="*/ 0 w 175"/>
                <a:gd name="T115" fmla="*/ 538 h 167"/>
                <a:gd name="T116" fmla="*/ 0 w 175"/>
                <a:gd name="T117" fmla="*/ 548 h 167"/>
                <a:gd name="T118" fmla="*/ 0 w 175"/>
                <a:gd name="T119" fmla="*/ 558 h 167"/>
                <a:gd name="T120" fmla="*/ 0 w 175"/>
                <a:gd name="T121" fmla="*/ 573 h 167"/>
                <a:gd name="T122" fmla="*/ 0 w 175"/>
                <a:gd name="T123" fmla="*/ 573 h 1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5" h="167">
                  <a:moveTo>
                    <a:pt x="174" y="42"/>
                  </a:moveTo>
                  <a:lnTo>
                    <a:pt x="174" y="41"/>
                  </a:lnTo>
                  <a:lnTo>
                    <a:pt x="173" y="41"/>
                  </a:lnTo>
                  <a:lnTo>
                    <a:pt x="172" y="41"/>
                  </a:lnTo>
                  <a:lnTo>
                    <a:pt x="171" y="40"/>
                  </a:lnTo>
                  <a:lnTo>
                    <a:pt x="170" y="40"/>
                  </a:lnTo>
                  <a:lnTo>
                    <a:pt x="168" y="40"/>
                  </a:lnTo>
                  <a:lnTo>
                    <a:pt x="167" y="39"/>
                  </a:lnTo>
                  <a:lnTo>
                    <a:pt x="166" y="39"/>
                  </a:lnTo>
                  <a:lnTo>
                    <a:pt x="164" y="38"/>
                  </a:lnTo>
                  <a:lnTo>
                    <a:pt x="163" y="37"/>
                  </a:lnTo>
                  <a:lnTo>
                    <a:pt x="161" y="37"/>
                  </a:lnTo>
                  <a:lnTo>
                    <a:pt x="160" y="36"/>
                  </a:lnTo>
                  <a:lnTo>
                    <a:pt x="158" y="36"/>
                  </a:lnTo>
                  <a:lnTo>
                    <a:pt x="156" y="35"/>
                  </a:lnTo>
                  <a:lnTo>
                    <a:pt x="154" y="34"/>
                  </a:lnTo>
                  <a:lnTo>
                    <a:pt x="152" y="33"/>
                  </a:lnTo>
                  <a:lnTo>
                    <a:pt x="150" y="33"/>
                  </a:lnTo>
                  <a:lnTo>
                    <a:pt x="148" y="32"/>
                  </a:lnTo>
                  <a:lnTo>
                    <a:pt x="145" y="31"/>
                  </a:lnTo>
                  <a:lnTo>
                    <a:pt x="143" y="30"/>
                  </a:lnTo>
                  <a:lnTo>
                    <a:pt x="141" y="29"/>
                  </a:lnTo>
                  <a:lnTo>
                    <a:pt x="139" y="28"/>
                  </a:lnTo>
                  <a:lnTo>
                    <a:pt x="136" y="27"/>
                  </a:lnTo>
                  <a:lnTo>
                    <a:pt x="134" y="26"/>
                  </a:lnTo>
                  <a:lnTo>
                    <a:pt x="132" y="25"/>
                  </a:lnTo>
                  <a:lnTo>
                    <a:pt x="129" y="24"/>
                  </a:lnTo>
                  <a:lnTo>
                    <a:pt x="127" y="23"/>
                  </a:lnTo>
                  <a:lnTo>
                    <a:pt x="124" y="22"/>
                  </a:lnTo>
                  <a:lnTo>
                    <a:pt x="122" y="21"/>
                  </a:lnTo>
                  <a:lnTo>
                    <a:pt x="119" y="19"/>
                  </a:lnTo>
                  <a:lnTo>
                    <a:pt x="118" y="18"/>
                  </a:lnTo>
                  <a:lnTo>
                    <a:pt x="116" y="17"/>
                  </a:lnTo>
                  <a:lnTo>
                    <a:pt x="115" y="16"/>
                  </a:lnTo>
                  <a:lnTo>
                    <a:pt x="114" y="15"/>
                  </a:lnTo>
                  <a:lnTo>
                    <a:pt x="112" y="14"/>
                  </a:lnTo>
                  <a:lnTo>
                    <a:pt x="111" y="13"/>
                  </a:lnTo>
                  <a:lnTo>
                    <a:pt x="110" y="13"/>
                  </a:lnTo>
                  <a:lnTo>
                    <a:pt x="109" y="11"/>
                  </a:lnTo>
                  <a:lnTo>
                    <a:pt x="108" y="11"/>
                  </a:lnTo>
                  <a:lnTo>
                    <a:pt x="107" y="10"/>
                  </a:lnTo>
                  <a:lnTo>
                    <a:pt x="106" y="9"/>
                  </a:lnTo>
                  <a:lnTo>
                    <a:pt x="106" y="8"/>
                  </a:lnTo>
                  <a:lnTo>
                    <a:pt x="105" y="7"/>
                  </a:lnTo>
                  <a:lnTo>
                    <a:pt x="104" y="6"/>
                  </a:lnTo>
                  <a:lnTo>
                    <a:pt x="103" y="5"/>
                  </a:lnTo>
                  <a:lnTo>
                    <a:pt x="102" y="5"/>
                  </a:lnTo>
                  <a:lnTo>
                    <a:pt x="101" y="4"/>
                  </a:lnTo>
                  <a:lnTo>
                    <a:pt x="100" y="3"/>
                  </a:lnTo>
                  <a:lnTo>
                    <a:pt x="99" y="2"/>
                  </a:lnTo>
                  <a:lnTo>
                    <a:pt x="98" y="1"/>
                  </a:lnTo>
                  <a:lnTo>
                    <a:pt x="97" y="1"/>
                  </a:lnTo>
                  <a:lnTo>
                    <a:pt x="96" y="1"/>
                  </a:lnTo>
                  <a:lnTo>
                    <a:pt x="95" y="0"/>
                  </a:lnTo>
                  <a:lnTo>
                    <a:pt x="94" y="0"/>
                  </a:lnTo>
                  <a:lnTo>
                    <a:pt x="92" y="0"/>
                  </a:lnTo>
                  <a:lnTo>
                    <a:pt x="91" y="0"/>
                  </a:lnTo>
                  <a:lnTo>
                    <a:pt x="90" y="0"/>
                  </a:lnTo>
                  <a:lnTo>
                    <a:pt x="88" y="0"/>
                  </a:lnTo>
                  <a:lnTo>
                    <a:pt x="87" y="0"/>
                  </a:lnTo>
                  <a:lnTo>
                    <a:pt x="80" y="1"/>
                  </a:lnTo>
                  <a:lnTo>
                    <a:pt x="77" y="1"/>
                  </a:lnTo>
                  <a:lnTo>
                    <a:pt x="74" y="2"/>
                  </a:lnTo>
                  <a:lnTo>
                    <a:pt x="71" y="3"/>
                  </a:lnTo>
                  <a:lnTo>
                    <a:pt x="68" y="4"/>
                  </a:lnTo>
                  <a:lnTo>
                    <a:pt x="66" y="5"/>
                  </a:lnTo>
                  <a:lnTo>
                    <a:pt x="63" y="5"/>
                  </a:lnTo>
                  <a:lnTo>
                    <a:pt x="60" y="7"/>
                  </a:lnTo>
                  <a:lnTo>
                    <a:pt x="58" y="8"/>
                  </a:lnTo>
                  <a:lnTo>
                    <a:pt x="56" y="9"/>
                  </a:lnTo>
                  <a:lnTo>
                    <a:pt x="54" y="11"/>
                  </a:lnTo>
                  <a:lnTo>
                    <a:pt x="51" y="12"/>
                  </a:lnTo>
                  <a:lnTo>
                    <a:pt x="49" y="13"/>
                  </a:lnTo>
                  <a:lnTo>
                    <a:pt x="47" y="15"/>
                  </a:lnTo>
                  <a:lnTo>
                    <a:pt x="45" y="17"/>
                  </a:lnTo>
                  <a:lnTo>
                    <a:pt x="43" y="19"/>
                  </a:lnTo>
                  <a:lnTo>
                    <a:pt x="41" y="21"/>
                  </a:lnTo>
                  <a:lnTo>
                    <a:pt x="39" y="23"/>
                  </a:lnTo>
                  <a:lnTo>
                    <a:pt x="38" y="25"/>
                  </a:lnTo>
                  <a:lnTo>
                    <a:pt x="36" y="28"/>
                  </a:lnTo>
                  <a:lnTo>
                    <a:pt x="34" y="30"/>
                  </a:lnTo>
                  <a:lnTo>
                    <a:pt x="32" y="33"/>
                  </a:lnTo>
                  <a:lnTo>
                    <a:pt x="31" y="35"/>
                  </a:lnTo>
                  <a:lnTo>
                    <a:pt x="29" y="38"/>
                  </a:lnTo>
                  <a:lnTo>
                    <a:pt x="28" y="41"/>
                  </a:lnTo>
                  <a:lnTo>
                    <a:pt x="26" y="44"/>
                  </a:lnTo>
                  <a:lnTo>
                    <a:pt x="24" y="48"/>
                  </a:lnTo>
                  <a:lnTo>
                    <a:pt x="22" y="51"/>
                  </a:lnTo>
                  <a:lnTo>
                    <a:pt x="21" y="55"/>
                  </a:lnTo>
                  <a:lnTo>
                    <a:pt x="19" y="58"/>
                  </a:lnTo>
                  <a:lnTo>
                    <a:pt x="18" y="62"/>
                  </a:lnTo>
                  <a:lnTo>
                    <a:pt x="17" y="65"/>
                  </a:lnTo>
                  <a:lnTo>
                    <a:pt x="16" y="66"/>
                  </a:lnTo>
                  <a:lnTo>
                    <a:pt x="16" y="68"/>
                  </a:lnTo>
                  <a:lnTo>
                    <a:pt x="15" y="69"/>
                  </a:lnTo>
                  <a:lnTo>
                    <a:pt x="15" y="70"/>
                  </a:lnTo>
                  <a:lnTo>
                    <a:pt x="15" y="71"/>
                  </a:lnTo>
                  <a:lnTo>
                    <a:pt x="15" y="73"/>
                  </a:lnTo>
                  <a:lnTo>
                    <a:pt x="14" y="75"/>
                  </a:lnTo>
                  <a:lnTo>
                    <a:pt x="14" y="76"/>
                  </a:lnTo>
                  <a:lnTo>
                    <a:pt x="15" y="77"/>
                  </a:lnTo>
                  <a:lnTo>
                    <a:pt x="15" y="78"/>
                  </a:lnTo>
                  <a:lnTo>
                    <a:pt x="15" y="79"/>
                  </a:lnTo>
                  <a:lnTo>
                    <a:pt x="15" y="80"/>
                  </a:lnTo>
                  <a:lnTo>
                    <a:pt x="15" y="81"/>
                  </a:lnTo>
                  <a:lnTo>
                    <a:pt x="15" y="82"/>
                  </a:lnTo>
                  <a:lnTo>
                    <a:pt x="16" y="83"/>
                  </a:lnTo>
                  <a:lnTo>
                    <a:pt x="16" y="85"/>
                  </a:lnTo>
                  <a:lnTo>
                    <a:pt x="16" y="86"/>
                  </a:lnTo>
                  <a:lnTo>
                    <a:pt x="16" y="87"/>
                  </a:lnTo>
                  <a:lnTo>
                    <a:pt x="16" y="88"/>
                  </a:lnTo>
                  <a:lnTo>
                    <a:pt x="16" y="89"/>
                  </a:lnTo>
                  <a:lnTo>
                    <a:pt x="17" y="91"/>
                  </a:lnTo>
                  <a:lnTo>
                    <a:pt x="17" y="92"/>
                  </a:lnTo>
                  <a:lnTo>
                    <a:pt x="17" y="93"/>
                  </a:lnTo>
                  <a:lnTo>
                    <a:pt x="17" y="95"/>
                  </a:lnTo>
                  <a:lnTo>
                    <a:pt x="18" y="97"/>
                  </a:lnTo>
                  <a:lnTo>
                    <a:pt x="18" y="98"/>
                  </a:lnTo>
                  <a:lnTo>
                    <a:pt x="18" y="100"/>
                  </a:lnTo>
                  <a:lnTo>
                    <a:pt x="18" y="102"/>
                  </a:lnTo>
                  <a:lnTo>
                    <a:pt x="18" y="104"/>
                  </a:lnTo>
                  <a:lnTo>
                    <a:pt x="18" y="105"/>
                  </a:lnTo>
                  <a:lnTo>
                    <a:pt x="18" y="106"/>
                  </a:lnTo>
                  <a:lnTo>
                    <a:pt x="18" y="107"/>
                  </a:lnTo>
                  <a:lnTo>
                    <a:pt x="18" y="108"/>
                  </a:lnTo>
                  <a:lnTo>
                    <a:pt x="18" y="109"/>
                  </a:lnTo>
                  <a:lnTo>
                    <a:pt x="18" y="110"/>
                  </a:lnTo>
                  <a:lnTo>
                    <a:pt x="18" y="111"/>
                  </a:lnTo>
                  <a:lnTo>
                    <a:pt x="18" y="112"/>
                  </a:lnTo>
                  <a:lnTo>
                    <a:pt x="18" y="113"/>
                  </a:lnTo>
                  <a:lnTo>
                    <a:pt x="19" y="113"/>
                  </a:lnTo>
                  <a:lnTo>
                    <a:pt x="19" y="114"/>
                  </a:lnTo>
                  <a:lnTo>
                    <a:pt x="19" y="115"/>
                  </a:lnTo>
                  <a:lnTo>
                    <a:pt x="19" y="116"/>
                  </a:lnTo>
                  <a:lnTo>
                    <a:pt x="19" y="117"/>
                  </a:lnTo>
                  <a:lnTo>
                    <a:pt x="19" y="118"/>
                  </a:lnTo>
                  <a:lnTo>
                    <a:pt x="19" y="119"/>
                  </a:lnTo>
                  <a:lnTo>
                    <a:pt x="19" y="120"/>
                  </a:lnTo>
                  <a:lnTo>
                    <a:pt x="18" y="121"/>
                  </a:lnTo>
                  <a:lnTo>
                    <a:pt x="18" y="122"/>
                  </a:lnTo>
                  <a:lnTo>
                    <a:pt x="18" y="123"/>
                  </a:lnTo>
                  <a:lnTo>
                    <a:pt x="18" y="124"/>
                  </a:lnTo>
                  <a:lnTo>
                    <a:pt x="17" y="126"/>
                  </a:lnTo>
                  <a:lnTo>
                    <a:pt x="16" y="127"/>
                  </a:lnTo>
                  <a:lnTo>
                    <a:pt x="16" y="128"/>
                  </a:lnTo>
                  <a:lnTo>
                    <a:pt x="15" y="129"/>
                  </a:lnTo>
                  <a:lnTo>
                    <a:pt x="15" y="130"/>
                  </a:lnTo>
                  <a:lnTo>
                    <a:pt x="14" y="131"/>
                  </a:lnTo>
                  <a:lnTo>
                    <a:pt x="14" y="132"/>
                  </a:lnTo>
                  <a:lnTo>
                    <a:pt x="13" y="133"/>
                  </a:lnTo>
                  <a:lnTo>
                    <a:pt x="12" y="133"/>
                  </a:lnTo>
                  <a:lnTo>
                    <a:pt x="12" y="134"/>
                  </a:lnTo>
                  <a:lnTo>
                    <a:pt x="11" y="135"/>
                  </a:lnTo>
                  <a:lnTo>
                    <a:pt x="10" y="136"/>
                  </a:lnTo>
                  <a:lnTo>
                    <a:pt x="9" y="137"/>
                  </a:lnTo>
                  <a:lnTo>
                    <a:pt x="8" y="137"/>
                  </a:lnTo>
                  <a:lnTo>
                    <a:pt x="8" y="138"/>
                  </a:lnTo>
                  <a:lnTo>
                    <a:pt x="7" y="138"/>
                  </a:lnTo>
                  <a:lnTo>
                    <a:pt x="6" y="139"/>
                  </a:lnTo>
                  <a:lnTo>
                    <a:pt x="5" y="140"/>
                  </a:lnTo>
                  <a:lnTo>
                    <a:pt x="4" y="141"/>
                  </a:lnTo>
                  <a:lnTo>
                    <a:pt x="3" y="142"/>
                  </a:lnTo>
                  <a:lnTo>
                    <a:pt x="2" y="142"/>
                  </a:lnTo>
                  <a:lnTo>
                    <a:pt x="2" y="143"/>
                  </a:lnTo>
                  <a:lnTo>
                    <a:pt x="1" y="143"/>
                  </a:lnTo>
                  <a:lnTo>
                    <a:pt x="1" y="144"/>
                  </a:lnTo>
                  <a:lnTo>
                    <a:pt x="0" y="145"/>
                  </a:lnTo>
                  <a:lnTo>
                    <a:pt x="0" y="146"/>
                  </a:lnTo>
                  <a:lnTo>
                    <a:pt x="0" y="147"/>
                  </a:lnTo>
                  <a:lnTo>
                    <a:pt x="0" y="148"/>
                  </a:lnTo>
                  <a:lnTo>
                    <a:pt x="0" y="149"/>
                  </a:lnTo>
                  <a:lnTo>
                    <a:pt x="0" y="150"/>
                  </a:lnTo>
                  <a:lnTo>
                    <a:pt x="0" y="151"/>
                  </a:lnTo>
                  <a:lnTo>
                    <a:pt x="0" y="153"/>
                  </a:lnTo>
                  <a:lnTo>
                    <a:pt x="0" y="154"/>
                  </a:lnTo>
                  <a:lnTo>
                    <a:pt x="0" y="155"/>
                  </a:lnTo>
                  <a:lnTo>
                    <a:pt x="0" y="156"/>
                  </a:lnTo>
                  <a:lnTo>
                    <a:pt x="0" y="157"/>
                  </a:lnTo>
                  <a:lnTo>
                    <a:pt x="0" y="158"/>
                  </a:lnTo>
                  <a:lnTo>
                    <a:pt x="0" y="159"/>
                  </a:lnTo>
                  <a:lnTo>
                    <a:pt x="0" y="160"/>
                  </a:lnTo>
                  <a:lnTo>
                    <a:pt x="0" y="161"/>
                  </a:lnTo>
                  <a:lnTo>
                    <a:pt x="0" y="162"/>
                  </a:lnTo>
                  <a:lnTo>
                    <a:pt x="0" y="163"/>
                  </a:lnTo>
                  <a:lnTo>
                    <a:pt x="0" y="164"/>
                  </a:lnTo>
                  <a:lnTo>
                    <a:pt x="0" y="165"/>
                  </a:lnTo>
                  <a:lnTo>
                    <a:pt x="0" y="16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43" name="Freeform 78"/>
            <p:cNvSpPr>
              <a:spLocks/>
            </p:cNvSpPr>
            <p:nvPr/>
          </p:nvSpPr>
          <p:spPr bwMode="auto">
            <a:xfrm>
              <a:off x="3050" y="1687"/>
              <a:ext cx="64" cy="305"/>
            </a:xfrm>
            <a:custGeom>
              <a:avLst/>
              <a:gdLst>
                <a:gd name="T0" fmla="*/ 240 w 55"/>
                <a:gd name="T1" fmla="*/ 2 h 271"/>
                <a:gd name="T2" fmla="*/ 225 w 55"/>
                <a:gd name="T3" fmla="*/ 26 h 271"/>
                <a:gd name="T4" fmla="*/ 213 w 55"/>
                <a:gd name="T5" fmla="*/ 53 h 271"/>
                <a:gd name="T6" fmla="*/ 192 w 55"/>
                <a:gd name="T7" fmla="*/ 87 h 271"/>
                <a:gd name="T8" fmla="*/ 171 w 55"/>
                <a:gd name="T9" fmla="*/ 125 h 271"/>
                <a:gd name="T10" fmla="*/ 143 w 55"/>
                <a:gd name="T11" fmla="*/ 162 h 271"/>
                <a:gd name="T12" fmla="*/ 135 w 55"/>
                <a:gd name="T13" fmla="*/ 183 h 271"/>
                <a:gd name="T14" fmla="*/ 122 w 55"/>
                <a:gd name="T15" fmla="*/ 205 h 271"/>
                <a:gd name="T16" fmla="*/ 108 w 55"/>
                <a:gd name="T17" fmla="*/ 226 h 271"/>
                <a:gd name="T18" fmla="*/ 93 w 55"/>
                <a:gd name="T19" fmla="*/ 253 h 271"/>
                <a:gd name="T20" fmla="*/ 76 w 55"/>
                <a:gd name="T21" fmla="*/ 293 h 271"/>
                <a:gd name="T22" fmla="*/ 56 w 55"/>
                <a:gd name="T23" fmla="*/ 315 h 271"/>
                <a:gd name="T24" fmla="*/ 35 w 55"/>
                <a:gd name="T25" fmla="*/ 334 h 271"/>
                <a:gd name="T26" fmla="*/ 22 w 55"/>
                <a:gd name="T27" fmla="*/ 355 h 271"/>
                <a:gd name="T28" fmla="*/ 3 w 55"/>
                <a:gd name="T29" fmla="*/ 385 h 271"/>
                <a:gd name="T30" fmla="*/ 0 w 55"/>
                <a:gd name="T31" fmla="*/ 420 h 271"/>
                <a:gd name="T32" fmla="*/ 0 w 55"/>
                <a:gd name="T33" fmla="*/ 445 h 271"/>
                <a:gd name="T34" fmla="*/ 0 w 55"/>
                <a:gd name="T35" fmla="*/ 467 h 271"/>
                <a:gd name="T36" fmla="*/ 0 w 55"/>
                <a:gd name="T37" fmla="*/ 487 h 271"/>
                <a:gd name="T38" fmla="*/ 1 w 55"/>
                <a:gd name="T39" fmla="*/ 513 h 271"/>
                <a:gd name="T40" fmla="*/ 2 w 55"/>
                <a:gd name="T41" fmla="*/ 547 h 271"/>
                <a:gd name="T42" fmla="*/ 2 w 55"/>
                <a:gd name="T43" fmla="*/ 555 h 271"/>
                <a:gd name="T44" fmla="*/ 2 w 55"/>
                <a:gd name="T45" fmla="*/ 569 h 271"/>
                <a:gd name="T46" fmla="*/ 2 w 55"/>
                <a:gd name="T47" fmla="*/ 577 h 271"/>
                <a:gd name="T48" fmla="*/ 2 w 55"/>
                <a:gd name="T49" fmla="*/ 592 h 271"/>
                <a:gd name="T50" fmla="*/ 2 w 55"/>
                <a:gd name="T51" fmla="*/ 603 h 271"/>
                <a:gd name="T52" fmla="*/ 2 w 55"/>
                <a:gd name="T53" fmla="*/ 625 h 271"/>
                <a:gd name="T54" fmla="*/ 2 w 55"/>
                <a:gd name="T55" fmla="*/ 640 h 271"/>
                <a:gd name="T56" fmla="*/ 2 w 55"/>
                <a:gd name="T57" fmla="*/ 651 h 271"/>
                <a:gd name="T58" fmla="*/ 2 w 55"/>
                <a:gd name="T59" fmla="*/ 661 h 271"/>
                <a:gd name="T60" fmla="*/ 2 w 55"/>
                <a:gd name="T61" fmla="*/ 674 h 271"/>
                <a:gd name="T62" fmla="*/ 2 w 55"/>
                <a:gd name="T63" fmla="*/ 675 h 271"/>
                <a:gd name="T64" fmla="*/ 2 w 55"/>
                <a:gd name="T65" fmla="*/ 675 h 271"/>
                <a:gd name="T66" fmla="*/ 2 w 55"/>
                <a:gd name="T67" fmla="*/ 675 h 271"/>
                <a:gd name="T68" fmla="*/ 2 w 55"/>
                <a:gd name="T69" fmla="*/ 675 h 271"/>
                <a:gd name="T70" fmla="*/ 2 w 55"/>
                <a:gd name="T71" fmla="*/ 675 h 271"/>
                <a:gd name="T72" fmla="*/ 1 w 55"/>
                <a:gd name="T73" fmla="*/ 679 h 271"/>
                <a:gd name="T74" fmla="*/ 1 w 55"/>
                <a:gd name="T75" fmla="*/ 693 h 271"/>
                <a:gd name="T76" fmla="*/ 0 w 55"/>
                <a:gd name="T77" fmla="*/ 703 h 271"/>
                <a:gd name="T78" fmla="*/ 0 w 55"/>
                <a:gd name="T79" fmla="*/ 717 h 271"/>
                <a:gd name="T80" fmla="*/ 1 w 55"/>
                <a:gd name="T81" fmla="*/ 733 h 271"/>
                <a:gd name="T82" fmla="*/ 3 w 55"/>
                <a:gd name="T83" fmla="*/ 764 h 271"/>
                <a:gd name="T84" fmla="*/ 19 w 55"/>
                <a:gd name="T85" fmla="*/ 797 h 271"/>
                <a:gd name="T86" fmla="*/ 26 w 55"/>
                <a:gd name="T87" fmla="*/ 822 h 271"/>
                <a:gd name="T88" fmla="*/ 41 w 55"/>
                <a:gd name="T89" fmla="*/ 844 h 271"/>
                <a:gd name="T90" fmla="*/ 65 w 55"/>
                <a:gd name="T91" fmla="*/ 861 h 271"/>
                <a:gd name="T92" fmla="*/ 90 w 55"/>
                <a:gd name="T93" fmla="*/ 879 h 271"/>
                <a:gd name="T94" fmla="*/ 108 w 55"/>
                <a:gd name="T95" fmla="*/ 879 h 271"/>
                <a:gd name="T96" fmla="*/ 122 w 55"/>
                <a:gd name="T97" fmla="*/ 879 h 271"/>
                <a:gd name="T98" fmla="*/ 138 w 55"/>
                <a:gd name="T99" fmla="*/ 879 h 271"/>
                <a:gd name="T100" fmla="*/ 157 w 55"/>
                <a:gd name="T101" fmla="*/ 878 h 271"/>
                <a:gd name="T102" fmla="*/ 165 w 55"/>
                <a:gd name="T103" fmla="*/ 878 h 271"/>
                <a:gd name="T104" fmla="*/ 165 w 55"/>
                <a:gd name="T105" fmla="*/ 878 h 271"/>
                <a:gd name="T106" fmla="*/ 165 w 55"/>
                <a:gd name="T107" fmla="*/ 878 h 271"/>
                <a:gd name="T108" fmla="*/ 165 w 55"/>
                <a:gd name="T109" fmla="*/ 878 h 271"/>
                <a:gd name="T110" fmla="*/ 165 w 55"/>
                <a:gd name="T111" fmla="*/ 878 h 271"/>
                <a:gd name="T112" fmla="*/ 165 w 55"/>
                <a:gd name="T113" fmla="*/ 878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5" h="271">
                  <a:moveTo>
                    <a:pt x="54" y="0"/>
                  </a:moveTo>
                  <a:lnTo>
                    <a:pt x="53" y="0"/>
                  </a:lnTo>
                  <a:lnTo>
                    <a:pt x="53" y="1"/>
                  </a:lnTo>
                  <a:lnTo>
                    <a:pt x="53" y="2"/>
                  </a:lnTo>
                  <a:lnTo>
                    <a:pt x="52" y="2"/>
                  </a:lnTo>
                  <a:lnTo>
                    <a:pt x="52" y="3"/>
                  </a:lnTo>
                  <a:lnTo>
                    <a:pt x="52" y="4"/>
                  </a:lnTo>
                  <a:lnTo>
                    <a:pt x="52" y="5"/>
                  </a:lnTo>
                  <a:lnTo>
                    <a:pt x="51" y="6"/>
                  </a:lnTo>
                  <a:lnTo>
                    <a:pt x="50" y="7"/>
                  </a:lnTo>
                  <a:lnTo>
                    <a:pt x="50" y="8"/>
                  </a:lnTo>
                  <a:lnTo>
                    <a:pt x="50" y="9"/>
                  </a:lnTo>
                  <a:lnTo>
                    <a:pt x="49" y="10"/>
                  </a:lnTo>
                  <a:lnTo>
                    <a:pt x="48" y="12"/>
                  </a:lnTo>
                  <a:lnTo>
                    <a:pt x="48" y="13"/>
                  </a:lnTo>
                  <a:lnTo>
                    <a:pt x="47" y="15"/>
                  </a:lnTo>
                  <a:lnTo>
                    <a:pt x="47" y="16"/>
                  </a:lnTo>
                  <a:lnTo>
                    <a:pt x="46" y="18"/>
                  </a:lnTo>
                  <a:lnTo>
                    <a:pt x="45" y="20"/>
                  </a:lnTo>
                  <a:lnTo>
                    <a:pt x="44" y="21"/>
                  </a:lnTo>
                  <a:lnTo>
                    <a:pt x="44" y="23"/>
                  </a:lnTo>
                  <a:lnTo>
                    <a:pt x="43" y="25"/>
                  </a:lnTo>
                  <a:lnTo>
                    <a:pt x="42" y="26"/>
                  </a:lnTo>
                  <a:lnTo>
                    <a:pt x="42" y="28"/>
                  </a:lnTo>
                  <a:lnTo>
                    <a:pt x="41" y="30"/>
                  </a:lnTo>
                  <a:lnTo>
                    <a:pt x="40" y="32"/>
                  </a:lnTo>
                  <a:lnTo>
                    <a:pt x="39" y="34"/>
                  </a:lnTo>
                  <a:lnTo>
                    <a:pt x="38" y="36"/>
                  </a:lnTo>
                  <a:lnTo>
                    <a:pt x="38" y="38"/>
                  </a:lnTo>
                  <a:lnTo>
                    <a:pt x="37" y="40"/>
                  </a:lnTo>
                  <a:lnTo>
                    <a:pt x="36" y="42"/>
                  </a:lnTo>
                  <a:lnTo>
                    <a:pt x="34" y="45"/>
                  </a:lnTo>
                  <a:lnTo>
                    <a:pt x="34" y="47"/>
                  </a:lnTo>
                  <a:lnTo>
                    <a:pt x="33" y="48"/>
                  </a:lnTo>
                  <a:lnTo>
                    <a:pt x="32" y="50"/>
                  </a:lnTo>
                  <a:lnTo>
                    <a:pt x="32" y="51"/>
                  </a:lnTo>
                  <a:lnTo>
                    <a:pt x="31" y="52"/>
                  </a:lnTo>
                  <a:lnTo>
                    <a:pt x="30" y="54"/>
                  </a:lnTo>
                  <a:lnTo>
                    <a:pt x="30" y="55"/>
                  </a:lnTo>
                  <a:lnTo>
                    <a:pt x="30" y="56"/>
                  </a:lnTo>
                  <a:lnTo>
                    <a:pt x="29" y="57"/>
                  </a:lnTo>
                  <a:lnTo>
                    <a:pt x="29" y="58"/>
                  </a:lnTo>
                  <a:lnTo>
                    <a:pt x="28" y="59"/>
                  </a:lnTo>
                  <a:lnTo>
                    <a:pt x="28" y="60"/>
                  </a:lnTo>
                  <a:lnTo>
                    <a:pt x="28" y="61"/>
                  </a:lnTo>
                  <a:lnTo>
                    <a:pt x="27" y="62"/>
                  </a:lnTo>
                  <a:lnTo>
                    <a:pt x="27" y="63"/>
                  </a:lnTo>
                  <a:lnTo>
                    <a:pt x="26" y="64"/>
                  </a:lnTo>
                  <a:lnTo>
                    <a:pt x="26" y="65"/>
                  </a:lnTo>
                  <a:lnTo>
                    <a:pt x="25" y="66"/>
                  </a:lnTo>
                  <a:lnTo>
                    <a:pt x="25" y="67"/>
                  </a:lnTo>
                  <a:lnTo>
                    <a:pt x="24" y="68"/>
                  </a:lnTo>
                  <a:lnTo>
                    <a:pt x="24" y="69"/>
                  </a:lnTo>
                  <a:lnTo>
                    <a:pt x="24" y="70"/>
                  </a:lnTo>
                  <a:lnTo>
                    <a:pt x="23" y="72"/>
                  </a:lnTo>
                  <a:lnTo>
                    <a:pt x="22" y="73"/>
                  </a:lnTo>
                  <a:lnTo>
                    <a:pt x="22" y="74"/>
                  </a:lnTo>
                  <a:lnTo>
                    <a:pt x="21" y="76"/>
                  </a:lnTo>
                  <a:lnTo>
                    <a:pt x="21" y="77"/>
                  </a:lnTo>
                  <a:lnTo>
                    <a:pt x="20" y="79"/>
                  </a:lnTo>
                  <a:lnTo>
                    <a:pt x="19" y="81"/>
                  </a:lnTo>
                  <a:lnTo>
                    <a:pt x="19" y="83"/>
                  </a:lnTo>
                  <a:lnTo>
                    <a:pt x="17" y="86"/>
                  </a:lnTo>
                  <a:lnTo>
                    <a:pt x="16" y="88"/>
                  </a:lnTo>
                  <a:lnTo>
                    <a:pt x="16" y="90"/>
                  </a:lnTo>
                  <a:lnTo>
                    <a:pt x="15" y="91"/>
                  </a:lnTo>
                  <a:lnTo>
                    <a:pt x="14" y="92"/>
                  </a:lnTo>
                  <a:lnTo>
                    <a:pt x="13" y="94"/>
                  </a:lnTo>
                  <a:lnTo>
                    <a:pt x="13" y="95"/>
                  </a:lnTo>
                  <a:lnTo>
                    <a:pt x="12" y="96"/>
                  </a:lnTo>
                  <a:lnTo>
                    <a:pt x="12" y="97"/>
                  </a:lnTo>
                  <a:lnTo>
                    <a:pt x="11" y="98"/>
                  </a:lnTo>
                  <a:lnTo>
                    <a:pt x="10" y="99"/>
                  </a:lnTo>
                  <a:lnTo>
                    <a:pt x="10" y="100"/>
                  </a:lnTo>
                  <a:lnTo>
                    <a:pt x="9" y="101"/>
                  </a:lnTo>
                  <a:lnTo>
                    <a:pt x="9" y="102"/>
                  </a:lnTo>
                  <a:lnTo>
                    <a:pt x="8" y="103"/>
                  </a:lnTo>
                  <a:lnTo>
                    <a:pt x="8" y="104"/>
                  </a:lnTo>
                  <a:lnTo>
                    <a:pt x="7" y="105"/>
                  </a:lnTo>
                  <a:lnTo>
                    <a:pt x="7" y="106"/>
                  </a:lnTo>
                  <a:lnTo>
                    <a:pt x="6" y="107"/>
                  </a:lnTo>
                  <a:lnTo>
                    <a:pt x="6" y="108"/>
                  </a:lnTo>
                  <a:lnTo>
                    <a:pt x="5" y="109"/>
                  </a:lnTo>
                  <a:lnTo>
                    <a:pt x="5" y="110"/>
                  </a:lnTo>
                  <a:lnTo>
                    <a:pt x="4" y="111"/>
                  </a:lnTo>
                  <a:lnTo>
                    <a:pt x="4" y="112"/>
                  </a:lnTo>
                  <a:lnTo>
                    <a:pt x="4" y="114"/>
                  </a:lnTo>
                  <a:lnTo>
                    <a:pt x="3" y="115"/>
                  </a:lnTo>
                  <a:lnTo>
                    <a:pt x="3" y="117"/>
                  </a:lnTo>
                  <a:lnTo>
                    <a:pt x="2" y="118"/>
                  </a:lnTo>
                  <a:lnTo>
                    <a:pt x="2" y="120"/>
                  </a:lnTo>
                  <a:lnTo>
                    <a:pt x="2" y="122"/>
                  </a:lnTo>
                  <a:lnTo>
                    <a:pt x="2" y="124"/>
                  </a:lnTo>
                  <a:lnTo>
                    <a:pt x="1" y="128"/>
                  </a:lnTo>
                  <a:lnTo>
                    <a:pt x="0" y="129"/>
                  </a:lnTo>
                  <a:lnTo>
                    <a:pt x="0" y="131"/>
                  </a:lnTo>
                  <a:lnTo>
                    <a:pt x="0" y="132"/>
                  </a:lnTo>
                  <a:lnTo>
                    <a:pt x="0" y="133"/>
                  </a:lnTo>
                  <a:lnTo>
                    <a:pt x="0" y="134"/>
                  </a:lnTo>
                  <a:lnTo>
                    <a:pt x="0" y="136"/>
                  </a:lnTo>
                  <a:lnTo>
                    <a:pt x="0" y="137"/>
                  </a:lnTo>
                  <a:lnTo>
                    <a:pt x="0" y="138"/>
                  </a:lnTo>
                  <a:lnTo>
                    <a:pt x="0" y="139"/>
                  </a:lnTo>
                  <a:lnTo>
                    <a:pt x="0" y="140"/>
                  </a:lnTo>
                  <a:lnTo>
                    <a:pt x="0" y="141"/>
                  </a:lnTo>
                  <a:lnTo>
                    <a:pt x="0" y="142"/>
                  </a:lnTo>
                  <a:lnTo>
                    <a:pt x="0" y="143"/>
                  </a:lnTo>
                  <a:lnTo>
                    <a:pt x="0" y="144"/>
                  </a:lnTo>
                  <a:lnTo>
                    <a:pt x="0" y="145"/>
                  </a:lnTo>
                  <a:lnTo>
                    <a:pt x="0" y="146"/>
                  </a:lnTo>
                  <a:lnTo>
                    <a:pt x="0" y="147"/>
                  </a:lnTo>
                  <a:lnTo>
                    <a:pt x="0" y="148"/>
                  </a:lnTo>
                  <a:lnTo>
                    <a:pt x="0" y="149"/>
                  </a:lnTo>
                  <a:lnTo>
                    <a:pt x="0" y="150"/>
                  </a:lnTo>
                  <a:lnTo>
                    <a:pt x="1" y="152"/>
                  </a:lnTo>
                  <a:lnTo>
                    <a:pt x="1" y="153"/>
                  </a:lnTo>
                  <a:lnTo>
                    <a:pt x="1" y="154"/>
                  </a:lnTo>
                  <a:lnTo>
                    <a:pt x="1" y="156"/>
                  </a:lnTo>
                  <a:lnTo>
                    <a:pt x="1" y="157"/>
                  </a:lnTo>
                  <a:lnTo>
                    <a:pt x="1" y="158"/>
                  </a:lnTo>
                  <a:lnTo>
                    <a:pt x="1" y="160"/>
                  </a:lnTo>
                  <a:lnTo>
                    <a:pt x="1" y="162"/>
                  </a:lnTo>
                  <a:lnTo>
                    <a:pt x="1" y="164"/>
                  </a:lnTo>
                  <a:lnTo>
                    <a:pt x="2" y="166"/>
                  </a:lnTo>
                  <a:lnTo>
                    <a:pt x="2" y="167"/>
                  </a:lnTo>
                  <a:lnTo>
                    <a:pt x="2" y="168"/>
                  </a:lnTo>
                  <a:lnTo>
                    <a:pt x="2" y="169"/>
                  </a:lnTo>
                  <a:lnTo>
                    <a:pt x="2" y="170"/>
                  </a:lnTo>
                  <a:lnTo>
                    <a:pt x="2" y="171"/>
                  </a:lnTo>
                  <a:lnTo>
                    <a:pt x="2" y="172"/>
                  </a:lnTo>
                  <a:lnTo>
                    <a:pt x="2" y="173"/>
                  </a:lnTo>
                  <a:lnTo>
                    <a:pt x="2" y="174"/>
                  </a:lnTo>
                  <a:lnTo>
                    <a:pt x="2" y="175"/>
                  </a:lnTo>
                  <a:lnTo>
                    <a:pt x="2" y="176"/>
                  </a:lnTo>
                  <a:lnTo>
                    <a:pt x="2" y="177"/>
                  </a:lnTo>
                  <a:lnTo>
                    <a:pt x="2" y="178"/>
                  </a:lnTo>
                  <a:lnTo>
                    <a:pt x="2" y="179"/>
                  </a:lnTo>
                  <a:lnTo>
                    <a:pt x="2" y="180"/>
                  </a:lnTo>
                  <a:lnTo>
                    <a:pt x="2" y="181"/>
                  </a:lnTo>
                  <a:lnTo>
                    <a:pt x="2" y="182"/>
                  </a:lnTo>
                  <a:lnTo>
                    <a:pt x="2" y="183"/>
                  </a:lnTo>
                  <a:lnTo>
                    <a:pt x="2" y="184"/>
                  </a:lnTo>
                  <a:lnTo>
                    <a:pt x="2" y="185"/>
                  </a:lnTo>
                  <a:lnTo>
                    <a:pt x="2" y="186"/>
                  </a:lnTo>
                  <a:lnTo>
                    <a:pt x="2" y="188"/>
                  </a:lnTo>
                  <a:lnTo>
                    <a:pt x="2" y="190"/>
                  </a:lnTo>
                  <a:lnTo>
                    <a:pt x="2" y="191"/>
                  </a:lnTo>
                  <a:lnTo>
                    <a:pt x="2" y="192"/>
                  </a:lnTo>
                  <a:lnTo>
                    <a:pt x="2" y="193"/>
                  </a:lnTo>
                  <a:lnTo>
                    <a:pt x="2" y="194"/>
                  </a:lnTo>
                  <a:lnTo>
                    <a:pt x="2" y="195"/>
                  </a:lnTo>
                  <a:lnTo>
                    <a:pt x="2" y="196"/>
                  </a:lnTo>
                  <a:lnTo>
                    <a:pt x="2" y="197"/>
                  </a:lnTo>
                  <a:lnTo>
                    <a:pt x="2" y="198"/>
                  </a:lnTo>
                  <a:lnTo>
                    <a:pt x="2" y="199"/>
                  </a:lnTo>
                  <a:lnTo>
                    <a:pt x="2" y="200"/>
                  </a:lnTo>
                  <a:lnTo>
                    <a:pt x="2" y="201"/>
                  </a:lnTo>
                  <a:lnTo>
                    <a:pt x="2" y="202"/>
                  </a:lnTo>
                  <a:lnTo>
                    <a:pt x="2" y="203"/>
                  </a:lnTo>
                  <a:lnTo>
                    <a:pt x="2" y="204"/>
                  </a:lnTo>
                  <a:lnTo>
                    <a:pt x="2" y="205"/>
                  </a:lnTo>
                  <a:lnTo>
                    <a:pt x="2" y="206"/>
                  </a:lnTo>
                  <a:lnTo>
                    <a:pt x="2" y="207"/>
                  </a:lnTo>
                  <a:lnTo>
                    <a:pt x="1" y="208"/>
                  </a:lnTo>
                  <a:lnTo>
                    <a:pt x="1" y="209"/>
                  </a:lnTo>
                  <a:lnTo>
                    <a:pt x="1" y="210"/>
                  </a:lnTo>
                  <a:lnTo>
                    <a:pt x="1" y="211"/>
                  </a:lnTo>
                  <a:lnTo>
                    <a:pt x="1" y="212"/>
                  </a:lnTo>
                  <a:lnTo>
                    <a:pt x="1" y="213"/>
                  </a:lnTo>
                  <a:lnTo>
                    <a:pt x="1" y="214"/>
                  </a:lnTo>
                  <a:lnTo>
                    <a:pt x="1" y="215"/>
                  </a:lnTo>
                  <a:lnTo>
                    <a:pt x="0" y="216"/>
                  </a:lnTo>
                  <a:lnTo>
                    <a:pt x="0" y="217"/>
                  </a:lnTo>
                  <a:lnTo>
                    <a:pt x="0" y="218"/>
                  </a:lnTo>
                  <a:lnTo>
                    <a:pt x="0" y="219"/>
                  </a:lnTo>
                  <a:lnTo>
                    <a:pt x="0" y="220"/>
                  </a:lnTo>
                  <a:lnTo>
                    <a:pt x="0" y="221"/>
                  </a:lnTo>
                  <a:lnTo>
                    <a:pt x="0" y="222"/>
                  </a:lnTo>
                  <a:lnTo>
                    <a:pt x="1" y="222"/>
                  </a:lnTo>
                  <a:lnTo>
                    <a:pt x="1" y="223"/>
                  </a:lnTo>
                  <a:lnTo>
                    <a:pt x="1" y="224"/>
                  </a:lnTo>
                  <a:lnTo>
                    <a:pt x="1" y="225"/>
                  </a:lnTo>
                  <a:lnTo>
                    <a:pt x="1" y="226"/>
                  </a:lnTo>
                  <a:lnTo>
                    <a:pt x="2" y="228"/>
                  </a:lnTo>
                  <a:lnTo>
                    <a:pt x="2" y="231"/>
                  </a:lnTo>
                  <a:lnTo>
                    <a:pt x="2" y="233"/>
                  </a:lnTo>
                  <a:lnTo>
                    <a:pt x="3" y="235"/>
                  </a:lnTo>
                  <a:lnTo>
                    <a:pt x="3" y="237"/>
                  </a:lnTo>
                  <a:lnTo>
                    <a:pt x="3" y="238"/>
                  </a:lnTo>
                  <a:lnTo>
                    <a:pt x="4" y="240"/>
                  </a:lnTo>
                  <a:lnTo>
                    <a:pt x="4" y="242"/>
                  </a:lnTo>
                  <a:lnTo>
                    <a:pt x="4" y="243"/>
                  </a:lnTo>
                  <a:lnTo>
                    <a:pt x="4" y="244"/>
                  </a:lnTo>
                  <a:lnTo>
                    <a:pt x="4" y="246"/>
                  </a:lnTo>
                  <a:lnTo>
                    <a:pt x="5" y="247"/>
                  </a:lnTo>
                  <a:lnTo>
                    <a:pt x="5" y="248"/>
                  </a:lnTo>
                  <a:lnTo>
                    <a:pt x="5" y="250"/>
                  </a:lnTo>
                  <a:lnTo>
                    <a:pt x="6" y="251"/>
                  </a:lnTo>
                  <a:lnTo>
                    <a:pt x="6" y="252"/>
                  </a:lnTo>
                  <a:lnTo>
                    <a:pt x="6" y="253"/>
                  </a:lnTo>
                  <a:lnTo>
                    <a:pt x="7" y="254"/>
                  </a:lnTo>
                  <a:lnTo>
                    <a:pt x="7" y="256"/>
                  </a:lnTo>
                  <a:lnTo>
                    <a:pt x="8" y="257"/>
                  </a:lnTo>
                  <a:lnTo>
                    <a:pt x="8" y="258"/>
                  </a:lnTo>
                  <a:lnTo>
                    <a:pt x="9" y="259"/>
                  </a:lnTo>
                  <a:lnTo>
                    <a:pt x="10" y="260"/>
                  </a:lnTo>
                  <a:lnTo>
                    <a:pt x="10" y="261"/>
                  </a:lnTo>
                  <a:lnTo>
                    <a:pt x="11" y="262"/>
                  </a:lnTo>
                  <a:lnTo>
                    <a:pt x="12" y="263"/>
                  </a:lnTo>
                  <a:lnTo>
                    <a:pt x="13" y="264"/>
                  </a:lnTo>
                  <a:lnTo>
                    <a:pt x="14" y="265"/>
                  </a:lnTo>
                  <a:lnTo>
                    <a:pt x="15" y="266"/>
                  </a:lnTo>
                  <a:lnTo>
                    <a:pt x="16" y="267"/>
                  </a:lnTo>
                  <a:lnTo>
                    <a:pt x="17" y="268"/>
                  </a:lnTo>
                  <a:lnTo>
                    <a:pt x="19" y="269"/>
                  </a:lnTo>
                  <a:lnTo>
                    <a:pt x="20" y="269"/>
                  </a:lnTo>
                  <a:lnTo>
                    <a:pt x="20" y="270"/>
                  </a:lnTo>
                  <a:lnTo>
                    <a:pt x="21" y="270"/>
                  </a:lnTo>
                  <a:lnTo>
                    <a:pt x="22" y="270"/>
                  </a:lnTo>
                  <a:lnTo>
                    <a:pt x="23" y="270"/>
                  </a:lnTo>
                  <a:lnTo>
                    <a:pt x="24" y="270"/>
                  </a:lnTo>
                  <a:lnTo>
                    <a:pt x="25" y="270"/>
                  </a:lnTo>
                  <a:lnTo>
                    <a:pt x="26" y="270"/>
                  </a:lnTo>
                  <a:lnTo>
                    <a:pt x="27" y="270"/>
                  </a:lnTo>
                  <a:lnTo>
                    <a:pt x="28" y="270"/>
                  </a:lnTo>
                  <a:lnTo>
                    <a:pt x="29" y="270"/>
                  </a:lnTo>
                  <a:lnTo>
                    <a:pt x="30" y="270"/>
                  </a:lnTo>
                  <a:lnTo>
                    <a:pt x="31" y="270"/>
                  </a:lnTo>
                  <a:lnTo>
                    <a:pt x="32" y="269"/>
                  </a:lnTo>
                  <a:lnTo>
                    <a:pt x="33" y="269"/>
                  </a:lnTo>
                  <a:lnTo>
                    <a:pt x="34" y="269"/>
                  </a:lnTo>
                  <a:lnTo>
                    <a:pt x="35" y="269"/>
                  </a:lnTo>
                  <a:lnTo>
                    <a:pt x="36" y="26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44" name="Freeform 79"/>
            <p:cNvSpPr>
              <a:spLocks/>
            </p:cNvSpPr>
            <p:nvPr/>
          </p:nvSpPr>
          <p:spPr bwMode="auto">
            <a:xfrm>
              <a:off x="3024" y="2012"/>
              <a:ext cx="151" cy="562"/>
            </a:xfrm>
            <a:custGeom>
              <a:avLst/>
              <a:gdLst>
                <a:gd name="T0" fmla="*/ 272 w 129"/>
                <a:gd name="T1" fmla="*/ 1 h 498"/>
                <a:gd name="T2" fmla="*/ 243 w 129"/>
                <a:gd name="T3" fmla="*/ 0 h 498"/>
                <a:gd name="T4" fmla="*/ 214 w 129"/>
                <a:gd name="T5" fmla="*/ 0 h 498"/>
                <a:gd name="T6" fmla="*/ 171 w 129"/>
                <a:gd name="T7" fmla="*/ 16 h 498"/>
                <a:gd name="T8" fmla="*/ 144 w 129"/>
                <a:gd name="T9" fmla="*/ 26 h 498"/>
                <a:gd name="T10" fmla="*/ 130 w 129"/>
                <a:gd name="T11" fmla="*/ 43 h 498"/>
                <a:gd name="T12" fmla="*/ 119 w 129"/>
                <a:gd name="T13" fmla="*/ 76 h 498"/>
                <a:gd name="T14" fmla="*/ 95 w 129"/>
                <a:gd name="T15" fmla="*/ 115 h 498"/>
                <a:gd name="T16" fmla="*/ 105 w 129"/>
                <a:gd name="T17" fmla="*/ 147 h 498"/>
                <a:gd name="T18" fmla="*/ 111 w 129"/>
                <a:gd name="T19" fmla="*/ 187 h 498"/>
                <a:gd name="T20" fmla="*/ 119 w 129"/>
                <a:gd name="T21" fmla="*/ 228 h 498"/>
                <a:gd name="T22" fmla="*/ 119 w 129"/>
                <a:gd name="T23" fmla="*/ 244 h 498"/>
                <a:gd name="T24" fmla="*/ 119 w 129"/>
                <a:gd name="T25" fmla="*/ 260 h 498"/>
                <a:gd name="T26" fmla="*/ 119 w 129"/>
                <a:gd name="T27" fmla="*/ 288 h 498"/>
                <a:gd name="T28" fmla="*/ 119 w 129"/>
                <a:gd name="T29" fmla="*/ 308 h 498"/>
                <a:gd name="T30" fmla="*/ 119 w 129"/>
                <a:gd name="T31" fmla="*/ 324 h 498"/>
                <a:gd name="T32" fmla="*/ 119 w 129"/>
                <a:gd name="T33" fmla="*/ 343 h 498"/>
                <a:gd name="T34" fmla="*/ 95 w 129"/>
                <a:gd name="T35" fmla="*/ 388 h 498"/>
                <a:gd name="T36" fmla="*/ 75 w 129"/>
                <a:gd name="T37" fmla="*/ 416 h 498"/>
                <a:gd name="T38" fmla="*/ 48 w 129"/>
                <a:gd name="T39" fmla="*/ 447 h 498"/>
                <a:gd name="T40" fmla="*/ 25 w 129"/>
                <a:gd name="T41" fmla="*/ 513 h 498"/>
                <a:gd name="T42" fmla="*/ 21 w 129"/>
                <a:gd name="T43" fmla="*/ 569 h 498"/>
                <a:gd name="T44" fmla="*/ 25 w 129"/>
                <a:gd name="T45" fmla="*/ 616 h 498"/>
                <a:gd name="T46" fmla="*/ 29 w 129"/>
                <a:gd name="T47" fmla="*/ 674 h 498"/>
                <a:gd name="T48" fmla="*/ 29 w 129"/>
                <a:gd name="T49" fmla="*/ 720 h 498"/>
                <a:gd name="T50" fmla="*/ 29 w 129"/>
                <a:gd name="T51" fmla="*/ 730 h 498"/>
                <a:gd name="T52" fmla="*/ 29 w 129"/>
                <a:gd name="T53" fmla="*/ 745 h 498"/>
                <a:gd name="T54" fmla="*/ 29 w 129"/>
                <a:gd name="T55" fmla="*/ 780 h 498"/>
                <a:gd name="T56" fmla="*/ 29 w 129"/>
                <a:gd name="T57" fmla="*/ 793 h 498"/>
                <a:gd name="T58" fmla="*/ 29 w 129"/>
                <a:gd name="T59" fmla="*/ 813 h 498"/>
                <a:gd name="T60" fmla="*/ 29 w 129"/>
                <a:gd name="T61" fmla="*/ 832 h 498"/>
                <a:gd name="T62" fmla="*/ 21 w 129"/>
                <a:gd name="T63" fmla="*/ 907 h 498"/>
                <a:gd name="T64" fmla="*/ 1 w 129"/>
                <a:gd name="T65" fmla="*/ 964 h 498"/>
                <a:gd name="T66" fmla="*/ 2 w 129"/>
                <a:gd name="T67" fmla="*/ 1011 h 498"/>
                <a:gd name="T68" fmla="*/ 75 w 129"/>
                <a:gd name="T69" fmla="*/ 1071 h 498"/>
                <a:gd name="T70" fmla="*/ 171 w 129"/>
                <a:gd name="T71" fmla="*/ 1081 h 498"/>
                <a:gd name="T72" fmla="*/ 274 w 129"/>
                <a:gd name="T73" fmla="*/ 1071 h 498"/>
                <a:gd name="T74" fmla="*/ 366 w 129"/>
                <a:gd name="T75" fmla="*/ 1110 h 498"/>
                <a:gd name="T76" fmla="*/ 372 w 129"/>
                <a:gd name="T77" fmla="*/ 1127 h 498"/>
                <a:gd name="T78" fmla="*/ 366 w 129"/>
                <a:gd name="T79" fmla="*/ 1145 h 498"/>
                <a:gd name="T80" fmla="*/ 364 w 129"/>
                <a:gd name="T81" fmla="*/ 1171 h 498"/>
                <a:gd name="T82" fmla="*/ 376 w 129"/>
                <a:gd name="T83" fmla="*/ 1215 h 498"/>
                <a:gd name="T84" fmla="*/ 407 w 129"/>
                <a:gd name="T85" fmla="*/ 1249 h 498"/>
                <a:gd name="T86" fmla="*/ 428 w 129"/>
                <a:gd name="T87" fmla="*/ 1274 h 498"/>
                <a:gd name="T88" fmla="*/ 452 w 129"/>
                <a:gd name="T89" fmla="*/ 1329 h 498"/>
                <a:gd name="T90" fmla="*/ 453 w 129"/>
                <a:gd name="T91" fmla="*/ 1366 h 498"/>
                <a:gd name="T92" fmla="*/ 453 w 129"/>
                <a:gd name="T93" fmla="*/ 1399 h 498"/>
                <a:gd name="T94" fmla="*/ 452 w 129"/>
                <a:gd name="T95" fmla="*/ 1438 h 498"/>
                <a:gd name="T96" fmla="*/ 441 w 129"/>
                <a:gd name="T97" fmla="*/ 1476 h 498"/>
                <a:gd name="T98" fmla="*/ 441 w 129"/>
                <a:gd name="T99" fmla="*/ 1494 h 498"/>
                <a:gd name="T100" fmla="*/ 440 w 129"/>
                <a:gd name="T101" fmla="*/ 1509 h 498"/>
                <a:gd name="T102" fmla="*/ 453 w 129"/>
                <a:gd name="T103" fmla="*/ 1535 h 498"/>
                <a:gd name="T104" fmla="*/ 476 w 129"/>
                <a:gd name="T105" fmla="*/ 1556 h 498"/>
                <a:gd name="T106" fmla="*/ 492 w 129"/>
                <a:gd name="T107" fmla="*/ 1573 h 498"/>
                <a:gd name="T108" fmla="*/ 516 w 129"/>
                <a:gd name="T109" fmla="*/ 1591 h 498"/>
                <a:gd name="T110" fmla="*/ 561 w 129"/>
                <a:gd name="T111" fmla="*/ 1619 h 498"/>
                <a:gd name="T112" fmla="*/ 586 w 129"/>
                <a:gd name="T113" fmla="*/ 1643 h 498"/>
                <a:gd name="T114" fmla="*/ 604 w 129"/>
                <a:gd name="T115" fmla="*/ 1663 h 4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498">
                  <a:moveTo>
                    <a:pt x="58" y="2"/>
                  </a:moveTo>
                  <a:lnTo>
                    <a:pt x="58" y="1"/>
                  </a:lnTo>
                  <a:lnTo>
                    <a:pt x="57" y="1"/>
                  </a:lnTo>
                  <a:lnTo>
                    <a:pt x="56" y="1"/>
                  </a:lnTo>
                  <a:lnTo>
                    <a:pt x="55" y="0"/>
                  </a:lnTo>
                  <a:lnTo>
                    <a:pt x="54" y="0"/>
                  </a:lnTo>
                  <a:lnTo>
                    <a:pt x="53" y="0"/>
                  </a:lnTo>
                  <a:lnTo>
                    <a:pt x="52" y="0"/>
                  </a:lnTo>
                  <a:lnTo>
                    <a:pt x="51" y="0"/>
                  </a:lnTo>
                  <a:lnTo>
                    <a:pt x="50" y="0"/>
                  </a:lnTo>
                  <a:lnTo>
                    <a:pt x="49" y="0"/>
                  </a:lnTo>
                  <a:lnTo>
                    <a:pt x="48" y="0"/>
                  </a:lnTo>
                  <a:lnTo>
                    <a:pt x="47" y="0"/>
                  </a:lnTo>
                  <a:lnTo>
                    <a:pt x="46" y="0"/>
                  </a:lnTo>
                  <a:lnTo>
                    <a:pt x="45" y="0"/>
                  </a:lnTo>
                  <a:lnTo>
                    <a:pt x="44" y="0"/>
                  </a:lnTo>
                  <a:lnTo>
                    <a:pt x="43" y="0"/>
                  </a:lnTo>
                  <a:lnTo>
                    <a:pt x="42" y="1"/>
                  </a:lnTo>
                  <a:lnTo>
                    <a:pt x="41" y="1"/>
                  </a:lnTo>
                  <a:lnTo>
                    <a:pt x="41" y="2"/>
                  </a:lnTo>
                  <a:lnTo>
                    <a:pt x="39" y="2"/>
                  </a:lnTo>
                  <a:lnTo>
                    <a:pt x="38" y="3"/>
                  </a:lnTo>
                  <a:lnTo>
                    <a:pt x="37" y="3"/>
                  </a:lnTo>
                  <a:lnTo>
                    <a:pt x="36" y="4"/>
                  </a:lnTo>
                  <a:lnTo>
                    <a:pt x="35" y="4"/>
                  </a:lnTo>
                  <a:lnTo>
                    <a:pt x="34" y="5"/>
                  </a:lnTo>
                  <a:lnTo>
                    <a:pt x="33" y="6"/>
                  </a:lnTo>
                  <a:lnTo>
                    <a:pt x="32" y="6"/>
                  </a:lnTo>
                  <a:lnTo>
                    <a:pt x="32" y="7"/>
                  </a:lnTo>
                  <a:lnTo>
                    <a:pt x="31" y="7"/>
                  </a:lnTo>
                  <a:lnTo>
                    <a:pt x="30" y="8"/>
                  </a:lnTo>
                  <a:lnTo>
                    <a:pt x="30" y="9"/>
                  </a:lnTo>
                  <a:lnTo>
                    <a:pt x="29" y="9"/>
                  </a:lnTo>
                  <a:lnTo>
                    <a:pt x="29" y="10"/>
                  </a:lnTo>
                  <a:lnTo>
                    <a:pt x="28" y="10"/>
                  </a:lnTo>
                  <a:lnTo>
                    <a:pt x="28" y="11"/>
                  </a:lnTo>
                  <a:lnTo>
                    <a:pt x="28" y="12"/>
                  </a:lnTo>
                  <a:lnTo>
                    <a:pt x="27" y="12"/>
                  </a:lnTo>
                  <a:lnTo>
                    <a:pt x="27" y="13"/>
                  </a:lnTo>
                  <a:lnTo>
                    <a:pt x="26" y="14"/>
                  </a:lnTo>
                  <a:lnTo>
                    <a:pt x="26" y="15"/>
                  </a:lnTo>
                  <a:lnTo>
                    <a:pt x="26" y="16"/>
                  </a:lnTo>
                  <a:lnTo>
                    <a:pt x="25" y="16"/>
                  </a:lnTo>
                  <a:lnTo>
                    <a:pt x="25" y="18"/>
                  </a:lnTo>
                  <a:lnTo>
                    <a:pt x="24" y="18"/>
                  </a:lnTo>
                  <a:lnTo>
                    <a:pt x="24" y="20"/>
                  </a:lnTo>
                  <a:lnTo>
                    <a:pt x="24" y="21"/>
                  </a:lnTo>
                  <a:lnTo>
                    <a:pt x="24" y="22"/>
                  </a:lnTo>
                  <a:lnTo>
                    <a:pt x="22" y="25"/>
                  </a:lnTo>
                  <a:lnTo>
                    <a:pt x="22" y="26"/>
                  </a:lnTo>
                  <a:lnTo>
                    <a:pt x="22" y="28"/>
                  </a:lnTo>
                  <a:lnTo>
                    <a:pt x="21" y="29"/>
                  </a:lnTo>
                  <a:lnTo>
                    <a:pt x="21" y="30"/>
                  </a:lnTo>
                  <a:lnTo>
                    <a:pt x="21" y="32"/>
                  </a:lnTo>
                  <a:lnTo>
                    <a:pt x="21" y="33"/>
                  </a:lnTo>
                  <a:lnTo>
                    <a:pt x="21" y="34"/>
                  </a:lnTo>
                  <a:lnTo>
                    <a:pt x="20" y="35"/>
                  </a:lnTo>
                  <a:lnTo>
                    <a:pt x="20" y="36"/>
                  </a:lnTo>
                  <a:lnTo>
                    <a:pt x="20" y="37"/>
                  </a:lnTo>
                  <a:lnTo>
                    <a:pt x="21" y="38"/>
                  </a:lnTo>
                  <a:lnTo>
                    <a:pt x="21" y="39"/>
                  </a:lnTo>
                  <a:lnTo>
                    <a:pt x="21" y="40"/>
                  </a:lnTo>
                  <a:lnTo>
                    <a:pt x="21" y="41"/>
                  </a:lnTo>
                  <a:lnTo>
                    <a:pt x="21" y="42"/>
                  </a:lnTo>
                  <a:lnTo>
                    <a:pt x="21" y="43"/>
                  </a:lnTo>
                  <a:lnTo>
                    <a:pt x="22" y="44"/>
                  </a:lnTo>
                  <a:lnTo>
                    <a:pt x="22" y="46"/>
                  </a:lnTo>
                  <a:lnTo>
                    <a:pt x="22" y="48"/>
                  </a:lnTo>
                  <a:lnTo>
                    <a:pt x="22" y="49"/>
                  </a:lnTo>
                  <a:lnTo>
                    <a:pt x="22" y="50"/>
                  </a:lnTo>
                  <a:lnTo>
                    <a:pt x="23" y="52"/>
                  </a:lnTo>
                  <a:lnTo>
                    <a:pt x="23" y="53"/>
                  </a:lnTo>
                  <a:lnTo>
                    <a:pt x="23" y="54"/>
                  </a:lnTo>
                  <a:lnTo>
                    <a:pt x="23" y="56"/>
                  </a:lnTo>
                  <a:lnTo>
                    <a:pt x="23" y="58"/>
                  </a:lnTo>
                  <a:lnTo>
                    <a:pt x="23" y="59"/>
                  </a:lnTo>
                  <a:lnTo>
                    <a:pt x="23" y="61"/>
                  </a:lnTo>
                  <a:lnTo>
                    <a:pt x="24" y="63"/>
                  </a:lnTo>
                  <a:lnTo>
                    <a:pt x="24" y="65"/>
                  </a:lnTo>
                  <a:lnTo>
                    <a:pt x="24" y="66"/>
                  </a:lnTo>
                  <a:lnTo>
                    <a:pt x="24" y="67"/>
                  </a:lnTo>
                  <a:lnTo>
                    <a:pt x="24" y="68"/>
                  </a:lnTo>
                  <a:lnTo>
                    <a:pt x="24" y="69"/>
                  </a:lnTo>
                  <a:lnTo>
                    <a:pt x="24" y="70"/>
                  </a:lnTo>
                  <a:lnTo>
                    <a:pt x="24" y="71"/>
                  </a:lnTo>
                  <a:lnTo>
                    <a:pt x="24" y="72"/>
                  </a:lnTo>
                  <a:lnTo>
                    <a:pt x="24" y="73"/>
                  </a:lnTo>
                  <a:lnTo>
                    <a:pt x="24" y="74"/>
                  </a:lnTo>
                  <a:lnTo>
                    <a:pt x="24" y="75"/>
                  </a:lnTo>
                  <a:lnTo>
                    <a:pt x="24" y="76"/>
                  </a:lnTo>
                  <a:lnTo>
                    <a:pt x="24" y="77"/>
                  </a:lnTo>
                  <a:lnTo>
                    <a:pt x="24" y="78"/>
                  </a:lnTo>
                  <a:lnTo>
                    <a:pt x="24" y="79"/>
                  </a:lnTo>
                  <a:lnTo>
                    <a:pt x="24" y="80"/>
                  </a:lnTo>
                  <a:lnTo>
                    <a:pt x="24" y="81"/>
                  </a:lnTo>
                  <a:lnTo>
                    <a:pt x="24" y="82"/>
                  </a:lnTo>
                  <a:lnTo>
                    <a:pt x="24" y="83"/>
                  </a:lnTo>
                  <a:lnTo>
                    <a:pt x="24" y="84"/>
                  </a:lnTo>
                  <a:lnTo>
                    <a:pt x="24" y="86"/>
                  </a:lnTo>
                  <a:lnTo>
                    <a:pt x="24" y="87"/>
                  </a:lnTo>
                  <a:lnTo>
                    <a:pt x="24" y="88"/>
                  </a:lnTo>
                  <a:lnTo>
                    <a:pt x="24" y="89"/>
                  </a:lnTo>
                  <a:lnTo>
                    <a:pt x="24" y="90"/>
                  </a:lnTo>
                  <a:lnTo>
                    <a:pt x="24" y="91"/>
                  </a:lnTo>
                  <a:lnTo>
                    <a:pt x="24" y="92"/>
                  </a:lnTo>
                  <a:lnTo>
                    <a:pt x="24" y="93"/>
                  </a:lnTo>
                  <a:lnTo>
                    <a:pt x="24" y="94"/>
                  </a:lnTo>
                  <a:lnTo>
                    <a:pt x="24" y="95"/>
                  </a:lnTo>
                  <a:lnTo>
                    <a:pt x="24" y="96"/>
                  </a:lnTo>
                  <a:lnTo>
                    <a:pt x="24" y="97"/>
                  </a:lnTo>
                  <a:lnTo>
                    <a:pt x="24" y="98"/>
                  </a:lnTo>
                  <a:lnTo>
                    <a:pt x="24" y="99"/>
                  </a:lnTo>
                  <a:lnTo>
                    <a:pt x="24" y="100"/>
                  </a:lnTo>
                  <a:lnTo>
                    <a:pt x="24" y="101"/>
                  </a:lnTo>
                  <a:lnTo>
                    <a:pt x="24" y="102"/>
                  </a:lnTo>
                  <a:lnTo>
                    <a:pt x="24" y="103"/>
                  </a:lnTo>
                  <a:lnTo>
                    <a:pt x="24" y="104"/>
                  </a:lnTo>
                  <a:lnTo>
                    <a:pt x="24" y="105"/>
                  </a:lnTo>
                  <a:lnTo>
                    <a:pt x="22" y="108"/>
                  </a:lnTo>
                  <a:lnTo>
                    <a:pt x="22" y="110"/>
                  </a:lnTo>
                  <a:lnTo>
                    <a:pt x="22" y="112"/>
                  </a:lnTo>
                  <a:lnTo>
                    <a:pt x="21" y="113"/>
                  </a:lnTo>
                  <a:lnTo>
                    <a:pt x="20" y="114"/>
                  </a:lnTo>
                  <a:lnTo>
                    <a:pt x="20" y="116"/>
                  </a:lnTo>
                  <a:lnTo>
                    <a:pt x="20" y="117"/>
                  </a:lnTo>
                  <a:lnTo>
                    <a:pt x="19" y="118"/>
                  </a:lnTo>
                  <a:lnTo>
                    <a:pt x="18" y="119"/>
                  </a:lnTo>
                  <a:lnTo>
                    <a:pt x="18" y="120"/>
                  </a:lnTo>
                  <a:lnTo>
                    <a:pt x="17" y="121"/>
                  </a:lnTo>
                  <a:lnTo>
                    <a:pt x="16" y="122"/>
                  </a:lnTo>
                  <a:lnTo>
                    <a:pt x="16" y="123"/>
                  </a:lnTo>
                  <a:lnTo>
                    <a:pt x="15" y="124"/>
                  </a:lnTo>
                  <a:lnTo>
                    <a:pt x="15" y="125"/>
                  </a:lnTo>
                  <a:lnTo>
                    <a:pt x="14" y="126"/>
                  </a:lnTo>
                  <a:lnTo>
                    <a:pt x="14" y="127"/>
                  </a:lnTo>
                  <a:lnTo>
                    <a:pt x="13" y="128"/>
                  </a:lnTo>
                  <a:lnTo>
                    <a:pt x="12" y="129"/>
                  </a:lnTo>
                  <a:lnTo>
                    <a:pt x="12" y="130"/>
                  </a:lnTo>
                  <a:lnTo>
                    <a:pt x="11" y="131"/>
                  </a:lnTo>
                  <a:lnTo>
                    <a:pt x="10" y="132"/>
                  </a:lnTo>
                  <a:lnTo>
                    <a:pt x="10" y="133"/>
                  </a:lnTo>
                  <a:lnTo>
                    <a:pt x="10" y="134"/>
                  </a:lnTo>
                  <a:lnTo>
                    <a:pt x="9" y="136"/>
                  </a:lnTo>
                  <a:lnTo>
                    <a:pt x="8" y="137"/>
                  </a:lnTo>
                  <a:lnTo>
                    <a:pt x="8" y="138"/>
                  </a:lnTo>
                  <a:lnTo>
                    <a:pt x="8" y="140"/>
                  </a:lnTo>
                  <a:lnTo>
                    <a:pt x="7" y="142"/>
                  </a:lnTo>
                  <a:lnTo>
                    <a:pt x="6" y="144"/>
                  </a:lnTo>
                  <a:lnTo>
                    <a:pt x="6" y="146"/>
                  </a:lnTo>
                  <a:lnTo>
                    <a:pt x="5" y="151"/>
                  </a:lnTo>
                  <a:lnTo>
                    <a:pt x="5" y="153"/>
                  </a:lnTo>
                  <a:lnTo>
                    <a:pt x="4" y="156"/>
                  </a:lnTo>
                  <a:lnTo>
                    <a:pt x="4" y="158"/>
                  </a:lnTo>
                  <a:lnTo>
                    <a:pt x="4" y="160"/>
                  </a:lnTo>
                  <a:lnTo>
                    <a:pt x="4" y="162"/>
                  </a:lnTo>
                  <a:lnTo>
                    <a:pt x="4" y="164"/>
                  </a:lnTo>
                  <a:lnTo>
                    <a:pt x="4" y="165"/>
                  </a:lnTo>
                  <a:lnTo>
                    <a:pt x="4" y="167"/>
                  </a:lnTo>
                  <a:lnTo>
                    <a:pt x="4" y="168"/>
                  </a:lnTo>
                  <a:lnTo>
                    <a:pt x="4" y="170"/>
                  </a:lnTo>
                  <a:lnTo>
                    <a:pt x="4" y="172"/>
                  </a:lnTo>
                  <a:lnTo>
                    <a:pt x="4" y="173"/>
                  </a:lnTo>
                  <a:lnTo>
                    <a:pt x="4" y="174"/>
                  </a:lnTo>
                  <a:lnTo>
                    <a:pt x="4" y="176"/>
                  </a:lnTo>
                  <a:lnTo>
                    <a:pt x="4" y="178"/>
                  </a:lnTo>
                  <a:lnTo>
                    <a:pt x="4" y="179"/>
                  </a:lnTo>
                  <a:lnTo>
                    <a:pt x="4" y="180"/>
                  </a:lnTo>
                  <a:lnTo>
                    <a:pt x="5" y="182"/>
                  </a:lnTo>
                  <a:lnTo>
                    <a:pt x="5" y="184"/>
                  </a:lnTo>
                  <a:lnTo>
                    <a:pt x="5" y="186"/>
                  </a:lnTo>
                  <a:lnTo>
                    <a:pt x="5" y="187"/>
                  </a:lnTo>
                  <a:lnTo>
                    <a:pt x="5" y="189"/>
                  </a:lnTo>
                  <a:lnTo>
                    <a:pt x="6" y="191"/>
                  </a:lnTo>
                  <a:lnTo>
                    <a:pt x="6" y="193"/>
                  </a:lnTo>
                  <a:lnTo>
                    <a:pt x="6" y="195"/>
                  </a:lnTo>
                  <a:lnTo>
                    <a:pt x="6" y="197"/>
                  </a:lnTo>
                  <a:lnTo>
                    <a:pt x="6" y="200"/>
                  </a:lnTo>
                  <a:lnTo>
                    <a:pt x="6" y="202"/>
                  </a:lnTo>
                  <a:lnTo>
                    <a:pt x="6" y="205"/>
                  </a:lnTo>
                  <a:lnTo>
                    <a:pt x="6" y="208"/>
                  </a:lnTo>
                  <a:lnTo>
                    <a:pt x="6" y="210"/>
                  </a:lnTo>
                  <a:lnTo>
                    <a:pt x="6" y="211"/>
                  </a:lnTo>
                  <a:lnTo>
                    <a:pt x="6" y="212"/>
                  </a:lnTo>
                  <a:lnTo>
                    <a:pt x="6" y="213"/>
                  </a:lnTo>
                  <a:lnTo>
                    <a:pt x="6" y="214"/>
                  </a:lnTo>
                  <a:lnTo>
                    <a:pt x="6" y="215"/>
                  </a:lnTo>
                  <a:lnTo>
                    <a:pt x="6" y="216"/>
                  </a:lnTo>
                  <a:lnTo>
                    <a:pt x="6" y="217"/>
                  </a:lnTo>
                  <a:lnTo>
                    <a:pt x="6" y="218"/>
                  </a:lnTo>
                  <a:lnTo>
                    <a:pt x="6" y="219"/>
                  </a:lnTo>
                  <a:lnTo>
                    <a:pt x="6" y="220"/>
                  </a:lnTo>
                  <a:lnTo>
                    <a:pt x="6" y="221"/>
                  </a:lnTo>
                  <a:lnTo>
                    <a:pt x="6" y="222"/>
                  </a:lnTo>
                  <a:lnTo>
                    <a:pt x="6" y="223"/>
                  </a:lnTo>
                  <a:lnTo>
                    <a:pt x="6" y="224"/>
                  </a:lnTo>
                  <a:lnTo>
                    <a:pt x="6" y="225"/>
                  </a:lnTo>
                  <a:lnTo>
                    <a:pt x="6" y="226"/>
                  </a:lnTo>
                  <a:lnTo>
                    <a:pt x="6" y="227"/>
                  </a:lnTo>
                  <a:lnTo>
                    <a:pt x="6" y="228"/>
                  </a:lnTo>
                  <a:lnTo>
                    <a:pt x="6" y="230"/>
                  </a:lnTo>
                  <a:lnTo>
                    <a:pt x="6" y="231"/>
                  </a:lnTo>
                  <a:lnTo>
                    <a:pt x="6" y="232"/>
                  </a:lnTo>
                  <a:lnTo>
                    <a:pt x="6" y="233"/>
                  </a:lnTo>
                  <a:lnTo>
                    <a:pt x="6" y="234"/>
                  </a:lnTo>
                  <a:lnTo>
                    <a:pt x="6" y="235"/>
                  </a:lnTo>
                  <a:lnTo>
                    <a:pt x="6" y="236"/>
                  </a:lnTo>
                  <a:lnTo>
                    <a:pt x="6" y="237"/>
                  </a:lnTo>
                  <a:lnTo>
                    <a:pt x="6" y="238"/>
                  </a:lnTo>
                  <a:lnTo>
                    <a:pt x="6" y="239"/>
                  </a:lnTo>
                  <a:lnTo>
                    <a:pt x="6" y="240"/>
                  </a:lnTo>
                  <a:lnTo>
                    <a:pt x="6" y="241"/>
                  </a:lnTo>
                  <a:lnTo>
                    <a:pt x="6" y="242"/>
                  </a:lnTo>
                  <a:lnTo>
                    <a:pt x="6" y="243"/>
                  </a:lnTo>
                  <a:lnTo>
                    <a:pt x="6" y="244"/>
                  </a:lnTo>
                  <a:lnTo>
                    <a:pt x="6" y="245"/>
                  </a:lnTo>
                  <a:lnTo>
                    <a:pt x="6" y="246"/>
                  </a:lnTo>
                  <a:lnTo>
                    <a:pt x="6" y="247"/>
                  </a:lnTo>
                  <a:lnTo>
                    <a:pt x="6" y="248"/>
                  </a:lnTo>
                  <a:lnTo>
                    <a:pt x="6" y="249"/>
                  </a:lnTo>
                  <a:lnTo>
                    <a:pt x="6" y="254"/>
                  </a:lnTo>
                  <a:lnTo>
                    <a:pt x="6" y="257"/>
                  </a:lnTo>
                  <a:lnTo>
                    <a:pt x="6" y="260"/>
                  </a:lnTo>
                  <a:lnTo>
                    <a:pt x="5" y="262"/>
                  </a:lnTo>
                  <a:lnTo>
                    <a:pt x="5" y="264"/>
                  </a:lnTo>
                  <a:lnTo>
                    <a:pt x="5" y="267"/>
                  </a:lnTo>
                  <a:lnTo>
                    <a:pt x="4" y="269"/>
                  </a:lnTo>
                  <a:lnTo>
                    <a:pt x="4" y="271"/>
                  </a:lnTo>
                  <a:lnTo>
                    <a:pt x="4" y="273"/>
                  </a:lnTo>
                  <a:lnTo>
                    <a:pt x="3" y="275"/>
                  </a:lnTo>
                  <a:lnTo>
                    <a:pt x="3" y="277"/>
                  </a:lnTo>
                  <a:lnTo>
                    <a:pt x="2" y="279"/>
                  </a:lnTo>
                  <a:lnTo>
                    <a:pt x="2" y="281"/>
                  </a:lnTo>
                  <a:lnTo>
                    <a:pt x="2" y="282"/>
                  </a:lnTo>
                  <a:lnTo>
                    <a:pt x="2" y="284"/>
                  </a:lnTo>
                  <a:lnTo>
                    <a:pt x="1" y="286"/>
                  </a:lnTo>
                  <a:lnTo>
                    <a:pt x="1" y="288"/>
                  </a:lnTo>
                  <a:lnTo>
                    <a:pt x="1" y="289"/>
                  </a:lnTo>
                  <a:lnTo>
                    <a:pt x="0" y="291"/>
                  </a:lnTo>
                  <a:lnTo>
                    <a:pt x="0" y="293"/>
                  </a:lnTo>
                  <a:lnTo>
                    <a:pt x="0" y="294"/>
                  </a:lnTo>
                  <a:lnTo>
                    <a:pt x="1" y="296"/>
                  </a:lnTo>
                  <a:lnTo>
                    <a:pt x="1" y="298"/>
                  </a:lnTo>
                  <a:lnTo>
                    <a:pt x="1" y="299"/>
                  </a:lnTo>
                  <a:lnTo>
                    <a:pt x="2" y="301"/>
                  </a:lnTo>
                  <a:lnTo>
                    <a:pt x="2" y="302"/>
                  </a:lnTo>
                  <a:lnTo>
                    <a:pt x="2" y="304"/>
                  </a:lnTo>
                  <a:lnTo>
                    <a:pt x="3" y="306"/>
                  </a:lnTo>
                  <a:lnTo>
                    <a:pt x="4" y="308"/>
                  </a:lnTo>
                  <a:lnTo>
                    <a:pt x="5" y="309"/>
                  </a:lnTo>
                  <a:lnTo>
                    <a:pt x="6" y="311"/>
                  </a:lnTo>
                  <a:lnTo>
                    <a:pt x="10" y="315"/>
                  </a:lnTo>
                  <a:lnTo>
                    <a:pt x="12" y="317"/>
                  </a:lnTo>
                  <a:lnTo>
                    <a:pt x="13" y="318"/>
                  </a:lnTo>
                  <a:lnTo>
                    <a:pt x="15" y="320"/>
                  </a:lnTo>
                  <a:lnTo>
                    <a:pt x="18" y="320"/>
                  </a:lnTo>
                  <a:lnTo>
                    <a:pt x="20" y="321"/>
                  </a:lnTo>
                  <a:lnTo>
                    <a:pt x="22" y="322"/>
                  </a:lnTo>
                  <a:lnTo>
                    <a:pt x="24" y="322"/>
                  </a:lnTo>
                  <a:lnTo>
                    <a:pt x="26" y="322"/>
                  </a:lnTo>
                  <a:lnTo>
                    <a:pt x="29" y="322"/>
                  </a:lnTo>
                  <a:lnTo>
                    <a:pt x="31" y="322"/>
                  </a:lnTo>
                  <a:lnTo>
                    <a:pt x="33" y="322"/>
                  </a:lnTo>
                  <a:lnTo>
                    <a:pt x="36" y="322"/>
                  </a:lnTo>
                  <a:lnTo>
                    <a:pt x="38" y="322"/>
                  </a:lnTo>
                  <a:lnTo>
                    <a:pt x="41" y="321"/>
                  </a:lnTo>
                  <a:lnTo>
                    <a:pt x="43" y="321"/>
                  </a:lnTo>
                  <a:lnTo>
                    <a:pt x="46" y="321"/>
                  </a:lnTo>
                  <a:lnTo>
                    <a:pt x="48" y="320"/>
                  </a:lnTo>
                  <a:lnTo>
                    <a:pt x="50" y="320"/>
                  </a:lnTo>
                  <a:lnTo>
                    <a:pt x="53" y="320"/>
                  </a:lnTo>
                  <a:lnTo>
                    <a:pt x="55" y="320"/>
                  </a:lnTo>
                  <a:lnTo>
                    <a:pt x="57" y="320"/>
                  </a:lnTo>
                  <a:lnTo>
                    <a:pt x="60" y="321"/>
                  </a:lnTo>
                  <a:lnTo>
                    <a:pt x="62" y="322"/>
                  </a:lnTo>
                  <a:lnTo>
                    <a:pt x="64" y="322"/>
                  </a:lnTo>
                  <a:lnTo>
                    <a:pt x="66" y="323"/>
                  </a:lnTo>
                  <a:lnTo>
                    <a:pt x="68" y="324"/>
                  </a:lnTo>
                  <a:lnTo>
                    <a:pt x="70" y="326"/>
                  </a:lnTo>
                  <a:lnTo>
                    <a:pt x="72" y="328"/>
                  </a:lnTo>
                  <a:lnTo>
                    <a:pt x="74" y="330"/>
                  </a:lnTo>
                  <a:lnTo>
                    <a:pt x="76" y="332"/>
                  </a:lnTo>
                  <a:lnTo>
                    <a:pt x="76" y="333"/>
                  </a:lnTo>
                  <a:lnTo>
                    <a:pt x="76" y="334"/>
                  </a:lnTo>
                  <a:lnTo>
                    <a:pt x="77" y="335"/>
                  </a:lnTo>
                  <a:lnTo>
                    <a:pt x="77" y="336"/>
                  </a:lnTo>
                  <a:lnTo>
                    <a:pt x="77" y="337"/>
                  </a:lnTo>
                  <a:lnTo>
                    <a:pt x="77" y="338"/>
                  </a:lnTo>
                  <a:lnTo>
                    <a:pt x="76" y="339"/>
                  </a:lnTo>
                  <a:lnTo>
                    <a:pt x="76" y="340"/>
                  </a:lnTo>
                  <a:lnTo>
                    <a:pt x="76" y="341"/>
                  </a:lnTo>
                  <a:lnTo>
                    <a:pt x="76" y="342"/>
                  </a:lnTo>
                  <a:lnTo>
                    <a:pt x="76" y="343"/>
                  </a:lnTo>
                  <a:lnTo>
                    <a:pt x="76" y="344"/>
                  </a:lnTo>
                  <a:lnTo>
                    <a:pt x="75" y="344"/>
                  </a:lnTo>
                  <a:lnTo>
                    <a:pt x="75" y="345"/>
                  </a:lnTo>
                  <a:lnTo>
                    <a:pt x="75" y="346"/>
                  </a:lnTo>
                  <a:lnTo>
                    <a:pt x="75" y="347"/>
                  </a:lnTo>
                  <a:lnTo>
                    <a:pt x="75" y="348"/>
                  </a:lnTo>
                  <a:lnTo>
                    <a:pt x="75" y="349"/>
                  </a:lnTo>
                  <a:lnTo>
                    <a:pt x="75" y="350"/>
                  </a:lnTo>
                  <a:lnTo>
                    <a:pt x="75" y="351"/>
                  </a:lnTo>
                  <a:lnTo>
                    <a:pt x="76" y="352"/>
                  </a:lnTo>
                  <a:lnTo>
                    <a:pt x="76" y="356"/>
                  </a:lnTo>
                  <a:lnTo>
                    <a:pt x="77" y="358"/>
                  </a:lnTo>
                  <a:lnTo>
                    <a:pt x="77" y="359"/>
                  </a:lnTo>
                  <a:lnTo>
                    <a:pt x="78" y="361"/>
                  </a:lnTo>
                  <a:lnTo>
                    <a:pt x="78" y="362"/>
                  </a:lnTo>
                  <a:lnTo>
                    <a:pt x="79" y="364"/>
                  </a:lnTo>
                  <a:lnTo>
                    <a:pt x="79" y="365"/>
                  </a:lnTo>
                  <a:lnTo>
                    <a:pt x="80" y="366"/>
                  </a:lnTo>
                  <a:lnTo>
                    <a:pt x="80" y="367"/>
                  </a:lnTo>
                  <a:lnTo>
                    <a:pt x="81" y="368"/>
                  </a:lnTo>
                  <a:lnTo>
                    <a:pt x="82" y="369"/>
                  </a:lnTo>
                  <a:lnTo>
                    <a:pt x="82" y="370"/>
                  </a:lnTo>
                  <a:lnTo>
                    <a:pt x="83" y="371"/>
                  </a:lnTo>
                  <a:lnTo>
                    <a:pt x="84" y="372"/>
                  </a:lnTo>
                  <a:lnTo>
                    <a:pt x="84" y="373"/>
                  </a:lnTo>
                  <a:lnTo>
                    <a:pt x="84" y="374"/>
                  </a:lnTo>
                  <a:lnTo>
                    <a:pt x="85" y="374"/>
                  </a:lnTo>
                  <a:lnTo>
                    <a:pt x="86" y="375"/>
                  </a:lnTo>
                  <a:lnTo>
                    <a:pt x="86" y="376"/>
                  </a:lnTo>
                  <a:lnTo>
                    <a:pt x="87" y="377"/>
                  </a:lnTo>
                  <a:lnTo>
                    <a:pt x="88" y="378"/>
                  </a:lnTo>
                  <a:lnTo>
                    <a:pt x="88" y="380"/>
                  </a:lnTo>
                  <a:lnTo>
                    <a:pt x="89" y="381"/>
                  </a:lnTo>
                  <a:lnTo>
                    <a:pt x="89" y="382"/>
                  </a:lnTo>
                  <a:lnTo>
                    <a:pt x="90" y="383"/>
                  </a:lnTo>
                  <a:lnTo>
                    <a:pt x="90" y="385"/>
                  </a:lnTo>
                  <a:lnTo>
                    <a:pt x="91" y="386"/>
                  </a:lnTo>
                  <a:lnTo>
                    <a:pt x="91" y="388"/>
                  </a:lnTo>
                  <a:lnTo>
                    <a:pt x="92" y="390"/>
                  </a:lnTo>
                  <a:lnTo>
                    <a:pt x="92" y="391"/>
                  </a:lnTo>
                  <a:lnTo>
                    <a:pt x="93" y="394"/>
                  </a:lnTo>
                  <a:lnTo>
                    <a:pt x="93" y="397"/>
                  </a:lnTo>
                  <a:lnTo>
                    <a:pt x="94" y="398"/>
                  </a:lnTo>
                  <a:lnTo>
                    <a:pt x="94" y="400"/>
                  </a:lnTo>
                  <a:lnTo>
                    <a:pt x="94" y="401"/>
                  </a:lnTo>
                  <a:lnTo>
                    <a:pt x="94" y="403"/>
                  </a:lnTo>
                  <a:lnTo>
                    <a:pt x="94" y="404"/>
                  </a:lnTo>
                  <a:lnTo>
                    <a:pt x="94" y="405"/>
                  </a:lnTo>
                  <a:lnTo>
                    <a:pt x="94" y="406"/>
                  </a:lnTo>
                  <a:lnTo>
                    <a:pt x="94" y="408"/>
                  </a:lnTo>
                  <a:lnTo>
                    <a:pt x="94" y="410"/>
                  </a:lnTo>
                  <a:lnTo>
                    <a:pt x="94" y="411"/>
                  </a:lnTo>
                  <a:lnTo>
                    <a:pt x="94" y="412"/>
                  </a:lnTo>
                  <a:lnTo>
                    <a:pt x="94" y="413"/>
                  </a:lnTo>
                  <a:lnTo>
                    <a:pt x="94" y="414"/>
                  </a:lnTo>
                  <a:lnTo>
                    <a:pt x="94" y="415"/>
                  </a:lnTo>
                  <a:lnTo>
                    <a:pt x="94" y="416"/>
                  </a:lnTo>
                  <a:lnTo>
                    <a:pt x="94" y="417"/>
                  </a:lnTo>
                  <a:lnTo>
                    <a:pt x="94" y="418"/>
                  </a:lnTo>
                  <a:lnTo>
                    <a:pt x="94" y="419"/>
                  </a:lnTo>
                  <a:lnTo>
                    <a:pt x="93" y="420"/>
                  </a:lnTo>
                  <a:lnTo>
                    <a:pt x="93" y="421"/>
                  </a:lnTo>
                  <a:lnTo>
                    <a:pt x="93" y="422"/>
                  </a:lnTo>
                  <a:lnTo>
                    <a:pt x="93" y="424"/>
                  </a:lnTo>
                  <a:lnTo>
                    <a:pt x="93" y="425"/>
                  </a:lnTo>
                  <a:lnTo>
                    <a:pt x="93" y="426"/>
                  </a:lnTo>
                  <a:lnTo>
                    <a:pt x="93" y="428"/>
                  </a:lnTo>
                  <a:lnTo>
                    <a:pt x="93" y="430"/>
                  </a:lnTo>
                  <a:lnTo>
                    <a:pt x="93" y="431"/>
                  </a:lnTo>
                  <a:lnTo>
                    <a:pt x="93" y="433"/>
                  </a:lnTo>
                  <a:lnTo>
                    <a:pt x="93" y="435"/>
                  </a:lnTo>
                  <a:lnTo>
                    <a:pt x="92" y="437"/>
                  </a:lnTo>
                  <a:lnTo>
                    <a:pt x="92" y="438"/>
                  </a:lnTo>
                  <a:lnTo>
                    <a:pt x="92" y="439"/>
                  </a:lnTo>
                  <a:lnTo>
                    <a:pt x="92" y="440"/>
                  </a:lnTo>
                  <a:lnTo>
                    <a:pt x="92" y="441"/>
                  </a:lnTo>
                  <a:lnTo>
                    <a:pt x="92" y="442"/>
                  </a:lnTo>
                  <a:lnTo>
                    <a:pt x="92" y="443"/>
                  </a:lnTo>
                  <a:lnTo>
                    <a:pt x="92" y="444"/>
                  </a:lnTo>
                  <a:lnTo>
                    <a:pt x="92" y="445"/>
                  </a:lnTo>
                  <a:lnTo>
                    <a:pt x="92" y="446"/>
                  </a:lnTo>
                  <a:lnTo>
                    <a:pt x="91" y="446"/>
                  </a:lnTo>
                  <a:lnTo>
                    <a:pt x="91" y="447"/>
                  </a:lnTo>
                  <a:lnTo>
                    <a:pt x="91" y="448"/>
                  </a:lnTo>
                  <a:lnTo>
                    <a:pt x="91" y="449"/>
                  </a:lnTo>
                  <a:lnTo>
                    <a:pt x="91" y="450"/>
                  </a:lnTo>
                  <a:lnTo>
                    <a:pt x="91" y="451"/>
                  </a:lnTo>
                  <a:lnTo>
                    <a:pt x="92" y="452"/>
                  </a:lnTo>
                  <a:lnTo>
                    <a:pt x="92" y="453"/>
                  </a:lnTo>
                  <a:lnTo>
                    <a:pt x="92" y="454"/>
                  </a:lnTo>
                  <a:lnTo>
                    <a:pt x="93" y="456"/>
                  </a:lnTo>
                  <a:lnTo>
                    <a:pt x="94" y="458"/>
                  </a:lnTo>
                  <a:lnTo>
                    <a:pt x="94" y="460"/>
                  </a:lnTo>
                  <a:lnTo>
                    <a:pt x="95" y="460"/>
                  </a:lnTo>
                  <a:lnTo>
                    <a:pt x="95" y="461"/>
                  </a:lnTo>
                  <a:lnTo>
                    <a:pt x="96" y="462"/>
                  </a:lnTo>
                  <a:lnTo>
                    <a:pt x="96" y="463"/>
                  </a:lnTo>
                  <a:lnTo>
                    <a:pt x="97" y="464"/>
                  </a:lnTo>
                  <a:lnTo>
                    <a:pt x="98" y="465"/>
                  </a:lnTo>
                  <a:lnTo>
                    <a:pt x="99" y="466"/>
                  </a:lnTo>
                  <a:lnTo>
                    <a:pt x="100" y="466"/>
                  </a:lnTo>
                  <a:lnTo>
                    <a:pt x="100" y="467"/>
                  </a:lnTo>
                  <a:lnTo>
                    <a:pt x="101" y="468"/>
                  </a:lnTo>
                  <a:lnTo>
                    <a:pt x="102" y="468"/>
                  </a:lnTo>
                  <a:lnTo>
                    <a:pt x="102" y="469"/>
                  </a:lnTo>
                  <a:lnTo>
                    <a:pt x="103" y="469"/>
                  </a:lnTo>
                  <a:lnTo>
                    <a:pt x="104" y="470"/>
                  </a:lnTo>
                  <a:lnTo>
                    <a:pt x="105" y="471"/>
                  </a:lnTo>
                  <a:lnTo>
                    <a:pt x="106" y="472"/>
                  </a:lnTo>
                  <a:lnTo>
                    <a:pt x="107" y="473"/>
                  </a:lnTo>
                  <a:lnTo>
                    <a:pt x="108" y="474"/>
                  </a:lnTo>
                  <a:lnTo>
                    <a:pt x="109" y="475"/>
                  </a:lnTo>
                  <a:lnTo>
                    <a:pt x="110" y="476"/>
                  </a:lnTo>
                  <a:lnTo>
                    <a:pt x="112" y="478"/>
                  </a:lnTo>
                  <a:lnTo>
                    <a:pt x="112" y="479"/>
                  </a:lnTo>
                  <a:lnTo>
                    <a:pt x="113" y="480"/>
                  </a:lnTo>
                  <a:lnTo>
                    <a:pt x="114" y="481"/>
                  </a:lnTo>
                  <a:lnTo>
                    <a:pt x="115" y="482"/>
                  </a:lnTo>
                  <a:lnTo>
                    <a:pt x="116" y="483"/>
                  </a:lnTo>
                  <a:lnTo>
                    <a:pt x="116" y="484"/>
                  </a:lnTo>
                  <a:lnTo>
                    <a:pt x="117" y="484"/>
                  </a:lnTo>
                  <a:lnTo>
                    <a:pt x="118" y="486"/>
                  </a:lnTo>
                  <a:lnTo>
                    <a:pt x="119" y="487"/>
                  </a:lnTo>
                  <a:lnTo>
                    <a:pt x="120" y="488"/>
                  </a:lnTo>
                  <a:lnTo>
                    <a:pt x="121" y="489"/>
                  </a:lnTo>
                  <a:lnTo>
                    <a:pt x="121" y="490"/>
                  </a:lnTo>
                  <a:lnTo>
                    <a:pt x="122" y="490"/>
                  </a:lnTo>
                  <a:lnTo>
                    <a:pt x="122" y="491"/>
                  </a:lnTo>
                  <a:lnTo>
                    <a:pt x="123" y="492"/>
                  </a:lnTo>
                  <a:lnTo>
                    <a:pt x="124" y="492"/>
                  </a:lnTo>
                  <a:lnTo>
                    <a:pt x="124" y="493"/>
                  </a:lnTo>
                  <a:lnTo>
                    <a:pt x="125" y="494"/>
                  </a:lnTo>
                  <a:lnTo>
                    <a:pt x="126" y="495"/>
                  </a:lnTo>
                  <a:lnTo>
                    <a:pt x="126" y="496"/>
                  </a:lnTo>
                  <a:lnTo>
                    <a:pt x="127" y="496"/>
                  </a:lnTo>
                  <a:lnTo>
                    <a:pt x="127" y="497"/>
                  </a:lnTo>
                  <a:lnTo>
                    <a:pt x="128" y="49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45" name="Freeform 80"/>
            <p:cNvSpPr>
              <a:spLocks/>
            </p:cNvSpPr>
            <p:nvPr/>
          </p:nvSpPr>
          <p:spPr bwMode="auto">
            <a:xfrm>
              <a:off x="3356" y="2735"/>
              <a:ext cx="2"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w 1"/>
                <a:gd name="T69" fmla="*/ 0 h 1"/>
                <a:gd name="T70" fmla="*/ 0 w 1"/>
                <a:gd name="T71" fmla="*/ 0 h 1"/>
                <a:gd name="T72" fmla="*/ 0 w 1"/>
                <a:gd name="T73" fmla="*/ 0 h 1"/>
                <a:gd name="T74" fmla="*/ 0 w 1"/>
                <a:gd name="T75" fmla="*/ 0 h 1"/>
                <a:gd name="T76" fmla="*/ 0 w 1"/>
                <a:gd name="T77" fmla="*/ 0 h 1"/>
                <a:gd name="T78" fmla="*/ 0 w 1"/>
                <a:gd name="T79" fmla="*/ 0 h 1"/>
                <a:gd name="T80" fmla="*/ 0 w 1"/>
                <a:gd name="T81" fmla="*/ 0 h 1"/>
                <a:gd name="T82" fmla="*/ 0 w 1"/>
                <a:gd name="T83" fmla="*/ 0 h 1"/>
                <a:gd name="T84" fmla="*/ 0 w 1"/>
                <a:gd name="T85" fmla="*/ 0 h 1"/>
                <a:gd name="T86" fmla="*/ 0 w 1"/>
                <a:gd name="T87" fmla="*/ 0 h 1"/>
                <a:gd name="T88" fmla="*/ 0 w 1"/>
                <a:gd name="T89" fmla="*/ 0 h 1"/>
                <a:gd name="T90" fmla="*/ 0 w 1"/>
                <a:gd name="T91" fmla="*/ 0 h 1"/>
                <a:gd name="T92" fmla="*/ 0 w 1"/>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 h="1">
                  <a:moveTo>
                    <a:pt x="0" y="0"/>
                  </a:move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46" name="Freeform 81"/>
            <p:cNvSpPr>
              <a:spLocks/>
            </p:cNvSpPr>
            <p:nvPr/>
          </p:nvSpPr>
          <p:spPr bwMode="auto">
            <a:xfrm>
              <a:off x="3329" y="2707"/>
              <a:ext cx="67" cy="76"/>
            </a:xfrm>
            <a:custGeom>
              <a:avLst/>
              <a:gdLst>
                <a:gd name="T0" fmla="*/ 284 w 57"/>
                <a:gd name="T1" fmla="*/ 0 h 68"/>
                <a:gd name="T2" fmla="*/ 276 w 57"/>
                <a:gd name="T3" fmla="*/ 0 h 68"/>
                <a:gd name="T4" fmla="*/ 276 w 57"/>
                <a:gd name="T5" fmla="*/ 0 h 68"/>
                <a:gd name="T6" fmla="*/ 276 w 57"/>
                <a:gd name="T7" fmla="*/ 2 h 68"/>
                <a:gd name="T8" fmla="*/ 276 w 57"/>
                <a:gd name="T9" fmla="*/ 3 h 68"/>
                <a:gd name="T10" fmla="*/ 269 w 57"/>
                <a:gd name="T11" fmla="*/ 4 h 68"/>
                <a:gd name="T12" fmla="*/ 269 w 57"/>
                <a:gd name="T13" fmla="*/ 19 h 68"/>
                <a:gd name="T14" fmla="*/ 268 w 57"/>
                <a:gd name="T15" fmla="*/ 21 h 68"/>
                <a:gd name="T16" fmla="*/ 268 w 57"/>
                <a:gd name="T17" fmla="*/ 26 h 68"/>
                <a:gd name="T18" fmla="*/ 266 w 57"/>
                <a:gd name="T19" fmla="*/ 32 h 68"/>
                <a:gd name="T20" fmla="*/ 259 w 57"/>
                <a:gd name="T21" fmla="*/ 44 h 68"/>
                <a:gd name="T22" fmla="*/ 259 w 57"/>
                <a:gd name="T23" fmla="*/ 49 h 68"/>
                <a:gd name="T24" fmla="*/ 252 w 57"/>
                <a:gd name="T25" fmla="*/ 55 h 68"/>
                <a:gd name="T26" fmla="*/ 247 w 57"/>
                <a:gd name="T27" fmla="*/ 63 h 68"/>
                <a:gd name="T28" fmla="*/ 242 w 57"/>
                <a:gd name="T29" fmla="*/ 70 h 68"/>
                <a:gd name="T30" fmla="*/ 235 w 57"/>
                <a:gd name="T31" fmla="*/ 78 h 68"/>
                <a:gd name="T32" fmla="*/ 228 w 57"/>
                <a:gd name="T33" fmla="*/ 87 h 68"/>
                <a:gd name="T34" fmla="*/ 226 w 57"/>
                <a:gd name="T35" fmla="*/ 97 h 68"/>
                <a:gd name="T36" fmla="*/ 220 w 57"/>
                <a:gd name="T37" fmla="*/ 104 h 68"/>
                <a:gd name="T38" fmla="*/ 206 w 57"/>
                <a:gd name="T39" fmla="*/ 111 h 68"/>
                <a:gd name="T40" fmla="*/ 200 w 57"/>
                <a:gd name="T41" fmla="*/ 121 h 68"/>
                <a:gd name="T42" fmla="*/ 195 w 57"/>
                <a:gd name="T43" fmla="*/ 130 h 68"/>
                <a:gd name="T44" fmla="*/ 187 w 57"/>
                <a:gd name="T45" fmla="*/ 135 h 68"/>
                <a:gd name="T46" fmla="*/ 175 w 57"/>
                <a:gd name="T47" fmla="*/ 146 h 68"/>
                <a:gd name="T48" fmla="*/ 166 w 57"/>
                <a:gd name="T49" fmla="*/ 151 h 68"/>
                <a:gd name="T50" fmla="*/ 152 w 57"/>
                <a:gd name="T51" fmla="*/ 162 h 68"/>
                <a:gd name="T52" fmla="*/ 145 w 57"/>
                <a:gd name="T53" fmla="*/ 165 h 68"/>
                <a:gd name="T54" fmla="*/ 140 w 57"/>
                <a:gd name="T55" fmla="*/ 180 h 68"/>
                <a:gd name="T56" fmla="*/ 123 w 57"/>
                <a:gd name="T57" fmla="*/ 182 h 68"/>
                <a:gd name="T58" fmla="*/ 119 w 57"/>
                <a:gd name="T59" fmla="*/ 188 h 68"/>
                <a:gd name="T60" fmla="*/ 105 w 57"/>
                <a:gd name="T61" fmla="*/ 189 h 68"/>
                <a:gd name="T62" fmla="*/ 94 w 57"/>
                <a:gd name="T63" fmla="*/ 201 h 68"/>
                <a:gd name="T64" fmla="*/ 87 w 57"/>
                <a:gd name="T65" fmla="*/ 202 h 68"/>
                <a:gd name="T66" fmla="*/ 80 w 57"/>
                <a:gd name="T67" fmla="*/ 202 h 68"/>
                <a:gd name="T68" fmla="*/ 76 w 57"/>
                <a:gd name="T69" fmla="*/ 202 h 68"/>
                <a:gd name="T70" fmla="*/ 76 w 57"/>
                <a:gd name="T71" fmla="*/ 202 h 68"/>
                <a:gd name="T72" fmla="*/ 68 w 57"/>
                <a:gd name="T73" fmla="*/ 203 h 68"/>
                <a:gd name="T74" fmla="*/ 65 w 57"/>
                <a:gd name="T75" fmla="*/ 203 h 68"/>
                <a:gd name="T76" fmla="*/ 65 w 57"/>
                <a:gd name="T77" fmla="*/ 203 h 68"/>
                <a:gd name="T78" fmla="*/ 58 w 57"/>
                <a:gd name="T79" fmla="*/ 203 h 68"/>
                <a:gd name="T80" fmla="*/ 55 w 57"/>
                <a:gd name="T81" fmla="*/ 203 h 68"/>
                <a:gd name="T82" fmla="*/ 49 w 57"/>
                <a:gd name="T83" fmla="*/ 203 h 68"/>
                <a:gd name="T84" fmla="*/ 47 w 57"/>
                <a:gd name="T85" fmla="*/ 203 h 68"/>
                <a:gd name="T86" fmla="*/ 47 w 57"/>
                <a:gd name="T87" fmla="*/ 203 h 68"/>
                <a:gd name="T88" fmla="*/ 40 w 57"/>
                <a:gd name="T89" fmla="*/ 203 h 68"/>
                <a:gd name="T90" fmla="*/ 34 w 57"/>
                <a:gd name="T91" fmla="*/ 203 h 68"/>
                <a:gd name="T92" fmla="*/ 34 w 57"/>
                <a:gd name="T93" fmla="*/ 203 h 68"/>
                <a:gd name="T94" fmla="*/ 29 w 57"/>
                <a:gd name="T95" fmla="*/ 202 h 68"/>
                <a:gd name="T96" fmla="*/ 25 w 57"/>
                <a:gd name="T97" fmla="*/ 202 h 68"/>
                <a:gd name="T98" fmla="*/ 25 w 57"/>
                <a:gd name="T99" fmla="*/ 202 h 68"/>
                <a:gd name="T100" fmla="*/ 21 w 57"/>
                <a:gd name="T101" fmla="*/ 202 h 68"/>
                <a:gd name="T102" fmla="*/ 18 w 57"/>
                <a:gd name="T103" fmla="*/ 202 h 68"/>
                <a:gd name="T104" fmla="*/ 18 w 57"/>
                <a:gd name="T105" fmla="*/ 202 h 68"/>
                <a:gd name="T106" fmla="*/ 2 w 57"/>
                <a:gd name="T107" fmla="*/ 202 h 68"/>
                <a:gd name="T108" fmla="*/ 2 w 57"/>
                <a:gd name="T109" fmla="*/ 202 h 68"/>
                <a:gd name="T110" fmla="*/ 1 w 57"/>
                <a:gd name="T111" fmla="*/ 202 h 68"/>
                <a:gd name="T112" fmla="*/ 1 w 57"/>
                <a:gd name="T113" fmla="*/ 201 h 68"/>
                <a:gd name="T114" fmla="*/ 1 w 57"/>
                <a:gd name="T115" fmla="*/ 201 h 68"/>
                <a:gd name="T116" fmla="*/ 1 w 57"/>
                <a:gd name="T117" fmla="*/ 201 h 68"/>
                <a:gd name="T118" fmla="*/ 0 w 57"/>
                <a:gd name="T119" fmla="*/ 201 h 68"/>
                <a:gd name="T120" fmla="*/ 0 w 57"/>
                <a:gd name="T121" fmla="*/ 201 h 68"/>
                <a:gd name="T122" fmla="*/ 0 w 57"/>
                <a:gd name="T123" fmla="*/ 201 h 68"/>
                <a:gd name="T124" fmla="*/ 0 w 57"/>
                <a:gd name="T125" fmla="*/ 201 h 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7" h="68">
                  <a:moveTo>
                    <a:pt x="56" y="0"/>
                  </a:moveTo>
                  <a:lnTo>
                    <a:pt x="55" y="0"/>
                  </a:lnTo>
                  <a:lnTo>
                    <a:pt x="55" y="2"/>
                  </a:lnTo>
                  <a:lnTo>
                    <a:pt x="55" y="3"/>
                  </a:lnTo>
                  <a:lnTo>
                    <a:pt x="54" y="4"/>
                  </a:lnTo>
                  <a:lnTo>
                    <a:pt x="54" y="6"/>
                  </a:lnTo>
                  <a:lnTo>
                    <a:pt x="53" y="7"/>
                  </a:lnTo>
                  <a:lnTo>
                    <a:pt x="53" y="9"/>
                  </a:lnTo>
                  <a:lnTo>
                    <a:pt x="52" y="11"/>
                  </a:lnTo>
                  <a:lnTo>
                    <a:pt x="51" y="14"/>
                  </a:lnTo>
                  <a:lnTo>
                    <a:pt x="51" y="16"/>
                  </a:lnTo>
                  <a:lnTo>
                    <a:pt x="50" y="18"/>
                  </a:lnTo>
                  <a:lnTo>
                    <a:pt x="49" y="21"/>
                  </a:lnTo>
                  <a:lnTo>
                    <a:pt x="48" y="23"/>
                  </a:lnTo>
                  <a:lnTo>
                    <a:pt x="47" y="26"/>
                  </a:lnTo>
                  <a:lnTo>
                    <a:pt x="45" y="29"/>
                  </a:lnTo>
                  <a:lnTo>
                    <a:pt x="44" y="32"/>
                  </a:lnTo>
                  <a:lnTo>
                    <a:pt x="43" y="34"/>
                  </a:lnTo>
                  <a:lnTo>
                    <a:pt x="41" y="37"/>
                  </a:lnTo>
                  <a:lnTo>
                    <a:pt x="40" y="40"/>
                  </a:lnTo>
                  <a:lnTo>
                    <a:pt x="39" y="42"/>
                  </a:lnTo>
                  <a:lnTo>
                    <a:pt x="37" y="45"/>
                  </a:lnTo>
                  <a:lnTo>
                    <a:pt x="35" y="48"/>
                  </a:lnTo>
                  <a:lnTo>
                    <a:pt x="33" y="50"/>
                  </a:lnTo>
                  <a:lnTo>
                    <a:pt x="31" y="53"/>
                  </a:lnTo>
                  <a:lnTo>
                    <a:pt x="29" y="55"/>
                  </a:lnTo>
                  <a:lnTo>
                    <a:pt x="27" y="58"/>
                  </a:lnTo>
                  <a:lnTo>
                    <a:pt x="25" y="60"/>
                  </a:lnTo>
                  <a:lnTo>
                    <a:pt x="23" y="62"/>
                  </a:lnTo>
                  <a:lnTo>
                    <a:pt x="21" y="63"/>
                  </a:lnTo>
                  <a:lnTo>
                    <a:pt x="19" y="65"/>
                  </a:lnTo>
                  <a:lnTo>
                    <a:pt x="17" y="66"/>
                  </a:lnTo>
                  <a:lnTo>
                    <a:pt x="16" y="66"/>
                  </a:lnTo>
                  <a:lnTo>
                    <a:pt x="15" y="66"/>
                  </a:lnTo>
                  <a:lnTo>
                    <a:pt x="14" y="67"/>
                  </a:lnTo>
                  <a:lnTo>
                    <a:pt x="13" y="67"/>
                  </a:lnTo>
                  <a:lnTo>
                    <a:pt x="12" y="67"/>
                  </a:lnTo>
                  <a:lnTo>
                    <a:pt x="11" y="67"/>
                  </a:lnTo>
                  <a:lnTo>
                    <a:pt x="10" y="67"/>
                  </a:lnTo>
                  <a:lnTo>
                    <a:pt x="9" y="67"/>
                  </a:lnTo>
                  <a:lnTo>
                    <a:pt x="8" y="67"/>
                  </a:lnTo>
                  <a:lnTo>
                    <a:pt x="7" y="67"/>
                  </a:lnTo>
                  <a:lnTo>
                    <a:pt x="6" y="66"/>
                  </a:lnTo>
                  <a:lnTo>
                    <a:pt x="5" y="66"/>
                  </a:lnTo>
                  <a:lnTo>
                    <a:pt x="4" y="66"/>
                  </a:lnTo>
                  <a:lnTo>
                    <a:pt x="3" y="66"/>
                  </a:lnTo>
                  <a:lnTo>
                    <a:pt x="2" y="66"/>
                  </a:lnTo>
                  <a:lnTo>
                    <a:pt x="1" y="66"/>
                  </a:lnTo>
                  <a:lnTo>
                    <a:pt x="1" y="65"/>
                  </a:lnTo>
                  <a:lnTo>
                    <a:pt x="0" y="6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47" name="Freeform 82"/>
            <p:cNvSpPr>
              <a:spLocks/>
            </p:cNvSpPr>
            <p:nvPr/>
          </p:nvSpPr>
          <p:spPr bwMode="auto">
            <a:xfrm>
              <a:off x="5499" y="3498"/>
              <a:ext cx="45" cy="49"/>
            </a:xfrm>
            <a:custGeom>
              <a:avLst/>
              <a:gdLst>
                <a:gd name="T0" fmla="*/ 0 w 38"/>
                <a:gd name="T1" fmla="*/ 0 h 44"/>
                <a:gd name="T2" fmla="*/ 0 w 38"/>
                <a:gd name="T3" fmla="*/ 0 h 44"/>
                <a:gd name="T4" fmla="*/ 1 w 38"/>
                <a:gd name="T5" fmla="*/ 1 h 44"/>
                <a:gd name="T6" fmla="*/ 1 w 38"/>
                <a:gd name="T7" fmla="*/ 1 h 44"/>
                <a:gd name="T8" fmla="*/ 2 w 38"/>
                <a:gd name="T9" fmla="*/ 2 h 44"/>
                <a:gd name="T10" fmla="*/ 18 w 38"/>
                <a:gd name="T11" fmla="*/ 3 h 44"/>
                <a:gd name="T12" fmla="*/ 18 w 38"/>
                <a:gd name="T13" fmla="*/ 4 h 44"/>
                <a:gd name="T14" fmla="*/ 25 w 38"/>
                <a:gd name="T15" fmla="*/ 16 h 44"/>
                <a:gd name="T16" fmla="*/ 25 w 38"/>
                <a:gd name="T17" fmla="*/ 18 h 44"/>
                <a:gd name="T18" fmla="*/ 36 w 38"/>
                <a:gd name="T19" fmla="*/ 20 h 44"/>
                <a:gd name="T20" fmla="*/ 43 w 38"/>
                <a:gd name="T21" fmla="*/ 24 h 44"/>
                <a:gd name="T22" fmla="*/ 51 w 38"/>
                <a:gd name="T23" fmla="*/ 30 h 44"/>
                <a:gd name="T24" fmla="*/ 60 w 38"/>
                <a:gd name="T25" fmla="*/ 33 h 44"/>
                <a:gd name="T26" fmla="*/ 64 w 38"/>
                <a:gd name="T27" fmla="*/ 41 h 44"/>
                <a:gd name="T28" fmla="*/ 76 w 38"/>
                <a:gd name="T29" fmla="*/ 45 h 44"/>
                <a:gd name="T30" fmla="*/ 84 w 38"/>
                <a:gd name="T31" fmla="*/ 50 h 44"/>
                <a:gd name="T32" fmla="*/ 90 w 38"/>
                <a:gd name="T33" fmla="*/ 56 h 44"/>
                <a:gd name="T34" fmla="*/ 99 w 38"/>
                <a:gd name="T35" fmla="*/ 62 h 44"/>
                <a:gd name="T36" fmla="*/ 107 w 38"/>
                <a:gd name="T37" fmla="*/ 69 h 44"/>
                <a:gd name="T38" fmla="*/ 117 w 38"/>
                <a:gd name="T39" fmla="*/ 74 h 44"/>
                <a:gd name="T40" fmla="*/ 124 w 38"/>
                <a:gd name="T41" fmla="*/ 78 h 44"/>
                <a:gd name="T42" fmla="*/ 139 w 38"/>
                <a:gd name="T43" fmla="*/ 82 h 44"/>
                <a:gd name="T44" fmla="*/ 143 w 38"/>
                <a:gd name="T45" fmla="*/ 87 h 44"/>
                <a:gd name="T46" fmla="*/ 147 w 38"/>
                <a:gd name="T47" fmla="*/ 96 h 44"/>
                <a:gd name="T48" fmla="*/ 153 w 38"/>
                <a:gd name="T49" fmla="*/ 97 h 44"/>
                <a:gd name="T50" fmla="*/ 165 w 38"/>
                <a:gd name="T51" fmla="*/ 101 h 44"/>
                <a:gd name="T52" fmla="*/ 174 w 38"/>
                <a:gd name="T53" fmla="*/ 108 h 44"/>
                <a:gd name="T54" fmla="*/ 178 w 38"/>
                <a:gd name="T55" fmla="*/ 110 h 44"/>
                <a:gd name="T56" fmla="*/ 181 w 38"/>
                <a:gd name="T57" fmla="*/ 119 h 44"/>
                <a:gd name="T58" fmla="*/ 191 w 38"/>
                <a:gd name="T59" fmla="*/ 120 h 44"/>
                <a:gd name="T60" fmla="*/ 195 w 38"/>
                <a:gd name="T61" fmla="*/ 122 h 44"/>
                <a:gd name="T62" fmla="*/ 200 w 38"/>
                <a:gd name="T63" fmla="*/ 125 h 44"/>
                <a:gd name="T64" fmla="*/ 200 w 38"/>
                <a:gd name="T65" fmla="*/ 125 h 44"/>
                <a:gd name="T66" fmla="*/ 200 w 38"/>
                <a:gd name="T67" fmla="*/ 125 h 44"/>
                <a:gd name="T68" fmla="*/ 200 w 38"/>
                <a:gd name="T69" fmla="*/ 125 h 44"/>
                <a:gd name="T70" fmla="*/ 200 w 38"/>
                <a:gd name="T71" fmla="*/ 125 h 44"/>
                <a:gd name="T72" fmla="*/ 200 w 38"/>
                <a:gd name="T73" fmla="*/ 125 h 44"/>
                <a:gd name="T74" fmla="*/ 200 w 38"/>
                <a:gd name="T75" fmla="*/ 125 h 44"/>
                <a:gd name="T76" fmla="*/ 200 w 38"/>
                <a:gd name="T77" fmla="*/ 125 h 44"/>
                <a:gd name="T78" fmla="*/ 200 w 38"/>
                <a:gd name="T79" fmla="*/ 125 h 44"/>
                <a:gd name="T80" fmla="*/ 200 w 38"/>
                <a:gd name="T81" fmla="*/ 125 h 44"/>
                <a:gd name="T82" fmla="*/ 200 w 38"/>
                <a:gd name="T83" fmla="*/ 125 h 44"/>
                <a:gd name="T84" fmla="*/ 200 w 38"/>
                <a:gd name="T85" fmla="*/ 125 h 44"/>
                <a:gd name="T86" fmla="*/ 200 w 38"/>
                <a:gd name="T87" fmla="*/ 125 h 44"/>
                <a:gd name="T88" fmla="*/ 200 w 38"/>
                <a:gd name="T89" fmla="*/ 125 h 44"/>
                <a:gd name="T90" fmla="*/ 200 w 38"/>
                <a:gd name="T91" fmla="*/ 125 h 44"/>
                <a:gd name="T92" fmla="*/ 200 w 38"/>
                <a:gd name="T93" fmla="*/ 125 h 44"/>
                <a:gd name="T94" fmla="*/ 200 w 38"/>
                <a:gd name="T95" fmla="*/ 125 h 44"/>
                <a:gd name="T96" fmla="*/ 200 w 38"/>
                <a:gd name="T97" fmla="*/ 125 h 44"/>
                <a:gd name="T98" fmla="*/ 200 w 38"/>
                <a:gd name="T99" fmla="*/ 125 h 44"/>
                <a:gd name="T100" fmla="*/ 200 w 38"/>
                <a:gd name="T101" fmla="*/ 125 h 44"/>
                <a:gd name="T102" fmla="*/ 200 w 38"/>
                <a:gd name="T103" fmla="*/ 125 h 44"/>
                <a:gd name="T104" fmla="*/ 200 w 38"/>
                <a:gd name="T105" fmla="*/ 125 h 44"/>
                <a:gd name="T106" fmla="*/ 200 w 38"/>
                <a:gd name="T107" fmla="*/ 125 h 44"/>
                <a:gd name="T108" fmla="*/ 200 w 38"/>
                <a:gd name="T109" fmla="*/ 125 h 44"/>
                <a:gd name="T110" fmla="*/ 200 w 38"/>
                <a:gd name="T111" fmla="*/ 125 h 44"/>
                <a:gd name="T112" fmla="*/ 200 w 38"/>
                <a:gd name="T113" fmla="*/ 125 h 44"/>
                <a:gd name="T114" fmla="*/ 200 w 38"/>
                <a:gd name="T115" fmla="*/ 125 h 44"/>
                <a:gd name="T116" fmla="*/ 200 w 38"/>
                <a:gd name="T117" fmla="*/ 125 h 44"/>
                <a:gd name="T118" fmla="*/ 200 w 38"/>
                <a:gd name="T119" fmla="*/ 125 h 44"/>
                <a:gd name="T120" fmla="*/ 200 w 38"/>
                <a:gd name="T121" fmla="*/ 125 h 44"/>
                <a:gd name="T122" fmla="*/ 200 w 38"/>
                <a:gd name="T123" fmla="*/ 125 h 44"/>
                <a:gd name="T124" fmla="*/ 200 w 38"/>
                <a:gd name="T125" fmla="*/ 125 h 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8" h="44">
                  <a:moveTo>
                    <a:pt x="0" y="0"/>
                  </a:moveTo>
                  <a:lnTo>
                    <a:pt x="0" y="0"/>
                  </a:lnTo>
                  <a:lnTo>
                    <a:pt x="1" y="1"/>
                  </a:lnTo>
                  <a:lnTo>
                    <a:pt x="2" y="2"/>
                  </a:lnTo>
                  <a:lnTo>
                    <a:pt x="3" y="3"/>
                  </a:lnTo>
                  <a:lnTo>
                    <a:pt x="3" y="4"/>
                  </a:lnTo>
                  <a:lnTo>
                    <a:pt x="5" y="5"/>
                  </a:lnTo>
                  <a:lnTo>
                    <a:pt x="5" y="6"/>
                  </a:lnTo>
                  <a:lnTo>
                    <a:pt x="7" y="7"/>
                  </a:lnTo>
                  <a:lnTo>
                    <a:pt x="8" y="9"/>
                  </a:lnTo>
                  <a:lnTo>
                    <a:pt x="9" y="11"/>
                  </a:lnTo>
                  <a:lnTo>
                    <a:pt x="11" y="12"/>
                  </a:lnTo>
                  <a:lnTo>
                    <a:pt x="12" y="14"/>
                  </a:lnTo>
                  <a:lnTo>
                    <a:pt x="14" y="15"/>
                  </a:lnTo>
                  <a:lnTo>
                    <a:pt x="15" y="17"/>
                  </a:lnTo>
                  <a:lnTo>
                    <a:pt x="17" y="19"/>
                  </a:lnTo>
                  <a:lnTo>
                    <a:pt x="18" y="21"/>
                  </a:lnTo>
                  <a:lnTo>
                    <a:pt x="20" y="23"/>
                  </a:lnTo>
                  <a:lnTo>
                    <a:pt x="21" y="25"/>
                  </a:lnTo>
                  <a:lnTo>
                    <a:pt x="23" y="27"/>
                  </a:lnTo>
                  <a:lnTo>
                    <a:pt x="25" y="28"/>
                  </a:lnTo>
                  <a:lnTo>
                    <a:pt x="26" y="30"/>
                  </a:lnTo>
                  <a:lnTo>
                    <a:pt x="27" y="32"/>
                  </a:lnTo>
                  <a:lnTo>
                    <a:pt x="29" y="33"/>
                  </a:lnTo>
                  <a:lnTo>
                    <a:pt x="30" y="35"/>
                  </a:lnTo>
                  <a:lnTo>
                    <a:pt x="32" y="37"/>
                  </a:lnTo>
                  <a:lnTo>
                    <a:pt x="33" y="38"/>
                  </a:lnTo>
                  <a:lnTo>
                    <a:pt x="34" y="40"/>
                  </a:lnTo>
                  <a:lnTo>
                    <a:pt x="35" y="41"/>
                  </a:lnTo>
                  <a:lnTo>
                    <a:pt x="36" y="42"/>
                  </a:lnTo>
                  <a:lnTo>
                    <a:pt x="37" y="43"/>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48" name="Freeform 83"/>
            <p:cNvSpPr>
              <a:spLocks/>
            </p:cNvSpPr>
            <p:nvPr/>
          </p:nvSpPr>
          <p:spPr bwMode="auto">
            <a:xfrm>
              <a:off x="5478" y="3473"/>
              <a:ext cx="88" cy="99"/>
            </a:xfrm>
            <a:custGeom>
              <a:avLst/>
              <a:gdLst>
                <a:gd name="T0" fmla="*/ 0 w 75"/>
                <a:gd name="T1" fmla="*/ 0 h 88"/>
                <a:gd name="T2" fmla="*/ 0 w 75"/>
                <a:gd name="T3" fmla="*/ 0 h 88"/>
                <a:gd name="T4" fmla="*/ 1 w 75"/>
                <a:gd name="T5" fmla="*/ 1 h 88"/>
                <a:gd name="T6" fmla="*/ 2 w 75"/>
                <a:gd name="T7" fmla="*/ 3 h 88"/>
                <a:gd name="T8" fmla="*/ 18 w 75"/>
                <a:gd name="T9" fmla="*/ 16 h 88"/>
                <a:gd name="T10" fmla="*/ 25 w 75"/>
                <a:gd name="T11" fmla="*/ 20 h 88"/>
                <a:gd name="T12" fmla="*/ 34 w 75"/>
                <a:gd name="T13" fmla="*/ 26 h 88"/>
                <a:gd name="T14" fmla="*/ 47 w 75"/>
                <a:gd name="T15" fmla="*/ 33 h 88"/>
                <a:gd name="T16" fmla="*/ 55 w 75"/>
                <a:gd name="T17" fmla="*/ 43 h 88"/>
                <a:gd name="T18" fmla="*/ 65 w 75"/>
                <a:gd name="T19" fmla="*/ 48 h 88"/>
                <a:gd name="T20" fmla="*/ 76 w 75"/>
                <a:gd name="T21" fmla="*/ 60 h 88"/>
                <a:gd name="T22" fmla="*/ 89 w 75"/>
                <a:gd name="T23" fmla="*/ 69 h 88"/>
                <a:gd name="T24" fmla="*/ 104 w 75"/>
                <a:gd name="T25" fmla="*/ 83 h 88"/>
                <a:gd name="T26" fmla="*/ 120 w 75"/>
                <a:gd name="T27" fmla="*/ 93 h 88"/>
                <a:gd name="T28" fmla="*/ 140 w 75"/>
                <a:gd name="T29" fmla="*/ 101 h 88"/>
                <a:gd name="T30" fmla="*/ 143 w 75"/>
                <a:gd name="T31" fmla="*/ 114 h 88"/>
                <a:gd name="T32" fmla="*/ 165 w 75"/>
                <a:gd name="T33" fmla="*/ 128 h 88"/>
                <a:gd name="T34" fmla="*/ 176 w 75"/>
                <a:gd name="T35" fmla="*/ 141 h 88"/>
                <a:gd name="T36" fmla="*/ 194 w 75"/>
                <a:gd name="T37" fmla="*/ 150 h 88"/>
                <a:gd name="T38" fmla="*/ 207 w 75"/>
                <a:gd name="T39" fmla="*/ 162 h 88"/>
                <a:gd name="T40" fmla="*/ 225 w 75"/>
                <a:gd name="T41" fmla="*/ 178 h 88"/>
                <a:gd name="T42" fmla="*/ 233 w 75"/>
                <a:gd name="T43" fmla="*/ 183 h 88"/>
                <a:gd name="T44" fmla="*/ 252 w 75"/>
                <a:gd name="T45" fmla="*/ 201 h 88"/>
                <a:gd name="T46" fmla="*/ 268 w 75"/>
                <a:gd name="T47" fmla="*/ 206 h 88"/>
                <a:gd name="T48" fmla="*/ 285 w 75"/>
                <a:gd name="T49" fmla="*/ 225 h 88"/>
                <a:gd name="T50" fmla="*/ 296 w 75"/>
                <a:gd name="T51" fmla="*/ 231 h 88"/>
                <a:gd name="T52" fmla="*/ 314 w 75"/>
                <a:gd name="T53" fmla="*/ 241 h 88"/>
                <a:gd name="T54" fmla="*/ 318 w 75"/>
                <a:gd name="T55" fmla="*/ 253 h 88"/>
                <a:gd name="T56" fmla="*/ 334 w 75"/>
                <a:gd name="T57" fmla="*/ 260 h 88"/>
                <a:gd name="T58" fmla="*/ 347 w 75"/>
                <a:gd name="T59" fmla="*/ 271 h 88"/>
                <a:gd name="T60" fmla="*/ 357 w 75"/>
                <a:gd name="T61" fmla="*/ 277 h 88"/>
                <a:gd name="T62" fmla="*/ 368 w 75"/>
                <a:gd name="T63" fmla="*/ 285 h 88"/>
                <a:gd name="T64" fmla="*/ 368 w 75"/>
                <a:gd name="T65" fmla="*/ 285 h 88"/>
                <a:gd name="T66" fmla="*/ 368 w 75"/>
                <a:gd name="T67" fmla="*/ 285 h 88"/>
                <a:gd name="T68" fmla="*/ 368 w 75"/>
                <a:gd name="T69" fmla="*/ 285 h 88"/>
                <a:gd name="T70" fmla="*/ 368 w 75"/>
                <a:gd name="T71" fmla="*/ 285 h 88"/>
                <a:gd name="T72" fmla="*/ 368 w 75"/>
                <a:gd name="T73" fmla="*/ 285 h 88"/>
                <a:gd name="T74" fmla="*/ 368 w 75"/>
                <a:gd name="T75" fmla="*/ 285 h 88"/>
                <a:gd name="T76" fmla="*/ 368 w 75"/>
                <a:gd name="T77" fmla="*/ 285 h 88"/>
                <a:gd name="T78" fmla="*/ 368 w 75"/>
                <a:gd name="T79" fmla="*/ 285 h 88"/>
                <a:gd name="T80" fmla="*/ 368 w 75"/>
                <a:gd name="T81" fmla="*/ 285 h 88"/>
                <a:gd name="T82" fmla="*/ 368 w 75"/>
                <a:gd name="T83" fmla="*/ 285 h 88"/>
                <a:gd name="T84" fmla="*/ 368 w 75"/>
                <a:gd name="T85" fmla="*/ 285 h 88"/>
                <a:gd name="T86" fmla="*/ 368 w 75"/>
                <a:gd name="T87" fmla="*/ 285 h 88"/>
                <a:gd name="T88" fmla="*/ 368 w 75"/>
                <a:gd name="T89" fmla="*/ 285 h 88"/>
                <a:gd name="T90" fmla="*/ 368 w 75"/>
                <a:gd name="T91" fmla="*/ 285 h 88"/>
                <a:gd name="T92" fmla="*/ 368 w 75"/>
                <a:gd name="T93" fmla="*/ 285 h 88"/>
                <a:gd name="T94" fmla="*/ 368 w 75"/>
                <a:gd name="T95" fmla="*/ 285 h 88"/>
                <a:gd name="T96" fmla="*/ 368 w 75"/>
                <a:gd name="T97" fmla="*/ 285 h 88"/>
                <a:gd name="T98" fmla="*/ 368 w 75"/>
                <a:gd name="T99" fmla="*/ 285 h 88"/>
                <a:gd name="T100" fmla="*/ 368 w 75"/>
                <a:gd name="T101" fmla="*/ 285 h 88"/>
                <a:gd name="T102" fmla="*/ 368 w 75"/>
                <a:gd name="T103" fmla="*/ 285 h 88"/>
                <a:gd name="T104" fmla="*/ 368 w 75"/>
                <a:gd name="T105" fmla="*/ 285 h 88"/>
                <a:gd name="T106" fmla="*/ 368 w 75"/>
                <a:gd name="T107" fmla="*/ 285 h 88"/>
                <a:gd name="T108" fmla="*/ 368 w 75"/>
                <a:gd name="T109" fmla="*/ 285 h 88"/>
                <a:gd name="T110" fmla="*/ 368 w 75"/>
                <a:gd name="T111" fmla="*/ 285 h 88"/>
                <a:gd name="T112" fmla="*/ 368 w 75"/>
                <a:gd name="T113" fmla="*/ 285 h 88"/>
                <a:gd name="T114" fmla="*/ 368 w 75"/>
                <a:gd name="T115" fmla="*/ 285 h 88"/>
                <a:gd name="T116" fmla="*/ 368 w 75"/>
                <a:gd name="T117" fmla="*/ 285 h 88"/>
                <a:gd name="T118" fmla="*/ 368 w 75"/>
                <a:gd name="T119" fmla="*/ 285 h 88"/>
                <a:gd name="T120" fmla="*/ 368 w 75"/>
                <a:gd name="T121" fmla="*/ 285 h 88"/>
                <a:gd name="T122" fmla="*/ 368 w 75"/>
                <a:gd name="T123" fmla="*/ 285 h 88"/>
                <a:gd name="T124" fmla="*/ 368 w 75"/>
                <a:gd name="T125" fmla="*/ 285 h 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5" h="88">
                  <a:moveTo>
                    <a:pt x="0" y="0"/>
                  </a:moveTo>
                  <a:lnTo>
                    <a:pt x="0" y="0"/>
                  </a:lnTo>
                  <a:lnTo>
                    <a:pt x="1" y="1"/>
                  </a:lnTo>
                  <a:lnTo>
                    <a:pt x="2" y="3"/>
                  </a:lnTo>
                  <a:lnTo>
                    <a:pt x="3" y="4"/>
                  </a:lnTo>
                  <a:lnTo>
                    <a:pt x="5" y="6"/>
                  </a:lnTo>
                  <a:lnTo>
                    <a:pt x="7" y="8"/>
                  </a:lnTo>
                  <a:lnTo>
                    <a:pt x="9" y="10"/>
                  </a:lnTo>
                  <a:lnTo>
                    <a:pt x="11" y="13"/>
                  </a:lnTo>
                  <a:lnTo>
                    <a:pt x="13" y="15"/>
                  </a:lnTo>
                  <a:lnTo>
                    <a:pt x="15" y="18"/>
                  </a:lnTo>
                  <a:lnTo>
                    <a:pt x="18" y="21"/>
                  </a:lnTo>
                  <a:lnTo>
                    <a:pt x="21" y="25"/>
                  </a:lnTo>
                  <a:lnTo>
                    <a:pt x="24" y="28"/>
                  </a:lnTo>
                  <a:lnTo>
                    <a:pt x="27" y="31"/>
                  </a:lnTo>
                  <a:lnTo>
                    <a:pt x="29" y="35"/>
                  </a:lnTo>
                  <a:lnTo>
                    <a:pt x="33" y="39"/>
                  </a:lnTo>
                  <a:lnTo>
                    <a:pt x="36" y="43"/>
                  </a:lnTo>
                  <a:lnTo>
                    <a:pt x="39" y="46"/>
                  </a:lnTo>
                  <a:lnTo>
                    <a:pt x="42" y="50"/>
                  </a:lnTo>
                  <a:lnTo>
                    <a:pt x="45" y="53"/>
                  </a:lnTo>
                  <a:lnTo>
                    <a:pt x="48" y="57"/>
                  </a:lnTo>
                  <a:lnTo>
                    <a:pt x="51" y="61"/>
                  </a:lnTo>
                  <a:lnTo>
                    <a:pt x="54" y="64"/>
                  </a:lnTo>
                  <a:lnTo>
                    <a:pt x="57" y="68"/>
                  </a:lnTo>
                  <a:lnTo>
                    <a:pt x="60" y="71"/>
                  </a:lnTo>
                  <a:lnTo>
                    <a:pt x="63" y="74"/>
                  </a:lnTo>
                  <a:lnTo>
                    <a:pt x="65" y="77"/>
                  </a:lnTo>
                  <a:lnTo>
                    <a:pt x="67" y="80"/>
                  </a:lnTo>
                  <a:lnTo>
                    <a:pt x="70" y="83"/>
                  </a:lnTo>
                  <a:lnTo>
                    <a:pt x="72" y="85"/>
                  </a:lnTo>
                  <a:lnTo>
                    <a:pt x="74" y="8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49" name="Line 84"/>
            <p:cNvSpPr>
              <a:spLocks noChangeShapeType="1"/>
            </p:cNvSpPr>
            <p:nvPr/>
          </p:nvSpPr>
          <p:spPr bwMode="auto">
            <a:xfrm>
              <a:off x="5478" y="3448"/>
              <a:ext cx="43" cy="98"/>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6950" name="Freeform 85"/>
            <p:cNvSpPr>
              <a:spLocks/>
            </p:cNvSpPr>
            <p:nvPr/>
          </p:nvSpPr>
          <p:spPr bwMode="auto">
            <a:xfrm>
              <a:off x="5829" y="3098"/>
              <a:ext cx="74" cy="88"/>
            </a:xfrm>
            <a:custGeom>
              <a:avLst/>
              <a:gdLst>
                <a:gd name="T0" fmla="*/ 297 w 63"/>
                <a:gd name="T1" fmla="*/ 0 h 78"/>
                <a:gd name="T2" fmla="*/ 307 w 63"/>
                <a:gd name="T3" fmla="*/ 29 h 78"/>
                <a:gd name="T4" fmla="*/ 314 w 63"/>
                <a:gd name="T5" fmla="*/ 43 h 78"/>
                <a:gd name="T6" fmla="*/ 314 w 63"/>
                <a:gd name="T7" fmla="*/ 55 h 78"/>
                <a:gd name="T8" fmla="*/ 307 w 63"/>
                <a:gd name="T9" fmla="*/ 70 h 78"/>
                <a:gd name="T10" fmla="*/ 307 w 63"/>
                <a:gd name="T11" fmla="*/ 79 h 78"/>
                <a:gd name="T12" fmla="*/ 297 w 63"/>
                <a:gd name="T13" fmla="*/ 89 h 78"/>
                <a:gd name="T14" fmla="*/ 295 w 63"/>
                <a:gd name="T15" fmla="*/ 102 h 78"/>
                <a:gd name="T16" fmla="*/ 290 w 63"/>
                <a:gd name="T17" fmla="*/ 111 h 78"/>
                <a:gd name="T18" fmla="*/ 285 w 63"/>
                <a:gd name="T19" fmla="*/ 123 h 78"/>
                <a:gd name="T20" fmla="*/ 275 w 63"/>
                <a:gd name="T21" fmla="*/ 130 h 78"/>
                <a:gd name="T22" fmla="*/ 267 w 63"/>
                <a:gd name="T23" fmla="*/ 139 h 78"/>
                <a:gd name="T24" fmla="*/ 253 w 63"/>
                <a:gd name="T25" fmla="*/ 147 h 78"/>
                <a:gd name="T26" fmla="*/ 247 w 63"/>
                <a:gd name="T27" fmla="*/ 157 h 78"/>
                <a:gd name="T28" fmla="*/ 234 w 63"/>
                <a:gd name="T29" fmla="*/ 160 h 78"/>
                <a:gd name="T30" fmla="*/ 227 w 63"/>
                <a:gd name="T31" fmla="*/ 169 h 78"/>
                <a:gd name="T32" fmla="*/ 210 w 63"/>
                <a:gd name="T33" fmla="*/ 177 h 78"/>
                <a:gd name="T34" fmla="*/ 195 w 63"/>
                <a:gd name="T35" fmla="*/ 181 h 78"/>
                <a:gd name="T36" fmla="*/ 183 w 63"/>
                <a:gd name="T37" fmla="*/ 187 h 78"/>
                <a:gd name="T38" fmla="*/ 169 w 63"/>
                <a:gd name="T39" fmla="*/ 191 h 78"/>
                <a:gd name="T40" fmla="*/ 152 w 63"/>
                <a:gd name="T41" fmla="*/ 200 h 78"/>
                <a:gd name="T42" fmla="*/ 141 w 63"/>
                <a:gd name="T43" fmla="*/ 204 h 78"/>
                <a:gd name="T44" fmla="*/ 123 w 63"/>
                <a:gd name="T45" fmla="*/ 211 h 78"/>
                <a:gd name="T46" fmla="*/ 110 w 63"/>
                <a:gd name="T47" fmla="*/ 212 h 78"/>
                <a:gd name="T48" fmla="*/ 94 w 63"/>
                <a:gd name="T49" fmla="*/ 218 h 78"/>
                <a:gd name="T50" fmla="*/ 80 w 63"/>
                <a:gd name="T51" fmla="*/ 226 h 78"/>
                <a:gd name="T52" fmla="*/ 65 w 63"/>
                <a:gd name="T53" fmla="*/ 230 h 78"/>
                <a:gd name="T54" fmla="*/ 49 w 63"/>
                <a:gd name="T55" fmla="*/ 231 h 78"/>
                <a:gd name="T56" fmla="*/ 34 w 63"/>
                <a:gd name="T57" fmla="*/ 239 h 78"/>
                <a:gd name="T58" fmla="*/ 25 w 63"/>
                <a:gd name="T59" fmla="*/ 243 h 78"/>
                <a:gd name="T60" fmla="*/ 2 w 63"/>
                <a:gd name="T61" fmla="*/ 254 h 78"/>
                <a:gd name="T62" fmla="*/ 0 w 63"/>
                <a:gd name="T63" fmla="*/ 257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 h="78">
                  <a:moveTo>
                    <a:pt x="60" y="0"/>
                  </a:moveTo>
                  <a:lnTo>
                    <a:pt x="61" y="9"/>
                  </a:lnTo>
                  <a:lnTo>
                    <a:pt x="62" y="13"/>
                  </a:lnTo>
                  <a:lnTo>
                    <a:pt x="62" y="17"/>
                  </a:lnTo>
                  <a:lnTo>
                    <a:pt x="61" y="21"/>
                  </a:lnTo>
                  <a:lnTo>
                    <a:pt x="61" y="24"/>
                  </a:lnTo>
                  <a:lnTo>
                    <a:pt x="60" y="27"/>
                  </a:lnTo>
                  <a:lnTo>
                    <a:pt x="59" y="31"/>
                  </a:lnTo>
                  <a:lnTo>
                    <a:pt x="58" y="33"/>
                  </a:lnTo>
                  <a:lnTo>
                    <a:pt x="57" y="36"/>
                  </a:lnTo>
                  <a:lnTo>
                    <a:pt x="55" y="39"/>
                  </a:lnTo>
                  <a:lnTo>
                    <a:pt x="53" y="41"/>
                  </a:lnTo>
                  <a:lnTo>
                    <a:pt x="51" y="44"/>
                  </a:lnTo>
                  <a:lnTo>
                    <a:pt x="49" y="46"/>
                  </a:lnTo>
                  <a:lnTo>
                    <a:pt x="47" y="48"/>
                  </a:lnTo>
                  <a:lnTo>
                    <a:pt x="45" y="51"/>
                  </a:lnTo>
                  <a:lnTo>
                    <a:pt x="42" y="52"/>
                  </a:lnTo>
                  <a:lnTo>
                    <a:pt x="39" y="54"/>
                  </a:lnTo>
                  <a:lnTo>
                    <a:pt x="37" y="56"/>
                  </a:lnTo>
                  <a:lnTo>
                    <a:pt x="34" y="58"/>
                  </a:lnTo>
                  <a:lnTo>
                    <a:pt x="31" y="59"/>
                  </a:lnTo>
                  <a:lnTo>
                    <a:pt x="28" y="61"/>
                  </a:lnTo>
                  <a:lnTo>
                    <a:pt x="25" y="63"/>
                  </a:lnTo>
                  <a:lnTo>
                    <a:pt x="22" y="64"/>
                  </a:lnTo>
                  <a:lnTo>
                    <a:pt x="19" y="66"/>
                  </a:lnTo>
                  <a:lnTo>
                    <a:pt x="16" y="67"/>
                  </a:lnTo>
                  <a:lnTo>
                    <a:pt x="13" y="69"/>
                  </a:lnTo>
                  <a:lnTo>
                    <a:pt x="10" y="70"/>
                  </a:lnTo>
                  <a:lnTo>
                    <a:pt x="7" y="72"/>
                  </a:lnTo>
                  <a:lnTo>
                    <a:pt x="5" y="73"/>
                  </a:lnTo>
                  <a:lnTo>
                    <a:pt x="2" y="75"/>
                  </a:lnTo>
                  <a:lnTo>
                    <a:pt x="0"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51" name="Line 86"/>
            <p:cNvSpPr>
              <a:spLocks noChangeShapeType="1"/>
            </p:cNvSpPr>
            <p:nvPr/>
          </p:nvSpPr>
          <p:spPr bwMode="auto">
            <a:xfrm flipH="1">
              <a:off x="5823" y="3185"/>
              <a:ext cx="21" cy="0"/>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6952" name="Freeform 87"/>
            <p:cNvSpPr>
              <a:spLocks/>
            </p:cNvSpPr>
            <p:nvPr/>
          </p:nvSpPr>
          <p:spPr bwMode="auto">
            <a:xfrm>
              <a:off x="5959" y="2728"/>
              <a:ext cx="13" cy="51"/>
            </a:xfrm>
            <a:custGeom>
              <a:avLst/>
              <a:gdLst>
                <a:gd name="T0" fmla="*/ 0 w 11"/>
                <a:gd name="T1" fmla="*/ 0 h 45"/>
                <a:gd name="T2" fmla="*/ 1 w 11"/>
                <a:gd name="T3" fmla="*/ 2 h 45"/>
                <a:gd name="T4" fmla="*/ 2 w 11"/>
                <a:gd name="T5" fmla="*/ 3 h 45"/>
                <a:gd name="T6" fmla="*/ 18 w 11"/>
                <a:gd name="T7" fmla="*/ 18 h 45"/>
                <a:gd name="T8" fmla="*/ 21 w 11"/>
                <a:gd name="T9" fmla="*/ 20 h 45"/>
                <a:gd name="T10" fmla="*/ 21 w 11"/>
                <a:gd name="T11" fmla="*/ 23 h 45"/>
                <a:gd name="T12" fmla="*/ 25 w 11"/>
                <a:gd name="T13" fmla="*/ 26 h 45"/>
                <a:gd name="T14" fmla="*/ 25 w 11"/>
                <a:gd name="T15" fmla="*/ 33 h 45"/>
                <a:gd name="T16" fmla="*/ 30 w 11"/>
                <a:gd name="T17" fmla="*/ 37 h 45"/>
                <a:gd name="T18" fmla="*/ 30 w 11"/>
                <a:gd name="T19" fmla="*/ 42 h 45"/>
                <a:gd name="T20" fmla="*/ 35 w 11"/>
                <a:gd name="T21" fmla="*/ 46 h 45"/>
                <a:gd name="T22" fmla="*/ 35 w 11"/>
                <a:gd name="T23" fmla="*/ 52 h 45"/>
                <a:gd name="T24" fmla="*/ 41 w 11"/>
                <a:gd name="T25" fmla="*/ 54 h 45"/>
                <a:gd name="T26" fmla="*/ 41 w 11"/>
                <a:gd name="T27" fmla="*/ 61 h 45"/>
                <a:gd name="T28" fmla="*/ 41 w 11"/>
                <a:gd name="T29" fmla="*/ 67 h 45"/>
                <a:gd name="T30" fmla="*/ 48 w 11"/>
                <a:gd name="T31" fmla="*/ 75 h 45"/>
                <a:gd name="T32" fmla="*/ 48 w 11"/>
                <a:gd name="T33" fmla="*/ 76 h 45"/>
                <a:gd name="T34" fmla="*/ 48 w 11"/>
                <a:gd name="T35" fmla="*/ 78 h 45"/>
                <a:gd name="T36" fmla="*/ 54 w 11"/>
                <a:gd name="T37" fmla="*/ 86 h 45"/>
                <a:gd name="T38" fmla="*/ 54 w 11"/>
                <a:gd name="T39" fmla="*/ 88 h 45"/>
                <a:gd name="T40" fmla="*/ 54 w 11"/>
                <a:gd name="T41" fmla="*/ 96 h 45"/>
                <a:gd name="T42" fmla="*/ 54 w 11"/>
                <a:gd name="T43" fmla="*/ 100 h 45"/>
                <a:gd name="T44" fmla="*/ 54 w 11"/>
                <a:gd name="T45" fmla="*/ 108 h 45"/>
                <a:gd name="T46" fmla="*/ 54 w 11"/>
                <a:gd name="T47" fmla="*/ 110 h 45"/>
                <a:gd name="T48" fmla="*/ 54 w 11"/>
                <a:gd name="T49" fmla="*/ 113 h 45"/>
                <a:gd name="T50" fmla="*/ 54 w 11"/>
                <a:gd name="T51" fmla="*/ 124 h 45"/>
                <a:gd name="T52" fmla="*/ 54 w 11"/>
                <a:gd name="T53" fmla="*/ 125 h 45"/>
                <a:gd name="T54" fmla="*/ 54 w 11"/>
                <a:gd name="T55" fmla="*/ 133 h 45"/>
                <a:gd name="T56" fmla="*/ 54 w 11"/>
                <a:gd name="T57" fmla="*/ 138 h 45"/>
                <a:gd name="T58" fmla="*/ 54 w 11"/>
                <a:gd name="T59" fmla="*/ 142 h 45"/>
                <a:gd name="T60" fmla="*/ 48 w 11"/>
                <a:gd name="T61" fmla="*/ 145 h 45"/>
                <a:gd name="T62" fmla="*/ 48 w 11"/>
                <a:gd name="T63" fmla="*/ 156 h 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 h="45">
                  <a:moveTo>
                    <a:pt x="0" y="0"/>
                  </a:moveTo>
                  <a:lnTo>
                    <a:pt x="1" y="2"/>
                  </a:lnTo>
                  <a:lnTo>
                    <a:pt x="2" y="3"/>
                  </a:lnTo>
                  <a:lnTo>
                    <a:pt x="3" y="5"/>
                  </a:lnTo>
                  <a:lnTo>
                    <a:pt x="4" y="6"/>
                  </a:lnTo>
                  <a:lnTo>
                    <a:pt x="4" y="7"/>
                  </a:lnTo>
                  <a:lnTo>
                    <a:pt x="5" y="8"/>
                  </a:lnTo>
                  <a:lnTo>
                    <a:pt x="5" y="10"/>
                  </a:lnTo>
                  <a:lnTo>
                    <a:pt x="6" y="11"/>
                  </a:lnTo>
                  <a:lnTo>
                    <a:pt x="6" y="12"/>
                  </a:lnTo>
                  <a:lnTo>
                    <a:pt x="7" y="13"/>
                  </a:lnTo>
                  <a:lnTo>
                    <a:pt x="7" y="15"/>
                  </a:lnTo>
                  <a:lnTo>
                    <a:pt x="8" y="16"/>
                  </a:lnTo>
                  <a:lnTo>
                    <a:pt x="8" y="18"/>
                  </a:lnTo>
                  <a:lnTo>
                    <a:pt x="8" y="19"/>
                  </a:lnTo>
                  <a:lnTo>
                    <a:pt x="9" y="21"/>
                  </a:lnTo>
                  <a:lnTo>
                    <a:pt x="9" y="22"/>
                  </a:lnTo>
                  <a:lnTo>
                    <a:pt x="9" y="23"/>
                  </a:lnTo>
                  <a:lnTo>
                    <a:pt x="10" y="25"/>
                  </a:lnTo>
                  <a:lnTo>
                    <a:pt x="10" y="26"/>
                  </a:lnTo>
                  <a:lnTo>
                    <a:pt x="10" y="27"/>
                  </a:lnTo>
                  <a:lnTo>
                    <a:pt x="10" y="29"/>
                  </a:lnTo>
                  <a:lnTo>
                    <a:pt x="10" y="30"/>
                  </a:lnTo>
                  <a:lnTo>
                    <a:pt x="10" y="32"/>
                  </a:lnTo>
                  <a:lnTo>
                    <a:pt x="10" y="33"/>
                  </a:lnTo>
                  <a:lnTo>
                    <a:pt x="10" y="35"/>
                  </a:lnTo>
                  <a:lnTo>
                    <a:pt x="10" y="36"/>
                  </a:lnTo>
                  <a:lnTo>
                    <a:pt x="10" y="38"/>
                  </a:lnTo>
                  <a:lnTo>
                    <a:pt x="10" y="39"/>
                  </a:lnTo>
                  <a:lnTo>
                    <a:pt x="10" y="41"/>
                  </a:lnTo>
                  <a:lnTo>
                    <a:pt x="9" y="42"/>
                  </a:lnTo>
                  <a:lnTo>
                    <a:pt x="9" y="4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53" name="Line 88"/>
            <p:cNvSpPr>
              <a:spLocks noChangeShapeType="1"/>
            </p:cNvSpPr>
            <p:nvPr/>
          </p:nvSpPr>
          <p:spPr bwMode="auto">
            <a:xfrm flipH="1">
              <a:off x="5954" y="2746"/>
              <a:ext cx="11" cy="25"/>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6954" name="Freeform 89"/>
            <p:cNvSpPr>
              <a:spLocks/>
            </p:cNvSpPr>
            <p:nvPr/>
          </p:nvSpPr>
          <p:spPr bwMode="auto">
            <a:xfrm>
              <a:off x="5796" y="2627"/>
              <a:ext cx="68" cy="28"/>
            </a:xfrm>
            <a:custGeom>
              <a:avLst/>
              <a:gdLst>
                <a:gd name="T0" fmla="*/ 0 w 58"/>
                <a:gd name="T1" fmla="*/ 2 h 25"/>
                <a:gd name="T2" fmla="*/ 18 w 58"/>
                <a:gd name="T3" fmla="*/ 3 h 25"/>
                <a:gd name="T4" fmla="*/ 25 w 58"/>
                <a:gd name="T5" fmla="*/ 4 h 25"/>
                <a:gd name="T6" fmla="*/ 34 w 58"/>
                <a:gd name="T7" fmla="*/ 4 h 25"/>
                <a:gd name="T8" fmla="*/ 47 w 58"/>
                <a:gd name="T9" fmla="*/ 4 h 25"/>
                <a:gd name="T10" fmla="*/ 56 w 58"/>
                <a:gd name="T11" fmla="*/ 4 h 25"/>
                <a:gd name="T12" fmla="*/ 66 w 58"/>
                <a:gd name="T13" fmla="*/ 3 h 25"/>
                <a:gd name="T14" fmla="*/ 86 w 58"/>
                <a:gd name="T15" fmla="*/ 3 h 25"/>
                <a:gd name="T16" fmla="*/ 101 w 58"/>
                <a:gd name="T17" fmla="*/ 3 h 25"/>
                <a:gd name="T18" fmla="*/ 106 w 58"/>
                <a:gd name="T19" fmla="*/ 3 h 25"/>
                <a:gd name="T20" fmla="*/ 121 w 58"/>
                <a:gd name="T21" fmla="*/ 2 h 25"/>
                <a:gd name="T22" fmla="*/ 141 w 58"/>
                <a:gd name="T23" fmla="*/ 1 h 25"/>
                <a:gd name="T24" fmla="*/ 150 w 58"/>
                <a:gd name="T25" fmla="*/ 1 h 25"/>
                <a:gd name="T26" fmla="*/ 165 w 58"/>
                <a:gd name="T27" fmla="*/ 1 h 25"/>
                <a:gd name="T28" fmla="*/ 176 w 58"/>
                <a:gd name="T29" fmla="*/ 0 h 25"/>
                <a:gd name="T30" fmla="*/ 190 w 58"/>
                <a:gd name="T31" fmla="*/ 0 h 25"/>
                <a:gd name="T32" fmla="*/ 199 w 58"/>
                <a:gd name="T33" fmla="*/ 0 h 25"/>
                <a:gd name="T34" fmla="*/ 209 w 58"/>
                <a:gd name="T35" fmla="*/ 0 h 25"/>
                <a:gd name="T36" fmla="*/ 223 w 58"/>
                <a:gd name="T37" fmla="*/ 0 h 25"/>
                <a:gd name="T38" fmla="*/ 229 w 58"/>
                <a:gd name="T39" fmla="*/ 0 h 25"/>
                <a:gd name="T40" fmla="*/ 242 w 58"/>
                <a:gd name="T41" fmla="*/ 1 h 25"/>
                <a:gd name="T42" fmla="*/ 250 w 58"/>
                <a:gd name="T43" fmla="*/ 1 h 25"/>
                <a:gd name="T44" fmla="*/ 261 w 58"/>
                <a:gd name="T45" fmla="*/ 2 h 25"/>
                <a:gd name="T46" fmla="*/ 265 w 58"/>
                <a:gd name="T47" fmla="*/ 3 h 25"/>
                <a:gd name="T48" fmla="*/ 268 w 58"/>
                <a:gd name="T49" fmla="*/ 17 h 25"/>
                <a:gd name="T50" fmla="*/ 273 w 58"/>
                <a:gd name="T51" fmla="*/ 21 h 25"/>
                <a:gd name="T52" fmla="*/ 284 w 58"/>
                <a:gd name="T53" fmla="*/ 27 h 25"/>
                <a:gd name="T54" fmla="*/ 284 w 58"/>
                <a:gd name="T55" fmla="*/ 34 h 25"/>
                <a:gd name="T56" fmla="*/ 284 w 58"/>
                <a:gd name="T57" fmla="*/ 43 h 25"/>
                <a:gd name="T58" fmla="*/ 284 w 58"/>
                <a:gd name="T59" fmla="*/ 54 h 25"/>
                <a:gd name="T60" fmla="*/ 273 w 58"/>
                <a:gd name="T61" fmla="*/ 62 h 25"/>
                <a:gd name="T62" fmla="*/ 268 w 58"/>
                <a:gd name="T63" fmla="*/ 75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8" h="25">
                  <a:moveTo>
                    <a:pt x="0" y="2"/>
                  </a:moveTo>
                  <a:lnTo>
                    <a:pt x="3" y="3"/>
                  </a:lnTo>
                  <a:lnTo>
                    <a:pt x="5" y="4"/>
                  </a:lnTo>
                  <a:lnTo>
                    <a:pt x="7" y="4"/>
                  </a:lnTo>
                  <a:lnTo>
                    <a:pt x="9" y="4"/>
                  </a:lnTo>
                  <a:lnTo>
                    <a:pt x="12" y="4"/>
                  </a:lnTo>
                  <a:lnTo>
                    <a:pt x="14" y="3"/>
                  </a:lnTo>
                  <a:lnTo>
                    <a:pt x="17" y="3"/>
                  </a:lnTo>
                  <a:lnTo>
                    <a:pt x="20" y="3"/>
                  </a:lnTo>
                  <a:lnTo>
                    <a:pt x="22" y="3"/>
                  </a:lnTo>
                  <a:lnTo>
                    <a:pt x="25" y="2"/>
                  </a:lnTo>
                  <a:lnTo>
                    <a:pt x="28" y="1"/>
                  </a:lnTo>
                  <a:lnTo>
                    <a:pt x="31" y="1"/>
                  </a:lnTo>
                  <a:lnTo>
                    <a:pt x="33" y="1"/>
                  </a:lnTo>
                  <a:lnTo>
                    <a:pt x="36" y="0"/>
                  </a:lnTo>
                  <a:lnTo>
                    <a:pt x="38" y="0"/>
                  </a:lnTo>
                  <a:lnTo>
                    <a:pt x="41" y="0"/>
                  </a:lnTo>
                  <a:lnTo>
                    <a:pt x="43" y="0"/>
                  </a:lnTo>
                  <a:lnTo>
                    <a:pt x="45" y="0"/>
                  </a:lnTo>
                  <a:lnTo>
                    <a:pt x="47" y="0"/>
                  </a:lnTo>
                  <a:lnTo>
                    <a:pt x="49" y="1"/>
                  </a:lnTo>
                  <a:lnTo>
                    <a:pt x="51" y="1"/>
                  </a:lnTo>
                  <a:lnTo>
                    <a:pt x="53" y="2"/>
                  </a:lnTo>
                  <a:lnTo>
                    <a:pt x="54" y="3"/>
                  </a:lnTo>
                  <a:lnTo>
                    <a:pt x="55" y="5"/>
                  </a:lnTo>
                  <a:lnTo>
                    <a:pt x="56" y="7"/>
                  </a:lnTo>
                  <a:lnTo>
                    <a:pt x="57" y="9"/>
                  </a:lnTo>
                  <a:lnTo>
                    <a:pt x="57" y="11"/>
                  </a:lnTo>
                  <a:lnTo>
                    <a:pt x="57" y="13"/>
                  </a:lnTo>
                  <a:lnTo>
                    <a:pt x="57" y="17"/>
                  </a:lnTo>
                  <a:lnTo>
                    <a:pt x="56" y="20"/>
                  </a:lnTo>
                  <a:lnTo>
                    <a:pt x="55" y="2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55" name="Freeform 90"/>
            <p:cNvSpPr>
              <a:spLocks/>
            </p:cNvSpPr>
            <p:nvPr/>
          </p:nvSpPr>
          <p:spPr bwMode="auto">
            <a:xfrm>
              <a:off x="5867" y="2649"/>
              <a:ext cx="66" cy="68"/>
            </a:xfrm>
            <a:custGeom>
              <a:avLst/>
              <a:gdLst>
                <a:gd name="T0" fmla="*/ 0 w 57"/>
                <a:gd name="T1" fmla="*/ 16 h 60"/>
                <a:gd name="T2" fmla="*/ 22 w 57"/>
                <a:gd name="T3" fmla="*/ 3 h 60"/>
                <a:gd name="T4" fmla="*/ 34 w 57"/>
                <a:gd name="T5" fmla="*/ 2 h 60"/>
                <a:gd name="T6" fmla="*/ 45 w 57"/>
                <a:gd name="T7" fmla="*/ 1 h 60"/>
                <a:gd name="T8" fmla="*/ 57 w 57"/>
                <a:gd name="T9" fmla="*/ 1 h 60"/>
                <a:gd name="T10" fmla="*/ 66 w 57"/>
                <a:gd name="T11" fmla="*/ 1 h 60"/>
                <a:gd name="T12" fmla="*/ 78 w 57"/>
                <a:gd name="T13" fmla="*/ 0 h 60"/>
                <a:gd name="T14" fmla="*/ 88 w 57"/>
                <a:gd name="T15" fmla="*/ 0 h 60"/>
                <a:gd name="T16" fmla="*/ 102 w 57"/>
                <a:gd name="T17" fmla="*/ 0 h 60"/>
                <a:gd name="T18" fmla="*/ 108 w 57"/>
                <a:gd name="T19" fmla="*/ 0 h 60"/>
                <a:gd name="T20" fmla="*/ 118 w 57"/>
                <a:gd name="T21" fmla="*/ 1 h 60"/>
                <a:gd name="T22" fmla="*/ 131 w 57"/>
                <a:gd name="T23" fmla="*/ 1 h 60"/>
                <a:gd name="T24" fmla="*/ 139 w 57"/>
                <a:gd name="T25" fmla="*/ 1 h 60"/>
                <a:gd name="T26" fmla="*/ 145 w 57"/>
                <a:gd name="T27" fmla="*/ 2 h 60"/>
                <a:gd name="T28" fmla="*/ 159 w 57"/>
                <a:gd name="T29" fmla="*/ 3 h 60"/>
                <a:gd name="T30" fmla="*/ 163 w 57"/>
                <a:gd name="T31" fmla="*/ 16 h 60"/>
                <a:gd name="T32" fmla="*/ 170 w 57"/>
                <a:gd name="T33" fmla="*/ 18 h 60"/>
                <a:gd name="T34" fmla="*/ 184 w 57"/>
                <a:gd name="T35" fmla="*/ 20 h 60"/>
                <a:gd name="T36" fmla="*/ 189 w 57"/>
                <a:gd name="T37" fmla="*/ 23 h 60"/>
                <a:gd name="T38" fmla="*/ 195 w 57"/>
                <a:gd name="T39" fmla="*/ 29 h 60"/>
                <a:gd name="T40" fmla="*/ 204 w 57"/>
                <a:gd name="T41" fmla="*/ 37 h 60"/>
                <a:gd name="T42" fmla="*/ 213 w 57"/>
                <a:gd name="T43" fmla="*/ 46 h 60"/>
                <a:gd name="T44" fmla="*/ 215 w 57"/>
                <a:gd name="T45" fmla="*/ 52 h 60"/>
                <a:gd name="T46" fmla="*/ 219 w 57"/>
                <a:gd name="T47" fmla="*/ 59 h 60"/>
                <a:gd name="T48" fmla="*/ 226 w 57"/>
                <a:gd name="T49" fmla="*/ 67 h 60"/>
                <a:gd name="T50" fmla="*/ 228 w 57"/>
                <a:gd name="T51" fmla="*/ 76 h 60"/>
                <a:gd name="T52" fmla="*/ 236 w 57"/>
                <a:gd name="T53" fmla="*/ 86 h 60"/>
                <a:gd name="T54" fmla="*/ 240 w 57"/>
                <a:gd name="T55" fmla="*/ 97 h 60"/>
                <a:gd name="T56" fmla="*/ 240 w 57"/>
                <a:gd name="T57" fmla="*/ 109 h 60"/>
                <a:gd name="T58" fmla="*/ 240 w 57"/>
                <a:gd name="T59" fmla="*/ 124 h 60"/>
                <a:gd name="T60" fmla="*/ 240 w 57"/>
                <a:gd name="T61" fmla="*/ 133 h 60"/>
                <a:gd name="T62" fmla="*/ 243 w 57"/>
                <a:gd name="T63" fmla="*/ 145 h 60"/>
                <a:gd name="T64" fmla="*/ 240 w 57"/>
                <a:gd name="T65" fmla="*/ 151 h 60"/>
                <a:gd name="T66" fmla="*/ 236 w 57"/>
                <a:gd name="T67" fmla="*/ 156 h 60"/>
                <a:gd name="T68" fmla="*/ 228 w 57"/>
                <a:gd name="T69" fmla="*/ 156 h 60"/>
                <a:gd name="T70" fmla="*/ 228 w 57"/>
                <a:gd name="T71" fmla="*/ 160 h 60"/>
                <a:gd name="T72" fmla="*/ 226 w 57"/>
                <a:gd name="T73" fmla="*/ 160 h 60"/>
                <a:gd name="T74" fmla="*/ 226 w 57"/>
                <a:gd name="T75" fmla="*/ 161 h 60"/>
                <a:gd name="T76" fmla="*/ 219 w 57"/>
                <a:gd name="T77" fmla="*/ 163 h 60"/>
                <a:gd name="T78" fmla="*/ 219 w 57"/>
                <a:gd name="T79" fmla="*/ 163 h 60"/>
                <a:gd name="T80" fmla="*/ 215 w 57"/>
                <a:gd name="T81" fmla="*/ 164 h 60"/>
                <a:gd name="T82" fmla="*/ 213 w 57"/>
                <a:gd name="T83" fmla="*/ 171 h 60"/>
                <a:gd name="T84" fmla="*/ 213 w 57"/>
                <a:gd name="T85" fmla="*/ 171 h 60"/>
                <a:gd name="T86" fmla="*/ 213 w 57"/>
                <a:gd name="T87" fmla="*/ 177 h 60"/>
                <a:gd name="T88" fmla="*/ 210 w 57"/>
                <a:gd name="T89" fmla="*/ 177 h 60"/>
                <a:gd name="T90" fmla="*/ 204 w 57"/>
                <a:gd name="T91" fmla="*/ 181 h 60"/>
                <a:gd name="T92" fmla="*/ 204 w 57"/>
                <a:gd name="T93" fmla="*/ 181 h 60"/>
                <a:gd name="T94" fmla="*/ 197 w 57"/>
                <a:gd name="T95" fmla="*/ 182 h 60"/>
                <a:gd name="T96" fmla="*/ 197 w 57"/>
                <a:gd name="T97" fmla="*/ 185 h 60"/>
                <a:gd name="T98" fmla="*/ 195 w 57"/>
                <a:gd name="T99" fmla="*/ 185 h 60"/>
                <a:gd name="T100" fmla="*/ 195 w 57"/>
                <a:gd name="T101" fmla="*/ 186 h 60"/>
                <a:gd name="T102" fmla="*/ 189 w 57"/>
                <a:gd name="T103" fmla="*/ 186 h 60"/>
                <a:gd name="T104" fmla="*/ 186 w 57"/>
                <a:gd name="T105" fmla="*/ 190 h 60"/>
                <a:gd name="T106" fmla="*/ 186 w 57"/>
                <a:gd name="T107" fmla="*/ 190 h 60"/>
                <a:gd name="T108" fmla="*/ 184 w 57"/>
                <a:gd name="T109" fmla="*/ 194 h 60"/>
                <a:gd name="T110" fmla="*/ 184 w 57"/>
                <a:gd name="T111" fmla="*/ 194 h 60"/>
                <a:gd name="T112" fmla="*/ 176 w 57"/>
                <a:gd name="T113" fmla="*/ 201 h 60"/>
                <a:gd name="T114" fmla="*/ 170 w 57"/>
                <a:gd name="T115" fmla="*/ 201 h 60"/>
                <a:gd name="T116" fmla="*/ 170 w 57"/>
                <a:gd name="T117" fmla="*/ 201 h 60"/>
                <a:gd name="T118" fmla="*/ 168 w 57"/>
                <a:gd name="T119" fmla="*/ 205 h 60"/>
                <a:gd name="T120" fmla="*/ 168 w 57"/>
                <a:gd name="T121" fmla="*/ 205 h 60"/>
                <a:gd name="T122" fmla="*/ 163 w 57"/>
                <a:gd name="T123" fmla="*/ 205 h 60"/>
                <a:gd name="T124" fmla="*/ 161 w 57"/>
                <a:gd name="T125" fmla="*/ 206 h 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7" h="60">
                  <a:moveTo>
                    <a:pt x="0" y="4"/>
                  </a:moveTo>
                  <a:lnTo>
                    <a:pt x="5" y="3"/>
                  </a:lnTo>
                  <a:lnTo>
                    <a:pt x="8" y="2"/>
                  </a:lnTo>
                  <a:lnTo>
                    <a:pt x="10" y="1"/>
                  </a:lnTo>
                  <a:lnTo>
                    <a:pt x="13" y="1"/>
                  </a:lnTo>
                  <a:lnTo>
                    <a:pt x="15" y="1"/>
                  </a:lnTo>
                  <a:lnTo>
                    <a:pt x="18" y="0"/>
                  </a:lnTo>
                  <a:lnTo>
                    <a:pt x="20" y="0"/>
                  </a:lnTo>
                  <a:lnTo>
                    <a:pt x="23" y="0"/>
                  </a:lnTo>
                  <a:lnTo>
                    <a:pt x="25" y="0"/>
                  </a:lnTo>
                  <a:lnTo>
                    <a:pt x="27" y="1"/>
                  </a:lnTo>
                  <a:lnTo>
                    <a:pt x="30" y="1"/>
                  </a:lnTo>
                  <a:lnTo>
                    <a:pt x="32" y="1"/>
                  </a:lnTo>
                  <a:lnTo>
                    <a:pt x="34" y="2"/>
                  </a:lnTo>
                  <a:lnTo>
                    <a:pt x="36" y="3"/>
                  </a:lnTo>
                  <a:lnTo>
                    <a:pt x="38" y="4"/>
                  </a:lnTo>
                  <a:lnTo>
                    <a:pt x="40" y="5"/>
                  </a:lnTo>
                  <a:lnTo>
                    <a:pt x="42" y="6"/>
                  </a:lnTo>
                  <a:lnTo>
                    <a:pt x="44" y="7"/>
                  </a:lnTo>
                  <a:lnTo>
                    <a:pt x="45" y="9"/>
                  </a:lnTo>
                  <a:lnTo>
                    <a:pt x="47" y="11"/>
                  </a:lnTo>
                  <a:lnTo>
                    <a:pt x="49" y="13"/>
                  </a:lnTo>
                  <a:lnTo>
                    <a:pt x="50" y="15"/>
                  </a:lnTo>
                  <a:lnTo>
                    <a:pt x="51" y="17"/>
                  </a:lnTo>
                  <a:lnTo>
                    <a:pt x="52" y="19"/>
                  </a:lnTo>
                  <a:lnTo>
                    <a:pt x="53" y="22"/>
                  </a:lnTo>
                  <a:lnTo>
                    <a:pt x="54" y="25"/>
                  </a:lnTo>
                  <a:lnTo>
                    <a:pt x="55" y="28"/>
                  </a:lnTo>
                  <a:lnTo>
                    <a:pt x="55" y="31"/>
                  </a:lnTo>
                  <a:lnTo>
                    <a:pt x="55" y="35"/>
                  </a:lnTo>
                  <a:lnTo>
                    <a:pt x="55" y="38"/>
                  </a:lnTo>
                  <a:lnTo>
                    <a:pt x="56" y="42"/>
                  </a:lnTo>
                  <a:lnTo>
                    <a:pt x="55" y="43"/>
                  </a:lnTo>
                  <a:lnTo>
                    <a:pt x="54" y="44"/>
                  </a:lnTo>
                  <a:lnTo>
                    <a:pt x="53" y="44"/>
                  </a:lnTo>
                  <a:lnTo>
                    <a:pt x="53" y="45"/>
                  </a:lnTo>
                  <a:lnTo>
                    <a:pt x="52" y="45"/>
                  </a:lnTo>
                  <a:lnTo>
                    <a:pt x="52" y="46"/>
                  </a:lnTo>
                  <a:lnTo>
                    <a:pt x="51" y="47"/>
                  </a:lnTo>
                  <a:lnTo>
                    <a:pt x="50" y="48"/>
                  </a:lnTo>
                  <a:lnTo>
                    <a:pt x="49" y="49"/>
                  </a:lnTo>
                  <a:lnTo>
                    <a:pt x="49" y="50"/>
                  </a:lnTo>
                  <a:lnTo>
                    <a:pt x="48" y="50"/>
                  </a:lnTo>
                  <a:lnTo>
                    <a:pt x="47" y="51"/>
                  </a:lnTo>
                  <a:lnTo>
                    <a:pt x="46" y="52"/>
                  </a:lnTo>
                  <a:lnTo>
                    <a:pt x="46" y="53"/>
                  </a:lnTo>
                  <a:lnTo>
                    <a:pt x="45" y="53"/>
                  </a:lnTo>
                  <a:lnTo>
                    <a:pt x="45" y="54"/>
                  </a:lnTo>
                  <a:lnTo>
                    <a:pt x="44" y="54"/>
                  </a:lnTo>
                  <a:lnTo>
                    <a:pt x="43" y="55"/>
                  </a:lnTo>
                  <a:lnTo>
                    <a:pt x="42" y="56"/>
                  </a:lnTo>
                  <a:lnTo>
                    <a:pt x="41" y="57"/>
                  </a:lnTo>
                  <a:lnTo>
                    <a:pt x="40" y="57"/>
                  </a:lnTo>
                  <a:lnTo>
                    <a:pt x="39" y="58"/>
                  </a:lnTo>
                  <a:lnTo>
                    <a:pt x="38" y="58"/>
                  </a:lnTo>
                  <a:lnTo>
                    <a:pt x="37" y="5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56" name="Freeform 91"/>
            <p:cNvSpPr>
              <a:spLocks/>
            </p:cNvSpPr>
            <p:nvPr/>
          </p:nvSpPr>
          <p:spPr bwMode="auto">
            <a:xfrm>
              <a:off x="4742" y="3296"/>
              <a:ext cx="29" cy="75"/>
            </a:xfrm>
            <a:custGeom>
              <a:avLst/>
              <a:gdLst>
                <a:gd name="T0" fmla="*/ 1 w 25"/>
                <a:gd name="T1" fmla="*/ 0 h 67"/>
                <a:gd name="T2" fmla="*/ 0 w 25"/>
                <a:gd name="T3" fmla="*/ 17 h 67"/>
                <a:gd name="T4" fmla="*/ 0 w 25"/>
                <a:gd name="T5" fmla="*/ 24 h 67"/>
                <a:gd name="T6" fmla="*/ 0 w 25"/>
                <a:gd name="T7" fmla="*/ 30 h 67"/>
                <a:gd name="T8" fmla="*/ 0 w 25"/>
                <a:gd name="T9" fmla="*/ 38 h 67"/>
                <a:gd name="T10" fmla="*/ 0 w 25"/>
                <a:gd name="T11" fmla="*/ 44 h 67"/>
                <a:gd name="T12" fmla="*/ 0 w 25"/>
                <a:gd name="T13" fmla="*/ 54 h 67"/>
                <a:gd name="T14" fmla="*/ 1 w 25"/>
                <a:gd name="T15" fmla="*/ 60 h 67"/>
                <a:gd name="T16" fmla="*/ 1 w 25"/>
                <a:gd name="T17" fmla="*/ 67 h 67"/>
                <a:gd name="T18" fmla="*/ 2 w 25"/>
                <a:gd name="T19" fmla="*/ 71 h 67"/>
                <a:gd name="T20" fmla="*/ 2 w 25"/>
                <a:gd name="T21" fmla="*/ 77 h 67"/>
                <a:gd name="T22" fmla="*/ 3 w 25"/>
                <a:gd name="T23" fmla="*/ 84 h 67"/>
                <a:gd name="T24" fmla="*/ 19 w 25"/>
                <a:gd name="T25" fmla="*/ 88 h 67"/>
                <a:gd name="T26" fmla="*/ 22 w 25"/>
                <a:gd name="T27" fmla="*/ 96 h 67"/>
                <a:gd name="T28" fmla="*/ 26 w 25"/>
                <a:gd name="T29" fmla="*/ 102 h 67"/>
                <a:gd name="T30" fmla="*/ 30 w 25"/>
                <a:gd name="T31" fmla="*/ 107 h 67"/>
                <a:gd name="T32" fmla="*/ 35 w 25"/>
                <a:gd name="T33" fmla="*/ 111 h 67"/>
                <a:gd name="T34" fmla="*/ 41 w 25"/>
                <a:gd name="T35" fmla="*/ 118 h 67"/>
                <a:gd name="T36" fmla="*/ 48 w 25"/>
                <a:gd name="T37" fmla="*/ 124 h 67"/>
                <a:gd name="T38" fmla="*/ 56 w 25"/>
                <a:gd name="T39" fmla="*/ 130 h 67"/>
                <a:gd name="T40" fmla="*/ 56 w 25"/>
                <a:gd name="T41" fmla="*/ 134 h 67"/>
                <a:gd name="T42" fmla="*/ 65 w 25"/>
                <a:gd name="T43" fmla="*/ 143 h 67"/>
                <a:gd name="T44" fmla="*/ 66 w 25"/>
                <a:gd name="T45" fmla="*/ 148 h 67"/>
                <a:gd name="T46" fmla="*/ 75 w 25"/>
                <a:gd name="T47" fmla="*/ 156 h 67"/>
                <a:gd name="T48" fmla="*/ 77 w 25"/>
                <a:gd name="T49" fmla="*/ 161 h 67"/>
                <a:gd name="T50" fmla="*/ 78 w 25"/>
                <a:gd name="T51" fmla="*/ 166 h 67"/>
                <a:gd name="T52" fmla="*/ 87 w 25"/>
                <a:gd name="T53" fmla="*/ 175 h 67"/>
                <a:gd name="T54" fmla="*/ 89 w 25"/>
                <a:gd name="T55" fmla="*/ 180 h 67"/>
                <a:gd name="T56" fmla="*/ 90 w 25"/>
                <a:gd name="T57" fmla="*/ 186 h 67"/>
                <a:gd name="T58" fmla="*/ 101 w 25"/>
                <a:gd name="T59" fmla="*/ 188 h 67"/>
                <a:gd name="T60" fmla="*/ 103 w 25"/>
                <a:gd name="T61" fmla="*/ 200 h 67"/>
                <a:gd name="T62" fmla="*/ 104 w 25"/>
                <a:gd name="T63" fmla="*/ 204 h 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 h="67">
                  <a:moveTo>
                    <a:pt x="1" y="0"/>
                  </a:moveTo>
                  <a:lnTo>
                    <a:pt x="0" y="5"/>
                  </a:lnTo>
                  <a:lnTo>
                    <a:pt x="0" y="8"/>
                  </a:lnTo>
                  <a:lnTo>
                    <a:pt x="0" y="10"/>
                  </a:lnTo>
                  <a:lnTo>
                    <a:pt x="0" y="12"/>
                  </a:lnTo>
                  <a:lnTo>
                    <a:pt x="0" y="14"/>
                  </a:lnTo>
                  <a:lnTo>
                    <a:pt x="0" y="17"/>
                  </a:lnTo>
                  <a:lnTo>
                    <a:pt x="1" y="19"/>
                  </a:lnTo>
                  <a:lnTo>
                    <a:pt x="1" y="21"/>
                  </a:lnTo>
                  <a:lnTo>
                    <a:pt x="2" y="23"/>
                  </a:lnTo>
                  <a:lnTo>
                    <a:pt x="2" y="25"/>
                  </a:lnTo>
                  <a:lnTo>
                    <a:pt x="3" y="27"/>
                  </a:lnTo>
                  <a:lnTo>
                    <a:pt x="4" y="29"/>
                  </a:lnTo>
                  <a:lnTo>
                    <a:pt x="5" y="31"/>
                  </a:lnTo>
                  <a:lnTo>
                    <a:pt x="6" y="33"/>
                  </a:lnTo>
                  <a:lnTo>
                    <a:pt x="7" y="35"/>
                  </a:lnTo>
                  <a:lnTo>
                    <a:pt x="8" y="36"/>
                  </a:lnTo>
                  <a:lnTo>
                    <a:pt x="9" y="38"/>
                  </a:lnTo>
                  <a:lnTo>
                    <a:pt x="10" y="40"/>
                  </a:lnTo>
                  <a:lnTo>
                    <a:pt x="12" y="42"/>
                  </a:lnTo>
                  <a:lnTo>
                    <a:pt x="12" y="44"/>
                  </a:lnTo>
                  <a:lnTo>
                    <a:pt x="14" y="46"/>
                  </a:lnTo>
                  <a:lnTo>
                    <a:pt x="15" y="48"/>
                  </a:lnTo>
                  <a:lnTo>
                    <a:pt x="16" y="50"/>
                  </a:lnTo>
                  <a:lnTo>
                    <a:pt x="17" y="52"/>
                  </a:lnTo>
                  <a:lnTo>
                    <a:pt x="18" y="54"/>
                  </a:lnTo>
                  <a:lnTo>
                    <a:pt x="19" y="56"/>
                  </a:lnTo>
                  <a:lnTo>
                    <a:pt x="20" y="58"/>
                  </a:lnTo>
                  <a:lnTo>
                    <a:pt x="21" y="60"/>
                  </a:lnTo>
                  <a:lnTo>
                    <a:pt x="22" y="62"/>
                  </a:lnTo>
                  <a:lnTo>
                    <a:pt x="23" y="64"/>
                  </a:lnTo>
                  <a:lnTo>
                    <a:pt x="24" y="6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57" name="Freeform 92"/>
            <p:cNvSpPr>
              <a:spLocks/>
            </p:cNvSpPr>
            <p:nvPr/>
          </p:nvSpPr>
          <p:spPr bwMode="auto">
            <a:xfrm>
              <a:off x="4927" y="3148"/>
              <a:ext cx="67" cy="26"/>
            </a:xfrm>
            <a:custGeom>
              <a:avLst/>
              <a:gdLst>
                <a:gd name="T0" fmla="*/ 284 w 57"/>
                <a:gd name="T1" fmla="*/ 0 h 23"/>
                <a:gd name="T2" fmla="*/ 266 w 57"/>
                <a:gd name="T3" fmla="*/ 1 h 23"/>
                <a:gd name="T4" fmla="*/ 252 w 57"/>
                <a:gd name="T5" fmla="*/ 1 h 23"/>
                <a:gd name="T6" fmla="*/ 247 w 57"/>
                <a:gd name="T7" fmla="*/ 2 h 23"/>
                <a:gd name="T8" fmla="*/ 235 w 57"/>
                <a:gd name="T9" fmla="*/ 2 h 23"/>
                <a:gd name="T10" fmla="*/ 228 w 57"/>
                <a:gd name="T11" fmla="*/ 3 h 23"/>
                <a:gd name="T12" fmla="*/ 220 w 57"/>
                <a:gd name="T13" fmla="*/ 3 h 23"/>
                <a:gd name="T14" fmla="*/ 210 w 57"/>
                <a:gd name="T15" fmla="*/ 16 h 23"/>
                <a:gd name="T16" fmla="*/ 200 w 57"/>
                <a:gd name="T17" fmla="*/ 16 h 23"/>
                <a:gd name="T18" fmla="*/ 194 w 57"/>
                <a:gd name="T19" fmla="*/ 18 h 23"/>
                <a:gd name="T20" fmla="*/ 179 w 57"/>
                <a:gd name="T21" fmla="*/ 18 h 23"/>
                <a:gd name="T22" fmla="*/ 170 w 57"/>
                <a:gd name="T23" fmla="*/ 20 h 23"/>
                <a:gd name="T24" fmla="*/ 165 w 57"/>
                <a:gd name="T25" fmla="*/ 23 h 23"/>
                <a:gd name="T26" fmla="*/ 152 w 57"/>
                <a:gd name="T27" fmla="*/ 23 h 23"/>
                <a:gd name="T28" fmla="*/ 145 w 57"/>
                <a:gd name="T29" fmla="*/ 26 h 23"/>
                <a:gd name="T30" fmla="*/ 140 w 57"/>
                <a:gd name="T31" fmla="*/ 26 h 23"/>
                <a:gd name="T32" fmla="*/ 129 w 57"/>
                <a:gd name="T33" fmla="*/ 29 h 23"/>
                <a:gd name="T34" fmla="*/ 120 w 57"/>
                <a:gd name="T35" fmla="*/ 29 h 23"/>
                <a:gd name="T36" fmla="*/ 110 w 57"/>
                <a:gd name="T37" fmla="*/ 33 h 23"/>
                <a:gd name="T38" fmla="*/ 102 w 57"/>
                <a:gd name="T39" fmla="*/ 37 h 23"/>
                <a:gd name="T40" fmla="*/ 89 w 57"/>
                <a:gd name="T41" fmla="*/ 37 h 23"/>
                <a:gd name="T42" fmla="*/ 87 w 57"/>
                <a:gd name="T43" fmla="*/ 42 h 23"/>
                <a:gd name="T44" fmla="*/ 76 w 57"/>
                <a:gd name="T45" fmla="*/ 45 h 23"/>
                <a:gd name="T46" fmla="*/ 65 w 57"/>
                <a:gd name="T47" fmla="*/ 47 h 23"/>
                <a:gd name="T48" fmla="*/ 58 w 57"/>
                <a:gd name="T49" fmla="*/ 51 h 23"/>
                <a:gd name="T50" fmla="*/ 49 w 57"/>
                <a:gd name="T51" fmla="*/ 51 h 23"/>
                <a:gd name="T52" fmla="*/ 40 w 57"/>
                <a:gd name="T53" fmla="*/ 58 h 23"/>
                <a:gd name="T54" fmla="*/ 34 w 57"/>
                <a:gd name="T55" fmla="*/ 58 h 23"/>
                <a:gd name="T56" fmla="*/ 25 w 57"/>
                <a:gd name="T57" fmla="*/ 60 h 23"/>
                <a:gd name="T58" fmla="*/ 18 w 57"/>
                <a:gd name="T59" fmla="*/ 66 h 23"/>
                <a:gd name="T60" fmla="*/ 2 w 57"/>
                <a:gd name="T61" fmla="*/ 75 h 23"/>
                <a:gd name="T62" fmla="*/ 0 w 57"/>
                <a:gd name="T63" fmla="*/ 76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 h="23">
                  <a:moveTo>
                    <a:pt x="56" y="0"/>
                  </a:moveTo>
                  <a:lnTo>
                    <a:pt x="52" y="1"/>
                  </a:lnTo>
                  <a:lnTo>
                    <a:pt x="50" y="1"/>
                  </a:lnTo>
                  <a:lnTo>
                    <a:pt x="49" y="2"/>
                  </a:lnTo>
                  <a:lnTo>
                    <a:pt x="47" y="2"/>
                  </a:lnTo>
                  <a:lnTo>
                    <a:pt x="45" y="3"/>
                  </a:lnTo>
                  <a:lnTo>
                    <a:pt x="43" y="3"/>
                  </a:lnTo>
                  <a:lnTo>
                    <a:pt x="42" y="4"/>
                  </a:lnTo>
                  <a:lnTo>
                    <a:pt x="40" y="4"/>
                  </a:lnTo>
                  <a:lnTo>
                    <a:pt x="38" y="5"/>
                  </a:lnTo>
                  <a:lnTo>
                    <a:pt x="36" y="5"/>
                  </a:lnTo>
                  <a:lnTo>
                    <a:pt x="34" y="6"/>
                  </a:lnTo>
                  <a:lnTo>
                    <a:pt x="32" y="7"/>
                  </a:lnTo>
                  <a:lnTo>
                    <a:pt x="31" y="7"/>
                  </a:lnTo>
                  <a:lnTo>
                    <a:pt x="29" y="8"/>
                  </a:lnTo>
                  <a:lnTo>
                    <a:pt x="27" y="8"/>
                  </a:lnTo>
                  <a:lnTo>
                    <a:pt x="26" y="9"/>
                  </a:lnTo>
                  <a:lnTo>
                    <a:pt x="24" y="9"/>
                  </a:lnTo>
                  <a:lnTo>
                    <a:pt x="22" y="10"/>
                  </a:lnTo>
                  <a:lnTo>
                    <a:pt x="20" y="11"/>
                  </a:lnTo>
                  <a:lnTo>
                    <a:pt x="18" y="11"/>
                  </a:lnTo>
                  <a:lnTo>
                    <a:pt x="17" y="12"/>
                  </a:lnTo>
                  <a:lnTo>
                    <a:pt x="15" y="13"/>
                  </a:lnTo>
                  <a:lnTo>
                    <a:pt x="13" y="14"/>
                  </a:lnTo>
                  <a:lnTo>
                    <a:pt x="12" y="15"/>
                  </a:lnTo>
                  <a:lnTo>
                    <a:pt x="10" y="15"/>
                  </a:lnTo>
                  <a:lnTo>
                    <a:pt x="8" y="17"/>
                  </a:lnTo>
                  <a:lnTo>
                    <a:pt x="7" y="17"/>
                  </a:lnTo>
                  <a:lnTo>
                    <a:pt x="5" y="18"/>
                  </a:lnTo>
                  <a:lnTo>
                    <a:pt x="3" y="19"/>
                  </a:lnTo>
                  <a:lnTo>
                    <a:pt x="2" y="21"/>
                  </a:lnTo>
                  <a:lnTo>
                    <a:pt x="0" y="2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58" name="Freeform 93"/>
            <p:cNvSpPr>
              <a:spLocks/>
            </p:cNvSpPr>
            <p:nvPr/>
          </p:nvSpPr>
          <p:spPr bwMode="auto">
            <a:xfrm>
              <a:off x="5476" y="2876"/>
              <a:ext cx="35" cy="125"/>
            </a:xfrm>
            <a:custGeom>
              <a:avLst/>
              <a:gdLst>
                <a:gd name="T0" fmla="*/ 0 w 30"/>
                <a:gd name="T1" fmla="*/ 0 h 111"/>
                <a:gd name="T2" fmla="*/ 1 w 30"/>
                <a:gd name="T3" fmla="*/ 23 h 111"/>
                <a:gd name="T4" fmla="*/ 2 w 30"/>
                <a:gd name="T5" fmla="*/ 33 h 111"/>
                <a:gd name="T6" fmla="*/ 18 w 30"/>
                <a:gd name="T7" fmla="*/ 47 h 111"/>
                <a:gd name="T8" fmla="*/ 21 w 30"/>
                <a:gd name="T9" fmla="*/ 54 h 111"/>
                <a:gd name="T10" fmla="*/ 29 w 30"/>
                <a:gd name="T11" fmla="*/ 69 h 111"/>
                <a:gd name="T12" fmla="*/ 34 w 30"/>
                <a:gd name="T13" fmla="*/ 78 h 111"/>
                <a:gd name="T14" fmla="*/ 47 w 30"/>
                <a:gd name="T15" fmla="*/ 93 h 111"/>
                <a:gd name="T16" fmla="*/ 55 w 30"/>
                <a:gd name="T17" fmla="*/ 101 h 111"/>
                <a:gd name="T18" fmla="*/ 64 w 30"/>
                <a:gd name="T19" fmla="*/ 114 h 111"/>
                <a:gd name="T20" fmla="*/ 65 w 30"/>
                <a:gd name="T21" fmla="*/ 125 h 111"/>
                <a:gd name="T22" fmla="*/ 76 w 30"/>
                <a:gd name="T23" fmla="*/ 140 h 111"/>
                <a:gd name="T24" fmla="*/ 88 w 30"/>
                <a:gd name="T25" fmla="*/ 146 h 111"/>
                <a:gd name="T26" fmla="*/ 89 w 30"/>
                <a:gd name="T27" fmla="*/ 159 h 111"/>
                <a:gd name="T28" fmla="*/ 103 w 30"/>
                <a:gd name="T29" fmla="*/ 169 h 111"/>
                <a:gd name="T30" fmla="*/ 107 w 30"/>
                <a:gd name="T31" fmla="*/ 182 h 111"/>
                <a:gd name="T32" fmla="*/ 117 w 30"/>
                <a:gd name="T33" fmla="*/ 190 h 111"/>
                <a:gd name="T34" fmla="*/ 120 w 30"/>
                <a:gd name="T35" fmla="*/ 204 h 111"/>
                <a:gd name="T36" fmla="*/ 125 w 30"/>
                <a:gd name="T37" fmla="*/ 214 h 111"/>
                <a:gd name="T38" fmla="*/ 125 w 30"/>
                <a:gd name="T39" fmla="*/ 227 h 111"/>
                <a:gd name="T40" fmla="*/ 137 w 30"/>
                <a:gd name="T41" fmla="*/ 240 h 111"/>
                <a:gd name="T42" fmla="*/ 140 w 30"/>
                <a:gd name="T43" fmla="*/ 252 h 111"/>
                <a:gd name="T44" fmla="*/ 140 w 30"/>
                <a:gd name="T45" fmla="*/ 260 h 111"/>
                <a:gd name="T46" fmla="*/ 140 w 30"/>
                <a:gd name="T47" fmla="*/ 271 h 111"/>
                <a:gd name="T48" fmla="*/ 137 w 30"/>
                <a:gd name="T49" fmla="*/ 284 h 111"/>
                <a:gd name="T50" fmla="*/ 125 w 30"/>
                <a:gd name="T51" fmla="*/ 293 h 111"/>
                <a:gd name="T52" fmla="*/ 121 w 30"/>
                <a:gd name="T53" fmla="*/ 305 h 111"/>
                <a:gd name="T54" fmla="*/ 120 w 30"/>
                <a:gd name="T55" fmla="*/ 314 h 111"/>
                <a:gd name="T56" fmla="*/ 107 w 30"/>
                <a:gd name="T57" fmla="*/ 329 h 111"/>
                <a:gd name="T58" fmla="*/ 92 w 30"/>
                <a:gd name="T59" fmla="*/ 341 h 111"/>
                <a:gd name="T60" fmla="*/ 79 w 30"/>
                <a:gd name="T61" fmla="*/ 346 h 111"/>
                <a:gd name="T62" fmla="*/ 65 w 30"/>
                <a:gd name="T63" fmla="*/ 361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 h="111">
                  <a:moveTo>
                    <a:pt x="0" y="0"/>
                  </a:moveTo>
                  <a:lnTo>
                    <a:pt x="1" y="7"/>
                  </a:lnTo>
                  <a:lnTo>
                    <a:pt x="2" y="10"/>
                  </a:lnTo>
                  <a:lnTo>
                    <a:pt x="3" y="14"/>
                  </a:lnTo>
                  <a:lnTo>
                    <a:pt x="4" y="17"/>
                  </a:lnTo>
                  <a:lnTo>
                    <a:pt x="6" y="21"/>
                  </a:lnTo>
                  <a:lnTo>
                    <a:pt x="7" y="24"/>
                  </a:lnTo>
                  <a:lnTo>
                    <a:pt x="9" y="28"/>
                  </a:lnTo>
                  <a:lnTo>
                    <a:pt x="11" y="31"/>
                  </a:lnTo>
                  <a:lnTo>
                    <a:pt x="13" y="35"/>
                  </a:lnTo>
                  <a:lnTo>
                    <a:pt x="14" y="38"/>
                  </a:lnTo>
                  <a:lnTo>
                    <a:pt x="16" y="42"/>
                  </a:lnTo>
                  <a:lnTo>
                    <a:pt x="18" y="45"/>
                  </a:lnTo>
                  <a:lnTo>
                    <a:pt x="19" y="48"/>
                  </a:lnTo>
                  <a:lnTo>
                    <a:pt x="21" y="52"/>
                  </a:lnTo>
                  <a:lnTo>
                    <a:pt x="23" y="56"/>
                  </a:lnTo>
                  <a:lnTo>
                    <a:pt x="24" y="59"/>
                  </a:lnTo>
                  <a:lnTo>
                    <a:pt x="25" y="62"/>
                  </a:lnTo>
                  <a:lnTo>
                    <a:pt x="27" y="66"/>
                  </a:lnTo>
                  <a:lnTo>
                    <a:pt x="27" y="69"/>
                  </a:lnTo>
                  <a:lnTo>
                    <a:pt x="28" y="73"/>
                  </a:lnTo>
                  <a:lnTo>
                    <a:pt x="29" y="76"/>
                  </a:lnTo>
                  <a:lnTo>
                    <a:pt x="29" y="80"/>
                  </a:lnTo>
                  <a:lnTo>
                    <a:pt x="29" y="83"/>
                  </a:lnTo>
                  <a:lnTo>
                    <a:pt x="28" y="86"/>
                  </a:lnTo>
                  <a:lnTo>
                    <a:pt x="27" y="90"/>
                  </a:lnTo>
                  <a:lnTo>
                    <a:pt x="26" y="93"/>
                  </a:lnTo>
                  <a:lnTo>
                    <a:pt x="25" y="96"/>
                  </a:lnTo>
                  <a:lnTo>
                    <a:pt x="23" y="100"/>
                  </a:lnTo>
                  <a:lnTo>
                    <a:pt x="20" y="103"/>
                  </a:lnTo>
                  <a:lnTo>
                    <a:pt x="17" y="106"/>
                  </a:lnTo>
                  <a:lnTo>
                    <a:pt x="14" y="11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59" name="Freeform 94"/>
            <p:cNvSpPr>
              <a:spLocks/>
            </p:cNvSpPr>
            <p:nvPr/>
          </p:nvSpPr>
          <p:spPr bwMode="auto">
            <a:xfrm>
              <a:off x="5301" y="2993"/>
              <a:ext cx="198" cy="211"/>
            </a:xfrm>
            <a:custGeom>
              <a:avLst/>
              <a:gdLst>
                <a:gd name="T0" fmla="*/ 824 w 169"/>
                <a:gd name="T1" fmla="*/ 0 h 187"/>
                <a:gd name="T2" fmla="*/ 759 w 169"/>
                <a:gd name="T3" fmla="*/ 29 h 187"/>
                <a:gd name="T4" fmla="*/ 729 w 169"/>
                <a:gd name="T5" fmla="*/ 47 h 187"/>
                <a:gd name="T6" fmla="*/ 704 w 169"/>
                <a:gd name="T7" fmla="*/ 60 h 187"/>
                <a:gd name="T8" fmla="*/ 678 w 169"/>
                <a:gd name="T9" fmla="*/ 79 h 187"/>
                <a:gd name="T10" fmla="*/ 648 w 169"/>
                <a:gd name="T11" fmla="*/ 98 h 187"/>
                <a:gd name="T12" fmla="*/ 622 w 169"/>
                <a:gd name="T13" fmla="*/ 113 h 187"/>
                <a:gd name="T14" fmla="*/ 600 w 169"/>
                <a:gd name="T15" fmla="*/ 133 h 187"/>
                <a:gd name="T16" fmla="*/ 571 w 169"/>
                <a:gd name="T17" fmla="*/ 157 h 187"/>
                <a:gd name="T18" fmla="*/ 542 w 169"/>
                <a:gd name="T19" fmla="*/ 177 h 187"/>
                <a:gd name="T20" fmla="*/ 517 w 169"/>
                <a:gd name="T21" fmla="*/ 191 h 187"/>
                <a:gd name="T22" fmla="*/ 498 w 169"/>
                <a:gd name="T23" fmla="*/ 212 h 187"/>
                <a:gd name="T24" fmla="*/ 463 w 169"/>
                <a:gd name="T25" fmla="*/ 232 h 187"/>
                <a:gd name="T26" fmla="*/ 451 w 169"/>
                <a:gd name="T27" fmla="*/ 255 h 187"/>
                <a:gd name="T28" fmla="*/ 421 w 169"/>
                <a:gd name="T29" fmla="*/ 279 h 187"/>
                <a:gd name="T30" fmla="*/ 395 w 169"/>
                <a:gd name="T31" fmla="*/ 296 h 187"/>
                <a:gd name="T32" fmla="*/ 373 w 169"/>
                <a:gd name="T33" fmla="*/ 318 h 187"/>
                <a:gd name="T34" fmla="*/ 349 w 169"/>
                <a:gd name="T35" fmla="*/ 343 h 187"/>
                <a:gd name="T36" fmla="*/ 321 w 169"/>
                <a:gd name="T37" fmla="*/ 366 h 187"/>
                <a:gd name="T38" fmla="*/ 306 w 169"/>
                <a:gd name="T39" fmla="*/ 387 h 187"/>
                <a:gd name="T40" fmla="*/ 274 w 169"/>
                <a:gd name="T41" fmla="*/ 405 h 187"/>
                <a:gd name="T42" fmla="*/ 253 w 169"/>
                <a:gd name="T43" fmla="*/ 425 h 187"/>
                <a:gd name="T44" fmla="*/ 227 w 169"/>
                <a:gd name="T45" fmla="*/ 447 h 187"/>
                <a:gd name="T46" fmla="*/ 200 w 169"/>
                <a:gd name="T47" fmla="*/ 468 h 187"/>
                <a:gd name="T48" fmla="*/ 178 w 169"/>
                <a:gd name="T49" fmla="*/ 489 h 187"/>
                <a:gd name="T50" fmla="*/ 152 w 169"/>
                <a:gd name="T51" fmla="*/ 510 h 187"/>
                <a:gd name="T52" fmla="*/ 123 w 169"/>
                <a:gd name="T53" fmla="*/ 528 h 187"/>
                <a:gd name="T54" fmla="*/ 105 w 169"/>
                <a:gd name="T55" fmla="*/ 550 h 187"/>
                <a:gd name="T56" fmla="*/ 77 w 169"/>
                <a:gd name="T57" fmla="*/ 569 h 187"/>
                <a:gd name="T58" fmla="*/ 55 w 169"/>
                <a:gd name="T59" fmla="*/ 594 h 187"/>
                <a:gd name="T60" fmla="*/ 29 w 169"/>
                <a:gd name="T61" fmla="*/ 605 h 187"/>
                <a:gd name="T62" fmla="*/ 0 w 169"/>
                <a:gd name="T63" fmla="*/ 623 h 1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9" h="187">
                  <a:moveTo>
                    <a:pt x="168" y="0"/>
                  </a:moveTo>
                  <a:lnTo>
                    <a:pt x="156" y="9"/>
                  </a:lnTo>
                  <a:lnTo>
                    <a:pt x="150" y="14"/>
                  </a:lnTo>
                  <a:lnTo>
                    <a:pt x="144" y="18"/>
                  </a:lnTo>
                  <a:lnTo>
                    <a:pt x="139" y="24"/>
                  </a:lnTo>
                  <a:lnTo>
                    <a:pt x="133" y="29"/>
                  </a:lnTo>
                  <a:lnTo>
                    <a:pt x="128" y="34"/>
                  </a:lnTo>
                  <a:lnTo>
                    <a:pt x="122" y="40"/>
                  </a:lnTo>
                  <a:lnTo>
                    <a:pt x="117" y="46"/>
                  </a:lnTo>
                  <a:lnTo>
                    <a:pt x="112" y="52"/>
                  </a:lnTo>
                  <a:lnTo>
                    <a:pt x="107" y="58"/>
                  </a:lnTo>
                  <a:lnTo>
                    <a:pt x="102" y="64"/>
                  </a:lnTo>
                  <a:lnTo>
                    <a:pt x="96" y="70"/>
                  </a:lnTo>
                  <a:lnTo>
                    <a:pt x="92" y="76"/>
                  </a:lnTo>
                  <a:lnTo>
                    <a:pt x="86" y="83"/>
                  </a:lnTo>
                  <a:lnTo>
                    <a:pt x="82" y="89"/>
                  </a:lnTo>
                  <a:lnTo>
                    <a:pt x="76" y="95"/>
                  </a:lnTo>
                  <a:lnTo>
                    <a:pt x="72" y="102"/>
                  </a:lnTo>
                  <a:lnTo>
                    <a:pt x="67" y="108"/>
                  </a:lnTo>
                  <a:lnTo>
                    <a:pt x="62" y="115"/>
                  </a:lnTo>
                  <a:lnTo>
                    <a:pt x="57" y="121"/>
                  </a:lnTo>
                  <a:lnTo>
                    <a:pt x="52" y="128"/>
                  </a:lnTo>
                  <a:lnTo>
                    <a:pt x="47" y="134"/>
                  </a:lnTo>
                  <a:lnTo>
                    <a:pt x="42" y="140"/>
                  </a:lnTo>
                  <a:lnTo>
                    <a:pt x="37" y="146"/>
                  </a:lnTo>
                  <a:lnTo>
                    <a:pt x="32" y="152"/>
                  </a:lnTo>
                  <a:lnTo>
                    <a:pt x="26" y="158"/>
                  </a:lnTo>
                  <a:lnTo>
                    <a:pt x="22" y="164"/>
                  </a:lnTo>
                  <a:lnTo>
                    <a:pt x="16" y="170"/>
                  </a:lnTo>
                  <a:lnTo>
                    <a:pt x="11" y="176"/>
                  </a:lnTo>
                  <a:lnTo>
                    <a:pt x="6" y="181"/>
                  </a:lnTo>
                  <a:lnTo>
                    <a:pt x="0" y="18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60" name="Freeform 95"/>
            <p:cNvSpPr>
              <a:spLocks/>
            </p:cNvSpPr>
            <p:nvPr/>
          </p:nvSpPr>
          <p:spPr bwMode="auto">
            <a:xfrm>
              <a:off x="5595" y="3747"/>
              <a:ext cx="171" cy="237"/>
            </a:xfrm>
            <a:custGeom>
              <a:avLst/>
              <a:gdLst>
                <a:gd name="T0" fmla="*/ 562 w 146"/>
                <a:gd name="T1" fmla="*/ 0 h 210"/>
                <a:gd name="T2" fmla="*/ 622 w 146"/>
                <a:gd name="T3" fmla="*/ 0 h 210"/>
                <a:gd name="T4" fmla="*/ 648 w 146"/>
                <a:gd name="T5" fmla="*/ 2 h 210"/>
                <a:gd name="T6" fmla="*/ 664 w 146"/>
                <a:gd name="T7" fmla="*/ 20 h 210"/>
                <a:gd name="T8" fmla="*/ 682 w 146"/>
                <a:gd name="T9" fmla="*/ 33 h 210"/>
                <a:gd name="T10" fmla="*/ 695 w 146"/>
                <a:gd name="T11" fmla="*/ 49 h 210"/>
                <a:gd name="T12" fmla="*/ 704 w 146"/>
                <a:gd name="T13" fmla="*/ 70 h 210"/>
                <a:gd name="T14" fmla="*/ 705 w 146"/>
                <a:gd name="T15" fmla="*/ 97 h 210"/>
                <a:gd name="T16" fmla="*/ 705 w 146"/>
                <a:gd name="T17" fmla="*/ 123 h 210"/>
                <a:gd name="T18" fmla="*/ 705 w 146"/>
                <a:gd name="T19" fmla="*/ 147 h 210"/>
                <a:gd name="T20" fmla="*/ 704 w 146"/>
                <a:gd name="T21" fmla="*/ 179 h 210"/>
                <a:gd name="T22" fmla="*/ 688 w 146"/>
                <a:gd name="T23" fmla="*/ 208 h 210"/>
                <a:gd name="T24" fmla="*/ 682 w 146"/>
                <a:gd name="T25" fmla="*/ 239 h 210"/>
                <a:gd name="T26" fmla="*/ 664 w 146"/>
                <a:gd name="T27" fmla="*/ 270 h 210"/>
                <a:gd name="T28" fmla="*/ 648 w 146"/>
                <a:gd name="T29" fmla="*/ 305 h 210"/>
                <a:gd name="T30" fmla="*/ 623 w 146"/>
                <a:gd name="T31" fmla="*/ 343 h 210"/>
                <a:gd name="T32" fmla="*/ 602 w 146"/>
                <a:gd name="T33" fmla="*/ 374 h 210"/>
                <a:gd name="T34" fmla="*/ 579 w 146"/>
                <a:gd name="T35" fmla="*/ 413 h 210"/>
                <a:gd name="T36" fmla="*/ 550 w 146"/>
                <a:gd name="T37" fmla="*/ 444 h 210"/>
                <a:gd name="T38" fmla="*/ 515 w 146"/>
                <a:gd name="T39" fmla="*/ 476 h 210"/>
                <a:gd name="T40" fmla="*/ 484 w 146"/>
                <a:gd name="T41" fmla="*/ 507 h 210"/>
                <a:gd name="T42" fmla="*/ 453 w 146"/>
                <a:gd name="T43" fmla="*/ 537 h 210"/>
                <a:gd name="T44" fmla="*/ 413 w 146"/>
                <a:gd name="T45" fmla="*/ 565 h 210"/>
                <a:gd name="T46" fmla="*/ 374 w 146"/>
                <a:gd name="T47" fmla="*/ 594 h 210"/>
                <a:gd name="T48" fmla="*/ 335 w 146"/>
                <a:gd name="T49" fmla="*/ 616 h 210"/>
                <a:gd name="T50" fmla="*/ 288 w 146"/>
                <a:gd name="T51" fmla="*/ 638 h 210"/>
                <a:gd name="T52" fmla="*/ 246 w 146"/>
                <a:gd name="T53" fmla="*/ 656 h 210"/>
                <a:gd name="T54" fmla="*/ 198 w 146"/>
                <a:gd name="T55" fmla="*/ 672 h 210"/>
                <a:gd name="T56" fmla="*/ 146 w 146"/>
                <a:gd name="T57" fmla="*/ 684 h 210"/>
                <a:gd name="T58" fmla="*/ 103 w 146"/>
                <a:gd name="T59" fmla="*/ 694 h 210"/>
                <a:gd name="T60" fmla="*/ 55 w 146"/>
                <a:gd name="T61" fmla="*/ 695 h 210"/>
                <a:gd name="T62" fmla="*/ 0 w 146"/>
                <a:gd name="T63" fmla="*/ 702 h 2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210">
                  <a:moveTo>
                    <a:pt x="116" y="0"/>
                  </a:moveTo>
                  <a:lnTo>
                    <a:pt x="128" y="0"/>
                  </a:lnTo>
                  <a:lnTo>
                    <a:pt x="133" y="2"/>
                  </a:lnTo>
                  <a:lnTo>
                    <a:pt x="137" y="6"/>
                  </a:lnTo>
                  <a:lnTo>
                    <a:pt x="140" y="10"/>
                  </a:lnTo>
                  <a:lnTo>
                    <a:pt x="143" y="15"/>
                  </a:lnTo>
                  <a:lnTo>
                    <a:pt x="144" y="21"/>
                  </a:lnTo>
                  <a:lnTo>
                    <a:pt x="145" y="28"/>
                  </a:lnTo>
                  <a:lnTo>
                    <a:pt x="145" y="36"/>
                  </a:lnTo>
                  <a:lnTo>
                    <a:pt x="145" y="44"/>
                  </a:lnTo>
                  <a:lnTo>
                    <a:pt x="144" y="53"/>
                  </a:lnTo>
                  <a:lnTo>
                    <a:pt x="142" y="62"/>
                  </a:lnTo>
                  <a:lnTo>
                    <a:pt x="140" y="72"/>
                  </a:lnTo>
                  <a:lnTo>
                    <a:pt x="137" y="81"/>
                  </a:lnTo>
                  <a:lnTo>
                    <a:pt x="133" y="91"/>
                  </a:lnTo>
                  <a:lnTo>
                    <a:pt x="129" y="102"/>
                  </a:lnTo>
                  <a:lnTo>
                    <a:pt x="124" y="112"/>
                  </a:lnTo>
                  <a:lnTo>
                    <a:pt x="119" y="122"/>
                  </a:lnTo>
                  <a:lnTo>
                    <a:pt x="113" y="132"/>
                  </a:lnTo>
                  <a:lnTo>
                    <a:pt x="107" y="142"/>
                  </a:lnTo>
                  <a:lnTo>
                    <a:pt x="100" y="151"/>
                  </a:lnTo>
                  <a:lnTo>
                    <a:pt x="93" y="160"/>
                  </a:lnTo>
                  <a:lnTo>
                    <a:pt x="85" y="168"/>
                  </a:lnTo>
                  <a:lnTo>
                    <a:pt x="77" y="176"/>
                  </a:lnTo>
                  <a:lnTo>
                    <a:pt x="69" y="184"/>
                  </a:lnTo>
                  <a:lnTo>
                    <a:pt x="60" y="190"/>
                  </a:lnTo>
                  <a:lnTo>
                    <a:pt x="51" y="196"/>
                  </a:lnTo>
                  <a:lnTo>
                    <a:pt x="41" y="200"/>
                  </a:lnTo>
                  <a:lnTo>
                    <a:pt x="31" y="204"/>
                  </a:lnTo>
                  <a:lnTo>
                    <a:pt x="21" y="207"/>
                  </a:lnTo>
                  <a:lnTo>
                    <a:pt x="11" y="208"/>
                  </a:lnTo>
                  <a:lnTo>
                    <a:pt x="0" y="20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61" name="Freeform 96"/>
            <p:cNvSpPr>
              <a:spLocks/>
            </p:cNvSpPr>
            <p:nvPr/>
          </p:nvSpPr>
          <p:spPr bwMode="auto">
            <a:xfrm>
              <a:off x="4988" y="3105"/>
              <a:ext cx="44" cy="8"/>
            </a:xfrm>
            <a:custGeom>
              <a:avLst/>
              <a:gdLst>
                <a:gd name="T0" fmla="*/ 161 w 38"/>
                <a:gd name="T1" fmla="*/ 0 h 7"/>
                <a:gd name="T2" fmla="*/ 145 w 38"/>
                <a:gd name="T3" fmla="*/ 1 h 7"/>
                <a:gd name="T4" fmla="*/ 141 w 38"/>
                <a:gd name="T5" fmla="*/ 1 h 7"/>
                <a:gd name="T6" fmla="*/ 139 w 38"/>
                <a:gd name="T7" fmla="*/ 1 h 7"/>
                <a:gd name="T8" fmla="*/ 137 w 38"/>
                <a:gd name="T9" fmla="*/ 2 h 7"/>
                <a:gd name="T10" fmla="*/ 131 w 38"/>
                <a:gd name="T11" fmla="*/ 2 h 7"/>
                <a:gd name="T12" fmla="*/ 120 w 38"/>
                <a:gd name="T13" fmla="*/ 3 h 7"/>
                <a:gd name="T14" fmla="*/ 120 w 38"/>
                <a:gd name="T15" fmla="*/ 3 h 7"/>
                <a:gd name="T16" fmla="*/ 113 w 38"/>
                <a:gd name="T17" fmla="*/ 3 h 7"/>
                <a:gd name="T18" fmla="*/ 108 w 38"/>
                <a:gd name="T19" fmla="*/ 3 h 7"/>
                <a:gd name="T20" fmla="*/ 104 w 38"/>
                <a:gd name="T21" fmla="*/ 17 h 7"/>
                <a:gd name="T22" fmla="*/ 102 w 38"/>
                <a:gd name="T23" fmla="*/ 17 h 7"/>
                <a:gd name="T24" fmla="*/ 93 w 38"/>
                <a:gd name="T25" fmla="*/ 17 h 7"/>
                <a:gd name="T26" fmla="*/ 88 w 38"/>
                <a:gd name="T27" fmla="*/ 19 h 7"/>
                <a:gd name="T28" fmla="*/ 80 w 38"/>
                <a:gd name="T29" fmla="*/ 19 h 7"/>
                <a:gd name="T30" fmla="*/ 78 w 38"/>
                <a:gd name="T31" fmla="*/ 19 h 7"/>
                <a:gd name="T32" fmla="*/ 76 w 38"/>
                <a:gd name="T33" fmla="*/ 19 h 7"/>
                <a:gd name="T34" fmla="*/ 69 w 38"/>
                <a:gd name="T35" fmla="*/ 19 h 7"/>
                <a:gd name="T36" fmla="*/ 60 w 38"/>
                <a:gd name="T37" fmla="*/ 19 h 7"/>
                <a:gd name="T38" fmla="*/ 60 w 38"/>
                <a:gd name="T39" fmla="*/ 19 h 7"/>
                <a:gd name="T40" fmla="*/ 52 w 38"/>
                <a:gd name="T41" fmla="*/ 19 h 7"/>
                <a:gd name="T42" fmla="*/ 49 w 38"/>
                <a:gd name="T43" fmla="*/ 22 h 7"/>
                <a:gd name="T44" fmla="*/ 45 w 38"/>
                <a:gd name="T45" fmla="*/ 22 h 7"/>
                <a:gd name="T46" fmla="*/ 39 w 38"/>
                <a:gd name="T47" fmla="*/ 22 h 7"/>
                <a:gd name="T48" fmla="*/ 34 w 38"/>
                <a:gd name="T49" fmla="*/ 22 h 7"/>
                <a:gd name="T50" fmla="*/ 25 w 38"/>
                <a:gd name="T51" fmla="*/ 22 h 7"/>
                <a:gd name="T52" fmla="*/ 22 w 38"/>
                <a:gd name="T53" fmla="*/ 22 h 7"/>
                <a:gd name="T54" fmla="*/ 19 w 38"/>
                <a:gd name="T55" fmla="*/ 22 h 7"/>
                <a:gd name="T56" fmla="*/ 3 w 38"/>
                <a:gd name="T57" fmla="*/ 19 h 7"/>
                <a:gd name="T58" fmla="*/ 2 w 38"/>
                <a:gd name="T59" fmla="*/ 19 h 7"/>
                <a:gd name="T60" fmla="*/ 0 w 38"/>
                <a:gd name="T61" fmla="*/ 19 h 7"/>
                <a:gd name="T62" fmla="*/ 0 w 38"/>
                <a:gd name="T63" fmla="*/ 19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 h="7">
                  <a:moveTo>
                    <a:pt x="37" y="0"/>
                  </a:moveTo>
                  <a:lnTo>
                    <a:pt x="34" y="1"/>
                  </a:lnTo>
                  <a:lnTo>
                    <a:pt x="33" y="1"/>
                  </a:lnTo>
                  <a:lnTo>
                    <a:pt x="32" y="1"/>
                  </a:lnTo>
                  <a:lnTo>
                    <a:pt x="31" y="2"/>
                  </a:lnTo>
                  <a:lnTo>
                    <a:pt x="30" y="2"/>
                  </a:lnTo>
                  <a:lnTo>
                    <a:pt x="28" y="3"/>
                  </a:lnTo>
                  <a:lnTo>
                    <a:pt x="26" y="3"/>
                  </a:lnTo>
                  <a:lnTo>
                    <a:pt x="25" y="3"/>
                  </a:lnTo>
                  <a:lnTo>
                    <a:pt x="24" y="4"/>
                  </a:lnTo>
                  <a:lnTo>
                    <a:pt x="23" y="4"/>
                  </a:lnTo>
                  <a:lnTo>
                    <a:pt x="22" y="4"/>
                  </a:lnTo>
                  <a:lnTo>
                    <a:pt x="20" y="5"/>
                  </a:lnTo>
                  <a:lnTo>
                    <a:pt x="19" y="5"/>
                  </a:lnTo>
                  <a:lnTo>
                    <a:pt x="18" y="5"/>
                  </a:lnTo>
                  <a:lnTo>
                    <a:pt x="17" y="5"/>
                  </a:lnTo>
                  <a:lnTo>
                    <a:pt x="16" y="5"/>
                  </a:lnTo>
                  <a:lnTo>
                    <a:pt x="14" y="5"/>
                  </a:lnTo>
                  <a:lnTo>
                    <a:pt x="12" y="5"/>
                  </a:lnTo>
                  <a:lnTo>
                    <a:pt x="11" y="6"/>
                  </a:lnTo>
                  <a:lnTo>
                    <a:pt x="10" y="6"/>
                  </a:lnTo>
                  <a:lnTo>
                    <a:pt x="9" y="6"/>
                  </a:lnTo>
                  <a:lnTo>
                    <a:pt x="8" y="6"/>
                  </a:lnTo>
                  <a:lnTo>
                    <a:pt x="6" y="6"/>
                  </a:lnTo>
                  <a:lnTo>
                    <a:pt x="5" y="6"/>
                  </a:lnTo>
                  <a:lnTo>
                    <a:pt x="4" y="6"/>
                  </a:lnTo>
                  <a:lnTo>
                    <a:pt x="3" y="5"/>
                  </a:lnTo>
                  <a:lnTo>
                    <a:pt x="2" y="5"/>
                  </a:lnTo>
                  <a:lnTo>
                    <a:pt x="0" y="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62" name="Freeform 97"/>
            <p:cNvSpPr>
              <a:spLocks/>
            </p:cNvSpPr>
            <p:nvPr/>
          </p:nvSpPr>
          <p:spPr bwMode="auto">
            <a:xfrm>
              <a:off x="5015" y="3036"/>
              <a:ext cx="65" cy="15"/>
            </a:xfrm>
            <a:custGeom>
              <a:avLst/>
              <a:gdLst>
                <a:gd name="T0" fmla="*/ 245 w 56"/>
                <a:gd name="T1" fmla="*/ 1 h 13"/>
                <a:gd name="T2" fmla="*/ 225 w 56"/>
                <a:gd name="T3" fmla="*/ 0 h 13"/>
                <a:gd name="T4" fmla="*/ 224 w 56"/>
                <a:gd name="T5" fmla="*/ 0 h 13"/>
                <a:gd name="T6" fmla="*/ 212 w 56"/>
                <a:gd name="T7" fmla="*/ 0 h 13"/>
                <a:gd name="T8" fmla="*/ 207 w 56"/>
                <a:gd name="T9" fmla="*/ 0 h 13"/>
                <a:gd name="T10" fmla="*/ 194 w 56"/>
                <a:gd name="T11" fmla="*/ 0 h 13"/>
                <a:gd name="T12" fmla="*/ 187 w 56"/>
                <a:gd name="T13" fmla="*/ 0 h 13"/>
                <a:gd name="T14" fmla="*/ 183 w 56"/>
                <a:gd name="T15" fmla="*/ 0 h 13"/>
                <a:gd name="T16" fmla="*/ 171 w 56"/>
                <a:gd name="T17" fmla="*/ 0 h 13"/>
                <a:gd name="T18" fmla="*/ 166 w 56"/>
                <a:gd name="T19" fmla="*/ 0 h 13"/>
                <a:gd name="T20" fmla="*/ 158 w 56"/>
                <a:gd name="T21" fmla="*/ 0 h 13"/>
                <a:gd name="T22" fmla="*/ 144 w 56"/>
                <a:gd name="T23" fmla="*/ 0 h 13"/>
                <a:gd name="T24" fmla="*/ 139 w 56"/>
                <a:gd name="T25" fmla="*/ 0 h 13"/>
                <a:gd name="T26" fmla="*/ 136 w 56"/>
                <a:gd name="T27" fmla="*/ 0 h 13"/>
                <a:gd name="T28" fmla="*/ 124 w 56"/>
                <a:gd name="T29" fmla="*/ 0 h 13"/>
                <a:gd name="T30" fmla="*/ 117 w 56"/>
                <a:gd name="T31" fmla="*/ 0 h 13"/>
                <a:gd name="T32" fmla="*/ 109 w 56"/>
                <a:gd name="T33" fmla="*/ 0 h 13"/>
                <a:gd name="T34" fmla="*/ 103 w 56"/>
                <a:gd name="T35" fmla="*/ 0 h 13"/>
                <a:gd name="T36" fmla="*/ 92 w 56"/>
                <a:gd name="T37" fmla="*/ 1 h 13"/>
                <a:gd name="T38" fmla="*/ 87 w 56"/>
                <a:gd name="T39" fmla="*/ 1 h 13"/>
                <a:gd name="T40" fmla="*/ 77 w 56"/>
                <a:gd name="T41" fmla="*/ 1 h 13"/>
                <a:gd name="T42" fmla="*/ 75 w 56"/>
                <a:gd name="T43" fmla="*/ 2 h 13"/>
                <a:gd name="T44" fmla="*/ 65 w 56"/>
                <a:gd name="T45" fmla="*/ 2 h 13"/>
                <a:gd name="T46" fmla="*/ 57 w 56"/>
                <a:gd name="T47" fmla="*/ 3 h 13"/>
                <a:gd name="T48" fmla="*/ 49 w 56"/>
                <a:gd name="T49" fmla="*/ 18 h 13"/>
                <a:gd name="T50" fmla="*/ 41 w 56"/>
                <a:gd name="T51" fmla="*/ 18 h 13"/>
                <a:gd name="T52" fmla="*/ 30 w 56"/>
                <a:gd name="T53" fmla="*/ 21 h 13"/>
                <a:gd name="T54" fmla="*/ 26 w 56"/>
                <a:gd name="T55" fmla="*/ 24 h 13"/>
                <a:gd name="T56" fmla="*/ 19 w 56"/>
                <a:gd name="T57" fmla="*/ 32 h 13"/>
                <a:gd name="T58" fmla="*/ 3 w 56"/>
                <a:gd name="T59" fmla="*/ 37 h 13"/>
                <a:gd name="T60" fmla="*/ 1 w 56"/>
                <a:gd name="T61" fmla="*/ 43 h 13"/>
                <a:gd name="T62" fmla="*/ 0 w 56"/>
                <a:gd name="T63" fmla="*/ 50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13">
                  <a:moveTo>
                    <a:pt x="55" y="1"/>
                  </a:moveTo>
                  <a:lnTo>
                    <a:pt x="51" y="0"/>
                  </a:lnTo>
                  <a:lnTo>
                    <a:pt x="50" y="0"/>
                  </a:lnTo>
                  <a:lnTo>
                    <a:pt x="48" y="0"/>
                  </a:lnTo>
                  <a:lnTo>
                    <a:pt x="46" y="0"/>
                  </a:lnTo>
                  <a:lnTo>
                    <a:pt x="44" y="0"/>
                  </a:lnTo>
                  <a:lnTo>
                    <a:pt x="42" y="0"/>
                  </a:lnTo>
                  <a:lnTo>
                    <a:pt x="41" y="0"/>
                  </a:lnTo>
                  <a:lnTo>
                    <a:pt x="39" y="0"/>
                  </a:lnTo>
                  <a:lnTo>
                    <a:pt x="37" y="0"/>
                  </a:lnTo>
                  <a:lnTo>
                    <a:pt x="35" y="0"/>
                  </a:lnTo>
                  <a:lnTo>
                    <a:pt x="33" y="0"/>
                  </a:lnTo>
                  <a:lnTo>
                    <a:pt x="31" y="0"/>
                  </a:lnTo>
                  <a:lnTo>
                    <a:pt x="30" y="0"/>
                  </a:lnTo>
                  <a:lnTo>
                    <a:pt x="28" y="0"/>
                  </a:lnTo>
                  <a:lnTo>
                    <a:pt x="26" y="0"/>
                  </a:lnTo>
                  <a:lnTo>
                    <a:pt x="25" y="0"/>
                  </a:lnTo>
                  <a:lnTo>
                    <a:pt x="23" y="0"/>
                  </a:lnTo>
                  <a:lnTo>
                    <a:pt x="21" y="1"/>
                  </a:lnTo>
                  <a:lnTo>
                    <a:pt x="19" y="1"/>
                  </a:lnTo>
                  <a:lnTo>
                    <a:pt x="17" y="1"/>
                  </a:lnTo>
                  <a:lnTo>
                    <a:pt x="16" y="2"/>
                  </a:lnTo>
                  <a:lnTo>
                    <a:pt x="14" y="2"/>
                  </a:lnTo>
                  <a:lnTo>
                    <a:pt x="13" y="3"/>
                  </a:lnTo>
                  <a:lnTo>
                    <a:pt x="11" y="4"/>
                  </a:lnTo>
                  <a:lnTo>
                    <a:pt x="9" y="4"/>
                  </a:lnTo>
                  <a:lnTo>
                    <a:pt x="7" y="5"/>
                  </a:lnTo>
                  <a:lnTo>
                    <a:pt x="6" y="6"/>
                  </a:lnTo>
                  <a:lnTo>
                    <a:pt x="4" y="8"/>
                  </a:lnTo>
                  <a:lnTo>
                    <a:pt x="3" y="9"/>
                  </a:lnTo>
                  <a:lnTo>
                    <a:pt x="1" y="10"/>
                  </a:lnTo>
                  <a:lnTo>
                    <a:pt x="0" y="1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63" name="Freeform 98"/>
            <p:cNvSpPr>
              <a:spLocks/>
            </p:cNvSpPr>
            <p:nvPr/>
          </p:nvSpPr>
          <p:spPr bwMode="auto">
            <a:xfrm>
              <a:off x="4965" y="3111"/>
              <a:ext cx="45" cy="1"/>
            </a:xfrm>
            <a:custGeom>
              <a:avLst/>
              <a:gdLst>
                <a:gd name="T0" fmla="*/ 200 w 38"/>
                <a:gd name="T1" fmla="*/ 0 h 1"/>
                <a:gd name="T2" fmla="*/ 191 w 38"/>
                <a:gd name="T3" fmla="*/ 0 h 1"/>
                <a:gd name="T4" fmla="*/ 178 w 38"/>
                <a:gd name="T5" fmla="*/ 0 h 1"/>
                <a:gd name="T6" fmla="*/ 174 w 38"/>
                <a:gd name="T7" fmla="*/ 0 h 1"/>
                <a:gd name="T8" fmla="*/ 169 w 38"/>
                <a:gd name="T9" fmla="*/ 0 h 1"/>
                <a:gd name="T10" fmla="*/ 165 w 38"/>
                <a:gd name="T11" fmla="*/ 0 h 1"/>
                <a:gd name="T12" fmla="*/ 153 w 38"/>
                <a:gd name="T13" fmla="*/ 0 h 1"/>
                <a:gd name="T14" fmla="*/ 150 w 38"/>
                <a:gd name="T15" fmla="*/ 0 h 1"/>
                <a:gd name="T16" fmla="*/ 147 w 38"/>
                <a:gd name="T17" fmla="*/ 0 h 1"/>
                <a:gd name="T18" fmla="*/ 139 w 38"/>
                <a:gd name="T19" fmla="*/ 0 h 1"/>
                <a:gd name="T20" fmla="*/ 127 w 38"/>
                <a:gd name="T21" fmla="*/ 0 h 1"/>
                <a:gd name="T22" fmla="*/ 124 w 38"/>
                <a:gd name="T23" fmla="*/ 0 h 1"/>
                <a:gd name="T24" fmla="*/ 121 w 38"/>
                <a:gd name="T25" fmla="*/ 0 h 1"/>
                <a:gd name="T26" fmla="*/ 117 w 38"/>
                <a:gd name="T27" fmla="*/ 0 h 1"/>
                <a:gd name="T28" fmla="*/ 105 w 38"/>
                <a:gd name="T29" fmla="*/ 0 h 1"/>
                <a:gd name="T30" fmla="*/ 99 w 38"/>
                <a:gd name="T31" fmla="*/ 0 h 1"/>
                <a:gd name="T32" fmla="*/ 90 w 38"/>
                <a:gd name="T33" fmla="*/ 0 h 1"/>
                <a:gd name="T34" fmla="*/ 89 w 38"/>
                <a:gd name="T35" fmla="*/ 0 h 1"/>
                <a:gd name="T36" fmla="*/ 84 w 38"/>
                <a:gd name="T37" fmla="*/ 0 h 1"/>
                <a:gd name="T38" fmla="*/ 76 w 38"/>
                <a:gd name="T39" fmla="*/ 0 h 1"/>
                <a:gd name="T40" fmla="*/ 71 w 38"/>
                <a:gd name="T41" fmla="*/ 0 h 1"/>
                <a:gd name="T42" fmla="*/ 60 w 38"/>
                <a:gd name="T43" fmla="*/ 0 h 1"/>
                <a:gd name="T44" fmla="*/ 54 w 38"/>
                <a:gd name="T45" fmla="*/ 0 h 1"/>
                <a:gd name="T46" fmla="*/ 51 w 38"/>
                <a:gd name="T47" fmla="*/ 0 h 1"/>
                <a:gd name="T48" fmla="*/ 43 w 38"/>
                <a:gd name="T49" fmla="*/ 0 h 1"/>
                <a:gd name="T50" fmla="*/ 36 w 38"/>
                <a:gd name="T51" fmla="*/ 0 h 1"/>
                <a:gd name="T52" fmla="*/ 25 w 38"/>
                <a:gd name="T53" fmla="*/ 0 h 1"/>
                <a:gd name="T54" fmla="*/ 21 w 38"/>
                <a:gd name="T55" fmla="*/ 0 h 1"/>
                <a:gd name="T56" fmla="*/ 18 w 38"/>
                <a:gd name="T57" fmla="*/ 0 h 1"/>
                <a:gd name="T58" fmla="*/ 2 w 38"/>
                <a:gd name="T59" fmla="*/ 0 h 1"/>
                <a:gd name="T60" fmla="*/ 1 w 38"/>
                <a:gd name="T61" fmla="*/ 0 h 1"/>
                <a:gd name="T62" fmla="*/ 0 w 38"/>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 h="1">
                  <a:moveTo>
                    <a:pt x="37" y="0"/>
                  </a:moveTo>
                  <a:lnTo>
                    <a:pt x="35" y="0"/>
                  </a:lnTo>
                  <a:lnTo>
                    <a:pt x="33" y="0"/>
                  </a:lnTo>
                  <a:lnTo>
                    <a:pt x="32" y="0"/>
                  </a:lnTo>
                  <a:lnTo>
                    <a:pt x="31" y="0"/>
                  </a:lnTo>
                  <a:lnTo>
                    <a:pt x="30" y="0"/>
                  </a:lnTo>
                  <a:lnTo>
                    <a:pt x="29" y="0"/>
                  </a:lnTo>
                  <a:lnTo>
                    <a:pt x="28" y="0"/>
                  </a:lnTo>
                  <a:lnTo>
                    <a:pt x="27" y="0"/>
                  </a:lnTo>
                  <a:lnTo>
                    <a:pt x="25" y="0"/>
                  </a:lnTo>
                  <a:lnTo>
                    <a:pt x="24" y="0"/>
                  </a:lnTo>
                  <a:lnTo>
                    <a:pt x="23" y="0"/>
                  </a:lnTo>
                  <a:lnTo>
                    <a:pt x="22" y="0"/>
                  </a:lnTo>
                  <a:lnTo>
                    <a:pt x="21" y="0"/>
                  </a:lnTo>
                  <a:lnTo>
                    <a:pt x="19" y="0"/>
                  </a:lnTo>
                  <a:lnTo>
                    <a:pt x="18" y="0"/>
                  </a:lnTo>
                  <a:lnTo>
                    <a:pt x="17" y="0"/>
                  </a:lnTo>
                  <a:lnTo>
                    <a:pt x="16" y="0"/>
                  </a:lnTo>
                  <a:lnTo>
                    <a:pt x="15" y="0"/>
                  </a:lnTo>
                  <a:lnTo>
                    <a:pt x="14" y="0"/>
                  </a:lnTo>
                  <a:lnTo>
                    <a:pt x="13" y="0"/>
                  </a:lnTo>
                  <a:lnTo>
                    <a:pt x="11" y="0"/>
                  </a:lnTo>
                  <a:lnTo>
                    <a:pt x="10" y="0"/>
                  </a:lnTo>
                  <a:lnTo>
                    <a:pt x="9" y="0"/>
                  </a:lnTo>
                  <a:lnTo>
                    <a:pt x="8" y="0"/>
                  </a:lnTo>
                  <a:lnTo>
                    <a:pt x="7" y="0"/>
                  </a:lnTo>
                  <a:lnTo>
                    <a:pt x="5" y="0"/>
                  </a:lnTo>
                  <a:lnTo>
                    <a:pt x="4" y="0"/>
                  </a:lnTo>
                  <a:lnTo>
                    <a:pt x="3" y="0"/>
                  </a:lnTo>
                  <a:lnTo>
                    <a:pt x="2" y="0"/>
                  </a:lnTo>
                  <a:lnTo>
                    <a:pt x="1" y="0"/>
                  </a:ln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64" name="Line 99"/>
            <p:cNvSpPr>
              <a:spLocks noChangeShapeType="1"/>
            </p:cNvSpPr>
            <p:nvPr/>
          </p:nvSpPr>
          <p:spPr bwMode="auto">
            <a:xfrm flipH="1">
              <a:off x="5949" y="2765"/>
              <a:ext cx="21" cy="6"/>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6965" name="Line 100"/>
            <p:cNvSpPr>
              <a:spLocks noChangeShapeType="1"/>
            </p:cNvSpPr>
            <p:nvPr/>
          </p:nvSpPr>
          <p:spPr bwMode="auto">
            <a:xfrm>
              <a:off x="5959" y="2759"/>
              <a:ext cx="11" cy="24"/>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36966" name="Freeform 101"/>
            <p:cNvSpPr>
              <a:spLocks/>
            </p:cNvSpPr>
            <p:nvPr/>
          </p:nvSpPr>
          <p:spPr bwMode="auto">
            <a:xfrm>
              <a:off x="5608" y="3772"/>
              <a:ext cx="140" cy="193"/>
            </a:xfrm>
            <a:custGeom>
              <a:avLst/>
              <a:gdLst>
                <a:gd name="T0" fmla="*/ 448 w 120"/>
                <a:gd name="T1" fmla="*/ 0 h 171"/>
                <a:gd name="T2" fmla="*/ 365 w 120"/>
                <a:gd name="T3" fmla="*/ 23 h 171"/>
                <a:gd name="T4" fmla="*/ 287 w 120"/>
                <a:gd name="T5" fmla="*/ 68 h 171"/>
                <a:gd name="T6" fmla="*/ 287 w 120"/>
                <a:gd name="T7" fmla="*/ 68 h 171"/>
                <a:gd name="T8" fmla="*/ 218 w 120"/>
                <a:gd name="T9" fmla="*/ 134 h 171"/>
                <a:gd name="T10" fmla="*/ 209 w 120"/>
                <a:gd name="T11" fmla="*/ 212 h 171"/>
                <a:gd name="T12" fmla="*/ 169 w 120"/>
                <a:gd name="T13" fmla="*/ 304 h 171"/>
                <a:gd name="T14" fmla="*/ 104 w 120"/>
                <a:gd name="T15" fmla="*/ 424 h 171"/>
                <a:gd name="T16" fmla="*/ 55 w 120"/>
                <a:gd name="T17" fmla="*/ 503 h 171"/>
                <a:gd name="T18" fmla="*/ 0 w 120"/>
                <a:gd name="T19" fmla="*/ 572 h 171"/>
                <a:gd name="T20" fmla="*/ 65 w 120"/>
                <a:gd name="T21" fmla="*/ 572 h 171"/>
                <a:gd name="T22" fmla="*/ 179 w 120"/>
                <a:gd name="T23" fmla="*/ 551 h 171"/>
                <a:gd name="T24" fmla="*/ 268 w 120"/>
                <a:gd name="T25" fmla="*/ 503 h 171"/>
                <a:gd name="T26" fmla="*/ 315 w 120"/>
                <a:gd name="T27" fmla="*/ 468 h 171"/>
                <a:gd name="T28" fmla="*/ 425 w 120"/>
                <a:gd name="T29" fmla="*/ 384 h 171"/>
                <a:gd name="T30" fmla="*/ 497 w 120"/>
                <a:gd name="T31" fmla="*/ 269 h 171"/>
                <a:gd name="T32" fmla="*/ 532 w 120"/>
                <a:gd name="T33" fmla="*/ 166 h 171"/>
                <a:gd name="T34" fmla="*/ 558 w 120"/>
                <a:gd name="T35" fmla="*/ 68 h 171"/>
                <a:gd name="T36" fmla="*/ 558 w 120"/>
                <a:gd name="T37" fmla="*/ 23 h 171"/>
                <a:gd name="T38" fmla="*/ 523 w 120"/>
                <a:gd name="T39" fmla="*/ 3 h 171"/>
                <a:gd name="T40" fmla="*/ 470 w 120"/>
                <a:gd name="T41" fmla="*/ 0 h 171"/>
                <a:gd name="T42" fmla="*/ 456 w 120"/>
                <a:gd name="T43" fmla="*/ 0 h 171"/>
                <a:gd name="T44" fmla="*/ 448 w 120"/>
                <a:gd name="T45" fmla="*/ 0 h 1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0" h="171">
                  <a:moveTo>
                    <a:pt x="95" y="0"/>
                  </a:moveTo>
                  <a:lnTo>
                    <a:pt x="78" y="7"/>
                  </a:lnTo>
                  <a:lnTo>
                    <a:pt x="62" y="20"/>
                  </a:lnTo>
                  <a:lnTo>
                    <a:pt x="46" y="40"/>
                  </a:lnTo>
                  <a:lnTo>
                    <a:pt x="44" y="64"/>
                  </a:lnTo>
                  <a:lnTo>
                    <a:pt x="36" y="90"/>
                  </a:lnTo>
                  <a:lnTo>
                    <a:pt x="22" y="127"/>
                  </a:lnTo>
                  <a:lnTo>
                    <a:pt x="11" y="150"/>
                  </a:lnTo>
                  <a:lnTo>
                    <a:pt x="0" y="170"/>
                  </a:lnTo>
                  <a:lnTo>
                    <a:pt x="14" y="170"/>
                  </a:lnTo>
                  <a:lnTo>
                    <a:pt x="38" y="164"/>
                  </a:lnTo>
                  <a:lnTo>
                    <a:pt x="57" y="150"/>
                  </a:lnTo>
                  <a:lnTo>
                    <a:pt x="68" y="140"/>
                  </a:lnTo>
                  <a:lnTo>
                    <a:pt x="90" y="114"/>
                  </a:lnTo>
                  <a:lnTo>
                    <a:pt x="106" y="80"/>
                  </a:lnTo>
                  <a:lnTo>
                    <a:pt x="114" y="50"/>
                  </a:lnTo>
                  <a:lnTo>
                    <a:pt x="119" y="20"/>
                  </a:lnTo>
                  <a:lnTo>
                    <a:pt x="119" y="7"/>
                  </a:lnTo>
                  <a:lnTo>
                    <a:pt x="111" y="3"/>
                  </a:lnTo>
                  <a:lnTo>
                    <a:pt x="100" y="0"/>
                  </a:lnTo>
                  <a:lnTo>
                    <a:pt x="98" y="0"/>
                  </a:lnTo>
                  <a:lnTo>
                    <a:pt x="95"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67" name="Rectangle 102"/>
            <p:cNvSpPr>
              <a:spLocks noChangeArrowheads="1"/>
            </p:cNvSpPr>
            <p:nvPr/>
          </p:nvSpPr>
          <p:spPr bwMode="auto">
            <a:xfrm flipV="1">
              <a:off x="5341" y="3276"/>
              <a:ext cx="11" cy="2"/>
            </a:xfrm>
            <a:prstGeom prst="rect">
              <a:avLst/>
            </a:prstGeom>
            <a:solidFill>
              <a:srgbClr val="FFFFFF">
                <a:alpha val="50195"/>
              </a:srgbClr>
            </a:solidFill>
            <a:ln w="9525">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6968" name="Freeform 103"/>
            <p:cNvSpPr>
              <a:spLocks/>
            </p:cNvSpPr>
            <p:nvPr/>
          </p:nvSpPr>
          <p:spPr bwMode="auto">
            <a:xfrm>
              <a:off x="5336" y="3288"/>
              <a:ext cx="197" cy="89"/>
            </a:xfrm>
            <a:custGeom>
              <a:avLst/>
              <a:gdLst>
                <a:gd name="T0" fmla="*/ 118 w 168"/>
                <a:gd name="T1" fmla="*/ 0 h 79"/>
                <a:gd name="T2" fmla="*/ 25 w 168"/>
                <a:gd name="T3" fmla="*/ 3 h 79"/>
                <a:gd name="T4" fmla="*/ 0 w 168"/>
                <a:gd name="T5" fmla="*/ 61 h 79"/>
                <a:gd name="T6" fmla="*/ 55 w 168"/>
                <a:gd name="T7" fmla="*/ 114 h 79"/>
                <a:gd name="T8" fmla="*/ 141 w 168"/>
                <a:gd name="T9" fmla="*/ 158 h 79"/>
                <a:gd name="T10" fmla="*/ 242 w 168"/>
                <a:gd name="T11" fmla="*/ 158 h 79"/>
                <a:gd name="T12" fmla="*/ 337 w 168"/>
                <a:gd name="T13" fmla="*/ 183 h 79"/>
                <a:gd name="T14" fmla="*/ 463 w 168"/>
                <a:gd name="T15" fmla="*/ 192 h 79"/>
                <a:gd name="T16" fmla="*/ 599 w 168"/>
                <a:gd name="T17" fmla="*/ 229 h 79"/>
                <a:gd name="T18" fmla="*/ 651 w 168"/>
                <a:gd name="T19" fmla="*/ 239 h 79"/>
                <a:gd name="T20" fmla="*/ 796 w 168"/>
                <a:gd name="T21" fmla="*/ 258 h 79"/>
                <a:gd name="T22" fmla="*/ 823 w 168"/>
                <a:gd name="T23" fmla="*/ 247 h 79"/>
                <a:gd name="T24" fmla="*/ 807 w 168"/>
                <a:gd name="T25" fmla="*/ 206 h 79"/>
                <a:gd name="T26" fmla="*/ 579 w 168"/>
                <a:gd name="T27" fmla="*/ 162 h 79"/>
                <a:gd name="T28" fmla="*/ 352 w 168"/>
                <a:gd name="T29" fmla="*/ 74 h 79"/>
                <a:gd name="T30" fmla="*/ 256 w 168"/>
                <a:gd name="T31" fmla="*/ 53 h 79"/>
                <a:gd name="T32" fmla="*/ 141 w 168"/>
                <a:gd name="T33" fmla="*/ 20 h 79"/>
                <a:gd name="T34" fmla="*/ 141 w 168"/>
                <a:gd name="T35" fmla="*/ 20 h 79"/>
                <a:gd name="T36" fmla="*/ 118 w 168"/>
                <a:gd name="T37" fmla="*/ 0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8" h="79">
                  <a:moveTo>
                    <a:pt x="23" y="0"/>
                  </a:moveTo>
                  <a:lnTo>
                    <a:pt x="5" y="3"/>
                  </a:lnTo>
                  <a:lnTo>
                    <a:pt x="0" y="19"/>
                  </a:lnTo>
                  <a:lnTo>
                    <a:pt x="11" y="35"/>
                  </a:lnTo>
                  <a:lnTo>
                    <a:pt x="28" y="47"/>
                  </a:lnTo>
                  <a:lnTo>
                    <a:pt x="49" y="47"/>
                  </a:lnTo>
                  <a:lnTo>
                    <a:pt x="69" y="56"/>
                  </a:lnTo>
                  <a:lnTo>
                    <a:pt x="95" y="59"/>
                  </a:lnTo>
                  <a:lnTo>
                    <a:pt x="121" y="69"/>
                  </a:lnTo>
                  <a:lnTo>
                    <a:pt x="132" y="72"/>
                  </a:lnTo>
                  <a:lnTo>
                    <a:pt x="162" y="78"/>
                  </a:lnTo>
                  <a:lnTo>
                    <a:pt x="167" y="75"/>
                  </a:lnTo>
                  <a:lnTo>
                    <a:pt x="164" y="63"/>
                  </a:lnTo>
                  <a:lnTo>
                    <a:pt x="118" y="50"/>
                  </a:lnTo>
                  <a:lnTo>
                    <a:pt x="72" y="22"/>
                  </a:lnTo>
                  <a:lnTo>
                    <a:pt x="52" y="16"/>
                  </a:lnTo>
                  <a:lnTo>
                    <a:pt x="28" y="6"/>
                  </a:lnTo>
                  <a:lnTo>
                    <a:pt x="23"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69" name="Freeform 104"/>
            <p:cNvSpPr>
              <a:spLocks/>
            </p:cNvSpPr>
            <p:nvPr/>
          </p:nvSpPr>
          <p:spPr bwMode="auto">
            <a:xfrm>
              <a:off x="5332" y="3201"/>
              <a:ext cx="366" cy="110"/>
            </a:xfrm>
            <a:custGeom>
              <a:avLst/>
              <a:gdLst>
                <a:gd name="T0" fmla="*/ 244 w 313"/>
                <a:gd name="T1" fmla="*/ 2 h 98"/>
                <a:gd name="T2" fmla="*/ 143 w 313"/>
                <a:gd name="T3" fmla="*/ 0 h 98"/>
                <a:gd name="T4" fmla="*/ 64 w 313"/>
                <a:gd name="T5" fmla="*/ 1 h 98"/>
                <a:gd name="T6" fmla="*/ 0 w 313"/>
                <a:gd name="T7" fmla="*/ 34 h 98"/>
                <a:gd name="T8" fmla="*/ 0 w 313"/>
                <a:gd name="T9" fmla="*/ 43 h 98"/>
                <a:gd name="T10" fmla="*/ 80 w 313"/>
                <a:gd name="T11" fmla="*/ 70 h 98"/>
                <a:gd name="T12" fmla="*/ 177 w 313"/>
                <a:gd name="T13" fmla="*/ 100 h 98"/>
                <a:gd name="T14" fmla="*/ 263 w 313"/>
                <a:gd name="T15" fmla="*/ 117 h 98"/>
                <a:gd name="T16" fmla="*/ 372 w 313"/>
                <a:gd name="T17" fmla="*/ 131 h 98"/>
                <a:gd name="T18" fmla="*/ 417 w 313"/>
                <a:gd name="T19" fmla="*/ 147 h 98"/>
                <a:gd name="T20" fmla="*/ 511 w 313"/>
                <a:gd name="T21" fmla="*/ 171 h 98"/>
                <a:gd name="T22" fmla="*/ 530 w 313"/>
                <a:gd name="T23" fmla="*/ 181 h 98"/>
                <a:gd name="T24" fmla="*/ 719 w 313"/>
                <a:gd name="T25" fmla="*/ 233 h 98"/>
                <a:gd name="T26" fmla="*/ 800 w 313"/>
                <a:gd name="T27" fmla="*/ 256 h 98"/>
                <a:gd name="T28" fmla="*/ 862 w 313"/>
                <a:gd name="T29" fmla="*/ 267 h 98"/>
                <a:gd name="T30" fmla="*/ 947 w 313"/>
                <a:gd name="T31" fmla="*/ 272 h 98"/>
                <a:gd name="T32" fmla="*/ 985 w 313"/>
                <a:gd name="T33" fmla="*/ 275 h 98"/>
                <a:gd name="T34" fmla="*/ 1107 w 313"/>
                <a:gd name="T35" fmla="*/ 294 h 98"/>
                <a:gd name="T36" fmla="*/ 1180 w 313"/>
                <a:gd name="T37" fmla="*/ 305 h 98"/>
                <a:gd name="T38" fmla="*/ 1294 w 313"/>
                <a:gd name="T39" fmla="*/ 309 h 98"/>
                <a:gd name="T40" fmla="*/ 1366 w 313"/>
                <a:gd name="T41" fmla="*/ 292 h 98"/>
                <a:gd name="T42" fmla="*/ 1416 w 313"/>
                <a:gd name="T43" fmla="*/ 279 h 98"/>
                <a:gd name="T44" fmla="*/ 1489 w 313"/>
                <a:gd name="T45" fmla="*/ 256 h 98"/>
                <a:gd name="T46" fmla="*/ 1491 w 313"/>
                <a:gd name="T47" fmla="*/ 233 h 98"/>
                <a:gd name="T48" fmla="*/ 1420 w 313"/>
                <a:gd name="T49" fmla="*/ 229 h 98"/>
                <a:gd name="T50" fmla="*/ 1236 w 313"/>
                <a:gd name="T51" fmla="*/ 218 h 98"/>
                <a:gd name="T52" fmla="*/ 1107 w 313"/>
                <a:gd name="T53" fmla="*/ 182 h 98"/>
                <a:gd name="T54" fmla="*/ 1028 w 313"/>
                <a:gd name="T55" fmla="*/ 165 h 98"/>
                <a:gd name="T56" fmla="*/ 862 w 313"/>
                <a:gd name="T57" fmla="*/ 144 h 98"/>
                <a:gd name="T58" fmla="*/ 719 w 313"/>
                <a:gd name="T59" fmla="*/ 128 h 98"/>
                <a:gd name="T60" fmla="*/ 518 w 313"/>
                <a:gd name="T61" fmla="*/ 83 h 98"/>
                <a:gd name="T62" fmla="*/ 441 w 313"/>
                <a:gd name="T63" fmla="*/ 62 h 98"/>
                <a:gd name="T64" fmla="*/ 344 w 313"/>
                <a:gd name="T65" fmla="*/ 34 h 98"/>
                <a:gd name="T66" fmla="*/ 170 w 313"/>
                <a:gd name="T67" fmla="*/ 3 h 98"/>
                <a:gd name="T68" fmla="*/ 120 w 313"/>
                <a:gd name="T69" fmla="*/ 0 h 98"/>
                <a:gd name="T70" fmla="*/ 56 w 313"/>
                <a:gd name="T71" fmla="*/ 19 h 98"/>
                <a:gd name="T72" fmla="*/ 47 w 313"/>
                <a:gd name="T73" fmla="*/ 24 h 98"/>
                <a:gd name="T74" fmla="*/ 47 w 313"/>
                <a:gd name="T75" fmla="*/ 30 h 98"/>
                <a:gd name="T76" fmla="*/ 244 w 313"/>
                <a:gd name="T77" fmla="*/ 2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13" h="98">
                  <a:moveTo>
                    <a:pt x="51" y="2"/>
                  </a:moveTo>
                  <a:lnTo>
                    <a:pt x="30" y="0"/>
                  </a:lnTo>
                  <a:lnTo>
                    <a:pt x="13" y="1"/>
                  </a:lnTo>
                  <a:lnTo>
                    <a:pt x="0" y="11"/>
                  </a:lnTo>
                  <a:lnTo>
                    <a:pt x="0" y="13"/>
                  </a:lnTo>
                  <a:lnTo>
                    <a:pt x="17" y="22"/>
                  </a:lnTo>
                  <a:lnTo>
                    <a:pt x="37" y="31"/>
                  </a:lnTo>
                  <a:lnTo>
                    <a:pt x="55" y="37"/>
                  </a:lnTo>
                  <a:lnTo>
                    <a:pt x="78" y="42"/>
                  </a:lnTo>
                  <a:lnTo>
                    <a:pt x="87" y="47"/>
                  </a:lnTo>
                  <a:lnTo>
                    <a:pt x="107" y="54"/>
                  </a:lnTo>
                  <a:lnTo>
                    <a:pt x="110" y="56"/>
                  </a:lnTo>
                  <a:lnTo>
                    <a:pt x="150" y="74"/>
                  </a:lnTo>
                  <a:lnTo>
                    <a:pt x="168" y="80"/>
                  </a:lnTo>
                  <a:lnTo>
                    <a:pt x="180" y="84"/>
                  </a:lnTo>
                  <a:lnTo>
                    <a:pt x="198" y="85"/>
                  </a:lnTo>
                  <a:lnTo>
                    <a:pt x="206" y="86"/>
                  </a:lnTo>
                  <a:lnTo>
                    <a:pt x="232" y="93"/>
                  </a:lnTo>
                  <a:lnTo>
                    <a:pt x="247" y="95"/>
                  </a:lnTo>
                  <a:lnTo>
                    <a:pt x="271" y="97"/>
                  </a:lnTo>
                  <a:lnTo>
                    <a:pt x="286" y="92"/>
                  </a:lnTo>
                  <a:lnTo>
                    <a:pt x="296" y="88"/>
                  </a:lnTo>
                  <a:lnTo>
                    <a:pt x="311" y="80"/>
                  </a:lnTo>
                  <a:lnTo>
                    <a:pt x="312" y="74"/>
                  </a:lnTo>
                  <a:lnTo>
                    <a:pt x="297" y="72"/>
                  </a:lnTo>
                  <a:lnTo>
                    <a:pt x="258" y="69"/>
                  </a:lnTo>
                  <a:lnTo>
                    <a:pt x="232" y="57"/>
                  </a:lnTo>
                  <a:lnTo>
                    <a:pt x="215" y="53"/>
                  </a:lnTo>
                  <a:lnTo>
                    <a:pt x="180" y="45"/>
                  </a:lnTo>
                  <a:lnTo>
                    <a:pt x="150" y="40"/>
                  </a:lnTo>
                  <a:lnTo>
                    <a:pt x="109" y="26"/>
                  </a:lnTo>
                  <a:lnTo>
                    <a:pt x="92" y="20"/>
                  </a:lnTo>
                  <a:lnTo>
                    <a:pt x="72" y="11"/>
                  </a:lnTo>
                  <a:lnTo>
                    <a:pt x="36" y="3"/>
                  </a:lnTo>
                  <a:lnTo>
                    <a:pt x="25" y="0"/>
                  </a:lnTo>
                  <a:lnTo>
                    <a:pt x="12" y="6"/>
                  </a:lnTo>
                  <a:lnTo>
                    <a:pt x="9" y="8"/>
                  </a:lnTo>
                  <a:lnTo>
                    <a:pt x="9" y="10"/>
                  </a:lnTo>
                  <a:lnTo>
                    <a:pt x="51" y="2"/>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70" name="Freeform 105"/>
            <p:cNvSpPr>
              <a:spLocks/>
            </p:cNvSpPr>
            <p:nvPr/>
          </p:nvSpPr>
          <p:spPr bwMode="auto">
            <a:xfrm>
              <a:off x="4781" y="3187"/>
              <a:ext cx="884" cy="715"/>
            </a:xfrm>
            <a:custGeom>
              <a:avLst/>
              <a:gdLst>
                <a:gd name="T0" fmla="*/ 895 w 756"/>
                <a:gd name="T1" fmla="*/ 23 h 633"/>
                <a:gd name="T2" fmla="*/ 781 w 756"/>
                <a:gd name="T3" fmla="*/ 23 h 633"/>
                <a:gd name="T4" fmla="*/ 682 w 756"/>
                <a:gd name="T5" fmla="*/ 55 h 633"/>
                <a:gd name="T6" fmla="*/ 598 w 756"/>
                <a:gd name="T7" fmla="*/ 97 h 633"/>
                <a:gd name="T8" fmla="*/ 443 w 756"/>
                <a:gd name="T9" fmla="*/ 158 h 633"/>
                <a:gd name="T10" fmla="*/ 288 w 756"/>
                <a:gd name="T11" fmla="*/ 227 h 633"/>
                <a:gd name="T12" fmla="*/ 140 w 756"/>
                <a:gd name="T13" fmla="*/ 298 h 633"/>
                <a:gd name="T14" fmla="*/ 0 w 756"/>
                <a:gd name="T15" fmla="*/ 367 h 633"/>
                <a:gd name="T16" fmla="*/ 75 w 756"/>
                <a:gd name="T17" fmla="*/ 430 h 633"/>
                <a:gd name="T18" fmla="*/ 140 w 756"/>
                <a:gd name="T19" fmla="*/ 539 h 633"/>
                <a:gd name="T20" fmla="*/ 179 w 756"/>
                <a:gd name="T21" fmla="*/ 669 h 633"/>
                <a:gd name="T22" fmla="*/ 242 w 756"/>
                <a:gd name="T23" fmla="*/ 725 h 633"/>
                <a:gd name="T24" fmla="*/ 347 w 756"/>
                <a:gd name="T25" fmla="*/ 755 h 633"/>
                <a:gd name="T26" fmla="*/ 443 w 756"/>
                <a:gd name="T27" fmla="*/ 777 h 633"/>
                <a:gd name="T28" fmla="*/ 598 w 756"/>
                <a:gd name="T29" fmla="*/ 846 h 633"/>
                <a:gd name="T30" fmla="*/ 726 w 756"/>
                <a:gd name="T31" fmla="*/ 857 h 633"/>
                <a:gd name="T32" fmla="*/ 824 w 756"/>
                <a:gd name="T33" fmla="*/ 857 h 633"/>
                <a:gd name="T34" fmla="*/ 1036 w 756"/>
                <a:gd name="T35" fmla="*/ 893 h 633"/>
                <a:gd name="T36" fmla="*/ 1234 w 756"/>
                <a:gd name="T37" fmla="*/ 918 h 633"/>
                <a:gd name="T38" fmla="*/ 1356 w 756"/>
                <a:gd name="T39" fmla="*/ 918 h 633"/>
                <a:gd name="T40" fmla="*/ 1575 w 756"/>
                <a:gd name="T41" fmla="*/ 966 h 633"/>
                <a:gd name="T42" fmla="*/ 1768 w 756"/>
                <a:gd name="T43" fmla="*/ 1022 h 633"/>
                <a:gd name="T44" fmla="*/ 1899 w 756"/>
                <a:gd name="T45" fmla="*/ 1106 h 633"/>
                <a:gd name="T46" fmla="*/ 2005 w 756"/>
                <a:gd name="T47" fmla="*/ 1203 h 633"/>
                <a:gd name="T48" fmla="*/ 2183 w 756"/>
                <a:gd name="T49" fmla="*/ 1335 h 633"/>
                <a:gd name="T50" fmla="*/ 2969 w 756"/>
                <a:gd name="T51" fmla="*/ 1810 h 633"/>
                <a:gd name="T52" fmla="*/ 3109 w 756"/>
                <a:gd name="T53" fmla="*/ 1921 h 633"/>
                <a:gd name="T54" fmla="*/ 3245 w 756"/>
                <a:gd name="T55" fmla="*/ 2081 h 633"/>
                <a:gd name="T56" fmla="*/ 3308 w 756"/>
                <a:gd name="T57" fmla="*/ 2135 h 633"/>
                <a:gd name="T58" fmla="*/ 3355 w 756"/>
                <a:gd name="T59" fmla="*/ 1978 h 633"/>
                <a:gd name="T60" fmla="*/ 3355 w 756"/>
                <a:gd name="T61" fmla="*/ 1899 h 633"/>
                <a:gd name="T62" fmla="*/ 3410 w 756"/>
                <a:gd name="T63" fmla="*/ 1751 h 633"/>
                <a:gd name="T64" fmla="*/ 3510 w 756"/>
                <a:gd name="T65" fmla="*/ 1681 h 633"/>
                <a:gd name="T66" fmla="*/ 3551 w 756"/>
                <a:gd name="T67" fmla="*/ 1656 h 633"/>
                <a:gd name="T68" fmla="*/ 3592 w 756"/>
                <a:gd name="T69" fmla="*/ 1646 h 633"/>
                <a:gd name="T70" fmla="*/ 3611 w 756"/>
                <a:gd name="T71" fmla="*/ 1594 h 633"/>
                <a:gd name="T72" fmla="*/ 3444 w 756"/>
                <a:gd name="T73" fmla="*/ 1528 h 633"/>
                <a:gd name="T74" fmla="*/ 3245 w 756"/>
                <a:gd name="T75" fmla="*/ 1416 h 633"/>
                <a:gd name="T76" fmla="*/ 3094 w 756"/>
                <a:gd name="T77" fmla="*/ 1249 h 633"/>
                <a:gd name="T78" fmla="*/ 2995 w 756"/>
                <a:gd name="T79" fmla="*/ 1154 h 633"/>
                <a:gd name="T80" fmla="*/ 2938 w 756"/>
                <a:gd name="T81" fmla="*/ 1088 h 633"/>
                <a:gd name="T82" fmla="*/ 2872 w 756"/>
                <a:gd name="T83" fmla="*/ 1022 h 633"/>
                <a:gd name="T84" fmla="*/ 2772 w 756"/>
                <a:gd name="T85" fmla="*/ 942 h 633"/>
                <a:gd name="T86" fmla="*/ 2631 w 756"/>
                <a:gd name="T87" fmla="*/ 777 h 633"/>
                <a:gd name="T88" fmla="*/ 2622 w 756"/>
                <a:gd name="T89" fmla="*/ 725 h 633"/>
                <a:gd name="T90" fmla="*/ 2577 w 756"/>
                <a:gd name="T91" fmla="*/ 678 h 633"/>
                <a:gd name="T92" fmla="*/ 2493 w 756"/>
                <a:gd name="T93" fmla="*/ 678 h 633"/>
                <a:gd name="T94" fmla="*/ 2210 w 756"/>
                <a:gd name="T95" fmla="*/ 595 h 633"/>
                <a:gd name="T96" fmla="*/ 2043 w 756"/>
                <a:gd name="T97" fmla="*/ 345 h 633"/>
                <a:gd name="T98" fmla="*/ 2005 w 756"/>
                <a:gd name="T99" fmla="*/ 253 h 633"/>
                <a:gd name="T100" fmla="*/ 1936 w 756"/>
                <a:gd name="T101" fmla="*/ 227 h 633"/>
                <a:gd name="T102" fmla="*/ 1768 w 756"/>
                <a:gd name="T103" fmla="*/ 178 h 633"/>
                <a:gd name="T104" fmla="*/ 1602 w 756"/>
                <a:gd name="T105" fmla="*/ 165 h 633"/>
                <a:gd name="T106" fmla="*/ 1446 w 756"/>
                <a:gd name="T107" fmla="*/ 129 h 633"/>
                <a:gd name="T108" fmla="*/ 1285 w 756"/>
                <a:gd name="T109" fmla="*/ 97 h 633"/>
                <a:gd name="T110" fmla="*/ 1113 w 756"/>
                <a:gd name="T111" fmla="*/ 47 h 633"/>
                <a:gd name="T112" fmla="*/ 1047 w 756"/>
                <a:gd name="T113" fmla="*/ 0 h 633"/>
                <a:gd name="T114" fmla="*/ 1008 w 756"/>
                <a:gd name="T115" fmla="*/ 23 h 633"/>
                <a:gd name="T116" fmla="*/ 895 w 756"/>
                <a:gd name="T117" fmla="*/ 23 h 6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56" h="633">
                  <a:moveTo>
                    <a:pt x="187" y="7"/>
                  </a:moveTo>
                  <a:lnTo>
                    <a:pt x="163" y="7"/>
                  </a:lnTo>
                  <a:lnTo>
                    <a:pt x="143" y="17"/>
                  </a:lnTo>
                  <a:lnTo>
                    <a:pt x="125" y="28"/>
                  </a:lnTo>
                  <a:lnTo>
                    <a:pt x="93" y="46"/>
                  </a:lnTo>
                  <a:lnTo>
                    <a:pt x="61" y="67"/>
                  </a:lnTo>
                  <a:lnTo>
                    <a:pt x="29" y="88"/>
                  </a:lnTo>
                  <a:lnTo>
                    <a:pt x="0" y="109"/>
                  </a:lnTo>
                  <a:lnTo>
                    <a:pt x="15" y="127"/>
                  </a:lnTo>
                  <a:lnTo>
                    <a:pt x="29" y="159"/>
                  </a:lnTo>
                  <a:lnTo>
                    <a:pt x="38" y="197"/>
                  </a:lnTo>
                  <a:lnTo>
                    <a:pt x="50" y="215"/>
                  </a:lnTo>
                  <a:lnTo>
                    <a:pt x="73" y="222"/>
                  </a:lnTo>
                  <a:lnTo>
                    <a:pt x="93" y="229"/>
                  </a:lnTo>
                  <a:lnTo>
                    <a:pt x="125" y="250"/>
                  </a:lnTo>
                  <a:lnTo>
                    <a:pt x="152" y="254"/>
                  </a:lnTo>
                  <a:lnTo>
                    <a:pt x="172" y="254"/>
                  </a:lnTo>
                  <a:lnTo>
                    <a:pt x="216" y="264"/>
                  </a:lnTo>
                  <a:lnTo>
                    <a:pt x="257" y="271"/>
                  </a:lnTo>
                  <a:lnTo>
                    <a:pt x="283" y="271"/>
                  </a:lnTo>
                  <a:lnTo>
                    <a:pt x="330" y="286"/>
                  </a:lnTo>
                  <a:lnTo>
                    <a:pt x="370" y="303"/>
                  </a:lnTo>
                  <a:lnTo>
                    <a:pt x="397" y="328"/>
                  </a:lnTo>
                  <a:lnTo>
                    <a:pt x="420" y="356"/>
                  </a:lnTo>
                  <a:lnTo>
                    <a:pt x="457" y="395"/>
                  </a:lnTo>
                  <a:lnTo>
                    <a:pt x="621" y="536"/>
                  </a:lnTo>
                  <a:lnTo>
                    <a:pt x="650" y="568"/>
                  </a:lnTo>
                  <a:lnTo>
                    <a:pt x="679" y="614"/>
                  </a:lnTo>
                  <a:lnTo>
                    <a:pt x="693" y="632"/>
                  </a:lnTo>
                  <a:lnTo>
                    <a:pt x="702" y="585"/>
                  </a:lnTo>
                  <a:lnTo>
                    <a:pt x="702" y="561"/>
                  </a:lnTo>
                  <a:lnTo>
                    <a:pt x="714" y="518"/>
                  </a:lnTo>
                  <a:lnTo>
                    <a:pt x="735" y="497"/>
                  </a:lnTo>
                  <a:lnTo>
                    <a:pt x="743" y="490"/>
                  </a:lnTo>
                  <a:lnTo>
                    <a:pt x="752" y="487"/>
                  </a:lnTo>
                  <a:lnTo>
                    <a:pt x="755" y="472"/>
                  </a:lnTo>
                  <a:lnTo>
                    <a:pt x="720" y="452"/>
                  </a:lnTo>
                  <a:lnTo>
                    <a:pt x="679" y="420"/>
                  </a:lnTo>
                  <a:lnTo>
                    <a:pt x="647" y="370"/>
                  </a:lnTo>
                  <a:lnTo>
                    <a:pt x="627" y="342"/>
                  </a:lnTo>
                  <a:lnTo>
                    <a:pt x="615" y="321"/>
                  </a:lnTo>
                  <a:lnTo>
                    <a:pt x="601" y="303"/>
                  </a:lnTo>
                  <a:lnTo>
                    <a:pt x="580" y="278"/>
                  </a:lnTo>
                  <a:lnTo>
                    <a:pt x="551" y="229"/>
                  </a:lnTo>
                  <a:lnTo>
                    <a:pt x="548" y="215"/>
                  </a:lnTo>
                  <a:lnTo>
                    <a:pt x="539" y="201"/>
                  </a:lnTo>
                  <a:lnTo>
                    <a:pt x="522" y="201"/>
                  </a:lnTo>
                  <a:lnTo>
                    <a:pt x="463" y="176"/>
                  </a:lnTo>
                  <a:lnTo>
                    <a:pt x="428" y="102"/>
                  </a:lnTo>
                  <a:lnTo>
                    <a:pt x="420" y="74"/>
                  </a:lnTo>
                  <a:lnTo>
                    <a:pt x="405" y="67"/>
                  </a:lnTo>
                  <a:lnTo>
                    <a:pt x="370" y="52"/>
                  </a:lnTo>
                  <a:lnTo>
                    <a:pt x="335" y="49"/>
                  </a:lnTo>
                  <a:lnTo>
                    <a:pt x="303" y="38"/>
                  </a:lnTo>
                  <a:lnTo>
                    <a:pt x="269" y="28"/>
                  </a:lnTo>
                  <a:lnTo>
                    <a:pt x="233" y="14"/>
                  </a:lnTo>
                  <a:lnTo>
                    <a:pt x="219" y="0"/>
                  </a:lnTo>
                  <a:lnTo>
                    <a:pt x="210" y="7"/>
                  </a:lnTo>
                  <a:lnTo>
                    <a:pt x="187" y="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71" name="Freeform 106"/>
            <p:cNvSpPr>
              <a:spLocks/>
            </p:cNvSpPr>
            <p:nvPr/>
          </p:nvSpPr>
          <p:spPr bwMode="auto">
            <a:xfrm>
              <a:off x="5042" y="3125"/>
              <a:ext cx="85" cy="23"/>
            </a:xfrm>
            <a:custGeom>
              <a:avLst/>
              <a:gdLst>
                <a:gd name="T0" fmla="*/ 0 w 73"/>
                <a:gd name="T1" fmla="*/ 0 h 20"/>
                <a:gd name="T2" fmla="*/ 220 w 73"/>
                <a:gd name="T3" fmla="*/ 61 h 20"/>
                <a:gd name="T4" fmla="*/ 332 w 73"/>
                <a:gd name="T5" fmla="*/ 78 h 20"/>
                <a:gd name="T6" fmla="*/ 332 w 73"/>
                <a:gd name="T7" fmla="*/ 78 h 20"/>
                <a:gd name="T8" fmla="*/ 0 w 7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20">
                  <a:moveTo>
                    <a:pt x="0" y="0"/>
                  </a:moveTo>
                  <a:lnTo>
                    <a:pt x="48" y="15"/>
                  </a:lnTo>
                  <a:lnTo>
                    <a:pt x="72" y="19"/>
                  </a:lnTo>
                  <a:lnTo>
                    <a:pt x="0"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72" name="Freeform 107"/>
            <p:cNvSpPr>
              <a:spLocks/>
            </p:cNvSpPr>
            <p:nvPr/>
          </p:nvSpPr>
          <p:spPr bwMode="auto">
            <a:xfrm>
              <a:off x="5028" y="3060"/>
              <a:ext cx="272" cy="116"/>
            </a:xfrm>
            <a:custGeom>
              <a:avLst/>
              <a:gdLst>
                <a:gd name="T0" fmla="*/ 347 w 233"/>
                <a:gd name="T1" fmla="*/ 0 h 103"/>
                <a:gd name="T2" fmla="*/ 285 w 233"/>
                <a:gd name="T3" fmla="*/ 0 h 103"/>
                <a:gd name="T4" fmla="*/ 197 w 233"/>
                <a:gd name="T5" fmla="*/ 0 h 103"/>
                <a:gd name="T6" fmla="*/ 117 w 233"/>
                <a:gd name="T7" fmla="*/ 16 h 103"/>
                <a:gd name="T8" fmla="*/ 56 w 233"/>
                <a:gd name="T9" fmla="*/ 23 h 103"/>
                <a:gd name="T10" fmla="*/ 0 w 233"/>
                <a:gd name="T11" fmla="*/ 60 h 103"/>
                <a:gd name="T12" fmla="*/ 285 w 233"/>
                <a:gd name="T13" fmla="*/ 60 h 103"/>
                <a:gd name="T14" fmla="*/ 475 w 233"/>
                <a:gd name="T15" fmla="*/ 130 h 103"/>
                <a:gd name="T16" fmla="*/ 700 w 233"/>
                <a:gd name="T17" fmla="*/ 189 h 103"/>
                <a:gd name="T18" fmla="*/ 878 w 233"/>
                <a:gd name="T19" fmla="*/ 253 h 103"/>
                <a:gd name="T20" fmla="*/ 988 w 233"/>
                <a:gd name="T21" fmla="*/ 297 h 103"/>
                <a:gd name="T22" fmla="*/ 1090 w 233"/>
                <a:gd name="T23" fmla="*/ 334 h 103"/>
                <a:gd name="T24" fmla="*/ 1090 w 233"/>
                <a:gd name="T25" fmla="*/ 277 h 103"/>
                <a:gd name="T26" fmla="*/ 1018 w 233"/>
                <a:gd name="T27" fmla="*/ 204 h 103"/>
                <a:gd name="T28" fmla="*/ 878 w 233"/>
                <a:gd name="T29" fmla="*/ 158 h 103"/>
                <a:gd name="T30" fmla="*/ 798 w 233"/>
                <a:gd name="T31" fmla="*/ 130 h 103"/>
                <a:gd name="T32" fmla="*/ 798 w 233"/>
                <a:gd name="T33" fmla="*/ 130 h 103"/>
                <a:gd name="T34" fmla="*/ 347 w 233"/>
                <a:gd name="T35" fmla="*/ 0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3" h="103">
                  <a:moveTo>
                    <a:pt x="74" y="0"/>
                  </a:moveTo>
                  <a:lnTo>
                    <a:pt x="60" y="0"/>
                  </a:lnTo>
                  <a:lnTo>
                    <a:pt x="42" y="0"/>
                  </a:lnTo>
                  <a:lnTo>
                    <a:pt x="24" y="4"/>
                  </a:lnTo>
                  <a:lnTo>
                    <a:pt x="12" y="7"/>
                  </a:lnTo>
                  <a:lnTo>
                    <a:pt x="0" y="18"/>
                  </a:lnTo>
                  <a:lnTo>
                    <a:pt x="60" y="18"/>
                  </a:lnTo>
                  <a:lnTo>
                    <a:pt x="101" y="40"/>
                  </a:lnTo>
                  <a:lnTo>
                    <a:pt x="149" y="58"/>
                  </a:lnTo>
                  <a:lnTo>
                    <a:pt x="187" y="77"/>
                  </a:lnTo>
                  <a:lnTo>
                    <a:pt x="211" y="91"/>
                  </a:lnTo>
                  <a:lnTo>
                    <a:pt x="232" y="102"/>
                  </a:lnTo>
                  <a:lnTo>
                    <a:pt x="232" y="84"/>
                  </a:lnTo>
                  <a:lnTo>
                    <a:pt x="217" y="62"/>
                  </a:lnTo>
                  <a:lnTo>
                    <a:pt x="187" y="47"/>
                  </a:lnTo>
                  <a:lnTo>
                    <a:pt x="170" y="40"/>
                  </a:lnTo>
                  <a:lnTo>
                    <a:pt x="7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73" name="Freeform 108"/>
            <p:cNvSpPr>
              <a:spLocks/>
            </p:cNvSpPr>
            <p:nvPr/>
          </p:nvSpPr>
          <p:spPr bwMode="auto">
            <a:xfrm>
              <a:off x="5091" y="2982"/>
              <a:ext cx="262" cy="141"/>
            </a:xfrm>
            <a:custGeom>
              <a:avLst/>
              <a:gdLst>
                <a:gd name="T0" fmla="*/ 119 w 224"/>
                <a:gd name="T1" fmla="*/ 0 h 125"/>
                <a:gd name="T2" fmla="*/ 56 w 224"/>
                <a:gd name="T3" fmla="*/ 47 h 125"/>
                <a:gd name="T4" fmla="*/ 0 w 224"/>
                <a:gd name="T5" fmla="*/ 76 h 125"/>
                <a:gd name="T6" fmla="*/ 170 w 224"/>
                <a:gd name="T7" fmla="*/ 86 h 125"/>
                <a:gd name="T8" fmla="*/ 368 w 224"/>
                <a:gd name="T9" fmla="*/ 109 h 125"/>
                <a:gd name="T10" fmla="*/ 564 w 224"/>
                <a:gd name="T11" fmla="*/ 168 h 125"/>
                <a:gd name="T12" fmla="*/ 797 w 224"/>
                <a:gd name="T13" fmla="*/ 280 h 125"/>
                <a:gd name="T14" fmla="*/ 895 w 224"/>
                <a:gd name="T15" fmla="*/ 312 h 125"/>
                <a:gd name="T16" fmla="*/ 1019 w 224"/>
                <a:gd name="T17" fmla="*/ 415 h 125"/>
                <a:gd name="T18" fmla="*/ 1070 w 224"/>
                <a:gd name="T19" fmla="*/ 312 h 125"/>
                <a:gd name="T20" fmla="*/ 841 w 224"/>
                <a:gd name="T21" fmla="*/ 190 h 125"/>
                <a:gd name="T22" fmla="*/ 708 w 224"/>
                <a:gd name="T23" fmla="*/ 147 h 125"/>
                <a:gd name="T24" fmla="*/ 564 w 224"/>
                <a:gd name="T25" fmla="*/ 98 h 125"/>
                <a:gd name="T26" fmla="*/ 441 w 224"/>
                <a:gd name="T27" fmla="*/ 76 h 125"/>
                <a:gd name="T28" fmla="*/ 427 w 224"/>
                <a:gd name="T29" fmla="*/ 76 h 125"/>
                <a:gd name="T30" fmla="*/ 119 w 224"/>
                <a:gd name="T31" fmla="*/ 0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 h="125">
                  <a:moveTo>
                    <a:pt x="24" y="0"/>
                  </a:moveTo>
                  <a:lnTo>
                    <a:pt x="12" y="14"/>
                  </a:lnTo>
                  <a:lnTo>
                    <a:pt x="0" y="22"/>
                  </a:lnTo>
                  <a:lnTo>
                    <a:pt x="36" y="25"/>
                  </a:lnTo>
                  <a:lnTo>
                    <a:pt x="77" y="32"/>
                  </a:lnTo>
                  <a:lnTo>
                    <a:pt x="118" y="51"/>
                  </a:lnTo>
                  <a:lnTo>
                    <a:pt x="166" y="84"/>
                  </a:lnTo>
                  <a:lnTo>
                    <a:pt x="187" y="94"/>
                  </a:lnTo>
                  <a:lnTo>
                    <a:pt x="213" y="124"/>
                  </a:lnTo>
                  <a:lnTo>
                    <a:pt x="223" y="94"/>
                  </a:lnTo>
                  <a:lnTo>
                    <a:pt x="175" y="58"/>
                  </a:lnTo>
                  <a:lnTo>
                    <a:pt x="148" y="44"/>
                  </a:lnTo>
                  <a:lnTo>
                    <a:pt x="118" y="29"/>
                  </a:lnTo>
                  <a:lnTo>
                    <a:pt x="92" y="22"/>
                  </a:lnTo>
                  <a:lnTo>
                    <a:pt x="89" y="22"/>
                  </a:lnTo>
                  <a:lnTo>
                    <a:pt x="2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74" name="Freeform 109"/>
            <p:cNvSpPr>
              <a:spLocks/>
            </p:cNvSpPr>
            <p:nvPr/>
          </p:nvSpPr>
          <p:spPr bwMode="auto">
            <a:xfrm>
              <a:off x="5191" y="2940"/>
              <a:ext cx="234" cy="113"/>
            </a:xfrm>
            <a:custGeom>
              <a:avLst/>
              <a:gdLst>
                <a:gd name="T0" fmla="*/ 395 w 200"/>
                <a:gd name="T1" fmla="*/ 26 h 100"/>
                <a:gd name="T2" fmla="*/ 243 w 200"/>
                <a:gd name="T3" fmla="*/ 0 h 100"/>
                <a:gd name="T4" fmla="*/ 0 w 200"/>
                <a:gd name="T5" fmla="*/ 0 h 100"/>
                <a:gd name="T6" fmla="*/ 88 w 200"/>
                <a:gd name="T7" fmla="*/ 37 h 100"/>
                <a:gd name="T8" fmla="*/ 197 w 200"/>
                <a:gd name="T9" fmla="*/ 51 h 100"/>
                <a:gd name="T10" fmla="*/ 312 w 200"/>
                <a:gd name="T11" fmla="*/ 98 h 100"/>
                <a:gd name="T12" fmla="*/ 427 w 200"/>
                <a:gd name="T13" fmla="*/ 125 h 100"/>
                <a:gd name="T14" fmla="*/ 621 w 200"/>
                <a:gd name="T15" fmla="*/ 202 h 100"/>
                <a:gd name="T16" fmla="*/ 708 w 200"/>
                <a:gd name="T17" fmla="*/ 259 h 100"/>
                <a:gd name="T18" fmla="*/ 783 w 200"/>
                <a:gd name="T19" fmla="*/ 301 h 100"/>
                <a:gd name="T20" fmla="*/ 798 w 200"/>
                <a:gd name="T21" fmla="*/ 340 h 100"/>
                <a:gd name="T22" fmla="*/ 845 w 200"/>
                <a:gd name="T23" fmla="*/ 312 h 100"/>
                <a:gd name="T24" fmla="*/ 956 w 200"/>
                <a:gd name="T25" fmla="*/ 210 h 100"/>
                <a:gd name="T26" fmla="*/ 956 w 200"/>
                <a:gd name="T27" fmla="*/ 202 h 100"/>
                <a:gd name="T28" fmla="*/ 395 w 200"/>
                <a:gd name="T29" fmla="*/ 26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0" h="100">
                  <a:moveTo>
                    <a:pt x="83" y="8"/>
                  </a:moveTo>
                  <a:lnTo>
                    <a:pt x="50" y="0"/>
                  </a:lnTo>
                  <a:lnTo>
                    <a:pt x="0" y="0"/>
                  </a:lnTo>
                  <a:lnTo>
                    <a:pt x="18" y="11"/>
                  </a:lnTo>
                  <a:lnTo>
                    <a:pt x="41" y="15"/>
                  </a:lnTo>
                  <a:lnTo>
                    <a:pt x="65" y="29"/>
                  </a:lnTo>
                  <a:lnTo>
                    <a:pt x="89" y="37"/>
                  </a:lnTo>
                  <a:lnTo>
                    <a:pt x="130" y="59"/>
                  </a:lnTo>
                  <a:lnTo>
                    <a:pt x="148" y="77"/>
                  </a:lnTo>
                  <a:lnTo>
                    <a:pt x="163" y="88"/>
                  </a:lnTo>
                  <a:lnTo>
                    <a:pt x="166" y="99"/>
                  </a:lnTo>
                  <a:lnTo>
                    <a:pt x="175" y="92"/>
                  </a:lnTo>
                  <a:lnTo>
                    <a:pt x="199" y="62"/>
                  </a:lnTo>
                  <a:lnTo>
                    <a:pt x="199" y="59"/>
                  </a:lnTo>
                  <a:lnTo>
                    <a:pt x="83" y="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75" name="Freeform 110"/>
            <p:cNvSpPr>
              <a:spLocks/>
            </p:cNvSpPr>
            <p:nvPr/>
          </p:nvSpPr>
          <p:spPr bwMode="auto">
            <a:xfrm>
              <a:off x="5322" y="2908"/>
              <a:ext cx="165" cy="63"/>
            </a:xfrm>
            <a:custGeom>
              <a:avLst/>
              <a:gdLst>
                <a:gd name="T0" fmla="*/ 549 w 141"/>
                <a:gd name="T1" fmla="*/ 0 h 56"/>
                <a:gd name="T2" fmla="*/ 405 w 141"/>
                <a:gd name="T3" fmla="*/ 26 h 56"/>
                <a:gd name="T4" fmla="*/ 75 w 141"/>
                <a:gd name="T5" fmla="*/ 26 h 56"/>
                <a:gd name="T6" fmla="*/ 0 w 141"/>
                <a:gd name="T7" fmla="*/ 26 h 56"/>
                <a:gd name="T8" fmla="*/ 170 w 141"/>
                <a:gd name="T9" fmla="*/ 48 h 56"/>
                <a:gd name="T10" fmla="*/ 364 w 141"/>
                <a:gd name="T11" fmla="*/ 110 h 56"/>
                <a:gd name="T12" fmla="*/ 516 w 141"/>
                <a:gd name="T13" fmla="*/ 144 h 56"/>
                <a:gd name="T14" fmla="*/ 634 w 141"/>
                <a:gd name="T15" fmla="*/ 163 h 56"/>
                <a:gd name="T16" fmla="*/ 675 w 141"/>
                <a:gd name="T17" fmla="*/ 181 h 56"/>
                <a:gd name="T18" fmla="*/ 675 w 141"/>
                <a:gd name="T19" fmla="*/ 181 h 56"/>
                <a:gd name="T20" fmla="*/ 549 w 141"/>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1" h="56">
                  <a:moveTo>
                    <a:pt x="114" y="0"/>
                  </a:moveTo>
                  <a:lnTo>
                    <a:pt x="84" y="8"/>
                  </a:lnTo>
                  <a:lnTo>
                    <a:pt x="15" y="8"/>
                  </a:lnTo>
                  <a:lnTo>
                    <a:pt x="0" y="8"/>
                  </a:lnTo>
                  <a:lnTo>
                    <a:pt x="36" y="15"/>
                  </a:lnTo>
                  <a:lnTo>
                    <a:pt x="75" y="33"/>
                  </a:lnTo>
                  <a:lnTo>
                    <a:pt x="108" y="44"/>
                  </a:lnTo>
                  <a:lnTo>
                    <a:pt x="132" y="51"/>
                  </a:lnTo>
                  <a:lnTo>
                    <a:pt x="140" y="55"/>
                  </a:lnTo>
                  <a:lnTo>
                    <a:pt x="114"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76" name="Freeform 111"/>
            <p:cNvSpPr>
              <a:spLocks/>
            </p:cNvSpPr>
            <p:nvPr/>
          </p:nvSpPr>
          <p:spPr bwMode="auto">
            <a:xfrm>
              <a:off x="5389" y="3151"/>
              <a:ext cx="384" cy="87"/>
            </a:xfrm>
            <a:custGeom>
              <a:avLst/>
              <a:gdLst>
                <a:gd name="T0" fmla="*/ 372 w 328"/>
                <a:gd name="T1" fmla="*/ 29 h 77"/>
                <a:gd name="T2" fmla="*/ 75 w 328"/>
                <a:gd name="T3" fmla="*/ 0 h 77"/>
                <a:gd name="T4" fmla="*/ 18 w 328"/>
                <a:gd name="T5" fmla="*/ 0 h 77"/>
                <a:gd name="T6" fmla="*/ 0 w 328"/>
                <a:gd name="T7" fmla="*/ 20 h 77"/>
                <a:gd name="T8" fmla="*/ 372 w 328"/>
                <a:gd name="T9" fmla="*/ 87 h 77"/>
                <a:gd name="T10" fmla="*/ 649 w 328"/>
                <a:gd name="T11" fmla="*/ 158 h 77"/>
                <a:gd name="T12" fmla="*/ 828 w 328"/>
                <a:gd name="T13" fmla="*/ 188 h 77"/>
                <a:gd name="T14" fmla="*/ 966 w 328"/>
                <a:gd name="T15" fmla="*/ 210 h 77"/>
                <a:gd name="T16" fmla="*/ 1239 w 328"/>
                <a:gd name="T17" fmla="*/ 244 h 77"/>
                <a:gd name="T18" fmla="*/ 1432 w 328"/>
                <a:gd name="T19" fmla="*/ 258 h 77"/>
                <a:gd name="T20" fmla="*/ 1580 w 328"/>
                <a:gd name="T21" fmla="*/ 225 h 77"/>
                <a:gd name="T22" fmla="*/ 372 w 328"/>
                <a:gd name="T23" fmla="*/ 29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8" h="77">
                  <a:moveTo>
                    <a:pt x="77" y="9"/>
                  </a:moveTo>
                  <a:lnTo>
                    <a:pt x="15" y="0"/>
                  </a:lnTo>
                  <a:lnTo>
                    <a:pt x="3" y="0"/>
                  </a:lnTo>
                  <a:lnTo>
                    <a:pt x="0" y="6"/>
                  </a:lnTo>
                  <a:lnTo>
                    <a:pt x="77" y="26"/>
                  </a:lnTo>
                  <a:lnTo>
                    <a:pt x="134" y="46"/>
                  </a:lnTo>
                  <a:lnTo>
                    <a:pt x="172" y="56"/>
                  </a:lnTo>
                  <a:lnTo>
                    <a:pt x="199" y="62"/>
                  </a:lnTo>
                  <a:lnTo>
                    <a:pt x="256" y="72"/>
                  </a:lnTo>
                  <a:lnTo>
                    <a:pt x="297" y="76"/>
                  </a:lnTo>
                  <a:lnTo>
                    <a:pt x="327" y="66"/>
                  </a:lnTo>
                  <a:lnTo>
                    <a:pt x="77" y="9"/>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77" name="Freeform 112"/>
            <p:cNvSpPr>
              <a:spLocks/>
            </p:cNvSpPr>
            <p:nvPr/>
          </p:nvSpPr>
          <p:spPr bwMode="auto">
            <a:xfrm>
              <a:off x="5428" y="3096"/>
              <a:ext cx="439" cy="63"/>
            </a:xfrm>
            <a:custGeom>
              <a:avLst/>
              <a:gdLst>
                <a:gd name="T0" fmla="*/ 541 w 375"/>
                <a:gd name="T1" fmla="*/ 43 h 56"/>
                <a:gd name="T2" fmla="*/ 88 w 375"/>
                <a:gd name="T3" fmla="*/ 0 h 56"/>
                <a:gd name="T4" fmla="*/ 18 w 375"/>
                <a:gd name="T5" fmla="*/ 0 h 56"/>
                <a:gd name="T6" fmla="*/ 0 w 375"/>
                <a:gd name="T7" fmla="*/ 43 h 56"/>
                <a:gd name="T8" fmla="*/ 499 w 375"/>
                <a:gd name="T9" fmla="*/ 87 h 56"/>
                <a:gd name="T10" fmla="*/ 845 w 375"/>
                <a:gd name="T11" fmla="*/ 128 h 56"/>
                <a:gd name="T12" fmla="*/ 1111 w 375"/>
                <a:gd name="T13" fmla="*/ 158 h 56"/>
                <a:gd name="T14" fmla="*/ 1299 w 375"/>
                <a:gd name="T15" fmla="*/ 181 h 56"/>
                <a:gd name="T16" fmla="*/ 1468 w 375"/>
                <a:gd name="T17" fmla="*/ 181 h 56"/>
                <a:gd name="T18" fmla="*/ 1693 w 375"/>
                <a:gd name="T19" fmla="*/ 144 h 56"/>
                <a:gd name="T20" fmla="*/ 1813 w 375"/>
                <a:gd name="T21" fmla="*/ 101 h 56"/>
                <a:gd name="T22" fmla="*/ 1813 w 375"/>
                <a:gd name="T23" fmla="*/ 101 h 56"/>
                <a:gd name="T24" fmla="*/ 541 w 375"/>
                <a:gd name="T25" fmla="*/ 43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5" h="56">
                  <a:moveTo>
                    <a:pt x="112" y="13"/>
                  </a:moveTo>
                  <a:lnTo>
                    <a:pt x="18" y="0"/>
                  </a:lnTo>
                  <a:lnTo>
                    <a:pt x="3" y="0"/>
                  </a:lnTo>
                  <a:lnTo>
                    <a:pt x="0" y="13"/>
                  </a:lnTo>
                  <a:lnTo>
                    <a:pt x="103" y="26"/>
                  </a:lnTo>
                  <a:lnTo>
                    <a:pt x="174" y="39"/>
                  </a:lnTo>
                  <a:lnTo>
                    <a:pt x="230" y="47"/>
                  </a:lnTo>
                  <a:lnTo>
                    <a:pt x="268" y="55"/>
                  </a:lnTo>
                  <a:lnTo>
                    <a:pt x="304" y="55"/>
                  </a:lnTo>
                  <a:lnTo>
                    <a:pt x="350" y="44"/>
                  </a:lnTo>
                  <a:lnTo>
                    <a:pt x="374" y="31"/>
                  </a:lnTo>
                  <a:lnTo>
                    <a:pt x="112" y="13"/>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78" name="Freeform 113"/>
            <p:cNvSpPr>
              <a:spLocks/>
            </p:cNvSpPr>
            <p:nvPr/>
          </p:nvSpPr>
          <p:spPr bwMode="auto">
            <a:xfrm>
              <a:off x="5518" y="3045"/>
              <a:ext cx="394" cy="36"/>
            </a:xfrm>
            <a:custGeom>
              <a:avLst/>
              <a:gdLst>
                <a:gd name="T0" fmla="*/ 1603 w 337"/>
                <a:gd name="T1" fmla="*/ 0 h 32"/>
                <a:gd name="T2" fmla="*/ 555 w 337"/>
                <a:gd name="T3" fmla="*/ 20 h 32"/>
                <a:gd name="T4" fmla="*/ 103 w 337"/>
                <a:gd name="T5" fmla="*/ 47 h 32"/>
                <a:gd name="T6" fmla="*/ 0 w 337"/>
                <a:gd name="T7" fmla="*/ 54 h 32"/>
                <a:gd name="T8" fmla="*/ 469 w 337"/>
                <a:gd name="T9" fmla="*/ 87 h 32"/>
                <a:gd name="T10" fmla="*/ 682 w 337"/>
                <a:gd name="T11" fmla="*/ 87 h 32"/>
                <a:gd name="T12" fmla="*/ 865 w 337"/>
                <a:gd name="T13" fmla="*/ 87 h 32"/>
                <a:gd name="T14" fmla="*/ 1067 w 337"/>
                <a:gd name="T15" fmla="*/ 87 h 32"/>
                <a:gd name="T16" fmla="*/ 1417 w 337"/>
                <a:gd name="T17" fmla="*/ 101 h 32"/>
                <a:gd name="T18" fmla="*/ 1528 w 337"/>
                <a:gd name="T19" fmla="*/ 101 h 32"/>
                <a:gd name="T20" fmla="*/ 1528 w 337"/>
                <a:gd name="T21" fmla="*/ 101 h 32"/>
                <a:gd name="T22" fmla="*/ 1603 w 337"/>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7" h="32">
                  <a:moveTo>
                    <a:pt x="336" y="0"/>
                  </a:moveTo>
                  <a:lnTo>
                    <a:pt x="116" y="6"/>
                  </a:lnTo>
                  <a:lnTo>
                    <a:pt x="21" y="14"/>
                  </a:lnTo>
                  <a:lnTo>
                    <a:pt x="0" y="17"/>
                  </a:lnTo>
                  <a:lnTo>
                    <a:pt x="98" y="26"/>
                  </a:lnTo>
                  <a:lnTo>
                    <a:pt x="143" y="26"/>
                  </a:lnTo>
                  <a:lnTo>
                    <a:pt x="181" y="26"/>
                  </a:lnTo>
                  <a:lnTo>
                    <a:pt x="223" y="26"/>
                  </a:lnTo>
                  <a:lnTo>
                    <a:pt x="297" y="31"/>
                  </a:lnTo>
                  <a:lnTo>
                    <a:pt x="321" y="31"/>
                  </a:lnTo>
                  <a:lnTo>
                    <a:pt x="336"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79" name="Freeform 114"/>
            <p:cNvSpPr>
              <a:spLocks/>
            </p:cNvSpPr>
            <p:nvPr/>
          </p:nvSpPr>
          <p:spPr bwMode="auto">
            <a:xfrm>
              <a:off x="5528" y="2938"/>
              <a:ext cx="419" cy="76"/>
            </a:xfrm>
            <a:custGeom>
              <a:avLst/>
              <a:gdLst>
                <a:gd name="T0" fmla="*/ 1694 w 358"/>
                <a:gd name="T1" fmla="*/ 0 h 67"/>
                <a:gd name="T2" fmla="*/ 1474 w 358"/>
                <a:gd name="T3" fmla="*/ 0 h 67"/>
                <a:gd name="T4" fmla="*/ 1301 w 358"/>
                <a:gd name="T5" fmla="*/ 20 h 67"/>
                <a:gd name="T6" fmla="*/ 1031 w 358"/>
                <a:gd name="T7" fmla="*/ 77 h 67"/>
                <a:gd name="T8" fmla="*/ 827 w 358"/>
                <a:gd name="T9" fmla="*/ 87 h 67"/>
                <a:gd name="T10" fmla="*/ 632 w 358"/>
                <a:gd name="T11" fmla="*/ 124 h 67"/>
                <a:gd name="T12" fmla="*/ 427 w 358"/>
                <a:gd name="T13" fmla="*/ 144 h 67"/>
                <a:gd name="T14" fmla="*/ 130 w 358"/>
                <a:gd name="T15" fmla="*/ 204 h 67"/>
                <a:gd name="T16" fmla="*/ 130 w 358"/>
                <a:gd name="T17" fmla="*/ 210 h 67"/>
                <a:gd name="T18" fmla="*/ 0 w 358"/>
                <a:gd name="T19" fmla="*/ 233 h 67"/>
                <a:gd name="T20" fmla="*/ 476 w 358"/>
                <a:gd name="T21" fmla="*/ 210 h 67"/>
                <a:gd name="T22" fmla="*/ 632 w 358"/>
                <a:gd name="T23" fmla="*/ 180 h 67"/>
                <a:gd name="T24" fmla="*/ 801 w 358"/>
                <a:gd name="T25" fmla="*/ 163 h 67"/>
                <a:gd name="T26" fmla="*/ 1016 w 358"/>
                <a:gd name="T27" fmla="*/ 163 h 67"/>
                <a:gd name="T28" fmla="*/ 1180 w 358"/>
                <a:gd name="T29" fmla="*/ 163 h 67"/>
                <a:gd name="T30" fmla="*/ 1406 w 358"/>
                <a:gd name="T31" fmla="*/ 163 h 67"/>
                <a:gd name="T32" fmla="*/ 1462 w 358"/>
                <a:gd name="T33" fmla="*/ 159 h 67"/>
                <a:gd name="T34" fmla="*/ 1533 w 358"/>
                <a:gd name="T35" fmla="*/ 159 h 67"/>
                <a:gd name="T36" fmla="*/ 1607 w 358"/>
                <a:gd name="T37" fmla="*/ 159 h 67"/>
                <a:gd name="T38" fmla="*/ 1675 w 358"/>
                <a:gd name="T39" fmla="*/ 137 h 67"/>
                <a:gd name="T40" fmla="*/ 1719 w 358"/>
                <a:gd name="T41" fmla="*/ 77 h 67"/>
                <a:gd name="T42" fmla="*/ 1719 w 358"/>
                <a:gd name="T43" fmla="*/ 53 h 67"/>
                <a:gd name="T44" fmla="*/ 1694 w 358"/>
                <a:gd name="T45" fmla="*/ 0 h 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8" h="67">
                  <a:moveTo>
                    <a:pt x="351" y="0"/>
                  </a:moveTo>
                  <a:lnTo>
                    <a:pt x="306" y="0"/>
                  </a:lnTo>
                  <a:lnTo>
                    <a:pt x="270" y="6"/>
                  </a:lnTo>
                  <a:lnTo>
                    <a:pt x="214" y="22"/>
                  </a:lnTo>
                  <a:lnTo>
                    <a:pt x="172" y="25"/>
                  </a:lnTo>
                  <a:lnTo>
                    <a:pt x="131" y="35"/>
                  </a:lnTo>
                  <a:lnTo>
                    <a:pt x="89" y="41"/>
                  </a:lnTo>
                  <a:lnTo>
                    <a:pt x="27" y="57"/>
                  </a:lnTo>
                  <a:lnTo>
                    <a:pt x="27" y="60"/>
                  </a:lnTo>
                  <a:lnTo>
                    <a:pt x="0" y="66"/>
                  </a:lnTo>
                  <a:lnTo>
                    <a:pt x="98" y="60"/>
                  </a:lnTo>
                  <a:lnTo>
                    <a:pt x="131" y="50"/>
                  </a:lnTo>
                  <a:lnTo>
                    <a:pt x="166" y="47"/>
                  </a:lnTo>
                  <a:lnTo>
                    <a:pt x="211" y="47"/>
                  </a:lnTo>
                  <a:lnTo>
                    <a:pt x="244" y="47"/>
                  </a:lnTo>
                  <a:lnTo>
                    <a:pt x="291" y="47"/>
                  </a:lnTo>
                  <a:lnTo>
                    <a:pt x="303" y="44"/>
                  </a:lnTo>
                  <a:lnTo>
                    <a:pt x="318" y="44"/>
                  </a:lnTo>
                  <a:lnTo>
                    <a:pt x="333" y="44"/>
                  </a:lnTo>
                  <a:lnTo>
                    <a:pt x="348" y="38"/>
                  </a:lnTo>
                  <a:lnTo>
                    <a:pt x="357" y="22"/>
                  </a:lnTo>
                  <a:lnTo>
                    <a:pt x="357" y="15"/>
                  </a:lnTo>
                  <a:lnTo>
                    <a:pt x="351"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80" name="Freeform 115"/>
            <p:cNvSpPr>
              <a:spLocks/>
            </p:cNvSpPr>
            <p:nvPr/>
          </p:nvSpPr>
          <p:spPr bwMode="auto">
            <a:xfrm>
              <a:off x="5535" y="2822"/>
              <a:ext cx="436" cy="141"/>
            </a:xfrm>
            <a:custGeom>
              <a:avLst/>
              <a:gdLst>
                <a:gd name="T0" fmla="*/ 1743 w 372"/>
                <a:gd name="T1" fmla="*/ 0 h 125"/>
                <a:gd name="T2" fmla="*/ 1628 w 372"/>
                <a:gd name="T3" fmla="*/ 60 h 125"/>
                <a:gd name="T4" fmla="*/ 1480 w 372"/>
                <a:gd name="T5" fmla="*/ 111 h 125"/>
                <a:gd name="T6" fmla="*/ 1247 w 372"/>
                <a:gd name="T7" fmla="*/ 180 h 125"/>
                <a:gd name="T8" fmla="*/ 1110 w 372"/>
                <a:gd name="T9" fmla="*/ 218 h 125"/>
                <a:gd name="T10" fmla="*/ 825 w 372"/>
                <a:gd name="T11" fmla="*/ 241 h 125"/>
                <a:gd name="T12" fmla="*/ 318 w 372"/>
                <a:gd name="T13" fmla="*/ 349 h 125"/>
                <a:gd name="T14" fmla="*/ 176 w 372"/>
                <a:gd name="T15" fmla="*/ 367 h 125"/>
                <a:gd name="T16" fmla="*/ 0 w 372"/>
                <a:gd name="T17" fmla="*/ 415 h 125"/>
                <a:gd name="T18" fmla="*/ 1616 w 372"/>
                <a:gd name="T19" fmla="*/ 147 h 125"/>
                <a:gd name="T20" fmla="*/ 1772 w 372"/>
                <a:gd name="T21" fmla="*/ 190 h 125"/>
                <a:gd name="T22" fmla="*/ 1818 w 372"/>
                <a:gd name="T23" fmla="*/ 159 h 125"/>
                <a:gd name="T24" fmla="*/ 1818 w 372"/>
                <a:gd name="T25" fmla="*/ 123 h 125"/>
                <a:gd name="T26" fmla="*/ 1743 w 372"/>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2" h="125">
                  <a:moveTo>
                    <a:pt x="356" y="0"/>
                  </a:moveTo>
                  <a:lnTo>
                    <a:pt x="333" y="18"/>
                  </a:lnTo>
                  <a:lnTo>
                    <a:pt x="303" y="33"/>
                  </a:lnTo>
                  <a:lnTo>
                    <a:pt x="255" y="54"/>
                  </a:lnTo>
                  <a:lnTo>
                    <a:pt x="226" y="66"/>
                  </a:lnTo>
                  <a:lnTo>
                    <a:pt x="169" y="73"/>
                  </a:lnTo>
                  <a:lnTo>
                    <a:pt x="65" y="105"/>
                  </a:lnTo>
                  <a:lnTo>
                    <a:pt x="36" y="109"/>
                  </a:lnTo>
                  <a:lnTo>
                    <a:pt x="0" y="124"/>
                  </a:lnTo>
                  <a:lnTo>
                    <a:pt x="330" y="44"/>
                  </a:lnTo>
                  <a:lnTo>
                    <a:pt x="362" y="58"/>
                  </a:lnTo>
                  <a:lnTo>
                    <a:pt x="371" y="47"/>
                  </a:lnTo>
                  <a:lnTo>
                    <a:pt x="371" y="36"/>
                  </a:lnTo>
                  <a:lnTo>
                    <a:pt x="356"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81" name="Freeform 116"/>
            <p:cNvSpPr>
              <a:spLocks/>
            </p:cNvSpPr>
            <p:nvPr/>
          </p:nvSpPr>
          <p:spPr bwMode="auto">
            <a:xfrm>
              <a:off x="5517" y="2738"/>
              <a:ext cx="420" cy="180"/>
            </a:xfrm>
            <a:custGeom>
              <a:avLst/>
              <a:gdLst>
                <a:gd name="T0" fmla="*/ 1634 w 359"/>
                <a:gd name="T1" fmla="*/ 0 h 159"/>
                <a:gd name="T2" fmla="*/ 1574 w 359"/>
                <a:gd name="T3" fmla="*/ 69 h 159"/>
                <a:gd name="T4" fmla="*/ 1448 w 359"/>
                <a:gd name="T5" fmla="*/ 114 h 159"/>
                <a:gd name="T6" fmla="*/ 1300 w 359"/>
                <a:gd name="T7" fmla="*/ 187 h 159"/>
                <a:gd name="T8" fmla="*/ 1165 w 359"/>
                <a:gd name="T9" fmla="*/ 251 h 159"/>
                <a:gd name="T10" fmla="*/ 1026 w 359"/>
                <a:gd name="T11" fmla="*/ 299 h 159"/>
                <a:gd name="T12" fmla="*/ 886 w 359"/>
                <a:gd name="T13" fmla="*/ 348 h 159"/>
                <a:gd name="T14" fmla="*/ 743 w 359"/>
                <a:gd name="T15" fmla="*/ 383 h 159"/>
                <a:gd name="T16" fmla="*/ 604 w 359"/>
                <a:gd name="T17" fmla="*/ 414 h 159"/>
                <a:gd name="T18" fmla="*/ 377 w 359"/>
                <a:gd name="T19" fmla="*/ 448 h 159"/>
                <a:gd name="T20" fmla="*/ 0 w 359"/>
                <a:gd name="T21" fmla="*/ 547 h 159"/>
                <a:gd name="T22" fmla="*/ 255 w 359"/>
                <a:gd name="T23" fmla="*/ 524 h 159"/>
                <a:gd name="T24" fmla="*/ 591 w 359"/>
                <a:gd name="T25" fmla="*/ 464 h 159"/>
                <a:gd name="T26" fmla="*/ 817 w 359"/>
                <a:gd name="T27" fmla="*/ 426 h 159"/>
                <a:gd name="T28" fmla="*/ 1040 w 359"/>
                <a:gd name="T29" fmla="*/ 383 h 159"/>
                <a:gd name="T30" fmla="*/ 1224 w 359"/>
                <a:gd name="T31" fmla="*/ 332 h 159"/>
                <a:gd name="T32" fmla="*/ 1407 w 359"/>
                <a:gd name="T33" fmla="*/ 272 h 159"/>
                <a:gd name="T34" fmla="*/ 1717 w 359"/>
                <a:gd name="T35" fmla="*/ 142 h 159"/>
                <a:gd name="T36" fmla="*/ 1717 w 359"/>
                <a:gd name="T37" fmla="*/ 85 h 159"/>
                <a:gd name="T38" fmla="*/ 1634 w 359"/>
                <a:gd name="T39" fmla="*/ 0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9" h="159">
                  <a:moveTo>
                    <a:pt x="340" y="0"/>
                  </a:moveTo>
                  <a:lnTo>
                    <a:pt x="328" y="20"/>
                  </a:lnTo>
                  <a:lnTo>
                    <a:pt x="302" y="34"/>
                  </a:lnTo>
                  <a:lnTo>
                    <a:pt x="270" y="55"/>
                  </a:lnTo>
                  <a:lnTo>
                    <a:pt x="243" y="72"/>
                  </a:lnTo>
                  <a:lnTo>
                    <a:pt x="214" y="86"/>
                  </a:lnTo>
                  <a:lnTo>
                    <a:pt x="184" y="100"/>
                  </a:lnTo>
                  <a:lnTo>
                    <a:pt x="155" y="110"/>
                  </a:lnTo>
                  <a:lnTo>
                    <a:pt x="126" y="120"/>
                  </a:lnTo>
                  <a:lnTo>
                    <a:pt x="79" y="130"/>
                  </a:lnTo>
                  <a:lnTo>
                    <a:pt x="0" y="158"/>
                  </a:lnTo>
                  <a:lnTo>
                    <a:pt x="53" y="151"/>
                  </a:lnTo>
                  <a:lnTo>
                    <a:pt x="123" y="134"/>
                  </a:lnTo>
                  <a:lnTo>
                    <a:pt x="170" y="123"/>
                  </a:lnTo>
                  <a:lnTo>
                    <a:pt x="217" y="110"/>
                  </a:lnTo>
                  <a:lnTo>
                    <a:pt x="255" y="96"/>
                  </a:lnTo>
                  <a:lnTo>
                    <a:pt x="293" y="79"/>
                  </a:lnTo>
                  <a:lnTo>
                    <a:pt x="358" y="41"/>
                  </a:lnTo>
                  <a:lnTo>
                    <a:pt x="358" y="24"/>
                  </a:lnTo>
                  <a:lnTo>
                    <a:pt x="34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82" name="Freeform 117"/>
            <p:cNvSpPr>
              <a:spLocks/>
            </p:cNvSpPr>
            <p:nvPr/>
          </p:nvSpPr>
          <p:spPr bwMode="auto">
            <a:xfrm>
              <a:off x="5525" y="2669"/>
              <a:ext cx="398" cy="199"/>
            </a:xfrm>
            <a:custGeom>
              <a:avLst/>
              <a:gdLst>
                <a:gd name="T0" fmla="*/ 1477 w 340"/>
                <a:gd name="T1" fmla="*/ 0 h 176"/>
                <a:gd name="T2" fmla="*/ 1279 w 340"/>
                <a:gd name="T3" fmla="*/ 76 h 176"/>
                <a:gd name="T4" fmla="*/ 0 w 340"/>
                <a:gd name="T5" fmla="*/ 597 h 176"/>
                <a:gd name="T6" fmla="*/ 576 w 340"/>
                <a:gd name="T7" fmla="*/ 449 h 176"/>
                <a:gd name="T8" fmla="*/ 846 w 340"/>
                <a:gd name="T9" fmla="*/ 363 h 176"/>
                <a:gd name="T10" fmla="*/ 1045 w 340"/>
                <a:gd name="T11" fmla="*/ 297 h 176"/>
                <a:gd name="T12" fmla="*/ 1212 w 340"/>
                <a:gd name="T13" fmla="*/ 211 h 176"/>
                <a:gd name="T14" fmla="*/ 1309 w 340"/>
                <a:gd name="T15" fmla="*/ 161 h 176"/>
                <a:gd name="T16" fmla="*/ 1379 w 340"/>
                <a:gd name="T17" fmla="*/ 98 h 176"/>
                <a:gd name="T18" fmla="*/ 1639 w 340"/>
                <a:gd name="T19" fmla="*/ 23 h 176"/>
                <a:gd name="T20" fmla="*/ 1567 w 340"/>
                <a:gd name="T21" fmla="*/ 16 h 176"/>
                <a:gd name="T22" fmla="*/ 1477 w 340"/>
                <a:gd name="T23" fmla="*/ 0 h 1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0" h="176">
                  <a:moveTo>
                    <a:pt x="306" y="0"/>
                  </a:moveTo>
                  <a:lnTo>
                    <a:pt x="265" y="22"/>
                  </a:lnTo>
                  <a:lnTo>
                    <a:pt x="0" y="175"/>
                  </a:lnTo>
                  <a:lnTo>
                    <a:pt x="119" y="131"/>
                  </a:lnTo>
                  <a:lnTo>
                    <a:pt x="175" y="105"/>
                  </a:lnTo>
                  <a:lnTo>
                    <a:pt x="217" y="87"/>
                  </a:lnTo>
                  <a:lnTo>
                    <a:pt x="250" y="62"/>
                  </a:lnTo>
                  <a:lnTo>
                    <a:pt x="271" y="47"/>
                  </a:lnTo>
                  <a:lnTo>
                    <a:pt x="285" y="29"/>
                  </a:lnTo>
                  <a:lnTo>
                    <a:pt x="339" y="7"/>
                  </a:lnTo>
                  <a:lnTo>
                    <a:pt x="324" y="4"/>
                  </a:lnTo>
                  <a:lnTo>
                    <a:pt x="306"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83" name="Freeform 118"/>
            <p:cNvSpPr>
              <a:spLocks/>
            </p:cNvSpPr>
            <p:nvPr/>
          </p:nvSpPr>
          <p:spPr bwMode="auto">
            <a:xfrm>
              <a:off x="5664" y="2185"/>
              <a:ext cx="224" cy="387"/>
            </a:xfrm>
            <a:custGeom>
              <a:avLst/>
              <a:gdLst>
                <a:gd name="T0" fmla="*/ 634 w 191"/>
                <a:gd name="T1" fmla="*/ 0 h 343"/>
                <a:gd name="T2" fmla="*/ 538 w 191"/>
                <a:gd name="T3" fmla="*/ 191 h 343"/>
                <a:gd name="T4" fmla="*/ 538 w 191"/>
                <a:gd name="T5" fmla="*/ 318 h 343"/>
                <a:gd name="T6" fmla="*/ 407 w 191"/>
                <a:gd name="T7" fmla="*/ 489 h 343"/>
                <a:gd name="T8" fmla="*/ 168 w 191"/>
                <a:gd name="T9" fmla="*/ 557 h 343"/>
                <a:gd name="T10" fmla="*/ 168 w 191"/>
                <a:gd name="T11" fmla="*/ 630 h 343"/>
                <a:gd name="T12" fmla="*/ 34 w 191"/>
                <a:gd name="T13" fmla="*/ 757 h 343"/>
                <a:gd name="T14" fmla="*/ 0 w 191"/>
                <a:gd name="T15" fmla="*/ 970 h 343"/>
                <a:gd name="T16" fmla="*/ 66 w 191"/>
                <a:gd name="T17" fmla="*/ 1068 h 343"/>
                <a:gd name="T18" fmla="*/ 267 w 191"/>
                <a:gd name="T19" fmla="*/ 1122 h 343"/>
                <a:gd name="T20" fmla="*/ 602 w 191"/>
                <a:gd name="T21" fmla="*/ 1144 h 343"/>
                <a:gd name="T22" fmla="*/ 702 w 191"/>
                <a:gd name="T23" fmla="*/ 1094 h 343"/>
                <a:gd name="T24" fmla="*/ 868 w 191"/>
                <a:gd name="T25" fmla="*/ 996 h 343"/>
                <a:gd name="T26" fmla="*/ 868 w 191"/>
                <a:gd name="T27" fmla="*/ 926 h 343"/>
                <a:gd name="T28" fmla="*/ 937 w 191"/>
                <a:gd name="T29" fmla="*/ 781 h 343"/>
                <a:gd name="T30" fmla="*/ 937 w 191"/>
                <a:gd name="T31" fmla="*/ 730 h 343"/>
                <a:gd name="T32" fmla="*/ 634 w 191"/>
                <a:gd name="T33" fmla="*/ 0 h 3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1" h="343">
                  <a:moveTo>
                    <a:pt x="129" y="0"/>
                  </a:moveTo>
                  <a:lnTo>
                    <a:pt x="109" y="58"/>
                  </a:lnTo>
                  <a:lnTo>
                    <a:pt x="109" y="95"/>
                  </a:lnTo>
                  <a:lnTo>
                    <a:pt x="82" y="146"/>
                  </a:lnTo>
                  <a:lnTo>
                    <a:pt x="34" y="167"/>
                  </a:lnTo>
                  <a:lnTo>
                    <a:pt x="34" y="189"/>
                  </a:lnTo>
                  <a:lnTo>
                    <a:pt x="7" y="226"/>
                  </a:lnTo>
                  <a:lnTo>
                    <a:pt x="0" y="291"/>
                  </a:lnTo>
                  <a:lnTo>
                    <a:pt x="14" y="320"/>
                  </a:lnTo>
                  <a:lnTo>
                    <a:pt x="54" y="335"/>
                  </a:lnTo>
                  <a:lnTo>
                    <a:pt x="122" y="342"/>
                  </a:lnTo>
                  <a:lnTo>
                    <a:pt x="142" y="328"/>
                  </a:lnTo>
                  <a:lnTo>
                    <a:pt x="176" y="298"/>
                  </a:lnTo>
                  <a:lnTo>
                    <a:pt x="176" y="277"/>
                  </a:lnTo>
                  <a:lnTo>
                    <a:pt x="190" y="233"/>
                  </a:lnTo>
                  <a:lnTo>
                    <a:pt x="190" y="218"/>
                  </a:lnTo>
                  <a:lnTo>
                    <a:pt x="129"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84" name="Freeform 119"/>
            <p:cNvSpPr>
              <a:spLocks/>
            </p:cNvSpPr>
            <p:nvPr/>
          </p:nvSpPr>
          <p:spPr bwMode="auto">
            <a:xfrm>
              <a:off x="5504" y="2062"/>
              <a:ext cx="287" cy="404"/>
            </a:xfrm>
            <a:custGeom>
              <a:avLst/>
              <a:gdLst>
                <a:gd name="T0" fmla="*/ 1013 w 245"/>
                <a:gd name="T1" fmla="*/ 0 h 358"/>
                <a:gd name="T2" fmla="*/ 872 w 245"/>
                <a:gd name="T3" fmla="*/ 169 h 358"/>
                <a:gd name="T4" fmla="*/ 779 w 245"/>
                <a:gd name="T5" fmla="*/ 216 h 358"/>
                <a:gd name="T6" fmla="*/ 635 w 245"/>
                <a:gd name="T7" fmla="*/ 269 h 358"/>
                <a:gd name="T8" fmla="*/ 347 w 245"/>
                <a:gd name="T9" fmla="*/ 343 h 358"/>
                <a:gd name="T10" fmla="*/ 262 w 245"/>
                <a:gd name="T11" fmla="*/ 415 h 358"/>
                <a:gd name="T12" fmla="*/ 171 w 245"/>
                <a:gd name="T13" fmla="*/ 438 h 358"/>
                <a:gd name="T14" fmla="*/ 88 w 245"/>
                <a:gd name="T15" fmla="*/ 656 h 358"/>
                <a:gd name="T16" fmla="*/ 88 w 245"/>
                <a:gd name="T17" fmla="*/ 902 h 358"/>
                <a:gd name="T18" fmla="*/ 0 w 245"/>
                <a:gd name="T19" fmla="*/ 922 h 358"/>
                <a:gd name="T20" fmla="*/ 88 w 245"/>
                <a:gd name="T21" fmla="*/ 1071 h 358"/>
                <a:gd name="T22" fmla="*/ 347 w 245"/>
                <a:gd name="T23" fmla="*/ 1145 h 358"/>
                <a:gd name="T24" fmla="*/ 374 w 245"/>
                <a:gd name="T25" fmla="*/ 1196 h 358"/>
                <a:gd name="T26" fmla="*/ 462 w 245"/>
                <a:gd name="T27" fmla="*/ 1047 h 358"/>
                <a:gd name="T28" fmla="*/ 552 w 245"/>
                <a:gd name="T29" fmla="*/ 803 h 358"/>
                <a:gd name="T30" fmla="*/ 699 w 245"/>
                <a:gd name="T31" fmla="*/ 708 h 358"/>
                <a:gd name="T32" fmla="*/ 833 w 245"/>
                <a:gd name="T33" fmla="*/ 631 h 358"/>
                <a:gd name="T34" fmla="*/ 954 w 245"/>
                <a:gd name="T35" fmla="*/ 466 h 358"/>
                <a:gd name="T36" fmla="*/ 1187 w 245"/>
                <a:gd name="T37" fmla="*/ 191 h 358"/>
                <a:gd name="T38" fmla="*/ 1187 w 245"/>
                <a:gd name="T39" fmla="*/ 191 h 358"/>
                <a:gd name="T40" fmla="*/ 1013 w 245"/>
                <a:gd name="T41" fmla="*/ 0 h 3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5" h="358">
                  <a:moveTo>
                    <a:pt x="208" y="0"/>
                  </a:moveTo>
                  <a:lnTo>
                    <a:pt x="179" y="51"/>
                  </a:lnTo>
                  <a:lnTo>
                    <a:pt x="160" y="65"/>
                  </a:lnTo>
                  <a:lnTo>
                    <a:pt x="131" y="80"/>
                  </a:lnTo>
                  <a:lnTo>
                    <a:pt x="71" y="102"/>
                  </a:lnTo>
                  <a:lnTo>
                    <a:pt x="54" y="124"/>
                  </a:lnTo>
                  <a:lnTo>
                    <a:pt x="36" y="131"/>
                  </a:lnTo>
                  <a:lnTo>
                    <a:pt x="18" y="196"/>
                  </a:lnTo>
                  <a:lnTo>
                    <a:pt x="18" y="269"/>
                  </a:lnTo>
                  <a:lnTo>
                    <a:pt x="0" y="276"/>
                  </a:lnTo>
                  <a:lnTo>
                    <a:pt x="18" y="320"/>
                  </a:lnTo>
                  <a:lnTo>
                    <a:pt x="71" y="342"/>
                  </a:lnTo>
                  <a:lnTo>
                    <a:pt x="77" y="357"/>
                  </a:lnTo>
                  <a:lnTo>
                    <a:pt x="95" y="313"/>
                  </a:lnTo>
                  <a:lnTo>
                    <a:pt x="113" y="240"/>
                  </a:lnTo>
                  <a:lnTo>
                    <a:pt x="143" y="211"/>
                  </a:lnTo>
                  <a:lnTo>
                    <a:pt x="172" y="189"/>
                  </a:lnTo>
                  <a:lnTo>
                    <a:pt x="196" y="138"/>
                  </a:lnTo>
                  <a:lnTo>
                    <a:pt x="244" y="58"/>
                  </a:lnTo>
                  <a:lnTo>
                    <a:pt x="20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85" name="Freeform 120"/>
            <p:cNvSpPr>
              <a:spLocks/>
            </p:cNvSpPr>
            <p:nvPr/>
          </p:nvSpPr>
          <p:spPr bwMode="auto">
            <a:xfrm>
              <a:off x="5573" y="2448"/>
              <a:ext cx="106" cy="100"/>
            </a:xfrm>
            <a:custGeom>
              <a:avLst/>
              <a:gdLst>
                <a:gd name="T0" fmla="*/ 389 w 91"/>
                <a:gd name="T1" fmla="*/ 0 h 88"/>
                <a:gd name="T2" fmla="*/ 165 w 91"/>
                <a:gd name="T3" fmla="*/ 0 h 88"/>
                <a:gd name="T4" fmla="*/ 56 w 91"/>
                <a:gd name="T5" fmla="*/ 107 h 88"/>
                <a:gd name="T6" fmla="*/ 0 w 91"/>
                <a:gd name="T7" fmla="*/ 314 h 88"/>
                <a:gd name="T8" fmla="*/ 222 w 91"/>
                <a:gd name="T9" fmla="*/ 314 h 88"/>
                <a:gd name="T10" fmla="*/ 412 w 91"/>
                <a:gd name="T11" fmla="*/ 314 h 88"/>
                <a:gd name="T12" fmla="*/ 412 w 91"/>
                <a:gd name="T13" fmla="*/ 286 h 88"/>
                <a:gd name="T14" fmla="*/ 389 w 91"/>
                <a:gd name="T15" fmla="*/ 0 h 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 h="88">
                  <a:moveTo>
                    <a:pt x="84" y="0"/>
                  </a:moveTo>
                  <a:lnTo>
                    <a:pt x="36" y="0"/>
                  </a:lnTo>
                  <a:lnTo>
                    <a:pt x="12" y="29"/>
                  </a:lnTo>
                  <a:lnTo>
                    <a:pt x="0" y="87"/>
                  </a:lnTo>
                  <a:lnTo>
                    <a:pt x="48" y="87"/>
                  </a:lnTo>
                  <a:lnTo>
                    <a:pt x="90" y="87"/>
                  </a:lnTo>
                  <a:lnTo>
                    <a:pt x="90" y="80"/>
                  </a:lnTo>
                  <a:lnTo>
                    <a:pt x="8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86" name="Freeform 121"/>
            <p:cNvSpPr>
              <a:spLocks/>
            </p:cNvSpPr>
            <p:nvPr/>
          </p:nvSpPr>
          <p:spPr bwMode="auto">
            <a:xfrm>
              <a:off x="5372" y="2649"/>
              <a:ext cx="433" cy="210"/>
            </a:xfrm>
            <a:custGeom>
              <a:avLst/>
              <a:gdLst>
                <a:gd name="T0" fmla="*/ 1780 w 370"/>
                <a:gd name="T1" fmla="*/ 0 h 186"/>
                <a:gd name="T2" fmla="*/ 1563 w 370"/>
                <a:gd name="T3" fmla="*/ 0 h 186"/>
                <a:gd name="T4" fmla="*/ 1362 w 370"/>
                <a:gd name="T5" fmla="*/ 55 h 186"/>
                <a:gd name="T6" fmla="*/ 1204 w 370"/>
                <a:gd name="T7" fmla="*/ 128 h 186"/>
                <a:gd name="T8" fmla="*/ 970 w 370"/>
                <a:gd name="T9" fmla="*/ 245 h 186"/>
                <a:gd name="T10" fmla="*/ 763 w 370"/>
                <a:gd name="T11" fmla="*/ 315 h 186"/>
                <a:gd name="T12" fmla="*/ 435 w 370"/>
                <a:gd name="T13" fmla="*/ 467 h 186"/>
                <a:gd name="T14" fmla="*/ 144 w 370"/>
                <a:gd name="T15" fmla="*/ 577 h 186"/>
                <a:gd name="T16" fmla="*/ 0 w 370"/>
                <a:gd name="T17" fmla="*/ 622 h 186"/>
                <a:gd name="T18" fmla="*/ 412 w 370"/>
                <a:gd name="T19" fmla="*/ 583 h 186"/>
                <a:gd name="T20" fmla="*/ 935 w 370"/>
                <a:gd name="T21" fmla="*/ 373 h 186"/>
                <a:gd name="T22" fmla="*/ 935 w 370"/>
                <a:gd name="T23" fmla="*/ 373 h 186"/>
                <a:gd name="T24" fmla="*/ 1780 w 370"/>
                <a:gd name="T25" fmla="*/ 0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0" h="186">
                  <a:moveTo>
                    <a:pt x="369" y="0"/>
                  </a:moveTo>
                  <a:lnTo>
                    <a:pt x="324" y="0"/>
                  </a:lnTo>
                  <a:lnTo>
                    <a:pt x="283" y="17"/>
                  </a:lnTo>
                  <a:lnTo>
                    <a:pt x="250" y="38"/>
                  </a:lnTo>
                  <a:lnTo>
                    <a:pt x="202" y="73"/>
                  </a:lnTo>
                  <a:lnTo>
                    <a:pt x="158" y="94"/>
                  </a:lnTo>
                  <a:lnTo>
                    <a:pt x="90" y="139"/>
                  </a:lnTo>
                  <a:lnTo>
                    <a:pt x="30" y="171"/>
                  </a:lnTo>
                  <a:lnTo>
                    <a:pt x="0" y="185"/>
                  </a:lnTo>
                  <a:lnTo>
                    <a:pt x="86" y="174"/>
                  </a:lnTo>
                  <a:lnTo>
                    <a:pt x="194" y="111"/>
                  </a:lnTo>
                  <a:lnTo>
                    <a:pt x="369"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87" name="Freeform 122"/>
            <p:cNvSpPr>
              <a:spLocks/>
            </p:cNvSpPr>
            <p:nvPr/>
          </p:nvSpPr>
          <p:spPr bwMode="auto">
            <a:xfrm>
              <a:off x="5294" y="2636"/>
              <a:ext cx="404" cy="200"/>
            </a:xfrm>
            <a:custGeom>
              <a:avLst/>
              <a:gdLst>
                <a:gd name="T0" fmla="*/ 1595 w 345"/>
                <a:gd name="T1" fmla="*/ 0 h 178"/>
                <a:gd name="T2" fmla="*/ 1523 w 345"/>
                <a:gd name="T3" fmla="*/ 0 h 178"/>
                <a:gd name="T4" fmla="*/ 1328 w 345"/>
                <a:gd name="T5" fmla="*/ 3 h 178"/>
                <a:gd name="T6" fmla="*/ 917 w 345"/>
                <a:gd name="T7" fmla="*/ 126 h 178"/>
                <a:gd name="T8" fmla="*/ 694 w 345"/>
                <a:gd name="T9" fmla="*/ 222 h 178"/>
                <a:gd name="T10" fmla="*/ 0 w 345"/>
                <a:gd name="T11" fmla="*/ 570 h 178"/>
                <a:gd name="T12" fmla="*/ 411 w 345"/>
                <a:gd name="T13" fmla="*/ 461 h 178"/>
                <a:gd name="T14" fmla="*/ 706 w 345"/>
                <a:gd name="T15" fmla="*/ 364 h 178"/>
                <a:gd name="T16" fmla="*/ 1382 w 345"/>
                <a:gd name="T17" fmla="*/ 88 h 178"/>
                <a:gd name="T18" fmla="*/ 1671 w 345"/>
                <a:gd name="T19" fmla="*/ 27 h 178"/>
                <a:gd name="T20" fmla="*/ 1580 w 345"/>
                <a:gd name="T21" fmla="*/ 19 h 178"/>
                <a:gd name="T22" fmla="*/ 1580 w 345"/>
                <a:gd name="T23" fmla="*/ 19 h 178"/>
                <a:gd name="T24" fmla="*/ 1595 w 345"/>
                <a:gd name="T25" fmla="*/ 0 h 1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5" h="178">
                  <a:moveTo>
                    <a:pt x="329" y="0"/>
                  </a:moveTo>
                  <a:lnTo>
                    <a:pt x="314" y="0"/>
                  </a:lnTo>
                  <a:lnTo>
                    <a:pt x="274" y="3"/>
                  </a:lnTo>
                  <a:lnTo>
                    <a:pt x="190" y="39"/>
                  </a:lnTo>
                  <a:lnTo>
                    <a:pt x="143" y="69"/>
                  </a:lnTo>
                  <a:lnTo>
                    <a:pt x="0" y="177"/>
                  </a:lnTo>
                  <a:lnTo>
                    <a:pt x="85" y="144"/>
                  </a:lnTo>
                  <a:lnTo>
                    <a:pt x="146" y="113"/>
                  </a:lnTo>
                  <a:lnTo>
                    <a:pt x="285" y="27"/>
                  </a:lnTo>
                  <a:lnTo>
                    <a:pt x="344" y="9"/>
                  </a:lnTo>
                  <a:lnTo>
                    <a:pt x="326" y="6"/>
                  </a:lnTo>
                  <a:lnTo>
                    <a:pt x="329"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88" name="Freeform 123"/>
            <p:cNvSpPr>
              <a:spLocks/>
            </p:cNvSpPr>
            <p:nvPr/>
          </p:nvSpPr>
          <p:spPr bwMode="auto">
            <a:xfrm>
              <a:off x="4085" y="3047"/>
              <a:ext cx="565" cy="257"/>
            </a:xfrm>
            <a:custGeom>
              <a:avLst/>
              <a:gdLst>
                <a:gd name="T0" fmla="*/ 1311 w 482"/>
                <a:gd name="T1" fmla="*/ 252 h 227"/>
                <a:gd name="T2" fmla="*/ 1020 w 482"/>
                <a:gd name="T3" fmla="*/ 125 h 227"/>
                <a:gd name="T4" fmla="*/ 758 w 482"/>
                <a:gd name="T5" fmla="*/ 52 h 227"/>
                <a:gd name="T6" fmla="*/ 348 w 482"/>
                <a:gd name="T7" fmla="*/ 0 h 227"/>
                <a:gd name="T8" fmla="*/ 232 w 482"/>
                <a:gd name="T9" fmla="*/ 0 h 227"/>
                <a:gd name="T10" fmla="*/ 29 w 482"/>
                <a:gd name="T11" fmla="*/ 52 h 227"/>
                <a:gd name="T12" fmla="*/ 0 w 482"/>
                <a:gd name="T13" fmla="*/ 202 h 227"/>
                <a:gd name="T14" fmla="*/ 144 w 482"/>
                <a:gd name="T15" fmla="*/ 328 h 227"/>
                <a:gd name="T16" fmla="*/ 374 w 482"/>
                <a:gd name="T17" fmla="*/ 452 h 227"/>
                <a:gd name="T18" fmla="*/ 758 w 482"/>
                <a:gd name="T19" fmla="*/ 554 h 227"/>
                <a:gd name="T20" fmla="*/ 962 w 482"/>
                <a:gd name="T21" fmla="*/ 601 h 227"/>
                <a:gd name="T22" fmla="*/ 1255 w 482"/>
                <a:gd name="T23" fmla="*/ 706 h 227"/>
                <a:gd name="T24" fmla="*/ 1543 w 482"/>
                <a:gd name="T25" fmla="*/ 782 h 227"/>
                <a:gd name="T26" fmla="*/ 1888 w 482"/>
                <a:gd name="T27" fmla="*/ 782 h 227"/>
                <a:gd name="T28" fmla="*/ 2036 w 482"/>
                <a:gd name="T29" fmla="*/ 782 h 227"/>
                <a:gd name="T30" fmla="*/ 2211 w 482"/>
                <a:gd name="T31" fmla="*/ 706 h 227"/>
                <a:gd name="T32" fmla="*/ 2355 w 482"/>
                <a:gd name="T33" fmla="*/ 580 h 227"/>
                <a:gd name="T34" fmla="*/ 2355 w 482"/>
                <a:gd name="T35" fmla="*/ 430 h 227"/>
                <a:gd name="T36" fmla="*/ 2239 w 482"/>
                <a:gd name="T37" fmla="*/ 328 h 227"/>
                <a:gd name="T38" fmla="*/ 2153 w 482"/>
                <a:gd name="T39" fmla="*/ 328 h 227"/>
                <a:gd name="T40" fmla="*/ 1311 w 482"/>
                <a:gd name="T41" fmla="*/ 252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2" h="227">
                  <a:moveTo>
                    <a:pt x="268" y="73"/>
                  </a:moveTo>
                  <a:lnTo>
                    <a:pt x="208" y="36"/>
                  </a:lnTo>
                  <a:lnTo>
                    <a:pt x="155" y="15"/>
                  </a:lnTo>
                  <a:lnTo>
                    <a:pt x="71" y="0"/>
                  </a:lnTo>
                  <a:lnTo>
                    <a:pt x="48" y="0"/>
                  </a:lnTo>
                  <a:lnTo>
                    <a:pt x="6" y="15"/>
                  </a:lnTo>
                  <a:lnTo>
                    <a:pt x="0" y="58"/>
                  </a:lnTo>
                  <a:lnTo>
                    <a:pt x="30" y="95"/>
                  </a:lnTo>
                  <a:lnTo>
                    <a:pt x="77" y="131"/>
                  </a:lnTo>
                  <a:lnTo>
                    <a:pt x="155" y="160"/>
                  </a:lnTo>
                  <a:lnTo>
                    <a:pt x="196" y="174"/>
                  </a:lnTo>
                  <a:lnTo>
                    <a:pt x="256" y="204"/>
                  </a:lnTo>
                  <a:lnTo>
                    <a:pt x="315" y="226"/>
                  </a:lnTo>
                  <a:lnTo>
                    <a:pt x="386" y="226"/>
                  </a:lnTo>
                  <a:lnTo>
                    <a:pt x="416" y="226"/>
                  </a:lnTo>
                  <a:lnTo>
                    <a:pt x="451" y="204"/>
                  </a:lnTo>
                  <a:lnTo>
                    <a:pt x="481" y="168"/>
                  </a:lnTo>
                  <a:lnTo>
                    <a:pt x="481" y="124"/>
                  </a:lnTo>
                  <a:lnTo>
                    <a:pt x="457" y="95"/>
                  </a:lnTo>
                  <a:lnTo>
                    <a:pt x="439" y="95"/>
                  </a:lnTo>
                  <a:lnTo>
                    <a:pt x="268" y="73"/>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89" name="Freeform 124"/>
            <p:cNvSpPr>
              <a:spLocks/>
            </p:cNvSpPr>
            <p:nvPr/>
          </p:nvSpPr>
          <p:spPr bwMode="auto">
            <a:xfrm>
              <a:off x="4733" y="2883"/>
              <a:ext cx="417" cy="355"/>
            </a:xfrm>
            <a:custGeom>
              <a:avLst/>
              <a:gdLst>
                <a:gd name="T0" fmla="*/ 1426 w 357"/>
                <a:gd name="T1" fmla="*/ 26 h 315"/>
                <a:gd name="T2" fmla="*/ 1204 w 357"/>
                <a:gd name="T3" fmla="*/ 0 h 315"/>
                <a:gd name="T4" fmla="*/ 1012 w 357"/>
                <a:gd name="T5" fmla="*/ 99 h 315"/>
                <a:gd name="T6" fmla="*/ 898 w 357"/>
                <a:gd name="T7" fmla="*/ 216 h 315"/>
                <a:gd name="T8" fmla="*/ 787 w 357"/>
                <a:gd name="T9" fmla="*/ 387 h 315"/>
                <a:gd name="T10" fmla="*/ 700 w 357"/>
                <a:gd name="T11" fmla="*/ 436 h 315"/>
                <a:gd name="T12" fmla="*/ 530 w 357"/>
                <a:gd name="T13" fmla="*/ 553 h 315"/>
                <a:gd name="T14" fmla="*/ 390 w 357"/>
                <a:gd name="T15" fmla="*/ 600 h 315"/>
                <a:gd name="T16" fmla="*/ 224 w 357"/>
                <a:gd name="T17" fmla="*/ 841 h 315"/>
                <a:gd name="T18" fmla="*/ 0 w 357"/>
                <a:gd name="T19" fmla="*/ 1013 h 315"/>
                <a:gd name="T20" fmla="*/ 79 w 357"/>
                <a:gd name="T21" fmla="*/ 1039 h 315"/>
                <a:gd name="T22" fmla="*/ 756 w 357"/>
                <a:gd name="T23" fmla="*/ 724 h 315"/>
                <a:gd name="T24" fmla="*/ 898 w 357"/>
                <a:gd name="T25" fmla="*/ 600 h 315"/>
                <a:gd name="T26" fmla="*/ 1040 w 357"/>
                <a:gd name="T27" fmla="*/ 414 h 315"/>
                <a:gd name="T28" fmla="*/ 1233 w 357"/>
                <a:gd name="T29" fmla="*/ 313 h 315"/>
                <a:gd name="T30" fmla="*/ 1570 w 357"/>
                <a:gd name="T31" fmla="*/ 99 h 315"/>
                <a:gd name="T32" fmla="*/ 1682 w 357"/>
                <a:gd name="T33" fmla="*/ 26 h 315"/>
                <a:gd name="T34" fmla="*/ 1682 w 357"/>
                <a:gd name="T35" fmla="*/ 26 h 315"/>
                <a:gd name="T36" fmla="*/ 1426 w 357"/>
                <a:gd name="T37" fmla="*/ 26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7" h="315">
                  <a:moveTo>
                    <a:pt x="302" y="8"/>
                  </a:moveTo>
                  <a:lnTo>
                    <a:pt x="255" y="0"/>
                  </a:lnTo>
                  <a:lnTo>
                    <a:pt x="214" y="30"/>
                  </a:lnTo>
                  <a:lnTo>
                    <a:pt x="190" y="66"/>
                  </a:lnTo>
                  <a:lnTo>
                    <a:pt x="166" y="117"/>
                  </a:lnTo>
                  <a:lnTo>
                    <a:pt x="148" y="132"/>
                  </a:lnTo>
                  <a:lnTo>
                    <a:pt x="112" y="168"/>
                  </a:lnTo>
                  <a:lnTo>
                    <a:pt x="83" y="182"/>
                  </a:lnTo>
                  <a:lnTo>
                    <a:pt x="47" y="255"/>
                  </a:lnTo>
                  <a:lnTo>
                    <a:pt x="0" y="306"/>
                  </a:lnTo>
                  <a:lnTo>
                    <a:pt x="17" y="314"/>
                  </a:lnTo>
                  <a:lnTo>
                    <a:pt x="160" y="219"/>
                  </a:lnTo>
                  <a:lnTo>
                    <a:pt x="190" y="182"/>
                  </a:lnTo>
                  <a:lnTo>
                    <a:pt x="220" y="124"/>
                  </a:lnTo>
                  <a:lnTo>
                    <a:pt x="261" y="95"/>
                  </a:lnTo>
                  <a:lnTo>
                    <a:pt x="332" y="30"/>
                  </a:lnTo>
                  <a:lnTo>
                    <a:pt x="356" y="8"/>
                  </a:lnTo>
                  <a:lnTo>
                    <a:pt x="302" y="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90" name="Freeform 125"/>
            <p:cNvSpPr>
              <a:spLocks/>
            </p:cNvSpPr>
            <p:nvPr/>
          </p:nvSpPr>
          <p:spPr bwMode="auto">
            <a:xfrm>
              <a:off x="4119" y="2279"/>
              <a:ext cx="966" cy="503"/>
            </a:xfrm>
            <a:custGeom>
              <a:avLst/>
              <a:gdLst>
                <a:gd name="T0" fmla="*/ 2686 w 825"/>
                <a:gd name="T1" fmla="*/ 401 h 446"/>
                <a:gd name="T2" fmla="*/ 2383 w 825"/>
                <a:gd name="T3" fmla="*/ 476 h 446"/>
                <a:gd name="T4" fmla="*/ 2131 w 825"/>
                <a:gd name="T5" fmla="*/ 568 h 446"/>
                <a:gd name="T6" fmla="*/ 1774 w 825"/>
                <a:gd name="T7" fmla="*/ 655 h 446"/>
                <a:gd name="T8" fmla="*/ 1441 w 825"/>
                <a:gd name="T9" fmla="*/ 812 h 446"/>
                <a:gd name="T10" fmla="*/ 1105 w 825"/>
                <a:gd name="T11" fmla="*/ 884 h 446"/>
                <a:gd name="T12" fmla="*/ 720 w 825"/>
                <a:gd name="T13" fmla="*/ 908 h 446"/>
                <a:gd name="T14" fmla="*/ 492 w 825"/>
                <a:gd name="T15" fmla="*/ 1042 h 446"/>
                <a:gd name="T16" fmla="*/ 55 w 825"/>
                <a:gd name="T17" fmla="*/ 1179 h 446"/>
                <a:gd name="T18" fmla="*/ 0 w 825"/>
                <a:gd name="T19" fmla="*/ 1356 h 446"/>
                <a:gd name="T20" fmla="*/ 1 w 825"/>
                <a:gd name="T21" fmla="*/ 1482 h 446"/>
                <a:gd name="T22" fmla="*/ 337 w 825"/>
                <a:gd name="T23" fmla="*/ 1480 h 446"/>
                <a:gd name="T24" fmla="*/ 700 w 825"/>
                <a:gd name="T25" fmla="*/ 1366 h 446"/>
                <a:gd name="T26" fmla="*/ 1000 w 825"/>
                <a:gd name="T27" fmla="*/ 1317 h 446"/>
                <a:gd name="T28" fmla="*/ 1201 w 825"/>
                <a:gd name="T29" fmla="*/ 1314 h 446"/>
                <a:gd name="T30" fmla="*/ 1398 w 825"/>
                <a:gd name="T31" fmla="*/ 1312 h 446"/>
                <a:gd name="T32" fmla="*/ 1673 w 825"/>
                <a:gd name="T33" fmla="*/ 1201 h 446"/>
                <a:gd name="T34" fmla="*/ 1859 w 825"/>
                <a:gd name="T35" fmla="*/ 1045 h 446"/>
                <a:gd name="T36" fmla="*/ 2003 w 825"/>
                <a:gd name="T37" fmla="*/ 998 h 446"/>
                <a:gd name="T38" fmla="*/ 2191 w 825"/>
                <a:gd name="T39" fmla="*/ 997 h 446"/>
                <a:gd name="T40" fmla="*/ 2584 w 825"/>
                <a:gd name="T41" fmla="*/ 904 h 446"/>
                <a:gd name="T42" fmla="*/ 2720 w 825"/>
                <a:gd name="T43" fmla="*/ 776 h 446"/>
                <a:gd name="T44" fmla="*/ 2830 w 825"/>
                <a:gd name="T45" fmla="*/ 660 h 446"/>
                <a:gd name="T46" fmla="*/ 2858 w 825"/>
                <a:gd name="T47" fmla="*/ 660 h 446"/>
                <a:gd name="T48" fmla="*/ 3023 w 825"/>
                <a:gd name="T49" fmla="*/ 618 h 446"/>
                <a:gd name="T50" fmla="*/ 3273 w 825"/>
                <a:gd name="T51" fmla="*/ 570 h 446"/>
                <a:gd name="T52" fmla="*/ 3495 w 825"/>
                <a:gd name="T53" fmla="*/ 504 h 446"/>
                <a:gd name="T54" fmla="*/ 3553 w 825"/>
                <a:gd name="T55" fmla="*/ 416 h 446"/>
                <a:gd name="T56" fmla="*/ 3466 w 825"/>
                <a:gd name="T57" fmla="*/ 328 h 446"/>
                <a:gd name="T58" fmla="*/ 3659 w 825"/>
                <a:gd name="T59" fmla="*/ 239 h 446"/>
                <a:gd name="T60" fmla="*/ 3993 w 825"/>
                <a:gd name="T61" fmla="*/ 212 h 446"/>
                <a:gd name="T62" fmla="*/ 3937 w 825"/>
                <a:gd name="T63" fmla="*/ 61 h 446"/>
                <a:gd name="T64" fmla="*/ 3796 w 825"/>
                <a:gd name="T65" fmla="*/ 0 h 446"/>
                <a:gd name="T66" fmla="*/ 3683 w 825"/>
                <a:gd name="T67" fmla="*/ 0 h 446"/>
                <a:gd name="T68" fmla="*/ 3515 w 825"/>
                <a:gd name="T69" fmla="*/ 47 h 446"/>
                <a:gd name="T70" fmla="*/ 3267 w 825"/>
                <a:gd name="T71" fmla="*/ 139 h 446"/>
                <a:gd name="T72" fmla="*/ 3072 w 825"/>
                <a:gd name="T73" fmla="*/ 203 h 446"/>
                <a:gd name="T74" fmla="*/ 3049 w 825"/>
                <a:gd name="T75" fmla="*/ 270 h 446"/>
                <a:gd name="T76" fmla="*/ 2686 w 825"/>
                <a:gd name="T77" fmla="*/ 401 h 4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25" h="446">
                  <a:moveTo>
                    <a:pt x="554" y="121"/>
                  </a:moveTo>
                  <a:lnTo>
                    <a:pt x="492" y="143"/>
                  </a:lnTo>
                  <a:lnTo>
                    <a:pt x="440" y="170"/>
                  </a:lnTo>
                  <a:lnTo>
                    <a:pt x="366" y="197"/>
                  </a:lnTo>
                  <a:lnTo>
                    <a:pt x="297" y="244"/>
                  </a:lnTo>
                  <a:lnTo>
                    <a:pt x="228" y="265"/>
                  </a:lnTo>
                  <a:lnTo>
                    <a:pt x="148" y="273"/>
                  </a:lnTo>
                  <a:lnTo>
                    <a:pt x="102" y="313"/>
                  </a:lnTo>
                  <a:lnTo>
                    <a:pt x="11" y="354"/>
                  </a:lnTo>
                  <a:lnTo>
                    <a:pt x="0" y="407"/>
                  </a:lnTo>
                  <a:lnTo>
                    <a:pt x="1" y="445"/>
                  </a:lnTo>
                  <a:lnTo>
                    <a:pt x="70" y="444"/>
                  </a:lnTo>
                  <a:lnTo>
                    <a:pt x="144" y="410"/>
                  </a:lnTo>
                  <a:lnTo>
                    <a:pt x="207" y="396"/>
                  </a:lnTo>
                  <a:lnTo>
                    <a:pt x="248" y="395"/>
                  </a:lnTo>
                  <a:lnTo>
                    <a:pt x="288" y="394"/>
                  </a:lnTo>
                  <a:lnTo>
                    <a:pt x="345" y="360"/>
                  </a:lnTo>
                  <a:lnTo>
                    <a:pt x="384" y="314"/>
                  </a:lnTo>
                  <a:lnTo>
                    <a:pt x="413" y="300"/>
                  </a:lnTo>
                  <a:lnTo>
                    <a:pt x="453" y="299"/>
                  </a:lnTo>
                  <a:lnTo>
                    <a:pt x="534" y="272"/>
                  </a:lnTo>
                  <a:lnTo>
                    <a:pt x="562" y="233"/>
                  </a:lnTo>
                  <a:lnTo>
                    <a:pt x="584" y="199"/>
                  </a:lnTo>
                  <a:lnTo>
                    <a:pt x="590" y="199"/>
                  </a:lnTo>
                  <a:lnTo>
                    <a:pt x="624" y="186"/>
                  </a:lnTo>
                  <a:lnTo>
                    <a:pt x="676" y="171"/>
                  </a:lnTo>
                  <a:lnTo>
                    <a:pt x="722" y="151"/>
                  </a:lnTo>
                  <a:lnTo>
                    <a:pt x="733" y="125"/>
                  </a:lnTo>
                  <a:lnTo>
                    <a:pt x="716" y="99"/>
                  </a:lnTo>
                  <a:lnTo>
                    <a:pt x="755" y="72"/>
                  </a:lnTo>
                  <a:lnTo>
                    <a:pt x="824" y="64"/>
                  </a:lnTo>
                  <a:lnTo>
                    <a:pt x="812" y="19"/>
                  </a:lnTo>
                  <a:lnTo>
                    <a:pt x="783" y="0"/>
                  </a:lnTo>
                  <a:lnTo>
                    <a:pt x="760" y="0"/>
                  </a:lnTo>
                  <a:lnTo>
                    <a:pt x="726" y="14"/>
                  </a:lnTo>
                  <a:lnTo>
                    <a:pt x="674" y="41"/>
                  </a:lnTo>
                  <a:lnTo>
                    <a:pt x="634" y="61"/>
                  </a:lnTo>
                  <a:lnTo>
                    <a:pt x="629" y="81"/>
                  </a:lnTo>
                  <a:lnTo>
                    <a:pt x="554" y="12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91" name="Freeform 126"/>
            <p:cNvSpPr>
              <a:spLocks/>
            </p:cNvSpPr>
            <p:nvPr/>
          </p:nvSpPr>
          <p:spPr bwMode="auto">
            <a:xfrm>
              <a:off x="5024" y="2341"/>
              <a:ext cx="204" cy="256"/>
            </a:xfrm>
            <a:custGeom>
              <a:avLst/>
              <a:gdLst>
                <a:gd name="T0" fmla="*/ 229 w 174"/>
                <a:gd name="T1" fmla="*/ 0 h 227"/>
                <a:gd name="T2" fmla="*/ 88 w 174"/>
                <a:gd name="T3" fmla="*/ 76 h 227"/>
                <a:gd name="T4" fmla="*/ 120 w 174"/>
                <a:gd name="T5" fmla="*/ 145 h 227"/>
                <a:gd name="T6" fmla="*/ 29 w 174"/>
                <a:gd name="T7" fmla="*/ 98 h 227"/>
                <a:gd name="T8" fmla="*/ 88 w 174"/>
                <a:gd name="T9" fmla="*/ 189 h 227"/>
                <a:gd name="T10" fmla="*/ 120 w 174"/>
                <a:gd name="T11" fmla="*/ 368 h 227"/>
                <a:gd name="T12" fmla="*/ 0 w 174"/>
                <a:gd name="T13" fmla="*/ 581 h 227"/>
                <a:gd name="T14" fmla="*/ 0 w 174"/>
                <a:gd name="T15" fmla="*/ 630 h 227"/>
                <a:gd name="T16" fmla="*/ 120 w 174"/>
                <a:gd name="T17" fmla="*/ 756 h 227"/>
                <a:gd name="T18" fmla="*/ 145 w 174"/>
                <a:gd name="T19" fmla="*/ 756 h 227"/>
                <a:gd name="T20" fmla="*/ 287 w 174"/>
                <a:gd name="T21" fmla="*/ 756 h 227"/>
                <a:gd name="T22" fmla="*/ 462 w 174"/>
                <a:gd name="T23" fmla="*/ 606 h 227"/>
                <a:gd name="T24" fmla="*/ 646 w 174"/>
                <a:gd name="T25" fmla="*/ 510 h 227"/>
                <a:gd name="T26" fmla="*/ 793 w 174"/>
                <a:gd name="T27" fmla="*/ 436 h 227"/>
                <a:gd name="T28" fmla="*/ 848 w 174"/>
                <a:gd name="T29" fmla="*/ 389 h 227"/>
                <a:gd name="T30" fmla="*/ 848 w 174"/>
                <a:gd name="T31" fmla="*/ 266 h 227"/>
                <a:gd name="T32" fmla="*/ 760 w 174"/>
                <a:gd name="T33" fmla="*/ 218 h 227"/>
                <a:gd name="T34" fmla="*/ 676 w 174"/>
                <a:gd name="T35" fmla="*/ 189 h 227"/>
                <a:gd name="T36" fmla="*/ 553 w 174"/>
                <a:gd name="T37" fmla="*/ 145 h 227"/>
                <a:gd name="T38" fmla="*/ 437 w 174"/>
                <a:gd name="T39" fmla="*/ 123 h 227"/>
                <a:gd name="T40" fmla="*/ 437 w 174"/>
                <a:gd name="T41" fmla="*/ 123 h 227"/>
                <a:gd name="T42" fmla="*/ 229 w 174"/>
                <a:gd name="T43" fmla="*/ 0 h 2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4" h="227">
                  <a:moveTo>
                    <a:pt x="47" y="0"/>
                  </a:moveTo>
                  <a:lnTo>
                    <a:pt x="18" y="22"/>
                  </a:lnTo>
                  <a:lnTo>
                    <a:pt x="24" y="44"/>
                  </a:lnTo>
                  <a:lnTo>
                    <a:pt x="6" y="29"/>
                  </a:lnTo>
                  <a:lnTo>
                    <a:pt x="18" y="58"/>
                  </a:lnTo>
                  <a:lnTo>
                    <a:pt x="24" y="110"/>
                  </a:lnTo>
                  <a:lnTo>
                    <a:pt x="0" y="175"/>
                  </a:lnTo>
                  <a:lnTo>
                    <a:pt x="0" y="190"/>
                  </a:lnTo>
                  <a:lnTo>
                    <a:pt x="24" y="226"/>
                  </a:lnTo>
                  <a:lnTo>
                    <a:pt x="30" y="226"/>
                  </a:lnTo>
                  <a:lnTo>
                    <a:pt x="59" y="226"/>
                  </a:lnTo>
                  <a:lnTo>
                    <a:pt x="95" y="182"/>
                  </a:lnTo>
                  <a:lnTo>
                    <a:pt x="131" y="153"/>
                  </a:lnTo>
                  <a:lnTo>
                    <a:pt x="161" y="131"/>
                  </a:lnTo>
                  <a:lnTo>
                    <a:pt x="173" y="117"/>
                  </a:lnTo>
                  <a:lnTo>
                    <a:pt x="173" y="80"/>
                  </a:lnTo>
                  <a:lnTo>
                    <a:pt x="155" y="66"/>
                  </a:lnTo>
                  <a:lnTo>
                    <a:pt x="137" y="58"/>
                  </a:lnTo>
                  <a:lnTo>
                    <a:pt x="113" y="44"/>
                  </a:lnTo>
                  <a:lnTo>
                    <a:pt x="89" y="36"/>
                  </a:lnTo>
                  <a:lnTo>
                    <a:pt x="47"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92" name="Freeform 127"/>
            <p:cNvSpPr>
              <a:spLocks/>
            </p:cNvSpPr>
            <p:nvPr/>
          </p:nvSpPr>
          <p:spPr bwMode="auto">
            <a:xfrm>
              <a:off x="4655" y="2498"/>
              <a:ext cx="523" cy="296"/>
            </a:xfrm>
            <a:custGeom>
              <a:avLst/>
              <a:gdLst>
                <a:gd name="T0" fmla="*/ 1514 w 447"/>
                <a:gd name="T1" fmla="*/ 0 h 262"/>
                <a:gd name="T2" fmla="*/ 1430 w 447"/>
                <a:gd name="T3" fmla="*/ 75 h 262"/>
                <a:gd name="T4" fmla="*/ 1057 w 447"/>
                <a:gd name="T5" fmla="*/ 146 h 262"/>
                <a:gd name="T6" fmla="*/ 827 w 447"/>
                <a:gd name="T7" fmla="*/ 246 h 262"/>
                <a:gd name="T8" fmla="*/ 659 w 447"/>
                <a:gd name="T9" fmla="*/ 393 h 262"/>
                <a:gd name="T10" fmla="*/ 603 w 447"/>
                <a:gd name="T11" fmla="*/ 393 h 262"/>
                <a:gd name="T12" fmla="*/ 315 w 447"/>
                <a:gd name="T13" fmla="*/ 592 h 262"/>
                <a:gd name="T14" fmla="*/ 0 w 447"/>
                <a:gd name="T15" fmla="*/ 641 h 262"/>
                <a:gd name="T16" fmla="*/ 0 w 447"/>
                <a:gd name="T17" fmla="*/ 761 h 262"/>
                <a:gd name="T18" fmla="*/ 373 w 447"/>
                <a:gd name="T19" fmla="*/ 882 h 262"/>
                <a:gd name="T20" fmla="*/ 482 w 447"/>
                <a:gd name="T21" fmla="*/ 882 h 262"/>
                <a:gd name="T22" fmla="*/ 572 w 447"/>
                <a:gd name="T23" fmla="*/ 689 h 262"/>
                <a:gd name="T24" fmla="*/ 798 w 447"/>
                <a:gd name="T25" fmla="*/ 611 h 262"/>
                <a:gd name="T26" fmla="*/ 1113 w 447"/>
                <a:gd name="T27" fmla="*/ 540 h 262"/>
                <a:gd name="T28" fmla="*/ 1346 w 447"/>
                <a:gd name="T29" fmla="*/ 442 h 262"/>
                <a:gd name="T30" fmla="*/ 1629 w 447"/>
                <a:gd name="T31" fmla="*/ 367 h 262"/>
                <a:gd name="T32" fmla="*/ 1770 w 447"/>
                <a:gd name="T33" fmla="*/ 322 h 262"/>
                <a:gd name="T34" fmla="*/ 1885 w 447"/>
                <a:gd name="T35" fmla="*/ 268 h 262"/>
                <a:gd name="T36" fmla="*/ 2003 w 447"/>
                <a:gd name="T37" fmla="*/ 199 h 262"/>
                <a:gd name="T38" fmla="*/ 2118 w 447"/>
                <a:gd name="T39" fmla="*/ 98 h 262"/>
                <a:gd name="T40" fmla="*/ 2147 w 447"/>
                <a:gd name="T41" fmla="*/ 75 h 262"/>
                <a:gd name="T42" fmla="*/ 1514 w 447"/>
                <a:gd name="T43" fmla="*/ 0 h 2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7" h="262">
                  <a:moveTo>
                    <a:pt x="315" y="0"/>
                  </a:moveTo>
                  <a:lnTo>
                    <a:pt x="297" y="21"/>
                  </a:lnTo>
                  <a:lnTo>
                    <a:pt x="220" y="43"/>
                  </a:lnTo>
                  <a:lnTo>
                    <a:pt x="172" y="73"/>
                  </a:lnTo>
                  <a:lnTo>
                    <a:pt x="137" y="116"/>
                  </a:lnTo>
                  <a:lnTo>
                    <a:pt x="125" y="116"/>
                  </a:lnTo>
                  <a:lnTo>
                    <a:pt x="66" y="174"/>
                  </a:lnTo>
                  <a:lnTo>
                    <a:pt x="0" y="189"/>
                  </a:lnTo>
                  <a:lnTo>
                    <a:pt x="0" y="225"/>
                  </a:lnTo>
                  <a:lnTo>
                    <a:pt x="78" y="261"/>
                  </a:lnTo>
                  <a:lnTo>
                    <a:pt x="101" y="261"/>
                  </a:lnTo>
                  <a:lnTo>
                    <a:pt x="119" y="203"/>
                  </a:lnTo>
                  <a:lnTo>
                    <a:pt x="166" y="181"/>
                  </a:lnTo>
                  <a:lnTo>
                    <a:pt x="232" y="159"/>
                  </a:lnTo>
                  <a:lnTo>
                    <a:pt x="280" y="130"/>
                  </a:lnTo>
                  <a:lnTo>
                    <a:pt x="339" y="109"/>
                  </a:lnTo>
                  <a:lnTo>
                    <a:pt x="368" y="94"/>
                  </a:lnTo>
                  <a:lnTo>
                    <a:pt x="392" y="79"/>
                  </a:lnTo>
                  <a:lnTo>
                    <a:pt x="416" y="58"/>
                  </a:lnTo>
                  <a:lnTo>
                    <a:pt x="440" y="29"/>
                  </a:lnTo>
                  <a:lnTo>
                    <a:pt x="446" y="21"/>
                  </a:lnTo>
                  <a:lnTo>
                    <a:pt x="31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93" name="Freeform 128"/>
            <p:cNvSpPr>
              <a:spLocks/>
            </p:cNvSpPr>
            <p:nvPr/>
          </p:nvSpPr>
          <p:spPr bwMode="auto">
            <a:xfrm>
              <a:off x="3967" y="2678"/>
              <a:ext cx="266" cy="448"/>
            </a:xfrm>
            <a:custGeom>
              <a:avLst/>
              <a:gdLst>
                <a:gd name="T0" fmla="*/ 888 w 227"/>
                <a:gd name="T1" fmla="*/ 255 h 397"/>
                <a:gd name="T2" fmla="*/ 682 w 227"/>
                <a:gd name="T3" fmla="*/ 0 h 397"/>
                <a:gd name="T4" fmla="*/ 330 w 227"/>
                <a:gd name="T5" fmla="*/ 290 h 397"/>
                <a:gd name="T6" fmla="*/ 349 w 227"/>
                <a:gd name="T7" fmla="*/ 315 h 397"/>
                <a:gd name="T8" fmla="*/ 265 w 227"/>
                <a:gd name="T9" fmla="*/ 367 h 397"/>
                <a:gd name="T10" fmla="*/ 142 w 227"/>
                <a:gd name="T11" fmla="*/ 440 h 397"/>
                <a:gd name="T12" fmla="*/ 77 w 227"/>
                <a:gd name="T13" fmla="*/ 513 h 397"/>
                <a:gd name="T14" fmla="*/ 77 w 227"/>
                <a:gd name="T15" fmla="*/ 561 h 397"/>
                <a:gd name="T16" fmla="*/ 0 w 227"/>
                <a:gd name="T17" fmla="*/ 708 h 397"/>
                <a:gd name="T18" fmla="*/ 0 w 227"/>
                <a:gd name="T19" fmla="*/ 853 h 397"/>
                <a:gd name="T20" fmla="*/ 120 w 227"/>
                <a:gd name="T21" fmla="*/ 998 h 397"/>
                <a:gd name="T22" fmla="*/ 245 w 227"/>
                <a:gd name="T23" fmla="*/ 1141 h 397"/>
                <a:gd name="T24" fmla="*/ 319 w 227"/>
                <a:gd name="T25" fmla="*/ 1245 h 397"/>
                <a:gd name="T26" fmla="*/ 29 w 227"/>
                <a:gd name="T27" fmla="*/ 946 h 397"/>
                <a:gd name="T28" fmla="*/ 500 w 227"/>
                <a:gd name="T29" fmla="*/ 1325 h 397"/>
                <a:gd name="T30" fmla="*/ 639 w 227"/>
                <a:gd name="T31" fmla="*/ 1088 h 397"/>
                <a:gd name="T32" fmla="*/ 580 w 227"/>
                <a:gd name="T33" fmla="*/ 902 h 397"/>
                <a:gd name="T34" fmla="*/ 1045 w 227"/>
                <a:gd name="T35" fmla="*/ 902 h 397"/>
                <a:gd name="T36" fmla="*/ 1105 w 227"/>
                <a:gd name="T37" fmla="*/ 902 h 397"/>
                <a:gd name="T38" fmla="*/ 1105 w 227"/>
                <a:gd name="T39" fmla="*/ 902 h 397"/>
                <a:gd name="T40" fmla="*/ 888 w 227"/>
                <a:gd name="T41" fmla="*/ 255 h 3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7" h="397">
                  <a:moveTo>
                    <a:pt x="182" y="76"/>
                  </a:moveTo>
                  <a:lnTo>
                    <a:pt x="140" y="0"/>
                  </a:lnTo>
                  <a:lnTo>
                    <a:pt x="67" y="87"/>
                  </a:lnTo>
                  <a:lnTo>
                    <a:pt x="72" y="94"/>
                  </a:lnTo>
                  <a:lnTo>
                    <a:pt x="54" y="109"/>
                  </a:lnTo>
                  <a:lnTo>
                    <a:pt x="29" y="132"/>
                  </a:lnTo>
                  <a:lnTo>
                    <a:pt x="16" y="153"/>
                  </a:lnTo>
                  <a:lnTo>
                    <a:pt x="16" y="168"/>
                  </a:lnTo>
                  <a:lnTo>
                    <a:pt x="0" y="211"/>
                  </a:lnTo>
                  <a:lnTo>
                    <a:pt x="0" y="254"/>
                  </a:lnTo>
                  <a:lnTo>
                    <a:pt x="24" y="298"/>
                  </a:lnTo>
                  <a:lnTo>
                    <a:pt x="50" y="341"/>
                  </a:lnTo>
                  <a:lnTo>
                    <a:pt x="66" y="371"/>
                  </a:lnTo>
                  <a:lnTo>
                    <a:pt x="6" y="283"/>
                  </a:lnTo>
                  <a:lnTo>
                    <a:pt x="102" y="396"/>
                  </a:lnTo>
                  <a:lnTo>
                    <a:pt x="131" y="325"/>
                  </a:lnTo>
                  <a:lnTo>
                    <a:pt x="119" y="269"/>
                  </a:lnTo>
                  <a:lnTo>
                    <a:pt x="214" y="269"/>
                  </a:lnTo>
                  <a:lnTo>
                    <a:pt x="226" y="269"/>
                  </a:lnTo>
                  <a:lnTo>
                    <a:pt x="182" y="7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94" name="Freeform 129"/>
            <p:cNvSpPr>
              <a:spLocks/>
            </p:cNvSpPr>
            <p:nvPr/>
          </p:nvSpPr>
          <p:spPr bwMode="auto">
            <a:xfrm>
              <a:off x="4191" y="2801"/>
              <a:ext cx="612" cy="355"/>
            </a:xfrm>
            <a:custGeom>
              <a:avLst/>
              <a:gdLst>
                <a:gd name="T0" fmla="*/ 56 w 523"/>
                <a:gd name="T1" fmla="*/ 178 h 314"/>
                <a:gd name="T2" fmla="*/ 298 w 523"/>
                <a:gd name="T3" fmla="*/ 98 h 314"/>
                <a:gd name="T4" fmla="*/ 685 w 523"/>
                <a:gd name="T5" fmla="*/ 98 h 314"/>
                <a:gd name="T6" fmla="*/ 902 w 523"/>
                <a:gd name="T7" fmla="*/ 47 h 314"/>
                <a:gd name="T8" fmla="*/ 1016 w 523"/>
                <a:gd name="T9" fmla="*/ 23 h 314"/>
                <a:gd name="T10" fmla="*/ 1110 w 523"/>
                <a:gd name="T11" fmla="*/ 0 h 314"/>
                <a:gd name="T12" fmla="*/ 1311 w 523"/>
                <a:gd name="T13" fmla="*/ 98 h 314"/>
                <a:gd name="T14" fmla="*/ 1311 w 523"/>
                <a:gd name="T15" fmla="*/ 322 h 314"/>
                <a:gd name="T16" fmla="*/ 1432 w 523"/>
                <a:gd name="T17" fmla="*/ 421 h 314"/>
                <a:gd name="T18" fmla="*/ 1497 w 523"/>
                <a:gd name="T19" fmla="*/ 468 h 314"/>
                <a:gd name="T20" fmla="*/ 1641 w 523"/>
                <a:gd name="T21" fmla="*/ 547 h 314"/>
                <a:gd name="T22" fmla="*/ 1732 w 523"/>
                <a:gd name="T23" fmla="*/ 547 h 314"/>
                <a:gd name="T24" fmla="*/ 1763 w 523"/>
                <a:gd name="T25" fmla="*/ 621 h 314"/>
                <a:gd name="T26" fmla="*/ 1976 w 523"/>
                <a:gd name="T27" fmla="*/ 721 h 314"/>
                <a:gd name="T28" fmla="*/ 2244 w 523"/>
                <a:gd name="T29" fmla="*/ 794 h 314"/>
                <a:gd name="T30" fmla="*/ 2487 w 523"/>
                <a:gd name="T31" fmla="*/ 864 h 314"/>
                <a:gd name="T32" fmla="*/ 2514 w 523"/>
                <a:gd name="T33" fmla="*/ 893 h 314"/>
                <a:gd name="T34" fmla="*/ 2487 w 523"/>
                <a:gd name="T35" fmla="*/ 1044 h 314"/>
                <a:gd name="T36" fmla="*/ 2336 w 523"/>
                <a:gd name="T37" fmla="*/ 1066 h 314"/>
                <a:gd name="T38" fmla="*/ 2153 w 523"/>
                <a:gd name="T39" fmla="*/ 971 h 314"/>
                <a:gd name="T40" fmla="*/ 1856 w 523"/>
                <a:gd name="T41" fmla="*/ 893 h 314"/>
                <a:gd name="T42" fmla="*/ 1466 w 523"/>
                <a:gd name="T43" fmla="*/ 816 h 314"/>
                <a:gd name="T44" fmla="*/ 1110 w 523"/>
                <a:gd name="T45" fmla="*/ 794 h 314"/>
                <a:gd name="T46" fmla="*/ 930 w 523"/>
                <a:gd name="T47" fmla="*/ 794 h 314"/>
                <a:gd name="T48" fmla="*/ 388 w 523"/>
                <a:gd name="T49" fmla="*/ 621 h 314"/>
                <a:gd name="T50" fmla="*/ 233 w 523"/>
                <a:gd name="T51" fmla="*/ 518 h 314"/>
                <a:gd name="T52" fmla="*/ 145 w 523"/>
                <a:gd name="T53" fmla="*/ 493 h 314"/>
                <a:gd name="T54" fmla="*/ 56 w 523"/>
                <a:gd name="T55" fmla="*/ 372 h 314"/>
                <a:gd name="T56" fmla="*/ 0 w 523"/>
                <a:gd name="T57" fmla="*/ 223 h 314"/>
                <a:gd name="T58" fmla="*/ 0 w 523"/>
                <a:gd name="T59" fmla="*/ 201 h 314"/>
                <a:gd name="T60" fmla="*/ 56 w 523"/>
                <a:gd name="T61" fmla="*/ 178 h 3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23" h="314">
                  <a:moveTo>
                    <a:pt x="12" y="51"/>
                  </a:moveTo>
                  <a:lnTo>
                    <a:pt x="62" y="29"/>
                  </a:lnTo>
                  <a:lnTo>
                    <a:pt x="143" y="29"/>
                  </a:lnTo>
                  <a:lnTo>
                    <a:pt x="187" y="14"/>
                  </a:lnTo>
                  <a:lnTo>
                    <a:pt x="211" y="7"/>
                  </a:lnTo>
                  <a:lnTo>
                    <a:pt x="230" y="0"/>
                  </a:lnTo>
                  <a:lnTo>
                    <a:pt x="273" y="29"/>
                  </a:lnTo>
                  <a:lnTo>
                    <a:pt x="273" y="94"/>
                  </a:lnTo>
                  <a:lnTo>
                    <a:pt x="298" y="123"/>
                  </a:lnTo>
                  <a:lnTo>
                    <a:pt x="311" y="138"/>
                  </a:lnTo>
                  <a:lnTo>
                    <a:pt x="341" y="160"/>
                  </a:lnTo>
                  <a:lnTo>
                    <a:pt x="360" y="160"/>
                  </a:lnTo>
                  <a:lnTo>
                    <a:pt x="367" y="182"/>
                  </a:lnTo>
                  <a:lnTo>
                    <a:pt x="410" y="211"/>
                  </a:lnTo>
                  <a:lnTo>
                    <a:pt x="466" y="233"/>
                  </a:lnTo>
                  <a:lnTo>
                    <a:pt x="516" y="254"/>
                  </a:lnTo>
                  <a:lnTo>
                    <a:pt x="522" y="262"/>
                  </a:lnTo>
                  <a:lnTo>
                    <a:pt x="516" y="306"/>
                  </a:lnTo>
                  <a:lnTo>
                    <a:pt x="485" y="313"/>
                  </a:lnTo>
                  <a:lnTo>
                    <a:pt x="447" y="284"/>
                  </a:lnTo>
                  <a:lnTo>
                    <a:pt x="385" y="262"/>
                  </a:lnTo>
                  <a:lnTo>
                    <a:pt x="304" y="240"/>
                  </a:lnTo>
                  <a:lnTo>
                    <a:pt x="230" y="233"/>
                  </a:lnTo>
                  <a:lnTo>
                    <a:pt x="193" y="233"/>
                  </a:lnTo>
                  <a:lnTo>
                    <a:pt x="81" y="182"/>
                  </a:lnTo>
                  <a:lnTo>
                    <a:pt x="49" y="152"/>
                  </a:lnTo>
                  <a:lnTo>
                    <a:pt x="31" y="145"/>
                  </a:lnTo>
                  <a:lnTo>
                    <a:pt x="12" y="109"/>
                  </a:lnTo>
                  <a:lnTo>
                    <a:pt x="0" y="65"/>
                  </a:lnTo>
                  <a:lnTo>
                    <a:pt x="0" y="58"/>
                  </a:lnTo>
                  <a:lnTo>
                    <a:pt x="12" y="5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95" name="Freeform 130"/>
            <p:cNvSpPr>
              <a:spLocks/>
            </p:cNvSpPr>
            <p:nvPr/>
          </p:nvSpPr>
          <p:spPr bwMode="auto">
            <a:xfrm>
              <a:off x="4462" y="2745"/>
              <a:ext cx="396" cy="254"/>
            </a:xfrm>
            <a:custGeom>
              <a:avLst/>
              <a:gdLst>
                <a:gd name="T0" fmla="*/ 655 w 338"/>
                <a:gd name="T1" fmla="*/ 0 h 225"/>
                <a:gd name="T2" fmla="*/ 374 w 338"/>
                <a:gd name="T3" fmla="*/ 0 h 225"/>
                <a:gd name="T4" fmla="*/ 234 w 338"/>
                <a:gd name="T5" fmla="*/ 0 h 225"/>
                <a:gd name="T6" fmla="*/ 66 w 338"/>
                <a:gd name="T7" fmla="*/ 134 h 225"/>
                <a:gd name="T8" fmla="*/ 66 w 338"/>
                <a:gd name="T9" fmla="*/ 158 h 225"/>
                <a:gd name="T10" fmla="*/ 0 w 338"/>
                <a:gd name="T11" fmla="*/ 201 h 225"/>
                <a:gd name="T12" fmla="*/ 0 w 338"/>
                <a:gd name="T13" fmla="*/ 308 h 225"/>
                <a:gd name="T14" fmla="*/ 374 w 338"/>
                <a:gd name="T15" fmla="*/ 308 h 225"/>
                <a:gd name="T16" fmla="*/ 234 w 338"/>
                <a:gd name="T17" fmla="*/ 308 h 225"/>
                <a:gd name="T18" fmla="*/ 409 w 338"/>
                <a:gd name="T19" fmla="*/ 398 h 225"/>
                <a:gd name="T20" fmla="*/ 542 w 338"/>
                <a:gd name="T21" fmla="*/ 466 h 225"/>
                <a:gd name="T22" fmla="*/ 889 w 338"/>
                <a:gd name="T23" fmla="*/ 596 h 225"/>
                <a:gd name="T24" fmla="*/ 1058 w 338"/>
                <a:gd name="T25" fmla="*/ 669 h 225"/>
                <a:gd name="T26" fmla="*/ 1162 w 338"/>
                <a:gd name="T27" fmla="*/ 710 h 225"/>
                <a:gd name="T28" fmla="*/ 1303 w 338"/>
                <a:gd name="T29" fmla="*/ 710 h 225"/>
                <a:gd name="T30" fmla="*/ 1506 w 338"/>
                <a:gd name="T31" fmla="*/ 755 h 225"/>
                <a:gd name="T32" fmla="*/ 1610 w 338"/>
                <a:gd name="T33" fmla="*/ 689 h 225"/>
                <a:gd name="T34" fmla="*/ 1643 w 338"/>
                <a:gd name="T35" fmla="*/ 622 h 225"/>
                <a:gd name="T36" fmla="*/ 1643 w 338"/>
                <a:gd name="T37" fmla="*/ 579 h 225"/>
                <a:gd name="T38" fmla="*/ 1643 w 338"/>
                <a:gd name="T39" fmla="*/ 488 h 225"/>
                <a:gd name="T40" fmla="*/ 1643 w 338"/>
                <a:gd name="T41" fmla="*/ 444 h 225"/>
                <a:gd name="T42" fmla="*/ 1402 w 338"/>
                <a:gd name="T43" fmla="*/ 375 h 225"/>
                <a:gd name="T44" fmla="*/ 1234 w 338"/>
                <a:gd name="T45" fmla="*/ 265 h 225"/>
                <a:gd name="T46" fmla="*/ 1234 w 338"/>
                <a:gd name="T47" fmla="*/ 240 h 225"/>
                <a:gd name="T48" fmla="*/ 1197 w 338"/>
                <a:gd name="T49" fmla="*/ 240 h 225"/>
                <a:gd name="T50" fmla="*/ 655 w 338"/>
                <a:gd name="T51" fmla="*/ 0 h 2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8" h="225">
                  <a:moveTo>
                    <a:pt x="134" y="0"/>
                  </a:moveTo>
                  <a:lnTo>
                    <a:pt x="77" y="0"/>
                  </a:lnTo>
                  <a:lnTo>
                    <a:pt x="49" y="0"/>
                  </a:lnTo>
                  <a:lnTo>
                    <a:pt x="14" y="40"/>
                  </a:lnTo>
                  <a:lnTo>
                    <a:pt x="14" y="46"/>
                  </a:lnTo>
                  <a:lnTo>
                    <a:pt x="0" y="59"/>
                  </a:lnTo>
                  <a:lnTo>
                    <a:pt x="0" y="92"/>
                  </a:lnTo>
                  <a:lnTo>
                    <a:pt x="77" y="92"/>
                  </a:lnTo>
                  <a:lnTo>
                    <a:pt x="49" y="92"/>
                  </a:lnTo>
                  <a:lnTo>
                    <a:pt x="84" y="119"/>
                  </a:lnTo>
                  <a:lnTo>
                    <a:pt x="112" y="138"/>
                  </a:lnTo>
                  <a:lnTo>
                    <a:pt x="183" y="178"/>
                  </a:lnTo>
                  <a:lnTo>
                    <a:pt x="218" y="198"/>
                  </a:lnTo>
                  <a:lnTo>
                    <a:pt x="239" y="211"/>
                  </a:lnTo>
                  <a:lnTo>
                    <a:pt x="267" y="211"/>
                  </a:lnTo>
                  <a:lnTo>
                    <a:pt x="309" y="224"/>
                  </a:lnTo>
                  <a:lnTo>
                    <a:pt x="330" y="204"/>
                  </a:lnTo>
                  <a:lnTo>
                    <a:pt x="337" y="185"/>
                  </a:lnTo>
                  <a:lnTo>
                    <a:pt x="337" y="172"/>
                  </a:lnTo>
                  <a:lnTo>
                    <a:pt x="337" y="145"/>
                  </a:lnTo>
                  <a:lnTo>
                    <a:pt x="337" y="132"/>
                  </a:lnTo>
                  <a:lnTo>
                    <a:pt x="288" y="112"/>
                  </a:lnTo>
                  <a:lnTo>
                    <a:pt x="253" y="79"/>
                  </a:lnTo>
                  <a:lnTo>
                    <a:pt x="253" y="72"/>
                  </a:lnTo>
                  <a:lnTo>
                    <a:pt x="246" y="72"/>
                  </a:lnTo>
                  <a:lnTo>
                    <a:pt x="13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96" name="Freeform 131"/>
            <p:cNvSpPr>
              <a:spLocks/>
            </p:cNvSpPr>
            <p:nvPr/>
          </p:nvSpPr>
          <p:spPr bwMode="auto">
            <a:xfrm>
              <a:off x="4705" y="3064"/>
              <a:ext cx="146" cy="198"/>
            </a:xfrm>
            <a:custGeom>
              <a:avLst/>
              <a:gdLst>
                <a:gd name="T0" fmla="*/ 558 w 125"/>
                <a:gd name="T1" fmla="*/ 0 h 175"/>
                <a:gd name="T2" fmla="*/ 141 w 125"/>
                <a:gd name="T3" fmla="*/ 0 h 175"/>
                <a:gd name="T4" fmla="*/ 0 w 125"/>
                <a:gd name="T5" fmla="*/ 23 h 175"/>
                <a:gd name="T6" fmla="*/ 56 w 125"/>
                <a:gd name="T7" fmla="*/ 224 h 175"/>
                <a:gd name="T8" fmla="*/ 117 w 125"/>
                <a:gd name="T9" fmla="*/ 421 h 175"/>
                <a:gd name="T10" fmla="*/ 29 w 125"/>
                <a:gd name="T11" fmla="*/ 475 h 175"/>
                <a:gd name="T12" fmla="*/ 117 w 125"/>
                <a:gd name="T13" fmla="*/ 596 h 175"/>
                <a:gd name="T14" fmla="*/ 169 w 125"/>
                <a:gd name="T15" fmla="*/ 596 h 175"/>
                <a:gd name="T16" fmla="*/ 478 w 125"/>
                <a:gd name="T17" fmla="*/ 397 h 175"/>
                <a:gd name="T18" fmla="*/ 558 w 125"/>
                <a:gd name="T19" fmla="*/ 276 h 175"/>
                <a:gd name="T20" fmla="*/ 585 w 125"/>
                <a:gd name="T21" fmla="*/ 146 h 175"/>
                <a:gd name="T22" fmla="*/ 585 w 125"/>
                <a:gd name="T23" fmla="*/ 146 h 175"/>
                <a:gd name="T24" fmla="*/ 558 w 125"/>
                <a:gd name="T25" fmla="*/ 0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5" h="175">
                  <a:moveTo>
                    <a:pt x="118" y="0"/>
                  </a:moveTo>
                  <a:lnTo>
                    <a:pt x="30" y="0"/>
                  </a:lnTo>
                  <a:lnTo>
                    <a:pt x="0" y="7"/>
                  </a:lnTo>
                  <a:lnTo>
                    <a:pt x="12" y="65"/>
                  </a:lnTo>
                  <a:lnTo>
                    <a:pt x="24" y="123"/>
                  </a:lnTo>
                  <a:lnTo>
                    <a:pt x="6" y="138"/>
                  </a:lnTo>
                  <a:lnTo>
                    <a:pt x="24" y="174"/>
                  </a:lnTo>
                  <a:lnTo>
                    <a:pt x="36" y="174"/>
                  </a:lnTo>
                  <a:lnTo>
                    <a:pt x="101" y="116"/>
                  </a:lnTo>
                  <a:lnTo>
                    <a:pt x="118" y="80"/>
                  </a:lnTo>
                  <a:lnTo>
                    <a:pt x="124" y="43"/>
                  </a:lnTo>
                  <a:lnTo>
                    <a:pt x="11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97" name="Freeform 132"/>
            <p:cNvSpPr>
              <a:spLocks/>
            </p:cNvSpPr>
            <p:nvPr/>
          </p:nvSpPr>
          <p:spPr bwMode="auto">
            <a:xfrm>
              <a:off x="4816" y="2489"/>
              <a:ext cx="620" cy="444"/>
            </a:xfrm>
            <a:custGeom>
              <a:avLst/>
              <a:gdLst>
                <a:gd name="T0" fmla="*/ 1571 w 530"/>
                <a:gd name="T1" fmla="*/ 387 h 394"/>
                <a:gd name="T2" fmla="*/ 1397 w 530"/>
                <a:gd name="T3" fmla="*/ 478 h 394"/>
                <a:gd name="T4" fmla="*/ 1224 w 530"/>
                <a:gd name="T5" fmla="*/ 530 h 394"/>
                <a:gd name="T6" fmla="*/ 1056 w 530"/>
                <a:gd name="T7" fmla="*/ 600 h 394"/>
                <a:gd name="T8" fmla="*/ 941 w 530"/>
                <a:gd name="T9" fmla="*/ 623 h 394"/>
                <a:gd name="T10" fmla="*/ 798 w 530"/>
                <a:gd name="T11" fmla="*/ 650 h 394"/>
                <a:gd name="T12" fmla="*/ 602 w 530"/>
                <a:gd name="T13" fmla="*/ 723 h 394"/>
                <a:gd name="T14" fmla="*/ 427 w 530"/>
                <a:gd name="T15" fmla="*/ 745 h 394"/>
                <a:gd name="T16" fmla="*/ 168 w 530"/>
                <a:gd name="T17" fmla="*/ 799 h 394"/>
                <a:gd name="T18" fmla="*/ 168 w 530"/>
                <a:gd name="T19" fmla="*/ 940 h 394"/>
                <a:gd name="T20" fmla="*/ 168 w 530"/>
                <a:gd name="T21" fmla="*/ 988 h 394"/>
                <a:gd name="T22" fmla="*/ 0 w 530"/>
                <a:gd name="T23" fmla="*/ 1034 h 394"/>
                <a:gd name="T24" fmla="*/ 140 w 530"/>
                <a:gd name="T25" fmla="*/ 1178 h 394"/>
                <a:gd name="T26" fmla="*/ 140 w 530"/>
                <a:gd name="T27" fmla="*/ 1225 h 394"/>
                <a:gd name="T28" fmla="*/ 197 w 530"/>
                <a:gd name="T29" fmla="*/ 1295 h 394"/>
                <a:gd name="T30" fmla="*/ 602 w 530"/>
                <a:gd name="T31" fmla="*/ 1084 h 394"/>
                <a:gd name="T32" fmla="*/ 827 w 530"/>
                <a:gd name="T33" fmla="*/ 1062 h 394"/>
                <a:gd name="T34" fmla="*/ 1079 w 530"/>
                <a:gd name="T35" fmla="*/ 988 h 394"/>
                <a:gd name="T36" fmla="*/ 1338 w 530"/>
                <a:gd name="T37" fmla="*/ 988 h 394"/>
                <a:gd name="T38" fmla="*/ 1449 w 530"/>
                <a:gd name="T39" fmla="*/ 988 h 394"/>
                <a:gd name="T40" fmla="*/ 1716 w 530"/>
                <a:gd name="T41" fmla="*/ 940 h 394"/>
                <a:gd name="T42" fmla="*/ 1764 w 530"/>
                <a:gd name="T43" fmla="*/ 723 h 394"/>
                <a:gd name="T44" fmla="*/ 1823 w 530"/>
                <a:gd name="T45" fmla="*/ 600 h 394"/>
                <a:gd name="T46" fmla="*/ 1885 w 530"/>
                <a:gd name="T47" fmla="*/ 478 h 394"/>
                <a:gd name="T48" fmla="*/ 2026 w 530"/>
                <a:gd name="T49" fmla="*/ 339 h 394"/>
                <a:gd name="T50" fmla="*/ 2312 w 530"/>
                <a:gd name="T51" fmla="*/ 240 h 394"/>
                <a:gd name="T52" fmla="*/ 2455 w 530"/>
                <a:gd name="T53" fmla="*/ 192 h 394"/>
                <a:gd name="T54" fmla="*/ 2538 w 530"/>
                <a:gd name="T55" fmla="*/ 124 h 394"/>
                <a:gd name="T56" fmla="*/ 2455 w 530"/>
                <a:gd name="T57" fmla="*/ 48 h 394"/>
                <a:gd name="T58" fmla="*/ 2337 w 530"/>
                <a:gd name="T59" fmla="*/ 0 h 394"/>
                <a:gd name="T60" fmla="*/ 2081 w 530"/>
                <a:gd name="T61" fmla="*/ 26 h 394"/>
                <a:gd name="T62" fmla="*/ 1941 w 530"/>
                <a:gd name="T63" fmla="*/ 74 h 394"/>
                <a:gd name="T64" fmla="*/ 1855 w 530"/>
                <a:gd name="T65" fmla="*/ 144 h 394"/>
                <a:gd name="T66" fmla="*/ 1855 w 530"/>
                <a:gd name="T67" fmla="*/ 144 h 394"/>
                <a:gd name="T68" fmla="*/ 1571 w 530"/>
                <a:gd name="T69" fmla="*/ 387 h 3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0" h="394">
                  <a:moveTo>
                    <a:pt x="327" y="117"/>
                  </a:moveTo>
                  <a:lnTo>
                    <a:pt x="291" y="145"/>
                  </a:lnTo>
                  <a:lnTo>
                    <a:pt x="255" y="160"/>
                  </a:lnTo>
                  <a:lnTo>
                    <a:pt x="220" y="182"/>
                  </a:lnTo>
                  <a:lnTo>
                    <a:pt x="196" y="189"/>
                  </a:lnTo>
                  <a:lnTo>
                    <a:pt x="166" y="197"/>
                  </a:lnTo>
                  <a:lnTo>
                    <a:pt x="125" y="219"/>
                  </a:lnTo>
                  <a:lnTo>
                    <a:pt x="89" y="226"/>
                  </a:lnTo>
                  <a:lnTo>
                    <a:pt x="35" y="241"/>
                  </a:lnTo>
                  <a:lnTo>
                    <a:pt x="35" y="284"/>
                  </a:lnTo>
                  <a:lnTo>
                    <a:pt x="35" y="299"/>
                  </a:lnTo>
                  <a:lnTo>
                    <a:pt x="0" y="313"/>
                  </a:lnTo>
                  <a:lnTo>
                    <a:pt x="29" y="357"/>
                  </a:lnTo>
                  <a:lnTo>
                    <a:pt x="29" y="371"/>
                  </a:lnTo>
                  <a:lnTo>
                    <a:pt x="41" y="393"/>
                  </a:lnTo>
                  <a:lnTo>
                    <a:pt x="125" y="328"/>
                  </a:lnTo>
                  <a:lnTo>
                    <a:pt x="172" y="321"/>
                  </a:lnTo>
                  <a:lnTo>
                    <a:pt x="225" y="299"/>
                  </a:lnTo>
                  <a:lnTo>
                    <a:pt x="279" y="299"/>
                  </a:lnTo>
                  <a:lnTo>
                    <a:pt x="303" y="299"/>
                  </a:lnTo>
                  <a:lnTo>
                    <a:pt x="357" y="284"/>
                  </a:lnTo>
                  <a:lnTo>
                    <a:pt x="368" y="219"/>
                  </a:lnTo>
                  <a:lnTo>
                    <a:pt x="380" y="182"/>
                  </a:lnTo>
                  <a:lnTo>
                    <a:pt x="392" y="145"/>
                  </a:lnTo>
                  <a:lnTo>
                    <a:pt x="422" y="102"/>
                  </a:lnTo>
                  <a:lnTo>
                    <a:pt x="481" y="73"/>
                  </a:lnTo>
                  <a:lnTo>
                    <a:pt x="511" y="59"/>
                  </a:lnTo>
                  <a:lnTo>
                    <a:pt x="529" y="37"/>
                  </a:lnTo>
                  <a:lnTo>
                    <a:pt x="511" y="15"/>
                  </a:lnTo>
                  <a:lnTo>
                    <a:pt x="487" y="0"/>
                  </a:lnTo>
                  <a:lnTo>
                    <a:pt x="433" y="8"/>
                  </a:lnTo>
                  <a:lnTo>
                    <a:pt x="404" y="22"/>
                  </a:lnTo>
                  <a:lnTo>
                    <a:pt x="386" y="44"/>
                  </a:lnTo>
                  <a:lnTo>
                    <a:pt x="327" y="11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98" name="Freeform 133"/>
            <p:cNvSpPr>
              <a:spLocks/>
            </p:cNvSpPr>
            <p:nvPr/>
          </p:nvSpPr>
          <p:spPr bwMode="auto">
            <a:xfrm>
              <a:off x="5329" y="2621"/>
              <a:ext cx="128" cy="116"/>
            </a:xfrm>
            <a:custGeom>
              <a:avLst/>
              <a:gdLst>
                <a:gd name="T0" fmla="*/ 512 w 109"/>
                <a:gd name="T1" fmla="*/ 0 h 103"/>
                <a:gd name="T2" fmla="*/ 296 w 109"/>
                <a:gd name="T3" fmla="*/ 0 h 103"/>
                <a:gd name="T4" fmla="*/ 208 w 109"/>
                <a:gd name="T5" fmla="*/ 69 h 103"/>
                <a:gd name="T6" fmla="*/ 58 w 109"/>
                <a:gd name="T7" fmla="*/ 189 h 103"/>
                <a:gd name="T8" fmla="*/ 29 w 109"/>
                <a:gd name="T9" fmla="*/ 260 h 103"/>
                <a:gd name="T10" fmla="*/ 0 w 109"/>
                <a:gd name="T11" fmla="*/ 334 h 103"/>
                <a:gd name="T12" fmla="*/ 29 w 109"/>
                <a:gd name="T13" fmla="*/ 334 h 103"/>
                <a:gd name="T14" fmla="*/ 269 w 109"/>
                <a:gd name="T15" fmla="*/ 234 h 103"/>
                <a:gd name="T16" fmla="*/ 480 w 109"/>
                <a:gd name="T17" fmla="*/ 162 h 103"/>
                <a:gd name="T18" fmla="*/ 540 w 109"/>
                <a:gd name="T19" fmla="*/ 93 h 103"/>
                <a:gd name="T20" fmla="*/ 512 w 109"/>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103">
                  <a:moveTo>
                    <a:pt x="102" y="0"/>
                  </a:moveTo>
                  <a:lnTo>
                    <a:pt x="60" y="0"/>
                  </a:lnTo>
                  <a:lnTo>
                    <a:pt x="42" y="21"/>
                  </a:lnTo>
                  <a:lnTo>
                    <a:pt x="12" y="58"/>
                  </a:lnTo>
                  <a:lnTo>
                    <a:pt x="6" y="80"/>
                  </a:lnTo>
                  <a:lnTo>
                    <a:pt x="0" y="102"/>
                  </a:lnTo>
                  <a:lnTo>
                    <a:pt x="6" y="102"/>
                  </a:lnTo>
                  <a:lnTo>
                    <a:pt x="54" y="72"/>
                  </a:lnTo>
                  <a:lnTo>
                    <a:pt x="96" y="50"/>
                  </a:lnTo>
                  <a:lnTo>
                    <a:pt x="108" y="28"/>
                  </a:lnTo>
                  <a:lnTo>
                    <a:pt x="102"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6999" name="Freeform 134"/>
            <p:cNvSpPr>
              <a:spLocks/>
            </p:cNvSpPr>
            <p:nvPr/>
          </p:nvSpPr>
          <p:spPr bwMode="auto">
            <a:xfrm>
              <a:off x="5219" y="1840"/>
              <a:ext cx="467" cy="650"/>
            </a:xfrm>
            <a:custGeom>
              <a:avLst/>
              <a:gdLst>
                <a:gd name="T0" fmla="*/ 1629 w 399"/>
                <a:gd name="T1" fmla="*/ 100 h 576"/>
                <a:gd name="T2" fmla="*/ 1376 w 399"/>
                <a:gd name="T3" fmla="*/ 23 h 576"/>
                <a:gd name="T4" fmla="*/ 1287 w 399"/>
                <a:gd name="T5" fmla="*/ 0 h 576"/>
                <a:gd name="T6" fmla="*/ 1170 w 399"/>
                <a:gd name="T7" fmla="*/ 23 h 576"/>
                <a:gd name="T8" fmla="*/ 1170 w 399"/>
                <a:gd name="T9" fmla="*/ 191 h 576"/>
                <a:gd name="T10" fmla="*/ 1170 w 399"/>
                <a:gd name="T11" fmla="*/ 319 h 576"/>
                <a:gd name="T12" fmla="*/ 1058 w 399"/>
                <a:gd name="T13" fmla="*/ 537 h 576"/>
                <a:gd name="T14" fmla="*/ 915 w 399"/>
                <a:gd name="T15" fmla="*/ 757 h 576"/>
                <a:gd name="T16" fmla="*/ 887 w 399"/>
                <a:gd name="T17" fmla="*/ 880 h 576"/>
                <a:gd name="T18" fmla="*/ 801 w 399"/>
                <a:gd name="T19" fmla="*/ 1022 h 576"/>
                <a:gd name="T20" fmla="*/ 654 w 399"/>
                <a:gd name="T21" fmla="*/ 1172 h 576"/>
                <a:gd name="T22" fmla="*/ 514 w 399"/>
                <a:gd name="T23" fmla="*/ 1291 h 576"/>
                <a:gd name="T24" fmla="*/ 453 w 399"/>
                <a:gd name="T25" fmla="*/ 1437 h 576"/>
                <a:gd name="T26" fmla="*/ 169 w 399"/>
                <a:gd name="T27" fmla="*/ 1586 h 576"/>
                <a:gd name="T28" fmla="*/ 0 w 399"/>
                <a:gd name="T29" fmla="*/ 1755 h 576"/>
                <a:gd name="T30" fmla="*/ 255 w 399"/>
                <a:gd name="T31" fmla="*/ 1781 h 576"/>
                <a:gd name="T32" fmla="*/ 453 w 399"/>
                <a:gd name="T33" fmla="*/ 1755 h 576"/>
                <a:gd name="T34" fmla="*/ 602 w 399"/>
                <a:gd name="T35" fmla="*/ 1755 h 576"/>
                <a:gd name="T36" fmla="*/ 602 w 399"/>
                <a:gd name="T37" fmla="*/ 1924 h 576"/>
                <a:gd name="T38" fmla="*/ 771 w 399"/>
                <a:gd name="T39" fmla="*/ 1803 h 576"/>
                <a:gd name="T40" fmla="*/ 801 w 399"/>
                <a:gd name="T41" fmla="*/ 1539 h 576"/>
                <a:gd name="T42" fmla="*/ 970 w 399"/>
                <a:gd name="T43" fmla="*/ 1172 h 576"/>
                <a:gd name="T44" fmla="*/ 1112 w 399"/>
                <a:gd name="T45" fmla="*/ 928 h 576"/>
                <a:gd name="T46" fmla="*/ 1431 w 399"/>
                <a:gd name="T47" fmla="*/ 730 h 576"/>
                <a:gd name="T48" fmla="*/ 1750 w 399"/>
                <a:gd name="T49" fmla="*/ 658 h 576"/>
                <a:gd name="T50" fmla="*/ 1919 w 399"/>
                <a:gd name="T51" fmla="*/ 561 h 576"/>
                <a:gd name="T52" fmla="*/ 1919 w 399"/>
                <a:gd name="T53" fmla="*/ 513 h 576"/>
                <a:gd name="T54" fmla="*/ 1919 w 399"/>
                <a:gd name="T55" fmla="*/ 513 h 576"/>
                <a:gd name="T56" fmla="*/ 1629 w 399"/>
                <a:gd name="T57" fmla="*/ 100 h 5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9" h="576">
                  <a:moveTo>
                    <a:pt x="338" y="30"/>
                  </a:moveTo>
                  <a:lnTo>
                    <a:pt x="285" y="7"/>
                  </a:lnTo>
                  <a:lnTo>
                    <a:pt x="267" y="0"/>
                  </a:lnTo>
                  <a:lnTo>
                    <a:pt x="243" y="7"/>
                  </a:lnTo>
                  <a:lnTo>
                    <a:pt x="243" y="58"/>
                  </a:lnTo>
                  <a:lnTo>
                    <a:pt x="243" y="95"/>
                  </a:lnTo>
                  <a:lnTo>
                    <a:pt x="220" y="160"/>
                  </a:lnTo>
                  <a:lnTo>
                    <a:pt x="190" y="226"/>
                  </a:lnTo>
                  <a:lnTo>
                    <a:pt x="184" y="262"/>
                  </a:lnTo>
                  <a:lnTo>
                    <a:pt x="166" y="306"/>
                  </a:lnTo>
                  <a:lnTo>
                    <a:pt x="136" y="350"/>
                  </a:lnTo>
                  <a:lnTo>
                    <a:pt x="106" y="386"/>
                  </a:lnTo>
                  <a:lnTo>
                    <a:pt x="94" y="430"/>
                  </a:lnTo>
                  <a:lnTo>
                    <a:pt x="35" y="473"/>
                  </a:lnTo>
                  <a:lnTo>
                    <a:pt x="0" y="524"/>
                  </a:lnTo>
                  <a:lnTo>
                    <a:pt x="53" y="532"/>
                  </a:lnTo>
                  <a:lnTo>
                    <a:pt x="94" y="524"/>
                  </a:lnTo>
                  <a:lnTo>
                    <a:pt x="124" y="524"/>
                  </a:lnTo>
                  <a:lnTo>
                    <a:pt x="124" y="575"/>
                  </a:lnTo>
                  <a:lnTo>
                    <a:pt x="160" y="539"/>
                  </a:lnTo>
                  <a:lnTo>
                    <a:pt x="166" y="459"/>
                  </a:lnTo>
                  <a:lnTo>
                    <a:pt x="202" y="350"/>
                  </a:lnTo>
                  <a:lnTo>
                    <a:pt x="231" y="277"/>
                  </a:lnTo>
                  <a:lnTo>
                    <a:pt x="297" y="218"/>
                  </a:lnTo>
                  <a:lnTo>
                    <a:pt x="362" y="197"/>
                  </a:lnTo>
                  <a:lnTo>
                    <a:pt x="398" y="168"/>
                  </a:lnTo>
                  <a:lnTo>
                    <a:pt x="398" y="153"/>
                  </a:lnTo>
                  <a:lnTo>
                    <a:pt x="338" y="3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00" name="Freeform 135"/>
            <p:cNvSpPr>
              <a:spLocks/>
            </p:cNvSpPr>
            <p:nvPr/>
          </p:nvSpPr>
          <p:spPr bwMode="auto">
            <a:xfrm>
              <a:off x="5407" y="2473"/>
              <a:ext cx="188" cy="140"/>
            </a:xfrm>
            <a:custGeom>
              <a:avLst/>
              <a:gdLst>
                <a:gd name="T0" fmla="*/ 559 w 161"/>
                <a:gd name="T1" fmla="*/ 170 h 124"/>
                <a:gd name="T2" fmla="*/ 450 w 161"/>
                <a:gd name="T3" fmla="*/ 98 h 124"/>
                <a:gd name="T4" fmla="*/ 364 w 161"/>
                <a:gd name="T5" fmla="*/ 47 h 124"/>
                <a:gd name="T6" fmla="*/ 169 w 161"/>
                <a:gd name="T7" fmla="*/ 0 h 124"/>
                <a:gd name="T8" fmla="*/ 56 w 161"/>
                <a:gd name="T9" fmla="*/ 0 h 124"/>
                <a:gd name="T10" fmla="*/ 0 w 161"/>
                <a:gd name="T11" fmla="*/ 124 h 124"/>
                <a:gd name="T12" fmla="*/ 0 w 161"/>
                <a:gd name="T13" fmla="*/ 170 h 124"/>
                <a:gd name="T14" fmla="*/ 225 w 161"/>
                <a:gd name="T15" fmla="*/ 245 h 124"/>
                <a:gd name="T16" fmla="*/ 255 w 161"/>
                <a:gd name="T17" fmla="*/ 269 h 124"/>
                <a:gd name="T18" fmla="*/ 307 w 161"/>
                <a:gd name="T19" fmla="*/ 323 h 124"/>
                <a:gd name="T20" fmla="*/ 334 w 161"/>
                <a:gd name="T21" fmla="*/ 390 h 124"/>
                <a:gd name="T22" fmla="*/ 334 w 161"/>
                <a:gd name="T23" fmla="*/ 414 h 124"/>
                <a:gd name="T24" fmla="*/ 478 w 161"/>
                <a:gd name="T25" fmla="*/ 390 h 124"/>
                <a:gd name="T26" fmla="*/ 754 w 161"/>
                <a:gd name="T27" fmla="*/ 323 h 124"/>
                <a:gd name="T28" fmla="*/ 754 w 161"/>
                <a:gd name="T29" fmla="*/ 292 h 124"/>
                <a:gd name="T30" fmla="*/ 754 w 161"/>
                <a:gd name="T31" fmla="*/ 292 h 124"/>
                <a:gd name="T32" fmla="*/ 559 w 161"/>
                <a:gd name="T33" fmla="*/ 17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124">
                  <a:moveTo>
                    <a:pt x="119" y="51"/>
                  </a:moveTo>
                  <a:lnTo>
                    <a:pt x="95" y="29"/>
                  </a:lnTo>
                  <a:lnTo>
                    <a:pt x="77" y="14"/>
                  </a:lnTo>
                  <a:lnTo>
                    <a:pt x="36" y="0"/>
                  </a:lnTo>
                  <a:lnTo>
                    <a:pt x="12" y="0"/>
                  </a:lnTo>
                  <a:lnTo>
                    <a:pt x="0" y="36"/>
                  </a:lnTo>
                  <a:lnTo>
                    <a:pt x="0" y="51"/>
                  </a:lnTo>
                  <a:lnTo>
                    <a:pt x="48" y="73"/>
                  </a:lnTo>
                  <a:lnTo>
                    <a:pt x="54" y="80"/>
                  </a:lnTo>
                  <a:lnTo>
                    <a:pt x="65" y="95"/>
                  </a:lnTo>
                  <a:lnTo>
                    <a:pt x="71" y="116"/>
                  </a:lnTo>
                  <a:lnTo>
                    <a:pt x="71" y="123"/>
                  </a:lnTo>
                  <a:lnTo>
                    <a:pt x="101" y="116"/>
                  </a:lnTo>
                  <a:lnTo>
                    <a:pt x="160" y="95"/>
                  </a:lnTo>
                  <a:lnTo>
                    <a:pt x="160" y="87"/>
                  </a:lnTo>
                  <a:lnTo>
                    <a:pt x="119" y="5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01" name="Freeform 136"/>
            <p:cNvSpPr>
              <a:spLocks/>
            </p:cNvSpPr>
            <p:nvPr/>
          </p:nvSpPr>
          <p:spPr bwMode="auto">
            <a:xfrm>
              <a:off x="5114" y="1824"/>
              <a:ext cx="315" cy="485"/>
            </a:xfrm>
            <a:custGeom>
              <a:avLst/>
              <a:gdLst>
                <a:gd name="T0" fmla="*/ 1301 w 269"/>
                <a:gd name="T1" fmla="*/ 0 h 430"/>
                <a:gd name="T2" fmla="*/ 1041 w 269"/>
                <a:gd name="T3" fmla="*/ 0 h 430"/>
                <a:gd name="T4" fmla="*/ 890 w 269"/>
                <a:gd name="T5" fmla="*/ 0 h 430"/>
                <a:gd name="T6" fmla="*/ 890 w 269"/>
                <a:gd name="T7" fmla="*/ 123 h 430"/>
                <a:gd name="T8" fmla="*/ 813 w 269"/>
                <a:gd name="T9" fmla="*/ 268 h 430"/>
                <a:gd name="T10" fmla="*/ 694 w 269"/>
                <a:gd name="T11" fmla="*/ 341 h 430"/>
                <a:gd name="T12" fmla="*/ 515 w 269"/>
                <a:gd name="T13" fmla="*/ 388 h 430"/>
                <a:gd name="T14" fmla="*/ 408 w 269"/>
                <a:gd name="T15" fmla="*/ 530 h 430"/>
                <a:gd name="T16" fmla="*/ 348 w 269"/>
                <a:gd name="T17" fmla="*/ 725 h 430"/>
                <a:gd name="T18" fmla="*/ 319 w 269"/>
                <a:gd name="T19" fmla="*/ 967 h 430"/>
                <a:gd name="T20" fmla="*/ 88 w 269"/>
                <a:gd name="T21" fmla="*/ 1113 h 430"/>
                <a:gd name="T22" fmla="*/ 0 w 269"/>
                <a:gd name="T23" fmla="*/ 1287 h 430"/>
                <a:gd name="T24" fmla="*/ 0 w 269"/>
                <a:gd name="T25" fmla="*/ 1332 h 430"/>
                <a:gd name="T26" fmla="*/ 56 w 269"/>
                <a:gd name="T27" fmla="*/ 1407 h 430"/>
                <a:gd name="T28" fmla="*/ 288 w 269"/>
                <a:gd name="T29" fmla="*/ 1431 h 430"/>
                <a:gd name="T30" fmla="*/ 376 w 269"/>
                <a:gd name="T31" fmla="*/ 1431 h 430"/>
                <a:gd name="T32" fmla="*/ 548 w 269"/>
                <a:gd name="T33" fmla="*/ 1356 h 430"/>
                <a:gd name="T34" fmla="*/ 603 w 269"/>
                <a:gd name="T35" fmla="*/ 1255 h 430"/>
                <a:gd name="T36" fmla="*/ 752 w 269"/>
                <a:gd name="T37" fmla="*/ 1163 h 430"/>
                <a:gd name="T38" fmla="*/ 863 w 269"/>
                <a:gd name="T39" fmla="*/ 1088 h 430"/>
                <a:gd name="T40" fmla="*/ 863 w 269"/>
                <a:gd name="T41" fmla="*/ 995 h 430"/>
                <a:gd name="T42" fmla="*/ 890 w 269"/>
                <a:gd name="T43" fmla="*/ 874 h 430"/>
                <a:gd name="T44" fmla="*/ 952 w 269"/>
                <a:gd name="T45" fmla="*/ 750 h 430"/>
                <a:gd name="T46" fmla="*/ 1011 w 269"/>
                <a:gd name="T47" fmla="*/ 629 h 430"/>
                <a:gd name="T48" fmla="*/ 1041 w 269"/>
                <a:gd name="T49" fmla="*/ 606 h 430"/>
                <a:gd name="T50" fmla="*/ 1130 w 269"/>
                <a:gd name="T51" fmla="*/ 530 h 430"/>
                <a:gd name="T52" fmla="*/ 1267 w 269"/>
                <a:gd name="T53" fmla="*/ 438 h 430"/>
                <a:gd name="T54" fmla="*/ 1267 w 269"/>
                <a:gd name="T55" fmla="*/ 414 h 430"/>
                <a:gd name="T56" fmla="*/ 1301 w 269"/>
                <a:gd name="T57" fmla="*/ 0 h 4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9" h="430">
                  <a:moveTo>
                    <a:pt x="268" y="0"/>
                  </a:moveTo>
                  <a:lnTo>
                    <a:pt x="214" y="0"/>
                  </a:lnTo>
                  <a:lnTo>
                    <a:pt x="184" y="0"/>
                  </a:lnTo>
                  <a:lnTo>
                    <a:pt x="184" y="36"/>
                  </a:lnTo>
                  <a:lnTo>
                    <a:pt x="167" y="80"/>
                  </a:lnTo>
                  <a:lnTo>
                    <a:pt x="143" y="102"/>
                  </a:lnTo>
                  <a:lnTo>
                    <a:pt x="107" y="116"/>
                  </a:lnTo>
                  <a:lnTo>
                    <a:pt x="84" y="160"/>
                  </a:lnTo>
                  <a:lnTo>
                    <a:pt x="72" y="218"/>
                  </a:lnTo>
                  <a:lnTo>
                    <a:pt x="66" y="291"/>
                  </a:lnTo>
                  <a:lnTo>
                    <a:pt x="18" y="335"/>
                  </a:lnTo>
                  <a:lnTo>
                    <a:pt x="0" y="386"/>
                  </a:lnTo>
                  <a:lnTo>
                    <a:pt x="0" y="400"/>
                  </a:lnTo>
                  <a:lnTo>
                    <a:pt x="12" y="422"/>
                  </a:lnTo>
                  <a:lnTo>
                    <a:pt x="60" y="429"/>
                  </a:lnTo>
                  <a:lnTo>
                    <a:pt x="78" y="429"/>
                  </a:lnTo>
                  <a:lnTo>
                    <a:pt x="113" y="407"/>
                  </a:lnTo>
                  <a:lnTo>
                    <a:pt x="125" y="378"/>
                  </a:lnTo>
                  <a:lnTo>
                    <a:pt x="155" y="349"/>
                  </a:lnTo>
                  <a:lnTo>
                    <a:pt x="178" y="327"/>
                  </a:lnTo>
                  <a:lnTo>
                    <a:pt x="178" y="298"/>
                  </a:lnTo>
                  <a:lnTo>
                    <a:pt x="184" y="262"/>
                  </a:lnTo>
                  <a:lnTo>
                    <a:pt x="196" y="225"/>
                  </a:lnTo>
                  <a:lnTo>
                    <a:pt x="208" y="189"/>
                  </a:lnTo>
                  <a:lnTo>
                    <a:pt x="214" y="182"/>
                  </a:lnTo>
                  <a:lnTo>
                    <a:pt x="232" y="160"/>
                  </a:lnTo>
                  <a:lnTo>
                    <a:pt x="262" y="131"/>
                  </a:lnTo>
                  <a:lnTo>
                    <a:pt x="262" y="123"/>
                  </a:lnTo>
                  <a:lnTo>
                    <a:pt x="26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02" name="Freeform 137"/>
            <p:cNvSpPr>
              <a:spLocks/>
            </p:cNvSpPr>
            <p:nvPr/>
          </p:nvSpPr>
          <p:spPr bwMode="auto">
            <a:xfrm>
              <a:off x="4836" y="2021"/>
              <a:ext cx="357" cy="215"/>
            </a:xfrm>
            <a:custGeom>
              <a:avLst/>
              <a:gdLst>
                <a:gd name="T0" fmla="*/ 1297 w 305"/>
                <a:gd name="T1" fmla="*/ 260 h 191"/>
                <a:gd name="T2" fmla="*/ 1180 w 305"/>
                <a:gd name="T3" fmla="*/ 240 h 191"/>
                <a:gd name="T4" fmla="*/ 950 w 305"/>
                <a:gd name="T5" fmla="*/ 48 h 191"/>
                <a:gd name="T6" fmla="*/ 866 w 305"/>
                <a:gd name="T7" fmla="*/ 0 h 191"/>
                <a:gd name="T8" fmla="*/ 774 w 305"/>
                <a:gd name="T9" fmla="*/ 0 h 191"/>
                <a:gd name="T10" fmla="*/ 604 w 305"/>
                <a:gd name="T11" fmla="*/ 74 h 191"/>
                <a:gd name="T12" fmla="*/ 549 w 305"/>
                <a:gd name="T13" fmla="*/ 99 h 191"/>
                <a:gd name="T14" fmla="*/ 348 w 305"/>
                <a:gd name="T15" fmla="*/ 163 h 191"/>
                <a:gd name="T16" fmla="*/ 171 w 305"/>
                <a:gd name="T17" fmla="*/ 214 h 191"/>
                <a:gd name="T18" fmla="*/ 119 w 305"/>
                <a:gd name="T19" fmla="*/ 308 h 191"/>
                <a:gd name="T20" fmla="*/ 29 w 305"/>
                <a:gd name="T21" fmla="*/ 527 h 191"/>
                <a:gd name="T22" fmla="*/ 0 w 305"/>
                <a:gd name="T23" fmla="*/ 621 h 191"/>
                <a:gd name="T24" fmla="*/ 348 w 305"/>
                <a:gd name="T25" fmla="*/ 621 h 191"/>
                <a:gd name="T26" fmla="*/ 492 w 305"/>
                <a:gd name="T27" fmla="*/ 548 h 191"/>
                <a:gd name="T28" fmla="*/ 659 w 305"/>
                <a:gd name="T29" fmla="*/ 527 h 191"/>
                <a:gd name="T30" fmla="*/ 866 w 305"/>
                <a:gd name="T31" fmla="*/ 500 h 191"/>
                <a:gd name="T32" fmla="*/ 1060 w 305"/>
                <a:gd name="T33" fmla="*/ 548 h 191"/>
                <a:gd name="T34" fmla="*/ 1151 w 305"/>
                <a:gd name="T35" fmla="*/ 621 h 191"/>
                <a:gd name="T36" fmla="*/ 1236 w 305"/>
                <a:gd name="T37" fmla="*/ 548 h 191"/>
                <a:gd name="T38" fmla="*/ 1408 w 305"/>
                <a:gd name="T39" fmla="*/ 433 h 191"/>
                <a:gd name="T40" fmla="*/ 1468 w 305"/>
                <a:gd name="T41" fmla="*/ 385 h 191"/>
                <a:gd name="T42" fmla="*/ 1468 w 305"/>
                <a:gd name="T43" fmla="*/ 385 h 191"/>
                <a:gd name="T44" fmla="*/ 1297 w 305"/>
                <a:gd name="T45" fmla="*/ 260 h 1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5" h="191">
                  <a:moveTo>
                    <a:pt x="268" y="80"/>
                  </a:moveTo>
                  <a:lnTo>
                    <a:pt x="244" y="73"/>
                  </a:lnTo>
                  <a:lnTo>
                    <a:pt x="197" y="15"/>
                  </a:lnTo>
                  <a:lnTo>
                    <a:pt x="179" y="0"/>
                  </a:lnTo>
                  <a:lnTo>
                    <a:pt x="161" y="0"/>
                  </a:lnTo>
                  <a:lnTo>
                    <a:pt x="126" y="22"/>
                  </a:lnTo>
                  <a:lnTo>
                    <a:pt x="114" y="30"/>
                  </a:lnTo>
                  <a:lnTo>
                    <a:pt x="72" y="51"/>
                  </a:lnTo>
                  <a:lnTo>
                    <a:pt x="36" y="66"/>
                  </a:lnTo>
                  <a:lnTo>
                    <a:pt x="24" y="95"/>
                  </a:lnTo>
                  <a:lnTo>
                    <a:pt x="6" y="161"/>
                  </a:lnTo>
                  <a:lnTo>
                    <a:pt x="0" y="190"/>
                  </a:lnTo>
                  <a:lnTo>
                    <a:pt x="72" y="190"/>
                  </a:lnTo>
                  <a:lnTo>
                    <a:pt x="102" y="168"/>
                  </a:lnTo>
                  <a:lnTo>
                    <a:pt x="137" y="161"/>
                  </a:lnTo>
                  <a:lnTo>
                    <a:pt x="179" y="153"/>
                  </a:lnTo>
                  <a:lnTo>
                    <a:pt x="220" y="168"/>
                  </a:lnTo>
                  <a:lnTo>
                    <a:pt x="238" y="190"/>
                  </a:lnTo>
                  <a:lnTo>
                    <a:pt x="256" y="168"/>
                  </a:lnTo>
                  <a:lnTo>
                    <a:pt x="292" y="132"/>
                  </a:lnTo>
                  <a:lnTo>
                    <a:pt x="304" y="117"/>
                  </a:lnTo>
                  <a:lnTo>
                    <a:pt x="268" y="8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03" name="Freeform 138"/>
            <p:cNvSpPr>
              <a:spLocks/>
            </p:cNvSpPr>
            <p:nvPr/>
          </p:nvSpPr>
          <p:spPr bwMode="auto">
            <a:xfrm>
              <a:off x="4002" y="2300"/>
              <a:ext cx="432" cy="354"/>
            </a:xfrm>
            <a:custGeom>
              <a:avLst/>
              <a:gdLst>
                <a:gd name="T0" fmla="*/ 1720 w 369"/>
                <a:gd name="T1" fmla="*/ 124 h 313"/>
                <a:gd name="T2" fmla="*/ 1720 w 369"/>
                <a:gd name="T3" fmla="*/ 0 h 313"/>
                <a:gd name="T4" fmla="*/ 1350 w 369"/>
                <a:gd name="T5" fmla="*/ 23 h 313"/>
                <a:gd name="T6" fmla="*/ 1009 w 369"/>
                <a:gd name="T7" fmla="*/ 124 h 313"/>
                <a:gd name="T8" fmla="*/ 745 w 369"/>
                <a:gd name="T9" fmla="*/ 178 h 313"/>
                <a:gd name="T10" fmla="*/ 403 w 369"/>
                <a:gd name="T11" fmla="*/ 300 h 313"/>
                <a:gd name="T12" fmla="*/ 344 w 369"/>
                <a:gd name="T13" fmla="*/ 449 h 313"/>
                <a:gd name="T14" fmla="*/ 314 w 369"/>
                <a:gd name="T15" fmla="*/ 499 h 313"/>
                <a:gd name="T16" fmla="*/ 256 w 369"/>
                <a:gd name="T17" fmla="*/ 673 h 313"/>
                <a:gd name="T18" fmla="*/ 88 w 369"/>
                <a:gd name="T19" fmla="*/ 818 h 313"/>
                <a:gd name="T20" fmla="*/ 0 w 369"/>
                <a:gd name="T21" fmla="*/ 921 h 313"/>
                <a:gd name="T22" fmla="*/ 227 w 369"/>
                <a:gd name="T23" fmla="*/ 1070 h 313"/>
                <a:gd name="T24" fmla="*/ 459 w 369"/>
                <a:gd name="T25" fmla="*/ 921 h 313"/>
                <a:gd name="T26" fmla="*/ 745 w 369"/>
                <a:gd name="T27" fmla="*/ 871 h 313"/>
                <a:gd name="T28" fmla="*/ 1173 w 369"/>
                <a:gd name="T29" fmla="*/ 777 h 313"/>
                <a:gd name="T30" fmla="*/ 1432 w 369"/>
                <a:gd name="T31" fmla="*/ 673 h 313"/>
                <a:gd name="T32" fmla="*/ 1693 w 369"/>
                <a:gd name="T33" fmla="*/ 597 h 313"/>
                <a:gd name="T34" fmla="*/ 1782 w 369"/>
                <a:gd name="T35" fmla="*/ 575 h 313"/>
                <a:gd name="T36" fmla="*/ 1720 w 369"/>
                <a:gd name="T37" fmla="*/ 124 h 3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9" h="313">
                  <a:moveTo>
                    <a:pt x="356" y="36"/>
                  </a:moveTo>
                  <a:lnTo>
                    <a:pt x="356" y="0"/>
                  </a:lnTo>
                  <a:lnTo>
                    <a:pt x="279" y="7"/>
                  </a:lnTo>
                  <a:lnTo>
                    <a:pt x="208" y="36"/>
                  </a:lnTo>
                  <a:lnTo>
                    <a:pt x="154" y="51"/>
                  </a:lnTo>
                  <a:lnTo>
                    <a:pt x="83" y="87"/>
                  </a:lnTo>
                  <a:lnTo>
                    <a:pt x="71" y="131"/>
                  </a:lnTo>
                  <a:lnTo>
                    <a:pt x="65" y="146"/>
                  </a:lnTo>
                  <a:lnTo>
                    <a:pt x="53" y="196"/>
                  </a:lnTo>
                  <a:lnTo>
                    <a:pt x="18" y="240"/>
                  </a:lnTo>
                  <a:lnTo>
                    <a:pt x="0" y="269"/>
                  </a:lnTo>
                  <a:lnTo>
                    <a:pt x="47" y="312"/>
                  </a:lnTo>
                  <a:lnTo>
                    <a:pt x="95" y="269"/>
                  </a:lnTo>
                  <a:lnTo>
                    <a:pt x="154" y="254"/>
                  </a:lnTo>
                  <a:lnTo>
                    <a:pt x="243" y="226"/>
                  </a:lnTo>
                  <a:lnTo>
                    <a:pt x="297" y="196"/>
                  </a:lnTo>
                  <a:lnTo>
                    <a:pt x="350" y="175"/>
                  </a:lnTo>
                  <a:lnTo>
                    <a:pt x="368" y="167"/>
                  </a:lnTo>
                  <a:lnTo>
                    <a:pt x="356" y="3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04" name="Freeform 139"/>
            <p:cNvSpPr>
              <a:spLocks/>
            </p:cNvSpPr>
            <p:nvPr/>
          </p:nvSpPr>
          <p:spPr bwMode="auto">
            <a:xfrm>
              <a:off x="4422" y="2000"/>
              <a:ext cx="532" cy="482"/>
            </a:xfrm>
            <a:custGeom>
              <a:avLst/>
              <a:gdLst>
                <a:gd name="T0" fmla="*/ 47 w 454"/>
                <a:gd name="T1" fmla="*/ 1092 h 427"/>
                <a:gd name="T2" fmla="*/ 0 w 454"/>
                <a:gd name="T3" fmla="*/ 1353 h 427"/>
                <a:gd name="T4" fmla="*/ 81 w 454"/>
                <a:gd name="T5" fmla="*/ 1432 h 427"/>
                <a:gd name="T6" fmla="*/ 580 w 454"/>
                <a:gd name="T7" fmla="*/ 1304 h 427"/>
                <a:gd name="T8" fmla="*/ 768 w 454"/>
                <a:gd name="T9" fmla="*/ 1251 h 427"/>
                <a:gd name="T10" fmla="*/ 1117 w 454"/>
                <a:gd name="T11" fmla="*/ 1138 h 427"/>
                <a:gd name="T12" fmla="*/ 1495 w 454"/>
                <a:gd name="T13" fmla="*/ 1016 h 427"/>
                <a:gd name="T14" fmla="*/ 1697 w 454"/>
                <a:gd name="T15" fmla="*/ 914 h 427"/>
                <a:gd name="T16" fmla="*/ 2212 w 454"/>
                <a:gd name="T17" fmla="*/ 639 h 427"/>
                <a:gd name="T18" fmla="*/ 1760 w 454"/>
                <a:gd name="T19" fmla="*/ 722 h 427"/>
                <a:gd name="T20" fmla="*/ 1724 w 454"/>
                <a:gd name="T21" fmla="*/ 722 h 427"/>
                <a:gd name="T22" fmla="*/ 1582 w 454"/>
                <a:gd name="T23" fmla="*/ 722 h 427"/>
                <a:gd name="T24" fmla="*/ 1352 w 454"/>
                <a:gd name="T25" fmla="*/ 722 h 427"/>
                <a:gd name="T26" fmla="*/ 1134 w 454"/>
                <a:gd name="T27" fmla="*/ 672 h 427"/>
                <a:gd name="T28" fmla="*/ 848 w 454"/>
                <a:gd name="T29" fmla="*/ 602 h 427"/>
                <a:gd name="T30" fmla="*/ 722 w 454"/>
                <a:gd name="T31" fmla="*/ 515 h 427"/>
                <a:gd name="T32" fmla="*/ 622 w 454"/>
                <a:gd name="T33" fmla="*/ 402 h 427"/>
                <a:gd name="T34" fmla="*/ 537 w 454"/>
                <a:gd name="T35" fmla="*/ 255 h 427"/>
                <a:gd name="T36" fmla="*/ 493 w 454"/>
                <a:gd name="T37" fmla="*/ 0 h 427"/>
                <a:gd name="T38" fmla="*/ 287 w 454"/>
                <a:gd name="T39" fmla="*/ 33 h 427"/>
                <a:gd name="T40" fmla="*/ 166 w 454"/>
                <a:gd name="T41" fmla="*/ 192 h 427"/>
                <a:gd name="T42" fmla="*/ 81 w 454"/>
                <a:gd name="T43" fmla="*/ 476 h 427"/>
                <a:gd name="T44" fmla="*/ 75 w 454"/>
                <a:gd name="T45" fmla="*/ 327 h 427"/>
                <a:gd name="T46" fmla="*/ 75 w 454"/>
                <a:gd name="T47" fmla="*/ 578 h 427"/>
                <a:gd name="T48" fmla="*/ 144 w 454"/>
                <a:gd name="T49" fmla="*/ 759 h 427"/>
                <a:gd name="T50" fmla="*/ 190 w 454"/>
                <a:gd name="T51" fmla="*/ 946 h 427"/>
                <a:gd name="T52" fmla="*/ 64 w 454"/>
                <a:gd name="T53" fmla="*/ 1081 h 427"/>
                <a:gd name="T54" fmla="*/ 0 w 454"/>
                <a:gd name="T55" fmla="*/ 1184 h 427"/>
                <a:gd name="T56" fmla="*/ 47 w 454"/>
                <a:gd name="T57" fmla="*/ 1092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54" h="427">
                  <a:moveTo>
                    <a:pt x="9" y="325"/>
                  </a:moveTo>
                  <a:lnTo>
                    <a:pt x="0" y="403"/>
                  </a:lnTo>
                  <a:lnTo>
                    <a:pt x="17" y="426"/>
                  </a:lnTo>
                  <a:lnTo>
                    <a:pt x="119" y="388"/>
                  </a:lnTo>
                  <a:lnTo>
                    <a:pt x="157" y="373"/>
                  </a:lnTo>
                  <a:lnTo>
                    <a:pt x="229" y="338"/>
                  </a:lnTo>
                  <a:lnTo>
                    <a:pt x="306" y="302"/>
                  </a:lnTo>
                  <a:lnTo>
                    <a:pt x="347" y="272"/>
                  </a:lnTo>
                  <a:lnTo>
                    <a:pt x="453" y="190"/>
                  </a:lnTo>
                  <a:lnTo>
                    <a:pt x="360" y="215"/>
                  </a:lnTo>
                  <a:lnTo>
                    <a:pt x="353" y="215"/>
                  </a:lnTo>
                  <a:lnTo>
                    <a:pt x="324" y="215"/>
                  </a:lnTo>
                  <a:lnTo>
                    <a:pt x="277" y="215"/>
                  </a:lnTo>
                  <a:lnTo>
                    <a:pt x="233" y="200"/>
                  </a:lnTo>
                  <a:lnTo>
                    <a:pt x="174" y="180"/>
                  </a:lnTo>
                  <a:lnTo>
                    <a:pt x="148" y="154"/>
                  </a:lnTo>
                  <a:lnTo>
                    <a:pt x="128" y="120"/>
                  </a:lnTo>
                  <a:lnTo>
                    <a:pt x="110" y="76"/>
                  </a:lnTo>
                  <a:lnTo>
                    <a:pt x="101" y="0"/>
                  </a:lnTo>
                  <a:lnTo>
                    <a:pt x="59" y="10"/>
                  </a:lnTo>
                  <a:lnTo>
                    <a:pt x="34" y="58"/>
                  </a:lnTo>
                  <a:lnTo>
                    <a:pt x="17" y="142"/>
                  </a:lnTo>
                  <a:lnTo>
                    <a:pt x="15" y="98"/>
                  </a:lnTo>
                  <a:lnTo>
                    <a:pt x="15" y="172"/>
                  </a:lnTo>
                  <a:lnTo>
                    <a:pt x="30" y="226"/>
                  </a:lnTo>
                  <a:lnTo>
                    <a:pt x="38" y="282"/>
                  </a:lnTo>
                  <a:lnTo>
                    <a:pt x="13" y="322"/>
                  </a:lnTo>
                  <a:lnTo>
                    <a:pt x="0" y="353"/>
                  </a:lnTo>
                  <a:lnTo>
                    <a:pt x="9" y="325"/>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05" name="Freeform 140"/>
            <p:cNvSpPr>
              <a:spLocks/>
            </p:cNvSpPr>
            <p:nvPr/>
          </p:nvSpPr>
          <p:spPr bwMode="auto">
            <a:xfrm>
              <a:off x="3933" y="2078"/>
              <a:ext cx="522" cy="297"/>
            </a:xfrm>
            <a:custGeom>
              <a:avLst/>
              <a:gdLst>
                <a:gd name="T0" fmla="*/ 1979 w 446"/>
                <a:gd name="T1" fmla="*/ 0 h 263"/>
                <a:gd name="T2" fmla="*/ 1750 w 446"/>
                <a:gd name="T3" fmla="*/ 0 h 263"/>
                <a:gd name="T4" fmla="*/ 1522 w 446"/>
                <a:gd name="T5" fmla="*/ 76 h 263"/>
                <a:gd name="T6" fmla="*/ 1180 w 446"/>
                <a:gd name="T7" fmla="*/ 119 h 263"/>
                <a:gd name="T8" fmla="*/ 1026 w 446"/>
                <a:gd name="T9" fmla="*/ 171 h 263"/>
                <a:gd name="T10" fmla="*/ 765 w 446"/>
                <a:gd name="T11" fmla="*/ 186 h 263"/>
                <a:gd name="T12" fmla="*/ 500 w 446"/>
                <a:gd name="T13" fmla="*/ 254 h 263"/>
                <a:gd name="T14" fmla="*/ 318 w 446"/>
                <a:gd name="T15" fmla="*/ 324 h 263"/>
                <a:gd name="T16" fmla="*/ 169 w 446"/>
                <a:gd name="T17" fmla="*/ 416 h 263"/>
                <a:gd name="T18" fmla="*/ 0 w 446"/>
                <a:gd name="T19" fmla="*/ 514 h 263"/>
                <a:gd name="T20" fmla="*/ 0 w 446"/>
                <a:gd name="T21" fmla="*/ 641 h 263"/>
                <a:gd name="T22" fmla="*/ 139 w 446"/>
                <a:gd name="T23" fmla="*/ 755 h 263"/>
                <a:gd name="T24" fmla="*/ 255 w 446"/>
                <a:gd name="T25" fmla="*/ 783 h 263"/>
                <a:gd name="T26" fmla="*/ 372 w 446"/>
                <a:gd name="T27" fmla="*/ 859 h 263"/>
                <a:gd name="T28" fmla="*/ 401 w 446"/>
                <a:gd name="T29" fmla="*/ 882 h 263"/>
                <a:gd name="T30" fmla="*/ 887 w 446"/>
                <a:gd name="T31" fmla="*/ 739 h 263"/>
                <a:gd name="T32" fmla="*/ 1142 w 446"/>
                <a:gd name="T33" fmla="*/ 689 h 263"/>
                <a:gd name="T34" fmla="*/ 1431 w 446"/>
                <a:gd name="T35" fmla="*/ 593 h 263"/>
                <a:gd name="T36" fmla="*/ 1602 w 446"/>
                <a:gd name="T37" fmla="*/ 568 h 263"/>
                <a:gd name="T38" fmla="*/ 1750 w 446"/>
                <a:gd name="T39" fmla="*/ 492 h 263"/>
                <a:gd name="T40" fmla="*/ 1948 w 446"/>
                <a:gd name="T41" fmla="*/ 468 h 263"/>
                <a:gd name="T42" fmla="*/ 2132 w 446"/>
                <a:gd name="T43" fmla="*/ 412 h 263"/>
                <a:gd name="T44" fmla="*/ 2148 w 446"/>
                <a:gd name="T45" fmla="*/ 294 h 263"/>
                <a:gd name="T46" fmla="*/ 2148 w 446"/>
                <a:gd name="T47" fmla="*/ 171 h 263"/>
                <a:gd name="T48" fmla="*/ 2148 w 446"/>
                <a:gd name="T49" fmla="*/ 76 h 263"/>
                <a:gd name="T50" fmla="*/ 1979 w 446"/>
                <a:gd name="T51" fmla="*/ 0 h 2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46" h="263">
                  <a:moveTo>
                    <a:pt x="410" y="0"/>
                  </a:moveTo>
                  <a:lnTo>
                    <a:pt x="362" y="0"/>
                  </a:lnTo>
                  <a:lnTo>
                    <a:pt x="315" y="22"/>
                  </a:lnTo>
                  <a:lnTo>
                    <a:pt x="244" y="35"/>
                  </a:lnTo>
                  <a:lnTo>
                    <a:pt x="213" y="51"/>
                  </a:lnTo>
                  <a:lnTo>
                    <a:pt x="159" y="55"/>
                  </a:lnTo>
                  <a:lnTo>
                    <a:pt x="104" y="75"/>
                  </a:lnTo>
                  <a:lnTo>
                    <a:pt x="66" y="96"/>
                  </a:lnTo>
                  <a:lnTo>
                    <a:pt x="35" y="124"/>
                  </a:lnTo>
                  <a:lnTo>
                    <a:pt x="0" y="153"/>
                  </a:lnTo>
                  <a:lnTo>
                    <a:pt x="0" y="190"/>
                  </a:lnTo>
                  <a:lnTo>
                    <a:pt x="28" y="223"/>
                  </a:lnTo>
                  <a:lnTo>
                    <a:pt x="53" y="233"/>
                  </a:lnTo>
                  <a:lnTo>
                    <a:pt x="77" y="255"/>
                  </a:lnTo>
                  <a:lnTo>
                    <a:pt x="83" y="262"/>
                  </a:lnTo>
                  <a:lnTo>
                    <a:pt x="184" y="219"/>
                  </a:lnTo>
                  <a:lnTo>
                    <a:pt x="237" y="204"/>
                  </a:lnTo>
                  <a:lnTo>
                    <a:pt x="297" y="175"/>
                  </a:lnTo>
                  <a:lnTo>
                    <a:pt x="332" y="168"/>
                  </a:lnTo>
                  <a:lnTo>
                    <a:pt x="362" y="146"/>
                  </a:lnTo>
                  <a:lnTo>
                    <a:pt x="404" y="139"/>
                  </a:lnTo>
                  <a:lnTo>
                    <a:pt x="443" y="121"/>
                  </a:lnTo>
                  <a:lnTo>
                    <a:pt x="445" y="88"/>
                  </a:lnTo>
                  <a:lnTo>
                    <a:pt x="445" y="51"/>
                  </a:lnTo>
                  <a:lnTo>
                    <a:pt x="445" y="22"/>
                  </a:lnTo>
                  <a:lnTo>
                    <a:pt x="41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06" name="Freeform 141"/>
            <p:cNvSpPr>
              <a:spLocks/>
            </p:cNvSpPr>
            <p:nvPr/>
          </p:nvSpPr>
          <p:spPr bwMode="auto">
            <a:xfrm>
              <a:off x="3614" y="2587"/>
              <a:ext cx="452" cy="236"/>
            </a:xfrm>
            <a:custGeom>
              <a:avLst/>
              <a:gdLst>
                <a:gd name="T0" fmla="*/ 1553 w 386"/>
                <a:gd name="T1" fmla="*/ 0 h 209"/>
                <a:gd name="T2" fmla="*/ 1233 w 386"/>
                <a:gd name="T3" fmla="*/ 68 h 209"/>
                <a:gd name="T4" fmla="*/ 989 w 386"/>
                <a:gd name="T5" fmla="*/ 100 h 209"/>
                <a:gd name="T6" fmla="*/ 560 w 386"/>
                <a:gd name="T7" fmla="*/ 256 h 209"/>
                <a:gd name="T8" fmla="*/ 369 w 386"/>
                <a:gd name="T9" fmla="*/ 269 h 209"/>
                <a:gd name="T10" fmla="*/ 0 w 386"/>
                <a:gd name="T11" fmla="*/ 294 h 209"/>
                <a:gd name="T12" fmla="*/ 0 w 386"/>
                <a:gd name="T13" fmla="*/ 368 h 209"/>
                <a:gd name="T14" fmla="*/ 81 w 386"/>
                <a:gd name="T15" fmla="*/ 615 h 209"/>
                <a:gd name="T16" fmla="*/ 331 w 386"/>
                <a:gd name="T17" fmla="*/ 701 h 209"/>
                <a:gd name="T18" fmla="*/ 560 w 386"/>
                <a:gd name="T19" fmla="*/ 701 h 209"/>
                <a:gd name="T20" fmla="*/ 989 w 386"/>
                <a:gd name="T21" fmla="*/ 631 h 209"/>
                <a:gd name="T22" fmla="*/ 1406 w 386"/>
                <a:gd name="T23" fmla="*/ 544 h 209"/>
                <a:gd name="T24" fmla="*/ 1691 w 386"/>
                <a:gd name="T25" fmla="*/ 343 h 209"/>
                <a:gd name="T26" fmla="*/ 1782 w 386"/>
                <a:gd name="T27" fmla="*/ 193 h 209"/>
                <a:gd name="T28" fmla="*/ 1840 w 386"/>
                <a:gd name="T29" fmla="*/ 171 h 209"/>
                <a:gd name="T30" fmla="*/ 1868 w 386"/>
                <a:gd name="T31" fmla="*/ 147 h 209"/>
                <a:gd name="T32" fmla="*/ 1553 w 386"/>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6" h="209">
                  <a:moveTo>
                    <a:pt x="320" y="0"/>
                  </a:moveTo>
                  <a:lnTo>
                    <a:pt x="254" y="20"/>
                  </a:lnTo>
                  <a:lnTo>
                    <a:pt x="204" y="30"/>
                  </a:lnTo>
                  <a:lnTo>
                    <a:pt x="115" y="76"/>
                  </a:lnTo>
                  <a:lnTo>
                    <a:pt x="76" y="80"/>
                  </a:lnTo>
                  <a:lnTo>
                    <a:pt x="0" y="88"/>
                  </a:lnTo>
                  <a:lnTo>
                    <a:pt x="0" y="110"/>
                  </a:lnTo>
                  <a:lnTo>
                    <a:pt x="17" y="183"/>
                  </a:lnTo>
                  <a:lnTo>
                    <a:pt x="68" y="208"/>
                  </a:lnTo>
                  <a:lnTo>
                    <a:pt x="115" y="208"/>
                  </a:lnTo>
                  <a:lnTo>
                    <a:pt x="204" y="188"/>
                  </a:lnTo>
                  <a:lnTo>
                    <a:pt x="290" y="161"/>
                  </a:lnTo>
                  <a:lnTo>
                    <a:pt x="348" y="102"/>
                  </a:lnTo>
                  <a:lnTo>
                    <a:pt x="368" y="58"/>
                  </a:lnTo>
                  <a:lnTo>
                    <a:pt x="380" y="51"/>
                  </a:lnTo>
                  <a:lnTo>
                    <a:pt x="385" y="44"/>
                  </a:lnTo>
                  <a:lnTo>
                    <a:pt x="32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07" name="Freeform 142"/>
            <p:cNvSpPr>
              <a:spLocks/>
            </p:cNvSpPr>
            <p:nvPr/>
          </p:nvSpPr>
          <p:spPr bwMode="auto">
            <a:xfrm>
              <a:off x="3981" y="1487"/>
              <a:ext cx="383" cy="626"/>
            </a:xfrm>
            <a:custGeom>
              <a:avLst/>
              <a:gdLst>
                <a:gd name="T0" fmla="*/ 754 w 327"/>
                <a:gd name="T1" fmla="*/ 0 h 555"/>
                <a:gd name="T2" fmla="*/ 288 w 327"/>
                <a:gd name="T3" fmla="*/ 98 h 555"/>
                <a:gd name="T4" fmla="*/ 88 w 327"/>
                <a:gd name="T5" fmla="*/ 218 h 555"/>
                <a:gd name="T6" fmla="*/ 88 w 327"/>
                <a:gd name="T7" fmla="*/ 291 h 555"/>
                <a:gd name="T8" fmla="*/ 29 w 327"/>
                <a:gd name="T9" fmla="*/ 487 h 555"/>
                <a:gd name="T10" fmla="*/ 0 w 327"/>
                <a:gd name="T11" fmla="*/ 629 h 555"/>
                <a:gd name="T12" fmla="*/ 0 w 327"/>
                <a:gd name="T13" fmla="*/ 704 h 555"/>
                <a:gd name="T14" fmla="*/ 29 w 327"/>
                <a:gd name="T15" fmla="*/ 853 h 555"/>
                <a:gd name="T16" fmla="*/ 29 w 327"/>
                <a:gd name="T17" fmla="*/ 853 h 555"/>
                <a:gd name="T18" fmla="*/ 166 w 327"/>
                <a:gd name="T19" fmla="*/ 928 h 555"/>
                <a:gd name="T20" fmla="*/ 288 w 327"/>
                <a:gd name="T21" fmla="*/ 968 h 555"/>
                <a:gd name="T22" fmla="*/ 406 w 327"/>
                <a:gd name="T23" fmla="*/ 1042 h 555"/>
                <a:gd name="T24" fmla="*/ 491 w 327"/>
                <a:gd name="T25" fmla="*/ 1214 h 555"/>
                <a:gd name="T26" fmla="*/ 491 w 327"/>
                <a:gd name="T27" fmla="*/ 1412 h 555"/>
                <a:gd name="T28" fmla="*/ 514 w 327"/>
                <a:gd name="T29" fmla="*/ 1593 h 555"/>
                <a:gd name="T30" fmla="*/ 814 w 327"/>
                <a:gd name="T31" fmla="*/ 1674 h 555"/>
                <a:gd name="T32" fmla="*/ 923 w 327"/>
                <a:gd name="T33" fmla="*/ 1723 h 555"/>
                <a:gd name="T34" fmla="*/ 923 w 327"/>
                <a:gd name="T35" fmla="*/ 1820 h 555"/>
                <a:gd name="T36" fmla="*/ 1051 w 327"/>
                <a:gd name="T37" fmla="*/ 1848 h 555"/>
                <a:gd name="T38" fmla="*/ 1381 w 327"/>
                <a:gd name="T39" fmla="*/ 1848 h 555"/>
                <a:gd name="T40" fmla="*/ 1585 w 327"/>
                <a:gd name="T41" fmla="*/ 1742 h 555"/>
                <a:gd name="T42" fmla="*/ 1386 w 327"/>
                <a:gd name="T43" fmla="*/ 1623 h 555"/>
                <a:gd name="T44" fmla="*/ 1386 w 327"/>
                <a:gd name="T45" fmla="*/ 1432 h 555"/>
                <a:gd name="T46" fmla="*/ 1386 w 327"/>
                <a:gd name="T47" fmla="*/ 1192 h 555"/>
                <a:gd name="T48" fmla="*/ 1361 w 327"/>
                <a:gd name="T49" fmla="*/ 799 h 555"/>
                <a:gd name="T50" fmla="*/ 1218 w 327"/>
                <a:gd name="T51" fmla="*/ 704 h 555"/>
                <a:gd name="T52" fmla="*/ 1071 w 327"/>
                <a:gd name="T53" fmla="*/ 467 h 555"/>
                <a:gd name="T54" fmla="*/ 1041 w 327"/>
                <a:gd name="T55" fmla="*/ 218 h 555"/>
                <a:gd name="T56" fmla="*/ 923 w 327"/>
                <a:gd name="T57" fmla="*/ 125 h 555"/>
                <a:gd name="T58" fmla="*/ 923 w 327"/>
                <a:gd name="T59" fmla="*/ 125 h 555"/>
                <a:gd name="T60" fmla="*/ 754 w 327"/>
                <a:gd name="T61" fmla="*/ 0 h 5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27" h="555">
                  <a:moveTo>
                    <a:pt x="155" y="0"/>
                  </a:moveTo>
                  <a:lnTo>
                    <a:pt x="60" y="29"/>
                  </a:lnTo>
                  <a:lnTo>
                    <a:pt x="18" y="66"/>
                  </a:lnTo>
                  <a:lnTo>
                    <a:pt x="18" y="88"/>
                  </a:lnTo>
                  <a:lnTo>
                    <a:pt x="6" y="146"/>
                  </a:lnTo>
                  <a:lnTo>
                    <a:pt x="0" y="189"/>
                  </a:lnTo>
                  <a:lnTo>
                    <a:pt x="0" y="211"/>
                  </a:lnTo>
                  <a:lnTo>
                    <a:pt x="6" y="255"/>
                  </a:lnTo>
                  <a:lnTo>
                    <a:pt x="34" y="279"/>
                  </a:lnTo>
                  <a:lnTo>
                    <a:pt x="60" y="291"/>
                  </a:lnTo>
                  <a:lnTo>
                    <a:pt x="83" y="313"/>
                  </a:lnTo>
                  <a:lnTo>
                    <a:pt x="101" y="364"/>
                  </a:lnTo>
                  <a:lnTo>
                    <a:pt x="101" y="423"/>
                  </a:lnTo>
                  <a:lnTo>
                    <a:pt x="106" y="477"/>
                  </a:lnTo>
                  <a:lnTo>
                    <a:pt x="167" y="503"/>
                  </a:lnTo>
                  <a:lnTo>
                    <a:pt x="190" y="517"/>
                  </a:lnTo>
                  <a:lnTo>
                    <a:pt x="190" y="546"/>
                  </a:lnTo>
                  <a:lnTo>
                    <a:pt x="216" y="554"/>
                  </a:lnTo>
                  <a:lnTo>
                    <a:pt x="284" y="554"/>
                  </a:lnTo>
                  <a:lnTo>
                    <a:pt x="326" y="523"/>
                  </a:lnTo>
                  <a:lnTo>
                    <a:pt x="285" y="488"/>
                  </a:lnTo>
                  <a:lnTo>
                    <a:pt x="285" y="430"/>
                  </a:lnTo>
                  <a:lnTo>
                    <a:pt x="285" y="357"/>
                  </a:lnTo>
                  <a:lnTo>
                    <a:pt x="280" y="239"/>
                  </a:lnTo>
                  <a:lnTo>
                    <a:pt x="250" y="211"/>
                  </a:lnTo>
                  <a:lnTo>
                    <a:pt x="220" y="139"/>
                  </a:lnTo>
                  <a:lnTo>
                    <a:pt x="214" y="66"/>
                  </a:lnTo>
                  <a:lnTo>
                    <a:pt x="190" y="37"/>
                  </a:lnTo>
                  <a:lnTo>
                    <a:pt x="15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08" name="Freeform 143"/>
            <p:cNvSpPr>
              <a:spLocks/>
            </p:cNvSpPr>
            <p:nvPr/>
          </p:nvSpPr>
          <p:spPr bwMode="auto">
            <a:xfrm>
              <a:off x="3884" y="2070"/>
              <a:ext cx="91" cy="191"/>
            </a:xfrm>
            <a:custGeom>
              <a:avLst/>
              <a:gdLst>
                <a:gd name="T0" fmla="*/ 307 w 78"/>
                <a:gd name="T1" fmla="*/ 0 h 169"/>
                <a:gd name="T2" fmla="*/ 88 w 78"/>
                <a:gd name="T3" fmla="*/ 98 h 169"/>
                <a:gd name="T4" fmla="*/ 0 w 78"/>
                <a:gd name="T5" fmla="*/ 176 h 169"/>
                <a:gd name="T6" fmla="*/ 0 w 78"/>
                <a:gd name="T7" fmla="*/ 323 h 169"/>
                <a:gd name="T8" fmla="*/ 88 w 78"/>
                <a:gd name="T9" fmla="*/ 547 h 169"/>
                <a:gd name="T10" fmla="*/ 165 w 78"/>
                <a:gd name="T11" fmla="*/ 573 h 169"/>
                <a:gd name="T12" fmla="*/ 282 w 78"/>
                <a:gd name="T13" fmla="*/ 468 h 169"/>
                <a:gd name="T14" fmla="*/ 334 w 78"/>
                <a:gd name="T15" fmla="*/ 422 h 169"/>
                <a:gd name="T16" fmla="*/ 364 w 78"/>
                <a:gd name="T17" fmla="*/ 367 h 169"/>
                <a:gd name="T18" fmla="*/ 307 w 78"/>
                <a:gd name="T19" fmla="*/ 0 h 1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169">
                  <a:moveTo>
                    <a:pt x="65" y="0"/>
                  </a:moveTo>
                  <a:lnTo>
                    <a:pt x="18" y="29"/>
                  </a:lnTo>
                  <a:lnTo>
                    <a:pt x="0" y="51"/>
                  </a:lnTo>
                  <a:lnTo>
                    <a:pt x="0" y="95"/>
                  </a:lnTo>
                  <a:lnTo>
                    <a:pt x="18" y="160"/>
                  </a:lnTo>
                  <a:lnTo>
                    <a:pt x="35" y="168"/>
                  </a:lnTo>
                  <a:lnTo>
                    <a:pt x="59" y="138"/>
                  </a:lnTo>
                  <a:lnTo>
                    <a:pt x="71" y="124"/>
                  </a:lnTo>
                  <a:lnTo>
                    <a:pt x="77" y="109"/>
                  </a:lnTo>
                  <a:lnTo>
                    <a:pt x="6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09" name="Freeform 144"/>
            <p:cNvSpPr>
              <a:spLocks/>
            </p:cNvSpPr>
            <p:nvPr/>
          </p:nvSpPr>
          <p:spPr bwMode="auto">
            <a:xfrm>
              <a:off x="5066" y="1676"/>
              <a:ext cx="203" cy="157"/>
            </a:xfrm>
            <a:custGeom>
              <a:avLst/>
              <a:gdLst>
                <a:gd name="T0" fmla="*/ 86 w 173"/>
                <a:gd name="T1" fmla="*/ 23 h 139"/>
                <a:gd name="T2" fmla="*/ 55 w 173"/>
                <a:gd name="T3" fmla="*/ 0 h 139"/>
                <a:gd name="T4" fmla="*/ 0 w 173"/>
                <a:gd name="T5" fmla="*/ 98 h 139"/>
                <a:gd name="T6" fmla="*/ 0 w 173"/>
                <a:gd name="T7" fmla="*/ 218 h 139"/>
                <a:gd name="T8" fmla="*/ 86 w 173"/>
                <a:gd name="T9" fmla="*/ 293 h 139"/>
                <a:gd name="T10" fmla="*/ 171 w 173"/>
                <a:gd name="T11" fmla="*/ 367 h 139"/>
                <a:gd name="T12" fmla="*/ 171 w 173"/>
                <a:gd name="T13" fmla="*/ 367 h 139"/>
                <a:gd name="T14" fmla="*/ 381 w 173"/>
                <a:gd name="T15" fmla="*/ 392 h 139"/>
                <a:gd name="T16" fmla="*/ 588 w 173"/>
                <a:gd name="T17" fmla="*/ 443 h 139"/>
                <a:gd name="T18" fmla="*/ 618 w 173"/>
                <a:gd name="T19" fmla="*/ 443 h 139"/>
                <a:gd name="T20" fmla="*/ 678 w 173"/>
                <a:gd name="T21" fmla="*/ 443 h 139"/>
                <a:gd name="T22" fmla="*/ 763 w 173"/>
                <a:gd name="T23" fmla="*/ 466 h 139"/>
                <a:gd name="T24" fmla="*/ 851 w 173"/>
                <a:gd name="T25" fmla="*/ 367 h 139"/>
                <a:gd name="T26" fmla="*/ 678 w 173"/>
                <a:gd name="T27" fmla="*/ 241 h 139"/>
                <a:gd name="T28" fmla="*/ 588 w 173"/>
                <a:gd name="T29" fmla="*/ 199 h 139"/>
                <a:gd name="T30" fmla="*/ 588 w 173"/>
                <a:gd name="T31" fmla="*/ 199 h 139"/>
                <a:gd name="T32" fmla="*/ 86 w 173"/>
                <a:gd name="T33" fmla="*/ 23 h 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 h="139">
                  <a:moveTo>
                    <a:pt x="17" y="7"/>
                  </a:moveTo>
                  <a:lnTo>
                    <a:pt x="11" y="0"/>
                  </a:lnTo>
                  <a:lnTo>
                    <a:pt x="0" y="29"/>
                  </a:lnTo>
                  <a:lnTo>
                    <a:pt x="0" y="65"/>
                  </a:lnTo>
                  <a:lnTo>
                    <a:pt x="17" y="87"/>
                  </a:lnTo>
                  <a:lnTo>
                    <a:pt x="35" y="109"/>
                  </a:lnTo>
                  <a:lnTo>
                    <a:pt x="77" y="116"/>
                  </a:lnTo>
                  <a:lnTo>
                    <a:pt x="119" y="131"/>
                  </a:lnTo>
                  <a:lnTo>
                    <a:pt x="125" y="131"/>
                  </a:lnTo>
                  <a:lnTo>
                    <a:pt x="137" y="131"/>
                  </a:lnTo>
                  <a:lnTo>
                    <a:pt x="154" y="138"/>
                  </a:lnTo>
                  <a:lnTo>
                    <a:pt x="172" y="109"/>
                  </a:lnTo>
                  <a:lnTo>
                    <a:pt x="137" y="72"/>
                  </a:lnTo>
                  <a:lnTo>
                    <a:pt x="119" y="58"/>
                  </a:lnTo>
                  <a:lnTo>
                    <a:pt x="17" y="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10" name="Freeform 145"/>
            <p:cNvSpPr>
              <a:spLocks/>
            </p:cNvSpPr>
            <p:nvPr/>
          </p:nvSpPr>
          <p:spPr bwMode="auto">
            <a:xfrm>
              <a:off x="5031" y="1857"/>
              <a:ext cx="250" cy="214"/>
            </a:xfrm>
            <a:custGeom>
              <a:avLst/>
              <a:gdLst>
                <a:gd name="T0" fmla="*/ 1008 w 214"/>
                <a:gd name="T1" fmla="*/ 225 h 190"/>
                <a:gd name="T2" fmla="*/ 675 w 214"/>
                <a:gd name="T3" fmla="*/ 142 h 190"/>
                <a:gd name="T4" fmla="*/ 334 w 214"/>
                <a:gd name="T5" fmla="*/ 48 h 190"/>
                <a:gd name="T6" fmla="*/ 117 w 214"/>
                <a:gd name="T7" fmla="*/ 0 h 190"/>
                <a:gd name="T8" fmla="*/ 0 w 214"/>
                <a:gd name="T9" fmla="*/ 0 h 190"/>
                <a:gd name="T10" fmla="*/ 56 w 214"/>
                <a:gd name="T11" fmla="*/ 142 h 190"/>
                <a:gd name="T12" fmla="*/ 145 w 214"/>
                <a:gd name="T13" fmla="*/ 225 h 190"/>
                <a:gd name="T14" fmla="*/ 307 w 214"/>
                <a:gd name="T15" fmla="*/ 360 h 190"/>
                <a:gd name="T16" fmla="*/ 419 w 214"/>
                <a:gd name="T17" fmla="*/ 433 h 190"/>
                <a:gd name="T18" fmla="*/ 419 w 214"/>
                <a:gd name="T19" fmla="*/ 528 h 190"/>
                <a:gd name="T20" fmla="*/ 509 w 214"/>
                <a:gd name="T21" fmla="*/ 599 h 190"/>
                <a:gd name="T22" fmla="*/ 619 w 214"/>
                <a:gd name="T23" fmla="*/ 621 h 190"/>
                <a:gd name="T24" fmla="*/ 708 w 214"/>
                <a:gd name="T25" fmla="*/ 489 h 190"/>
                <a:gd name="T26" fmla="*/ 827 w 214"/>
                <a:gd name="T27" fmla="*/ 307 h 190"/>
                <a:gd name="T28" fmla="*/ 931 w 214"/>
                <a:gd name="T29" fmla="*/ 259 h 190"/>
                <a:gd name="T30" fmla="*/ 956 w 214"/>
                <a:gd name="T31" fmla="*/ 142 h 190"/>
                <a:gd name="T32" fmla="*/ 956 w 214"/>
                <a:gd name="T33" fmla="*/ 142 h 190"/>
                <a:gd name="T34" fmla="*/ 1008 w 214"/>
                <a:gd name="T35" fmla="*/ 225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4" h="190">
                  <a:moveTo>
                    <a:pt x="213" y="68"/>
                  </a:moveTo>
                  <a:lnTo>
                    <a:pt x="143" y="43"/>
                  </a:lnTo>
                  <a:lnTo>
                    <a:pt x="71" y="15"/>
                  </a:lnTo>
                  <a:lnTo>
                    <a:pt x="24" y="0"/>
                  </a:lnTo>
                  <a:lnTo>
                    <a:pt x="0" y="0"/>
                  </a:lnTo>
                  <a:lnTo>
                    <a:pt x="12" y="43"/>
                  </a:lnTo>
                  <a:lnTo>
                    <a:pt x="31" y="68"/>
                  </a:lnTo>
                  <a:lnTo>
                    <a:pt x="65" y="109"/>
                  </a:lnTo>
                  <a:lnTo>
                    <a:pt x="89" y="131"/>
                  </a:lnTo>
                  <a:lnTo>
                    <a:pt x="89" y="160"/>
                  </a:lnTo>
                  <a:lnTo>
                    <a:pt x="107" y="182"/>
                  </a:lnTo>
                  <a:lnTo>
                    <a:pt x="131" y="189"/>
                  </a:lnTo>
                  <a:lnTo>
                    <a:pt x="150" y="149"/>
                  </a:lnTo>
                  <a:lnTo>
                    <a:pt x="175" y="94"/>
                  </a:lnTo>
                  <a:lnTo>
                    <a:pt x="196" y="79"/>
                  </a:lnTo>
                  <a:lnTo>
                    <a:pt x="202" y="43"/>
                  </a:lnTo>
                  <a:lnTo>
                    <a:pt x="213" y="6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11" name="Freeform 146"/>
            <p:cNvSpPr>
              <a:spLocks/>
            </p:cNvSpPr>
            <p:nvPr/>
          </p:nvSpPr>
          <p:spPr bwMode="auto">
            <a:xfrm>
              <a:off x="5024" y="1454"/>
              <a:ext cx="454" cy="338"/>
            </a:xfrm>
            <a:custGeom>
              <a:avLst/>
              <a:gdLst>
                <a:gd name="T0" fmla="*/ 1859 w 388"/>
                <a:gd name="T1" fmla="*/ 846 h 299"/>
                <a:gd name="T2" fmla="*/ 1859 w 388"/>
                <a:gd name="T3" fmla="*/ 964 h 299"/>
                <a:gd name="T4" fmla="*/ 1777 w 388"/>
                <a:gd name="T5" fmla="*/ 1017 h 299"/>
                <a:gd name="T6" fmla="*/ 1690 w 388"/>
                <a:gd name="T7" fmla="*/ 1017 h 299"/>
                <a:gd name="T8" fmla="*/ 1635 w 388"/>
                <a:gd name="T9" fmla="*/ 1017 h 299"/>
                <a:gd name="T10" fmla="*/ 1602 w 388"/>
                <a:gd name="T11" fmla="*/ 893 h 299"/>
                <a:gd name="T12" fmla="*/ 1461 w 388"/>
                <a:gd name="T13" fmla="*/ 893 h 299"/>
                <a:gd name="T14" fmla="*/ 1311 w 388"/>
                <a:gd name="T15" fmla="*/ 868 h 299"/>
                <a:gd name="T16" fmla="*/ 1113 w 388"/>
                <a:gd name="T17" fmla="*/ 816 h 299"/>
                <a:gd name="T18" fmla="*/ 941 w 388"/>
                <a:gd name="T19" fmla="*/ 740 h 299"/>
                <a:gd name="T20" fmla="*/ 630 w 388"/>
                <a:gd name="T21" fmla="*/ 597 h 299"/>
                <a:gd name="T22" fmla="*/ 454 w 388"/>
                <a:gd name="T23" fmla="*/ 547 h 299"/>
                <a:gd name="T24" fmla="*/ 312 w 388"/>
                <a:gd name="T25" fmla="*/ 499 h 299"/>
                <a:gd name="T26" fmla="*/ 144 w 388"/>
                <a:gd name="T27" fmla="*/ 422 h 299"/>
                <a:gd name="T28" fmla="*/ 0 w 388"/>
                <a:gd name="T29" fmla="*/ 323 h 299"/>
                <a:gd name="T30" fmla="*/ 0 w 388"/>
                <a:gd name="T31" fmla="*/ 0 h 299"/>
                <a:gd name="T32" fmla="*/ 199 w 388"/>
                <a:gd name="T33" fmla="*/ 0 h 299"/>
                <a:gd name="T34" fmla="*/ 370 w 388"/>
                <a:gd name="T35" fmla="*/ 0 h 299"/>
                <a:gd name="T36" fmla="*/ 603 w 388"/>
                <a:gd name="T37" fmla="*/ 252 h 299"/>
                <a:gd name="T38" fmla="*/ 969 w 388"/>
                <a:gd name="T39" fmla="*/ 373 h 299"/>
                <a:gd name="T40" fmla="*/ 1224 w 388"/>
                <a:gd name="T41" fmla="*/ 422 h 299"/>
                <a:gd name="T42" fmla="*/ 1519 w 388"/>
                <a:gd name="T43" fmla="*/ 523 h 299"/>
                <a:gd name="T44" fmla="*/ 1836 w 388"/>
                <a:gd name="T45" fmla="*/ 740 h 299"/>
                <a:gd name="T46" fmla="*/ 1836 w 388"/>
                <a:gd name="T47" fmla="*/ 740 h 299"/>
                <a:gd name="T48" fmla="*/ 1859 w 388"/>
                <a:gd name="T49" fmla="*/ 846 h 2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8" h="299">
                  <a:moveTo>
                    <a:pt x="387" y="248"/>
                  </a:moveTo>
                  <a:lnTo>
                    <a:pt x="387" y="284"/>
                  </a:lnTo>
                  <a:lnTo>
                    <a:pt x="369" y="298"/>
                  </a:lnTo>
                  <a:lnTo>
                    <a:pt x="351" y="298"/>
                  </a:lnTo>
                  <a:lnTo>
                    <a:pt x="339" y="298"/>
                  </a:lnTo>
                  <a:lnTo>
                    <a:pt x="333" y="262"/>
                  </a:lnTo>
                  <a:lnTo>
                    <a:pt x="303" y="262"/>
                  </a:lnTo>
                  <a:lnTo>
                    <a:pt x="273" y="255"/>
                  </a:lnTo>
                  <a:lnTo>
                    <a:pt x="232" y="240"/>
                  </a:lnTo>
                  <a:lnTo>
                    <a:pt x="196" y="218"/>
                  </a:lnTo>
                  <a:lnTo>
                    <a:pt x="131" y="175"/>
                  </a:lnTo>
                  <a:lnTo>
                    <a:pt x="95" y="160"/>
                  </a:lnTo>
                  <a:lnTo>
                    <a:pt x="65" y="146"/>
                  </a:lnTo>
                  <a:lnTo>
                    <a:pt x="30" y="124"/>
                  </a:lnTo>
                  <a:lnTo>
                    <a:pt x="0" y="95"/>
                  </a:lnTo>
                  <a:lnTo>
                    <a:pt x="0" y="0"/>
                  </a:lnTo>
                  <a:lnTo>
                    <a:pt x="42" y="0"/>
                  </a:lnTo>
                  <a:lnTo>
                    <a:pt x="77" y="0"/>
                  </a:lnTo>
                  <a:lnTo>
                    <a:pt x="125" y="73"/>
                  </a:lnTo>
                  <a:lnTo>
                    <a:pt x="202" y="110"/>
                  </a:lnTo>
                  <a:lnTo>
                    <a:pt x="255" y="124"/>
                  </a:lnTo>
                  <a:lnTo>
                    <a:pt x="315" y="153"/>
                  </a:lnTo>
                  <a:lnTo>
                    <a:pt x="381" y="218"/>
                  </a:lnTo>
                  <a:lnTo>
                    <a:pt x="387" y="24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12" name="Freeform 147"/>
            <p:cNvSpPr>
              <a:spLocks/>
            </p:cNvSpPr>
            <p:nvPr/>
          </p:nvSpPr>
          <p:spPr bwMode="auto">
            <a:xfrm>
              <a:off x="4580" y="1552"/>
              <a:ext cx="313" cy="647"/>
            </a:xfrm>
            <a:custGeom>
              <a:avLst/>
              <a:gdLst>
                <a:gd name="T0" fmla="*/ 1307 w 267"/>
                <a:gd name="T1" fmla="*/ 171 h 573"/>
                <a:gd name="T2" fmla="*/ 928 w 267"/>
                <a:gd name="T3" fmla="*/ 0 h 573"/>
                <a:gd name="T4" fmla="*/ 694 w 267"/>
                <a:gd name="T5" fmla="*/ 0 h 573"/>
                <a:gd name="T6" fmla="*/ 579 w 267"/>
                <a:gd name="T7" fmla="*/ 0 h 573"/>
                <a:gd name="T8" fmla="*/ 359 w 267"/>
                <a:gd name="T9" fmla="*/ 213 h 573"/>
                <a:gd name="T10" fmla="*/ 293 w 267"/>
                <a:gd name="T11" fmla="*/ 300 h 573"/>
                <a:gd name="T12" fmla="*/ 579 w 267"/>
                <a:gd name="T13" fmla="*/ 614 h 573"/>
                <a:gd name="T14" fmla="*/ 502 w 267"/>
                <a:gd name="T15" fmla="*/ 956 h 573"/>
                <a:gd name="T16" fmla="*/ 343 w 267"/>
                <a:gd name="T17" fmla="*/ 1450 h 573"/>
                <a:gd name="T18" fmla="*/ 0 w 267"/>
                <a:gd name="T19" fmla="*/ 1497 h 573"/>
                <a:gd name="T20" fmla="*/ 88 w 267"/>
                <a:gd name="T21" fmla="*/ 1671 h 573"/>
                <a:gd name="T22" fmla="*/ 314 w 267"/>
                <a:gd name="T23" fmla="*/ 1773 h 573"/>
                <a:gd name="T24" fmla="*/ 460 w 267"/>
                <a:gd name="T25" fmla="*/ 1795 h 573"/>
                <a:gd name="T26" fmla="*/ 516 w 267"/>
                <a:gd name="T27" fmla="*/ 1817 h 573"/>
                <a:gd name="T28" fmla="*/ 635 w 267"/>
                <a:gd name="T29" fmla="*/ 1846 h 573"/>
                <a:gd name="T30" fmla="*/ 723 w 267"/>
                <a:gd name="T31" fmla="*/ 1846 h 573"/>
                <a:gd name="T32" fmla="*/ 928 w 267"/>
                <a:gd name="T33" fmla="*/ 1846 h 573"/>
                <a:gd name="T34" fmla="*/ 1101 w 267"/>
                <a:gd name="T35" fmla="*/ 1925 h 573"/>
                <a:gd name="T36" fmla="*/ 1251 w 267"/>
                <a:gd name="T37" fmla="*/ 1598 h 573"/>
                <a:gd name="T38" fmla="*/ 1042 w 267"/>
                <a:gd name="T39" fmla="*/ 1522 h 573"/>
                <a:gd name="T40" fmla="*/ 999 w 267"/>
                <a:gd name="T41" fmla="*/ 1294 h 573"/>
                <a:gd name="T42" fmla="*/ 999 w 267"/>
                <a:gd name="T43" fmla="*/ 999 h 573"/>
                <a:gd name="T44" fmla="*/ 1186 w 267"/>
                <a:gd name="T45" fmla="*/ 664 h 573"/>
                <a:gd name="T46" fmla="*/ 1275 w 267"/>
                <a:gd name="T47" fmla="*/ 492 h 573"/>
                <a:gd name="T48" fmla="*/ 1275 w 267"/>
                <a:gd name="T49" fmla="*/ 443 h 573"/>
                <a:gd name="T50" fmla="*/ 1307 w 267"/>
                <a:gd name="T51" fmla="*/ 171 h 5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7" h="573">
                  <a:moveTo>
                    <a:pt x="266" y="51"/>
                  </a:moveTo>
                  <a:lnTo>
                    <a:pt x="189" y="0"/>
                  </a:lnTo>
                  <a:lnTo>
                    <a:pt x="142" y="0"/>
                  </a:lnTo>
                  <a:lnTo>
                    <a:pt x="118" y="0"/>
                  </a:lnTo>
                  <a:lnTo>
                    <a:pt x="73" y="64"/>
                  </a:lnTo>
                  <a:lnTo>
                    <a:pt x="60" y="89"/>
                  </a:lnTo>
                  <a:lnTo>
                    <a:pt x="118" y="182"/>
                  </a:lnTo>
                  <a:lnTo>
                    <a:pt x="102" y="283"/>
                  </a:lnTo>
                  <a:lnTo>
                    <a:pt x="70" y="430"/>
                  </a:lnTo>
                  <a:lnTo>
                    <a:pt x="0" y="445"/>
                  </a:lnTo>
                  <a:lnTo>
                    <a:pt x="18" y="496"/>
                  </a:lnTo>
                  <a:lnTo>
                    <a:pt x="64" y="525"/>
                  </a:lnTo>
                  <a:lnTo>
                    <a:pt x="94" y="532"/>
                  </a:lnTo>
                  <a:lnTo>
                    <a:pt x="106" y="539"/>
                  </a:lnTo>
                  <a:lnTo>
                    <a:pt x="130" y="547"/>
                  </a:lnTo>
                  <a:lnTo>
                    <a:pt x="148" y="547"/>
                  </a:lnTo>
                  <a:lnTo>
                    <a:pt x="189" y="547"/>
                  </a:lnTo>
                  <a:lnTo>
                    <a:pt x="225" y="572"/>
                  </a:lnTo>
                  <a:lnTo>
                    <a:pt x="255" y="475"/>
                  </a:lnTo>
                  <a:lnTo>
                    <a:pt x="213" y="452"/>
                  </a:lnTo>
                  <a:lnTo>
                    <a:pt x="204" y="384"/>
                  </a:lnTo>
                  <a:lnTo>
                    <a:pt x="204" y="298"/>
                  </a:lnTo>
                  <a:lnTo>
                    <a:pt x="242" y="197"/>
                  </a:lnTo>
                  <a:lnTo>
                    <a:pt x="260" y="146"/>
                  </a:lnTo>
                  <a:lnTo>
                    <a:pt x="260" y="131"/>
                  </a:lnTo>
                  <a:lnTo>
                    <a:pt x="266" y="5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13" name="Freeform 148"/>
            <p:cNvSpPr>
              <a:spLocks/>
            </p:cNvSpPr>
            <p:nvPr/>
          </p:nvSpPr>
          <p:spPr bwMode="auto">
            <a:xfrm>
              <a:off x="4884" y="1619"/>
              <a:ext cx="204" cy="373"/>
            </a:xfrm>
            <a:custGeom>
              <a:avLst/>
              <a:gdLst>
                <a:gd name="T0" fmla="*/ 499 w 175"/>
                <a:gd name="T1" fmla="*/ 0 h 331"/>
                <a:gd name="T2" fmla="*/ 424 w 175"/>
                <a:gd name="T3" fmla="*/ 0 h 331"/>
                <a:gd name="T4" fmla="*/ 336 w 175"/>
                <a:gd name="T5" fmla="*/ 144 h 331"/>
                <a:gd name="T6" fmla="*/ 366 w 175"/>
                <a:gd name="T7" fmla="*/ 288 h 331"/>
                <a:gd name="T8" fmla="*/ 198 w 175"/>
                <a:gd name="T9" fmla="*/ 500 h 331"/>
                <a:gd name="T10" fmla="*/ 77 w 175"/>
                <a:gd name="T11" fmla="*/ 740 h 331"/>
                <a:gd name="T12" fmla="*/ 22 w 175"/>
                <a:gd name="T13" fmla="*/ 872 h 331"/>
                <a:gd name="T14" fmla="*/ 0 w 175"/>
                <a:gd name="T15" fmla="*/ 1091 h 331"/>
                <a:gd name="T16" fmla="*/ 142 w 175"/>
                <a:gd name="T17" fmla="*/ 1080 h 331"/>
                <a:gd name="T18" fmla="*/ 335 w 175"/>
                <a:gd name="T19" fmla="*/ 970 h 331"/>
                <a:gd name="T20" fmla="*/ 499 w 175"/>
                <a:gd name="T21" fmla="*/ 907 h 331"/>
                <a:gd name="T22" fmla="*/ 614 w 175"/>
                <a:gd name="T23" fmla="*/ 907 h 331"/>
                <a:gd name="T24" fmla="*/ 667 w 175"/>
                <a:gd name="T25" fmla="*/ 837 h 331"/>
                <a:gd name="T26" fmla="*/ 705 w 175"/>
                <a:gd name="T27" fmla="*/ 702 h 331"/>
                <a:gd name="T28" fmla="*/ 762 w 175"/>
                <a:gd name="T29" fmla="*/ 571 h 331"/>
                <a:gd name="T30" fmla="*/ 806 w 175"/>
                <a:gd name="T31" fmla="*/ 436 h 331"/>
                <a:gd name="T32" fmla="*/ 667 w 175"/>
                <a:gd name="T33" fmla="*/ 309 h 331"/>
                <a:gd name="T34" fmla="*/ 789 w 175"/>
                <a:gd name="T35" fmla="*/ 131 h 331"/>
                <a:gd name="T36" fmla="*/ 648 w 175"/>
                <a:gd name="T37" fmla="*/ 119 h 331"/>
                <a:gd name="T38" fmla="*/ 499 w 175"/>
                <a:gd name="T39" fmla="*/ 0 h 3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5" h="331">
                  <a:moveTo>
                    <a:pt x="108" y="0"/>
                  </a:moveTo>
                  <a:lnTo>
                    <a:pt x="91" y="0"/>
                  </a:lnTo>
                  <a:lnTo>
                    <a:pt x="73" y="44"/>
                  </a:lnTo>
                  <a:lnTo>
                    <a:pt x="79" y="87"/>
                  </a:lnTo>
                  <a:lnTo>
                    <a:pt x="43" y="152"/>
                  </a:lnTo>
                  <a:lnTo>
                    <a:pt x="17" y="224"/>
                  </a:lnTo>
                  <a:lnTo>
                    <a:pt x="5" y="264"/>
                  </a:lnTo>
                  <a:lnTo>
                    <a:pt x="0" y="330"/>
                  </a:lnTo>
                  <a:lnTo>
                    <a:pt x="31" y="327"/>
                  </a:lnTo>
                  <a:lnTo>
                    <a:pt x="72" y="295"/>
                  </a:lnTo>
                  <a:lnTo>
                    <a:pt x="108" y="276"/>
                  </a:lnTo>
                  <a:lnTo>
                    <a:pt x="132" y="276"/>
                  </a:lnTo>
                  <a:lnTo>
                    <a:pt x="144" y="254"/>
                  </a:lnTo>
                  <a:lnTo>
                    <a:pt x="153" y="213"/>
                  </a:lnTo>
                  <a:lnTo>
                    <a:pt x="165" y="173"/>
                  </a:lnTo>
                  <a:lnTo>
                    <a:pt x="174" y="132"/>
                  </a:lnTo>
                  <a:lnTo>
                    <a:pt x="144" y="94"/>
                  </a:lnTo>
                  <a:lnTo>
                    <a:pt x="170" y="40"/>
                  </a:lnTo>
                  <a:lnTo>
                    <a:pt x="140" y="36"/>
                  </a:lnTo>
                  <a:lnTo>
                    <a:pt x="10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14" name="Freeform 149"/>
            <p:cNvSpPr>
              <a:spLocks/>
            </p:cNvSpPr>
            <p:nvPr/>
          </p:nvSpPr>
          <p:spPr bwMode="auto">
            <a:xfrm>
              <a:off x="4740" y="1348"/>
              <a:ext cx="292" cy="264"/>
            </a:xfrm>
            <a:custGeom>
              <a:avLst/>
              <a:gdLst>
                <a:gd name="T0" fmla="*/ 474 w 250"/>
                <a:gd name="T1" fmla="*/ 23 h 234"/>
                <a:gd name="T2" fmla="*/ 389 w 250"/>
                <a:gd name="T3" fmla="*/ 23 h 234"/>
                <a:gd name="T4" fmla="*/ 224 w 250"/>
                <a:gd name="T5" fmla="*/ 23 h 234"/>
                <a:gd name="T6" fmla="*/ 29 w 250"/>
                <a:gd name="T7" fmla="*/ 23 h 234"/>
                <a:gd name="T8" fmla="*/ 0 w 250"/>
                <a:gd name="T9" fmla="*/ 166 h 234"/>
                <a:gd name="T10" fmla="*/ 0 w 250"/>
                <a:gd name="T11" fmla="*/ 388 h 234"/>
                <a:gd name="T12" fmla="*/ 0 w 250"/>
                <a:gd name="T13" fmla="*/ 435 h 234"/>
                <a:gd name="T14" fmla="*/ 140 w 250"/>
                <a:gd name="T15" fmla="*/ 580 h 234"/>
                <a:gd name="T16" fmla="*/ 284 w 250"/>
                <a:gd name="T17" fmla="*/ 630 h 234"/>
                <a:gd name="T18" fmla="*/ 389 w 250"/>
                <a:gd name="T19" fmla="*/ 679 h 234"/>
                <a:gd name="T20" fmla="*/ 674 w 250"/>
                <a:gd name="T21" fmla="*/ 705 h 234"/>
                <a:gd name="T22" fmla="*/ 813 w 250"/>
                <a:gd name="T23" fmla="*/ 781 h 234"/>
                <a:gd name="T24" fmla="*/ 843 w 250"/>
                <a:gd name="T25" fmla="*/ 781 h 234"/>
                <a:gd name="T26" fmla="*/ 1177 w 250"/>
                <a:gd name="T27" fmla="*/ 705 h 234"/>
                <a:gd name="T28" fmla="*/ 1150 w 250"/>
                <a:gd name="T29" fmla="*/ 342 h 234"/>
                <a:gd name="T30" fmla="*/ 813 w 250"/>
                <a:gd name="T31" fmla="*/ 239 h 234"/>
                <a:gd name="T32" fmla="*/ 618 w 250"/>
                <a:gd name="T33" fmla="*/ 0 h 234"/>
                <a:gd name="T34" fmla="*/ 644 w 250"/>
                <a:gd name="T35" fmla="*/ 0 h 234"/>
                <a:gd name="T36" fmla="*/ 474 w 250"/>
                <a:gd name="T37" fmla="*/ 23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0" h="234">
                  <a:moveTo>
                    <a:pt x="100" y="7"/>
                  </a:moveTo>
                  <a:lnTo>
                    <a:pt x="82" y="7"/>
                  </a:lnTo>
                  <a:lnTo>
                    <a:pt x="47" y="7"/>
                  </a:lnTo>
                  <a:lnTo>
                    <a:pt x="6" y="7"/>
                  </a:lnTo>
                  <a:lnTo>
                    <a:pt x="0" y="50"/>
                  </a:lnTo>
                  <a:lnTo>
                    <a:pt x="0" y="116"/>
                  </a:lnTo>
                  <a:lnTo>
                    <a:pt x="0" y="130"/>
                  </a:lnTo>
                  <a:lnTo>
                    <a:pt x="29" y="174"/>
                  </a:lnTo>
                  <a:lnTo>
                    <a:pt x="59" y="189"/>
                  </a:lnTo>
                  <a:lnTo>
                    <a:pt x="82" y="204"/>
                  </a:lnTo>
                  <a:lnTo>
                    <a:pt x="142" y="211"/>
                  </a:lnTo>
                  <a:lnTo>
                    <a:pt x="172" y="233"/>
                  </a:lnTo>
                  <a:lnTo>
                    <a:pt x="178" y="233"/>
                  </a:lnTo>
                  <a:lnTo>
                    <a:pt x="249" y="211"/>
                  </a:lnTo>
                  <a:lnTo>
                    <a:pt x="243" y="102"/>
                  </a:lnTo>
                  <a:lnTo>
                    <a:pt x="172" y="72"/>
                  </a:lnTo>
                  <a:lnTo>
                    <a:pt x="130" y="0"/>
                  </a:lnTo>
                  <a:lnTo>
                    <a:pt x="136" y="0"/>
                  </a:lnTo>
                  <a:lnTo>
                    <a:pt x="100" y="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15" name="Freeform 150"/>
            <p:cNvSpPr>
              <a:spLocks/>
            </p:cNvSpPr>
            <p:nvPr/>
          </p:nvSpPr>
          <p:spPr bwMode="auto">
            <a:xfrm>
              <a:off x="5191" y="2727"/>
              <a:ext cx="127" cy="100"/>
            </a:xfrm>
            <a:custGeom>
              <a:avLst/>
              <a:gdLst>
                <a:gd name="T0" fmla="*/ 542 w 108"/>
                <a:gd name="T1" fmla="*/ 0 h 89"/>
                <a:gd name="T2" fmla="*/ 327 w 108"/>
                <a:gd name="T3" fmla="*/ 24 h 89"/>
                <a:gd name="T4" fmla="*/ 149 w 108"/>
                <a:gd name="T5" fmla="*/ 70 h 89"/>
                <a:gd name="T6" fmla="*/ 89 w 108"/>
                <a:gd name="T7" fmla="*/ 184 h 89"/>
                <a:gd name="T8" fmla="*/ 0 w 108"/>
                <a:gd name="T9" fmla="*/ 256 h 89"/>
                <a:gd name="T10" fmla="*/ 58 w 108"/>
                <a:gd name="T11" fmla="*/ 280 h 89"/>
                <a:gd name="T12" fmla="*/ 268 w 108"/>
                <a:gd name="T13" fmla="*/ 256 h 89"/>
                <a:gd name="T14" fmla="*/ 422 w 108"/>
                <a:gd name="T15" fmla="*/ 163 h 89"/>
                <a:gd name="T16" fmla="*/ 453 w 108"/>
                <a:gd name="T17" fmla="*/ 119 h 89"/>
                <a:gd name="T18" fmla="*/ 542 w 108"/>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 h="89">
                  <a:moveTo>
                    <a:pt x="107" y="0"/>
                  </a:moveTo>
                  <a:lnTo>
                    <a:pt x="65" y="8"/>
                  </a:lnTo>
                  <a:lnTo>
                    <a:pt x="30" y="22"/>
                  </a:lnTo>
                  <a:lnTo>
                    <a:pt x="18" y="58"/>
                  </a:lnTo>
                  <a:lnTo>
                    <a:pt x="0" y="80"/>
                  </a:lnTo>
                  <a:lnTo>
                    <a:pt x="12" y="88"/>
                  </a:lnTo>
                  <a:lnTo>
                    <a:pt x="53" y="80"/>
                  </a:lnTo>
                  <a:lnTo>
                    <a:pt x="83" y="51"/>
                  </a:lnTo>
                  <a:lnTo>
                    <a:pt x="89" y="37"/>
                  </a:lnTo>
                  <a:lnTo>
                    <a:pt x="107"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16" name="Freeform 151"/>
            <p:cNvSpPr>
              <a:spLocks/>
            </p:cNvSpPr>
            <p:nvPr/>
          </p:nvSpPr>
          <p:spPr bwMode="auto">
            <a:xfrm>
              <a:off x="4620" y="3228"/>
              <a:ext cx="107" cy="59"/>
            </a:xfrm>
            <a:custGeom>
              <a:avLst/>
              <a:gdLst>
                <a:gd name="T0" fmla="*/ 335 w 91"/>
                <a:gd name="T1" fmla="*/ 26 h 52"/>
                <a:gd name="T2" fmla="*/ 29 w 91"/>
                <a:gd name="T3" fmla="*/ 26 h 52"/>
                <a:gd name="T4" fmla="*/ 0 w 91"/>
                <a:gd name="T5" fmla="*/ 182 h 52"/>
                <a:gd name="T6" fmla="*/ 456 w 91"/>
                <a:gd name="T7" fmla="*/ 101 h 52"/>
                <a:gd name="T8" fmla="*/ 456 w 91"/>
                <a:gd name="T9" fmla="*/ 0 h 52"/>
                <a:gd name="T10" fmla="*/ 335 w 91"/>
                <a:gd name="T11" fmla="*/ 26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52">
                  <a:moveTo>
                    <a:pt x="66" y="8"/>
                  </a:moveTo>
                  <a:lnTo>
                    <a:pt x="6" y="8"/>
                  </a:lnTo>
                  <a:lnTo>
                    <a:pt x="0" y="51"/>
                  </a:lnTo>
                  <a:lnTo>
                    <a:pt x="90" y="29"/>
                  </a:lnTo>
                  <a:lnTo>
                    <a:pt x="90" y="0"/>
                  </a:lnTo>
                  <a:lnTo>
                    <a:pt x="66" y="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17" name="Freeform 152"/>
            <p:cNvSpPr>
              <a:spLocks/>
            </p:cNvSpPr>
            <p:nvPr/>
          </p:nvSpPr>
          <p:spPr bwMode="auto">
            <a:xfrm>
              <a:off x="3545" y="1842"/>
              <a:ext cx="368" cy="583"/>
            </a:xfrm>
            <a:custGeom>
              <a:avLst/>
              <a:gdLst>
                <a:gd name="T0" fmla="*/ 1461 w 315"/>
                <a:gd name="T1" fmla="*/ 736 h 516"/>
                <a:gd name="T2" fmla="*/ 1233 w 315"/>
                <a:gd name="T3" fmla="*/ 515 h 516"/>
                <a:gd name="T4" fmla="*/ 1063 w 315"/>
                <a:gd name="T5" fmla="*/ 130 h 516"/>
                <a:gd name="T6" fmla="*/ 965 w 315"/>
                <a:gd name="T7" fmla="*/ 0 h 516"/>
                <a:gd name="T8" fmla="*/ 389 w 315"/>
                <a:gd name="T9" fmla="*/ 86 h 516"/>
                <a:gd name="T10" fmla="*/ 0 w 315"/>
                <a:gd name="T11" fmla="*/ 240 h 516"/>
                <a:gd name="T12" fmla="*/ 120 w 315"/>
                <a:gd name="T13" fmla="*/ 397 h 516"/>
                <a:gd name="T14" fmla="*/ 179 w 315"/>
                <a:gd name="T15" fmla="*/ 601 h 516"/>
                <a:gd name="T16" fmla="*/ 140 w 315"/>
                <a:gd name="T17" fmla="*/ 738 h 516"/>
                <a:gd name="T18" fmla="*/ 667 w 315"/>
                <a:gd name="T19" fmla="*/ 1102 h 516"/>
                <a:gd name="T20" fmla="*/ 894 w 315"/>
                <a:gd name="T21" fmla="*/ 1334 h 516"/>
                <a:gd name="T22" fmla="*/ 1039 w 315"/>
                <a:gd name="T23" fmla="*/ 1532 h 516"/>
                <a:gd name="T24" fmla="*/ 1233 w 315"/>
                <a:gd name="T25" fmla="*/ 1744 h 516"/>
                <a:gd name="T26" fmla="*/ 1402 w 315"/>
                <a:gd name="T27" fmla="*/ 1358 h 516"/>
                <a:gd name="T28" fmla="*/ 1461 w 315"/>
                <a:gd name="T29" fmla="*/ 1288 h 516"/>
                <a:gd name="T30" fmla="*/ 1486 w 315"/>
                <a:gd name="T31" fmla="*/ 1219 h 516"/>
                <a:gd name="T32" fmla="*/ 1461 w 315"/>
                <a:gd name="T33" fmla="*/ 736 h 5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5" h="516">
                  <a:moveTo>
                    <a:pt x="308" y="216"/>
                  </a:moveTo>
                  <a:lnTo>
                    <a:pt x="260" y="153"/>
                  </a:lnTo>
                  <a:lnTo>
                    <a:pt x="225" y="39"/>
                  </a:lnTo>
                  <a:lnTo>
                    <a:pt x="203" y="0"/>
                  </a:lnTo>
                  <a:lnTo>
                    <a:pt x="82" y="25"/>
                  </a:lnTo>
                  <a:lnTo>
                    <a:pt x="0" y="71"/>
                  </a:lnTo>
                  <a:lnTo>
                    <a:pt x="25" y="117"/>
                  </a:lnTo>
                  <a:lnTo>
                    <a:pt x="38" y="178"/>
                  </a:lnTo>
                  <a:lnTo>
                    <a:pt x="29" y="218"/>
                  </a:lnTo>
                  <a:lnTo>
                    <a:pt x="141" y="324"/>
                  </a:lnTo>
                  <a:lnTo>
                    <a:pt x="189" y="394"/>
                  </a:lnTo>
                  <a:lnTo>
                    <a:pt x="219" y="451"/>
                  </a:lnTo>
                  <a:lnTo>
                    <a:pt x="260" y="515"/>
                  </a:lnTo>
                  <a:lnTo>
                    <a:pt x="296" y="401"/>
                  </a:lnTo>
                  <a:lnTo>
                    <a:pt x="308" y="380"/>
                  </a:lnTo>
                  <a:lnTo>
                    <a:pt x="314" y="359"/>
                  </a:lnTo>
                  <a:lnTo>
                    <a:pt x="308" y="21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18" name="Freeform 153"/>
            <p:cNvSpPr>
              <a:spLocks/>
            </p:cNvSpPr>
            <p:nvPr/>
          </p:nvSpPr>
          <p:spPr bwMode="auto">
            <a:xfrm>
              <a:off x="3848" y="2333"/>
              <a:ext cx="134" cy="301"/>
            </a:xfrm>
            <a:custGeom>
              <a:avLst/>
              <a:gdLst>
                <a:gd name="T0" fmla="*/ 224 w 115"/>
                <a:gd name="T1" fmla="*/ 48 h 267"/>
                <a:gd name="T2" fmla="*/ 89 w 115"/>
                <a:gd name="T3" fmla="*/ 0 h 267"/>
                <a:gd name="T4" fmla="*/ 1 w 115"/>
                <a:gd name="T5" fmla="*/ 313 h 267"/>
                <a:gd name="T6" fmla="*/ 19 w 115"/>
                <a:gd name="T7" fmla="*/ 495 h 267"/>
                <a:gd name="T8" fmla="*/ 19 w 115"/>
                <a:gd name="T9" fmla="*/ 731 h 267"/>
                <a:gd name="T10" fmla="*/ 0 w 115"/>
                <a:gd name="T11" fmla="*/ 842 h 267"/>
                <a:gd name="T12" fmla="*/ 353 w 115"/>
                <a:gd name="T13" fmla="*/ 885 h 267"/>
                <a:gd name="T14" fmla="*/ 528 w 115"/>
                <a:gd name="T15" fmla="*/ 745 h 267"/>
                <a:gd name="T16" fmla="*/ 499 w 115"/>
                <a:gd name="T17" fmla="*/ 552 h 267"/>
                <a:gd name="T18" fmla="*/ 528 w 115"/>
                <a:gd name="T19" fmla="*/ 461 h 267"/>
                <a:gd name="T20" fmla="*/ 528 w 115"/>
                <a:gd name="T21" fmla="*/ 340 h 267"/>
                <a:gd name="T22" fmla="*/ 444 w 115"/>
                <a:gd name="T23" fmla="*/ 240 h 267"/>
                <a:gd name="T24" fmla="*/ 224 w 115"/>
                <a:gd name="T25" fmla="*/ 48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267">
                  <a:moveTo>
                    <a:pt x="49" y="15"/>
                  </a:moveTo>
                  <a:lnTo>
                    <a:pt x="19" y="0"/>
                  </a:lnTo>
                  <a:lnTo>
                    <a:pt x="1" y="95"/>
                  </a:lnTo>
                  <a:lnTo>
                    <a:pt x="4" y="149"/>
                  </a:lnTo>
                  <a:lnTo>
                    <a:pt x="4" y="220"/>
                  </a:lnTo>
                  <a:lnTo>
                    <a:pt x="0" y="255"/>
                  </a:lnTo>
                  <a:lnTo>
                    <a:pt x="76" y="266"/>
                  </a:lnTo>
                  <a:lnTo>
                    <a:pt x="114" y="225"/>
                  </a:lnTo>
                  <a:lnTo>
                    <a:pt x="108" y="167"/>
                  </a:lnTo>
                  <a:lnTo>
                    <a:pt x="114" y="139"/>
                  </a:lnTo>
                  <a:lnTo>
                    <a:pt x="114" y="102"/>
                  </a:lnTo>
                  <a:lnTo>
                    <a:pt x="96" y="73"/>
                  </a:lnTo>
                  <a:lnTo>
                    <a:pt x="49" y="15"/>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19" name="Freeform 154"/>
            <p:cNvSpPr>
              <a:spLocks/>
            </p:cNvSpPr>
            <p:nvPr/>
          </p:nvSpPr>
          <p:spPr bwMode="auto">
            <a:xfrm>
              <a:off x="4030" y="2062"/>
              <a:ext cx="112" cy="96"/>
            </a:xfrm>
            <a:custGeom>
              <a:avLst/>
              <a:gdLst>
                <a:gd name="T0" fmla="*/ 29 w 95"/>
                <a:gd name="T1" fmla="*/ 0 h 85"/>
                <a:gd name="T2" fmla="*/ 0 w 95"/>
                <a:gd name="T3" fmla="*/ 176 h 85"/>
                <a:gd name="T4" fmla="*/ 91 w 95"/>
                <a:gd name="T5" fmla="*/ 269 h 85"/>
                <a:gd name="T6" fmla="*/ 314 w 95"/>
                <a:gd name="T7" fmla="*/ 286 h 85"/>
                <a:gd name="T8" fmla="*/ 488 w 95"/>
                <a:gd name="T9" fmla="*/ 201 h 85"/>
                <a:gd name="T10" fmla="*/ 29 w 95"/>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5">
                  <a:moveTo>
                    <a:pt x="6" y="0"/>
                  </a:moveTo>
                  <a:lnTo>
                    <a:pt x="0" y="51"/>
                  </a:lnTo>
                  <a:lnTo>
                    <a:pt x="18" y="80"/>
                  </a:lnTo>
                  <a:lnTo>
                    <a:pt x="60" y="84"/>
                  </a:lnTo>
                  <a:lnTo>
                    <a:pt x="94" y="59"/>
                  </a:lnTo>
                  <a:lnTo>
                    <a:pt x="6"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20" name="Freeform 155"/>
            <p:cNvSpPr>
              <a:spLocks/>
            </p:cNvSpPr>
            <p:nvPr/>
          </p:nvSpPr>
          <p:spPr bwMode="auto">
            <a:xfrm>
              <a:off x="3842" y="1775"/>
              <a:ext cx="195" cy="296"/>
            </a:xfrm>
            <a:custGeom>
              <a:avLst/>
              <a:gdLst>
                <a:gd name="T0" fmla="*/ 197 w 167"/>
                <a:gd name="T1" fmla="*/ 0 h 263"/>
                <a:gd name="T2" fmla="*/ 88 w 167"/>
                <a:gd name="T3" fmla="*/ 23 h 263"/>
                <a:gd name="T4" fmla="*/ 0 w 167"/>
                <a:gd name="T5" fmla="*/ 98 h 263"/>
                <a:gd name="T6" fmla="*/ 117 w 167"/>
                <a:gd name="T7" fmla="*/ 355 h 263"/>
                <a:gd name="T8" fmla="*/ 364 w 167"/>
                <a:gd name="T9" fmla="*/ 595 h 263"/>
                <a:gd name="T10" fmla="*/ 364 w 167"/>
                <a:gd name="T11" fmla="*/ 690 h 263"/>
                <a:gd name="T12" fmla="*/ 478 w 167"/>
                <a:gd name="T13" fmla="*/ 735 h 263"/>
                <a:gd name="T14" fmla="*/ 729 w 167"/>
                <a:gd name="T15" fmla="*/ 855 h 263"/>
                <a:gd name="T16" fmla="*/ 761 w 167"/>
                <a:gd name="T17" fmla="*/ 760 h 263"/>
                <a:gd name="T18" fmla="*/ 786 w 167"/>
                <a:gd name="T19" fmla="*/ 617 h 263"/>
                <a:gd name="T20" fmla="*/ 786 w 167"/>
                <a:gd name="T21" fmla="*/ 450 h 263"/>
                <a:gd name="T22" fmla="*/ 786 w 167"/>
                <a:gd name="T23" fmla="*/ 376 h 263"/>
                <a:gd name="T24" fmla="*/ 786 w 167"/>
                <a:gd name="T25" fmla="*/ 376 h 263"/>
                <a:gd name="T26" fmla="*/ 197 w 167"/>
                <a:gd name="T27" fmla="*/ 0 h 2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7" h="263">
                  <a:moveTo>
                    <a:pt x="42" y="0"/>
                  </a:moveTo>
                  <a:lnTo>
                    <a:pt x="18" y="7"/>
                  </a:lnTo>
                  <a:lnTo>
                    <a:pt x="0" y="29"/>
                  </a:lnTo>
                  <a:lnTo>
                    <a:pt x="24" y="109"/>
                  </a:lnTo>
                  <a:lnTo>
                    <a:pt x="77" y="182"/>
                  </a:lnTo>
                  <a:lnTo>
                    <a:pt x="77" y="211"/>
                  </a:lnTo>
                  <a:lnTo>
                    <a:pt x="101" y="226"/>
                  </a:lnTo>
                  <a:lnTo>
                    <a:pt x="155" y="262"/>
                  </a:lnTo>
                  <a:lnTo>
                    <a:pt x="161" y="233"/>
                  </a:lnTo>
                  <a:lnTo>
                    <a:pt x="166" y="189"/>
                  </a:lnTo>
                  <a:lnTo>
                    <a:pt x="166" y="138"/>
                  </a:lnTo>
                  <a:lnTo>
                    <a:pt x="166" y="116"/>
                  </a:lnTo>
                  <a:lnTo>
                    <a:pt x="42"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21" name="Freeform 156"/>
            <p:cNvSpPr>
              <a:spLocks/>
            </p:cNvSpPr>
            <p:nvPr/>
          </p:nvSpPr>
          <p:spPr bwMode="auto">
            <a:xfrm>
              <a:off x="4371" y="1700"/>
              <a:ext cx="266" cy="363"/>
            </a:xfrm>
            <a:custGeom>
              <a:avLst/>
              <a:gdLst>
                <a:gd name="T0" fmla="*/ 929 w 227"/>
                <a:gd name="T1" fmla="*/ 0 h 322"/>
                <a:gd name="T2" fmla="*/ 580 w 227"/>
                <a:gd name="T3" fmla="*/ 48 h 322"/>
                <a:gd name="T4" fmla="*/ 318 w 227"/>
                <a:gd name="T5" fmla="*/ 99 h 322"/>
                <a:gd name="T6" fmla="*/ 144 w 227"/>
                <a:gd name="T7" fmla="*/ 200 h 322"/>
                <a:gd name="T8" fmla="*/ 88 w 227"/>
                <a:gd name="T9" fmla="*/ 291 h 322"/>
                <a:gd name="T10" fmla="*/ 29 w 227"/>
                <a:gd name="T11" fmla="*/ 415 h 322"/>
                <a:gd name="T12" fmla="*/ 0 w 227"/>
                <a:gd name="T13" fmla="*/ 600 h 322"/>
                <a:gd name="T14" fmla="*/ 0 w 227"/>
                <a:gd name="T15" fmla="*/ 747 h 322"/>
                <a:gd name="T16" fmla="*/ 150 w 227"/>
                <a:gd name="T17" fmla="*/ 921 h 322"/>
                <a:gd name="T18" fmla="*/ 374 w 227"/>
                <a:gd name="T19" fmla="*/ 1065 h 322"/>
                <a:gd name="T20" fmla="*/ 552 w 227"/>
                <a:gd name="T21" fmla="*/ 989 h 322"/>
                <a:gd name="T22" fmla="*/ 694 w 227"/>
                <a:gd name="T23" fmla="*/ 873 h 322"/>
                <a:gd name="T24" fmla="*/ 1041 w 227"/>
                <a:gd name="T25" fmla="*/ 747 h 322"/>
                <a:gd name="T26" fmla="*/ 1084 w 227"/>
                <a:gd name="T27" fmla="*/ 552 h 322"/>
                <a:gd name="T28" fmla="*/ 1084 w 227"/>
                <a:gd name="T29" fmla="*/ 334 h 322"/>
                <a:gd name="T30" fmla="*/ 1105 w 227"/>
                <a:gd name="T31" fmla="*/ 263 h 322"/>
                <a:gd name="T32" fmla="*/ 1105 w 227"/>
                <a:gd name="T33" fmla="*/ 213 h 322"/>
                <a:gd name="T34" fmla="*/ 929 w 227"/>
                <a:gd name="T35" fmla="*/ 0 h 3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7" h="322">
                  <a:moveTo>
                    <a:pt x="190" y="0"/>
                  </a:moveTo>
                  <a:lnTo>
                    <a:pt x="119" y="15"/>
                  </a:lnTo>
                  <a:lnTo>
                    <a:pt x="65" y="30"/>
                  </a:lnTo>
                  <a:lnTo>
                    <a:pt x="30" y="59"/>
                  </a:lnTo>
                  <a:lnTo>
                    <a:pt x="18" y="88"/>
                  </a:lnTo>
                  <a:lnTo>
                    <a:pt x="6" y="124"/>
                  </a:lnTo>
                  <a:lnTo>
                    <a:pt x="0" y="182"/>
                  </a:lnTo>
                  <a:lnTo>
                    <a:pt x="0" y="226"/>
                  </a:lnTo>
                  <a:lnTo>
                    <a:pt x="31" y="278"/>
                  </a:lnTo>
                  <a:lnTo>
                    <a:pt x="77" y="321"/>
                  </a:lnTo>
                  <a:lnTo>
                    <a:pt x="113" y="299"/>
                  </a:lnTo>
                  <a:lnTo>
                    <a:pt x="142" y="263"/>
                  </a:lnTo>
                  <a:lnTo>
                    <a:pt x="213" y="226"/>
                  </a:lnTo>
                  <a:lnTo>
                    <a:pt x="222" y="167"/>
                  </a:lnTo>
                  <a:lnTo>
                    <a:pt x="222" y="101"/>
                  </a:lnTo>
                  <a:lnTo>
                    <a:pt x="226" y="80"/>
                  </a:lnTo>
                  <a:lnTo>
                    <a:pt x="226" y="65"/>
                  </a:lnTo>
                  <a:lnTo>
                    <a:pt x="19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22" name="Freeform 157"/>
            <p:cNvSpPr>
              <a:spLocks/>
            </p:cNvSpPr>
            <p:nvPr/>
          </p:nvSpPr>
          <p:spPr bwMode="auto">
            <a:xfrm>
              <a:off x="4308" y="1421"/>
              <a:ext cx="182" cy="330"/>
            </a:xfrm>
            <a:custGeom>
              <a:avLst/>
              <a:gdLst>
                <a:gd name="T0" fmla="*/ 335 w 156"/>
                <a:gd name="T1" fmla="*/ 0 h 292"/>
                <a:gd name="T2" fmla="*/ 56 w 156"/>
                <a:gd name="T3" fmla="*/ 76 h 292"/>
                <a:gd name="T4" fmla="*/ 0 w 156"/>
                <a:gd name="T5" fmla="*/ 252 h 292"/>
                <a:gd name="T6" fmla="*/ 0 w 156"/>
                <a:gd name="T7" fmla="*/ 494 h 292"/>
                <a:gd name="T8" fmla="*/ 29 w 156"/>
                <a:gd name="T9" fmla="*/ 619 h 292"/>
                <a:gd name="T10" fmla="*/ 169 w 156"/>
                <a:gd name="T11" fmla="*/ 743 h 292"/>
                <a:gd name="T12" fmla="*/ 254 w 156"/>
                <a:gd name="T13" fmla="*/ 917 h 292"/>
                <a:gd name="T14" fmla="*/ 475 w 156"/>
                <a:gd name="T15" fmla="*/ 990 h 292"/>
                <a:gd name="T16" fmla="*/ 725 w 156"/>
                <a:gd name="T17" fmla="*/ 917 h 292"/>
                <a:gd name="T18" fmla="*/ 725 w 156"/>
                <a:gd name="T19" fmla="*/ 836 h 292"/>
                <a:gd name="T20" fmla="*/ 725 w 156"/>
                <a:gd name="T21" fmla="*/ 693 h 292"/>
                <a:gd name="T22" fmla="*/ 725 w 156"/>
                <a:gd name="T23" fmla="*/ 597 h 292"/>
                <a:gd name="T24" fmla="*/ 670 w 156"/>
                <a:gd name="T25" fmla="*/ 494 h 292"/>
                <a:gd name="T26" fmla="*/ 335 w 156"/>
                <a:gd name="T27" fmla="*/ 0 h 2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6" h="292">
                  <a:moveTo>
                    <a:pt x="72" y="0"/>
                  </a:moveTo>
                  <a:lnTo>
                    <a:pt x="12" y="22"/>
                  </a:lnTo>
                  <a:lnTo>
                    <a:pt x="0" y="73"/>
                  </a:lnTo>
                  <a:lnTo>
                    <a:pt x="0" y="146"/>
                  </a:lnTo>
                  <a:lnTo>
                    <a:pt x="6" y="182"/>
                  </a:lnTo>
                  <a:lnTo>
                    <a:pt x="36" y="219"/>
                  </a:lnTo>
                  <a:lnTo>
                    <a:pt x="54" y="269"/>
                  </a:lnTo>
                  <a:lnTo>
                    <a:pt x="101" y="291"/>
                  </a:lnTo>
                  <a:lnTo>
                    <a:pt x="155" y="269"/>
                  </a:lnTo>
                  <a:lnTo>
                    <a:pt x="155" y="247"/>
                  </a:lnTo>
                  <a:lnTo>
                    <a:pt x="155" y="204"/>
                  </a:lnTo>
                  <a:lnTo>
                    <a:pt x="155" y="175"/>
                  </a:lnTo>
                  <a:lnTo>
                    <a:pt x="143" y="146"/>
                  </a:lnTo>
                  <a:lnTo>
                    <a:pt x="72"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23" name="Freeform 158"/>
            <p:cNvSpPr>
              <a:spLocks/>
            </p:cNvSpPr>
            <p:nvPr/>
          </p:nvSpPr>
          <p:spPr bwMode="auto">
            <a:xfrm>
              <a:off x="4467" y="1287"/>
              <a:ext cx="225" cy="437"/>
            </a:xfrm>
            <a:custGeom>
              <a:avLst/>
              <a:gdLst>
                <a:gd name="T0" fmla="*/ 454 w 192"/>
                <a:gd name="T1" fmla="*/ 289 h 387"/>
                <a:gd name="T2" fmla="*/ 103 w 192"/>
                <a:gd name="T3" fmla="*/ 342 h 387"/>
                <a:gd name="T4" fmla="*/ 0 w 192"/>
                <a:gd name="T5" fmla="*/ 412 h 387"/>
                <a:gd name="T6" fmla="*/ 86 w 192"/>
                <a:gd name="T7" fmla="*/ 493 h 387"/>
                <a:gd name="T8" fmla="*/ 229 w 192"/>
                <a:gd name="T9" fmla="*/ 622 h 387"/>
                <a:gd name="T10" fmla="*/ 293 w 192"/>
                <a:gd name="T11" fmla="*/ 743 h 387"/>
                <a:gd name="T12" fmla="*/ 90 w 192"/>
                <a:gd name="T13" fmla="*/ 993 h 387"/>
                <a:gd name="T14" fmla="*/ 103 w 192"/>
                <a:gd name="T15" fmla="*/ 1282 h 387"/>
                <a:gd name="T16" fmla="*/ 561 w 192"/>
                <a:gd name="T17" fmla="*/ 1302 h 387"/>
                <a:gd name="T18" fmla="*/ 454 w 192"/>
                <a:gd name="T19" fmla="*/ 1092 h 387"/>
                <a:gd name="T20" fmla="*/ 552 w 192"/>
                <a:gd name="T21" fmla="*/ 894 h 387"/>
                <a:gd name="T22" fmla="*/ 728 w 192"/>
                <a:gd name="T23" fmla="*/ 754 h 387"/>
                <a:gd name="T24" fmla="*/ 786 w 192"/>
                <a:gd name="T25" fmla="*/ 629 h 387"/>
                <a:gd name="T26" fmla="*/ 758 w 192"/>
                <a:gd name="T27" fmla="*/ 453 h 387"/>
                <a:gd name="T28" fmla="*/ 786 w 192"/>
                <a:gd name="T29" fmla="*/ 349 h 387"/>
                <a:gd name="T30" fmla="*/ 935 w 192"/>
                <a:gd name="T31" fmla="*/ 0 h 387"/>
                <a:gd name="T32" fmla="*/ 671 w 192"/>
                <a:gd name="T33" fmla="*/ 110 h 387"/>
                <a:gd name="T34" fmla="*/ 552 w 192"/>
                <a:gd name="T35" fmla="*/ 130 h 387"/>
                <a:gd name="T36" fmla="*/ 552 w 192"/>
                <a:gd name="T37" fmla="*/ 130 h 387"/>
                <a:gd name="T38" fmla="*/ 454 w 192"/>
                <a:gd name="T39" fmla="*/ 289 h 3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387">
                  <a:moveTo>
                    <a:pt x="93" y="86"/>
                  </a:moveTo>
                  <a:lnTo>
                    <a:pt x="21" y="101"/>
                  </a:lnTo>
                  <a:lnTo>
                    <a:pt x="0" y="121"/>
                  </a:lnTo>
                  <a:lnTo>
                    <a:pt x="17" y="147"/>
                  </a:lnTo>
                  <a:lnTo>
                    <a:pt x="47" y="185"/>
                  </a:lnTo>
                  <a:lnTo>
                    <a:pt x="60" y="221"/>
                  </a:lnTo>
                  <a:lnTo>
                    <a:pt x="19" y="294"/>
                  </a:lnTo>
                  <a:lnTo>
                    <a:pt x="21" y="380"/>
                  </a:lnTo>
                  <a:lnTo>
                    <a:pt x="115" y="386"/>
                  </a:lnTo>
                  <a:lnTo>
                    <a:pt x="93" y="324"/>
                  </a:lnTo>
                  <a:lnTo>
                    <a:pt x="113" y="265"/>
                  </a:lnTo>
                  <a:lnTo>
                    <a:pt x="149" y="223"/>
                  </a:lnTo>
                  <a:lnTo>
                    <a:pt x="161" y="187"/>
                  </a:lnTo>
                  <a:lnTo>
                    <a:pt x="155" y="134"/>
                  </a:lnTo>
                  <a:lnTo>
                    <a:pt x="161" y="104"/>
                  </a:lnTo>
                  <a:lnTo>
                    <a:pt x="191" y="0"/>
                  </a:lnTo>
                  <a:lnTo>
                    <a:pt x="137" y="32"/>
                  </a:lnTo>
                  <a:lnTo>
                    <a:pt x="113" y="39"/>
                  </a:lnTo>
                  <a:lnTo>
                    <a:pt x="93" y="8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24" name="Freeform 159"/>
            <p:cNvSpPr>
              <a:spLocks/>
            </p:cNvSpPr>
            <p:nvPr/>
          </p:nvSpPr>
          <p:spPr bwMode="auto">
            <a:xfrm>
              <a:off x="4201" y="1237"/>
              <a:ext cx="474" cy="109"/>
            </a:xfrm>
            <a:custGeom>
              <a:avLst/>
              <a:gdLst>
                <a:gd name="T0" fmla="*/ 1947 w 405"/>
                <a:gd name="T1" fmla="*/ 159 h 96"/>
                <a:gd name="T2" fmla="*/ 1406 w 405"/>
                <a:gd name="T3" fmla="*/ 77 h 96"/>
                <a:gd name="T4" fmla="*/ 950 w 405"/>
                <a:gd name="T5" fmla="*/ 26 h 96"/>
                <a:gd name="T6" fmla="*/ 772 w 405"/>
                <a:gd name="T7" fmla="*/ 0 h 96"/>
                <a:gd name="T8" fmla="*/ 318 w 405"/>
                <a:gd name="T9" fmla="*/ 0 h 96"/>
                <a:gd name="T10" fmla="*/ 144 w 405"/>
                <a:gd name="T11" fmla="*/ 0 h 96"/>
                <a:gd name="T12" fmla="*/ 0 w 405"/>
                <a:gd name="T13" fmla="*/ 77 h 96"/>
                <a:gd name="T14" fmla="*/ 0 w 405"/>
                <a:gd name="T15" fmla="*/ 259 h 96"/>
                <a:gd name="T16" fmla="*/ 56 w 405"/>
                <a:gd name="T17" fmla="*/ 343 h 96"/>
                <a:gd name="T18" fmla="*/ 287 w 405"/>
                <a:gd name="T19" fmla="*/ 343 h 96"/>
                <a:gd name="T20" fmla="*/ 746 w 405"/>
                <a:gd name="T21" fmla="*/ 343 h 96"/>
                <a:gd name="T22" fmla="*/ 1207 w 405"/>
                <a:gd name="T23" fmla="*/ 259 h 96"/>
                <a:gd name="T24" fmla="*/ 1207 w 405"/>
                <a:gd name="T25" fmla="*/ 259 h 96"/>
                <a:gd name="T26" fmla="*/ 1495 w 405"/>
                <a:gd name="T27" fmla="*/ 287 h 96"/>
                <a:gd name="T28" fmla="*/ 1607 w 405"/>
                <a:gd name="T29" fmla="*/ 343 h 96"/>
                <a:gd name="T30" fmla="*/ 1947 w 405"/>
                <a:gd name="T31" fmla="*/ 159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5" h="96">
                  <a:moveTo>
                    <a:pt x="404" y="44"/>
                  </a:moveTo>
                  <a:lnTo>
                    <a:pt x="291" y="22"/>
                  </a:lnTo>
                  <a:lnTo>
                    <a:pt x="197" y="8"/>
                  </a:lnTo>
                  <a:lnTo>
                    <a:pt x="161" y="0"/>
                  </a:lnTo>
                  <a:lnTo>
                    <a:pt x="66" y="0"/>
                  </a:lnTo>
                  <a:lnTo>
                    <a:pt x="30" y="0"/>
                  </a:lnTo>
                  <a:lnTo>
                    <a:pt x="0" y="22"/>
                  </a:lnTo>
                  <a:lnTo>
                    <a:pt x="0" y="73"/>
                  </a:lnTo>
                  <a:lnTo>
                    <a:pt x="12" y="95"/>
                  </a:lnTo>
                  <a:lnTo>
                    <a:pt x="60" y="95"/>
                  </a:lnTo>
                  <a:lnTo>
                    <a:pt x="155" y="95"/>
                  </a:lnTo>
                  <a:lnTo>
                    <a:pt x="250" y="73"/>
                  </a:lnTo>
                  <a:lnTo>
                    <a:pt x="309" y="81"/>
                  </a:lnTo>
                  <a:lnTo>
                    <a:pt x="333" y="95"/>
                  </a:lnTo>
                  <a:lnTo>
                    <a:pt x="404" y="4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25" name="Freeform 160"/>
            <p:cNvSpPr>
              <a:spLocks/>
            </p:cNvSpPr>
            <p:nvPr/>
          </p:nvSpPr>
          <p:spPr bwMode="auto">
            <a:xfrm>
              <a:off x="4205" y="1344"/>
              <a:ext cx="194" cy="133"/>
            </a:xfrm>
            <a:custGeom>
              <a:avLst/>
              <a:gdLst>
                <a:gd name="T0" fmla="*/ 787 w 166"/>
                <a:gd name="T1" fmla="*/ 0 h 118"/>
                <a:gd name="T2" fmla="*/ 300 w 166"/>
                <a:gd name="T3" fmla="*/ 0 h 118"/>
                <a:gd name="T4" fmla="*/ 56 w 166"/>
                <a:gd name="T5" fmla="*/ 18 h 118"/>
                <a:gd name="T6" fmla="*/ 0 w 166"/>
                <a:gd name="T7" fmla="*/ 87 h 118"/>
                <a:gd name="T8" fmla="*/ 120 w 166"/>
                <a:gd name="T9" fmla="*/ 271 h 118"/>
                <a:gd name="T10" fmla="*/ 363 w 166"/>
                <a:gd name="T11" fmla="*/ 388 h 118"/>
                <a:gd name="T12" fmla="*/ 554 w 166"/>
                <a:gd name="T13" fmla="*/ 342 h 118"/>
                <a:gd name="T14" fmla="*/ 722 w 166"/>
                <a:gd name="T15" fmla="*/ 271 h 118"/>
                <a:gd name="T16" fmla="*/ 722 w 166"/>
                <a:gd name="T17" fmla="*/ 271 h 118"/>
                <a:gd name="T18" fmla="*/ 787 w 166"/>
                <a:gd name="T19" fmla="*/ 0 h 1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6" h="118">
                  <a:moveTo>
                    <a:pt x="165" y="0"/>
                  </a:moveTo>
                  <a:lnTo>
                    <a:pt x="63" y="0"/>
                  </a:lnTo>
                  <a:lnTo>
                    <a:pt x="12" y="5"/>
                  </a:lnTo>
                  <a:lnTo>
                    <a:pt x="0" y="26"/>
                  </a:lnTo>
                  <a:lnTo>
                    <a:pt x="25" y="82"/>
                  </a:lnTo>
                  <a:lnTo>
                    <a:pt x="76" y="117"/>
                  </a:lnTo>
                  <a:lnTo>
                    <a:pt x="116" y="103"/>
                  </a:lnTo>
                  <a:lnTo>
                    <a:pt x="152" y="82"/>
                  </a:lnTo>
                  <a:lnTo>
                    <a:pt x="16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26" name="Freeform 161"/>
            <p:cNvSpPr>
              <a:spLocks/>
            </p:cNvSpPr>
            <p:nvPr/>
          </p:nvSpPr>
          <p:spPr bwMode="auto">
            <a:xfrm>
              <a:off x="3848" y="1271"/>
              <a:ext cx="312" cy="272"/>
            </a:xfrm>
            <a:custGeom>
              <a:avLst/>
              <a:gdLst>
                <a:gd name="T0" fmla="*/ 1011 w 267"/>
                <a:gd name="T1" fmla="*/ 147 h 241"/>
                <a:gd name="T2" fmla="*/ 703 w 267"/>
                <a:gd name="T3" fmla="*/ 70 h 241"/>
                <a:gd name="T4" fmla="*/ 390 w 267"/>
                <a:gd name="T5" fmla="*/ 0 h 241"/>
                <a:gd name="T6" fmla="*/ 108 w 267"/>
                <a:gd name="T7" fmla="*/ 0 h 241"/>
                <a:gd name="T8" fmla="*/ 25 w 267"/>
                <a:gd name="T9" fmla="*/ 23 h 241"/>
                <a:gd name="T10" fmla="*/ 0 w 267"/>
                <a:gd name="T11" fmla="*/ 147 h 241"/>
                <a:gd name="T12" fmla="*/ 0 w 267"/>
                <a:gd name="T13" fmla="*/ 269 h 241"/>
                <a:gd name="T14" fmla="*/ 55 w 267"/>
                <a:gd name="T15" fmla="*/ 367 h 241"/>
                <a:gd name="T16" fmla="*/ 92 w 267"/>
                <a:gd name="T17" fmla="*/ 526 h 241"/>
                <a:gd name="T18" fmla="*/ 160 w 267"/>
                <a:gd name="T19" fmla="*/ 623 h 241"/>
                <a:gd name="T20" fmla="*/ 284 w 267"/>
                <a:gd name="T21" fmla="*/ 631 h 241"/>
                <a:gd name="T22" fmla="*/ 366 w 267"/>
                <a:gd name="T23" fmla="*/ 656 h 241"/>
                <a:gd name="T24" fmla="*/ 532 w 267"/>
                <a:gd name="T25" fmla="*/ 756 h 241"/>
                <a:gd name="T26" fmla="*/ 865 w 267"/>
                <a:gd name="T27" fmla="*/ 793 h 241"/>
                <a:gd name="T28" fmla="*/ 1039 w 267"/>
                <a:gd name="T29" fmla="*/ 804 h 241"/>
                <a:gd name="T30" fmla="*/ 1259 w 267"/>
                <a:gd name="T31" fmla="*/ 656 h 241"/>
                <a:gd name="T32" fmla="*/ 1213 w 267"/>
                <a:gd name="T33" fmla="*/ 679 h 241"/>
                <a:gd name="T34" fmla="*/ 1213 w 267"/>
                <a:gd name="T35" fmla="*/ 679 h 241"/>
                <a:gd name="T36" fmla="*/ 1011 w 267"/>
                <a:gd name="T37" fmla="*/ 147 h 2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7" h="241">
                  <a:moveTo>
                    <a:pt x="213" y="44"/>
                  </a:moveTo>
                  <a:lnTo>
                    <a:pt x="148" y="21"/>
                  </a:lnTo>
                  <a:lnTo>
                    <a:pt x="83" y="0"/>
                  </a:lnTo>
                  <a:lnTo>
                    <a:pt x="23" y="0"/>
                  </a:lnTo>
                  <a:lnTo>
                    <a:pt x="5" y="7"/>
                  </a:lnTo>
                  <a:lnTo>
                    <a:pt x="0" y="44"/>
                  </a:lnTo>
                  <a:lnTo>
                    <a:pt x="0" y="80"/>
                  </a:lnTo>
                  <a:lnTo>
                    <a:pt x="11" y="109"/>
                  </a:lnTo>
                  <a:lnTo>
                    <a:pt x="20" y="156"/>
                  </a:lnTo>
                  <a:lnTo>
                    <a:pt x="33" y="186"/>
                  </a:lnTo>
                  <a:lnTo>
                    <a:pt x="59" y="189"/>
                  </a:lnTo>
                  <a:lnTo>
                    <a:pt x="77" y="196"/>
                  </a:lnTo>
                  <a:lnTo>
                    <a:pt x="112" y="225"/>
                  </a:lnTo>
                  <a:lnTo>
                    <a:pt x="182" y="237"/>
                  </a:lnTo>
                  <a:lnTo>
                    <a:pt x="219" y="240"/>
                  </a:lnTo>
                  <a:lnTo>
                    <a:pt x="266" y="196"/>
                  </a:lnTo>
                  <a:lnTo>
                    <a:pt x="255" y="203"/>
                  </a:lnTo>
                  <a:lnTo>
                    <a:pt x="213" y="4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27" name="Freeform 162"/>
            <p:cNvSpPr>
              <a:spLocks/>
            </p:cNvSpPr>
            <p:nvPr/>
          </p:nvSpPr>
          <p:spPr bwMode="auto">
            <a:xfrm>
              <a:off x="3305" y="1533"/>
              <a:ext cx="606" cy="429"/>
            </a:xfrm>
            <a:custGeom>
              <a:avLst/>
              <a:gdLst>
                <a:gd name="T0" fmla="*/ 2113 w 518"/>
                <a:gd name="T1" fmla="*/ 26 h 380"/>
                <a:gd name="T2" fmla="*/ 1830 w 518"/>
                <a:gd name="T3" fmla="*/ 76 h 380"/>
                <a:gd name="T4" fmla="*/ 1648 w 518"/>
                <a:gd name="T5" fmla="*/ 178 h 380"/>
                <a:gd name="T6" fmla="*/ 1449 w 518"/>
                <a:gd name="T7" fmla="*/ 253 h 380"/>
                <a:gd name="T8" fmla="*/ 1194 w 518"/>
                <a:gd name="T9" fmla="*/ 294 h 380"/>
                <a:gd name="T10" fmla="*/ 993 w 518"/>
                <a:gd name="T11" fmla="*/ 343 h 380"/>
                <a:gd name="T12" fmla="*/ 739 w 518"/>
                <a:gd name="T13" fmla="*/ 445 h 380"/>
                <a:gd name="T14" fmla="*/ 572 w 518"/>
                <a:gd name="T15" fmla="*/ 593 h 380"/>
                <a:gd name="T16" fmla="*/ 427 w 518"/>
                <a:gd name="T17" fmla="*/ 882 h 380"/>
                <a:gd name="T18" fmla="*/ 369 w 518"/>
                <a:gd name="T19" fmla="*/ 933 h 380"/>
                <a:gd name="T20" fmla="*/ 168 w 518"/>
                <a:gd name="T21" fmla="*/ 1008 h 380"/>
                <a:gd name="T22" fmla="*/ 0 w 518"/>
                <a:gd name="T23" fmla="*/ 1176 h 380"/>
                <a:gd name="T24" fmla="*/ 144 w 518"/>
                <a:gd name="T25" fmla="*/ 1250 h 380"/>
                <a:gd name="T26" fmla="*/ 482 w 518"/>
                <a:gd name="T27" fmla="*/ 1272 h 380"/>
                <a:gd name="T28" fmla="*/ 629 w 518"/>
                <a:gd name="T29" fmla="*/ 1105 h 380"/>
                <a:gd name="T30" fmla="*/ 1026 w 518"/>
                <a:gd name="T31" fmla="*/ 882 h 380"/>
                <a:gd name="T32" fmla="*/ 1162 w 518"/>
                <a:gd name="T33" fmla="*/ 834 h 380"/>
                <a:gd name="T34" fmla="*/ 1397 w 518"/>
                <a:gd name="T35" fmla="*/ 738 h 380"/>
                <a:gd name="T36" fmla="*/ 1676 w 518"/>
                <a:gd name="T37" fmla="*/ 659 h 380"/>
                <a:gd name="T38" fmla="*/ 2142 w 518"/>
                <a:gd name="T39" fmla="*/ 640 h 380"/>
                <a:gd name="T40" fmla="*/ 2280 w 518"/>
                <a:gd name="T41" fmla="*/ 782 h 380"/>
                <a:gd name="T42" fmla="*/ 2369 w 518"/>
                <a:gd name="T43" fmla="*/ 689 h 380"/>
                <a:gd name="T44" fmla="*/ 2486 w 518"/>
                <a:gd name="T45" fmla="*/ 541 h 380"/>
                <a:gd name="T46" fmla="*/ 2486 w 518"/>
                <a:gd name="T47" fmla="*/ 415 h 380"/>
                <a:gd name="T48" fmla="*/ 2486 w 518"/>
                <a:gd name="T49" fmla="*/ 225 h 380"/>
                <a:gd name="T50" fmla="*/ 2486 w 518"/>
                <a:gd name="T51" fmla="*/ 125 h 380"/>
                <a:gd name="T52" fmla="*/ 2253 w 518"/>
                <a:gd name="T53" fmla="*/ 0 h 380"/>
                <a:gd name="T54" fmla="*/ 2169 w 518"/>
                <a:gd name="T55" fmla="*/ 0 h 380"/>
                <a:gd name="T56" fmla="*/ 2113 w 518"/>
                <a:gd name="T57" fmla="*/ 26 h 3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8" h="380">
                  <a:moveTo>
                    <a:pt x="440" y="8"/>
                  </a:moveTo>
                  <a:lnTo>
                    <a:pt x="380" y="22"/>
                  </a:lnTo>
                  <a:lnTo>
                    <a:pt x="344" y="52"/>
                  </a:lnTo>
                  <a:lnTo>
                    <a:pt x="303" y="74"/>
                  </a:lnTo>
                  <a:lnTo>
                    <a:pt x="249" y="88"/>
                  </a:lnTo>
                  <a:lnTo>
                    <a:pt x="208" y="102"/>
                  </a:lnTo>
                  <a:lnTo>
                    <a:pt x="154" y="132"/>
                  </a:lnTo>
                  <a:lnTo>
                    <a:pt x="119" y="175"/>
                  </a:lnTo>
                  <a:lnTo>
                    <a:pt x="89" y="262"/>
                  </a:lnTo>
                  <a:lnTo>
                    <a:pt x="77" y="277"/>
                  </a:lnTo>
                  <a:lnTo>
                    <a:pt x="35" y="299"/>
                  </a:lnTo>
                  <a:lnTo>
                    <a:pt x="0" y="350"/>
                  </a:lnTo>
                  <a:lnTo>
                    <a:pt x="30" y="372"/>
                  </a:lnTo>
                  <a:lnTo>
                    <a:pt x="101" y="379"/>
                  </a:lnTo>
                  <a:lnTo>
                    <a:pt x="131" y="328"/>
                  </a:lnTo>
                  <a:lnTo>
                    <a:pt x="214" y="262"/>
                  </a:lnTo>
                  <a:lnTo>
                    <a:pt x="243" y="248"/>
                  </a:lnTo>
                  <a:lnTo>
                    <a:pt x="291" y="219"/>
                  </a:lnTo>
                  <a:lnTo>
                    <a:pt x="350" y="197"/>
                  </a:lnTo>
                  <a:lnTo>
                    <a:pt x="446" y="190"/>
                  </a:lnTo>
                  <a:lnTo>
                    <a:pt x="475" y="233"/>
                  </a:lnTo>
                  <a:lnTo>
                    <a:pt x="493" y="204"/>
                  </a:lnTo>
                  <a:lnTo>
                    <a:pt x="517" y="161"/>
                  </a:lnTo>
                  <a:lnTo>
                    <a:pt x="517" y="124"/>
                  </a:lnTo>
                  <a:lnTo>
                    <a:pt x="517" y="66"/>
                  </a:lnTo>
                  <a:lnTo>
                    <a:pt x="517" y="37"/>
                  </a:lnTo>
                  <a:lnTo>
                    <a:pt x="469" y="0"/>
                  </a:lnTo>
                  <a:lnTo>
                    <a:pt x="451" y="0"/>
                  </a:lnTo>
                  <a:lnTo>
                    <a:pt x="440" y="8"/>
                  </a:lnTo>
                </a:path>
              </a:pathLst>
            </a:custGeom>
            <a:solidFill>
              <a:srgbClr val="FFFFFF">
                <a:alpha val="50195"/>
              </a:srgbClr>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28" name="Freeform 163"/>
            <p:cNvSpPr>
              <a:spLocks/>
            </p:cNvSpPr>
            <p:nvPr/>
          </p:nvSpPr>
          <p:spPr bwMode="auto">
            <a:xfrm>
              <a:off x="3638" y="1303"/>
              <a:ext cx="183" cy="248"/>
            </a:xfrm>
            <a:custGeom>
              <a:avLst/>
              <a:gdLst>
                <a:gd name="T0" fmla="*/ 766 w 156"/>
                <a:gd name="T1" fmla="*/ 630 h 220"/>
                <a:gd name="T2" fmla="*/ 650 w 156"/>
                <a:gd name="T3" fmla="*/ 600 h 220"/>
                <a:gd name="T4" fmla="*/ 650 w 156"/>
                <a:gd name="T5" fmla="*/ 388 h 220"/>
                <a:gd name="T6" fmla="*/ 530 w 156"/>
                <a:gd name="T7" fmla="*/ 124 h 220"/>
                <a:gd name="T8" fmla="*/ 233 w 156"/>
                <a:gd name="T9" fmla="*/ 0 h 220"/>
                <a:gd name="T10" fmla="*/ 57 w 156"/>
                <a:gd name="T11" fmla="*/ 0 h 220"/>
                <a:gd name="T12" fmla="*/ 0 w 156"/>
                <a:gd name="T13" fmla="*/ 77 h 220"/>
                <a:gd name="T14" fmla="*/ 57 w 156"/>
                <a:gd name="T15" fmla="*/ 243 h 220"/>
                <a:gd name="T16" fmla="*/ 233 w 156"/>
                <a:gd name="T17" fmla="*/ 367 h 220"/>
                <a:gd name="T18" fmla="*/ 318 w 156"/>
                <a:gd name="T19" fmla="*/ 556 h 220"/>
                <a:gd name="T20" fmla="*/ 348 w 156"/>
                <a:gd name="T21" fmla="*/ 701 h 220"/>
                <a:gd name="T22" fmla="*/ 348 w 156"/>
                <a:gd name="T23" fmla="*/ 725 h 220"/>
                <a:gd name="T24" fmla="*/ 560 w 156"/>
                <a:gd name="T25" fmla="*/ 725 h 220"/>
                <a:gd name="T26" fmla="*/ 766 w 156"/>
                <a:gd name="T27" fmla="*/ 630 h 2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6" h="220">
                  <a:moveTo>
                    <a:pt x="155" y="190"/>
                  </a:moveTo>
                  <a:lnTo>
                    <a:pt x="131" y="182"/>
                  </a:lnTo>
                  <a:lnTo>
                    <a:pt x="131" y="117"/>
                  </a:lnTo>
                  <a:lnTo>
                    <a:pt x="107" y="37"/>
                  </a:lnTo>
                  <a:lnTo>
                    <a:pt x="48" y="0"/>
                  </a:lnTo>
                  <a:lnTo>
                    <a:pt x="12" y="0"/>
                  </a:lnTo>
                  <a:lnTo>
                    <a:pt x="0" y="23"/>
                  </a:lnTo>
                  <a:lnTo>
                    <a:pt x="12" y="74"/>
                  </a:lnTo>
                  <a:lnTo>
                    <a:pt x="48" y="110"/>
                  </a:lnTo>
                  <a:lnTo>
                    <a:pt x="65" y="168"/>
                  </a:lnTo>
                  <a:lnTo>
                    <a:pt x="71" y="212"/>
                  </a:lnTo>
                  <a:lnTo>
                    <a:pt x="71" y="219"/>
                  </a:lnTo>
                  <a:lnTo>
                    <a:pt x="113" y="219"/>
                  </a:lnTo>
                  <a:lnTo>
                    <a:pt x="155" y="19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29" name="Freeform 164"/>
            <p:cNvSpPr>
              <a:spLocks/>
            </p:cNvSpPr>
            <p:nvPr/>
          </p:nvSpPr>
          <p:spPr bwMode="auto">
            <a:xfrm>
              <a:off x="3145" y="1402"/>
              <a:ext cx="502" cy="428"/>
            </a:xfrm>
            <a:custGeom>
              <a:avLst/>
              <a:gdLst>
                <a:gd name="T0" fmla="*/ 1204 w 429"/>
                <a:gd name="T1" fmla="*/ 47 h 379"/>
                <a:gd name="T2" fmla="*/ 996 w 429"/>
                <a:gd name="T3" fmla="*/ 0 h 379"/>
                <a:gd name="T4" fmla="*/ 802 w 429"/>
                <a:gd name="T5" fmla="*/ 23 h 379"/>
                <a:gd name="T6" fmla="*/ 718 w 429"/>
                <a:gd name="T7" fmla="*/ 246 h 379"/>
                <a:gd name="T8" fmla="*/ 718 w 429"/>
                <a:gd name="T9" fmla="*/ 392 h 379"/>
                <a:gd name="T10" fmla="*/ 745 w 429"/>
                <a:gd name="T11" fmla="*/ 491 h 379"/>
                <a:gd name="T12" fmla="*/ 630 w 429"/>
                <a:gd name="T13" fmla="*/ 593 h 379"/>
                <a:gd name="T14" fmla="*/ 427 w 429"/>
                <a:gd name="T15" fmla="*/ 593 h 379"/>
                <a:gd name="T16" fmla="*/ 371 w 429"/>
                <a:gd name="T17" fmla="*/ 593 h 379"/>
                <a:gd name="T18" fmla="*/ 343 w 429"/>
                <a:gd name="T19" fmla="*/ 593 h 379"/>
                <a:gd name="T20" fmla="*/ 144 w 429"/>
                <a:gd name="T21" fmla="*/ 641 h 379"/>
                <a:gd name="T22" fmla="*/ 29 w 429"/>
                <a:gd name="T23" fmla="*/ 761 h 379"/>
                <a:gd name="T24" fmla="*/ 0 w 429"/>
                <a:gd name="T25" fmla="*/ 906 h 379"/>
                <a:gd name="T26" fmla="*/ 56 w 429"/>
                <a:gd name="T27" fmla="*/ 1106 h 379"/>
                <a:gd name="T28" fmla="*/ 262 w 429"/>
                <a:gd name="T29" fmla="*/ 1178 h 379"/>
                <a:gd name="T30" fmla="*/ 312 w 429"/>
                <a:gd name="T31" fmla="*/ 1250 h 379"/>
                <a:gd name="T32" fmla="*/ 371 w 429"/>
                <a:gd name="T33" fmla="*/ 1273 h 379"/>
                <a:gd name="T34" fmla="*/ 827 w 429"/>
                <a:gd name="T35" fmla="*/ 1008 h 379"/>
                <a:gd name="T36" fmla="*/ 915 w 429"/>
                <a:gd name="T37" fmla="*/ 906 h 379"/>
                <a:gd name="T38" fmla="*/ 1029 w 429"/>
                <a:gd name="T39" fmla="*/ 761 h 379"/>
                <a:gd name="T40" fmla="*/ 1204 w 429"/>
                <a:gd name="T41" fmla="*/ 614 h 379"/>
                <a:gd name="T42" fmla="*/ 1490 w 429"/>
                <a:gd name="T43" fmla="*/ 568 h 379"/>
                <a:gd name="T44" fmla="*/ 1635 w 429"/>
                <a:gd name="T45" fmla="*/ 514 h 379"/>
                <a:gd name="T46" fmla="*/ 1918 w 429"/>
                <a:gd name="T47" fmla="*/ 416 h 379"/>
                <a:gd name="T48" fmla="*/ 2003 w 429"/>
                <a:gd name="T49" fmla="*/ 367 h 379"/>
                <a:gd name="T50" fmla="*/ 2062 w 429"/>
                <a:gd name="T51" fmla="*/ 318 h 379"/>
                <a:gd name="T52" fmla="*/ 1942 w 429"/>
                <a:gd name="T53" fmla="*/ 218 h 379"/>
                <a:gd name="T54" fmla="*/ 1942 w 429"/>
                <a:gd name="T55" fmla="*/ 218 h 379"/>
                <a:gd name="T56" fmla="*/ 1204 w 429"/>
                <a:gd name="T57" fmla="*/ 47 h 3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9" h="379">
                  <a:moveTo>
                    <a:pt x="250" y="14"/>
                  </a:moveTo>
                  <a:lnTo>
                    <a:pt x="208" y="0"/>
                  </a:lnTo>
                  <a:lnTo>
                    <a:pt x="167" y="7"/>
                  </a:lnTo>
                  <a:lnTo>
                    <a:pt x="149" y="73"/>
                  </a:lnTo>
                  <a:lnTo>
                    <a:pt x="149" y="116"/>
                  </a:lnTo>
                  <a:lnTo>
                    <a:pt x="155" y="145"/>
                  </a:lnTo>
                  <a:lnTo>
                    <a:pt x="131" y="175"/>
                  </a:lnTo>
                  <a:lnTo>
                    <a:pt x="89" y="175"/>
                  </a:lnTo>
                  <a:lnTo>
                    <a:pt x="77" y="175"/>
                  </a:lnTo>
                  <a:lnTo>
                    <a:pt x="71" y="175"/>
                  </a:lnTo>
                  <a:lnTo>
                    <a:pt x="30" y="190"/>
                  </a:lnTo>
                  <a:lnTo>
                    <a:pt x="6" y="226"/>
                  </a:lnTo>
                  <a:lnTo>
                    <a:pt x="0" y="269"/>
                  </a:lnTo>
                  <a:lnTo>
                    <a:pt x="12" y="328"/>
                  </a:lnTo>
                  <a:lnTo>
                    <a:pt x="54" y="349"/>
                  </a:lnTo>
                  <a:lnTo>
                    <a:pt x="65" y="371"/>
                  </a:lnTo>
                  <a:lnTo>
                    <a:pt x="77" y="378"/>
                  </a:lnTo>
                  <a:lnTo>
                    <a:pt x="172" y="298"/>
                  </a:lnTo>
                  <a:lnTo>
                    <a:pt x="190" y="269"/>
                  </a:lnTo>
                  <a:lnTo>
                    <a:pt x="214" y="226"/>
                  </a:lnTo>
                  <a:lnTo>
                    <a:pt x="250" y="182"/>
                  </a:lnTo>
                  <a:lnTo>
                    <a:pt x="309" y="168"/>
                  </a:lnTo>
                  <a:lnTo>
                    <a:pt x="339" y="153"/>
                  </a:lnTo>
                  <a:lnTo>
                    <a:pt x="398" y="124"/>
                  </a:lnTo>
                  <a:lnTo>
                    <a:pt x="416" y="109"/>
                  </a:lnTo>
                  <a:lnTo>
                    <a:pt x="428" y="94"/>
                  </a:lnTo>
                  <a:lnTo>
                    <a:pt x="404" y="65"/>
                  </a:lnTo>
                  <a:lnTo>
                    <a:pt x="250" y="1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30" name="Freeform 165"/>
            <p:cNvSpPr>
              <a:spLocks/>
            </p:cNvSpPr>
            <p:nvPr/>
          </p:nvSpPr>
          <p:spPr bwMode="auto">
            <a:xfrm>
              <a:off x="3534" y="1303"/>
              <a:ext cx="113" cy="150"/>
            </a:xfrm>
            <a:custGeom>
              <a:avLst/>
              <a:gdLst>
                <a:gd name="T0" fmla="*/ 334 w 96"/>
                <a:gd name="T1" fmla="*/ 0 h 133"/>
                <a:gd name="T2" fmla="*/ 151 w 96"/>
                <a:gd name="T3" fmla="*/ 48 h 133"/>
                <a:gd name="T4" fmla="*/ 58 w 96"/>
                <a:gd name="T5" fmla="*/ 177 h 133"/>
                <a:gd name="T6" fmla="*/ 0 w 96"/>
                <a:gd name="T7" fmla="*/ 368 h 133"/>
                <a:gd name="T8" fmla="*/ 122 w 96"/>
                <a:gd name="T9" fmla="*/ 415 h 133"/>
                <a:gd name="T10" fmla="*/ 213 w 96"/>
                <a:gd name="T11" fmla="*/ 439 h 133"/>
                <a:gd name="T12" fmla="*/ 334 w 96"/>
                <a:gd name="T13" fmla="*/ 439 h 133"/>
                <a:gd name="T14" fmla="*/ 393 w 96"/>
                <a:gd name="T15" fmla="*/ 368 h 133"/>
                <a:gd name="T16" fmla="*/ 485 w 96"/>
                <a:gd name="T17" fmla="*/ 316 h 133"/>
                <a:gd name="T18" fmla="*/ 485 w 96"/>
                <a:gd name="T19" fmla="*/ 246 h 133"/>
                <a:gd name="T20" fmla="*/ 334 w 96"/>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133">
                  <a:moveTo>
                    <a:pt x="65" y="0"/>
                  </a:moveTo>
                  <a:lnTo>
                    <a:pt x="30" y="15"/>
                  </a:lnTo>
                  <a:lnTo>
                    <a:pt x="12" y="52"/>
                  </a:lnTo>
                  <a:lnTo>
                    <a:pt x="0" y="110"/>
                  </a:lnTo>
                  <a:lnTo>
                    <a:pt x="24" y="124"/>
                  </a:lnTo>
                  <a:lnTo>
                    <a:pt x="42" y="132"/>
                  </a:lnTo>
                  <a:lnTo>
                    <a:pt x="65" y="132"/>
                  </a:lnTo>
                  <a:lnTo>
                    <a:pt x="77" y="110"/>
                  </a:lnTo>
                  <a:lnTo>
                    <a:pt x="95" y="95"/>
                  </a:lnTo>
                  <a:lnTo>
                    <a:pt x="95" y="74"/>
                  </a:lnTo>
                  <a:lnTo>
                    <a:pt x="65" y="0"/>
                  </a:lnTo>
                </a:path>
              </a:pathLst>
            </a:custGeom>
            <a:solidFill>
              <a:srgbClr val="FFFFFF">
                <a:alpha val="50195"/>
              </a:srgbClr>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31" name="Freeform 166"/>
            <p:cNvSpPr>
              <a:spLocks/>
            </p:cNvSpPr>
            <p:nvPr/>
          </p:nvSpPr>
          <p:spPr bwMode="auto">
            <a:xfrm>
              <a:off x="3456" y="1936"/>
              <a:ext cx="143" cy="165"/>
            </a:xfrm>
            <a:custGeom>
              <a:avLst/>
              <a:gdLst>
                <a:gd name="T0" fmla="*/ 409 w 122"/>
                <a:gd name="T1" fmla="*/ 492 h 146"/>
                <a:gd name="T2" fmla="*/ 592 w 122"/>
                <a:gd name="T3" fmla="*/ 323 h 146"/>
                <a:gd name="T4" fmla="*/ 493 w 122"/>
                <a:gd name="T5" fmla="*/ 150 h 146"/>
                <a:gd name="T6" fmla="*/ 359 w 122"/>
                <a:gd name="T7" fmla="*/ 0 h 146"/>
                <a:gd name="T8" fmla="*/ 287 w 122"/>
                <a:gd name="T9" fmla="*/ 114 h 146"/>
                <a:gd name="T10" fmla="*/ 121 w 122"/>
                <a:gd name="T11" fmla="*/ 199 h 146"/>
                <a:gd name="T12" fmla="*/ 0 w 122"/>
                <a:gd name="T13" fmla="*/ 341 h 146"/>
                <a:gd name="T14" fmla="*/ 190 w 122"/>
                <a:gd name="T15" fmla="*/ 411 h 146"/>
                <a:gd name="T16" fmla="*/ 502 w 122"/>
                <a:gd name="T17" fmla="*/ 492 h 146"/>
                <a:gd name="T18" fmla="*/ 314 w 122"/>
                <a:gd name="T19" fmla="*/ 478 h 146"/>
                <a:gd name="T20" fmla="*/ 409 w 122"/>
                <a:gd name="T21" fmla="*/ 492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2" h="146">
                  <a:moveTo>
                    <a:pt x="84" y="145"/>
                  </a:moveTo>
                  <a:lnTo>
                    <a:pt x="121" y="95"/>
                  </a:lnTo>
                  <a:lnTo>
                    <a:pt x="101" y="44"/>
                  </a:lnTo>
                  <a:lnTo>
                    <a:pt x="73" y="0"/>
                  </a:lnTo>
                  <a:lnTo>
                    <a:pt x="59" y="34"/>
                  </a:lnTo>
                  <a:lnTo>
                    <a:pt x="25" y="58"/>
                  </a:lnTo>
                  <a:lnTo>
                    <a:pt x="0" y="100"/>
                  </a:lnTo>
                  <a:lnTo>
                    <a:pt x="38" y="120"/>
                  </a:lnTo>
                  <a:lnTo>
                    <a:pt x="102" y="145"/>
                  </a:lnTo>
                  <a:lnTo>
                    <a:pt x="64" y="141"/>
                  </a:lnTo>
                  <a:lnTo>
                    <a:pt x="84" y="145"/>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32" name="Freeform 167"/>
            <p:cNvSpPr>
              <a:spLocks/>
            </p:cNvSpPr>
            <p:nvPr/>
          </p:nvSpPr>
          <p:spPr bwMode="auto">
            <a:xfrm>
              <a:off x="3333" y="2026"/>
              <a:ext cx="446" cy="568"/>
            </a:xfrm>
            <a:custGeom>
              <a:avLst/>
              <a:gdLst>
                <a:gd name="T0" fmla="*/ 403 w 381"/>
                <a:gd name="T1" fmla="*/ 0 h 503"/>
                <a:gd name="T2" fmla="*/ 142 w 381"/>
                <a:gd name="T3" fmla="*/ 76 h 503"/>
                <a:gd name="T4" fmla="*/ 0 w 381"/>
                <a:gd name="T5" fmla="*/ 171 h 503"/>
                <a:gd name="T6" fmla="*/ 142 w 381"/>
                <a:gd name="T7" fmla="*/ 394 h 503"/>
                <a:gd name="T8" fmla="*/ 55 w 381"/>
                <a:gd name="T9" fmla="*/ 467 h 503"/>
                <a:gd name="T10" fmla="*/ 284 w 381"/>
                <a:gd name="T11" fmla="*/ 568 h 503"/>
                <a:gd name="T12" fmla="*/ 488 w 381"/>
                <a:gd name="T13" fmla="*/ 689 h 503"/>
                <a:gd name="T14" fmla="*/ 602 w 381"/>
                <a:gd name="T15" fmla="*/ 710 h 503"/>
                <a:gd name="T16" fmla="*/ 771 w 381"/>
                <a:gd name="T17" fmla="*/ 813 h 503"/>
                <a:gd name="T18" fmla="*/ 890 w 381"/>
                <a:gd name="T19" fmla="*/ 1106 h 503"/>
                <a:gd name="T20" fmla="*/ 890 w 381"/>
                <a:gd name="T21" fmla="*/ 1274 h 503"/>
                <a:gd name="T22" fmla="*/ 1057 w 381"/>
                <a:gd name="T23" fmla="*/ 1430 h 503"/>
                <a:gd name="T24" fmla="*/ 1172 w 381"/>
                <a:gd name="T25" fmla="*/ 1572 h 503"/>
                <a:gd name="T26" fmla="*/ 1288 w 381"/>
                <a:gd name="T27" fmla="*/ 1669 h 503"/>
                <a:gd name="T28" fmla="*/ 1606 w 381"/>
                <a:gd name="T29" fmla="*/ 1690 h 503"/>
                <a:gd name="T30" fmla="*/ 1663 w 381"/>
                <a:gd name="T31" fmla="*/ 1669 h 503"/>
                <a:gd name="T32" fmla="*/ 1780 w 381"/>
                <a:gd name="T33" fmla="*/ 1473 h 503"/>
                <a:gd name="T34" fmla="*/ 1839 w 381"/>
                <a:gd name="T35" fmla="*/ 1353 h 503"/>
                <a:gd name="T36" fmla="*/ 1638 w 381"/>
                <a:gd name="T37" fmla="*/ 1082 h 503"/>
                <a:gd name="T38" fmla="*/ 1495 w 381"/>
                <a:gd name="T39" fmla="*/ 882 h 503"/>
                <a:gd name="T40" fmla="*/ 1432 w 381"/>
                <a:gd name="T41" fmla="*/ 783 h 503"/>
                <a:gd name="T42" fmla="*/ 1113 w 381"/>
                <a:gd name="T43" fmla="*/ 514 h 503"/>
                <a:gd name="T44" fmla="*/ 970 w 381"/>
                <a:gd name="T45" fmla="*/ 367 h 503"/>
                <a:gd name="T46" fmla="*/ 915 w 381"/>
                <a:gd name="T47" fmla="*/ 294 h 503"/>
                <a:gd name="T48" fmla="*/ 915 w 381"/>
                <a:gd name="T49" fmla="*/ 246 h 503"/>
                <a:gd name="T50" fmla="*/ 403 w 381"/>
                <a:gd name="T51" fmla="*/ 0 h 5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1" h="503">
                  <a:moveTo>
                    <a:pt x="83" y="0"/>
                  </a:moveTo>
                  <a:lnTo>
                    <a:pt x="29" y="22"/>
                  </a:lnTo>
                  <a:lnTo>
                    <a:pt x="0" y="51"/>
                  </a:lnTo>
                  <a:lnTo>
                    <a:pt x="29" y="117"/>
                  </a:lnTo>
                  <a:lnTo>
                    <a:pt x="11" y="139"/>
                  </a:lnTo>
                  <a:lnTo>
                    <a:pt x="59" y="168"/>
                  </a:lnTo>
                  <a:lnTo>
                    <a:pt x="101" y="204"/>
                  </a:lnTo>
                  <a:lnTo>
                    <a:pt x="124" y="211"/>
                  </a:lnTo>
                  <a:lnTo>
                    <a:pt x="160" y="241"/>
                  </a:lnTo>
                  <a:lnTo>
                    <a:pt x="184" y="328"/>
                  </a:lnTo>
                  <a:lnTo>
                    <a:pt x="184" y="379"/>
                  </a:lnTo>
                  <a:lnTo>
                    <a:pt x="219" y="423"/>
                  </a:lnTo>
                  <a:lnTo>
                    <a:pt x="243" y="466"/>
                  </a:lnTo>
                  <a:lnTo>
                    <a:pt x="267" y="495"/>
                  </a:lnTo>
                  <a:lnTo>
                    <a:pt x="332" y="502"/>
                  </a:lnTo>
                  <a:lnTo>
                    <a:pt x="344" y="495"/>
                  </a:lnTo>
                  <a:lnTo>
                    <a:pt x="368" y="437"/>
                  </a:lnTo>
                  <a:lnTo>
                    <a:pt x="380" y="401"/>
                  </a:lnTo>
                  <a:lnTo>
                    <a:pt x="338" y="321"/>
                  </a:lnTo>
                  <a:lnTo>
                    <a:pt x="309" y="262"/>
                  </a:lnTo>
                  <a:lnTo>
                    <a:pt x="297" y="233"/>
                  </a:lnTo>
                  <a:lnTo>
                    <a:pt x="231" y="153"/>
                  </a:lnTo>
                  <a:lnTo>
                    <a:pt x="202" y="109"/>
                  </a:lnTo>
                  <a:lnTo>
                    <a:pt x="190" y="88"/>
                  </a:lnTo>
                  <a:lnTo>
                    <a:pt x="190" y="73"/>
                  </a:lnTo>
                  <a:lnTo>
                    <a:pt x="83"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33" name="Freeform 168"/>
            <p:cNvSpPr>
              <a:spLocks/>
            </p:cNvSpPr>
            <p:nvPr/>
          </p:nvSpPr>
          <p:spPr bwMode="auto">
            <a:xfrm>
              <a:off x="3436" y="2562"/>
              <a:ext cx="274" cy="261"/>
            </a:xfrm>
            <a:custGeom>
              <a:avLst/>
              <a:gdLst>
                <a:gd name="T0" fmla="*/ 924 w 234"/>
                <a:gd name="T1" fmla="*/ 331 h 231"/>
                <a:gd name="T2" fmla="*/ 88 w 234"/>
                <a:gd name="T3" fmla="*/ 0 h 231"/>
                <a:gd name="T4" fmla="*/ 88 w 234"/>
                <a:gd name="T5" fmla="*/ 23 h 231"/>
                <a:gd name="T6" fmla="*/ 0 w 234"/>
                <a:gd name="T7" fmla="*/ 466 h 231"/>
                <a:gd name="T8" fmla="*/ 130 w 234"/>
                <a:gd name="T9" fmla="*/ 540 h 231"/>
                <a:gd name="T10" fmla="*/ 388 w 234"/>
                <a:gd name="T11" fmla="*/ 658 h 231"/>
                <a:gd name="T12" fmla="*/ 737 w 234"/>
                <a:gd name="T13" fmla="*/ 711 h 231"/>
                <a:gd name="T14" fmla="*/ 863 w 234"/>
                <a:gd name="T15" fmla="*/ 743 h 231"/>
                <a:gd name="T16" fmla="*/ 1132 w 234"/>
                <a:gd name="T17" fmla="*/ 780 h 231"/>
                <a:gd name="T18" fmla="*/ 1124 w 234"/>
                <a:gd name="T19" fmla="*/ 711 h 231"/>
                <a:gd name="T20" fmla="*/ 924 w 234"/>
                <a:gd name="T21" fmla="*/ 331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4" h="231">
                  <a:moveTo>
                    <a:pt x="191" y="98"/>
                  </a:moveTo>
                  <a:lnTo>
                    <a:pt x="18" y="0"/>
                  </a:lnTo>
                  <a:lnTo>
                    <a:pt x="18" y="7"/>
                  </a:lnTo>
                  <a:lnTo>
                    <a:pt x="0" y="137"/>
                  </a:lnTo>
                  <a:lnTo>
                    <a:pt x="27" y="159"/>
                  </a:lnTo>
                  <a:lnTo>
                    <a:pt x="80" y="195"/>
                  </a:lnTo>
                  <a:lnTo>
                    <a:pt x="152" y="210"/>
                  </a:lnTo>
                  <a:lnTo>
                    <a:pt x="178" y="220"/>
                  </a:lnTo>
                  <a:lnTo>
                    <a:pt x="233" y="230"/>
                  </a:lnTo>
                  <a:lnTo>
                    <a:pt x="232" y="210"/>
                  </a:lnTo>
                  <a:lnTo>
                    <a:pt x="191" y="9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34" name="Freeform 169"/>
            <p:cNvSpPr>
              <a:spLocks/>
            </p:cNvSpPr>
            <p:nvPr/>
          </p:nvSpPr>
          <p:spPr bwMode="auto">
            <a:xfrm>
              <a:off x="3090" y="1770"/>
              <a:ext cx="278" cy="397"/>
            </a:xfrm>
            <a:custGeom>
              <a:avLst/>
              <a:gdLst>
                <a:gd name="T0" fmla="*/ 1121 w 238"/>
                <a:gd name="T1" fmla="*/ 758 h 352"/>
                <a:gd name="T2" fmla="*/ 1012 w 238"/>
                <a:gd name="T3" fmla="*/ 616 h 352"/>
                <a:gd name="T4" fmla="*/ 813 w 238"/>
                <a:gd name="T5" fmla="*/ 514 h 352"/>
                <a:gd name="T6" fmla="*/ 674 w 238"/>
                <a:gd name="T7" fmla="*/ 468 h 352"/>
                <a:gd name="T8" fmla="*/ 595 w 238"/>
                <a:gd name="T9" fmla="*/ 369 h 352"/>
                <a:gd name="T10" fmla="*/ 623 w 238"/>
                <a:gd name="T11" fmla="*/ 102 h 352"/>
                <a:gd name="T12" fmla="*/ 224 w 238"/>
                <a:gd name="T13" fmla="*/ 0 h 352"/>
                <a:gd name="T14" fmla="*/ 117 w 238"/>
                <a:gd name="T15" fmla="*/ 29 h 352"/>
                <a:gd name="T16" fmla="*/ 29 w 238"/>
                <a:gd name="T17" fmla="*/ 102 h 352"/>
                <a:gd name="T18" fmla="*/ 0 w 238"/>
                <a:gd name="T19" fmla="*/ 294 h 352"/>
                <a:gd name="T20" fmla="*/ 29 w 238"/>
                <a:gd name="T21" fmla="*/ 391 h 352"/>
                <a:gd name="T22" fmla="*/ 117 w 238"/>
                <a:gd name="T23" fmla="*/ 489 h 352"/>
                <a:gd name="T24" fmla="*/ 246 w 238"/>
                <a:gd name="T25" fmla="*/ 561 h 352"/>
                <a:gd name="T26" fmla="*/ 533 w 238"/>
                <a:gd name="T27" fmla="*/ 659 h 352"/>
                <a:gd name="T28" fmla="*/ 561 w 238"/>
                <a:gd name="T29" fmla="*/ 709 h 352"/>
                <a:gd name="T30" fmla="*/ 674 w 238"/>
                <a:gd name="T31" fmla="*/ 855 h 352"/>
                <a:gd name="T32" fmla="*/ 923 w 238"/>
                <a:gd name="T33" fmla="*/ 1024 h 352"/>
                <a:gd name="T34" fmla="*/ 1012 w 238"/>
                <a:gd name="T35" fmla="*/ 1120 h 352"/>
                <a:gd name="T36" fmla="*/ 1121 w 238"/>
                <a:gd name="T37" fmla="*/ 1168 h 352"/>
                <a:gd name="T38" fmla="*/ 1121 w 238"/>
                <a:gd name="T39" fmla="*/ 758 h 3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8" h="352">
                  <a:moveTo>
                    <a:pt x="237" y="227"/>
                  </a:moveTo>
                  <a:lnTo>
                    <a:pt x="214" y="184"/>
                  </a:lnTo>
                  <a:lnTo>
                    <a:pt x="172" y="154"/>
                  </a:lnTo>
                  <a:lnTo>
                    <a:pt x="142" y="140"/>
                  </a:lnTo>
                  <a:lnTo>
                    <a:pt x="125" y="111"/>
                  </a:lnTo>
                  <a:lnTo>
                    <a:pt x="132" y="31"/>
                  </a:lnTo>
                  <a:lnTo>
                    <a:pt x="47" y="0"/>
                  </a:lnTo>
                  <a:lnTo>
                    <a:pt x="24" y="9"/>
                  </a:lnTo>
                  <a:lnTo>
                    <a:pt x="6" y="31"/>
                  </a:lnTo>
                  <a:lnTo>
                    <a:pt x="0" y="89"/>
                  </a:lnTo>
                  <a:lnTo>
                    <a:pt x="6" y="118"/>
                  </a:lnTo>
                  <a:lnTo>
                    <a:pt x="24" y="147"/>
                  </a:lnTo>
                  <a:lnTo>
                    <a:pt x="53" y="169"/>
                  </a:lnTo>
                  <a:lnTo>
                    <a:pt x="113" y="198"/>
                  </a:lnTo>
                  <a:lnTo>
                    <a:pt x="119" y="213"/>
                  </a:lnTo>
                  <a:lnTo>
                    <a:pt x="142" y="256"/>
                  </a:lnTo>
                  <a:lnTo>
                    <a:pt x="196" y="308"/>
                  </a:lnTo>
                  <a:lnTo>
                    <a:pt x="214" y="336"/>
                  </a:lnTo>
                  <a:lnTo>
                    <a:pt x="237" y="351"/>
                  </a:lnTo>
                  <a:lnTo>
                    <a:pt x="237" y="22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35" name="Freeform 170"/>
            <p:cNvSpPr>
              <a:spLocks/>
            </p:cNvSpPr>
            <p:nvPr/>
          </p:nvSpPr>
          <p:spPr bwMode="auto">
            <a:xfrm>
              <a:off x="3221" y="2174"/>
              <a:ext cx="369" cy="445"/>
            </a:xfrm>
            <a:custGeom>
              <a:avLst/>
              <a:gdLst>
                <a:gd name="T0" fmla="*/ 1151 w 316"/>
                <a:gd name="T1" fmla="*/ 714 h 394"/>
                <a:gd name="T2" fmla="*/ 984 w 316"/>
                <a:gd name="T3" fmla="*/ 614 h 394"/>
                <a:gd name="T4" fmla="*/ 816 w 316"/>
                <a:gd name="T5" fmla="*/ 466 h 394"/>
                <a:gd name="T6" fmla="*/ 647 w 316"/>
                <a:gd name="T7" fmla="*/ 368 h 394"/>
                <a:gd name="T8" fmla="*/ 285 w 316"/>
                <a:gd name="T9" fmla="*/ 199 h 394"/>
                <a:gd name="T10" fmla="*/ 88 w 316"/>
                <a:gd name="T11" fmla="*/ 49 h 394"/>
                <a:gd name="T12" fmla="*/ 56 w 316"/>
                <a:gd name="T13" fmla="*/ 0 h 394"/>
                <a:gd name="T14" fmla="*/ 0 w 316"/>
                <a:gd name="T15" fmla="*/ 49 h 394"/>
                <a:gd name="T16" fmla="*/ 0 w 316"/>
                <a:gd name="T17" fmla="*/ 269 h 394"/>
                <a:gd name="T18" fmla="*/ 117 w 316"/>
                <a:gd name="T19" fmla="*/ 368 h 394"/>
                <a:gd name="T20" fmla="*/ 225 w 316"/>
                <a:gd name="T21" fmla="*/ 492 h 394"/>
                <a:gd name="T22" fmla="*/ 391 w 316"/>
                <a:gd name="T23" fmla="*/ 642 h 394"/>
                <a:gd name="T24" fmla="*/ 479 w 316"/>
                <a:gd name="T25" fmla="*/ 714 h 394"/>
                <a:gd name="T26" fmla="*/ 729 w 316"/>
                <a:gd name="T27" fmla="*/ 883 h 394"/>
                <a:gd name="T28" fmla="*/ 788 w 316"/>
                <a:gd name="T29" fmla="*/ 1011 h 394"/>
                <a:gd name="T30" fmla="*/ 901 w 316"/>
                <a:gd name="T31" fmla="*/ 1127 h 394"/>
                <a:gd name="T32" fmla="*/ 901 w 316"/>
                <a:gd name="T33" fmla="*/ 1251 h 394"/>
                <a:gd name="T34" fmla="*/ 932 w 316"/>
                <a:gd name="T35" fmla="*/ 1325 h 394"/>
                <a:gd name="T36" fmla="*/ 1123 w 316"/>
                <a:gd name="T37" fmla="*/ 1081 h 394"/>
                <a:gd name="T38" fmla="*/ 1178 w 316"/>
                <a:gd name="T39" fmla="*/ 1011 h 394"/>
                <a:gd name="T40" fmla="*/ 1406 w 316"/>
                <a:gd name="T41" fmla="*/ 962 h 394"/>
                <a:gd name="T42" fmla="*/ 1485 w 316"/>
                <a:gd name="T43" fmla="*/ 962 h 394"/>
                <a:gd name="T44" fmla="*/ 1485 w 316"/>
                <a:gd name="T45" fmla="*/ 837 h 394"/>
                <a:gd name="T46" fmla="*/ 1151 w 316"/>
                <a:gd name="T47" fmla="*/ 714 h 3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6" h="394">
                  <a:moveTo>
                    <a:pt x="244" y="212"/>
                  </a:moveTo>
                  <a:lnTo>
                    <a:pt x="208" y="182"/>
                  </a:lnTo>
                  <a:lnTo>
                    <a:pt x="173" y="138"/>
                  </a:lnTo>
                  <a:lnTo>
                    <a:pt x="137" y="110"/>
                  </a:lnTo>
                  <a:lnTo>
                    <a:pt x="60" y="58"/>
                  </a:lnTo>
                  <a:lnTo>
                    <a:pt x="18" y="15"/>
                  </a:lnTo>
                  <a:lnTo>
                    <a:pt x="12" y="0"/>
                  </a:lnTo>
                  <a:lnTo>
                    <a:pt x="0" y="15"/>
                  </a:lnTo>
                  <a:lnTo>
                    <a:pt x="0" y="80"/>
                  </a:lnTo>
                  <a:lnTo>
                    <a:pt x="24" y="110"/>
                  </a:lnTo>
                  <a:lnTo>
                    <a:pt x="48" y="146"/>
                  </a:lnTo>
                  <a:lnTo>
                    <a:pt x="84" y="190"/>
                  </a:lnTo>
                  <a:lnTo>
                    <a:pt x="102" y="212"/>
                  </a:lnTo>
                  <a:lnTo>
                    <a:pt x="155" y="262"/>
                  </a:lnTo>
                  <a:lnTo>
                    <a:pt x="167" y="299"/>
                  </a:lnTo>
                  <a:lnTo>
                    <a:pt x="191" y="335"/>
                  </a:lnTo>
                  <a:lnTo>
                    <a:pt x="191" y="371"/>
                  </a:lnTo>
                  <a:lnTo>
                    <a:pt x="197" y="393"/>
                  </a:lnTo>
                  <a:lnTo>
                    <a:pt x="238" y="320"/>
                  </a:lnTo>
                  <a:lnTo>
                    <a:pt x="250" y="299"/>
                  </a:lnTo>
                  <a:lnTo>
                    <a:pt x="298" y="284"/>
                  </a:lnTo>
                  <a:lnTo>
                    <a:pt x="315" y="284"/>
                  </a:lnTo>
                  <a:lnTo>
                    <a:pt x="315" y="248"/>
                  </a:lnTo>
                  <a:lnTo>
                    <a:pt x="244" y="212"/>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36" name="Freeform 171"/>
            <p:cNvSpPr>
              <a:spLocks/>
            </p:cNvSpPr>
            <p:nvPr/>
          </p:nvSpPr>
          <p:spPr bwMode="auto">
            <a:xfrm>
              <a:off x="3054" y="2059"/>
              <a:ext cx="217" cy="289"/>
            </a:xfrm>
            <a:custGeom>
              <a:avLst/>
              <a:gdLst>
                <a:gd name="T0" fmla="*/ 907 w 185"/>
                <a:gd name="T1" fmla="*/ 415 h 256"/>
                <a:gd name="T2" fmla="*/ 822 w 185"/>
                <a:gd name="T3" fmla="*/ 269 h 256"/>
                <a:gd name="T4" fmla="*/ 588 w 185"/>
                <a:gd name="T5" fmla="*/ 98 h 256"/>
                <a:gd name="T6" fmla="*/ 231 w 185"/>
                <a:gd name="T7" fmla="*/ 0 h 256"/>
                <a:gd name="T8" fmla="*/ 120 w 185"/>
                <a:gd name="T9" fmla="*/ 0 h 256"/>
                <a:gd name="T10" fmla="*/ 120 w 185"/>
                <a:gd name="T11" fmla="*/ 225 h 256"/>
                <a:gd name="T12" fmla="*/ 120 w 185"/>
                <a:gd name="T13" fmla="*/ 415 h 256"/>
                <a:gd name="T14" fmla="*/ 0 w 185"/>
                <a:gd name="T15" fmla="*/ 514 h 256"/>
                <a:gd name="T16" fmla="*/ 0 w 185"/>
                <a:gd name="T17" fmla="*/ 711 h 256"/>
                <a:gd name="T18" fmla="*/ 120 w 185"/>
                <a:gd name="T19" fmla="*/ 805 h 256"/>
                <a:gd name="T20" fmla="*/ 199 w 185"/>
                <a:gd name="T21" fmla="*/ 805 h 256"/>
                <a:gd name="T22" fmla="*/ 375 w 185"/>
                <a:gd name="T23" fmla="*/ 805 h 256"/>
                <a:gd name="T24" fmla="*/ 495 w 185"/>
                <a:gd name="T25" fmla="*/ 857 h 256"/>
                <a:gd name="T26" fmla="*/ 678 w 185"/>
                <a:gd name="T27" fmla="*/ 834 h 256"/>
                <a:gd name="T28" fmla="*/ 730 w 185"/>
                <a:gd name="T29" fmla="*/ 805 h 256"/>
                <a:gd name="T30" fmla="*/ 730 w 185"/>
                <a:gd name="T31" fmla="*/ 805 h 256"/>
                <a:gd name="T32" fmla="*/ 907 w 185"/>
                <a:gd name="T33" fmla="*/ 415 h 2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5" h="256">
                  <a:moveTo>
                    <a:pt x="184" y="124"/>
                  </a:moveTo>
                  <a:lnTo>
                    <a:pt x="166" y="80"/>
                  </a:lnTo>
                  <a:lnTo>
                    <a:pt x="119" y="29"/>
                  </a:lnTo>
                  <a:lnTo>
                    <a:pt x="47" y="0"/>
                  </a:lnTo>
                  <a:lnTo>
                    <a:pt x="24" y="0"/>
                  </a:lnTo>
                  <a:lnTo>
                    <a:pt x="24" y="66"/>
                  </a:lnTo>
                  <a:lnTo>
                    <a:pt x="24" y="124"/>
                  </a:lnTo>
                  <a:lnTo>
                    <a:pt x="0" y="153"/>
                  </a:lnTo>
                  <a:lnTo>
                    <a:pt x="0" y="212"/>
                  </a:lnTo>
                  <a:lnTo>
                    <a:pt x="24" y="240"/>
                  </a:lnTo>
                  <a:lnTo>
                    <a:pt x="41" y="240"/>
                  </a:lnTo>
                  <a:lnTo>
                    <a:pt x="77" y="240"/>
                  </a:lnTo>
                  <a:lnTo>
                    <a:pt x="101" y="255"/>
                  </a:lnTo>
                  <a:lnTo>
                    <a:pt x="137" y="248"/>
                  </a:lnTo>
                  <a:lnTo>
                    <a:pt x="148" y="240"/>
                  </a:lnTo>
                  <a:lnTo>
                    <a:pt x="184" y="12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037" name="Freeform 172"/>
            <p:cNvSpPr>
              <a:spLocks/>
            </p:cNvSpPr>
            <p:nvPr/>
          </p:nvSpPr>
          <p:spPr bwMode="auto">
            <a:xfrm>
              <a:off x="3152" y="2364"/>
              <a:ext cx="285" cy="387"/>
            </a:xfrm>
            <a:custGeom>
              <a:avLst/>
              <a:gdLst>
                <a:gd name="T0" fmla="*/ 1026 w 244"/>
                <a:gd name="T1" fmla="*/ 802 h 343"/>
                <a:gd name="T2" fmla="*/ 867 w 244"/>
                <a:gd name="T3" fmla="*/ 557 h 343"/>
                <a:gd name="T4" fmla="*/ 842 w 244"/>
                <a:gd name="T5" fmla="*/ 415 h 343"/>
                <a:gd name="T6" fmla="*/ 619 w 244"/>
                <a:gd name="T7" fmla="*/ 367 h 343"/>
                <a:gd name="T8" fmla="*/ 343 w 244"/>
                <a:gd name="T9" fmla="*/ 98 h 343"/>
                <a:gd name="T10" fmla="*/ 246 w 244"/>
                <a:gd name="T11" fmla="*/ 23 h 343"/>
                <a:gd name="T12" fmla="*/ 64 w 244"/>
                <a:gd name="T13" fmla="*/ 0 h 343"/>
                <a:gd name="T14" fmla="*/ 0 w 244"/>
                <a:gd name="T15" fmla="*/ 123 h 343"/>
                <a:gd name="T16" fmla="*/ 160 w 244"/>
                <a:gd name="T17" fmla="*/ 290 h 343"/>
                <a:gd name="T18" fmla="*/ 160 w 244"/>
                <a:gd name="T19" fmla="*/ 485 h 343"/>
                <a:gd name="T20" fmla="*/ 160 w 244"/>
                <a:gd name="T21" fmla="*/ 630 h 343"/>
                <a:gd name="T22" fmla="*/ 468 w 244"/>
                <a:gd name="T23" fmla="*/ 900 h 343"/>
                <a:gd name="T24" fmla="*/ 530 w 244"/>
                <a:gd name="T25" fmla="*/ 970 h 343"/>
                <a:gd name="T26" fmla="*/ 746 w 244"/>
                <a:gd name="T27" fmla="*/ 1144 h 343"/>
                <a:gd name="T28" fmla="*/ 902 w 244"/>
                <a:gd name="T29" fmla="*/ 1091 h 343"/>
                <a:gd name="T30" fmla="*/ 1026 w 244"/>
                <a:gd name="T31" fmla="*/ 970 h 343"/>
                <a:gd name="T32" fmla="*/ 1151 w 244"/>
                <a:gd name="T33" fmla="*/ 970 h 343"/>
                <a:gd name="T34" fmla="*/ 1026 w 244"/>
                <a:gd name="T35" fmla="*/ 802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4" h="343">
                  <a:moveTo>
                    <a:pt x="217" y="240"/>
                  </a:moveTo>
                  <a:lnTo>
                    <a:pt x="184" y="167"/>
                  </a:lnTo>
                  <a:lnTo>
                    <a:pt x="177" y="124"/>
                  </a:lnTo>
                  <a:lnTo>
                    <a:pt x="131" y="109"/>
                  </a:lnTo>
                  <a:lnTo>
                    <a:pt x="73" y="29"/>
                  </a:lnTo>
                  <a:lnTo>
                    <a:pt x="53" y="7"/>
                  </a:lnTo>
                  <a:lnTo>
                    <a:pt x="13" y="0"/>
                  </a:lnTo>
                  <a:lnTo>
                    <a:pt x="0" y="36"/>
                  </a:lnTo>
                  <a:lnTo>
                    <a:pt x="33" y="87"/>
                  </a:lnTo>
                  <a:lnTo>
                    <a:pt x="33" y="145"/>
                  </a:lnTo>
                  <a:lnTo>
                    <a:pt x="33" y="189"/>
                  </a:lnTo>
                  <a:lnTo>
                    <a:pt x="99" y="269"/>
                  </a:lnTo>
                  <a:lnTo>
                    <a:pt x="112" y="291"/>
                  </a:lnTo>
                  <a:lnTo>
                    <a:pt x="158" y="342"/>
                  </a:lnTo>
                  <a:lnTo>
                    <a:pt x="191" y="327"/>
                  </a:lnTo>
                  <a:lnTo>
                    <a:pt x="217" y="291"/>
                  </a:lnTo>
                  <a:lnTo>
                    <a:pt x="243" y="291"/>
                  </a:lnTo>
                  <a:lnTo>
                    <a:pt x="217" y="24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cxnSp>
          <p:nvCxnSpPr>
            <p:cNvPr id="37038" name="AutoShape 173"/>
            <p:cNvCxnSpPr>
              <a:cxnSpLocks noChangeShapeType="1"/>
            </p:cNvCxnSpPr>
            <p:nvPr/>
          </p:nvCxnSpPr>
          <p:spPr bwMode="auto">
            <a:xfrm rot="-5400000">
              <a:off x="3555" y="1680"/>
              <a:ext cx="1" cy="1"/>
            </a:xfrm>
            <a:prstGeom prst="bentConnector3">
              <a:avLst>
                <a:gd name="adj1" fmla="val 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39" name="AutoShape 174"/>
            <p:cNvCxnSpPr>
              <a:cxnSpLocks noChangeShapeType="1"/>
              <a:endCxn id="37035" idx="2"/>
            </p:cNvCxnSpPr>
            <p:nvPr/>
          </p:nvCxnSpPr>
          <p:spPr bwMode="auto">
            <a:xfrm rot="10800000">
              <a:off x="3423" y="2330"/>
              <a:ext cx="1402" cy="227"/>
            </a:xfrm>
            <a:prstGeom prst="curvedConnector4">
              <a:avLst>
                <a:gd name="adj1" fmla="val 44009"/>
                <a:gd name="adj2" fmla="val 232157"/>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40" name="AutoShape 175"/>
            <p:cNvCxnSpPr>
              <a:cxnSpLocks noChangeShapeType="1"/>
              <a:endCxn id="37025" idx="6"/>
            </p:cNvCxnSpPr>
            <p:nvPr/>
          </p:nvCxnSpPr>
          <p:spPr bwMode="auto">
            <a:xfrm rot="5400000" flipH="1">
              <a:off x="4120" y="1681"/>
              <a:ext cx="997" cy="555"/>
            </a:xfrm>
            <a:prstGeom prst="curvedConnector3">
              <a:avLst>
                <a:gd name="adj1" fmla="val 49148"/>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41" name="AutoShape 176"/>
            <p:cNvCxnSpPr>
              <a:cxnSpLocks noChangeShapeType="1"/>
              <a:endCxn id="37027" idx="18"/>
            </p:cNvCxnSpPr>
            <p:nvPr/>
          </p:nvCxnSpPr>
          <p:spPr bwMode="auto">
            <a:xfrm rot="10800000">
              <a:off x="3714" y="1755"/>
              <a:ext cx="1106" cy="744"/>
            </a:xfrm>
            <a:prstGeom prst="curvedConnector3">
              <a:avLst>
                <a:gd name="adj1" fmla="val 41051"/>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42" name="AutoShape 177"/>
            <p:cNvCxnSpPr>
              <a:cxnSpLocks noChangeShapeType="1"/>
            </p:cNvCxnSpPr>
            <p:nvPr/>
          </p:nvCxnSpPr>
          <p:spPr bwMode="auto">
            <a:xfrm rot="5400000">
              <a:off x="4323" y="2737"/>
              <a:ext cx="425" cy="284"/>
            </a:xfrm>
            <a:prstGeom prst="curvedConnector3">
              <a:avLst>
                <a:gd name="adj1" fmla="val 49884"/>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43" name="AutoShape 178"/>
            <p:cNvCxnSpPr>
              <a:cxnSpLocks noChangeShapeType="1"/>
            </p:cNvCxnSpPr>
            <p:nvPr/>
          </p:nvCxnSpPr>
          <p:spPr bwMode="auto">
            <a:xfrm rot="10800000" flipV="1">
              <a:off x="3747" y="2586"/>
              <a:ext cx="989" cy="131"/>
            </a:xfrm>
            <a:prstGeom prst="curvedConnector3">
              <a:avLst>
                <a:gd name="adj1" fmla="val 49949"/>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44" name="AutoShape 179"/>
            <p:cNvCxnSpPr>
              <a:cxnSpLocks noChangeShapeType="1"/>
            </p:cNvCxnSpPr>
            <p:nvPr/>
          </p:nvCxnSpPr>
          <p:spPr bwMode="auto">
            <a:xfrm rot="10800000">
              <a:off x="3759" y="2501"/>
              <a:ext cx="1402" cy="227"/>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45" name="AutoShape 180"/>
            <p:cNvCxnSpPr>
              <a:cxnSpLocks noChangeShapeType="1"/>
            </p:cNvCxnSpPr>
            <p:nvPr/>
          </p:nvCxnSpPr>
          <p:spPr bwMode="auto">
            <a:xfrm rot="5400000" flipH="1">
              <a:off x="4456" y="1852"/>
              <a:ext cx="997" cy="555"/>
            </a:xfrm>
            <a:prstGeom prst="curvedConnector3">
              <a:avLst>
                <a:gd name="adj1" fmla="val 49949"/>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46" name="AutoShape 181"/>
            <p:cNvCxnSpPr>
              <a:cxnSpLocks noChangeShapeType="1"/>
            </p:cNvCxnSpPr>
            <p:nvPr/>
          </p:nvCxnSpPr>
          <p:spPr bwMode="auto">
            <a:xfrm rot="10800000">
              <a:off x="4050" y="1926"/>
              <a:ext cx="1106" cy="744"/>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47" name="AutoShape 182"/>
            <p:cNvCxnSpPr>
              <a:cxnSpLocks noChangeShapeType="1"/>
            </p:cNvCxnSpPr>
            <p:nvPr/>
          </p:nvCxnSpPr>
          <p:spPr bwMode="auto">
            <a:xfrm rot="5400000">
              <a:off x="4659" y="2860"/>
              <a:ext cx="425" cy="284"/>
            </a:xfrm>
            <a:prstGeom prst="curvedConnector3">
              <a:avLst>
                <a:gd name="adj1" fmla="val 49884"/>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48" name="AutoShape 183"/>
            <p:cNvCxnSpPr>
              <a:cxnSpLocks noChangeShapeType="1"/>
            </p:cNvCxnSpPr>
            <p:nvPr/>
          </p:nvCxnSpPr>
          <p:spPr bwMode="auto">
            <a:xfrm rot="10800000" flipV="1">
              <a:off x="4083" y="2603"/>
              <a:ext cx="989" cy="131"/>
            </a:xfrm>
            <a:prstGeom prst="curvedConnector3">
              <a:avLst>
                <a:gd name="adj1" fmla="val 49949"/>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49" name="AutoShape 184"/>
            <p:cNvCxnSpPr>
              <a:cxnSpLocks noChangeShapeType="1"/>
            </p:cNvCxnSpPr>
            <p:nvPr/>
          </p:nvCxnSpPr>
          <p:spPr bwMode="auto">
            <a:xfrm rot="16200000" flipH="1">
              <a:off x="4320" y="1822"/>
              <a:ext cx="864" cy="672"/>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50" name="AutoShape 185"/>
            <p:cNvCxnSpPr>
              <a:cxnSpLocks noChangeShapeType="1"/>
            </p:cNvCxnSpPr>
            <p:nvPr/>
          </p:nvCxnSpPr>
          <p:spPr bwMode="auto">
            <a:xfrm>
              <a:off x="3840" y="1870"/>
              <a:ext cx="816" cy="720"/>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51" name="AutoShape 186"/>
            <p:cNvCxnSpPr>
              <a:cxnSpLocks noChangeShapeType="1"/>
            </p:cNvCxnSpPr>
            <p:nvPr/>
          </p:nvCxnSpPr>
          <p:spPr bwMode="auto">
            <a:xfrm>
              <a:off x="4080" y="2494"/>
              <a:ext cx="672" cy="384"/>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52" name="AutoShape 187"/>
            <p:cNvCxnSpPr>
              <a:cxnSpLocks noChangeShapeType="1"/>
            </p:cNvCxnSpPr>
            <p:nvPr/>
          </p:nvCxnSpPr>
          <p:spPr bwMode="auto">
            <a:xfrm rot="16200000" flipH="1">
              <a:off x="4488" y="2230"/>
              <a:ext cx="624" cy="576"/>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53" name="AutoShape 188"/>
            <p:cNvCxnSpPr>
              <a:cxnSpLocks noChangeShapeType="1"/>
            </p:cNvCxnSpPr>
            <p:nvPr/>
          </p:nvCxnSpPr>
          <p:spPr bwMode="auto">
            <a:xfrm rot="10800000">
              <a:off x="3696" y="1534"/>
              <a:ext cx="1106" cy="744"/>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54" name="AutoShape 189"/>
            <p:cNvCxnSpPr>
              <a:cxnSpLocks noChangeShapeType="1"/>
            </p:cNvCxnSpPr>
            <p:nvPr/>
          </p:nvCxnSpPr>
          <p:spPr bwMode="auto">
            <a:xfrm rot="10800000">
              <a:off x="3312" y="1822"/>
              <a:ext cx="1106" cy="744"/>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Slide Number Placeholder 1"/>
          <p:cNvSpPr>
            <a:spLocks noGrp="1"/>
          </p:cNvSpPr>
          <p:nvPr>
            <p:ph type="sldNum" sz="quarter" idx="12"/>
          </p:nvPr>
        </p:nvSpPr>
        <p:spPr/>
        <p:txBody>
          <a:bodyPr/>
          <a:lstStyle/>
          <a:p>
            <a:pPr>
              <a:defRPr/>
            </a:pPr>
            <a:fld id="{38A269F5-075E-4329-81BD-C805E7943497}" type="slidenum">
              <a:rPr lang="en-US">
                <a:solidFill>
                  <a:srgbClr val="FFFFFF"/>
                </a:solidFill>
                <a:latin typeface="Tahoma"/>
              </a:rPr>
              <a:pPr>
                <a:defRPr/>
              </a:pPr>
              <a:t>37</a:t>
            </a:fld>
            <a:endParaRPr lang="en-US">
              <a:solidFill>
                <a:srgbClr val="FFFFFF"/>
              </a:solidFill>
              <a:latin typeface="Tahoma"/>
            </a:endParaRPr>
          </a:p>
        </p:txBody>
      </p:sp>
    </p:spTree>
    <p:extLst>
      <p:ext uri="{BB962C8B-B14F-4D97-AF65-F5344CB8AC3E}">
        <p14:creationId xmlns:p14="http://schemas.microsoft.com/office/powerpoint/2010/main" val="796488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78243"/>
                                        </p:tgtEl>
                                        <p:attrNameLst>
                                          <p:attrName>style.visibility</p:attrName>
                                        </p:attrNameLst>
                                      </p:cBhvr>
                                      <p:to>
                                        <p:strVal val="visible"/>
                                      </p:to>
                                    </p:set>
                                    <p:animEffect transition="in" filter="dissolve">
                                      <p:cBhvr>
                                        <p:cTn id="7" dur="500"/>
                                        <p:tgtEl>
                                          <p:spTgt spid="77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2"/>
          <p:cNvSpPr>
            <a:spLocks noChangeShapeType="1"/>
          </p:cNvSpPr>
          <p:nvPr/>
        </p:nvSpPr>
        <p:spPr bwMode="auto">
          <a:xfrm>
            <a:off x="1143000" y="1666875"/>
            <a:ext cx="6858000" cy="0"/>
          </a:xfrm>
          <a:prstGeom prst="line">
            <a:avLst/>
          </a:prstGeom>
          <a:noFill/>
          <a:ln w="57150">
            <a:solidFill>
              <a:srgbClr val="FF00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891" name="Rectangle 3"/>
          <p:cNvSpPr>
            <a:spLocks noChangeArrowheads="1"/>
          </p:cNvSpPr>
          <p:nvPr/>
        </p:nvSpPr>
        <p:spPr bwMode="auto">
          <a:xfrm>
            <a:off x="340963" y="413203"/>
            <a:ext cx="8415579" cy="106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5" tIns="33338" rIns="67865" bIns="33338">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lnSpc>
                <a:spcPct val="80000"/>
              </a:lnSpc>
              <a:spcBef>
                <a:spcPct val="0"/>
              </a:spcBef>
              <a:spcAft>
                <a:spcPct val="0"/>
              </a:spcAft>
              <a:buClrTx/>
              <a:buSzTx/>
              <a:buNone/>
            </a:pPr>
            <a:r>
              <a:rPr lang="en-US" altLang="en-US" sz="4000" b="1" dirty="0">
                <a:solidFill>
                  <a:srgbClr val="FFFF00"/>
                </a:solidFill>
                <a:latin typeface="Calibri" panose="020F0502020204030204" pitchFamily="34" charset="0"/>
                <a:cs typeface="Calibri" panose="020F0502020204030204" pitchFamily="34" charset="0"/>
              </a:rPr>
              <a:t>Dopamine Transporters in </a:t>
            </a:r>
          </a:p>
          <a:p>
            <a:pPr algn="ctr" fontAlgn="base">
              <a:lnSpc>
                <a:spcPct val="80000"/>
              </a:lnSpc>
              <a:spcBef>
                <a:spcPct val="0"/>
              </a:spcBef>
              <a:spcAft>
                <a:spcPct val="0"/>
              </a:spcAft>
              <a:buClrTx/>
              <a:buSzTx/>
              <a:buNone/>
            </a:pPr>
            <a:r>
              <a:rPr lang="en-US" altLang="en-US" sz="4000" b="1" dirty="0">
                <a:solidFill>
                  <a:srgbClr val="FFFF00"/>
                </a:solidFill>
                <a:latin typeface="Calibri" panose="020F0502020204030204" pitchFamily="34" charset="0"/>
                <a:cs typeface="Calibri" panose="020F0502020204030204" pitchFamily="34" charset="0"/>
              </a:rPr>
              <a:t>Methamphetamine Users  </a:t>
            </a:r>
          </a:p>
        </p:txBody>
      </p:sp>
      <p:grpSp>
        <p:nvGrpSpPr>
          <p:cNvPr id="779268" name="Group 4"/>
          <p:cNvGrpSpPr>
            <a:grpSpLocks/>
          </p:cNvGrpSpPr>
          <p:nvPr/>
        </p:nvGrpSpPr>
        <p:grpSpPr bwMode="auto">
          <a:xfrm>
            <a:off x="1346608" y="1874046"/>
            <a:ext cx="2975372" cy="4151710"/>
            <a:chOff x="171" y="854"/>
            <a:chExt cx="2499" cy="3487"/>
          </a:xfrm>
        </p:grpSpPr>
        <p:sp>
          <p:nvSpPr>
            <p:cNvPr id="37967" name="Text Box 5"/>
            <p:cNvSpPr txBox="1">
              <a:spLocks noChangeArrowheads="1"/>
            </p:cNvSpPr>
            <p:nvPr/>
          </p:nvSpPr>
          <p:spPr bwMode="auto">
            <a:xfrm>
              <a:off x="1728" y="4070"/>
              <a:ext cx="853" cy="271"/>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i="1">
                  <a:solidFill>
                    <a:srgbClr val="000066"/>
                  </a:solidFill>
                  <a:latin typeface="Times" pitchFamily="18" charset="0"/>
                  <a:cs typeface="Arial" pitchFamily="34" charset="0"/>
                </a:rPr>
                <a:t>p &lt; 0.0002</a:t>
              </a:r>
              <a:endParaRPr lang="en-US" altLang="en-US" sz="1800" i="1">
                <a:solidFill>
                  <a:srgbClr val="000066"/>
                </a:solidFill>
                <a:latin typeface="Times" pitchFamily="18" charset="0"/>
                <a:cs typeface="Arial" pitchFamily="34" charset="0"/>
              </a:endParaRPr>
            </a:p>
          </p:txBody>
        </p:sp>
        <p:pic>
          <p:nvPicPr>
            <p:cNvPr id="379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 y="854"/>
              <a:ext cx="2064" cy="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6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 y="2438"/>
              <a:ext cx="2064" cy="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70" name="Text Box 8"/>
            <p:cNvSpPr txBox="1">
              <a:spLocks noChangeArrowheads="1"/>
            </p:cNvSpPr>
            <p:nvPr/>
          </p:nvSpPr>
          <p:spPr bwMode="auto">
            <a:xfrm>
              <a:off x="459" y="2102"/>
              <a:ext cx="1703"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2100" b="1" dirty="0">
                  <a:solidFill>
                    <a:srgbClr val="FFFF00"/>
                  </a:solidFill>
                  <a:latin typeface="Times" pitchFamily="18" charset="0"/>
                  <a:cs typeface="Arial" pitchFamily="34" charset="0"/>
                </a:rPr>
                <a:t>Normal Control</a:t>
              </a:r>
              <a:endParaRPr lang="en-US" altLang="en-US" sz="1800" dirty="0">
                <a:solidFill>
                  <a:srgbClr val="FFFFFF"/>
                </a:solidFill>
                <a:latin typeface="Times" pitchFamily="18" charset="0"/>
                <a:cs typeface="Arial" pitchFamily="34" charset="0"/>
              </a:endParaRPr>
            </a:p>
          </p:txBody>
        </p:sp>
        <p:sp>
          <p:nvSpPr>
            <p:cNvPr id="37971" name="Text Box 9"/>
            <p:cNvSpPr txBox="1">
              <a:spLocks noChangeArrowheads="1"/>
            </p:cNvSpPr>
            <p:nvPr/>
          </p:nvSpPr>
          <p:spPr bwMode="auto">
            <a:xfrm>
              <a:off x="171" y="3734"/>
              <a:ext cx="2499"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2100" b="1" dirty="0">
                  <a:solidFill>
                    <a:srgbClr val="FFFF00"/>
                  </a:solidFill>
                  <a:latin typeface="Times" pitchFamily="18" charset="0"/>
                  <a:cs typeface="Arial" pitchFamily="34" charset="0"/>
                </a:rPr>
                <a:t>Methamphetamine User</a:t>
              </a:r>
              <a:endParaRPr lang="en-US" altLang="en-US" sz="1800" dirty="0">
                <a:solidFill>
                  <a:srgbClr val="FFFFFF"/>
                </a:solidFill>
                <a:latin typeface="Times" pitchFamily="18" charset="0"/>
                <a:cs typeface="Arial" pitchFamily="34" charset="0"/>
              </a:endParaRPr>
            </a:p>
          </p:txBody>
        </p:sp>
      </p:grpSp>
      <p:grpSp>
        <p:nvGrpSpPr>
          <p:cNvPr id="779274" name="Group 10"/>
          <p:cNvGrpSpPr>
            <a:grpSpLocks/>
          </p:cNvGrpSpPr>
          <p:nvPr/>
        </p:nvGrpSpPr>
        <p:grpSpPr bwMode="auto">
          <a:xfrm>
            <a:off x="4648208" y="1695452"/>
            <a:ext cx="2761060" cy="2150269"/>
            <a:chOff x="2944" y="704"/>
            <a:chExt cx="2319" cy="1806"/>
          </a:xfrm>
        </p:grpSpPr>
        <p:grpSp>
          <p:nvGrpSpPr>
            <p:cNvPr id="37932" name="Group 11"/>
            <p:cNvGrpSpPr>
              <a:grpSpLocks/>
            </p:cNvGrpSpPr>
            <p:nvPr/>
          </p:nvGrpSpPr>
          <p:grpSpPr bwMode="auto">
            <a:xfrm>
              <a:off x="3312" y="840"/>
              <a:ext cx="1913" cy="1499"/>
              <a:chOff x="460" y="484"/>
              <a:chExt cx="1913" cy="1499"/>
            </a:xfrm>
          </p:grpSpPr>
          <p:sp>
            <p:nvSpPr>
              <p:cNvPr id="37938" name="Line 12"/>
              <p:cNvSpPr>
                <a:spLocks noChangeShapeType="1"/>
              </p:cNvSpPr>
              <p:nvPr/>
            </p:nvSpPr>
            <p:spPr bwMode="auto">
              <a:xfrm flipH="1" flipV="1">
                <a:off x="1416" y="816"/>
                <a:ext cx="696" cy="1008"/>
              </a:xfrm>
              <a:prstGeom prst="line">
                <a:avLst/>
              </a:prstGeom>
              <a:noFill/>
              <a:ln w="12700">
                <a:solidFill>
                  <a:srgbClr val="FCF3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939" name="Line 13"/>
              <p:cNvSpPr>
                <a:spLocks noChangeShapeType="1"/>
              </p:cNvSpPr>
              <p:nvPr/>
            </p:nvSpPr>
            <p:spPr bwMode="auto">
              <a:xfrm>
                <a:off x="712" y="1832"/>
                <a:ext cx="1616" cy="1"/>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940" name="Line 14"/>
              <p:cNvSpPr>
                <a:spLocks noChangeShapeType="1"/>
              </p:cNvSpPr>
              <p:nvPr/>
            </p:nvSpPr>
            <p:spPr bwMode="auto">
              <a:xfrm flipV="1">
                <a:off x="712" y="568"/>
                <a:ext cx="1" cy="1264"/>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941" name="Oval 15"/>
              <p:cNvSpPr>
                <a:spLocks noChangeArrowheads="1"/>
              </p:cNvSpPr>
              <p:nvPr/>
            </p:nvSpPr>
            <p:spPr bwMode="auto">
              <a:xfrm>
                <a:off x="1912" y="1784"/>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42" name="Oval 16"/>
              <p:cNvSpPr>
                <a:spLocks noChangeArrowheads="1"/>
              </p:cNvSpPr>
              <p:nvPr/>
            </p:nvSpPr>
            <p:spPr bwMode="auto">
              <a:xfrm>
                <a:off x="2016" y="1608"/>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43" name="Oval 17"/>
              <p:cNvSpPr>
                <a:spLocks noChangeArrowheads="1"/>
              </p:cNvSpPr>
              <p:nvPr/>
            </p:nvSpPr>
            <p:spPr bwMode="auto">
              <a:xfrm>
                <a:off x="2096" y="1312"/>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44" name="Oval 18"/>
              <p:cNvSpPr>
                <a:spLocks noChangeArrowheads="1"/>
              </p:cNvSpPr>
              <p:nvPr/>
            </p:nvSpPr>
            <p:spPr bwMode="auto">
              <a:xfrm>
                <a:off x="2016" y="1016"/>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45" name="Oval 19"/>
              <p:cNvSpPr>
                <a:spLocks noChangeArrowheads="1"/>
              </p:cNvSpPr>
              <p:nvPr/>
            </p:nvSpPr>
            <p:spPr bwMode="auto">
              <a:xfrm>
                <a:off x="944" y="776"/>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46" name="Oval 20"/>
              <p:cNvSpPr>
                <a:spLocks noChangeArrowheads="1"/>
              </p:cNvSpPr>
              <p:nvPr/>
            </p:nvSpPr>
            <p:spPr bwMode="auto">
              <a:xfrm>
                <a:off x="1368" y="992"/>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47" name="Oval 21"/>
              <p:cNvSpPr>
                <a:spLocks noChangeArrowheads="1"/>
              </p:cNvSpPr>
              <p:nvPr/>
            </p:nvSpPr>
            <p:spPr bwMode="auto">
              <a:xfrm>
                <a:off x="1560" y="1248"/>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48" name="Oval 22"/>
              <p:cNvSpPr>
                <a:spLocks noChangeArrowheads="1"/>
              </p:cNvSpPr>
              <p:nvPr/>
            </p:nvSpPr>
            <p:spPr bwMode="auto">
              <a:xfrm>
                <a:off x="1912" y="976"/>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49" name="Oval 23"/>
              <p:cNvSpPr>
                <a:spLocks noChangeArrowheads="1"/>
              </p:cNvSpPr>
              <p:nvPr/>
            </p:nvSpPr>
            <p:spPr bwMode="auto">
              <a:xfrm>
                <a:off x="1368" y="888"/>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50" name="Oval 24"/>
              <p:cNvSpPr>
                <a:spLocks noChangeArrowheads="1"/>
              </p:cNvSpPr>
              <p:nvPr/>
            </p:nvSpPr>
            <p:spPr bwMode="auto">
              <a:xfrm>
                <a:off x="1752" y="1424"/>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51" name="Oval 25"/>
              <p:cNvSpPr>
                <a:spLocks noChangeArrowheads="1"/>
              </p:cNvSpPr>
              <p:nvPr/>
            </p:nvSpPr>
            <p:spPr bwMode="auto">
              <a:xfrm>
                <a:off x="1480" y="1272"/>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grpSp>
            <p:nvGrpSpPr>
              <p:cNvPr id="37952" name="Group 26"/>
              <p:cNvGrpSpPr>
                <a:grpSpLocks/>
              </p:cNvGrpSpPr>
              <p:nvPr/>
            </p:nvGrpSpPr>
            <p:grpSpPr bwMode="auto">
              <a:xfrm>
                <a:off x="668" y="1828"/>
                <a:ext cx="1705" cy="155"/>
                <a:chOff x="668" y="1828"/>
                <a:chExt cx="1705" cy="155"/>
              </a:xfrm>
            </p:grpSpPr>
            <p:sp>
              <p:nvSpPr>
                <p:cNvPr id="37960" name="Rectangle 27"/>
                <p:cNvSpPr>
                  <a:spLocks noChangeArrowheads="1"/>
                </p:cNvSpPr>
                <p:nvPr/>
              </p:nvSpPr>
              <p:spPr bwMode="auto">
                <a:xfrm>
                  <a:off x="668" y="1828"/>
                  <a:ext cx="65"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7</a:t>
                  </a:r>
                  <a:endParaRPr lang="en-US" altLang="en-US" sz="1500">
                    <a:solidFill>
                      <a:srgbClr val="FFFFFF"/>
                    </a:solidFill>
                    <a:latin typeface="Times" pitchFamily="18" charset="0"/>
                    <a:ea typeface="Osaka"/>
                    <a:cs typeface="Osaka"/>
                  </a:endParaRPr>
                </a:p>
              </p:txBody>
            </p:sp>
            <p:sp>
              <p:nvSpPr>
                <p:cNvPr id="37961" name="Rectangle 28"/>
                <p:cNvSpPr>
                  <a:spLocks noChangeArrowheads="1"/>
                </p:cNvSpPr>
                <p:nvPr/>
              </p:nvSpPr>
              <p:spPr bwMode="auto">
                <a:xfrm>
                  <a:off x="940" y="1828"/>
                  <a:ext cx="65"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8</a:t>
                  </a:r>
                  <a:endParaRPr lang="en-US" altLang="en-US" sz="1500">
                    <a:solidFill>
                      <a:srgbClr val="FFFFFF"/>
                    </a:solidFill>
                    <a:latin typeface="Times" pitchFamily="18" charset="0"/>
                    <a:ea typeface="Osaka"/>
                    <a:cs typeface="Osaka"/>
                  </a:endParaRPr>
                </a:p>
              </p:txBody>
            </p:sp>
            <p:sp>
              <p:nvSpPr>
                <p:cNvPr id="37962" name="Rectangle 29"/>
                <p:cNvSpPr>
                  <a:spLocks noChangeArrowheads="1"/>
                </p:cNvSpPr>
                <p:nvPr/>
              </p:nvSpPr>
              <p:spPr bwMode="auto">
                <a:xfrm>
                  <a:off x="1212" y="1828"/>
                  <a:ext cx="65"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9</a:t>
                  </a:r>
                  <a:endParaRPr lang="en-US" altLang="en-US" sz="1500">
                    <a:solidFill>
                      <a:srgbClr val="FFFFFF"/>
                    </a:solidFill>
                    <a:latin typeface="Times" pitchFamily="18" charset="0"/>
                    <a:ea typeface="Osaka"/>
                    <a:cs typeface="Osaka"/>
                  </a:endParaRPr>
                </a:p>
              </p:txBody>
            </p:sp>
            <p:sp>
              <p:nvSpPr>
                <p:cNvPr id="37963" name="Rectangle 30"/>
                <p:cNvSpPr>
                  <a:spLocks noChangeArrowheads="1"/>
                </p:cNvSpPr>
                <p:nvPr/>
              </p:nvSpPr>
              <p:spPr bwMode="auto">
                <a:xfrm>
                  <a:off x="1436" y="1828"/>
                  <a:ext cx="129"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10</a:t>
                  </a:r>
                  <a:endParaRPr lang="en-US" altLang="en-US" sz="1500">
                    <a:solidFill>
                      <a:srgbClr val="FFFFFF"/>
                    </a:solidFill>
                    <a:latin typeface="Times" pitchFamily="18" charset="0"/>
                    <a:ea typeface="Osaka"/>
                    <a:cs typeface="Osaka"/>
                  </a:endParaRPr>
                </a:p>
              </p:txBody>
            </p:sp>
            <p:sp>
              <p:nvSpPr>
                <p:cNvPr id="37964" name="Rectangle 31"/>
                <p:cNvSpPr>
                  <a:spLocks noChangeArrowheads="1"/>
                </p:cNvSpPr>
                <p:nvPr/>
              </p:nvSpPr>
              <p:spPr bwMode="auto">
                <a:xfrm>
                  <a:off x="1708" y="1828"/>
                  <a:ext cx="12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11</a:t>
                  </a:r>
                  <a:endParaRPr lang="en-US" altLang="en-US" sz="1500">
                    <a:solidFill>
                      <a:srgbClr val="FFFFFF"/>
                    </a:solidFill>
                    <a:latin typeface="Times" pitchFamily="18" charset="0"/>
                    <a:ea typeface="Osaka"/>
                    <a:cs typeface="Osaka"/>
                  </a:endParaRPr>
                </a:p>
              </p:txBody>
            </p:sp>
            <p:sp>
              <p:nvSpPr>
                <p:cNvPr id="37965" name="Rectangle 32"/>
                <p:cNvSpPr>
                  <a:spLocks noChangeArrowheads="1"/>
                </p:cNvSpPr>
                <p:nvPr/>
              </p:nvSpPr>
              <p:spPr bwMode="auto">
                <a:xfrm>
                  <a:off x="1980" y="1828"/>
                  <a:ext cx="129"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12</a:t>
                  </a:r>
                  <a:endParaRPr lang="en-US" altLang="en-US" sz="1500">
                    <a:solidFill>
                      <a:srgbClr val="FFFFFF"/>
                    </a:solidFill>
                    <a:latin typeface="Times" pitchFamily="18" charset="0"/>
                    <a:ea typeface="Osaka"/>
                    <a:cs typeface="Osaka"/>
                  </a:endParaRPr>
                </a:p>
              </p:txBody>
            </p:sp>
            <p:sp>
              <p:nvSpPr>
                <p:cNvPr id="37966" name="Rectangle 33"/>
                <p:cNvSpPr>
                  <a:spLocks noChangeArrowheads="1"/>
                </p:cNvSpPr>
                <p:nvPr/>
              </p:nvSpPr>
              <p:spPr bwMode="auto">
                <a:xfrm>
                  <a:off x="2244" y="1828"/>
                  <a:ext cx="129"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13</a:t>
                  </a:r>
                  <a:endParaRPr lang="en-US" altLang="en-US" sz="1500">
                    <a:solidFill>
                      <a:srgbClr val="FFFFFF"/>
                    </a:solidFill>
                    <a:latin typeface="Times" pitchFamily="18" charset="0"/>
                    <a:ea typeface="Osaka"/>
                    <a:cs typeface="Osaka"/>
                  </a:endParaRPr>
                </a:p>
              </p:txBody>
            </p:sp>
          </p:grpSp>
          <p:grpSp>
            <p:nvGrpSpPr>
              <p:cNvPr id="37953" name="Group 34"/>
              <p:cNvGrpSpPr>
                <a:grpSpLocks/>
              </p:cNvGrpSpPr>
              <p:nvPr/>
            </p:nvGrpSpPr>
            <p:grpSpPr bwMode="auto">
              <a:xfrm>
                <a:off x="460" y="484"/>
                <a:ext cx="162" cy="1419"/>
                <a:chOff x="460" y="484"/>
                <a:chExt cx="162" cy="1419"/>
              </a:xfrm>
            </p:grpSpPr>
            <p:sp>
              <p:nvSpPr>
                <p:cNvPr id="37954" name="Rectangle 35"/>
                <p:cNvSpPr>
                  <a:spLocks noChangeArrowheads="1"/>
                </p:cNvSpPr>
                <p:nvPr/>
              </p:nvSpPr>
              <p:spPr bwMode="auto">
                <a:xfrm>
                  <a:off x="460" y="1748"/>
                  <a:ext cx="16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1.0</a:t>
                  </a:r>
                  <a:endParaRPr lang="en-US" altLang="en-US" sz="1500">
                    <a:solidFill>
                      <a:srgbClr val="FFFFFF"/>
                    </a:solidFill>
                    <a:latin typeface="Times" pitchFamily="18" charset="0"/>
                    <a:ea typeface="Osaka"/>
                    <a:cs typeface="Osaka"/>
                  </a:endParaRPr>
                </a:p>
              </p:txBody>
            </p:sp>
            <p:sp>
              <p:nvSpPr>
                <p:cNvPr id="37955" name="Rectangle 36"/>
                <p:cNvSpPr>
                  <a:spLocks noChangeArrowheads="1"/>
                </p:cNvSpPr>
                <p:nvPr/>
              </p:nvSpPr>
              <p:spPr bwMode="auto">
                <a:xfrm>
                  <a:off x="460" y="1492"/>
                  <a:ext cx="16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1.2</a:t>
                  </a:r>
                  <a:endParaRPr lang="en-US" altLang="en-US" sz="1500">
                    <a:solidFill>
                      <a:srgbClr val="FFFFFF"/>
                    </a:solidFill>
                    <a:latin typeface="Times" pitchFamily="18" charset="0"/>
                    <a:ea typeface="Osaka"/>
                    <a:cs typeface="Osaka"/>
                  </a:endParaRPr>
                </a:p>
              </p:txBody>
            </p:sp>
            <p:sp>
              <p:nvSpPr>
                <p:cNvPr id="37956" name="Rectangle 37"/>
                <p:cNvSpPr>
                  <a:spLocks noChangeArrowheads="1"/>
                </p:cNvSpPr>
                <p:nvPr/>
              </p:nvSpPr>
              <p:spPr bwMode="auto">
                <a:xfrm>
                  <a:off x="460" y="1236"/>
                  <a:ext cx="16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1.4</a:t>
                  </a:r>
                  <a:endParaRPr lang="en-US" altLang="en-US" sz="1500">
                    <a:solidFill>
                      <a:srgbClr val="FFFFFF"/>
                    </a:solidFill>
                    <a:latin typeface="Times" pitchFamily="18" charset="0"/>
                    <a:ea typeface="Osaka"/>
                    <a:cs typeface="Osaka"/>
                  </a:endParaRPr>
                </a:p>
              </p:txBody>
            </p:sp>
            <p:sp>
              <p:nvSpPr>
                <p:cNvPr id="37957" name="Rectangle 38"/>
                <p:cNvSpPr>
                  <a:spLocks noChangeArrowheads="1"/>
                </p:cNvSpPr>
                <p:nvPr/>
              </p:nvSpPr>
              <p:spPr bwMode="auto">
                <a:xfrm>
                  <a:off x="460" y="988"/>
                  <a:ext cx="16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1.6</a:t>
                  </a:r>
                  <a:endParaRPr lang="en-US" altLang="en-US" sz="1500">
                    <a:solidFill>
                      <a:srgbClr val="FFFFFF"/>
                    </a:solidFill>
                    <a:latin typeface="Times" pitchFamily="18" charset="0"/>
                    <a:ea typeface="Osaka"/>
                    <a:cs typeface="Osaka"/>
                  </a:endParaRPr>
                </a:p>
              </p:txBody>
            </p:sp>
            <p:sp>
              <p:nvSpPr>
                <p:cNvPr id="37958" name="Rectangle 39"/>
                <p:cNvSpPr>
                  <a:spLocks noChangeArrowheads="1"/>
                </p:cNvSpPr>
                <p:nvPr/>
              </p:nvSpPr>
              <p:spPr bwMode="auto">
                <a:xfrm>
                  <a:off x="460" y="732"/>
                  <a:ext cx="16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1.8</a:t>
                  </a:r>
                  <a:endParaRPr lang="en-US" altLang="en-US" sz="1500">
                    <a:solidFill>
                      <a:srgbClr val="FFFFFF"/>
                    </a:solidFill>
                    <a:latin typeface="Times" pitchFamily="18" charset="0"/>
                    <a:ea typeface="Osaka"/>
                    <a:cs typeface="Osaka"/>
                  </a:endParaRPr>
                </a:p>
              </p:txBody>
            </p:sp>
            <p:sp>
              <p:nvSpPr>
                <p:cNvPr id="37959" name="Rectangle 40"/>
                <p:cNvSpPr>
                  <a:spLocks noChangeArrowheads="1"/>
                </p:cNvSpPr>
                <p:nvPr/>
              </p:nvSpPr>
              <p:spPr bwMode="auto">
                <a:xfrm>
                  <a:off x="460" y="484"/>
                  <a:ext cx="16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2.0</a:t>
                  </a:r>
                  <a:endParaRPr lang="en-US" altLang="en-US" sz="1500">
                    <a:solidFill>
                      <a:srgbClr val="FFFFFF"/>
                    </a:solidFill>
                    <a:latin typeface="Times" pitchFamily="18" charset="0"/>
                    <a:ea typeface="Osaka"/>
                    <a:cs typeface="Osaka"/>
                  </a:endParaRPr>
                </a:p>
              </p:txBody>
            </p:sp>
          </p:grpSp>
        </p:grpSp>
        <p:sp>
          <p:nvSpPr>
            <p:cNvPr id="37933" name="Rectangle 41"/>
            <p:cNvSpPr>
              <a:spLocks noChangeArrowheads="1"/>
            </p:cNvSpPr>
            <p:nvPr/>
          </p:nvSpPr>
          <p:spPr bwMode="auto">
            <a:xfrm>
              <a:off x="3696" y="2336"/>
              <a:ext cx="631"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350" b="1">
                  <a:solidFill>
                    <a:srgbClr val="FFFFFF"/>
                  </a:solidFill>
                  <a:latin typeface="Times" pitchFamily="18" charset="0"/>
                  <a:ea typeface="Osaka"/>
                  <a:cs typeface="Osaka"/>
                </a:rPr>
                <a:t>Time Gait</a:t>
              </a:r>
              <a:endParaRPr lang="en-US" altLang="en-US" sz="1500">
                <a:solidFill>
                  <a:srgbClr val="FFFFFF"/>
                </a:solidFill>
                <a:latin typeface="Times" pitchFamily="18" charset="0"/>
                <a:ea typeface="Osaka"/>
                <a:cs typeface="Osaka"/>
              </a:endParaRPr>
            </a:p>
          </p:txBody>
        </p:sp>
        <p:sp>
          <p:nvSpPr>
            <p:cNvPr id="37934" name="Rectangle 42"/>
            <p:cNvSpPr>
              <a:spLocks noChangeArrowheads="1"/>
            </p:cNvSpPr>
            <p:nvPr/>
          </p:nvSpPr>
          <p:spPr bwMode="auto">
            <a:xfrm>
              <a:off x="4416" y="2336"/>
              <a:ext cx="574"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350" b="1">
                  <a:solidFill>
                    <a:srgbClr val="FFFFFF"/>
                  </a:solidFill>
                  <a:latin typeface="Times" pitchFamily="18" charset="0"/>
                  <a:ea typeface="Osaka"/>
                  <a:cs typeface="Osaka"/>
                </a:rPr>
                <a:t>(seconds)</a:t>
              </a:r>
              <a:endParaRPr lang="en-US" altLang="en-US" sz="1500">
                <a:solidFill>
                  <a:srgbClr val="FFFFFF"/>
                </a:solidFill>
                <a:latin typeface="Times" pitchFamily="18" charset="0"/>
                <a:ea typeface="Osaka"/>
                <a:cs typeface="Osaka"/>
              </a:endParaRPr>
            </a:p>
          </p:txBody>
        </p:sp>
        <p:sp>
          <p:nvSpPr>
            <p:cNvPr id="37935" name="Rectangle 43"/>
            <p:cNvSpPr>
              <a:spLocks noChangeArrowheads="1"/>
            </p:cNvSpPr>
            <p:nvPr/>
          </p:nvSpPr>
          <p:spPr bwMode="auto">
            <a:xfrm rot="16200000">
              <a:off x="2316" y="1412"/>
              <a:ext cx="1429"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350" b="1">
                  <a:solidFill>
                    <a:srgbClr val="FFFFFF"/>
                  </a:solidFill>
                  <a:latin typeface="Times" pitchFamily="18" charset="0"/>
                  <a:ea typeface="Osaka"/>
                  <a:cs typeface="Osaka"/>
                </a:rPr>
                <a:t>Dopamine Transporter</a:t>
              </a:r>
              <a:endParaRPr lang="en-US" altLang="en-US" sz="1500">
                <a:solidFill>
                  <a:srgbClr val="FFFFFF"/>
                </a:solidFill>
                <a:latin typeface="Times" pitchFamily="18" charset="0"/>
                <a:ea typeface="Osaka"/>
                <a:cs typeface="Osaka"/>
              </a:endParaRPr>
            </a:p>
          </p:txBody>
        </p:sp>
        <p:sp>
          <p:nvSpPr>
            <p:cNvPr id="37936" name="Rectangle 44"/>
            <p:cNvSpPr>
              <a:spLocks noChangeArrowheads="1"/>
            </p:cNvSpPr>
            <p:nvPr/>
          </p:nvSpPr>
          <p:spPr bwMode="auto">
            <a:xfrm rot="16200000">
              <a:off x="2859" y="1323"/>
              <a:ext cx="731"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350" b="1">
                  <a:solidFill>
                    <a:srgbClr val="FFFFFF"/>
                  </a:solidFill>
                  <a:latin typeface="Times" pitchFamily="18" charset="0"/>
                  <a:ea typeface="Osaka"/>
                  <a:cs typeface="Osaka"/>
                </a:rPr>
                <a:t>(Bmax/Kd) </a:t>
              </a:r>
              <a:endParaRPr lang="en-US" altLang="en-US" sz="1500">
                <a:solidFill>
                  <a:srgbClr val="FFFFFF"/>
                </a:solidFill>
                <a:latin typeface="Times" pitchFamily="18" charset="0"/>
                <a:ea typeface="Osaka"/>
                <a:cs typeface="Osaka"/>
              </a:endParaRPr>
            </a:p>
          </p:txBody>
        </p:sp>
        <p:sp>
          <p:nvSpPr>
            <p:cNvPr id="37937" name="Text Box 45"/>
            <p:cNvSpPr txBox="1">
              <a:spLocks noChangeArrowheads="1"/>
            </p:cNvSpPr>
            <p:nvPr/>
          </p:nvSpPr>
          <p:spPr bwMode="auto">
            <a:xfrm>
              <a:off x="3889" y="704"/>
              <a:ext cx="137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800" b="1">
                  <a:solidFill>
                    <a:srgbClr val="00FF00"/>
                  </a:solidFill>
                  <a:latin typeface="Times" pitchFamily="18" charset="0"/>
                  <a:ea typeface="Osaka"/>
                  <a:cs typeface="Osaka"/>
                </a:rPr>
                <a:t>Motor Activity</a:t>
              </a:r>
              <a:endParaRPr lang="en-US" altLang="en-US" sz="1800" b="1">
                <a:solidFill>
                  <a:srgbClr val="FD151B"/>
                </a:solidFill>
                <a:latin typeface="Times" pitchFamily="18" charset="0"/>
                <a:ea typeface="Osaka"/>
                <a:cs typeface="Osaka"/>
              </a:endParaRPr>
            </a:p>
          </p:txBody>
        </p:sp>
      </p:grpSp>
      <p:grpSp>
        <p:nvGrpSpPr>
          <p:cNvPr id="779310" name="Group 46"/>
          <p:cNvGrpSpPr>
            <a:grpSpLocks/>
          </p:cNvGrpSpPr>
          <p:nvPr/>
        </p:nvGrpSpPr>
        <p:grpSpPr bwMode="auto">
          <a:xfrm>
            <a:off x="4648202" y="3800490"/>
            <a:ext cx="2696766" cy="2201466"/>
            <a:chOff x="2944" y="2472"/>
            <a:chExt cx="2265" cy="1849"/>
          </a:xfrm>
        </p:grpSpPr>
        <p:grpSp>
          <p:nvGrpSpPr>
            <p:cNvPr id="37897" name="Group 47"/>
            <p:cNvGrpSpPr>
              <a:grpSpLocks/>
            </p:cNvGrpSpPr>
            <p:nvPr/>
          </p:nvGrpSpPr>
          <p:grpSpPr bwMode="auto">
            <a:xfrm>
              <a:off x="3328" y="2544"/>
              <a:ext cx="1881" cy="1515"/>
              <a:chOff x="476" y="2340"/>
              <a:chExt cx="1881" cy="1515"/>
            </a:xfrm>
          </p:grpSpPr>
          <p:sp>
            <p:nvSpPr>
              <p:cNvPr id="37903" name="Line 48"/>
              <p:cNvSpPr>
                <a:spLocks noChangeShapeType="1"/>
              </p:cNvSpPr>
              <p:nvPr/>
            </p:nvSpPr>
            <p:spPr bwMode="auto">
              <a:xfrm flipH="1" flipV="1">
                <a:off x="1104" y="2672"/>
                <a:ext cx="1024" cy="1008"/>
              </a:xfrm>
              <a:prstGeom prst="line">
                <a:avLst/>
              </a:prstGeom>
              <a:noFill/>
              <a:ln w="12700">
                <a:solidFill>
                  <a:srgbClr val="FCF3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904" name="Line 49"/>
              <p:cNvSpPr>
                <a:spLocks noChangeShapeType="1"/>
              </p:cNvSpPr>
              <p:nvPr/>
            </p:nvSpPr>
            <p:spPr bwMode="auto">
              <a:xfrm>
                <a:off x="712" y="3688"/>
                <a:ext cx="1616" cy="1"/>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905" name="Line 50"/>
              <p:cNvSpPr>
                <a:spLocks noChangeShapeType="1"/>
              </p:cNvSpPr>
              <p:nvPr/>
            </p:nvSpPr>
            <p:spPr bwMode="auto">
              <a:xfrm flipV="1">
                <a:off x="712" y="2424"/>
                <a:ext cx="1" cy="1264"/>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7906" name="Oval 51"/>
              <p:cNvSpPr>
                <a:spLocks noChangeArrowheads="1"/>
              </p:cNvSpPr>
              <p:nvPr/>
            </p:nvSpPr>
            <p:spPr bwMode="auto">
              <a:xfrm>
                <a:off x="2152" y="3640"/>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07" name="Oval 52"/>
              <p:cNvSpPr>
                <a:spLocks noChangeArrowheads="1"/>
              </p:cNvSpPr>
              <p:nvPr/>
            </p:nvSpPr>
            <p:spPr bwMode="auto">
              <a:xfrm>
                <a:off x="1752" y="3464"/>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08" name="Oval 53"/>
              <p:cNvSpPr>
                <a:spLocks noChangeArrowheads="1"/>
              </p:cNvSpPr>
              <p:nvPr/>
            </p:nvSpPr>
            <p:spPr bwMode="auto">
              <a:xfrm>
                <a:off x="1616" y="3168"/>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09" name="Oval 54"/>
              <p:cNvSpPr>
                <a:spLocks noChangeArrowheads="1"/>
              </p:cNvSpPr>
              <p:nvPr/>
            </p:nvSpPr>
            <p:spPr bwMode="auto">
              <a:xfrm>
                <a:off x="1080" y="2872"/>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10" name="Oval 55"/>
              <p:cNvSpPr>
                <a:spLocks noChangeArrowheads="1"/>
              </p:cNvSpPr>
              <p:nvPr/>
            </p:nvSpPr>
            <p:spPr bwMode="auto">
              <a:xfrm>
                <a:off x="1080" y="2632"/>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11" name="Oval 56"/>
              <p:cNvSpPr>
                <a:spLocks noChangeArrowheads="1"/>
              </p:cNvSpPr>
              <p:nvPr/>
            </p:nvSpPr>
            <p:spPr bwMode="auto">
              <a:xfrm>
                <a:off x="1344" y="2848"/>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12" name="Oval 57"/>
              <p:cNvSpPr>
                <a:spLocks noChangeArrowheads="1"/>
              </p:cNvSpPr>
              <p:nvPr/>
            </p:nvSpPr>
            <p:spPr bwMode="auto">
              <a:xfrm>
                <a:off x="1344" y="3104"/>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13" name="Oval 58"/>
              <p:cNvSpPr>
                <a:spLocks noChangeArrowheads="1"/>
              </p:cNvSpPr>
              <p:nvPr/>
            </p:nvSpPr>
            <p:spPr bwMode="auto">
              <a:xfrm>
                <a:off x="1752" y="2832"/>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14" name="Oval 59"/>
              <p:cNvSpPr>
                <a:spLocks noChangeArrowheads="1"/>
              </p:cNvSpPr>
              <p:nvPr/>
            </p:nvSpPr>
            <p:spPr bwMode="auto">
              <a:xfrm>
                <a:off x="944" y="2744"/>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15" name="Oval 60"/>
              <p:cNvSpPr>
                <a:spLocks noChangeArrowheads="1"/>
              </p:cNvSpPr>
              <p:nvPr/>
            </p:nvSpPr>
            <p:spPr bwMode="auto">
              <a:xfrm>
                <a:off x="1888" y="3280"/>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37916" name="Oval 61"/>
              <p:cNvSpPr>
                <a:spLocks noChangeArrowheads="1"/>
              </p:cNvSpPr>
              <p:nvPr/>
            </p:nvSpPr>
            <p:spPr bwMode="auto">
              <a:xfrm>
                <a:off x="1616" y="3128"/>
                <a:ext cx="88" cy="88"/>
              </a:xfrm>
              <a:prstGeom prst="ellipse">
                <a:avLst/>
              </a:prstGeom>
              <a:solidFill>
                <a:srgbClr val="FCF305"/>
              </a:solidFill>
              <a:ln w="12700">
                <a:solidFill>
                  <a:srgbClr val="FCF305"/>
                </a:solidFill>
                <a:round/>
                <a:headEnd/>
                <a:tailEnd/>
              </a:ln>
              <a:effectLst/>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grpSp>
            <p:nvGrpSpPr>
              <p:cNvPr id="37917" name="Group 62"/>
              <p:cNvGrpSpPr>
                <a:grpSpLocks/>
              </p:cNvGrpSpPr>
              <p:nvPr/>
            </p:nvGrpSpPr>
            <p:grpSpPr bwMode="auto">
              <a:xfrm>
                <a:off x="636" y="3700"/>
                <a:ext cx="1721" cy="155"/>
                <a:chOff x="636" y="3700"/>
                <a:chExt cx="1721" cy="155"/>
              </a:xfrm>
            </p:grpSpPr>
            <p:sp>
              <p:nvSpPr>
                <p:cNvPr id="37925" name="Rectangle 63"/>
                <p:cNvSpPr>
                  <a:spLocks noChangeArrowheads="1"/>
                </p:cNvSpPr>
                <p:nvPr/>
              </p:nvSpPr>
              <p:spPr bwMode="auto">
                <a:xfrm>
                  <a:off x="2292" y="3700"/>
                  <a:ext cx="65"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4</a:t>
                  </a:r>
                  <a:endParaRPr lang="en-US" altLang="en-US" sz="1500">
                    <a:solidFill>
                      <a:srgbClr val="FFFFFF"/>
                    </a:solidFill>
                    <a:latin typeface="Times" pitchFamily="18" charset="0"/>
                    <a:ea typeface="Osaka"/>
                    <a:cs typeface="Osaka"/>
                  </a:endParaRPr>
                </a:p>
              </p:txBody>
            </p:sp>
            <p:sp>
              <p:nvSpPr>
                <p:cNvPr id="37926" name="Rectangle 64"/>
                <p:cNvSpPr>
                  <a:spLocks noChangeArrowheads="1"/>
                </p:cNvSpPr>
                <p:nvPr/>
              </p:nvSpPr>
              <p:spPr bwMode="auto">
                <a:xfrm>
                  <a:off x="2020" y="3700"/>
                  <a:ext cx="65"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6</a:t>
                  </a:r>
                  <a:endParaRPr lang="en-US" altLang="en-US" sz="1500">
                    <a:solidFill>
                      <a:srgbClr val="FFFFFF"/>
                    </a:solidFill>
                    <a:latin typeface="Times" pitchFamily="18" charset="0"/>
                    <a:ea typeface="Osaka"/>
                    <a:cs typeface="Osaka"/>
                  </a:endParaRPr>
                </a:p>
              </p:txBody>
            </p:sp>
            <p:sp>
              <p:nvSpPr>
                <p:cNvPr id="37927" name="Rectangle 65"/>
                <p:cNvSpPr>
                  <a:spLocks noChangeArrowheads="1"/>
                </p:cNvSpPr>
                <p:nvPr/>
              </p:nvSpPr>
              <p:spPr bwMode="auto">
                <a:xfrm>
                  <a:off x="1756" y="3700"/>
                  <a:ext cx="65"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8</a:t>
                  </a:r>
                  <a:endParaRPr lang="en-US" altLang="en-US" sz="1500">
                    <a:solidFill>
                      <a:srgbClr val="FFFFFF"/>
                    </a:solidFill>
                    <a:latin typeface="Times" pitchFamily="18" charset="0"/>
                    <a:ea typeface="Osaka"/>
                    <a:cs typeface="Osaka"/>
                  </a:endParaRPr>
                </a:p>
              </p:txBody>
            </p:sp>
            <p:sp>
              <p:nvSpPr>
                <p:cNvPr id="37928" name="Rectangle 66"/>
                <p:cNvSpPr>
                  <a:spLocks noChangeArrowheads="1"/>
                </p:cNvSpPr>
                <p:nvPr/>
              </p:nvSpPr>
              <p:spPr bwMode="auto">
                <a:xfrm>
                  <a:off x="1444" y="3700"/>
                  <a:ext cx="129"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10</a:t>
                  </a:r>
                  <a:endParaRPr lang="en-US" altLang="en-US" sz="1500">
                    <a:solidFill>
                      <a:srgbClr val="FFFFFF"/>
                    </a:solidFill>
                    <a:latin typeface="Times" pitchFamily="18" charset="0"/>
                    <a:ea typeface="Osaka"/>
                    <a:cs typeface="Osaka"/>
                  </a:endParaRPr>
                </a:p>
              </p:txBody>
            </p:sp>
            <p:sp>
              <p:nvSpPr>
                <p:cNvPr id="37929" name="Rectangle 67"/>
                <p:cNvSpPr>
                  <a:spLocks noChangeArrowheads="1"/>
                </p:cNvSpPr>
                <p:nvPr/>
              </p:nvSpPr>
              <p:spPr bwMode="auto">
                <a:xfrm>
                  <a:off x="1172" y="3700"/>
                  <a:ext cx="129"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12</a:t>
                  </a:r>
                  <a:endParaRPr lang="en-US" altLang="en-US" sz="1500">
                    <a:solidFill>
                      <a:srgbClr val="FFFFFF"/>
                    </a:solidFill>
                    <a:latin typeface="Times" pitchFamily="18" charset="0"/>
                    <a:ea typeface="Osaka"/>
                    <a:cs typeface="Osaka"/>
                  </a:endParaRPr>
                </a:p>
              </p:txBody>
            </p:sp>
            <p:sp>
              <p:nvSpPr>
                <p:cNvPr id="37930" name="Rectangle 68"/>
                <p:cNvSpPr>
                  <a:spLocks noChangeArrowheads="1"/>
                </p:cNvSpPr>
                <p:nvPr/>
              </p:nvSpPr>
              <p:spPr bwMode="auto">
                <a:xfrm>
                  <a:off x="908" y="3700"/>
                  <a:ext cx="129"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14</a:t>
                  </a:r>
                  <a:endParaRPr lang="en-US" altLang="en-US" sz="1500">
                    <a:solidFill>
                      <a:srgbClr val="FFFFFF"/>
                    </a:solidFill>
                    <a:latin typeface="Times" pitchFamily="18" charset="0"/>
                    <a:ea typeface="Osaka"/>
                    <a:cs typeface="Osaka"/>
                  </a:endParaRPr>
                </a:p>
              </p:txBody>
            </p:sp>
            <p:sp>
              <p:nvSpPr>
                <p:cNvPr id="37931" name="Rectangle 69"/>
                <p:cNvSpPr>
                  <a:spLocks noChangeArrowheads="1"/>
                </p:cNvSpPr>
                <p:nvPr/>
              </p:nvSpPr>
              <p:spPr bwMode="auto">
                <a:xfrm>
                  <a:off x="636" y="3700"/>
                  <a:ext cx="129"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16</a:t>
                  </a:r>
                  <a:endParaRPr lang="en-US" altLang="en-US" sz="1500">
                    <a:solidFill>
                      <a:srgbClr val="FFFFFF"/>
                    </a:solidFill>
                    <a:latin typeface="Times" pitchFamily="18" charset="0"/>
                    <a:ea typeface="Osaka"/>
                    <a:cs typeface="Osaka"/>
                  </a:endParaRPr>
                </a:p>
              </p:txBody>
            </p:sp>
          </p:grpSp>
          <p:grpSp>
            <p:nvGrpSpPr>
              <p:cNvPr id="37918" name="Group 70"/>
              <p:cNvGrpSpPr>
                <a:grpSpLocks/>
              </p:cNvGrpSpPr>
              <p:nvPr/>
            </p:nvGrpSpPr>
            <p:grpSpPr bwMode="auto">
              <a:xfrm>
                <a:off x="476" y="2340"/>
                <a:ext cx="201" cy="1419"/>
                <a:chOff x="476" y="2340"/>
                <a:chExt cx="201" cy="1419"/>
              </a:xfrm>
            </p:grpSpPr>
            <p:sp>
              <p:nvSpPr>
                <p:cNvPr id="37919" name="Rectangle 71"/>
                <p:cNvSpPr>
                  <a:spLocks noChangeArrowheads="1"/>
                </p:cNvSpPr>
                <p:nvPr/>
              </p:nvSpPr>
              <p:spPr bwMode="auto">
                <a:xfrm>
                  <a:off x="612" y="3604"/>
                  <a:ext cx="65"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a:t>
                  </a:r>
                  <a:endParaRPr lang="en-US" altLang="en-US" sz="1500">
                    <a:solidFill>
                      <a:srgbClr val="FFFFFF"/>
                    </a:solidFill>
                    <a:latin typeface="Times" pitchFamily="18" charset="0"/>
                    <a:ea typeface="Osaka"/>
                    <a:cs typeface="Osaka"/>
                  </a:endParaRPr>
                </a:p>
              </p:txBody>
            </p:sp>
            <p:sp>
              <p:nvSpPr>
                <p:cNvPr id="37920" name="Rectangle 72"/>
                <p:cNvSpPr>
                  <a:spLocks noChangeArrowheads="1"/>
                </p:cNvSpPr>
                <p:nvPr/>
              </p:nvSpPr>
              <p:spPr bwMode="auto">
                <a:xfrm>
                  <a:off x="476" y="3348"/>
                  <a:ext cx="16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1.2</a:t>
                  </a:r>
                  <a:endParaRPr lang="en-US" altLang="en-US" sz="1500">
                    <a:solidFill>
                      <a:srgbClr val="FFFFFF"/>
                    </a:solidFill>
                    <a:latin typeface="Times" pitchFamily="18" charset="0"/>
                    <a:ea typeface="Osaka"/>
                    <a:cs typeface="Osaka"/>
                  </a:endParaRPr>
                </a:p>
              </p:txBody>
            </p:sp>
            <p:sp>
              <p:nvSpPr>
                <p:cNvPr id="37921" name="Rectangle 73"/>
                <p:cNvSpPr>
                  <a:spLocks noChangeArrowheads="1"/>
                </p:cNvSpPr>
                <p:nvPr/>
              </p:nvSpPr>
              <p:spPr bwMode="auto">
                <a:xfrm>
                  <a:off x="476" y="3100"/>
                  <a:ext cx="16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1.4</a:t>
                  </a:r>
                  <a:endParaRPr lang="en-US" altLang="en-US" sz="1500">
                    <a:solidFill>
                      <a:srgbClr val="FFFFFF"/>
                    </a:solidFill>
                    <a:latin typeface="Times" pitchFamily="18" charset="0"/>
                    <a:ea typeface="Osaka"/>
                    <a:cs typeface="Osaka"/>
                  </a:endParaRPr>
                </a:p>
              </p:txBody>
            </p:sp>
            <p:sp>
              <p:nvSpPr>
                <p:cNvPr id="37922" name="Rectangle 74"/>
                <p:cNvSpPr>
                  <a:spLocks noChangeArrowheads="1"/>
                </p:cNvSpPr>
                <p:nvPr/>
              </p:nvSpPr>
              <p:spPr bwMode="auto">
                <a:xfrm>
                  <a:off x="476" y="2844"/>
                  <a:ext cx="16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1.6</a:t>
                  </a:r>
                  <a:endParaRPr lang="en-US" altLang="en-US" sz="1500">
                    <a:solidFill>
                      <a:srgbClr val="FFFFFF"/>
                    </a:solidFill>
                    <a:latin typeface="Times" pitchFamily="18" charset="0"/>
                    <a:ea typeface="Osaka"/>
                    <a:cs typeface="Osaka"/>
                  </a:endParaRPr>
                </a:p>
              </p:txBody>
            </p:sp>
            <p:sp>
              <p:nvSpPr>
                <p:cNvPr id="37923" name="Rectangle 75"/>
                <p:cNvSpPr>
                  <a:spLocks noChangeArrowheads="1"/>
                </p:cNvSpPr>
                <p:nvPr/>
              </p:nvSpPr>
              <p:spPr bwMode="auto">
                <a:xfrm>
                  <a:off x="476" y="2596"/>
                  <a:ext cx="16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1.8</a:t>
                  </a:r>
                  <a:endParaRPr lang="en-US" altLang="en-US" sz="1500">
                    <a:solidFill>
                      <a:srgbClr val="FFFFFF"/>
                    </a:solidFill>
                    <a:latin typeface="Times" pitchFamily="18" charset="0"/>
                    <a:ea typeface="Osaka"/>
                    <a:cs typeface="Osaka"/>
                  </a:endParaRPr>
                </a:p>
              </p:txBody>
            </p:sp>
            <p:sp>
              <p:nvSpPr>
                <p:cNvPr id="37924" name="Rectangle 76"/>
                <p:cNvSpPr>
                  <a:spLocks noChangeArrowheads="1"/>
                </p:cNvSpPr>
                <p:nvPr/>
              </p:nvSpPr>
              <p:spPr bwMode="auto">
                <a:xfrm>
                  <a:off x="612" y="2340"/>
                  <a:ext cx="65"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200" b="1">
                      <a:solidFill>
                        <a:srgbClr val="FFFFFF"/>
                      </a:solidFill>
                      <a:latin typeface="Times" pitchFamily="18" charset="0"/>
                      <a:ea typeface="Osaka"/>
                      <a:cs typeface="Osaka"/>
                    </a:rPr>
                    <a:t>2</a:t>
                  </a:r>
                  <a:endParaRPr lang="en-US" altLang="en-US" sz="1500">
                    <a:solidFill>
                      <a:srgbClr val="FFFFFF"/>
                    </a:solidFill>
                    <a:latin typeface="Times" pitchFamily="18" charset="0"/>
                    <a:ea typeface="Osaka"/>
                    <a:cs typeface="Osaka"/>
                  </a:endParaRPr>
                </a:p>
              </p:txBody>
            </p:sp>
          </p:grpSp>
        </p:grpSp>
        <p:sp>
          <p:nvSpPr>
            <p:cNvPr id="37898" name="Rectangle 77"/>
            <p:cNvSpPr>
              <a:spLocks noChangeArrowheads="1"/>
            </p:cNvSpPr>
            <p:nvPr/>
          </p:nvSpPr>
          <p:spPr bwMode="auto">
            <a:xfrm>
              <a:off x="3960" y="4040"/>
              <a:ext cx="925"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350" b="1">
                  <a:solidFill>
                    <a:srgbClr val="FFFFFF"/>
                  </a:solidFill>
                  <a:latin typeface="Times" pitchFamily="18" charset="0"/>
                  <a:ea typeface="Osaka"/>
                  <a:cs typeface="Osaka"/>
                </a:rPr>
                <a:t>Delayed Recall</a:t>
              </a:r>
              <a:endParaRPr lang="en-US" altLang="en-US" sz="1500">
                <a:solidFill>
                  <a:srgbClr val="FFFFFF"/>
                </a:solidFill>
                <a:latin typeface="Times" pitchFamily="18" charset="0"/>
                <a:ea typeface="Osaka"/>
                <a:cs typeface="Osaka"/>
              </a:endParaRPr>
            </a:p>
          </p:txBody>
        </p:sp>
        <p:sp>
          <p:nvSpPr>
            <p:cNvPr id="37899" name="Rectangle 78"/>
            <p:cNvSpPr>
              <a:spLocks noChangeArrowheads="1"/>
            </p:cNvSpPr>
            <p:nvPr/>
          </p:nvSpPr>
          <p:spPr bwMode="auto">
            <a:xfrm>
              <a:off x="3781" y="4147"/>
              <a:ext cx="1299"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350" b="1">
                  <a:solidFill>
                    <a:srgbClr val="FFFFFF"/>
                  </a:solidFill>
                  <a:latin typeface="Times" pitchFamily="18" charset="0"/>
                  <a:ea typeface="Osaka"/>
                  <a:cs typeface="Osaka"/>
                </a:rPr>
                <a:t>(words remembered)</a:t>
              </a:r>
              <a:endParaRPr lang="en-US" altLang="en-US" sz="1500">
                <a:solidFill>
                  <a:srgbClr val="FFFFFF"/>
                </a:solidFill>
                <a:latin typeface="Times" pitchFamily="18" charset="0"/>
                <a:ea typeface="Osaka"/>
                <a:cs typeface="Osaka"/>
              </a:endParaRPr>
            </a:p>
          </p:txBody>
        </p:sp>
        <p:sp>
          <p:nvSpPr>
            <p:cNvPr id="37900" name="Rectangle 79"/>
            <p:cNvSpPr>
              <a:spLocks noChangeArrowheads="1"/>
            </p:cNvSpPr>
            <p:nvPr/>
          </p:nvSpPr>
          <p:spPr bwMode="auto">
            <a:xfrm rot="16200000">
              <a:off x="2316" y="3106"/>
              <a:ext cx="1429"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350" b="1">
                  <a:solidFill>
                    <a:srgbClr val="FFFFFF"/>
                  </a:solidFill>
                  <a:latin typeface="Times" pitchFamily="18" charset="0"/>
                  <a:ea typeface="Osaka"/>
                  <a:cs typeface="Osaka"/>
                </a:rPr>
                <a:t>Dopamine Transporter</a:t>
              </a:r>
              <a:endParaRPr lang="en-US" altLang="en-US" sz="1500">
                <a:solidFill>
                  <a:srgbClr val="FFFFFF"/>
                </a:solidFill>
                <a:latin typeface="Times" pitchFamily="18" charset="0"/>
                <a:ea typeface="Osaka"/>
                <a:cs typeface="Osaka"/>
              </a:endParaRPr>
            </a:p>
          </p:txBody>
        </p:sp>
        <p:sp>
          <p:nvSpPr>
            <p:cNvPr id="37901" name="Rectangle 80"/>
            <p:cNvSpPr>
              <a:spLocks noChangeArrowheads="1"/>
            </p:cNvSpPr>
            <p:nvPr/>
          </p:nvSpPr>
          <p:spPr bwMode="auto">
            <a:xfrm rot="16200000">
              <a:off x="2909" y="3184"/>
              <a:ext cx="634"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350" b="1">
                  <a:solidFill>
                    <a:srgbClr val="FFFFFF"/>
                  </a:solidFill>
                  <a:latin typeface="Times" pitchFamily="18" charset="0"/>
                  <a:ea typeface="Osaka"/>
                  <a:cs typeface="Osaka"/>
                </a:rPr>
                <a:t>Bmax/Kd </a:t>
              </a:r>
              <a:endParaRPr lang="en-US" altLang="en-US" sz="1500">
                <a:solidFill>
                  <a:srgbClr val="FFFFFF"/>
                </a:solidFill>
                <a:latin typeface="Times" pitchFamily="18" charset="0"/>
                <a:ea typeface="Osaka"/>
                <a:cs typeface="Osaka"/>
              </a:endParaRPr>
            </a:p>
          </p:txBody>
        </p:sp>
        <p:sp>
          <p:nvSpPr>
            <p:cNvPr id="37902" name="Text Box 81"/>
            <p:cNvSpPr txBox="1">
              <a:spLocks noChangeArrowheads="1"/>
            </p:cNvSpPr>
            <p:nvPr/>
          </p:nvSpPr>
          <p:spPr bwMode="auto">
            <a:xfrm>
              <a:off x="4128" y="2472"/>
              <a:ext cx="86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800" b="1">
                  <a:solidFill>
                    <a:srgbClr val="00FF00"/>
                  </a:solidFill>
                  <a:latin typeface="Times" pitchFamily="18" charset="0"/>
                  <a:ea typeface="Osaka"/>
                  <a:cs typeface="Osaka"/>
                </a:rPr>
                <a:t>Memory</a:t>
              </a:r>
            </a:p>
          </p:txBody>
        </p:sp>
      </p:grpSp>
      <p:sp>
        <p:nvSpPr>
          <p:cNvPr id="37895" name="Text Box 75"/>
          <p:cNvSpPr txBox="1">
            <a:spLocks noChangeArrowheads="1"/>
          </p:cNvSpPr>
          <p:nvPr/>
        </p:nvSpPr>
        <p:spPr bwMode="auto">
          <a:xfrm>
            <a:off x="207775" y="6479688"/>
            <a:ext cx="3509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r>
              <a:rPr lang="en-US" altLang="en-US" sz="1800" dirty="0" smtClean="0">
                <a:solidFill>
                  <a:srgbClr val="FFFFFF"/>
                </a:solidFill>
                <a:latin typeface="Calibri" panose="020F0502020204030204" pitchFamily="34" charset="0"/>
                <a:ea typeface="MS PGothic" pitchFamily="34" charset="-128"/>
                <a:cs typeface="Calibri" panose="020F0502020204030204" pitchFamily="34" charset="0"/>
              </a:rPr>
              <a:t>Source: NIDA </a:t>
            </a:r>
            <a:endParaRPr lang="en-US" altLang="en-US" sz="1800" dirty="0">
              <a:solidFill>
                <a:srgbClr val="FFFFFF"/>
              </a:solidFill>
              <a:latin typeface="Calibri" panose="020F0502020204030204" pitchFamily="34" charset="0"/>
              <a:ea typeface="MS PGothic" pitchFamily="34" charset="-128"/>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2A88FF12-705E-46A1-80BE-26B7C738776C}" type="slidenum">
              <a:rPr lang="en-US">
                <a:solidFill>
                  <a:srgbClr val="FFFFFF"/>
                </a:solidFill>
                <a:latin typeface="Tahoma"/>
              </a:rPr>
              <a:pPr>
                <a:defRPr/>
              </a:pPr>
              <a:t>38</a:t>
            </a:fld>
            <a:endParaRPr lang="en-US">
              <a:solidFill>
                <a:srgbClr val="FFFFFF"/>
              </a:solidFill>
              <a:latin typeface="Tahoma"/>
            </a:endParaRPr>
          </a:p>
        </p:txBody>
      </p:sp>
    </p:spTree>
    <p:extLst>
      <p:ext uri="{BB962C8B-B14F-4D97-AF65-F5344CB8AC3E}">
        <p14:creationId xmlns:p14="http://schemas.microsoft.com/office/powerpoint/2010/main" val="28215344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79268"/>
                                        </p:tgtEl>
                                        <p:attrNameLst>
                                          <p:attrName>style.visibility</p:attrName>
                                        </p:attrNameLst>
                                      </p:cBhvr>
                                      <p:to>
                                        <p:strVal val="visible"/>
                                      </p:to>
                                    </p:set>
                                    <p:animEffect transition="in" filter="wipe(up)">
                                      <p:cBhvr>
                                        <p:cTn id="7" dur="500"/>
                                        <p:tgtEl>
                                          <p:spTgt spid="779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79274"/>
                                        </p:tgtEl>
                                        <p:attrNameLst>
                                          <p:attrName>style.visibility</p:attrName>
                                        </p:attrNameLst>
                                      </p:cBhvr>
                                      <p:to>
                                        <p:strVal val="visible"/>
                                      </p:to>
                                    </p:set>
                                    <p:animEffect transition="in" filter="wipe(up)">
                                      <p:cBhvr>
                                        <p:cTn id="12" dur="500"/>
                                        <p:tgtEl>
                                          <p:spTgt spid="7792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79310"/>
                                        </p:tgtEl>
                                        <p:attrNameLst>
                                          <p:attrName>style.visibility</p:attrName>
                                        </p:attrNameLst>
                                      </p:cBhvr>
                                      <p:to>
                                        <p:strVal val="visible"/>
                                      </p:to>
                                    </p:set>
                                    <p:animEffect transition="in" filter="wipe(up)">
                                      <p:cBhvr>
                                        <p:cTn id="17" dur="500"/>
                                        <p:tgtEl>
                                          <p:spTgt spid="779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m0035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9338" y="914400"/>
            <a:ext cx="45053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ChangeArrowheads="1"/>
          </p:cNvSpPr>
          <p:nvPr/>
        </p:nvSpPr>
        <p:spPr bwMode="auto">
          <a:xfrm>
            <a:off x="1143000" y="857250"/>
            <a:ext cx="6858000" cy="5257800"/>
          </a:xfrm>
          <a:prstGeom prst="rect">
            <a:avLst/>
          </a:prstGeom>
          <a:solidFill>
            <a:schemeClr val="bg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0"/>
              </a:spcBef>
              <a:spcAft>
                <a:spcPct val="0"/>
              </a:spcAft>
              <a:buClrTx/>
              <a:buSzTx/>
              <a:buNone/>
            </a:pPr>
            <a:endParaRPr lang="en-US" altLang="en-US" sz="1350">
              <a:solidFill>
                <a:srgbClr val="FFFFFF"/>
              </a:solidFill>
              <a:cs typeface="Arial" pitchFamily="34" charset="0"/>
            </a:endParaRPr>
          </a:p>
        </p:txBody>
      </p:sp>
      <p:sp>
        <p:nvSpPr>
          <p:cNvPr id="789508" name="Rectangle 4"/>
          <p:cNvSpPr>
            <a:spLocks noGrp="1" noChangeArrowheads="1"/>
          </p:cNvSpPr>
          <p:nvPr>
            <p:ph type="ctrTitle"/>
          </p:nvPr>
        </p:nvSpPr>
        <p:spPr>
          <a:xfrm>
            <a:off x="1428750" y="3057525"/>
            <a:ext cx="6286500" cy="857250"/>
          </a:xfrm>
        </p:spPr>
        <p:txBody>
          <a:bodyPr/>
          <a:lstStyle/>
          <a:p>
            <a:pPr algn="ctr" eaLnBrk="1" hangingPunct="1">
              <a:defRPr/>
            </a:pPr>
            <a:r>
              <a:rPr lang="en-US" sz="4000" b="0" dirty="0">
                <a:latin typeface="Calibri" panose="020F0502020204030204" pitchFamily="34" charset="0"/>
                <a:cs typeface="Calibri" panose="020F0502020204030204" pitchFamily="34" charset="0"/>
              </a:rPr>
              <a:t>How much </a:t>
            </a:r>
            <a:br>
              <a:rPr lang="en-US" sz="4000" b="0" dirty="0">
                <a:latin typeface="Calibri" panose="020F0502020204030204" pitchFamily="34" charset="0"/>
                <a:cs typeface="Calibri" panose="020F0502020204030204" pitchFamily="34" charset="0"/>
              </a:rPr>
            </a:br>
            <a:r>
              <a:rPr lang="en-US" sz="4000" b="0" dirty="0">
                <a:latin typeface="Calibri" panose="020F0502020204030204" pitchFamily="34" charset="0"/>
                <a:cs typeface="Calibri" panose="020F0502020204030204" pitchFamily="34" charset="0"/>
              </a:rPr>
              <a:t>does the brain heal?</a:t>
            </a:r>
          </a:p>
        </p:txBody>
      </p:sp>
      <p:sp>
        <p:nvSpPr>
          <p:cNvPr id="2" name="Slide Number Placeholder 1"/>
          <p:cNvSpPr>
            <a:spLocks noGrp="1"/>
          </p:cNvSpPr>
          <p:nvPr>
            <p:ph type="sldNum" sz="quarter" idx="12"/>
          </p:nvPr>
        </p:nvSpPr>
        <p:spPr/>
        <p:txBody>
          <a:bodyPr/>
          <a:lstStyle/>
          <a:p>
            <a:pPr>
              <a:defRPr/>
            </a:pPr>
            <a:fld id="{1F1032B8-3ADB-44C3-8175-958026B7E171}" type="slidenum">
              <a:rPr lang="en-US">
                <a:solidFill>
                  <a:srgbClr val="FFFFFF"/>
                </a:solidFill>
                <a:latin typeface="Tahoma"/>
              </a:rPr>
              <a:pPr>
                <a:defRPr/>
              </a:pPr>
              <a:t>39</a:t>
            </a:fld>
            <a:endParaRPr lang="en-US">
              <a:solidFill>
                <a:srgbClr val="FFFFFF"/>
              </a:solidFill>
              <a:latin typeface="Tahoma"/>
            </a:endParaRPr>
          </a:p>
        </p:txBody>
      </p:sp>
    </p:spTree>
    <p:extLst>
      <p:ext uri="{BB962C8B-B14F-4D97-AF65-F5344CB8AC3E}">
        <p14:creationId xmlns:p14="http://schemas.microsoft.com/office/powerpoint/2010/main" val="285460051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latin typeface="Calibri" panose="020F0502020204030204" pitchFamily="34" charset="0"/>
                <a:cs typeface="Calibri" panose="020F0502020204030204" pitchFamily="34" charset="0"/>
              </a:rPr>
              <a:t>Pre-Test Question</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15462" y="1981200"/>
            <a:ext cx="8299938" cy="4114800"/>
          </a:xfrm>
        </p:spPr>
        <p:txBody>
          <a:bodyPr/>
          <a:lstStyle/>
          <a:p>
            <a:pPr marL="457200" indent="-457200">
              <a:buFont typeface="+mj-lt"/>
              <a:buAutoNum type="arabicPeriod"/>
            </a:pPr>
            <a:r>
              <a:rPr lang="en-US" sz="3200" dirty="0" smtClean="0">
                <a:latin typeface="Calibri" panose="020F0502020204030204" pitchFamily="34" charset="0"/>
                <a:cs typeface="Calibri" panose="020F0502020204030204" pitchFamily="34" charset="0"/>
              </a:rPr>
              <a:t>Which of the following neurotransmitters are involved in addiction? </a:t>
            </a:r>
          </a:p>
          <a:p>
            <a:pPr marL="757238" lvl="1" indent="-457200">
              <a:buFont typeface="+mj-lt"/>
              <a:buAutoNum type="alphaLcParenR"/>
            </a:pPr>
            <a:r>
              <a:rPr lang="en-US" sz="2800" dirty="0" smtClean="0">
                <a:latin typeface="Calibri" panose="020F0502020204030204" pitchFamily="34" charset="0"/>
                <a:cs typeface="Calibri" panose="020F0502020204030204" pitchFamily="34" charset="0"/>
              </a:rPr>
              <a:t>Dopamine </a:t>
            </a:r>
          </a:p>
          <a:p>
            <a:pPr marL="757238" lvl="1" indent="-457200">
              <a:buFont typeface="+mj-lt"/>
              <a:buAutoNum type="alphaLcParenR"/>
            </a:pPr>
            <a:r>
              <a:rPr lang="en-US" sz="2800" dirty="0" smtClean="0">
                <a:latin typeface="Calibri" panose="020F0502020204030204" pitchFamily="34" charset="0"/>
                <a:cs typeface="Calibri" panose="020F0502020204030204" pitchFamily="34" charset="0"/>
              </a:rPr>
              <a:t>Norepinephrine </a:t>
            </a:r>
          </a:p>
          <a:p>
            <a:pPr marL="757238" lvl="1" indent="-457200">
              <a:buFont typeface="+mj-lt"/>
              <a:buAutoNum type="alphaLcParenR"/>
            </a:pPr>
            <a:r>
              <a:rPr lang="en-US" sz="2800" dirty="0" smtClean="0">
                <a:latin typeface="Calibri" panose="020F0502020204030204" pitchFamily="34" charset="0"/>
                <a:cs typeface="Calibri" panose="020F0502020204030204" pitchFamily="34" charset="0"/>
              </a:rPr>
              <a:t>Serotonin </a:t>
            </a:r>
          </a:p>
          <a:p>
            <a:pPr marL="757238" lvl="1" indent="-457200">
              <a:buFont typeface="+mj-lt"/>
              <a:buAutoNum type="alphaLcParenR"/>
            </a:pPr>
            <a:r>
              <a:rPr lang="en-US" sz="2800" dirty="0" smtClean="0">
                <a:latin typeface="Calibri" panose="020F0502020204030204" pitchFamily="34" charset="0"/>
                <a:cs typeface="Calibri" panose="020F0502020204030204" pitchFamily="34" charset="0"/>
              </a:rPr>
              <a:t>All of the above </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4</a:t>
            </a:fld>
            <a:endParaRPr lang="en-US">
              <a:solidFill>
                <a:srgbClr val="FFFFFF"/>
              </a:solidFill>
            </a:endParaRPr>
          </a:p>
        </p:txBody>
      </p:sp>
    </p:spTree>
    <p:extLst>
      <p:ext uri="{BB962C8B-B14F-4D97-AF65-F5344CB8AC3E}">
        <p14:creationId xmlns:p14="http://schemas.microsoft.com/office/powerpoint/2010/main" val="36938058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l="9166" t="4445" r="57225" b="71111"/>
          <a:stretch>
            <a:fillRect/>
          </a:stretch>
        </p:blipFill>
        <p:spPr bwMode="auto">
          <a:xfrm>
            <a:off x="1498999" y="2457450"/>
            <a:ext cx="1878806"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ChangeArrowheads="1"/>
          </p:cNvSpPr>
          <p:nvPr/>
        </p:nvSpPr>
        <p:spPr bwMode="auto">
          <a:xfrm>
            <a:off x="690777" y="665960"/>
            <a:ext cx="817784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lnSpc>
                <a:spcPct val="85000"/>
              </a:lnSpc>
              <a:spcBef>
                <a:spcPct val="0"/>
              </a:spcBef>
              <a:spcAft>
                <a:spcPct val="0"/>
              </a:spcAft>
              <a:buClrTx/>
              <a:buSzTx/>
              <a:buNone/>
              <a:defRPr/>
            </a:pPr>
            <a:r>
              <a:rPr lang="en-US" altLang="en-US" b="1" dirty="0">
                <a:solidFill>
                  <a:srgbClr val="FFFF00"/>
                </a:solidFill>
                <a:latin typeface="Calibri" panose="020F0502020204030204" pitchFamily="34" charset="0"/>
                <a:cs typeface="Calibri" panose="020F0502020204030204" pitchFamily="34" charset="0"/>
              </a:rPr>
              <a:t>Partial Recovery of Brain Dopamine Transporters in Methamphetamine User </a:t>
            </a:r>
            <a:endParaRPr lang="en-US" altLang="en-US" b="1" dirty="0" smtClean="0">
              <a:solidFill>
                <a:srgbClr val="FFFF00"/>
              </a:solidFill>
              <a:latin typeface="Calibri" panose="020F0502020204030204" pitchFamily="34" charset="0"/>
              <a:cs typeface="Calibri" panose="020F0502020204030204" pitchFamily="34" charset="0"/>
            </a:endParaRPr>
          </a:p>
          <a:p>
            <a:pPr algn="ctr" eaLnBrk="1" fontAlgn="base" hangingPunct="1">
              <a:lnSpc>
                <a:spcPct val="85000"/>
              </a:lnSpc>
              <a:spcBef>
                <a:spcPct val="0"/>
              </a:spcBef>
              <a:spcAft>
                <a:spcPct val="0"/>
              </a:spcAft>
              <a:buClrTx/>
              <a:buSzTx/>
              <a:buNone/>
              <a:defRPr/>
            </a:pPr>
            <a:r>
              <a:rPr lang="en-US" altLang="en-US" b="1" dirty="0" smtClean="0">
                <a:solidFill>
                  <a:srgbClr val="FFFF00"/>
                </a:solidFill>
                <a:latin typeface="Calibri" panose="020F0502020204030204" pitchFamily="34" charset="0"/>
                <a:cs typeface="Calibri" panose="020F0502020204030204" pitchFamily="34" charset="0"/>
              </a:rPr>
              <a:t>After </a:t>
            </a:r>
            <a:r>
              <a:rPr lang="en-US" altLang="en-US" b="1" dirty="0">
                <a:solidFill>
                  <a:srgbClr val="FFFF00"/>
                </a:solidFill>
                <a:latin typeface="Calibri" panose="020F0502020204030204" pitchFamily="34" charset="0"/>
                <a:cs typeface="Calibri" panose="020F0502020204030204" pitchFamily="34" charset="0"/>
              </a:rPr>
              <a:t>Protracted Abstinence </a:t>
            </a:r>
            <a:endParaRPr lang="en-US" altLang="en-US" dirty="0">
              <a:solidFill>
                <a:srgbClr val="FFFF00"/>
              </a:solidFill>
              <a:latin typeface="Calibri" panose="020F0502020204030204" pitchFamily="34" charset="0"/>
              <a:cs typeface="Calibri" panose="020F0502020204030204" pitchFamily="34" charset="0"/>
            </a:endParaRPr>
          </a:p>
        </p:txBody>
      </p:sp>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l="7639" t="32222" r="54169" b="41112"/>
          <a:stretch>
            <a:fillRect/>
          </a:stretch>
        </p:blipFill>
        <p:spPr bwMode="auto">
          <a:xfrm>
            <a:off x="3480212" y="2457450"/>
            <a:ext cx="206335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l="9166" t="65556" r="54169" b="7777"/>
          <a:stretch>
            <a:fillRect/>
          </a:stretch>
        </p:blipFill>
        <p:spPr bwMode="auto">
          <a:xfrm>
            <a:off x="5461397" y="2457450"/>
            <a:ext cx="1981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6"/>
          <p:cNvSpPr txBox="1">
            <a:spLocks noChangeArrowheads="1"/>
          </p:cNvSpPr>
          <p:nvPr/>
        </p:nvSpPr>
        <p:spPr bwMode="auto">
          <a:xfrm>
            <a:off x="1574580" y="4873237"/>
            <a:ext cx="1656224" cy="26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lnSpc>
                <a:spcPct val="75000"/>
              </a:lnSpc>
              <a:spcBef>
                <a:spcPct val="0"/>
              </a:spcBef>
              <a:spcAft>
                <a:spcPct val="0"/>
              </a:spcAft>
              <a:buClrTx/>
              <a:buSzTx/>
              <a:buNone/>
              <a:defRPr/>
            </a:pPr>
            <a:r>
              <a:rPr lang="en-US" altLang="en-US" sz="1500" b="1">
                <a:solidFill>
                  <a:srgbClr val="66CCFF"/>
                </a:solidFill>
                <a:latin typeface="Tahoma"/>
                <a:cs typeface="Arial" pitchFamily="34" charset="0"/>
              </a:rPr>
              <a:t>Normal Control</a:t>
            </a:r>
          </a:p>
        </p:txBody>
      </p:sp>
      <p:sp>
        <p:nvSpPr>
          <p:cNvPr id="45063" name="Text Box 7"/>
          <p:cNvSpPr txBox="1">
            <a:spLocks noChangeArrowheads="1"/>
          </p:cNvSpPr>
          <p:nvPr/>
        </p:nvSpPr>
        <p:spPr bwMode="auto">
          <a:xfrm>
            <a:off x="3572476" y="4857750"/>
            <a:ext cx="1771639"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lnSpc>
                <a:spcPct val="75000"/>
              </a:lnSpc>
              <a:spcBef>
                <a:spcPct val="0"/>
              </a:spcBef>
              <a:spcAft>
                <a:spcPct val="0"/>
              </a:spcAft>
              <a:buClrTx/>
              <a:buSzTx/>
              <a:buNone/>
              <a:defRPr/>
            </a:pPr>
            <a:r>
              <a:rPr lang="en-US" altLang="en-US" sz="1500" b="1" dirty="0">
                <a:solidFill>
                  <a:srgbClr val="66CCFF"/>
                </a:solidFill>
                <a:latin typeface="Tahoma"/>
                <a:cs typeface="Arial" pitchFamily="34" charset="0"/>
              </a:rPr>
              <a:t>METH User</a:t>
            </a:r>
          </a:p>
          <a:p>
            <a:pPr algn="ctr" eaLnBrk="1" fontAlgn="base" hangingPunct="1">
              <a:lnSpc>
                <a:spcPct val="75000"/>
              </a:lnSpc>
              <a:spcBef>
                <a:spcPct val="0"/>
              </a:spcBef>
              <a:spcAft>
                <a:spcPct val="0"/>
              </a:spcAft>
              <a:buClrTx/>
              <a:buSzTx/>
              <a:buNone/>
              <a:defRPr/>
            </a:pPr>
            <a:r>
              <a:rPr lang="en-US" altLang="en-US" sz="1500" b="1" dirty="0">
                <a:solidFill>
                  <a:srgbClr val="66CCFF"/>
                </a:solidFill>
                <a:latin typeface="Tahoma"/>
                <a:cs typeface="Arial" pitchFamily="34" charset="0"/>
              </a:rPr>
              <a:t>(1 month detox)</a:t>
            </a:r>
          </a:p>
        </p:txBody>
      </p:sp>
      <p:sp>
        <p:nvSpPr>
          <p:cNvPr id="45064" name="Text Box 8"/>
          <p:cNvSpPr txBox="1">
            <a:spLocks noChangeArrowheads="1"/>
          </p:cNvSpPr>
          <p:nvPr/>
        </p:nvSpPr>
        <p:spPr bwMode="auto">
          <a:xfrm>
            <a:off x="5544868" y="4885135"/>
            <a:ext cx="1992854"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lnSpc>
                <a:spcPct val="75000"/>
              </a:lnSpc>
              <a:spcBef>
                <a:spcPct val="0"/>
              </a:spcBef>
              <a:spcAft>
                <a:spcPct val="0"/>
              </a:spcAft>
              <a:buClrTx/>
              <a:buSzTx/>
              <a:buNone/>
              <a:defRPr/>
            </a:pPr>
            <a:r>
              <a:rPr lang="en-US" altLang="en-US" sz="1500" b="1" dirty="0">
                <a:solidFill>
                  <a:srgbClr val="66CCFF"/>
                </a:solidFill>
                <a:latin typeface="Tahoma"/>
                <a:cs typeface="Arial" pitchFamily="34" charset="0"/>
              </a:rPr>
              <a:t>METH User</a:t>
            </a:r>
          </a:p>
          <a:p>
            <a:pPr algn="ctr" eaLnBrk="1" fontAlgn="base" hangingPunct="1">
              <a:lnSpc>
                <a:spcPct val="75000"/>
              </a:lnSpc>
              <a:spcBef>
                <a:spcPct val="0"/>
              </a:spcBef>
              <a:spcAft>
                <a:spcPct val="0"/>
              </a:spcAft>
              <a:buClrTx/>
              <a:buSzTx/>
              <a:buNone/>
              <a:defRPr/>
            </a:pPr>
            <a:r>
              <a:rPr lang="en-US" altLang="en-US" sz="1500" b="1" dirty="0">
                <a:solidFill>
                  <a:srgbClr val="66CCFF"/>
                </a:solidFill>
                <a:latin typeface="Tahoma"/>
                <a:cs typeface="Arial" pitchFamily="34" charset="0"/>
              </a:rPr>
              <a:t>(24 months detox)</a:t>
            </a:r>
          </a:p>
        </p:txBody>
      </p:sp>
      <p:pic>
        <p:nvPicPr>
          <p:cNvPr id="44041" name="Picture 9"/>
          <p:cNvPicPr>
            <a:picLocks noChangeAspect="1" noChangeArrowheads="1"/>
          </p:cNvPicPr>
          <p:nvPr/>
        </p:nvPicPr>
        <p:blipFill>
          <a:blip r:embed="rId3">
            <a:extLst>
              <a:ext uri="{28A0092B-C50C-407E-A947-70E740481C1C}">
                <a14:useLocalDpi xmlns:a14="http://schemas.microsoft.com/office/drawing/2010/main" val="0"/>
              </a:ext>
            </a:extLst>
          </a:blip>
          <a:srcRect l="84787" t="38889" r="10439" b="36667"/>
          <a:stretch>
            <a:fillRect/>
          </a:stretch>
        </p:blipFill>
        <p:spPr bwMode="auto">
          <a:xfrm>
            <a:off x="7415212" y="2831309"/>
            <a:ext cx="225029" cy="172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Text Box 10"/>
          <p:cNvSpPr txBox="1">
            <a:spLocks noChangeArrowheads="1"/>
          </p:cNvSpPr>
          <p:nvPr/>
        </p:nvSpPr>
        <p:spPr bwMode="auto">
          <a:xfrm>
            <a:off x="7733320" y="4298156"/>
            <a:ext cx="251993" cy="21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lnSpc>
                <a:spcPct val="75000"/>
              </a:lnSpc>
              <a:spcBef>
                <a:spcPct val="0"/>
              </a:spcBef>
              <a:spcAft>
                <a:spcPct val="0"/>
              </a:spcAft>
              <a:buClrTx/>
              <a:buSzTx/>
              <a:buNone/>
            </a:pPr>
            <a:r>
              <a:rPr lang="en-US" altLang="en-US" sz="1050" b="1">
                <a:solidFill>
                  <a:srgbClr val="66CCFF"/>
                </a:solidFill>
                <a:latin typeface="Times New Roman" pitchFamily="18" charset="0"/>
                <a:cs typeface="Arial" pitchFamily="34" charset="0"/>
              </a:rPr>
              <a:t>0</a:t>
            </a:r>
          </a:p>
        </p:txBody>
      </p:sp>
      <p:sp>
        <p:nvSpPr>
          <p:cNvPr id="44043" name="Text Box 11"/>
          <p:cNvSpPr txBox="1">
            <a:spLocks noChangeArrowheads="1"/>
          </p:cNvSpPr>
          <p:nvPr/>
        </p:nvSpPr>
        <p:spPr bwMode="auto">
          <a:xfrm>
            <a:off x="7733320" y="2752726"/>
            <a:ext cx="251993" cy="21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lnSpc>
                <a:spcPct val="75000"/>
              </a:lnSpc>
              <a:spcBef>
                <a:spcPct val="0"/>
              </a:spcBef>
              <a:spcAft>
                <a:spcPct val="0"/>
              </a:spcAft>
              <a:buClrTx/>
              <a:buSzTx/>
              <a:buNone/>
            </a:pPr>
            <a:r>
              <a:rPr lang="en-US" altLang="en-US" sz="1050" b="1">
                <a:solidFill>
                  <a:srgbClr val="66CCFF"/>
                </a:solidFill>
                <a:latin typeface="Times New Roman" pitchFamily="18" charset="0"/>
                <a:cs typeface="Arial" pitchFamily="34" charset="0"/>
              </a:rPr>
              <a:t>3</a:t>
            </a:r>
          </a:p>
        </p:txBody>
      </p:sp>
      <p:sp>
        <p:nvSpPr>
          <p:cNvPr id="44044" name="Line 12"/>
          <p:cNvSpPr>
            <a:spLocks noChangeShapeType="1"/>
          </p:cNvSpPr>
          <p:nvPr/>
        </p:nvSpPr>
        <p:spPr bwMode="auto">
          <a:xfrm>
            <a:off x="7559293" y="4401741"/>
            <a:ext cx="215503" cy="0"/>
          </a:xfrm>
          <a:prstGeom prst="line">
            <a:avLst/>
          </a:prstGeom>
          <a:noFill/>
          <a:ln w="9525">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44045" name="Line 13"/>
          <p:cNvSpPr>
            <a:spLocks noChangeShapeType="1"/>
          </p:cNvSpPr>
          <p:nvPr/>
        </p:nvSpPr>
        <p:spPr bwMode="auto">
          <a:xfrm>
            <a:off x="7559293" y="2896791"/>
            <a:ext cx="215503" cy="0"/>
          </a:xfrm>
          <a:prstGeom prst="line">
            <a:avLst/>
          </a:prstGeom>
          <a:noFill/>
          <a:ln w="9525">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44046" name="Text Box 14"/>
          <p:cNvSpPr txBox="1">
            <a:spLocks noChangeArrowheads="1"/>
          </p:cNvSpPr>
          <p:nvPr/>
        </p:nvSpPr>
        <p:spPr bwMode="auto">
          <a:xfrm>
            <a:off x="7328864" y="4612482"/>
            <a:ext cx="550151" cy="21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lnSpc>
                <a:spcPct val="75000"/>
              </a:lnSpc>
              <a:spcBef>
                <a:spcPct val="0"/>
              </a:spcBef>
              <a:spcAft>
                <a:spcPct val="0"/>
              </a:spcAft>
              <a:buClrTx/>
              <a:buSzTx/>
              <a:buNone/>
            </a:pPr>
            <a:r>
              <a:rPr lang="en-US" altLang="en-US" sz="1050" b="1">
                <a:solidFill>
                  <a:srgbClr val="66CCFF"/>
                </a:solidFill>
                <a:latin typeface="Times New Roman" pitchFamily="18" charset="0"/>
                <a:cs typeface="Arial" pitchFamily="34" charset="0"/>
              </a:rPr>
              <a:t>ml/gm</a:t>
            </a:r>
          </a:p>
        </p:txBody>
      </p:sp>
      <p:sp>
        <p:nvSpPr>
          <p:cNvPr id="45071" name="Text Box 15"/>
          <p:cNvSpPr txBox="1">
            <a:spLocks noChangeArrowheads="1"/>
          </p:cNvSpPr>
          <p:nvPr/>
        </p:nvSpPr>
        <p:spPr bwMode="auto">
          <a:xfrm>
            <a:off x="143002" y="6290553"/>
            <a:ext cx="2863156" cy="30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lnSpc>
                <a:spcPct val="75000"/>
              </a:lnSpc>
              <a:spcBef>
                <a:spcPct val="0"/>
              </a:spcBef>
              <a:spcAft>
                <a:spcPct val="0"/>
              </a:spcAft>
              <a:buClrTx/>
              <a:buSzTx/>
              <a:buNone/>
              <a:defRPr/>
            </a:pPr>
            <a:r>
              <a:rPr lang="en-US" altLang="en-US" sz="1800" b="1" dirty="0">
                <a:latin typeface="Calibri" panose="020F0502020204030204" pitchFamily="34" charset="0"/>
                <a:cs typeface="Calibri" panose="020F0502020204030204" pitchFamily="34" charset="0"/>
              </a:rPr>
              <a:t>Source:  </a:t>
            </a:r>
            <a:r>
              <a:rPr lang="en-US" altLang="en-US" sz="1800" b="1" dirty="0" err="1" smtClean="0">
                <a:latin typeface="Calibri" panose="020F0502020204030204" pitchFamily="34" charset="0"/>
                <a:cs typeface="Calibri" panose="020F0502020204030204" pitchFamily="34" charset="0"/>
              </a:rPr>
              <a:t>Volkow</a:t>
            </a:r>
            <a:r>
              <a:rPr lang="en-US" altLang="en-US" sz="1800" b="1" dirty="0" smtClean="0">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et al</a:t>
            </a:r>
            <a:r>
              <a:rPr lang="en-US" altLang="en-US" sz="1800" b="1" dirty="0" smtClean="0">
                <a:latin typeface="Calibri" panose="020F0502020204030204" pitchFamily="34" charset="0"/>
                <a:cs typeface="Calibri" panose="020F0502020204030204" pitchFamily="34" charset="0"/>
              </a:rPr>
              <a:t>., 2001</a:t>
            </a:r>
            <a:endParaRPr lang="en-US" altLang="en-US" sz="1200" b="1" dirty="0">
              <a:latin typeface="Tahoma"/>
              <a:cs typeface="Arial" pitchFamily="34" charset="0"/>
            </a:endParaRPr>
          </a:p>
        </p:txBody>
      </p:sp>
      <p:sp>
        <p:nvSpPr>
          <p:cNvPr id="2" name="Slide Number Placeholder 1"/>
          <p:cNvSpPr>
            <a:spLocks noGrp="1"/>
          </p:cNvSpPr>
          <p:nvPr>
            <p:ph type="sldNum" sz="quarter" idx="12"/>
          </p:nvPr>
        </p:nvSpPr>
        <p:spPr/>
        <p:txBody>
          <a:bodyPr/>
          <a:lstStyle/>
          <a:p>
            <a:pPr>
              <a:defRPr/>
            </a:pPr>
            <a:fld id="{AAC5F846-5233-4E3F-9444-BF376017122D}" type="slidenum">
              <a:rPr lang="en-US">
                <a:solidFill>
                  <a:srgbClr val="FFFFFF"/>
                </a:solidFill>
                <a:latin typeface="Tahoma"/>
              </a:rPr>
              <a:pPr>
                <a:defRPr/>
              </a:pPr>
              <a:t>40</a:t>
            </a:fld>
            <a:endParaRPr lang="en-US">
              <a:solidFill>
                <a:srgbClr val="FFFFFF"/>
              </a:solidFill>
              <a:latin typeface="Tahoma"/>
            </a:endParaRPr>
          </a:p>
        </p:txBody>
      </p:sp>
    </p:spTree>
    <p:extLst>
      <p:ext uri="{BB962C8B-B14F-4D97-AF65-F5344CB8AC3E}">
        <p14:creationId xmlns:p14="http://schemas.microsoft.com/office/powerpoint/2010/main" val="272858143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sz="quarter"/>
          </p:nvPr>
        </p:nvSpPr>
        <p:spPr>
          <a:xfrm>
            <a:off x="1371600" y="550083"/>
            <a:ext cx="6400800" cy="1874044"/>
          </a:xfrm>
        </p:spPr>
        <p:txBody>
          <a:bodyPr anchor="ctr"/>
          <a:lstStyle/>
          <a:p>
            <a:pPr algn="ctr">
              <a:defRPr/>
            </a:pPr>
            <a:r>
              <a:rPr lang="en-US" sz="4800" b="0" dirty="0">
                <a:solidFill>
                  <a:srgbClr val="FFFF00"/>
                </a:solidFill>
                <a:latin typeface="Calibri" panose="020F0502020204030204" pitchFamily="34" charset="0"/>
                <a:cs typeface="Calibri" panose="020F0502020204030204" pitchFamily="34" charset="0"/>
              </a:rPr>
              <a:t>What does this mean for </a:t>
            </a:r>
            <a:r>
              <a:rPr lang="en-US" sz="4800" b="0" dirty="0" smtClean="0">
                <a:solidFill>
                  <a:srgbClr val="FFFF00"/>
                </a:solidFill>
                <a:latin typeface="Calibri" panose="020F0502020204030204" pitchFamily="34" charset="0"/>
                <a:cs typeface="Calibri" panose="020F0502020204030204" pitchFamily="34" charset="0"/>
              </a:rPr>
              <a:t>clients/patients?</a:t>
            </a:r>
            <a:endParaRPr lang="en-US" sz="4800" b="0" dirty="0">
              <a:solidFill>
                <a:srgbClr val="FFFF00"/>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AAD58A87-2956-40D5-9241-04660764DF27}" type="slidenum">
              <a:rPr lang="en-US">
                <a:solidFill>
                  <a:srgbClr val="FFFFFF"/>
                </a:solidFill>
                <a:latin typeface="Tahoma"/>
              </a:rPr>
              <a:pPr>
                <a:defRPr/>
              </a:pPr>
              <a:t>41</a:t>
            </a:fld>
            <a:endParaRPr lang="en-US">
              <a:solidFill>
                <a:srgbClr val="FFFFFF"/>
              </a:solidFill>
              <a:latin typeface="Tahoma"/>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9488" y="3074203"/>
            <a:ext cx="5145024" cy="3429000"/>
          </a:xfrm>
          <a:prstGeom prst="rect">
            <a:avLst/>
          </a:prstGeom>
        </p:spPr>
      </p:pic>
    </p:spTree>
    <p:extLst>
      <p:ext uri="{BB962C8B-B14F-4D97-AF65-F5344CB8AC3E}">
        <p14:creationId xmlns:p14="http://schemas.microsoft.com/office/powerpoint/2010/main" val="8906980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1" name="Text Box 3"/>
          <p:cNvSpPr txBox="1">
            <a:spLocks noChangeArrowheads="1"/>
          </p:cNvSpPr>
          <p:nvPr/>
        </p:nvSpPr>
        <p:spPr bwMode="auto">
          <a:xfrm>
            <a:off x="1579275" y="3309959"/>
            <a:ext cx="6003310" cy="1701363"/>
          </a:xfrm>
          <a:prstGeom prst="rect">
            <a:avLst/>
          </a:prstGeom>
          <a:noFill/>
          <a:ln w="9525">
            <a:noFill/>
            <a:miter lim="800000"/>
            <a:headEnd/>
            <a:tailEnd/>
          </a:ln>
          <a:effectLst/>
        </p:spPr>
        <p:txBody>
          <a:bodyPr wrap="none" anchor="ctr">
            <a:spAutoFit/>
          </a:bodyPr>
          <a:lstStyle/>
          <a:p>
            <a:pPr algn="ctr" fontAlgn="base">
              <a:lnSpc>
                <a:spcPct val="73000"/>
              </a:lnSpc>
              <a:spcBef>
                <a:spcPct val="30000"/>
              </a:spcBef>
              <a:spcAft>
                <a:spcPct val="0"/>
              </a:spcAft>
              <a:defRPr/>
            </a:pPr>
            <a:endParaRPr lang="en-US" sz="3600" b="1" dirty="0">
              <a:solidFill>
                <a:srgbClr val="FFFF00"/>
              </a:solidFill>
              <a:effectLst>
                <a:outerShdw blurRad="38100" dist="38100" dir="2700000" algn="tl">
                  <a:srgbClr val="000000"/>
                </a:outerShdw>
              </a:effectLst>
              <a:latin typeface="Tahoma"/>
              <a:ea typeface="Osaka"/>
              <a:cs typeface="Osaka"/>
            </a:endParaRPr>
          </a:p>
          <a:p>
            <a:pPr algn="ctr" fontAlgn="base">
              <a:lnSpc>
                <a:spcPct val="73000"/>
              </a:lnSpc>
              <a:spcBef>
                <a:spcPct val="30000"/>
              </a:spcBef>
              <a:spcAft>
                <a:spcPct val="0"/>
              </a:spcAft>
              <a:defRPr/>
            </a:pPr>
            <a:r>
              <a:rPr lang="en-US" sz="4000" b="1" dirty="0">
                <a:solidFill>
                  <a:srgbClr val="FFFFFF"/>
                </a:solidFill>
                <a:effectLst>
                  <a:outerShdw blurRad="38100" dist="38100" dir="2700000" algn="tl">
                    <a:srgbClr val="000000"/>
                  </a:outerShdw>
                </a:effectLst>
                <a:latin typeface="Calibri" panose="020F0502020204030204" pitchFamily="34" charset="0"/>
                <a:ea typeface="Osaka"/>
                <a:cs typeface="Calibri" panose="020F0502020204030204" pitchFamily="34" charset="0"/>
              </a:rPr>
              <a:t>It’s Not </a:t>
            </a:r>
            <a:r>
              <a:rPr lang="en-US" sz="4000" b="1" i="1" dirty="0">
                <a:solidFill>
                  <a:srgbClr val="FF0000"/>
                </a:solidFill>
                <a:effectLst>
                  <a:outerShdw blurRad="38100" dist="38100" dir="2700000" algn="tl">
                    <a:srgbClr val="000000"/>
                  </a:outerShdw>
                </a:effectLst>
                <a:latin typeface="Calibri" panose="020F0502020204030204" pitchFamily="34" charset="0"/>
                <a:ea typeface="Osaka"/>
                <a:cs typeface="Calibri" panose="020F0502020204030204" pitchFamily="34" charset="0"/>
              </a:rPr>
              <a:t>Just </a:t>
            </a:r>
            <a:r>
              <a:rPr lang="en-US" sz="4000" b="1" dirty="0">
                <a:solidFill>
                  <a:srgbClr val="FFFFFF"/>
                </a:solidFill>
                <a:effectLst>
                  <a:outerShdw blurRad="38100" dist="38100" dir="2700000" algn="tl">
                    <a:srgbClr val="000000"/>
                  </a:outerShdw>
                </a:effectLst>
                <a:latin typeface="Calibri" panose="020F0502020204030204" pitchFamily="34" charset="0"/>
                <a:ea typeface="Osaka"/>
                <a:cs typeface="Calibri" panose="020F0502020204030204" pitchFamily="34" charset="0"/>
              </a:rPr>
              <a:t>a Brain Disease</a:t>
            </a:r>
          </a:p>
          <a:p>
            <a:pPr algn="ctr" fontAlgn="base">
              <a:lnSpc>
                <a:spcPct val="73000"/>
              </a:lnSpc>
              <a:spcBef>
                <a:spcPct val="30000"/>
              </a:spcBef>
              <a:spcAft>
                <a:spcPct val="0"/>
              </a:spcAft>
              <a:defRPr/>
            </a:pPr>
            <a:r>
              <a:rPr lang="en-US" sz="3600" b="1" dirty="0">
                <a:solidFill>
                  <a:srgbClr val="FFFFFF"/>
                </a:solidFill>
                <a:effectLst>
                  <a:outerShdw blurRad="38100" dist="38100" dir="2700000" algn="tl">
                    <a:srgbClr val="000000"/>
                  </a:outerShdw>
                </a:effectLst>
                <a:latin typeface="Tahoma"/>
                <a:ea typeface="Osaka"/>
                <a:cs typeface="Osaka"/>
              </a:rPr>
              <a:t>   </a:t>
            </a:r>
            <a:endParaRPr lang="en-US" sz="3600" dirty="0">
              <a:solidFill>
                <a:srgbClr val="FFFFFF"/>
              </a:solidFill>
              <a:latin typeface="Tahoma"/>
              <a:ea typeface="Osaka"/>
              <a:cs typeface="Osaka"/>
            </a:endParaRPr>
          </a:p>
        </p:txBody>
      </p:sp>
      <p:sp>
        <p:nvSpPr>
          <p:cNvPr id="590852" name="Text Box 4"/>
          <p:cNvSpPr txBox="1">
            <a:spLocks noChangeArrowheads="1"/>
          </p:cNvSpPr>
          <p:nvPr/>
        </p:nvSpPr>
        <p:spPr bwMode="auto">
          <a:xfrm>
            <a:off x="1454825" y="1770925"/>
            <a:ext cx="6342698" cy="1058751"/>
          </a:xfrm>
          <a:prstGeom prst="rect">
            <a:avLst/>
          </a:prstGeom>
          <a:noFill/>
          <a:ln w="9525">
            <a:noFill/>
            <a:miter lim="800000"/>
            <a:headEnd/>
            <a:tailEnd/>
          </a:ln>
          <a:effectLst/>
        </p:spPr>
        <p:txBody>
          <a:bodyPr wrap="none" anchor="ctr">
            <a:spAutoFit/>
          </a:bodyPr>
          <a:lstStyle/>
          <a:p>
            <a:pPr algn="ctr" fontAlgn="base">
              <a:lnSpc>
                <a:spcPct val="60000"/>
              </a:lnSpc>
              <a:spcBef>
                <a:spcPct val="30000"/>
              </a:spcBef>
              <a:spcAft>
                <a:spcPct val="0"/>
              </a:spcAft>
              <a:defRPr/>
            </a:pPr>
            <a:r>
              <a:rPr lang="en-US" sz="4000" b="1" dirty="0">
                <a:solidFill>
                  <a:srgbClr val="FFFFFF"/>
                </a:solidFill>
                <a:effectLst>
                  <a:outerShdw blurRad="38100" dist="38100" dir="2700000" algn="tl">
                    <a:srgbClr val="000000"/>
                  </a:outerShdw>
                </a:effectLst>
                <a:latin typeface="Calibri" panose="020F0502020204030204" pitchFamily="34" charset="0"/>
                <a:ea typeface="Osaka"/>
                <a:cs typeface="Calibri" panose="020F0502020204030204" pitchFamily="34" charset="0"/>
              </a:rPr>
              <a:t>Addiction is, Fundamentally, </a:t>
            </a:r>
          </a:p>
          <a:p>
            <a:pPr algn="ctr" fontAlgn="base">
              <a:lnSpc>
                <a:spcPct val="60000"/>
              </a:lnSpc>
              <a:spcBef>
                <a:spcPct val="30000"/>
              </a:spcBef>
              <a:spcAft>
                <a:spcPct val="0"/>
              </a:spcAft>
              <a:defRPr/>
            </a:pPr>
            <a:r>
              <a:rPr lang="en-US" sz="4000" b="1" dirty="0">
                <a:solidFill>
                  <a:srgbClr val="FFFFFF"/>
                </a:solidFill>
                <a:effectLst>
                  <a:outerShdw blurRad="38100" dist="38100" dir="2700000" algn="tl">
                    <a:srgbClr val="000000"/>
                  </a:outerShdw>
                </a:effectLst>
                <a:latin typeface="Calibri" panose="020F0502020204030204" pitchFamily="34" charset="0"/>
                <a:ea typeface="Osaka"/>
                <a:cs typeface="Calibri" panose="020F0502020204030204" pitchFamily="34" charset="0"/>
              </a:rPr>
              <a:t>a </a:t>
            </a:r>
            <a:r>
              <a:rPr lang="en-US" sz="4000" b="1" i="1" dirty="0">
                <a:solidFill>
                  <a:srgbClr val="FF0000"/>
                </a:solidFill>
                <a:effectLst>
                  <a:outerShdw blurRad="38100" dist="38100" dir="2700000" algn="tl">
                    <a:srgbClr val="000000"/>
                  </a:outerShdw>
                </a:effectLst>
                <a:latin typeface="Calibri" panose="020F0502020204030204" pitchFamily="34" charset="0"/>
                <a:ea typeface="Osaka"/>
                <a:cs typeface="Calibri" panose="020F0502020204030204" pitchFamily="34" charset="0"/>
              </a:rPr>
              <a:t>Brain Disease                        </a:t>
            </a:r>
            <a:endParaRPr lang="en-US" sz="4000" i="1" dirty="0">
              <a:solidFill>
                <a:srgbClr val="FF0000"/>
              </a:solidFill>
              <a:effectLst>
                <a:outerShdw blurRad="38100" dist="38100" dir="2700000" algn="tl">
                  <a:srgbClr val="000000"/>
                </a:outerShdw>
              </a:effectLst>
              <a:latin typeface="Calibri" panose="020F0502020204030204" pitchFamily="34" charset="0"/>
              <a:ea typeface="Osaka"/>
              <a:cs typeface="Calibri" panose="020F0502020204030204" pitchFamily="34" charset="0"/>
            </a:endParaRPr>
          </a:p>
        </p:txBody>
      </p:sp>
      <p:sp>
        <p:nvSpPr>
          <p:cNvPr id="46084" name="Text Box 8"/>
          <p:cNvSpPr txBox="1">
            <a:spLocks noChangeArrowheads="1"/>
          </p:cNvSpPr>
          <p:nvPr/>
        </p:nvSpPr>
        <p:spPr bwMode="auto">
          <a:xfrm>
            <a:off x="3657600" y="3143260"/>
            <a:ext cx="1657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50000"/>
              </a:spcBef>
              <a:spcAft>
                <a:spcPct val="0"/>
              </a:spcAft>
              <a:buClrTx/>
              <a:buSzTx/>
              <a:buNone/>
            </a:pPr>
            <a:r>
              <a:rPr lang="en-GB" altLang="en-US" sz="4000" b="1" i="1" dirty="0">
                <a:solidFill>
                  <a:srgbClr val="FFFFFF"/>
                </a:solidFill>
                <a:latin typeface="Calibri" panose="020F0502020204030204" pitchFamily="34" charset="0"/>
                <a:ea typeface="Osaka"/>
                <a:cs typeface="Calibri" panose="020F0502020204030204" pitchFamily="34" charset="0"/>
              </a:rPr>
              <a:t>...BUT</a:t>
            </a:r>
          </a:p>
        </p:txBody>
      </p:sp>
      <p:sp>
        <p:nvSpPr>
          <p:cNvPr id="2" name="Slide Number Placeholder 1"/>
          <p:cNvSpPr>
            <a:spLocks noGrp="1"/>
          </p:cNvSpPr>
          <p:nvPr>
            <p:ph type="sldNum" sz="quarter" idx="12"/>
          </p:nvPr>
        </p:nvSpPr>
        <p:spPr/>
        <p:txBody>
          <a:bodyPr/>
          <a:lstStyle/>
          <a:p>
            <a:pPr>
              <a:defRPr/>
            </a:pPr>
            <a:fld id="{C6891AFE-1DCD-4D88-9D62-7F927FC9F72C}" type="slidenum">
              <a:rPr lang="en-US">
                <a:solidFill>
                  <a:srgbClr val="FFFFFF"/>
                </a:solidFill>
                <a:latin typeface="Tahoma"/>
              </a:rPr>
              <a:pPr>
                <a:defRPr/>
              </a:pPr>
              <a:t>42</a:t>
            </a:fld>
            <a:endParaRPr lang="en-US">
              <a:solidFill>
                <a:srgbClr val="FFFFFF"/>
              </a:solidFill>
              <a:latin typeface="Tahoma"/>
            </a:endParaRPr>
          </a:p>
        </p:txBody>
      </p:sp>
      <p:sp>
        <p:nvSpPr>
          <p:cNvPr id="3" name="Rectangle 2"/>
          <p:cNvSpPr/>
          <p:nvPr/>
        </p:nvSpPr>
        <p:spPr>
          <a:xfrm>
            <a:off x="236398" y="6344289"/>
            <a:ext cx="2051844" cy="369332"/>
          </a:xfrm>
          <a:prstGeom prst="rect">
            <a:avLst/>
          </a:prstGeom>
        </p:spPr>
        <p:txBody>
          <a:bodyPr wrap="none">
            <a:spAutoFit/>
          </a:bodyPr>
          <a:lstStyle/>
          <a:p>
            <a:pPr marL="0" lvl="2" fontAlgn="base">
              <a:spcBef>
                <a:spcPct val="0"/>
              </a:spcBef>
              <a:spcAft>
                <a:spcPct val="0"/>
              </a:spcAft>
            </a:pPr>
            <a:r>
              <a:rPr lang="en-US" altLang="en-US" dirty="0">
                <a:solidFill>
                  <a:srgbClr val="FFFFFF"/>
                </a:solidFill>
                <a:latin typeface="Calibri" panose="020F0502020204030204" pitchFamily="34" charset="0"/>
                <a:cs typeface="Calibri" panose="020F0502020204030204" pitchFamily="34" charset="0"/>
              </a:rPr>
              <a:t>Source: NIDA, 2007 </a:t>
            </a:r>
          </a:p>
        </p:txBody>
      </p:sp>
    </p:spTree>
    <p:extLst>
      <p:ext uri="{BB962C8B-B14F-4D97-AF65-F5344CB8AC3E}">
        <p14:creationId xmlns:p14="http://schemas.microsoft.com/office/powerpoint/2010/main" val="392074150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03849" y="345404"/>
            <a:ext cx="800675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0"/>
              </a:spcBef>
              <a:spcAft>
                <a:spcPct val="0"/>
              </a:spcAft>
              <a:buClr>
                <a:srgbClr val="EAEAEA"/>
              </a:buClr>
              <a:buSzTx/>
              <a:buNone/>
            </a:pPr>
            <a:r>
              <a:rPr lang="en-GB" altLang="en-US" b="1" dirty="0">
                <a:solidFill>
                  <a:srgbClr val="FFFF00"/>
                </a:solidFill>
                <a:latin typeface="Calibri" panose="020F0502020204030204" pitchFamily="34" charset="0"/>
                <a:cs typeface="Calibri" panose="020F0502020204030204" pitchFamily="34" charset="0"/>
              </a:rPr>
              <a:t>Environmental factors (e.g., conditions at home, at school, and in the neighborhood) also play a role</a:t>
            </a:r>
            <a:endParaRPr lang="en-US" altLang="en-US" b="1" dirty="0">
              <a:solidFill>
                <a:srgbClr val="FFFF00"/>
              </a:solidFill>
              <a:latin typeface="Calibri" panose="020F0502020204030204" pitchFamily="34" charset="0"/>
              <a:cs typeface="Calibri" panose="020F0502020204030204" pitchFamily="34" charset="0"/>
            </a:endParaRPr>
          </a:p>
        </p:txBody>
      </p:sp>
      <p:pic>
        <p:nvPicPr>
          <p:cNvPr id="47107"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352" y="2143664"/>
            <a:ext cx="7183743" cy="433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657E37D-F92D-46C3-BEF0-75ADB982444E}" type="slidenum">
              <a:rPr lang="en-US">
                <a:solidFill>
                  <a:srgbClr val="FFFFFF"/>
                </a:solidFill>
                <a:latin typeface="Tahoma"/>
              </a:rPr>
              <a:pPr>
                <a:defRPr/>
              </a:pPr>
              <a:t>43</a:t>
            </a:fld>
            <a:endParaRPr lang="en-US">
              <a:solidFill>
                <a:srgbClr val="FFFFFF"/>
              </a:solidFill>
              <a:latin typeface="Tahoma"/>
            </a:endParaRPr>
          </a:p>
        </p:txBody>
      </p:sp>
      <p:sp>
        <p:nvSpPr>
          <p:cNvPr id="3" name="Rectangle 2"/>
          <p:cNvSpPr/>
          <p:nvPr/>
        </p:nvSpPr>
        <p:spPr>
          <a:xfrm>
            <a:off x="279605" y="6477000"/>
            <a:ext cx="2051844" cy="369332"/>
          </a:xfrm>
          <a:prstGeom prst="rect">
            <a:avLst/>
          </a:prstGeom>
        </p:spPr>
        <p:txBody>
          <a:bodyPr wrap="none">
            <a:spAutoFit/>
          </a:bodyPr>
          <a:lstStyle/>
          <a:p>
            <a:pPr marL="0" lvl="2" fontAlgn="base">
              <a:spcBef>
                <a:spcPct val="0"/>
              </a:spcBef>
              <a:spcAft>
                <a:spcPct val="0"/>
              </a:spcAft>
            </a:pPr>
            <a:r>
              <a:rPr lang="en-US" altLang="en-US" dirty="0">
                <a:solidFill>
                  <a:srgbClr val="FFFFFF"/>
                </a:solidFill>
                <a:latin typeface="Calibri" panose="020F0502020204030204" pitchFamily="34" charset="0"/>
                <a:cs typeface="Calibri" panose="020F0502020204030204" pitchFamily="34" charset="0"/>
              </a:rPr>
              <a:t>Source: </a:t>
            </a:r>
            <a:r>
              <a:rPr lang="en-US" altLang="en-US" dirty="0" smtClean="0">
                <a:solidFill>
                  <a:srgbClr val="FFFFFF"/>
                </a:solidFill>
                <a:latin typeface="Calibri" panose="020F0502020204030204" pitchFamily="34" charset="0"/>
                <a:cs typeface="Calibri" panose="020F0502020204030204" pitchFamily="34" charset="0"/>
              </a:rPr>
              <a:t>NIDA, 2007 </a:t>
            </a:r>
            <a:endParaRPr lang="en-US" altLang="en-US"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39202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Addiction Environmental Risk Factors</a:t>
            </a:r>
            <a:endParaRPr lang="en-US" sz="4000" dirty="0">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p:txBody>
          <a:bodyPr/>
          <a:lstStyle/>
          <a:p>
            <a:r>
              <a:rPr lang="en-US" sz="3000" dirty="0" smtClean="0">
                <a:latin typeface="Calibri" panose="020F0502020204030204" pitchFamily="34" charset="0"/>
                <a:cs typeface="Calibri" panose="020F0502020204030204" pitchFamily="34" charset="0"/>
              </a:rPr>
              <a:t>Child abuse/neglect (adverse childhood experiences)</a:t>
            </a:r>
          </a:p>
          <a:p>
            <a:r>
              <a:rPr lang="en-US" sz="3000" dirty="0" smtClean="0">
                <a:latin typeface="Calibri" panose="020F0502020204030204" pitchFamily="34" charset="0"/>
                <a:cs typeface="Calibri" panose="020F0502020204030204" pitchFamily="34" charset="0"/>
              </a:rPr>
              <a:t>Parents’ attitude toward alcohol &amp; drugs </a:t>
            </a:r>
          </a:p>
          <a:p>
            <a:r>
              <a:rPr lang="en-US" sz="3000" dirty="0" smtClean="0">
                <a:latin typeface="Calibri" panose="020F0502020204030204" pitchFamily="34" charset="0"/>
                <a:cs typeface="Calibri" panose="020F0502020204030204" pitchFamily="34" charset="0"/>
              </a:rPr>
              <a:t>Peer influences </a:t>
            </a:r>
          </a:p>
          <a:p>
            <a:r>
              <a:rPr lang="en-US" sz="3000" dirty="0" smtClean="0">
                <a:latin typeface="Calibri" panose="020F0502020204030204" pitchFamily="34" charset="0"/>
                <a:cs typeface="Calibri" panose="020F0502020204030204" pitchFamily="34" charset="0"/>
              </a:rPr>
              <a:t>Poor school achievement </a:t>
            </a:r>
          </a:p>
          <a:p>
            <a:r>
              <a:rPr lang="en-US" sz="3000" dirty="0" smtClean="0">
                <a:latin typeface="Calibri" panose="020F0502020204030204" pitchFamily="34" charset="0"/>
                <a:cs typeface="Calibri" panose="020F0502020204030204" pitchFamily="34" charset="0"/>
              </a:rPr>
              <a:t>Poverty </a:t>
            </a:r>
          </a:p>
          <a:p>
            <a:r>
              <a:rPr lang="en-US" sz="3000" dirty="0" smtClean="0">
                <a:latin typeface="Calibri" panose="020F0502020204030204" pitchFamily="34" charset="0"/>
                <a:cs typeface="Calibri" panose="020F0502020204030204" pitchFamily="34" charset="0"/>
              </a:rPr>
              <a:t>Community attitudes i.e. legalization of marijuana </a:t>
            </a:r>
          </a:p>
          <a:p>
            <a:endParaRPr lang="en-US" sz="28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459716F9-6F20-4486-AE3A-61EEF465781B}" type="slidenum">
              <a:rPr lang="en-US" smtClean="0">
                <a:solidFill>
                  <a:srgbClr val="FFFFFF"/>
                </a:solidFill>
              </a:rPr>
              <a:pPr>
                <a:defRPr/>
              </a:pPr>
              <a:t>44</a:t>
            </a:fld>
            <a:endParaRPr lang="en-US">
              <a:solidFill>
                <a:srgbClr val="FFFFFF"/>
              </a:solidFill>
            </a:endParaRPr>
          </a:p>
        </p:txBody>
      </p:sp>
      <p:sp>
        <p:nvSpPr>
          <p:cNvPr id="5" name="Rectangle 4"/>
          <p:cNvSpPr/>
          <p:nvPr/>
        </p:nvSpPr>
        <p:spPr>
          <a:xfrm>
            <a:off x="159198" y="6336268"/>
            <a:ext cx="2051844" cy="369332"/>
          </a:xfrm>
          <a:prstGeom prst="rect">
            <a:avLst/>
          </a:prstGeom>
        </p:spPr>
        <p:txBody>
          <a:bodyPr wrap="none">
            <a:spAutoFit/>
          </a:bodyPr>
          <a:lstStyle/>
          <a:p>
            <a:pPr marL="0" lvl="2" fontAlgn="base">
              <a:spcBef>
                <a:spcPct val="0"/>
              </a:spcBef>
              <a:spcAft>
                <a:spcPct val="0"/>
              </a:spcAft>
            </a:pPr>
            <a:r>
              <a:rPr lang="en-US" altLang="en-US" dirty="0">
                <a:solidFill>
                  <a:srgbClr val="FFFFFF"/>
                </a:solidFill>
                <a:latin typeface="Calibri" panose="020F0502020204030204" pitchFamily="34" charset="0"/>
                <a:cs typeface="Calibri" panose="020F0502020204030204" pitchFamily="34" charset="0"/>
              </a:rPr>
              <a:t>Source: </a:t>
            </a:r>
            <a:r>
              <a:rPr lang="en-US" altLang="en-US" dirty="0" smtClean="0">
                <a:solidFill>
                  <a:srgbClr val="FFFFFF"/>
                </a:solidFill>
                <a:latin typeface="Calibri" panose="020F0502020204030204" pitchFamily="34" charset="0"/>
                <a:cs typeface="Calibri" panose="020F0502020204030204" pitchFamily="34" charset="0"/>
              </a:rPr>
              <a:t>NIDA, 2007 </a:t>
            </a:r>
            <a:endParaRPr lang="en-US" altLang="en-US"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10580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Addiction </a:t>
            </a:r>
            <a:r>
              <a:rPr lang="en-US" sz="4000" dirty="0" smtClean="0">
                <a:latin typeface="Calibri" panose="020F0502020204030204" pitchFamily="34" charset="0"/>
                <a:cs typeface="Calibri" panose="020F0502020204030204" pitchFamily="34" charset="0"/>
              </a:rPr>
              <a:t>Biological </a:t>
            </a:r>
            <a:r>
              <a:rPr lang="en-US" sz="4000" dirty="0">
                <a:latin typeface="Calibri" panose="020F0502020204030204" pitchFamily="34" charset="0"/>
                <a:cs typeface="Calibri" panose="020F0502020204030204" pitchFamily="34" charset="0"/>
              </a:rPr>
              <a:t>Risk Factors</a:t>
            </a:r>
            <a:endParaRPr lang="en-US" dirty="0"/>
          </a:p>
        </p:txBody>
      </p:sp>
      <p:sp>
        <p:nvSpPr>
          <p:cNvPr id="3" name="Content Placeholder 2"/>
          <p:cNvSpPr>
            <a:spLocks noGrp="1"/>
          </p:cNvSpPr>
          <p:nvPr>
            <p:ph idx="1"/>
          </p:nvPr>
        </p:nvSpPr>
        <p:spPr/>
        <p:txBody>
          <a:bodyPr/>
          <a:lstStyle/>
          <a:p>
            <a:r>
              <a:rPr lang="en-US" sz="3200" dirty="0" smtClean="0">
                <a:latin typeface="Calibri" panose="020F0502020204030204" pitchFamily="34" charset="0"/>
                <a:cs typeface="Calibri" panose="020F0502020204030204" pitchFamily="34" charset="0"/>
              </a:rPr>
              <a:t>Genetics i.e. family history of addiction </a:t>
            </a:r>
          </a:p>
          <a:p>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Co-occurring psychiatric conditions</a:t>
            </a:r>
          </a:p>
          <a:p>
            <a:endParaRPr lang="en-US" sz="3200" dirty="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Age at first use </a:t>
            </a:r>
            <a:endParaRPr lang="en-US" sz="3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45</a:t>
            </a:fld>
            <a:endParaRPr lang="en-US">
              <a:solidFill>
                <a:srgbClr val="FFFFFF"/>
              </a:solidFill>
            </a:endParaRPr>
          </a:p>
        </p:txBody>
      </p:sp>
      <p:sp>
        <p:nvSpPr>
          <p:cNvPr id="5" name="Rectangle 4"/>
          <p:cNvSpPr/>
          <p:nvPr/>
        </p:nvSpPr>
        <p:spPr>
          <a:xfrm>
            <a:off x="331053" y="6336268"/>
            <a:ext cx="2051844" cy="369332"/>
          </a:xfrm>
          <a:prstGeom prst="rect">
            <a:avLst/>
          </a:prstGeom>
        </p:spPr>
        <p:txBody>
          <a:bodyPr wrap="none">
            <a:spAutoFit/>
          </a:bodyPr>
          <a:lstStyle/>
          <a:p>
            <a:pPr marL="0" lvl="2" fontAlgn="base">
              <a:spcBef>
                <a:spcPct val="0"/>
              </a:spcBef>
              <a:spcAft>
                <a:spcPct val="0"/>
              </a:spcAft>
            </a:pPr>
            <a:r>
              <a:rPr lang="en-US" altLang="en-US" dirty="0">
                <a:solidFill>
                  <a:srgbClr val="FFFFFF"/>
                </a:solidFill>
                <a:latin typeface="Calibri" panose="020F0502020204030204" pitchFamily="34" charset="0"/>
                <a:cs typeface="Calibri" panose="020F0502020204030204" pitchFamily="34" charset="0"/>
              </a:rPr>
              <a:t>Source: </a:t>
            </a:r>
            <a:r>
              <a:rPr lang="en-US" altLang="en-US" dirty="0" smtClean="0">
                <a:solidFill>
                  <a:srgbClr val="FFFFFF"/>
                </a:solidFill>
                <a:latin typeface="Calibri" panose="020F0502020204030204" pitchFamily="34" charset="0"/>
                <a:cs typeface="Calibri" panose="020F0502020204030204" pitchFamily="34" charset="0"/>
              </a:rPr>
              <a:t>NIDA, 2007 </a:t>
            </a:r>
            <a:endParaRPr lang="en-US" altLang="en-US"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3958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1314450" y="606028"/>
            <a:ext cx="6515100" cy="742950"/>
          </a:xfrm>
        </p:spPr>
        <p:txBody>
          <a:bodyPr/>
          <a:lstStyle/>
          <a:p>
            <a:pPr algn="ctr" eaLnBrk="1" hangingPunct="1">
              <a:defRPr/>
            </a:pPr>
            <a:r>
              <a:rPr lang="en-GB" sz="3600" kern="1200" dirty="0">
                <a:solidFill>
                  <a:srgbClr val="FFFF00"/>
                </a:solidFill>
                <a:latin typeface="Calibri" panose="020F0502020204030204" pitchFamily="34" charset="0"/>
                <a:ea typeface="+mn-ea"/>
                <a:cs typeface="Calibri" panose="020F0502020204030204" pitchFamily="34" charset="0"/>
              </a:rPr>
              <a:t>Vulnerability to addiction differs from person to person</a:t>
            </a:r>
            <a:endParaRPr lang="en-US" sz="3600" kern="1200" dirty="0">
              <a:solidFill>
                <a:srgbClr val="FFFF00"/>
              </a:solidFill>
              <a:latin typeface="Calibri" panose="020F0502020204030204" pitchFamily="34" charset="0"/>
              <a:ea typeface="+mn-ea"/>
              <a:cs typeface="Calibri" panose="020F0502020204030204" pitchFamily="34" charset="0"/>
            </a:endParaRPr>
          </a:p>
        </p:txBody>
      </p:sp>
      <p:sp>
        <p:nvSpPr>
          <p:cNvPr id="586755" name="Rectangle 3"/>
          <p:cNvSpPr>
            <a:spLocks noGrp="1" noChangeArrowheads="1"/>
          </p:cNvSpPr>
          <p:nvPr>
            <p:ph sz="quarter" idx="4294967295"/>
          </p:nvPr>
        </p:nvSpPr>
        <p:spPr>
          <a:xfrm>
            <a:off x="1314450" y="2057400"/>
            <a:ext cx="6115050" cy="3371850"/>
          </a:xfrm>
        </p:spPr>
        <p:txBody>
          <a:bodyPr/>
          <a:lstStyle/>
          <a:p>
            <a:pPr algn="ctr" eaLnBrk="1" hangingPunct="1">
              <a:buClr>
                <a:schemeClr val="tx2"/>
              </a:buClr>
              <a:buFont typeface="Wingdings 2" pitchFamily="18" charset="2"/>
              <a:buNone/>
              <a:defRPr/>
            </a:pPr>
            <a:r>
              <a:rPr lang="en-GB" sz="2800" dirty="0"/>
              <a:t>  </a:t>
            </a:r>
            <a:r>
              <a:rPr lang="en-GB" sz="3200" dirty="0" smtClean="0">
                <a:latin typeface="Calibri" panose="020F0502020204030204" pitchFamily="34" charset="0"/>
                <a:cs typeface="Calibri" panose="020F0502020204030204" pitchFamily="34" charset="0"/>
              </a:rPr>
              <a:t>Between </a:t>
            </a:r>
            <a:r>
              <a:rPr lang="en-GB" sz="3200" dirty="0" smtClean="0">
                <a:solidFill>
                  <a:srgbClr val="FFFF00"/>
                </a:solidFill>
                <a:latin typeface="Calibri" panose="020F0502020204030204" pitchFamily="34" charset="0"/>
                <a:cs typeface="Calibri" panose="020F0502020204030204" pitchFamily="34" charset="0"/>
              </a:rPr>
              <a:t>40 and 60 percent </a:t>
            </a:r>
            <a:r>
              <a:rPr lang="en-GB" sz="3200" dirty="0" smtClean="0">
                <a:latin typeface="Calibri" panose="020F0502020204030204" pitchFamily="34" charset="0"/>
                <a:cs typeface="Calibri" panose="020F0502020204030204" pitchFamily="34" charset="0"/>
              </a:rPr>
              <a:t>of a person’s vulnerability to alcohol and tobacco addiction</a:t>
            </a:r>
            <a:r>
              <a:rPr lang="en-US" sz="3200" dirty="0" smtClean="0">
                <a:latin typeface="Calibri" panose="020F0502020204030204" pitchFamily="34" charset="0"/>
                <a:cs typeface="Calibri" panose="020F0502020204030204" pitchFamily="34" charset="0"/>
              </a:rPr>
              <a:t> is due to </a:t>
            </a:r>
            <a:r>
              <a:rPr lang="en-US" sz="3200" b="1" dirty="0" smtClean="0">
                <a:latin typeface="Calibri" panose="020F0502020204030204" pitchFamily="34" charset="0"/>
                <a:cs typeface="Calibri" panose="020F0502020204030204" pitchFamily="34" charset="0"/>
              </a:rPr>
              <a:t>genetic influences</a:t>
            </a:r>
          </a:p>
        </p:txBody>
      </p:sp>
      <p:sp>
        <p:nvSpPr>
          <p:cNvPr id="2" name="Slide Number Placeholder 1"/>
          <p:cNvSpPr>
            <a:spLocks noGrp="1"/>
          </p:cNvSpPr>
          <p:nvPr>
            <p:ph type="sldNum" sz="quarter" idx="12"/>
          </p:nvPr>
        </p:nvSpPr>
        <p:spPr/>
        <p:txBody>
          <a:bodyPr/>
          <a:lstStyle/>
          <a:p>
            <a:pPr>
              <a:defRPr/>
            </a:pPr>
            <a:fld id="{81C3A0AC-6C6E-4B8A-8E02-B02A4B3A09F6}" type="slidenum">
              <a:rPr lang="en-US">
                <a:solidFill>
                  <a:srgbClr val="FFFFFF"/>
                </a:solidFill>
                <a:latin typeface="Tahoma"/>
              </a:rPr>
              <a:pPr>
                <a:defRPr/>
              </a:pPr>
              <a:t>46</a:t>
            </a:fld>
            <a:endParaRPr lang="en-US">
              <a:solidFill>
                <a:srgbClr val="FFFFFF"/>
              </a:solidFill>
              <a:latin typeface="Tahoma"/>
            </a:endParaRPr>
          </a:p>
        </p:txBody>
      </p:sp>
      <p:sp>
        <p:nvSpPr>
          <p:cNvPr id="3" name="Rectangle 2"/>
          <p:cNvSpPr/>
          <p:nvPr/>
        </p:nvSpPr>
        <p:spPr>
          <a:xfrm>
            <a:off x="288528" y="6248400"/>
            <a:ext cx="2051844" cy="369332"/>
          </a:xfrm>
          <a:prstGeom prst="rect">
            <a:avLst/>
          </a:prstGeom>
        </p:spPr>
        <p:txBody>
          <a:bodyPr wrap="none">
            <a:spAutoFit/>
          </a:bodyPr>
          <a:lstStyle/>
          <a:p>
            <a:pPr marL="0" lvl="2" fontAlgn="base">
              <a:spcBef>
                <a:spcPct val="0"/>
              </a:spcBef>
              <a:spcAft>
                <a:spcPct val="0"/>
              </a:spcAft>
            </a:pPr>
            <a:r>
              <a:rPr lang="en-US" altLang="en-US" dirty="0">
                <a:solidFill>
                  <a:srgbClr val="FFFFFF"/>
                </a:solidFill>
                <a:latin typeface="Calibri" panose="020F0502020204030204" pitchFamily="34" charset="0"/>
                <a:cs typeface="Calibri" panose="020F0502020204030204" pitchFamily="34" charset="0"/>
              </a:rPr>
              <a:t>Source: NIDA, 2007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1112" y="4232672"/>
            <a:ext cx="5809488" cy="1905000"/>
          </a:xfrm>
          <a:prstGeom prst="rect">
            <a:avLst/>
          </a:prstGeom>
        </p:spPr>
      </p:pic>
    </p:spTree>
    <p:extLst>
      <p:ext uri="{BB962C8B-B14F-4D97-AF65-F5344CB8AC3E}">
        <p14:creationId xmlns:p14="http://schemas.microsoft.com/office/powerpoint/2010/main" val="3250072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smtClean="0">
                <a:latin typeface="Calibri" panose="020F0502020204030204" pitchFamily="34" charset="0"/>
                <a:cs typeface="Calibri" panose="020F0502020204030204" pitchFamily="34" charset="0"/>
              </a:rPr>
              <a:t>Summary </a:t>
            </a:r>
            <a:endParaRPr lang="en-US" sz="4400" dirty="0">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658368" y="1981200"/>
            <a:ext cx="7952232" cy="4114800"/>
          </a:xfrm>
        </p:spPr>
        <p:txBody>
          <a:bodyPr/>
          <a:lstStyle/>
          <a:p>
            <a:r>
              <a:rPr lang="en-US" sz="2800" dirty="0" smtClean="0">
                <a:latin typeface="Calibri" panose="020F0502020204030204" pitchFamily="34" charset="0"/>
                <a:cs typeface="Calibri" panose="020F0502020204030204" pitchFamily="34" charset="0"/>
              </a:rPr>
              <a:t>No one factor determines whether any given individual will become addicted to alcohol or drugs </a:t>
            </a:r>
          </a:p>
          <a:p>
            <a:r>
              <a:rPr lang="en-US" sz="2800" dirty="0" smtClean="0">
                <a:latin typeface="Calibri" panose="020F0502020204030204" pitchFamily="34" charset="0"/>
                <a:cs typeface="Calibri" panose="020F0502020204030204" pitchFamily="34" charset="0"/>
              </a:rPr>
              <a:t>It is the combination of environmental and biological factors, along with aspects of the drug itself (</a:t>
            </a:r>
            <a:r>
              <a:rPr lang="en-US" sz="2800" i="1" dirty="0" smtClean="0">
                <a:latin typeface="Calibri" panose="020F0502020204030204" pitchFamily="34" charset="0"/>
                <a:cs typeface="Calibri" panose="020F0502020204030204" pitchFamily="34" charset="0"/>
              </a:rPr>
              <a:t>when</a:t>
            </a:r>
            <a:r>
              <a:rPr lang="en-US" sz="2800" dirty="0" smtClean="0">
                <a:latin typeface="Calibri" panose="020F0502020204030204" pitchFamily="34" charset="0"/>
                <a:cs typeface="Calibri" panose="020F0502020204030204" pitchFamily="34" charset="0"/>
              </a:rPr>
              <a:t> it was first used, </a:t>
            </a:r>
            <a:r>
              <a:rPr lang="en-US" sz="2800" i="1" dirty="0" smtClean="0">
                <a:latin typeface="Calibri" panose="020F0502020204030204" pitchFamily="34" charset="0"/>
                <a:cs typeface="Calibri" panose="020F0502020204030204" pitchFamily="34" charset="0"/>
              </a:rPr>
              <a:t>how</a:t>
            </a:r>
            <a:r>
              <a:rPr lang="en-US" sz="2800" dirty="0" smtClean="0">
                <a:latin typeface="Calibri" panose="020F0502020204030204" pitchFamily="34" charset="0"/>
                <a:cs typeface="Calibri" panose="020F0502020204030204" pitchFamily="34" charset="0"/>
              </a:rPr>
              <a:t> it was first used, cost, and availability), that determine susceptibility to addiction</a:t>
            </a:r>
          </a:p>
          <a:p>
            <a:r>
              <a:rPr lang="en-US" sz="2800" dirty="0" smtClean="0">
                <a:latin typeface="Calibri" panose="020F0502020204030204" pitchFamily="34" charset="0"/>
                <a:cs typeface="Calibri" panose="020F0502020204030204" pitchFamily="34" charset="0"/>
              </a:rPr>
              <a:t>So we must evaluate each individual’s risk factors</a:t>
            </a:r>
            <a:endParaRPr lang="en-US" sz="28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459716F9-6F20-4486-AE3A-61EEF465781B}" type="slidenum">
              <a:rPr lang="en-US" smtClean="0">
                <a:solidFill>
                  <a:srgbClr val="FFFFFF"/>
                </a:solidFill>
              </a:rPr>
              <a:pPr>
                <a:defRPr/>
              </a:pPr>
              <a:t>47</a:t>
            </a:fld>
            <a:endParaRPr lang="en-US">
              <a:solidFill>
                <a:srgbClr val="FFFFFF"/>
              </a:solidFill>
            </a:endParaRPr>
          </a:p>
        </p:txBody>
      </p:sp>
    </p:spTree>
    <p:extLst>
      <p:ext uri="{BB962C8B-B14F-4D97-AF65-F5344CB8AC3E}">
        <p14:creationId xmlns:p14="http://schemas.microsoft.com/office/powerpoint/2010/main" val="6088766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1385887" y="2571751"/>
            <a:ext cx="3643313" cy="27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lnSpc>
                <a:spcPct val="115000"/>
              </a:lnSpc>
              <a:spcBef>
                <a:spcPct val="50000"/>
              </a:spcBef>
              <a:spcAft>
                <a:spcPct val="0"/>
              </a:spcAft>
              <a:buClrTx/>
              <a:buSzTx/>
              <a:buNone/>
            </a:pPr>
            <a:r>
              <a:rPr lang="en-US" altLang="en-US" sz="3000" b="1" dirty="0">
                <a:solidFill>
                  <a:srgbClr val="FFFFFF"/>
                </a:solidFill>
                <a:latin typeface="Calibri" panose="020F0502020204030204" pitchFamily="34" charset="0"/>
                <a:ea typeface="Osaka"/>
                <a:cs typeface="Calibri" panose="020F0502020204030204" pitchFamily="34" charset="0"/>
              </a:rPr>
              <a:t>The brain shows distinct changes after drug use that can persist </a:t>
            </a:r>
            <a:r>
              <a:rPr lang="en-US" altLang="en-US" sz="3000" b="1" i="1" dirty="0">
                <a:solidFill>
                  <a:srgbClr val="FFFF00"/>
                </a:solidFill>
                <a:latin typeface="Calibri" panose="020F0502020204030204" pitchFamily="34" charset="0"/>
                <a:ea typeface="Osaka"/>
                <a:cs typeface="Calibri" panose="020F0502020204030204" pitchFamily="34" charset="0"/>
              </a:rPr>
              <a:t>long after the drug use has stopped</a:t>
            </a:r>
            <a:endParaRPr lang="en-US" altLang="en-US" sz="3000" b="1" dirty="0">
              <a:solidFill>
                <a:srgbClr val="FFFF00"/>
              </a:solidFill>
              <a:latin typeface="Calibri" panose="020F0502020204030204" pitchFamily="34" charset="0"/>
              <a:ea typeface="Osaka"/>
              <a:cs typeface="Calibri" panose="020F0502020204030204" pitchFamily="34" charset="0"/>
            </a:endParaRPr>
          </a:p>
        </p:txBody>
      </p:sp>
      <p:sp>
        <p:nvSpPr>
          <p:cNvPr id="49155" name="Rectangle 1"/>
          <p:cNvSpPr>
            <a:spLocks noChangeArrowheads="1"/>
          </p:cNvSpPr>
          <p:nvPr/>
        </p:nvSpPr>
        <p:spPr bwMode="auto">
          <a:xfrm>
            <a:off x="1235869" y="971550"/>
            <a:ext cx="66294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r>
              <a:rPr lang="en-AU" altLang="en-US" sz="4050" dirty="0">
                <a:solidFill>
                  <a:srgbClr val="FFFFFF"/>
                </a:solidFill>
                <a:latin typeface="Calibri" panose="020F0502020204030204" pitchFamily="34" charset="0"/>
                <a:cs typeface="Calibri" panose="020F0502020204030204" pitchFamily="34" charset="0"/>
              </a:rPr>
              <a:t>Drug addiction is a </a:t>
            </a:r>
            <a:r>
              <a:rPr lang="en-AU" altLang="en-US" sz="4050" u="sng" dirty="0">
                <a:solidFill>
                  <a:srgbClr val="FFFF00"/>
                </a:solidFill>
                <a:latin typeface="Calibri" panose="020F0502020204030204" pitchFamily="34" charset="0"/>
                <a:cs typeface="Calibri" panose="020F0502020204030204" pitchFamily="34" charset="0"/>
              </a:rPr>
              <a:t>chronic</a:t>
            </a:r>
            <a:r>
              <a:rPr lang="en-AU" altLang="en-US" sz="4050" dirty="0">
                <a:solidFill>
                  <a:srgbClr val="FFFF00"/>
                </a:solidFill>
                <a:latin typeface="Calibri" panose="020F0502020204030204" pitchFamily="34" charset="0"/>
                <a:cs typeface="Calibri" panose="020F0502020204030204" pitchFamily="34" charset="0"/>
              </a:rPr>
              <a:t> </a:t>
            </a:r>
            <a:r>
              <a:rPr lang="en-AU" altLang="en-US" sz="4050" dirty="0">
                <a:solidFill>
                  <a:srgbClr val="FFFFFF"/>
                </a:solidFill>
                <a:latin typeface="Calibri" panose="020F0502020204030204" pitchFamily="34" charset="0"/>
                <a:cs typeface="Calibri" panose="020F0502020204030204" pitchFamily="34" charset="0"/>
              </a:rPr>
              <a:t>brain disorder</a:t>
            </a:r>
            <a:endParaRPr lang="en-AU" altLang="en-US" sz="3600" dirty="0">
              <a:solidFill>
                <a:srgbClr val="FFFFFF"/>
              </a:solidFill>
              <a:latin typeface="Calibri" panose="020F0502020204030204" pitchFamily="34" charset="0"/>
              <a:cs typeface="Calibri" panose="020F0502020204030204" pitchFamily="34" charset="0"/>
            </a:endParaRPr>
          </a:p>
        </p:txBody>
      </p:sp>
      <p:pic>
        <p:nvPicPr>
          <p:cNvPr id="49156" name="Picture 3" descr="C:\Users\tfreese\AppData\Local\Microsoft\Windows\Temporary Internet Files\Content.IE5\DGJI47TX\MP9003858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769" y="3028960"/>
            <a:ext cx="2857500" cy="204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a:spLocks noGrp="1"/>
          </p:cNvSpPr>
          <p:nvPr>
            <p:ph type="sldNum" sz="quarter" idx="12"/>
          </p:nvPr>
        </p:nvSpPr>
        <p:spPr>
          <a:xfrm>
            <a:off x="7250136" y="6291722"/>
            <a:ext cx="1428750" cy="342900"/>
          </a:xfrm>
        </p:spPr>
        <p:txBody>
          <a:bodyPr/>
          <a:lstStyle/>
          <a:p>
            <a:pPr>
              <a:defRPr/>
            </a:pPr>
            <a:fld id="{7EB74A18-2A1F-4AC7-AE3E-EB722B76A296}" type="slidenum">
              <a:rPr lang="en-US">
                <a:solidFill>
                  <a:srgbClr val="FFFFFF"/>
                </a:solidFill>
                <a:latin typeface="Tahoma"/>
              </a:rPr>
              <a:pPr>
                <a:defRPr/>
              </a:pPr>
              <a:t>48</a:t>
            </a:fld>
            <a:endParaRPr lang="en-US">
              <a:solidFill>
                <a:srgbClr val="FFFFFF"/>
              </a:solidFill>
              <a:latin typeface="Tahoma"/>
            </a:endParaRPr>
          </a:p>
        </p:txBody>
      </p:sp>
      <p:sp>
        <p:nvSpPr>
          <p:cNvPr id="2" name="Rectangle 1"/>
          <p:cNvSpPr/>
          <p:nvPr/>
        </p:nvSpPr>
        <p:spPr>
          <a:xfrm>
            <a:off x="209947" y="6304058"/>
            <a:ext cx="2051844" cy="369332"/>
          </a:xfrm>
          <a:prstGeom prst="rect">
            <a:avLst/>
          </a:prstGeom>
        </p:spPr>
        <p:txBody>
          <a:bodyPr wrap="none">
            <a:spAutoFit/>
          </a:bodyPr>
          <a:lstStyle/>
          <a:p>
            <a:pPr marL="0" lvl="2" fontAlgn="base">
              <a:spcBef>
                <a:spcPct val="0"/>
              </a:spcBef>
              <a:spcAft>
                <a:spcPct val="0"/>
              </a:spcAft>
            </a:pPr>
            <a:r>
              <a:rPr lang="en-US" altLang="en-US" dirty="0">
                <a:solidFill>
                  <a:srgbClr val="FFFFFF"/>
                </a:solidFill>
                <a:latin typeface="Calibri" panose="020F0502020204030204" pitchFamily="34" charset="0"/>
                <a:cs typeface="Calibri" panose="020F0502020204030204" pitchFamily="34" charset="0"/>
              </a:rPr>
              <a:t>Source: NIDA, 2007 </a:t>
            </a:r>
          </a:p>
        </p:txBody>
      </p:sp>
    </p:spTree>
    <p:extLst>
      <p:ext uri="{BB962C8B-B14F-4D97-AF65-F5344CB8AC3E}">
        <p14:creationId xmlns:p14="http://schemas.microsoft.com/office/powerpoint/2010/main" val="179201969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92369" y="2236398"/>
            <a:ext cx="8118231" cy="857250"/>
          </a:xfrm>
          <a:prstGeom prst="rect">
            <a:avLst/>
          </a:prstGeom>
        </p:spPr>
        <p:txBody>
          <a:bodyPr/>
          <a:lst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0" hangingPunct="0">
              <a:defRPr/>
            </a:pPr>
            <a:r>
              <a:rPr lang="en-US" sz="4000" b="0" dirty="0">
                <a:solidFill>
                  <a:srgbClr val="FFFF00"/>
                </a:solidFill>
                <a:latin typeface="Calibri" panose="020F0502020204030204" pitchFamily="34" charset="0"/>
                <a:cs typeface="Calibri" panose="020F0502020204030204" pitchFamily="34" charset="0"/>
              </a:rPr>
              <a:t>A </a:t>
            </a:r>
            <a:r>
              <a:rPr lang="en-US" sz="4000" b="0" dirty="0" smtClean="0">
                <a:solidFill>
                  <a:srgbClr val="FFFF00"/>
                </a:solidFill>
                <a:latin typeface="Calibri" panose="020F0502020204030204" pitchFamily="34" charset="0"/>
                <a:cs typeface="Calibri" panose="020F0502020204030204" pitchFamily="34" charset="0"/>
              </a:rPr>
              <a:t>Few Examples</a:t>
            </a:r>
            <a:r>
              <a:rPr lang="en-US" sz="4000" b="0" dirty="0">
                <a:solidFill>
                  <a:srgbClr val="FFFF00"/>
                </a:solidFill>
                <a:latin typeface="Calibri" panose="020F0502020204030204" pitchFamily="34" charset="0"/>
                <a:cs typeface="Calibri" panose="020F0502020204030204" pitchFamily="34" charset="0"/>
              </a:rPr>
              <a:t>:</a:t>
            </a:r>
          </a:p>
          <a:p>
            <a:pPr algn="ctr" eaLnBrk="0" hangingPunct="0">
              <a:defRPr/>
            </a:pPr>
            <a:r>
              <a:rPr lang="en-US" sz="4000" b="0" dirty="0" smtClean="0">
                <a:solidFill>
                  <a:srgbClr val="FFFF00"/>
                </a:solidFill>
                <a:latin typeface="Calibri" panose="020F0502020204030204" pitchFamily="34" charset="0"/>
                <a:cs typeface="Calibri" panose="020F0502020204030204" pitchFamily="34" charset="0"/>
              </a:rPr>
              <a:t>Marijuana, Methamphetamine, </a:t>
            </a:r>
          </a:p>
          <a:p>
            <a:pPr algn="ctr" eaLnBrk="0" hangingPunct="0">
              <a:defRPr/>
            </a:pPr>
            <a:r>
              <a:rPr lang="en-US" sz="4000" b="0" dirty="0" smtClean="0">
                <a:solidFill>
                  <a:srgbClr val="FFFF00"/>
                </a:solidFill>
                <a:latin typeface="Calibri" panose="020F0502020204030204" pitchFamily="34" charset="0"/>
                <a:cs typeface="Calibri" panose="020F0502020204030204" pitchFamily="34" charset="0"/>
              </a:rPr>
              <a:t>and Opioids </a:t>
            </a:r>
            <a:endParaRPr lang="en-US" sz="4000" b="0" dirty="0">
              <a:solidFill>
                <a:srgbClr val="FFFF00"/>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F59A9E7F-BB93-401A-B6C8-AED42B5C660C}" type="slidenum">
              <a:rPr lang="en-US">
                <a:solidFill>
                  <a:srgbClr val="FFFFFF"/>
                </a:solidFill>
                <a:latin typeface="Tahoma"/>
              </a:rPr>
              <a:pPr>
                <a:defRPr/>
              </a:pPr>
              <a:t>49</a:t>
            </a:fld>
            <a:endParaRPr lang="en-US" dirty="0">
              <a:solidFill>
                <a:srgbClr val="FFFFFF"/>
              </a:solidFill>
              <a:latin typeface="Tahoma"/>
            </a:endParaRPr>
          </a:p>
        </p:txBody>
      </p:sp>
    </p:spTree>
    <p:extLst>
      <p:ext uri="{BB962C8B-B14F-4D97-AF65-F5344CB8AC3E}">
        <p14:creationId xmlns:p14="http://schemas.microsoft.com/office/powerpoint/2010/main" val="1920060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grpId="0" nodeType="clickEffect">
                                  <p:stCondLst>
                                    <p:cond delay="0"/>
                                  </p:stCondLst>
                                  <p:childTnLst>
                                    <p:anim calcmode="lin" valueType="num">
                                      <p:cBhvr>
                                        <p:cTn id="6" dur="1500"/>
                                        <p:tgtEl>
                                          <p:spTgt spid="7"/>
                                        </p:tgtEl>
                                        <p:attrNameLst>
                                          <p:attrName>ppt_w</p:attrName>
                                        </p:attrNameLst>
                                      </p:cBhvr>
                                      <p:tavLst>
                                        <p:tav tm="0">
                                          <p:val>
                                            <p:strVal val="ppt_w"/>
                                          </p:val>
                                        </p:tav>
                                        <p:tav tm="100000">
                                          <p:val>
                                            <p:fltVal val="0"/>
                                          </p:val>
                                        </p:tav>
                                      </p:tavLst>
                                    </p:anim>
                                    <p:anim calcmode="lin" valueType="num">
                                      <p:cBhvr>
                                        <p:cTn id="7" dur="1500"/>
                                        <p:tgtEl>
                                          <p:spTgt spid="7"/>
                                        </p:tgtEl>
                                        <p:attrNameLst>
                                          <p:attrName>ppt_h</p:attrName>
                                        </p:attrNameLst>
                                      </p:cBhvr>
                                      <p:tavLst>
                                        <p:tav tm="0">
                                          <p:val>
                                            <p:strVal val="ppt_h"/>
                                          </p:val>
                                        </p:tav>
                                        <p:tav tm="100000">
                                          <p:val>
                                            <p:fltVal val="0"/>
                                          </p:val>
                                        </p:tav>
                                      </p:tavLst>
                                    </p:anim>
                                    <p:anim calcmode="lin" valueType="num">
                                      <p:cBhvr>
                                        <p:cTn id="8" dur="1500"/>
                                        <p:tgtEl>
                                          <p:spTgt spid="7"/>
                                        </p:tgtEl>
                                        <p:attrNameLst>
                                          <p:attrName>style.rotation</p:attrName>
                                        </p:attrNameLst>
                                      </p:cBhvr>
                                      <p:tavLst>
                                        <p:tav tm="0">
                                          <p:val>
                                            <p:fltVal val="0"/>
                                          </p:val>
                                        </p:tav>
                                        <p:tav tm="100000">
                                          <p:val>
                                            <p:fltVal val="90"/>
                                          </p:val>
                                        </p:tav>
                                      </p:tavLst>
                                    </p:anim>
                                    <p:animEffect transition="out" filter="fade">
                                      <p:cBhvr>
                                        <p:cTn id="9" dur="1500"/>
                                        <p:tgtEl>
                                          <p:spTgt spid="7"/>
                                        </p:tgtEl>
                                      </p:cBhvr>
                                    </p:animEffect>
                                    <p:set>
                                      <p:cBhvr>
                                        <p:cTn id="10"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latin typeface="Calibri" panose="020F0502020204030204" pitchFamily="34" charset="0"/>
                <a:cs typeface="Calibri" panose="020F0502020204030204" pitchFamily="34" charset="0"/>
              </a:rPr>
              <a:t>Pre-Test Question</a:t>
            </a:r>
            <a:endParaRPr lang="en-US" dirty="0"/>
          </a:p>
        </p:txBody>
      </p:sp>
      <p:sp>
        <p:nvSpPr>
          <p:cNvPr id="3" name="Content Placeholder 2"/>
          <p:cNvSpPr>
            <a:spLocks noGrp="1"/>
          </p:cNvSpPr>
          <p:nvPr>
            <p:ph idx="1"/>
          </p:nvPr>
        </p:nvSpPr>
        <p:spPr/>
        <p:txBody>
          <a:bodyPr/>
          <a:lstStyle/>
          <a:p>
            <a:pPr marL="0" indent="0">
              <a:buNone/>
            </a:pPr>
            <a:r>
              <a:rPr lang="en-US" sz="3200" dirty="0" smtClean="0">
                <a:latin typeface="Calibri" panose="020F0502020204030204" pitchFamily="34" charset="0"/>
                <a:cs typeface="Calibri" panose="020F0502020204030204" pitchFamily="34" charset="0"/>
              </a:rPr>
              <a:t>2. Dopamine transporters may take up to _________ to fully return to normal functioning. </a:t>
            </a:r>
          </a:p>
          <a:p>
            <a:pPr marL="742950" indent="-742950">
              <a:buFont typeface="+mj-lt"/>
              <a:buAutoNum type="alphaLcParenR"/>
            </a:pPr>
            <a:r>
              <a:rPr lang="en-US" sz="2800" dirty="0" smtClean="0">
                <a:latin typeface="Calibri" panose="020F0502020204030204" pitchFamily="34" charset="0"/>
                <a:cs typeface="Calibri" panose="020F0502020204030204" pitchFamily="34" charset="0"/>
              </a:rPr>
              <a:t>6 months </a:t>
            </a:r>
          </a:p>
          <a:p>
            <a:pPr marL="742950" indent="-742950">
              <a:buFont typeface="+mj-lt"/>
              <a:buAutoNum type="alphaLcParenR"/>
            </a:pPr>
            <a:r>
              <a:rPr lang="en-US" sz="2800" dirty="0" smtClean="0">
                <a:latin typeface="Calibri" panose="020F0502020204030204" pitchFamily="34" charset="0"/>
                <a:cs typeface="Calibri" panose="020F0502020204030204" pitchFamily="34" charset="0"/>
              </a:rPr>
              <a:t>One year </a:t>
            </a:r>
          </a:p>
          <a:p>
            <a:pPr marL="742950" indent="-742950">
              <a:buFont typeface="+mj-lt"/>
              <a:buAutoNum type="alphaLcParenR"/>
            </a:pPr>
            <a:r>
              <a:rPr lang="en-US" sz="2800" dirty="0" smtClean="0">
                <a:latin typeface="Calibri" panose="020F0502020204030204" pitchFamily="34" charset="0"/>
                <a:cs typeface="Calibri" panose="020F0502020204030204" pitchFamily="34" charset="0"/>
              </a:rPr>
              <a:t>Two years </a:t>
            </a:r>
          </a:p>
          <a:p>
            <a:pPr marL="742950" indent="-742950">
              <a:buFont typeface="+mj-lt"/>
              <a:buAutoNum type="alphaLcParenR"/>
            </a:pPr>
            <a:r>
              <a:rPr lang="en-US" sz="2800" dirty="0" smtClean="0">
                <a:latin typeface="Calibri" panose="020F0502020204030204" pitchFamily="34" charset="0"/>
                <a:cs typeface="Calibri" panose="020F0502020204030204" pitchFamily="34" charset="0"/>
              </a:rPr>
              <a:t>Five years  </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5</a:t>
            </a:fld>
            <a:endParaRPr lang="en-US">
              <a:solidFill>
                <a:srgbClr val="FFFFFF"/>
              </a:solidFill>
            </a:endParaRPr>
          </a:p>
        </p:txBody>
      </p:sp>
    </p:spTree>
    <p:extLst>
      <p:ext uri="{BB962C8B-B14F-4D97-AF65-F5344CB8AC3E}">
        <p14:creationId xmlns:p14="http://schemas.microsoft.com/office/powerpoint/2010/main" val="24716113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7063" y="517109"/>
            <a:ext cx="6172200" cy="634603"/>
          </a:xfrm>
        </p:spPr>
        <p:txBody>
          <a:bodyPr>
            <a:noAutofit/>
          </a:bodyPr>
          <a:lstStyle/>
          <a:p>
            <a:pPr>
              <a:defRPr/>
            </a:pPr>
            <a:r>
              <a:rPr lang="en-US" sz="36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Marijuana: How Does it Work?</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701337" y="1367212"/>
            <a:ext cx="4713126" cy="4914900"/>
          </a:xfrm>
        </p:spPr>
        <p:txBody>
          <a:bodyPr>
            <a:noAutofit/>
          </a:bodyPr>
          <a:lstStyle/>
          <a:p>
            <a:pPr>
              <a:defRPr/>
            </a:pPr>
            <a:r>
              <a:rPr lang="en-US" dirty="0">
                <a:latin typeface="Calibri" panose="020F0502020204030204" pitchFamily="34" charset="0"/>
                <a:cs typeface="Calibri" panose="020F0502020204030204" pitchFamily="34" charset="0"/>
              </a:rPr>
              <a:t>Contains </a:t>
            </a:r>
            <a:r>
              <a:rPr lang="en-US" dirty="0">
                <a:solidFill>
                  <a:srgbClr val="FFFF00"/>
                </a:solidFill>
                <a:latin typeface="Calibri" panose="020F0502020204030204" pitchFamily="34" charset="0"/>
                <a:cs typeface="Calibri" panose="020F0502020204030204" pitchFamily="34" charset="0"/>
              </a:rPr>
              <a:t>over </a:t>
            </a:r>
            <a:r>
              <a:rPr lang="en-US" dirty="0" smtClean="0">
                <a:solidFill>
                  <a:srgbClr val="FFFF00"/>
                </a:solidFill>
                <a:latin typeface="Calibri" panose="020F0502020204030204" pitchFamily="34" charset="0"/>
                <a:cs typeface="Calibri" panose="020F0502020204030204" pitchFamily="34" charset="0"/>
              </a:rPr>
              <a:t>100 </a:t>
            </a:r>
            <a:r>
              <a:rPr lang="en-US" dirty="0">
                <a:solidFill>
                  <a:srgbClr val="FFFF00"/>
                </a:solidFill>
                <a:latin typeface="Calibri" panose="020F0502020204030204" pitchFamily="34" charset="0"/>
                <a:cs typeface="Calibri" panose="020F0502020204030204" pitchFamily="34" charset="0"/>
              </a:rPr>
              <a:t>cannabinoids</a:t>
            </a:r>
            <a:r>
              <a:rPr lang="en-US" dirty="0">
                <a:latin typeface="Calibri" panose="020F0502020204030204" pitchFamily="34" charset="0"/>
                <a:cs typeface="Calibri" panose="020F0502020204030204" pitchFamily="34" charset="0"/>
              </a:rPr>
              <a:t>:  main active chemical is ∆-9-tetrahydrocannabinol (THC)</a:t>
            </a:r>
          </a:p>
          <a:p>
            <a:pPr>
              <a:defRPr/>
            </a:pPr>
            <a:r>
              <a:rPr lang="en-US" dirty="0">
                <a:latin typeface="Calibri" panose="020F0502020204030204" pitchFamily="34" charset="0"/>
                <a:cs typeface="Calibri" panose="020F0502020204030204" pitchFamily="34" charset="0"/>
              </a:rPr>
              <a:t>Stimulates “high” by triggering receptors in parts of brain that influence </a:t>
            </a:r>
            <a:r>
              <a:rPr lang="en-US" dirty="0">
                <a:solidFill>
                  <a:srgbClr val="FFFF00"/>
                </a:solidFill>
                <a:latin typeface="Calibri" panose="020F0502020204030204" pitchFamily="34" charset="0"/>
                <a:cs typeface="Calibri" panose="020F0502020204030204" pitchFamily="34" charset="0"/>
              </a:rPr>
              <a:t>pleasure, memory, thinking, concentration, coordination </a:t>
            </a:r>
            <a:endParaRPr lang="en-US" dirty="0">
              <a:latin typeface="Calibri" panose="020F0502020204030204" pitchFamily="34" charset="0"/>
              <a:cs typeface="Calibri" panose="020F0502020204030204" pitchFamily="34" charset="0"/>
            </a:endParaRPr>
          </a:p>
          <a:p>
            <a:pPr>
              <a:defRPr/>
            </a:pPr>
            <a:r>
              <a:rPr lang="en-US" dirty="0">
                <a:latin typeface="Calibri" panose="020F0502020204030204" pitchFamily="34" charset="0"/>
                <a:cs typeface="Calibri" panose="020F0502020204030204" pitchFamily="34" charset="0"/>
              </a:rPr>
              <a:t>THC’s molecular structure is similar to that of neurotransmitters that affect cannabinoid receptors (</a:t>
            </a:r>
            <a:r>
              <a:rPr lang="en-US" dirty="0">
                <a:solidFill>
                  <a:srgbClr val="FFFF00"/>
                </a:solidFill>
                <a:latin typeface="Calibri" panose="020F0502020204030204" pitchFamily="34" charset="0"/>
                <a:cs typeface="Calibri" panose="020F0502020204030204" pitchFamily="34" charset="0"/>
              </a:rPr>
              <a:t>affect pain, appetite, vomiting reflex</a:t>
            </a:r>
            <a:r>
              <a:rPr lang="en-US" dirty="0">
                <a:latin typeface="Calibri" panose="020F0502020204030204" pitchFamily="34" charset="0"/>
                <a:cs typeface="Calibri" panose="020F0502020204030204" pitchFamily="34" charset="0"/>
              </a:rPr>
              <a:t>)</a:t>
            </a:r>
          </a:p>
          <a:p>
            <a:pPr>
              <a:defRPr/>
            </a:pPr>
            <a:r>
              <a:rPr lang="en-US" dirty="0">
                <a:latin typeface="Calibri" panose="020F0502020204030204" pitchFamily="34" charset="0"/>
                <a:cs typeface="Calibri" panose="020F0502020204030204" pitchFamily="34" charset="0"/>
              </a:rPr>
              <a:t>Effects generally </a:t>
            </a:r>
            <a:r>
              <a:rPr lang="en-US" dirty="0">
                <a:solidFill>
                  <a:srgbClr val="FFFF00"/>
                </a:solidFill>
                <a:latin typeface="Calibri" panose="020F0502020204030204" pitchFamily="34" charset="0"/>
                <a:cs typeface="Calibri" panose="020F0502020204030204" pitchFamily="34" charset="0"/>
              </a:rPr>
              <a:t>last 1-4 hours</a:t>
            </a:r>
          </a:p>
        </p:txBody>
      </p:sp>
      <p:sp>
        <p:nvSpPr>
          <p:cNvPr id="6" name="Slide Number Placeholder 5"/>
          <p:cNvSpPr>
            <a:spLocks noGrp="1"/>
          </p:cNvSpPr>
          <p:nvPr>
            <p:ph type="sldNum" sz="quarter" idx="12"/>
          </p:nvPr>
        </p:nvSpPr>
        <p:spPr>
          <a:xfrm>
            <a:off x="6057900" y="5624522"/>
            <a:ext cx="1600200" cy="273844"/>
          </a:xfrm>
        </p:spPr>
        <p:txBody>
          <a:bodyPr/>
          <a:lstStyle/>
          <a:p>
            <a:pPr>
              <a:defRPr/>
            </a:pPr>
            <a:fld id="{B0796B41-D62D-4CE5-B6EC-0E553144D4AF}" type="slidenum">
              <a:rPr lang="en-US">
                <a:solidFill>
                  <a:srgbClr val="FFFFFF"/>
                </a:solidFill>
                <a:latin typeface="Tahoma"/>
              </a:rPr>
              <a:pPr>
                <a:defRPr/>
              </a:pPr>
              <a:t>50</a:t>
            </a:fld>
            <a:endParaRPr lang="en-US" dirty="0">
              <a:solidFill>
                <a:srgbClr val="FFFFFF"/>
              </a:solidFill>
              <a:latin typeface="Tahoma"/>
            </a:endParaRPr>
          </a:p>
        </p:txBody>
      </p:sp>
      <p:pic>
        <p:nvPicPr>
          <p:cNvPr id="5734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 y="2305052"/>
            <a:ext cx="2577704" cy="1981200"/>
          </a:xfrm>
          <a:prstGeom prst="rect">
            <a:avLst/>
          </a:prstGeom>
          <a:noFill/>
          <a:ln w="381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0526" y="6528406"/>
            <a:ext cx="2907078" cy="307777"/>
          </a:xfrm>
          <a:prstGeom prst="rect">
            <a:avLst/>
          </a:prstGeom>
          <a:noFill/>
        </p:spPr>
        <p:txBody>
          <a:bodyPr wrap="none">
            <a:spAutoFit/>
          </a:bodyPr>
          <a:lstStyle/>
          <a:p>
            <a:pPr fontAlgn="base">
              <a:spcBef>
                <a:spcPct val="0"/>
              </a:spcBef>
              <a:spcAft>
                <a:spcPct val="0"/>
              </a:spcAft>
              <a:defRPr/>
            </a:pPr>
            <a:r>
              <a:rPr lang="en-US" sz="1400" dirty="0">
                <a:solidFill>
                  <a:srgbClr val="FFFFFF"/>
                </a:solidFill>
                <a:latin typeface="Calibri" panose="020F0502020204030204" pitchFamily="34" charset="0"/>
                <a:cs typeface="Calibri" panose="020F0502020204030204" pitchFamily="34" charset="0"/>
              </a:rPr>
              <a:t>SOURCES</a:t>
            </a:r>
            <a:r>
              <a:rPr lang="en-US" sz="1400" dirty="0" smtClean="0">
                <a:solidFill>
                  <a:srgbClr val="FFFFFF"/>
                </a:solidFill>
                <a:latin typeface="Calibri" panose="020F0502020204030204" pitchFamily="34" charset="0"/>
                <a:cs typeface="Calibri" panose="020F0502020204030204" pitchFamily="34" charset="0"/>
              </a:rPr>
              <a:t>: NIDA, 2012a; NIDA </a:t>
            </a:r>
            <a:r>
              <a:rPr lang="en-US" sz="1400" dirty="0">
                <a:solidFill>
                  <a:srgbClr val="FFFFFF"/>
                </a:solidFill>
                <a:latin typeface="Calibri" panose="020F0502020204030204" pitchFamily="34" charset="0"/>
                <a:cs typeface="Calibri" panose="020F0502020204030204" pitchFamily="34" charset="0"/>
              </a:rPr>
              <a:t>2012b</a:t>
            </a:r>
            <a:r>
              <a:rPr lang="en-US" sz="1050" dirty="0">
                <a:solidFill>
                  <a:srgbClr val="FFFFFF"/>
                </a:solidFill>
                <a:latin typeface="Tahoma"/>
                <a:cs typeface="Microsoft Sans Serif" pitchFamily="34" charset="0"/>
              </a:rPr>
              <a:t>.</a:t>
            </a:r>
          </a:p>
        </p:txBody>
      </p:sp>
      <p:sp>
        <p:nvSpPr>
          <p:cNvPr id="4" name="Rectangle 3"/>
          <p:cNvSpPr/>
          <p:nvPr/>
        </p:nvSpPr>
        <p:spPr>
          <a:xfrm>
            <a:off x="8414463" y="6159074"/>
            <a:ext cx="290464" cy="207749"/>
          </a:xfrm>
          <a:prstGeom prst="rect">
            <a:avLst/>
          </a:prstGeom>
        </p:spPr>
        <p:txBody>
          <a:bodyPr wrap="none">
            <a:spAutoFit/>
          </a:bodyPr>
          <a:lstStyle/>
          <a:p>
            <a:r>
              <a:rPr lang="en-US" sz="750" dirty="0" smtClean="0">
                <a:solidFill>
                  <a:srgbClr val="FFFFFF"/>
                </a:solidFill>
              </a:rPr>
              <a:t>50</a:t>
            </a:r>
            <a:endParaRPr lang="en-US" sz="750" dirty="0"/>
          </a:p>
        </p:txBody>
      </p:sp>
    </p:spTree>
    <p:extLst>
      <p:ext uri="{BB962C8B-B14F-4D97-AF65-F5344CB8AC3E}">
        <p14:creationId xmlns:p14="http://schemas.microsoft.com/office/powerpoint/2010/main" val="336861855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1091960" y="533759"/>
            <a:ext cx="6858000" cy="685800"/>
          </a:xfrm>
        </p:spPr>
        <p:txBody>
          <a:bodyPr/>
          <a:lstStyle/>
          <a:p>
            <a:pPr eaLnBrk="1" hangingPunct="1">
              <a:defRPr/>
            </a:pPr>
            <a:r>
              <a:rPr lang="en-US" sz="4000" dirty="0">
                <a:latin typeface="Calibri" panose="020F0502020204030204" pitchFamily="34" charset="0"/>
                <a:cs typeface="Calibri" panose="020F0502020204030204" pitchFamily="34" charset="0"/>
              </a:rPr>
              <a:t>Marijuana Effects on the Brain</a:t>
            </a:r>
          </a:p>
        </p:txBody>
      </p:sp>
      <p:sp>
        <p:nvSpPr>
          <p:cNvPr id="897027" name="Rectangle 3"/>
          <p:cNvSpPr>
            <a:spLocks noGrp="1" noChangeArrowheads="1"/>
          </p:cNvSpPr>
          <p:nvPr>
            <p:ph type="body" idx="1"/>
          </p:nvPr>
        </p:nvSpPr>
        <p:spPr>
          <a:xfrm>
            <a:off x="431321" y="1600200"/>
            <a:ext cx="8179279" cy="5105400"/>
          </a:xfrm>
        </p:spPr>
        <p:txBody>
          <a:bodyPr/>
          <a:lstStyle/>
          <a:p>
            <a:pPr eaLnBrk="1" hangingPunct="1">
              <a:lnSpc>
                <a:spcPct val="90000"/>
              </a:lnSpc>
              <a:defRPr/>
            </a:pPr>
            <a:r>
              <a:rPr lang="en-US" dirty="0" smtClean="0">
                <a:effectLst/>
                <a:latin typeface="Calibri" panose="020F0502020204030204" pitchFamily="34" charset="0"/>
                <a:cs typeface="Calibri" panose="020F0502020204030204" pitchFamily="34" charset="0"/>
              </a:rPr>
              <a:t>THC connects to cannabinoid receptors found in the parts of the brain that influence pleasure, memory, thought, concentration, sensory and time perception, and coordinated movement.</a:t>
            </a:r>
          </a:p>
          <a:p>
            <a:pPr eaLnBrk="1" hangingPunct="1">
              <a:lnSpc>
                <a:spcPct val="90000"/>
              </a:lnSpc>
              <a:defRPr/>
            </a:pPr>
            <a:endParaRPr lang="en-US" dirty="0" smtClean="0">
              <a:effectLst/>
              <a:latin typeface="Calibri" panose="020F0502020204030204" pitchFamily="34" charset="0"/>
              <a:cs typeface="Calibri" panose="020F0502020204030204" pitchFamily="34" charset="0"/>
            </a:endParaRPr>
          </a:p>
          <a:p>
            <a:pPr eaLnBrk="1" hangingPunct="1">
              <a:lnSpc>
                <a:spcPct val="90000"/>
              </a:lnSpc>
              <a:defRPr/>
            </a:pPr>
            <a:r>
              <a:rPr lang="en-US" dirty="0" smtClean="0">
                <a:effectLst/>
                <a:latin typeface="Calibri" panose="020F0502020204030204" pitchFamily="34" charset="0"/>
                <a:cs typeface="Calibri" panose="020F0502020204030204" pitchFamily="34" charset="0"/>
              </a:rPr>
              <a:t>The short-term effects of marijuana include:</a:t>
            </a:r>
            <a:r>
              <a:rPr lang="en-US" dirty="0" smtClean="0">
                <a:solidFill>
                  <a:srgbClr val="FFFF00"/>
                </a:solidFill>
                <a:effectLst/>
                <a:latin typeface="Calibri" panose="020F0502020204030204" pitchFamily="34" charset="0"/>
                <a:cs typeface="Calibri" panose="020F0502020204030204" pitchFamily="34" charset="0"/>
              </a:rPr>
              <a:t>  </a:t>
            </a:r>
          </a:p>
          <a:p>
            <a:pPr lvl="1" eaLnBrk="1" hangingPunct="1">
              <a:lnSpc>
                <a:spcPct val="90000"/>
              </a:lnSpc>
              <a:defRPr/>
            </a:pPr>
            <a:r>
              <a:rPr lang="en-US" sz="2400" dirty="0" smtClean="0">
                <a:solidFill>
                  <a:srgbClr val="FFFF00"/>
                </a:solidFill>
                <a:effectLst/>
                <a:latin typeface="Calibri" panose="020F0502020204030204" pitchFamily="34" charset="0"/>
                <a:cs typeface="Calibri" panose="020F0502020204030204" pitchFamily="34" charset="0"/>
              </a:rPr>
              <a:t>problems with memory and learning</a:t>
            </a:r>
          </a:p>
          <a:p>
            <a:pPr lvl="1" eaLnBrk="1" hangingPunct="1">
              <a:lnSpc>
                <a:spcPct val="90000"/>
              </a:lnSpc>
              <a:defRPr/>
            </a:pPr>
            <a:r>
              <a:rPr lang="en-US" sz="2400" dirty="0" smtClean="0">
                <a:solidFill>
                  <a:srgbClr val="FFFF00"/>
                </a:solidFill>
                <a:effectLst/>
                <a:latin typeface="Calibri" panose="020F0502020204030204" pitchFamily="34" charset="0"/>
                <a:cs typeface="Calibri" panose="020F0502020204030204" pitchFamily="34" charset="0"/>
              </a:rPr>
              <a:t>distorted perception</a:t>
            </a:r>
          </a:p>
          <a:p>
            <a:pPr lvl="1" eaLnBrk="1" hangingPunct="1">
              <a:lnSpc>
                <a:spcPct val="90000"/>
              </a:lnSpc>
              <a:defRPr/>
            </a:pPr>
            <a:r>
              <a:rPr lang="en-US" sz="2400" dirty="0" smtClean="0">
                <a:solidFill>
                  <a:srgbClr val="FFFF00"/>
                </a:solidFill>
                <a:effectLst/>
                <a:latin typeface="Calibri" panose="020F0502020204030204" pitchFamily="34" charset="0"/>
                <a:cs typeface="Calibri" panose="020F0502020204030204" pitchFamily="34" charset="0"/>
              </a:rPr>
              <a:t>difficulty in thinking and problem solving</a:t>
            </a:r>
          </a:p>
          <a:p>
            <a:pPr lvl="1" eaLnBrk="1" hangingPunct="1">
              <a:lnSpc>
                <a:spcPct val="90000"/>
              </a:lnSpc>
              <a:defRPr/>
            </a:pPr>
            <a:r>
              <a:rPr lang="en-US" sz="2400" dirty="0" smtClean="0">
                <a:solidFill>
                  <a:srgbClr val="FFFF00"/>
                </a:solidFill>
                <a:effectLst/>
                <a:latin typeface="Calibri" panose="020F0502020204030204" pitchFamily="34" charset="0"/>
                <a:cs typeface="Calibri" panose="020F0502020204030204" pitchFamily="34" charset="0"/>
              </a:rPr>
              <a:t>loss of coordination</a:t>
            </a:r>
          </a:p>
          <a:p>
            <a:pPr lvl="1" eaLnBrk="1" hangingPunct="1">
              <a:lnSpc>
                <a:spcPct val="90000"/>
              </a:lnSpc>
              <a:defRPr/>
            </a:pPr>
            <a:r>
              <a:rPr lang="en-US" sz="2400" dirty="0" smtClean="0">
                <a:solidFill>
                  <a:srgbClr val="FFFF00"/>
                </a:solidFill>
                <a:effectLst/>
                <a:latin typeface="Calibri" panose="020F0502020204030204" pitchFamily="34" charset="0"/>
                <a:cs typeface="Calibri" panose="020F0502020204030204" pitchFamily="34" charset="0"/>
              </a:rPr>
              <a:t>increased heart rate </a:t>
            </a:r>
          </a:p>
        </p:txBody>
      </p:sp>
      <p:sp>
        <p:nvSpPr>
          <p:cNvPr id="2" name="Slide Number Placeholder 1"/>
          <p:cNvSpPr>
            <a:spLocks noGrp="1"/>
          </p:cNvSpPr>
          <p:nvPr>
            <p:ph type="sldNum" sz="quarter" idx="12"/>
          </p:nvPr>
        </p:nvSpPr>
        <p:spPr/>
        <p:txBody>
          <a:bodyPr/>
          <a:lstStyle/>
          <a:p>
            <a:pPr>
              <a:defRPr/>
            </a:pPr>
            <a:fld id="{CD79A475-622A-4028-BAD3-3128E25ADAB7}" type="slidenum">
              <a:rPr lang="en-US">
                <a:solidFill>
                  <a:srgbClr val="FFFFFF"/>
                </a:solidFill>
                <a:latin typeface="Tahoma"/>
              </a:rPr>
              <a:pPr>
                <a:defRPr/>
              </a:pPr>
              <a:t>51</a:t>
            </a:fld>
            <a:endParaRPr lang="en-US" dirty="0">
              <a:solidFill>
                <a:srgbClr val="FFFFFF"/>
              </a:solidFill>
              <a:latin typeface="Tahoma"/>
            </a:endParaRPr>
          </a:p>
        </p:txBody>
      </p:sp>
      <p:sp>
        <p:nvSpPr>
          <p:cNvPr id="3" name="Rectangle 2"/>
          <p:cNvSpPr/>
          <p:nvPr/>
        </p:nvSpPr>
        <p:spPr>
          <a:xfrm>
            <a:off x="162478" y="6336268"/>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extLst>
      <p:ext uri="{BB962C8B-B14F-4D97-AF65-F5344CB8AC3E}">
        <p14:creationId xmlns:p14="http://schemas.microsoft.com/office/powerpoint/2010/main" val="2625403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97027">
                                            <p:txEl>
                                              <p:pRg st="0" end="0"/>
                                            </p:txEl>
                                          </p:spTgt>
                                        </p:tgtEl>
                                        <p:attrNameLst>
                                          <p:attrName>style.visibility</p:attrName>
                                        </p:attrNameLst>
                                      </p:cBhvr>
                                      <p:to>
                                        <p:strVal val="visible"/>
                                      </p:to>
                                    </p:set>
                                    <p:animEffect transition="in" filter="fade">
                                      <p:cBhvr>
                                        <p:cTn id="7" dur="1000"/>
                                        <p:tgtEl>
                                          <p:spTgt spid="897027">
                                            <p:txEl>
                                              <p:pRg st="0" end="0"/>
                                            </p:txEl>
                                          </p:spTgt>
                                        </p:tgtEl>
                                      </p:cBhvr>
                                    </p:animEffect>
                                    <p:anim calcmode="lin" valueType="num">
                                      <p:cBhvr>
                                        <p:cTn id="8" dur="1000" fill="hold"/>
                                        <p:tgtEl>
                                          <p:spTgt spid="8970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97027">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97027">
                                            <p:txEl>
                                              <p:pRg st="0" end="0"/>
                                            </p:txEl>
                                          </p:spTgt>
                                        </p:tgtEl>
                                        <p:attrNameLst>
                                          <p:attrName>ppt_c</p:attrName>
                                        </p:attrNameLst>
                                      </p:cBhvr>
                                      <p:to>
                                        <a:schemeClr val="tx2"/>
                                      </p:to>
                                    </p:animClr>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97027">
                                            <p:txEl>
                                              <p:pRg st="2" end="2"/>
                                            </p:txEl>
                                          </p:spTgt>
                                        </p:tgtEl>
                                        <p:attrNameLst>
                                          <p:attrName>style.visibility</p:attrName>
                                        </p:attrNameLst>
                                      </p:cBhvr>
                                      <p:to>
                                        <p:strVal val="visible"/>
                                      </p:to>
                                    </p:set>
                                    <p:animEffect transition="in" filter="fade">
                                      <p:cBhvr>
                                        <p:cTn id="14" dur="1000"/>
                                        <p:tgtEl>
                                          <p:spTgt spid="897027">
                                            <p:txEl>
                                              <p:pRg st="2" end="2"/>
                                            </p:txEl>
                                          </p:spTgt>
                                        </p:tgtEl>
                                      </p:cBhvr>
                                    </p:animEffect>
                                    <p:anim calcmode="lin" valueType="num">
                                      <p:cBhvr>
                                        <p:cTn id="15" dur="1000" fill="hold"/>
                                        <p:tgtEl>
                                          <p:spTgt spid="89702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97027">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97027">
                                            <p:txEl>
                                              <p:pRg st="2" end="2"/>
                                            </p:txEl>
                                          </p:spTgt>
                                        </p:tgtEl>
                                        <p:attrNameLst>
                                          <p:attrName>ppt_c</p:attrName>
                                        </p:attrNameLst>
                                      </p:cBhvr>
                                      <p:to>
                                        <a:schemeClr val="tx2"/>
                                      </p:to>
                                    </p:animClr>
                                  </p:subTnLst>
                                </p:cTn>
                              </p:par>
                              <p:par>
                                <p:cTn id="17" presetID="47" presetClass="entr" presetSubtype="0" fill="hold" grpId="0" nodeType="withEffect">
                                  <p:stCondLst>
                                    <p:cond delay="0"/>
                                  </p:stCondLst>
                                  <p:childTnLst>
                                    <p:set>
                                      <p:cBhvr>
                                        <p:cTn id="18" dur="1" fill="hold">
                                          <p:stCondLst>
                                            <p:cond delay="0"/>
                                          </p:stCondLst>
                                        </p:cTn>
                                        <p:tgtEl>
                                          <p:spTgt spid="897027">
                                            <p:txEl>
                                              <p:pRg st="3" end="3"/>
                                            </p:txEl>
                                          </p:spTgt>
                                        </p:tgtEl>
                                        <p:attrNameLst>
                                          <p:attrName>style.visibility</p:attrName>
                                        </p:attrNameLst>
                                      </p:cBhvr>
                                      <p:to>
                                        <p:strVal val="visible"/>
                                      </p:to>
                                    </p:set>
                                    <p:animEffect transition="in" filter="fade">
                                      <p:cBhvr>
                                        <p:cTn id="19" dur="1000"/>
                                        <p:tgtEl>
                                          <p:spTgt spid="897027">
                                            <p:txEl>
                                              <p:pRg st="3" end="3"/>
                                            </p:txEl>
                                          </p:spTgt>
                                        </p:tgtEl>
                                      </p:cBhvr>
                                    </p:animEffect>
                                    <p:anim calcmode="lin" valueType="num">
                                      <p:cBhvr>
                                        <p:cTn id="20" dur="1000" fill="hold"/>
                                        <p:tgtEl>
                                          <p:spTgt spid="89702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97027">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97027">
                                            <p:txEl>
                                              <p:pRg st="3" end="3"/>
                                            </p:txEl>
                                          </p:spTgt>
                                        </p:tgtEl>
                                        <p:attrNameLst>
                                          <p:attrName>ppt_c</p:attrName>
                                        </p:attrNameLst>
                                      </p:cBhvr>
                                      <p:to>
                                        <a:schemeClr val="tx2"/>
                                      </p:to>
                                    </p:animClr>
                                  </p:subTnLst>
                                </p:cTn>
                              </p:par>
                              <p:par>
                                <p:cTn id="22" presetID="47" presetClass="entr" presetSubtype="0" fill="hold" grpId="0" nodeType="withEffect">
                                  <p:stCondLst>
                                    <p:cond delay="0"/>
                                  </p:stCondLst>
                                  <p:childTnLst>
                                    <p:set>
                                      <p:cBhvr>
                                        <p:cTn id="23" dur="1" fill="hold">
                                          <p:stCondLst>
                                            <p:cond delay="0"/>
                                          </p:stCondLst>
                                        </p:cTn>
                                        <p:tgtEl>
                                          <p:spTgt spid="897027">
                                            <p:txEl>
                                              <p:pRg st="4" end="4"/>
                                            </p:txEl>
                                          </p:spTgt>
                                        </p:tgtEl>
                                        <p:attrNameLst>
                                          <p:attrName>style.visibility</p:attrName>
                                        </p:attrNameLst>
                                      </p:cBhvr>
                                      <p:to>
                                        <p:strVal val="visible"/>
                                      </p:to>
                                    </p:set>
                                    <p:animEffect transition="in" filter="fade">
                                      <p:cBhvr>
                                        <p:cTn id="24" dur="1000"/>
                                        <p:tgtEl>
                                          <p:spTgt spid="897027">
                                            <p:txEl>
                                              <p:pRg st="4" end="4"/>
                                            </p:txEl>
                                          </p:spTgt>
                                        </p:tgtEl>
                                      </p:cBhvr>
                                    </p:animEffect>
                                    <p:anim calcmode="lin" valueType="num">
                                      <p:cBhvr>
                                        <p:cTn id="25" dur="1000" fill="hold"/>
                                        <p:tgtEl>
                                          <p:spTgt spid="897027">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897027">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97027">
                                            <p:txEl>
                                              <p:pRg st="4" end="4"/>
                                            </p:txEl>
                                          </p:spTgt>
                                        </p:tgtEl>
                                        <p:attrNameLst>
                                          <p:attrName>ppt_c</p:attrName>
                                        </p:attrNameLst>
                                      </p:cBhvr>
                                      <p:to>
                                        <a:schemeClr val="tx2"/>
                                      </p:to>
                                    </p:animClr>
                                  </p:subTnLst>
                                </p:cTn>
                              </p:par>
                              <p:par>
                                <p:cTn id="27" presetID="47" presetClass="entr" presetSubtype="0" fill="hold" grpId="0" nodeType="withEffect">
                                  <p:stCondLst>
                                    <p:cond delay="0"/>
                                  </p:stCondLst>
                                  <p:childTnLst>
                                    <p:set>
                                      <p:cBhvr>
                                        <p:cTn id="28" dur="1" fill="hold">
                                          <p:stCondLst>
                                            <p:cond delay="0"/>
                                          </p:stCondLst>
                                        </p:cTn>
                                        <p:tgtEl>
                                          <p:spTgt spid="897027">
                                            <p:txEl>
                                              <p:pRg st="5" end="5"/>
                                            </p:txEl>
                                          </p:spTgt>
                                        </p:tgtEl>
                                        <p:attrNameLst>
                                          <p:attrName>style.visibility</p:attrName>
                                        </p:attrNameLst>
                                      </p:cBhvr>
                                      <p:to>
                                        <p:strVal val="visible"/>
                                      </p:to>
                                    </p:set>
                                    <p:animEffect transition="in" filter="fade">
                                      <p:cBhvr>
                                        <p:cTn id="29" dur="1000"/>
                                        <p:tgtEl>
                                          <p:spTgt spid="897027">
                                            <p:txEl>
                                              <p:pRg st="5" end="5"/>
                                            </p:txEl>
                                          </p:spTgt>
                                        </p:tgtEl>
                                      </p:cBhvr>
                                    </p:animEffect>
                                    <p:anim calcmode="lin" valueType="num">
                                      <p:cBhvr>
                                        <p:cTn id="30" dur="1000" fill="hold"/>
                                        <p:tgtEl>
                                          <p:spTgt spid="897027">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897027">
                                            <p:txEl>
                                              <p:pRg st="5" end="5"/>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97027">
                                            <p:txEl>
                                              <p:pRg st="5" end="5"/>
                                            </p:txEl>
                                          </p:spTgt>
                                        </p:tgtEl>
                                        <p:attrNameLst>
                                          <p:attrName>ppt_c</p:attrName>
                                        </p:attrNameLst>
                                      </p:cBhvr>
                                      <p:to>
                                        <a:schemeClr val="tx2"/>
                                      </p:to>
                                    </p:animClr>
                                  </p:subTnLst>
                                </p:cTn>
                              </p:par>
                              <p:par>
                                <p:cTn id="32" presetID="47" presetClass="entr" presetSubtype="0" fill="hold" grpId="0" nodeType="withEffect">
                                  <p:stCondLst>
                                    <p:cond delay="0"/>
                                  </p:stCondLst>
                                  <p:childTnLst>
                                    <p:set>
                                      <p:cBhvr>
                                        <p:cTn id="33" dur="1" fill="hold">
                                          <p:stCondLst>
                                            <p:cond delay="0"/>
                                          </p:stCondLst>
                                        </p:cTn>
                                        <p:tgtEl>
                                          <p:spTgt spid="897027">
                                            <p:txEl>
                                              <p:pRg st="6" end="6"/>
                                            </p:txEl>
                                          </p:spTgt>
                                        </p:tgtEl>
                                        <p:attrNameLst>
                                          <p:attrName>style.visibility</p:attrName>
                                        </p:attrNameLst>
                                      </p:cBhvr>
                                      <p:to>
                                        <p:strVal val="visible"/>
                                      </p:to>
                                    </p:set>
                                    <p:animEffect transition="in" filter="fade">
                                      <p:cBhvr>
                                        <p:cTn id="34" dur="1000"/>
                                        <p:tgtEl>
                                          <p:spTgt spid="897027">
                                            <p:txEl>
                                              <p:pRg st="6" end="6"/>
                                            </p:txEl>
                                          </p:spTgt>
                                        </p:tgtEl>
                                      </p:cBhvr>
                                    </p:animEffect>
                                    <p:anim calcmode="lin" valueType="num">
                                      <p:cBhvr>
                                        <p:cTn id="35" dur="1000" fill="hold"/>
                                        <p:tgtEl>
                                          <p:spTgt spid="897027">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897027">
                                            <p:txEl>
                                              <p:pRg st="6" end="6"/>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97027">
                                            <p:txEl>
                                              <p:pRg st="6" end="6"/>
                                            </p:txEl>
                                          </p:spTgt>
                                        </p:tgtEl>
                                        <p:attrNameLst>
                                          <p:attrName>ppt_c</p:attrName>
                                        </p:attrNameLst>
                                      </p:cBhvr>
                                      <p:to>
                                        <a:schemeClr val="tx2"/>
                                      </p:to>
                                    </p:animClr>
                                  </p:subTnLst>
                                </p:cTn>
                              </p:par>
                              <p:par>
                                <p:cTn id="37" presetID="47" presetClass="entr" presetSubtype="0" fill="hold" grpId="0" nodeType="withEffect">
                                  <p:stCondLst>
                                    <p:cond delay="0"/>
                                  </p:stCondLst>
                                  <p:childTnLst>
                                    <p:set>
                                      <p:cBhvr>
                                        <p:cTn id="38" dur="1" fill="hold">
                                          <p:stCondLst>
                                            <p:cond delay="0"/>
                                          </p:stCondLst>
                                        </p:cTn>
                                        <p:tgtEl>
                                          <p:spTgt spid="897027">
                                            <p:txEl>
                                              <p:pRg st="7" end="7"/>
                                            </p:txEl>
                                          </p:spTgt>
                                        </p:tgtEl>
                                        <p:attrNameLst>
                                          <p:attrName>style.visibility</p:attrName>
                                        </p:attrNameLst>
                                      </p:cBhvr>
                                      <p:to>
                                        <p:strVal val="visible"/>
                                      </p:to>
                                    </p:set>
                                    <p:animEffect transition="in" filter="fade">
                                      <p:cBhvr>
                                        <p:cTn id="39" dur="1000"/>
                                        <p:tgtEl>
                                          <p:spTgt spid="897027">
                                            <p:txEl>
                                              <p:pRg st="7" end="7"/>
                                            </p:txEl>
                                          </p:spTgt>
                                        </p:tgtEl>
                                      </p:cBhvr>
                                    </p:animEffect>
                                    <p:anim calcmode="lin" valueType="num">
                                      <p:cBhvr>
                                        <p:cTn id="40" dur="1000" fill="hold"/>
                                        <p:tgtEl>
                                          <p:spTgt spid="897027">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897027">
                                            <p:txEl>
                                              <p:pRg st="7" end="7"/>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97027">
                                            <p:txEl>
                                              <p:pRg st="7" end="7"/>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Marijuana Effects on the Brain</a:t>
            </a:r>
            <a:endParaRPr lang="en-US" sz="3600" dirty="0"/>
          </a:p>
        </p:txBody>
      </p:sp>
      <p:sp>
        <p:nvSpPr>
          <p:cNvPr id="3" name="Content Placeholder 2"/>
          <p:cNvSpPr>
            <a:spLocks noGrp="1"/>
          </p:cNvSpPr>
          <p:nvPr>
            <p:ph idx="1"/>
          </p:nvPr>
        </p:nvSpPr>
        <p:spPr/>
        <p:txBody>
          <a:bodyPr/>
          <a:lstStyle/>
          <a:p>
            <a:pPr eaLnBrk="1" hangingPunct="1">
              <a:lnSpc>
                <a:spcPct val="90000"/>
              </a:lnSpc>
              <a:defRPr/>
            </a:pPr>
            <a:r>
              <a:rPr lang="en-US" sz="3200" dirty="0">
                <a:effectLst/>
                <a:latin typeface="Calibri" panose="020F0502020204030204" pitchFamily="34" charset="0"/>
                <a:cs typeface="Calibri" panose="020F0502020204030204" pitchFamily="34" charset="0"/>
              </a:rPr>
              <a:t>Long-term marijuana effects include </a:t>
            </a:r>
          </a:p>
          <a:p>
            <a:pPr lvl="1" eaLnBrk="1" hangingPunct="1">
              <a:lnSpc>
                <a:spcPct val="90000"/>
              </a:lnSpc>
              <a:defRPr/>
            </a:pPr>
            <a:r>
              <a:rPr lang="en-US" sz="2800" dirty="0">
                <a:solidFill>
                  <a:srgbClr val="FFFF00"/>
                </a:solidFill>
                <a:effectLst/>
                <a:latin typeface="Calibri" panose="020F0502020204030204" pitchFamily="34" charset="0"/>
                <a:cs typeface="Calibri" panose="020F0502020204030204" pitchFamily="34" charset="0"/>
              </a:rPr>
              <a:t>increase in the activation of the stress-response system</a:t>
            </a:r>
          </a:p>
          <a:p>
            <a:pPr lvl="1" eaLnBrk="1" hangingPunct="1">
              <a:lnSpc>
                <a:spcPct val="90000"/>
              </a:lnSpc>
              <a:defRPr/>
            </a:pPr>
            <a:r>
              <a:rPr lang="en-US" sz="2800" dirty="0">
                <a:solidFill>
                  <a:srgbClr val="FFFF00"/>
                </a:solidFill>
                <a:effectLst/>
                <a:latin typeface="Calibri" panose="020F0502020204030204" pitchFamily="34" charset="0"/>
                <a:cs typeface="Calibri" panose="020F0502020204030204" pitchFamily="34" charset="0"/>
              </a:rPr>
              <a:t>changes in the activity of nerve cells containing dopamine</a:t>
            </a:r>
          </a:p>
          <a:p>
            <a:endParaRPr lang="en-US" sz="2800"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52</a:t>
            </a:fld>
            <a:endParaRPr lang="en-US">
              <a:solidFill>
                <a:srgbClr val="FFFFFF"/>
              </a:solidFill>
            </a:endParaRPr>
          </a:p>
        </p:txBody>
      </p:sp>
    </p:spTree>
    <p:extLst>
      <p:ext uri="{BB962C8B-B14F-4D97-AF65-F5344CB8AC3E}">
        <p14:creationId xmlns:p14="http://schemas.microsoft.com/office/powerpoint/2010/main" val="37880444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Autofit/>
          </a:bodyPr>
          <a:lstStyle/>
          <a:p>
            <a:r>
              <a:rPr lang="en-US" sz="4000" dirty="0" smtClean="0">
                <a:latin typeface="Calibri" panose="020F0502020204030204" pitchFamily="34" charset="0"/>
                <a:cs typeface="Calibri" panose="020F0502020204030204" pitchFamily="34" charset="0"/>
              </a:rPr>
              <a:t>Marijuana: Negative Effects on Behavior and Mental Health </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28601" y="1676400"/>
            <a:ext cx="8892362" cy="4419600"/>
          </a:xfrm>
        </p:spPr>
        <p:txBody>
          <a:bodyPr>
            <a:noAutofit/>
          </a:bodyPr>
          <a:lstStyle/>
          <a:p>
            <a:r>
              <a:rPr lang="en-US" sz="2800" dirty="0" smtClean="0">
                <a:latin typeface="Calibri" panose="020F0502020204030204" pitchFamily="34" charset="0"/>
                <a:cs typeface="Calibri" panose="020F0502020204030204" pitchFamily="34" charset="0"/>
              </a:rPr>
              <a:t>Similar to alcohol/other drugs if misused (impairment)</a:t>
            </a:r>
          </a:p>
          <a:p>
            <a:r>
              <a:rPr lang="en-US" sz="2800" dirty="0" smtClean="0">
                <a:latin typeface="Calibri" panose="020F0502020204030204" pitchFamily="34" charset="0"/>
                <a:cs typeface="Calibri" panose="020F0502020204030204" pitchFamily="34" charset="0"/>
              </a:rPr>
              <a:t>Long term use has negative impact on learning and memory</a:t>
            </a:r>
          </a:p>
          <a:p>
            <a:r>
              <a:rPr lang="en-US" sz="2800" dirty="0" smtClean="0">
                <a:latin typeface="Calibri" panose="020F0502020204030204" pitchFamily="34" charset="0"/>
                <a:cs typeface="Calibri" panose="020F0502020204030204" pitchFamily="34" charset="0"/>
              </a:rPr>
              <a:t>Long term use reduces motivation (“</a:t>
            </a:r>
            <a:r>
              <a:rPr lang="en-US" sz="2800" dirty="0" err="1" smtClean="0">
                <a:latin typeface="Calibri" panose="020F0502020204030204" pitchFamily="34" charset="0"/>
                <a:cs typeface="Calibri" panose="020F0502020204030204" pitchFamily="34" charset="0"/>
              </a:rPr>
              <a:t>amotivational</a:t>
            </a:r>
            <a:r>
              <a:rPr lang="en-US" sz="2800" dirty="0" smtClean="0">
                <a:latin typeface="Calibri" panose="020F0502020204030204" pitchFamily="34" charset="0"/>
                <a:cs typeface="Calibri" panose="020F0502020204030204" pitchFamily="34" charset="0"/>
              </a:rPr>
              <a:t> syndrome”)</a:t>
            </a:r>
          </a:p>
          <a:p>
            <a:r>
              <a:rPr lang="en-US" sz="2800" dirty="0" smtClean="0">
                <a:latin typeface="Calibri" panose="020F0502020204030204" pitchFamily="34" charset="0"/>
                <a:cs typeface="Calibri" panose="020F0502020204030204" pitchFamily="34" charset="0"/>
              </a:rPr>
              <a:t>Associated </a:t>
            </a:r>
            <a:r>
              <a:rPr lang="en-US" sz="2800" dirty="0">
                <a:latin typeface="Calibri" panose="020F0502020204030204" pitchFamily="34" charset="0"/>
                <a:cs typeface="Calibri" panose="020F0502020204030204" pitchFamily="34" charset="0"/>
              </a:rPr>
              <a:t>with mental health problems</a:t>
            </a:r>
          </a:p>
          <a:p>
            <a:pPr lvl="1"/>
            <a:r>
              <a:rPr lang="en-US" sz="2800" dirty="0">
                <a:latin typeface="Calibri" panose="020F0502020204030204" pitchFamily="34" charset="0"/>
                <a:cs typeface="Calibri" panose="020F0502020204030204" pitchFamily="34" charset="0"/>
              </a:rPr>
              <a:t>Unclear if marijuana use is cause or effect </a:t>
            </a:r>
          </a:p>
          <a:p>
            <a:pPr lvl="1"/>
            <a:r>
              <a:rPr lang="en-US" sz="2800" dirty="0">
                <a:latin typeface="Calibri" panose="020F0502020204030204" pitchFamily="34" charset="0"/>
                <a:cs typeface="Calibri" panose="020F0502020204030204" pitchFamily="34" charset="0"/>
              </a:rPr>
              <a:t>Heavy use is highly associated with serious mental illness – particularly among those with high risk (e.g., family history)</a:t>
            </a:r>
          </a:p>
          <a:p>
            <a:endParaRPr lang="en-US" sz="2800" dirty="0" smtClean="0">
              <a:latin typeface="Calibri" panose="020F0502020204030204" pitchFamily="34" charset="0"/>
              <a:cs typeface="Calibri" panose="020F0502020204030204" pitchFamily="34" charset="0"/>
            </a:endParaRPr>
          </a:p>
          <a:p>
            <a:pPr marL="0" indent="0">
              <a:buNone/>
            </a:pPr>
            <a:endParaRPr lang="en-US" sz="2800" dirty="0" smtClean="0">
              <a:latin typeface="Calibri" panose="020F0502020204030204" pitchFamily="34" charset="0"/>
              <a:cs typeface="Calibri" panose="020F0502020204030204" pitchFamily="34" charset="0"/>
            </a:endParaRPr>
          </a:p>
          <a:p>
            <a:pPr lvl="1"/>
            <a:endParaRPr lang="en-US" sz="2800" dirty="0" smtClean="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
        <p:nvSpPr>
          <p:cNvPr id="5" name="TextBox 4"/>
          <p:cNvSpPr txBox="1"/>
          <p:nvPr/>
        </p:nvSpPr>
        <p:spPr>
          <a:xfrm>
            <a:off x="11723" y="6503331"/>
            <a:ext cx="678180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Sources: </a:t>
            </a:r>
            <a:r>
              <a:rPr lang="en-US" dirty="0" smtClean="0">
                <a:latin typeface="Calibri" panose="020F0502020204030204" pitchFamily="34" charset="0"/>
                <a:cs typeface="Calibri" panose="020F0502020204030204" pitchFamily="34" charset="0"/>
              </a:rPr>
              <a:t>Ben Amar, 2006; </a:t>
            </a:r>
            <a:r>
              <a:rPr lang="en-US" dirty="0" err="1" smtClean="0">
                <a:latin typeface="Calibri" panose="020F0502020204030204" pitchFamily="34" charset="0"/>
                <a:cs typeface="Calibri" panose="020F0502020204030204" pitchFamily="34" charset="0"/>
              </a:rPr>
              <a:t>Bostwick</a:t>
            </a:r>
            <a:r>
              <a:rPr lang="en-US" dirty="0" smtClean="0">
                <a:latin typeface="Calibri" panose="020F0502020204030204" pitchFamily="34" charset="0"/>
                <a:cs typeface="Calibri" panose="020F0502020204030204" pitchFamily="34" charset="0"/>
              </a:rPr>
              <a:t>, 2012.</a:t>
            </a:r>
            <a:endParaRPr lang="en-US"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p:txBody>
          <a:bodyPr/>
          <a:lstStyle/>
          <a:p>
            <a:fld id="{C1B28A6F-06A0-4359-A774-E9C76C0D0D08}" type="slidenum">
              <a:rPr lang="en-US" smtClean="0"/>
              <a:pPr/>
              <a:t>53</a:t>
            </a:fld>
            <a:endParaRPr lang="en-US"/>
          </a:p>
        </p:txBody>
      </p:sp>
    </p:spTree>
    <p:extLst>
      <p:ext uri="{BB962C8B-B14F-4D97-AF65-F5344CB8AC3E}">
        <p14:creationId xmlns:p14="http://schemas.microsoft.com/office/powerpoint/2010/main" val="38164948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3999" cy="914400"/>
          </a:xfrm>
        </p:spPr>
        <p:txBody>
          <a:bodyPr>
            <a:noAutofit/>
          </a:bodyPr>
          <a:lstStyle/>
          <a:p>
            <a:r>
              <a:rPr lang="en-US" sz="4000" dirty="0" smtClean="0">
                <a:latin typeface="Calibri" panose="020F0502020204030204" pitchFamily="34" charset="0"/>
                <a:cs typeface="Calibri" panose="020F0502020204030204" pitchFamily="34" charset="0"/>
              </a:rPr>
              <a:t>Neuropsychological</a:t>
            </a:r>
            <a:r>
              <a:rPr lang="en-US" dirty="0" smtClean="0"/>
              <a:t> Performance in</a:t>
            </a:r>
            <a:br>
              <a:rPr lang="en-US" dirty="0" smtClean="0"/>
            </a:br>
            <a:r>
              <a:rPr lang="en-US" dirty="0" smtClean="0"/>
              <a:t>Long-Term Cannabis Users</a:t>
            </a:r>
            <a:endParaRPr lang="en-US" dirty="0"/>
          </a:p>
        </p:txBody>
      </p:sp>
      <p:sp>
        <p:nvSpPr>
          <p:cNvPr id="3" name="Content Placeholder 2"/>
          <p:cNvSpPr>
            <a:spLocks noGrp="1"/>
          </p:cNvSpPr>
          <p:nvPr>
            <p:ph idx="1"/>
          </p:nvPr>
        </p:nvSpPr>
        <p:spPr>
          <a:xfrm>
            <a:off x="76200" y="1688124"/>
            <a:ext cx="8991600" cy="4876800"/>
          </a:xfrm>
        </p:spPr>
        <p:txBody>
          <a:bodyPr>
            <a:noAutofit/>
          </a:bodyPr>
          <a:lstStyle/>
          <a:p>
            <a:r>
              <a:rPr lang="en-US" sz="2800" dirty="0">
                <a:latin typeface="Calibri" panose="020F0502020204030204" pitchFamily="34" charset="0"/>
                <a:cs typeface="Calibri" panose="020F0502020204030204" pitchFamily="34" charset="0"/>
              </a:rPr>
              <a:t>Administered neuropsychological tests </a:t>
            </a:r>
            <a:r>
              <a:rPr lang="en-US" sz="2800" dirty="0">
                <a:solidFill>
                  <a:srgbClr val="FFFF00"/>
                </a:solidFill>
                <a:latin typeface="Calibri" panose="020F0502020204030204" pitchFamily="34" charset="0"/>
                <a:cs typeface="Calibri" panose="020F0502020204030204" pitchFamily="34" charset="0"/>
              </a:rPr>
              <a:t>to </a:t>
            </a:r>
            <a:r>
              <a:rPr lang="en-US" sz="2800" b="1" dirty="0">
                <a:solidFill>
                  <a:srgbClr val="FFFF00"/>
                </a:solidFill>
                <a:latin typeface="Calibri" panose="020F0502020204030204" pitchFamily="34" charset="0"/>
                <a:cs typeface="Calibri" panose="020F0502020204030204" pitchFamily="34" charset="0"/>
              </a:rPr>
              <a:t>63 current heavy cannabis users </a:t>
            </a:r>
            <a:r>
              <a:rPr lang="en-US" sz="2800" dirty="0">
                <a:latin typeface="Calibri" panose="020F0502020204030204" pitchFamily="34" charset="0"/>
                <a:cs typeface="Calibri" panose="020F0502020204030204" pitchFamily="34" charset="0"/>
              </a:rPr>
              <a:t>who had smoked cannabis at least 5,000 times in their lives and </a:t>
            </a:r>
            <a:r>
              <a:rPr lang="en-US" sz="2800" dirty="0">
                <a:solidFill>
                  <a:srgbClr val="FFFF00"/>
                </a:solidFill>
                <a:latin typeface="Calibri" panose="020F0502020204030204" pitchFamily="34" charset="0"/>
                <a:cs typeface="Calibri" panose="020F0502020204030204" pitchFamily="34" charset="0"/>
              </a:rPr>
              <a:t>to </a:t>
            </a:r>
            <a:r>
              <a:rPr lang="en-US" sz="2800" b="1" dirty="0">
                <a:solidFill>
                  <a:srgbClr val="FFFF00"/>
                </a:solidFill>
                <a:latin typeface="Calibri" panose="020F0502020204030204" pitchFamily="34" charset="0"/>
                <a:cs typeface="Calibri" panose="020F0502020204030204" pitchFamily="34" charset="0"/>
              </a:rPr>
              <a:t>72 control subjects </a:t>
            </a:r>
            <a:r>
              <a:rPr lang="en-US" sz="2800" dirty="0">
                <a:latin typeface="Calibri" panose="020F0502020204030204" pitchFamily="34" charset="0"/>
                <a:cs typeface="Calibri" panose="020F0502020204030204" pitchFamily="34" charset="0"/>
              </a:rPr>
              <a:t>who had smoked no more than 50 times in their lives. </a:t>
            </a:r>
          </a:p>
          <a:p>
            <a:r>
              <a:rPr lang="en-US" sz="2800" dirty="0">
                <a:latin typeface="Calibri" panose="020F0502020204030204" pitchFamily="34" charset="0"/>
                <a:cs typeface="Calibri" panose="020F0502020204030204" pitchFamily="34" charset="0"/>
              </a:rPr>
              <a:t>Differences between the groups after 7 days of supervised abstinence were reported.  However,</a:t>
            </a:r>
            <a:r>
              <a:rPr lang="en-US" sz="2800" dirty="0">
                <a:solidFill>
                  <a:schemeClr val="accent5"/>
                </a:solidFill>
                <a:latin typeface="Calibri" panose="020F0502020204030204" pitchFamily="34" charset="0"/>
                <a:cs typeface="Calibri" panose="020F0502020204030204" pitchFamily="34" charset="0"/>
              </a:rPr>
              <a:t> </a:t>
            </a:r>
            <a:r>
              <a:rPr lang="en-US" sz="2800" b="1" dirty="0">
                <a:solidFill>
                  <a:srgbClr val="FFFF00"/>
                </a:solidFill>
                <a:latin typeface="Calibri" panose="020F0502020204030204" pitchFamily="34" charset="0"/>
                <a:cs typeface="Calibri" panose="020F0502020204030204" pitchFamily="34" charset="0"/>
              </a:rPr>
              <a:t>no deficits were found after 28 days abstinence</a:t>
            </a:r>
            <a:r>
              <a:rPr lang="en-US" sz="2800" dirty="0">
                <a:solidFill>
                  <a:srgbClr val="7030A0"/>
                </a:solidFill>
                <a:latin typeface="Calibri" panose="020F0502020204030204" pitchFamily="34" charset="0"/>
                <a:cs typeface="Calibri" panose="020F0502020204030204" pitchFamily="34" charset="0"/>
              </a:rPr>
              <a:t>,</a:t>
            </a:r>
            <a:r>
              <a:rPr lang="en-US" sz="2800" dirty="0">
                <a:solidFill>
                  <a:schemeClr val="accent5"/>
                </a:solidFill>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after adjusting for various potentially confounding variables. </a:t>
            </a:r>
          </a:p>
          <a:p>
            <a:r>
              <a:rPr lang="en-US" sz="2800" dirty="0">
                <a:latin typeface="Calibri" panose="020F0502020204030204" pitchFamily="34" charset="0"/>
                <a:cs typeface="Calibri" panose="020F0502020204030204" pitchFamily="34" charset="0"/>
              </a:rPr>
              <a:t>Suggest that cognitive deficits associated with long-term cannabis use are</a:t>
            </a:r>
            <a:r>
              <a:rPr lang="en-US" sz="2800" dirty="0">
                <a:solidFill>
                  <a:srgbClr val="FFFF00"/>
                </a:solidFill>
                <a:latin typeface="Calibri" panose="020F0502020204030204" pitchFamily="34" charset="0"/>
                <a:cs typeface="Calibri" panose="020F0502020204030204" pitchFamily="34" charset="0"/>
              </a:rPr>
              <a:t> </a:t>
            </a:r>
            <a:r>
              <a:rPr lang="en-US" sz="2800" b="1" dirty="0">
                <a:solidFill>
                  <a:srgbClr val="FFFF00"/>
                </a:solidFill>
                <a:latin typeface="Calibri" panose="020F0502020204030204" pitchFamily="34" charset="0"/>
                <a:cs typeface="Calibri" panose="020F0502020204030204" pitchFamily="34" charset="0"/>
              </a:rPr>
              <a:t>reversible and related to recent cannabis exposure</a:t>
            </a:r>
            <a:r>
              <a:rPr lang="en-US" sz="2800" dirty="0">
                <a:solidFill>
                  <a:srgbClr val="FFFF00"/>
                </a:solidFill>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4294967295"/>
          </p:nvPr>
        </p:nvSpPr>
        <p:spPr>
          <a:xfrm>
            <a:off x="6781800" y="6464766"/>
            <a:ext cx="2133600" cy="273844"/>
          </a:xfrm>
          <a:prstGeom prst="rect">
            <a:avLst/>
          </a:prstGeom>
        </p:spPr>
        <p:txBody>
          <a:bodyPr/>
          <a:lstStyle/>
          <a:p>
            <a:fld id="{C1B28A6F-06A0-4359-A774-E9C76C0D0D08}" type="slidenum">
              <a:rPr lang="en-US" smtClean="0"/>
              <a:pPr/>
              <a:t>54</a:t>
            </a:fld>
            <a:endParaRPr lang="en-US" dirty="0"/>
          </a:p>
        </p:txBody>
      </p:sp>
      <p:sp>
        <p:nvSpPr>
          <p:cNvPr id="5" name="Rectangle 4"/>
          <p:cNvSpPr/>
          <p:nvPr/>
        </p:nvSpPr>
        <p:spPr>
          <a:xfrm>
            <a:off x="0" y="6515054"/>
            <a:ext cx="6858000" cy="369332"/>
          </a:xfrm>
          <a:prstGeom prst="rect">
            <a:avLst/>
          </a:prstGeom>
        </p:spPr>
        <p:txBody>
          <a:bodyPr wrap="square">
            <a:spAutoFit/>
          </a:bodyPr>
          <a:lstStyle/>
          <a:p>
            <a:r>
              <a:rPr lang="en-US" dirty="0" smtClean="0">
                <a:latin typeface="Calibri" panose="020F0502020204030204" pitchFamily="34" charset="0"/>
                <a:cs typeface="Calibri" panose="020F0502020204030204" pitchFamily="34" charset="0"/>
              </a:rPr>
              <a:t>Source: </a:t>
            </a:r>
            <a:r>
              <a:rPr lang="en-US" dirty="0" smtClean="0">
                <a:latin typeface="Calibri" panose="020F0502020204030204" pitchFamily="34" charset="0"/>
                <a:cs typeface="Calibri" panose="020F0502020204030204" pitchFamily="34" charset="0"/>
              </a:rPr>
              <a:t>Pope et al., 2001.</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34864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sz="4000" dirty="0" smtClean="0">
                <a:latin typeface="Calibri" panose="020F0502020204030204" pitchFamily="34" charset="0"/>
                <a:cs typeface="Calibri" panose="020F0502020204030204" pitchFamily="34" charset="0"/>
              </a:rPr>
              <a:t>Neurologic Impact of Marijuana</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71288" y="1351494"/>
            <a:ext cx="8379952" cy="5279394"/>
          </a:xfrm>
        </p:spPr>
        <p:txBody>
          <a:bodyPr>
            <a:noAutofit/>
          </a:bodyPr>
          <a:lstStyle/>
          <a:p>
            <a:pPr>
              <a:spcAft>
                <a:spcPts val="600"/>
              </a:spcAft>
            </a:pPr>
            <a:r>
              <a:rPr lang="en-US" sz="2800" dirty="0" smtClean="0">
                <a:latin typeface="Calibri" panose="020F0502020204030204" pitchFamily="34" charset="0"/>
                <a:cs typeface="Calibri" panose="020F0502020204030204" pitchFamily="34" charset="0"/>
              </a:rPr>
              <a:t>When </a:t>
            </a:r>
            <a:r>
              <a:rPr lang="en-US" sz="2800" dirty="0">
                <a:latin typeface="Calibri" panose="020F0502020204030204" pitchFamily="34" charset="0"/>
                <a:cs typeface="Calibri" panose="020F0502020204030204" pitchFamily="34" charset="0"/>
              </a:rPr>
              <a:t>cannabis users were asked to rate the effects of their own cannabis use as positive, neutral, or negative, they gave overwhelmingly negative ratings of the effects that cannabis had had on </a:t>
            </a:r>
            <a:r>
              <a:rPr lang="en-US" sz="2800" dirty="0" smtClean="0">
                <a:latin typeface="Calibri" panose="020F0502020204030204" pitchFamily="34" charset="0"/>
                <a:cs typeface="Calibri" panose="020F0502020204030204" pitchFamily="34" charset="0"/>
              </a:rPr>
              <a:t>their… </a:t>
            </a:r>
          </a:p>
          <a:p>
            <a:pPr marL="0" indent="0">
              <a:spcBef>
                <a:spcPts val="300"/>
              </a:spcBef>
              <a:spcAft>
                <a:spcPts val="600"/>
              </a:spcAft>
              <a:buNone/>
              <a:tabLst>
                <a:tab pos="3716338" algn="r"/>
              </a:tabLst>
            </a:pPr>
            <a:r>
              <a:rPr lang="en-US" sz="2800" dirty="0" smtClean="0">
                <a:latin typeface="Calibri" panose="020F0502020204030204" pitchFamily="34" charset="0"/>
                <a:cs typeface="Calibri" panose="020F0502020204030204" pitchFamily="34" charset="0"/>
              </a:rPr>
              <a:t>	Social </a:t>
            </a:r>
            <a:r>
              <a:rPr lang="en-US" sz="2800" dirty="0">
                <a:latin typeface="Calibri" panose="020F0502020204030204" pitchFamily="34" charset="0"/>
                <a:cs typeface="Calibri" panose="020F0502020204030204" pitchFamily="34" charset="0"/>
              </a:rPr>
              <a:t>life (70</a:t>
            </a:r>
            <a:r>
              <a:rPr lang="en-US" sz="2800" dirty="0" smtClean="0">
                <a:latin typeface="Calibri" panose="020F0502020204030204" pitchFamily="34" charset="0"/>
                <a:cs typeface="Calibri" panose="020F0502020204030204" pitchFamily="34" charset="0"/>
              </a:rPr>
              <a:t>%): </a:t>
            </a:r>
          </a:p>
          <a:p>
            <a:pPr marL="0" indent="0">
              <a:spcAft>
                <a:spcPts val="600"/>
              </a:spcAft>
              <a:buNone/>
              <a:tabLst>
                <a:tab pos="3716338" algn="r"/>
              </a:tabLst>
            </a:pPr>
            <a:r>
              <a:rPr lang="en-US" sz="2800" dirty="0" smtClean="0">
                <a:latin typeface="Calibri" panose="020F0502020204030204" pitchFamily="34" charset="0"/>
                <a:cs typeface="Calibri" panose="020F0502020204030204" pitchFamily="34" charset="0"/>
              </a:rPr>
              <a:t>	Physical </a:t>
            </a:r>
            <a:r>
              <a:rPr lang="en-US" sz="2800" dirty="0">
                <a:latin typeface="Calibri" panose="020F0502020204030204" pitchFamily="34" charset="0"/>
                <a:cs typeface="Calibri" panose="020F0502020204030204" pitchFamily="34" charset="0"/>
              </a:rPr>
              <a:t>health (81</a:t>
            </a:r>
            <a:r>
              <a:rPr lang="en-US" sz="2800" dirty="0" smtClean="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 </a:t>
            </a:r>
          </a:p>
          <a:p>
            <a:pPr marL="0" indent="0">
              <a:spcAft>
                <a:spcPts val="600"/>
              </a:spcAft>
              <a:buNone/>
              <a:tabLst>
                <a:tab pos="3716338" algn="r"/>
              </a:tabLst>
            </a:pPr>
            <a:r>
              <a:rPr lang="en-US" sz="2800" dirty="0" smtClean="0">
                <a:latin typeface="Calibri" panose="020F0502020204030204" pitchFamily="34" charset="0"/>
                <a:cs typeface="Calibri" panose="020F0502020204030204" pitchFamily="34" charset="0"/>
              </a:rPr>
              <a:t>	Mental </a:t>
            </a:r>
            <a:r>
              <a:rPr lang="en-US" sz="2800" dirty="0">
                <a:latin typeface="Calibri" panose="020F0502020204030204" pitchFamily="34" charset="0"/>
                <a:cs typeface="Calibri" panose="020F0502020204030204" pitchFamily="34" charset="0"/>
              </a:rPr>
              <a:t>health (60</a:t>
            </a:r>
            <a:r>
              <a:rPr lang="en-US" sz="2800" dirty="0" smtClean="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 </a:t>
            </a:r>
          </a:p>
          <a:p>
            <a:pPr marL="0" indent="0">
              <a:spcAft>
                <a:spcPts val="600"/>
              </a:spcAft>
              <a:buNone/>
              <a:tabLst>
                <a:tab pos="3716338" algn="r"/>
              </a:tabLst>
            </a:pPr>
            <a:r>
              <a:rPr lang="en-US" sz="2800" dirty="0" smtClean="0">
                <a:latin typeface="Calibri" panose="020F0502020204030204" pitchFamily="34" charset="0"/>
                <a:cs typeface="Calibri" panose="020F0502020204030204" pitchFamily="34" charset="0"/>
              </a:rPr>
              <a:t>	Cognition </a:t>
            </a:r>
            <a:r>
              <a:rPr lang="en-US" sz="2800" dirty="0">
                <a:latin typeface="Calibri" panose="020F0502020204030204" pitchFamily="34" charset="0"/>
                <a:cs typeface="Calibri" panose="020F0502020204030204" pitchFamily="34" charset="0"/>
              </a:rPr>
              <a:t>(91</a:t>
            </a:r>
            <a:r>
              <a:rPr lang="en-US" sz="2800" dirty="0" smtClean="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 </a:t>
            </a:r>
          </a:p>
          <a:p>
            <a:pPr marL="0" indent="0">
              <a:spcAft>
                <a:spcPts val="600"/>
              </a:spcAft>
              <a:buNone/>
              <a:tabLst>
                <a:tab pos="3716338" algn="r"/>
              </a:tabLst>
            </a:pPr>
            <a:r>
              <a:rPr lang="en-US" sz="2800" dirty="0" smtClean="0">
                <a:latin typeface="Calibri" panose="020F0502020204030204" pitchFamily="34" charset="0"/>
                <a:cs typeface="Calibri" panose="020F0502020204030204" pitchFamily="34" charset="0"/>
              </a:rPr>
              <a:t>	Memory </a:t>
            </a:r>
            <a:r>
              <a:rPr lang="en-US" sz="2800" dirty="0">
                <a:latin typeface="Calibri" panose="020F0502020204030204" pitchFamily="34" charset="0"/>
                <a:cs typeface="Calibri" panose="020F0502020204030204" pitchFamily="34" charset="0"/>
              </a:rPr>
              <a:t>(91</a:t>
            </a:r>
            <a:r>
              <a:rPr lang="en-US" sz="2800" dirty="0" smtClean="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 </a:t>
            </a:r>
          </a:p>
          <a:p>
            <a:pPr marL="0" indent="0">
              <a:spcAft>
                <a:spcPts val="600"/>
              </a:spcAft>
              <a:buNone/>
              <a:tabLst>
                <a:tab pos="3716338" algn="r"/>
              </a:tabLst>
            </a:pPr>
            <a:r>
              <a:rPr lang="en-US" sz="2800" dirty="0" smtClean="0">
                <a:latin typeface="Calibri" panose="020F0502020204030204" pitchFamily="34" charset="0"/>
                <a:cs typeface="Calibri" panose="020F0502020204030204" pitchFamily="34" charset="0"/>
              </a:rPr>
              <a:t>	Career </a:t>
            </a:r>
            <a:r>
              <a:rPr lang="en-US" sz="2800" dirty="0">
                <a:latin typeface="Calibri" panose="020F0502020204030204" pitchFamily="34" charset="0"/>
                <a:cs typeface="Calibri" panose="020F0502020204030204" pitchFamily="34" charset="0"/>
              </a:rPr>
              <a:t>(79</a:t>
            </a:r>
            <a:r>
              <a:rPr lang="en-US" sz="2800" dirty="0" smtClean="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p>
          <a:p>
            <a:endParaRPr lang="en-US" sz="2800" dirty="0">
              <a:latin typeface="Calibri" panose="020F0502020204030204" pitchFamily="34" charset="0"/>
              <a:cs typeface="Calibri" panose="020F0502020204030204" pitchFamily="34" charset="0"/>
            </a:endParaRPr>
          </a:p>
        </p:txBody>
      </p:sp>
      <p:sp>
        <p:nvSpPr>
          <p:cNvPr id="5" name="Rectangle 4"/>
          <p:cNvSpPr/>
          <p:nvPr/>
        </p:nvSpPr>
        <p:spPr>
          <a:xfrm>
            <a:off x="76200" y="6550223"/>
            <a:ext cx="529620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prstClr val="white"/>
                </a:solidFill>
                <a:latin typeface="Calibri"/>
              </a:rPr>
              <a:t>SOURCE: </a:t>
            </a:r>
            <a:r>
              <a:rPr kumimoji="0" lang="en-US" sz="1400" b="0" u="none" strike="noStrike" kern="1200" cap="none" spc="0" normalizeH="0" baseline="0" noProof="0" dirty="0" smtClean="0">
                <a:ln>
                  <a:noFill/>
                </a:ln>
                <a:solidFill>
                  <a:prstClr val="white"/>
                </a:solidFill>
                <a:effectLst/>
                <a:uLnTx/>
                <a:uFillTx/>
                <a:latin typeface="Calibri"/>
                <a:ea typeface="+mn-ea"/>
                <a:cs typeface="+mn-cs"/>
              </a:rPr>
              <a:t>Gruber et al., 2003.</a:t>
            </a:r>
            <a:endParaRPr kumimoji="0" lang="en-US" sz="1400" b="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5"/>
          <p:cNvGrpSpPr/>
          <p:nvPr/>
        </p:nvGrpSpPr>
        <p:grpSpPr>
          <a:xfrm>
            <a:off x="4495800" y="3252015"/>
            <a:ext cx="4002133" cy="458340"/>
            <a:chOff x="4648200" y="2895600"/>
            <a:chExt cx="4002133" cy="458340"/>
          </a:xfrm>
        </p:grpSpPr>
        <p:pic>
          <p:nvPicPr>
            <p:cNvPr id="13" name="Picture 3" descr="C:\Users\tfreese\AppData\Local\Microsoft\Windows\Temporary Internet Files\Content.IE5\DGJI47TX\MC900432609[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404366" y="2895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tfreese\AppData\Local\Microsoft\Windows\Temporary Internet Files\Content.IE5\DGJI47TX\MC900432609[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191993" y="2895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tfreese\AppData\Local\Microsoft\Windows\Temporary Internet Files\Content.IE5\TN2RZ8JH\MC900432610[1].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7798180" y="2895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895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1482" y="2895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714" y="2895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8996" y="2895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511" y="2895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793" y="2895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025" y="2895600"/>
              <a:ext cx="458340" cy="4583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495800" y="3822945"/>
            <a:ext cx="4002133" cy="464607"/>
            <a:chOff x="4648200" y="3396192"/>
            <a:chExt cx="4002133" cy="464607"/>
          </a:xfrm>
        </p:grpSpPr>
        <p:pic>
          <p:nvPicPr>
            <p:cNvPr id="72" name="Picture 3" descr="C:\Users\tfreese\AppData\Local\Microsoft\Windows\Temporary Internet Files\Content.IE5\DGJI47TX\MC900432609[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191993" y="3396192"/>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Users\tfreese\AppData\Local\Microsoft\Windows\Temporary Internet Files\Content.IE5\TN2RZ8JH\MC900432610[1].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7798180" y="3396192"/>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402459"/>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1482" y="3402459"/>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714" y="3402459"/>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8996" y="3402459"/>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511" y="3402459"/>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793" y="3402459"/>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025" y="3402459"/>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7307" y="3402459"/>
              <a:ext cx="458340" cy="4583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495800" y="4435394"/>
            <a:ext cx="4002133" cy="458340"/>
            <a:chOff x="4648200" y="3903134"/>
            <a:chExt cx="4002133" cy="458340"/>
          </a:xfrm>
        </p:grpSpPr>
        <p:pic>
          <p:nvPicPr>
            <p:cNvPr id="91" name="Picture 2" descr="C:\Users\tfreese\AppData\Local\Microsoft\Windows\Temporary Internet Files\Content.IE5\TN2RZ8JH\MC900432610[1].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7010552" y="3903134"/>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 descr="C:\Users\tfreese\AppData\Local\Microsoft\Windows\Temporary Internet Files\Content.IE5\DGJI47TX\MC900432609[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404366" y="3903134"/>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 descr="C:\Users\tfreese\AppData\Local\Microsoft\Windows\Temporary Internet Files\Content.IE5\DGJI47TX\MC900432609[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191993" y="3903134"/>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Users\tfreese\AppData\Local\Microsoft\Windows\Temporary Internet Files\Content.IE5\TN2RZ8JH\MC900432610[1].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7798180" y="3903134"/>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903134"/>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1482" y="3903134"/>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714" y="3903134"/>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8996" y="3903134"/>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511" y="3903134"/>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793" y="3903134"/>
              <a:ext cx="458340" cy="4583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495800" y="5033921"/>
            <a:ext cx="4002133" cy="458340"/>
            <a:chOff x="4648200" y="4419600"/>
            <a:chExt cx="4002133" cy="458340"/>
          </a:xfrm>
        </p:grpSpPr>
        <p:pic>
          <p:nvPicPr>
            <p:cNvPr id="114" name="Picture 3" descr="C:\Users\tfreese\AppData\Local\Microsoft\Windows\Temporary Internet Files\Content.IE5\DGJI47TX\MC900432609[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191993" y="4419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4419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1482" y="4419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714" y="4419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8996" y="4419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511" y="4419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793" y="4419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025" y="4419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7307" y="44196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1423" y="4419600"/>
              <a:ext cx="458340" cy="4583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495800" y="6141751"/>
            <a:ext cx="4002133" cy="458340"/>
            <a:chOff x="4648200" y="5410200"/>
            <a:chExt cx="4002133" cy="458340"/>
          </a:xfrm>
        </p:grpSpPr>
        <p:pic>
          <p:nvPicPr>
            <p:cNvPr id="156" name="Picture 3" descr="C:\Users\tfreese\AppData\Local\Microsoft\Windows\Temporary Internet Files\Content.IE5\DGJI47TX\MC900432609[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191993" y="54102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C:\Users\tfreese\AppData\Local\Microsoft\Windows\Temporary Internet Files\Content.IE5\TN2RZ8JH\MC900432610[1].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7798180" y="54102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54102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1482" y="54102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714" y="54102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8996" y="54102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511" y="54102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793" y="54102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025" y="5410200"/>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7307" y="5410200"/>
              <a:ext cx="458340" cy="4583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520782" y="5592883"/>
            <a:ext cx="4002133" cy="458340"/>
            <a:chOff x="4673182" y="4943393"/>
            <a:chExt cx="4002133" cy="458340"/>
          </a:xfrm>
        </p:grpSpPr>
        <p:pic>
          <p:nvPicPr>
            <p:cNvPr id="168" name="Picture 3" descr="C:\Users\tfreese\AppData\Local\Microsoft\Windows\Temporary Internet Files\Content.IE5\DGJI47TX\MC900432609[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216975" y="4943393"/>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3182" y="4943393"/>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464" y="4943393"/>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0696" y="4943393"/>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3978" y="4943393"/>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1493" y="4943393"/>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4775" y="4943393"/>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9007" y="4943393"/>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3" descr="C:\Users\tfreese\AppData\Local\Microsoft\Windows\Temporary Internet Files\Content.IE5\DGJI47TX\MC9004326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2289" y="4943393"/>
              <a:ext cx="458340" cy="45834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C:\Users\tfreese\AppData\Local\Microsoft\Windows\Temporary Internet Files\Content.IE5\TN2RZ8JH\MC9004326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6405" y="4943393"/>
              <a:ext cx="458340" cy="45834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p:cNvSpPr>
            <a:spLocks noGrp="1"/>
          </p:cNvSpPr>
          <p:nvPr>
            <p:ph type="sldNum" sz="quarter" idx="12"/>
          </p:nvPr>
        </p:nvSpPr>
        <p:spPr/>
        <p:txBody>
          <a:bodyPr/>
          <a:lstStyle/>
          <a:p>
            <a:fld id="{70F353DC-E220-4A57-A478-FFF9A64FA4CB}" type="slidenum">
              <a:rPr lang="en-US" altLang="en-US" smtClean="0"/>
              <a:pPr/>
              <a:t>55</a:t>
            </a:fld>
            <a:endParaRPr lang="en-US" altLang="en-US"/>
          </a:p>
        </p:txBody>
      </p:sp>
    </p:spTree>
    <p:extLst>
      <p:ext uri="{BB962C8B-B14F-4D97-AF65-F5344CB8AC3E}">
        <p14:creationId xmlns:p14="http://schemas.microsoft.com/office/powerpoint/2010/main" val="63529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2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25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25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left)">
                                      <p:cBhvr>
                                        <p:cTn id="39" dur="500"/>
                                        <p:tgtEl>
                                          <p:spTgt spid="3">
                                            <p:txEl>
                                              <p:pRg st="4" end="4"/>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25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wipe(left)">
                                      <p:cBhvr>
                                        <p:cTn id="48" dur="500"/>
                                        <p:tgtEl>
                                          <p:spTgt spid="3">
                                            <p:txEl>
                                              <p:pRg st="5" end="5"/>
                                            </p:txEl>
                                          </p:spTgt>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25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wipe(left)">
                                      <p:cBhvr>
                                        <p:cTn id="57" dur="500"/>
                                        <p:tgtEl>
                                          <p:spTgt spid="3">
                                            <p:txEl>
                                              <p:pRg st="6" end="6"/>
                                            </p:txEl>
                                          </p:spTgt>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a:xfrm>
            <a:off x="685800" y="457200"/>
            <a:ext cx="7772400" cy="1295400"/>
          </a:xfrm>
        </p:spPr>
        <p:txBody>
          <a:bodyPr>
            <a:noAutofit/>
          </a:bodyPr>
          <a:lstStyle/>
          <a:p>
            <a:r>
              <a:rPr lang="en-US" altLang="en-US" sz="4000" dirty="0">
                <a:latin typeface="Calibri" panose="020F0502020204030204" pitchFamily="34" charset="0"/>
                <a:cs typeface="Calibri" panose="020F0502020204030204" pitchFamily="34" charset="0"/>
              </a:rPr>
              <a:t>Methamphetamine</a:t>
            </a:r>
            <a:br>
              <a:rPr lang="en-US" altLang="en-US" sz="4000" dirty="0">
                <a:latin typeface="Calibri" panose="020F0502020204030204" pitchFamily="34" charset="0"/>
                <a:cs typeface="Calibri" panose="020F0502020204030204" pitchFamily="34" charset="0"/>
              </a:rPr>
            </a:br>
            <a:r>
              <a:rPr lang="en-US" altLang="en-US" sz="4400" i="1" dirty="0">
                <a:latin typeface="Calibri" panose="020F0502020204030204" pitchFamily="34" charset="0"/>
                <a:cs typeface="Calibri" panose="020F0502020204030204" pitchFamily="34" charset="0"/>
              </a:rPr>
              <a:t>Acute Physical Effects</a:t>
            </a:r>
            <a:r>
              <a:rPr lang="en-US" altLang="en-US" sz="4000" dirty="0">
                <a:latin typeface="Calibri" panose="020F0502020204030204" pitchFamily="34" charset="0"/>
                <a:cs typeface="Calibri" panose="020F0502020204030204" pitchFamily="34" charset="0"/>
              </a:rPr>
              <a:t> </a:t>
            </a:r>
          </a:p>
        </p:txBody>
      </p:sp>
      <p:sp>
        <p:nvSpPr>
          <p:cNvPr id="63491" name="Rectangle 3"/>
          <p:cNvSpPr>
            <a:spLocks noGrp="1"/>
          </p:cNvSpPr>
          <p:nvPr>
            <p:ph type="body" idx="1"/>
          </p:nvPr>
        </p:nvSpPr>
        <p:spPr>
          <a:xfrm>
            <a:off x="685800" y="2057400"/>
            <a:ext cx="4114800" cy="411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Arial" panose="020B0604020202020204" pitchFamily="34" charset="0"/>
              <a:buNone/>
            </a:pPr>
            <a:r>
              <a:rPr lang="en-US" altLang="en-US" sz="3200" b="1" u="sng" dirty="0">
                <a:solidFill>
                  <a:schemeClr val="tx2"/>
                </a:solidFill>
                <a:latin typeface="Calibri" panose="020F0502020204030204" pitchFamily="34" charset="0"/>
                <a:cs typeface="Calibri" panose="020F0502020204030204" pitchFamily="34" charset="0"/>
              </a:rPr>
              <a:t>Increases</a:t>
            </a:r>
          </a:p>
          <a:p>
            <a:pPr>
              <a:buClr>
                <a:srgbClr val="FFFF00"/>
              </a:buClr>
              <a:buFontTx/>
              <a:buChar char="•"/>
            </a:pPr>
            <a:r>
              <a:rPr lang="en-US" altLang="en-US" sz="3200" dirty="0">
                <a:latin typeface="Calibri" panose="020F0502020204030204" pitchFamily="34" charset="0"/>
                <a:cs typeface="Calibri" panose="020F0502020204030204" pitchFamily="34" charset="0"/>
              </a:rPr>
              <a:t>Heart rate</a:t>
            </a:r>
          </a:p>
          <a:p>
            <a:pPr>
              <a:buClr>
                <a:srgbClr val="FFFF00"/>
              </a:buClr>
              <a:buFontTx/>
              <a:buChar char="•"/>
            </a:pPr>
            <a:r>
              <a:rPr lang="en-US" altLang="en-US" sz="3200" dirty="0">
                <a:latin typeface="Calibri" panose="020F0502020204030204" pitchFamily="34" charset="0"/>
                <a:cs typeface="Calibri" panose="020F0502020204030204" pitchFamily="34" charset="0"/>
              </a:rPr>
              <a:t>Blood pressure	</a:t>
            </a:r>
          </a:p>
          <a:p>
            <a:pPr>
              <a:buClr>
                <a:srgbClr val="FFFF00"/>
              </a:buClr>
              <a:buFontTx/>
              <a:buChar char="•"/>
            </a:pPr>
            <a:r>
              <a:rPr lang="en-US" altLang="en-US" sz="3200" dirty="0">
                <a:latin typeface="Calibri" panose="020F0502020204030204" pitchFamily="34" charset="0"/>
                <a:cs typeface="Calibri" panose="020F0502020204030204" pitchFamily="34" charset="0"/>
              </a:rPr>
              <a:t>Pupil size 	</a:t>
            </a:r>
          </a:p>
          <a:p>
            <a:pPr>
              <a:buClr>
                <a:srgbClr val="FFFF00"/>
              </a:buClr>
              <a:buFontTx/>
              <a:buChar char="•"/>
            </a:pPr>
            <a:r>
              <a:rPr lang="en-US" altLang="en-US" sz="3200" dirty="0">
                <a:latin typeface="Calibri" panose="020F0502020204030204" pitchFamily="34" charset="0"/>
                <a:cs typeface="Calibri" panose="020F0502020204030204" pitchFamily="34" charset="0"/>
              </a:rPr>
              <a:t>Respiration</a:t>
            </a:r>
          </a:p>
          <a:p>
            <a:pPr>
              <a:buClr>
                <a:srgbClr val="FFFF00"/>
              </a:buClr>
              <a:buFontTx/>
              <a:buChar char="•"/>
            </a:pPr>
            <a:r>
              <a:rPr lang="en-US" altLang="en-US" sz="3200" dirty="0">
                <a:latin typeface="Calibri" panose="020F0502020204030204" pitchFamily="34" charset="0"/>
                <a:cs typeface="Calibri" panose="020F0502020204030204" pitchFamily="34" charset="0"/>
              </a:rPr>
              <a:t>Sensory acuity</a:t>
            </a:r>
          </a:p>
          <a:p>
            <a:pPr>
              <a:buClr>
                <a:srgbClr val="FFFF00"/>
              </a:buClr>
              <a:buFontTx/>
              <a:buChar char="•"/>
            </a:pPr>
            <a:r>
              <a:rPr lang="en-US" altLang="en-US" sz="3200" dirty="0">
                <a:latin typeface="Calibri" panose="020F0502020204030204" pitchFamily="34" charset="0"/>
                <a:cs typeface="Calibri" panose="020F0502020204030204" pitchFamily="34" charset="0"/>
              </a:rPr>
              <a:t>Energy</a:t>
            </a:r>
          </a:p>
        </p:txBody>
      </p:sp>
      <p:sp>
        <p:nvSpPr>
          <p:cNvPr id="63492" name="Rectangle 4"/>
          <p:cNvSpPr>
            <a:spLocks noChangeArrowheads="1"/>
          </p:cNvSpPr>
          <p:nvPr/>
        </p:nvSpPr>
        <p:spPr bwMode="auto">
          <a:xfrm>
            <a:off x="4800600" y="2057400"/>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buFont typeface="Arial" panose="020B0604020202020204" pitchFamily="34" charset="0"/>
              <a:buNone/>
            </a:pPr>
            <a:r>
              <a:rPr lang="en-US" altLang="en-US" sz="3200" b="1" u="sng" dirty="0">
                <a:solidFill>
                  <a:schemeClr val="tx2"/>
                </a:solidFill>
                <a:cs typeface="Calibri" panose="020F0502020204030204" pitchFamily="34" charset="0"/>
              </a:rPr>
              <a:t>Decreases</a:t>
            </a:r>
            <a:r>
              <a:rPr lang="en-US" altLang="en-US" sz="3200" b="1" dirty="0">
                <a:solidFill>
                  <a:schemeClr val="tx1"/>
                </a:solidFill>
                <a:cs typeface="Calibri" panose="020F0502020204030204" pitchFamily="34" charset="0"/>
              </a:rPr>
              <a:t> </a:t>
            </a:r>
          </a:p>
          <a:p>
            <a:pPr lvl="1">
              <a:spcBef>
                <a:spcPct val="0"/>
              </a:spcBef>
              <a:buClr>
                <a:srgbClr val="FFFF00"/>
              </a:buClr>
              <a:buFontTx/>
              <a:buChar char="•"/>
            </a:pPr>
            <a:r>
              <a:rPr lang="en-US" altLang="en-US" sz="3200" dirty="0">
                <a:solidFill>
                  <a:schemeClr val="tx1"/>
                </a:solidFill>
                <a:cs typeface="Calibri" panose="020F0502020204030204" pitchFamily="34" charset="0"/>
              </a:rPr>
              <a:t>Appetite</a:t>
            </a:r>
          </a:p>
          <a:p>
            <a:pPr lvl="1">
              <a:buClr>
                <a:srgbClr val="FFFF00"/>
              </a:buClr>
              <a:buFontTx/>
              <a:buChar char="•"/>
            </a:pPr>
            <a:r>
              <a:rPr lang="en-US" altLang="en-US" sz="3200" dirty="0">
                <a:solidFill>
                  <a:schemeClr val="tx1"/>
                </a:solidFill>
                <a:cs typeface="Calibri" panose="020F0502020204030204" pitchFamily="34" charset="0"/>
              </a:rPr>
              <a:t>Sleep</a:t>
            </a:r>
          </a:p>
          <a:p>
            <a:pPr lvl="1">
              <a:buClr>
                <a:srgbClr val="FFFF00"/>
              </a:buClr>
              <a:buFontTx/>
              <a:buChar char="•"/>
            </a:pPr>
            <a:r>
              <a:rPr lang="en-US" altLang="en-US" sz="3200" dirty="0">
                <a:solidFill>
                  <a:schemeClr val="tx1"/>
                </a:solidFill>
                <a:cs typeface="Calibri" panose="020F0502020204030204" pitchFamily="34" charset="0"/>
              </a:rPr>
              <a:t>Reaction time</a:t>
            </a:r>
          </a:p>
          <a:p>
            <a:pPr lvl="1">
              <a:buClr>
                <a:srgbClr val="FFFF00"/>
              </a:buClr>
              <a:buFontTx/>
              <a:buChar char="•"/>
            </a:pPr>
            <a:endParaRPr lang="en-US" altLang="en-US" sz="2800" dirty="0">
              <a:solidFill>
                <a:schemeClr val="tx1"/>
              </a:solidFill>
              <a:latin typeface="+mj-lt"/>
            </a:endParaRPr>
          </a:p>
        </p:txBody>
      </p:sp>
      <p:sp>
        <p:nvSpPr>
          <p:cNvPr id="5" name="Slide Number Placeholder 2"/>
          <p:cNvSpPr>
            <a:spLocks noGrp="1"/>
          </p:cNvSpPr>
          <p:nvPr>
            <p:ph type="sldNum" sz="quarter" idx="12"/>
          </p:nvPr>
        </p:nvSpPr>
        <p:spPr>
          <a:xfrm>
            <a:off x="6670964" y="6292334"/>
            <a:ext cx="2057400" cy="365125"/>
          </a:xfrm>
        </p:spPr>
        <p:txBody>
          <a:bodyPr/>
          <a:lstStyle/>
          <a:p>
            <a:r>
              <a:rPr lang="en-US" altLang="en-US" dirty="0" smtClean="0"/>
              <a:t>56</a:t>
            </a:r>
            <a:endParaRPr lang="en-US" altLang="en-US" sz="1200" dirty="0"/>
          </a:p>
        </p:txBody>
      </p:sp>
      <p:sp>
        <p:nvSpPr>
          <p:cNvPr id="2" name="TextBox 1"/>
          <p:cNvSpPr txBox="1"/>
          <p:nvPr/>
        </p:nvSpPr>
        <p:spPr>
          <a:xfrm>
            <a:off x="166255" y="6292334"/>
            <a:ext cx="548640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a:t>
            </a:r>
            <a:r>
              <a:rPr lang="en-US" dirty="0" err="1" smtClean="0">
                <a:latin typeface="Calibri" panose="020F0502020204030204" pitchFamily="34" charset="0"/>
                <a:cs typeface="Calibri" panose="020F0502020204030204" pitchFamily="34" charset="0"/>
              </a:rPr>
              <a:t>Galanter</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Kleber</a:t>
            </a:r>
            <a:r>
              <a:rPr lang="en-US" dirty="0" smtClean="0">
                <a:latin typeface="Calibri" panose="020F0502020204030204" pitchFamily="34" charset="0"/>
                <a:cs typeface="Calibri" panose="020F0502020204030204" pitchFamily="34" charset="0"/>
              </a:rPr>
              <a:t>, &amp; Brady, 2015</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26966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a:xfrm>
            <a:off x="762000" y="228600"/>
            <a:ext cx="7772400" cy="1143000"/>
          </a:xfrm>
        </p:spPr>
        <p:txBody>
          <a:bodyPr/>
          <a:lstStyle/>
          <a:p>
            <a:pPr algn="ctr"/>
            <a:r>
              <a:rPr lang="en-US" altLang="en-US" sz="4000" dirty="0">
                <a:solidFill>
                  <a:srgbClr val="FFFF00"/>
                </a:solidFill>
                <a:latin typeface="Calibri" panose="020F0502020204030204" pitchFamily="34" charset="0"/>
                <a:cs typeface="Calibri" panose="020F0502020204030204" pitchFamily="34" charset="0"/>
              </a:rPr>
              <a:t>Methamphetamine</a:t>
            </a:r>
            <a:br>
              <a:rPr lang="en-US" altLang="en-US" sz="4000" dirty="0">
                <a:solidFill>
                  <a:srgbClr val="FFFF00"/>
                </a:solidFill>
                <a:latin typeface="Calibri" panose="020F0502020204030204" pitchFamily="34" charset="0"/>
                <a:cs typeface="Calibri" panose="020F0502020204030204" pitchFamily="34" charset="0"/>
              </a:rPr>
            </a:br>
            <a:r>
              <a:rPr lang="en-US" altLang="en-US" sz="4000" i="1" dirty="0">
                <a:solidFill>
                  <a:srgbClr val="FFFF00"/>
                </a:solidFill>
                <a:latin typeface="Calibri" panose="020F0502020204030204" pitchFamily="34" charset="0"/>
                <a:cs typeface="Calibri" panose="020F0502020204030204" pitchFamily="34" charset="0"/>
              </a:rPr>
              <a:t>Acute Psychological Effects</a:t>
            </a:r>
          </a:p>
        </p:txBody>
      </p:sp>
      <p:sp>
        <p:nvSpPr>
          <p:cNvPr id="64515" name="Rectangle 3"/>
          <p:cNvSpPr>
            <a:spLocks noGrp="1"/>
          </p:cNvSpPr>
          <p:nvPr>
            <p:ph type="body" sz="half" idx="1"/>
          </p:nvPr>
        </p:nvSpPr>
        <p:spPr>
          <a:xfrm>
            <a:off x="762000" y="2057400"/>
            <a:ext cx="3810000" cy="4114800"/>
          </a:xfrm>
        </p:spPr>
        <p:txBody>
          <a:bodyPr/>
          <a:lstStyle/>
          <a:p>
            <a:pPr>
              <a:buFont typeface="Arial" panose="020B0604020202020204" pitchFamily="34" charset="0"/>
              <a:buNone/>
            </a:pPr>
            <a:r>
              <a:rPr lang="en-US" altLang="en-US" sz="3200" b="1" u="sng" dirty="0">
                <a:solidFill>
                  <a:schemeClr val="tx2"/>
                </a:solidFill>
                <a:latin typeface="Calibri" panose="020F0502020204030204" pitchFamily="34" charset="0"/>
                <a:cs typeface="Calibri" panose="020F0502020204030204" pitchFamily="34" charset="0"/>
              </a:rPr>
              <a:t>Increases</a:t>
            </a:r>
          </a:p>
          <a:p>
            <a:pPr>
              <a:buClr>
                <a:srgbClr val="FFFF00"/>
              </a:buClr>
              <a:buFontTx/>
              <a:buChar char="•"/>
            </a:pPr>
            <a:r>
              <a:rPr lang="en-US" altLang="en-US" sz="3200" dirty="0">
                <a:latin typeface="Calibri" panose="020F0502020204030204" pitchFamily="34" charset="0"/>
                <a:cs typeface="Calibri" panose="020F0502020204030204" pitchFamily="34" charset="0"/>
              </a:rPr>
              <a:t>Confidence  </a:t>
            </a:r>
          </a:p>
          <a:p>
            <a:pPr>
              <a:buClr>
                <a:srgbClr val="FFFF00"/>
              </a:buClr>
              <a:buFontTx/>
              <a:buChar char="•"/>
            </a:pPr>
            <a:r>
              <a:rPr lang="en-US" altLang="en-US" sz="3200" dirty="0">
                <a:latin typeface="Calibri" panose="020F0502020204030204" pitchFamily="34" charset="0"/>
                <a:cs typeface="Calibri" panose="020F0502020204030204" pitchFamily="34" charset="0"/>
              </a:rPr>
              <a:t>Alertness </a:t>
            </a:r>
          </a:p>
          <a:p>
            <a:pPr>
              <a:buClr>
                <a:srgbClr val="FFFF00"/>
              </a:buClr>
              <a:buFontTx/>
              <a:buChar char="•"/>
            </a:pPr>
            <a:r>
              <a:rPr lang="en-US" altLang="en-US" sz="3200" dirty="0">
                <a:latin typeface="Calibri" panose="020F0502020204030204" pitchFamily="34" charset="0"/>
                <a:cs typeface="Calibri" panose="020F0502020204030204" pitchFamily="34" charset="0"/>
              </a:rPr>
              <a:t>Mood</a:t>
            </a:r>
          </a:p>
          <a:p>
            <a:pPr>
              <a:buClr>
                <a:srgbClr val="FFFF00"/>
              </a:buClr>
              <a:buFontTx/>
              <a:buChar char="•"/>
            </a:pPr>
            <a:r>
              <a:rPr lang="en-US" altLang="en-US" sz="3200" dirty="0">
                <a:latin typeface="Calibri" panose="020F0502020204030204" pitchFamily="34" charset="0"/>
                <a:cs typeface="Calibri" panose="020F0502020204030204" pitchFamily="34" charset="0"/>
              </a:rPr>
              <a:t>Sex drive</a:t>
            </a:r>
          </a:p>
          <a:p>
            <a:pPr>
              <a:buClr>
                <a:srgbClr val="FFFF00"/>
              </a:buClr>
              <a:buFontTx/>
              <a:buChar char="•"/>
            </a:pPr>
            <a:r>
              <a:rPr lang="en-US" altLang="en-US" sz="3200" dirty="0">
                <a:latin typeface="Calibri" panose="020F0502020204030204" pitchFamily="34" charset="0"/>
                <a:cs typeface="Calibri" panose="020F0502020204030204" pitchFamily="34" charset="0"/>
              </a:rPr>
              <a:t>Energy</a:t>
            </a:r>
          </a:p>
          <a:p>
            <a:pPr>
              <a:buClr>
                <a:srgbClr val="FFFF00"/>
              </a:buClr>
              <a:buFontTx/>
              <a:buChar char="•"/>
            </a:pPr>
            <a:r>
              <a:rPr lang="en-US" altLang="en-US" sz="3200" dirty="0">
                <a:latin typeface="Calibri" panose="020F0502020204030204" pitchFamily="34" charset="0"/>
                <a:cs typeface="Calibri" panose="020F0502020204030204" pitchFamily="34" charset="0"/>
              </a:rPr>
              <a:t>Talkativeness</a:t>
            </a:r>
          </a:p>
        </p:txBody>
      </p:sp>
      <p:sp>
        <p:nvSpPr>
          <p:cNvPr id="64516" name="Rectangle 4"/>
          <p:cNvSpPr>
            <a:spLocks noGrp="1"/>
          </p:cNvSpPr>
          <p:nvPr>
            <p:ph type="body" sz="half" idx="2"/>
          </p:nvPr>
        </p:nvSpPr>
        <p:spPr>
          <a:xfrm>
            <a:off x="4953000" y="2057400"/>
            <a:ext cx="3810000" cy="4114800"/>
          </a:xfrm>
        </p:spPr>
        <p:txBody>
          <a:bodyPr>
            <a:normAutofit/>
          </a:bodyPr>
          <a:lstStyle/>
          <a:p>
            <a:pPr>
              <a:buFont typeface="Arial" panose="020B0604020202020204" pitchFamily="34" charset="0"/>
              <a:buNone/>
            </a:pPr>
            <a:r>
              <a:rPr lang="en-US" altLang="en-US" sz="3200" b="1" u="sng" dirty="0">
                <a:solidFill>
                  <a:schemeClr val="tx2"/>
                </a:solidFill>
                <a:latin typeface="Calibri" panose="020F0502020204030204" pitchFamily="34" charset="0"/>
                <a:cs typeface="Calibri" panose="020F0502020204030204" pitchFamily="34" charset="0"/>
              </a:rPr>
              <a:t>Decreases</a:t>
            </a:r>
            <a:r>
              <a:rPr lang="en-US" altLang="en-US" sz="3200" b="1" dirty="0">
                <a:latin typeface="Calibri" panose="020F0502020204030204" pitchFamily="34" charset="0"/>
                <a:cs typeface="Calibri" panose="020F0502020204030204" pitchFamily="34" charset="0"/>
              </a:rPr>
              <a:t> </a:t>
            </a:r>
          </a:p>
          <a:p>
            <a:pPr>
              <a:buClr>
                <a:srgbClr val="FFFF00"/>
              </a:buClr>
              <a:buFontTx/>
              <a:buChar char="•"/>
            </a:pPr>
            <a:r>
              <a:rPr lang="en-US" altLang="en-US" sz="3200" dirty="0">
                <a:latin typeface="Calibri" panose="020F0502020204030204" pitchFamily="34" charset="0"/>
                <a:cs typeface="Calibri" panose="020F0502020204030204" pitchFamily="34" charset="0"/>
              </a:rPr>
              <a:t>Boredom</a:t>
            </a:r>
          </a:p>
          <a:p>
            <a:pPr>
              <a:buClr>
                <a:srgbClr val="FFFF00"/>
              </a:buClr>
              <a:buFontTx/>
              <a:buChar char="•"/>
            </a:pPr>
            <a:r>
              <a:rPr lang="en-US" altLang="en-US" sz="3200" dirty="0">
                <a:latin typeface="Calibri" panose="020F0502020204030204" pitchFamily="34" charset="0"/>
                <a:cs typeface="Calibri" panose="020F0502020204030204" pitchFamily="34" charset="0"/>
              </a:rPr>
              <a:t>Loneliness</a:t>
            </a:r>
          </a:p>
          <a:p>
            <a:pPr>
              <a:buClr>
                <a:srgbClr val="FFFF00"/>
              </a:buClr>
              <a:buFontTx/>
              <a:buChar char="•"/>
            </a:pPr>
            <a:r>
              <a:rPr lang="en-US" altLang="en-US" sz="3200" dirty="0">
                <a:latin typeface="Calibri" panose="020F0502020204030204" pitchFamily="34" charset="0"/>
                <a:cs typeface="Calibri" panose="020F0502020204030204" pitchFamily="34" charset="0"/>
              </a:rPr>
              <a:t>Timidity</a:t>
            </a:r>
            <a:endParaRPr lang="en-US" altLang="en-US" sz="3200" b="1" dirty="0">
              <a:latin typeface="Calibri" panose="020F0502020204030204" pitchFamily="34" charset="0"/>
              <a:cs typeface="Calibri" panose="020F0502020204030204" pitchFamily="34" charset="0"/>
            </a:endParaRPr>
          </a:p>
        </p:txBody>
      </p:sp>
      <p:sp>
        <p:nvSpPr>
          <p:cNvPr id="5" name="Slide Number Placeholder 2"/>
          <p:cNvSpPr>
            <a:spLocks noGrp="1"/>
          </p:cNvSpPr>
          <p:nvPr>
            <p:ph type="sldNum" sz="quarter" idx="12"/>
          </p:nvPr>
        </p:nvSpPr>
        <p:spPr>
          <a:xfrm>
            <a:off x="8035637" y="6176663"/>
            <a:ext cx="644236" cy="365125"/>
          </a:xfrm>
        </p:spPr>
        <p:txBody>
          <a:bodyPr/>
          <a:lstStyle/>
          <a:p>
            <a:r>
              <a:rPr lang="en-US" altLang="en-US" dirty="0" smtClean="0">
                <a:solidFill>
                  <a:schemeClr val="tx1"/>
                </a:solidFill>
              </a:rPr>
              <a:t>57</a:t>
            </a:r>
            <a:endParaRPr lang="en-US" altLang="en-US" dirty="0">
              <a:solidFill>
                <a:schemeClr val="tx1"/>
              </a:solidFill>
            </a:endParaRPr>
          </a:p>
        </p:txBody>
      </p:sp>
      <p:sp>
        <p:nvSpPr>
          <p:cNvPr id="2" name="Rectangle 1"/>
          <p:cNvSpPr/>
          <p:nvPr/>
        </p:nvSpPr>
        <p:spPr>
          <a:xfrm>
            <a:off x="238314" y="6357122"/>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extLst>
      <p:ext uri="{BB962C8B-B14F-4D97-AF65-F5344CB8AC3E}">
        <p14:creationId xmlns:p14="http://schemas.microsoft.com/office/powerpoint/2010/main" val="22014523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xfrm>
            <a:off x="685800" y="228600"/>
            <a:ext cx="7772400" cy="1295400"/>
          </a:xfrm>
        </p:spPr>
        <p:txBody>
          <a:bodyPr>
            <a:noAutofit/>
          </a:bodyPr>
          <a:lstStyle/>
          <a:p>
            <a:r>
              <a:rPr lang="en-US" altLang="en-US" sz="4000" dirty="0">
                <a:latin typeface="Calibri" panose="020F0502020204030204" pitchFamily="34" charset="0"/>
                <a:cs typeface="Calibri" panose="020F0502020204030204" pitchFamily="34" charset="0"/>
              </a:rPr>
              <a:t>Methamphetamine</a:t>
            </a:r>
            <a:br>
              <a:rPr lang="en-US" altLang="en-US" sz="4000" dirty="0">
                <a:latin typeface="Calibri" panose="020F0502020204030204" pitchFamily="34" charset="0"/>
                <a:cs typeface="Calibri" panose="020F0502020204030204" pitchFamily="34" charset="0"/>
              </a:rPr>
            </a:br>
            <a:r>
              <a:rPr lang="en-US" altLang="en-US" sz="4400" i="1" dirty="0">
                <a:latin typeface="Calibri" panose="020F0502020204030204" pitchFamily="34" charset="0"/>
                <a:cs typeface="Calibri" panose="020F0502020204030204" pitchFamily="34" charset="0"/>
              </a:rPr>
              <a:t>Chronic Physical Effects</a:t>
            </a:r>
            <a:r>
              <a:rPr lang="en-US" altLang="en-US" sz="4000" dirty="0">
                <a:latin typeface="Calibri" panose="020F0502020204030204" pitchFamily="34" charset="0"/>
                <a:cs typeface="Calibri" panose="020F0502020204030204" pitchFamily="34" charset="0"/>
              </a:rPr>
              <a:t> </a:t>
            </a:r>
          </a:p>
        </p:txBody>
      </p:sp>
      <p:sp>
        <p:nvSpPr>
          <p:cNvPr id="65539" name="Rectangle 3"/>
          <p:cNvSpPr>
            <a:spLocks noGrp="1"/>
          </p:cNvSpPr>
          <p:nvPr>
            <p:ph type="body" idx="1"/>
          </p:nvPr>
        </p:nvSpPr>
        <p:spPr>
          <a:xfrm>
            <a:off x="762000" y="2286000"/>
            <a:ext cx="3657600" cy="3733800"/>
          </a:xfrm>
        </p:spPr>
        <p:txBody>
          <a:bodyPr/>
          <a:lstStyle/>
          <a:p>
            <a:pPr>
              <a:lnSpc>
                <a:spcPct val="90000"/>
              </a:lnSpc>
              <a:buClr>
                <a:srgbClr val="FFFF00"/>
              </a:buClr>
              <a:buFontTx/>
              <a:buChar char="•"/>
            </a:pPr>
            <a:r>
              <a:rPr lang="en-US" altLang="en-US" sz="3200" dirty="0">
                <a:solidFill>
                  <a:schemeClr val="tx1"/>
                </a:solidFill>
                <a:latin typeface="Calibri" panose="020F0502020204030204" pitchFamily="34" charset="0"/>
                <a:cs typeface="Calibri" panose="020F0502020204030204" pitchFamily="34" charset="0"/>
              </a:rPr>
              <a:t>Tremor</a:t>
            </a:r>
          </a:p>
          <a:p>
            <a:pPr>
              <a:lnSpc>
                <a:spcPct val="90000"/>
              </a:lnSpc>
              <a:buClr>
                <a:srgbClr val="FFFF00"/>
              </a:buClr>
              <a:buFontTx/>
              <a:buChar char="•"/>
            </a:pPr>
            <a:r>
              <a:rPr lang="en-US" altLang="en-US" sz="3200" dirty="0">
                <a:solidFill>
                  <a:schemeClr val="tx1"/>
                </a:solidFill>
                <a:latin typeface="Calibri" panose="020F0502020204030204" pitchFamily="34" charset="0"/>
                <a:cs typeface="Calibri" panose="020F0502020204030204" pitchFamily="34" charset="0"/>
              </a:rPr>
              <a:t>Weakness</a:t>
            </a:r>
          </a:p>
          <a:p>
            <a:pPr>
              <a:lnSpc>
                <a:spcPct val="90000"/>
              </a:lnSpc>
              <a:buClr>
                <a:srgbClr val="FFFF00"/>
              </a:buClr>
              <a:buFontTx/>
              <a:buChar char="•"/>
            </a:pPr>
            <a:r>
              <a:rPr lang="en-US" altLang="en-US" sz="3200" dirty="0">
                <a:solidFill>
                  <a:schemeClr val="tx1"/>
                </a:solidFill>
                <a:latin typeface="Calibri" panose="020F0502020204030204" pitchFamily="34" charset="0"/>
                <a:cs typeface="Calibri" panose="020F0502020204030204" pitchFamily="34" charset="0"/>
              </a:rPr>
              <a:t>Dry mouth</a:t>
            </a:r>
          </a:p>
          <a:p>
            <a:pPr>
              <a:lnSpc>
                <a:spcPct val="90000"/>
              </a:lnSpc>
              <a:buClr>
                <a:srgbClr val="FFFF00"/>
              </a:buClr>
              <a:buFontTx/>
              <a:buChar char="•"/>
            </a:pPr>
            <a:r>
              <a:rPr lang="en-US" altLang="en-US" sz="3200" dirty="0">
                <a:solidFill>
                  <a:schemeClr val="tx1"/>
                </a:solidFill>
                <a:latin typeface="Calibri" panose="020F0502020204030204" pitchFamily="34" charset="0"/>
                <a:cs typeface="Calibri" panose="020F0502020204030204" pitchFamily="34" charset="0"/>
              </a:rPr>
              <a:t>Weight loss</a:t>
            </a:r>
          </a:p>
          <a:p>
            <a:pPr>
              <a:lnSpc>
                <a:spcPct val="90000"/>
              </a:lnSpc>
              <a:buClr>
                <a:srgbClr val="FFFF00"/>
              </a:buClr>
              <a:buFontTx/>
              <a:buChar char="•"/>
            </a:pPr>
            <a:r>
              <a:rPr lang="en-US" altLang="en-US" sz="3200" dirty="0">
                <a:solidFill>
                  <a:schemeClr val="tx1"/>
                </a:solidFill>
                <a:latin typeface="Calibri" panose="020F0502020204030204" pitchFamily="34" charset="0"/>
                <a:cs typeface="Calibri" panose="020F0502020204030204" pitchFamily="34" charset="0"/>
              </a:rPr>
              <a:t>Cough</a:t>
            </a:r>
          </a:p>
          <a:p>
            <a:pPr>
              <a:lnSpc>
                <a:spcPct val="90000"/>
              </a:lnSpc>
              <a:buClr>
                <a:srgbClr val="FFFF00"/>
              </a:buClr>
              <a:buFontTx/>
              <a:buChar char="•"/>
            </a:pPr>
            <a:r>
              <a:rPr lang="en-US" altLang="en-US" sz="3200" dirty="0">
                <a:solidFill>
                  <a:schemeClr val="tx1"/>
                </a:solidFill>
                <a:latin typeface="Calibri" panose="020F0502020204030204" pitchFamily="34" charset="0"/>
                <a:cs typeface="Calibri" panose="020F0502020204030204" pitchFamily="34" charset="0"/>
              </a:rPr>
              <a:t>Sinus infection</a:t>
            </a:r>
          </a:p>
        </p:txBody>
      </p:sp>
      <p:sp>
        <p:nvSpPr>
          <p:cNvPr id="65540" name="Rectangle 4"/>
          <p:cNvSpPr>
            <a:spLocks noChangeArrowheads="1"/>
          </p:cNvSpPr>
          <p:nvPr/>
        </p:nvSpPr>
        <p:spPr bwMode="auto">
          <a:xfrm>
            <a:off x="4343400" y="2286000"/>
            <a:ext cx="4495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lnSpc>
                <a:spcPct val="90000"/>
              </a:lnSpc>
              <a:buClr>
                <a:srgbClr val="FFFF00"/>
              </a:buClr>
              <a:buFontTx/>
              <a:buChar char="•"/>
            </a:pPr>
            <a:r>
              <a:rPr lang="en-US" altLang="en-US" sz="3200" dirty="0">
                <a:solidFill>
                  <a:schemeClr val="tx1"/>
                </a:solidFill>
                <a:cs typeface="Calibri" panose="020F0502020204030204" pitchFamily="34" charset="0"/>
              </a:rPr>
              <a:t>Sweating</a:t>
            </a:r>
          </a:p>
          <a:p>
            <a:pPr>
              <a:lnSpc>
                <a:spcPct val="90000"/>
              </a:lnSpc>
              <a:buClr>
                <a:srgbClr val="FFFF00"/>
              </a:buClr>
              <a:buFontTx/>
              <a:buChar char="•"/>
            </a:pPr>
            <a:r>
              <a:rPr lang="en-US" altLang="en-US" sz="3200" dirty="0">
                <a:solidFill>
                  <a:schemeClr val="tx1"/>
                </a:solidFill>
                <a:cs typeface="Calibri" panose="020F0502020204030204" pitchFamily="34" charset="0"/>
              </a:rPr>
              <a:t>Burned lips; sore nose</a:t>
            </a:r>
          </a:p>
          <a:p>
            <a:pPr>
              <a:lnSpc>
                <a:spcPct val="90000"/>
              </a:lnSpc>
              <a:buClr>
                <a:srgbClr val="FFFF00"/>
              </a:buClr>
              <a:buFontTx/>
              <a:buChar char="•"/>
            </a:pPr>
            <a:r>
              <a:rPr lang="en-US" altLang="en-US" sz="3200" dirty="0">
                <a:solidFill>
                  <a:schemeClr val="tx1"/>
                </a:solidFill>
                <a:cs typeface="Calibri" panose="020F0502020204030204" pitchFamily="34" charset="0"/>
              </a:rPr>
              <a:t>Oily skin/complexion</a:t>
            </a:r>
          </a:p>
          <a:p>
            <a:pPr>
              <a:lnSpc>
                <a:spcPct val="90000"/>
              </a:lnSpc>
              <a:buClr>
                <a:srgbClr val="FFFF00"/>
              </a:buClr>
              <a:buFontTx/>
              <a:buChar char="•"/>
            </a:pPr>
            <a:r>
              <a:rPr lang="en-US" altLang="en-US" sz="3200" dirty="0">
                <a:solidFill>
                  <a:schemeClr val="tx1"/>
                </a:solidFill>
                <a:cs typeface="Calibri" panose="020F0502020204030204" pitchFamily="34" charset="0"/>
              </a:rPr>
              <a:t>Headaches</a:t>
            </a:r>
          </a:p>
          <a:p>
            <a:pPr>
              <a:lnSpc>
                <a:spcPct val="90000"/>
              </a:lnSpc>
              <a:buClr>
                <a:srgbClr val="FFFF00"/>
              </a:buClr>
              <a:buFontTx/>
              <a:buChar char="•"/>
            </a:pPr>
            <a:r>
              <a:rPr lang="en-US" altLang="en-US" sz="3200" dirty="0">
                <a:solidFill>
                  <a:schemeClr val="tx1"/>
                </a:solidFill>
                <a:cs typeface="Calibri" panose="020F0502020204030204" pitchFamily="34" charset="0"/>
              </a:rPr>
              <a:t>Diarrhea</a:t>
            </a:r>
          </a:p>
          <a:p>
            <a:pPr>
              <a:lnSpc>
                <a:spcPct val="90000"/>
              </a:lnSpc>
              <a:buClr>
                <a:srgbClr val="FFFF00"/>
              </a:buClr>
              <a:buFontTx/>
              <a:buChar char="•"/>
            </a:pPr>
            <a:r>
              <a:rPr lang="en-US" altLang="en-US" sz="3200" dirty="0">
                <a:solidFill>
                  <a:schemeClr val="tx1"/>
                </a:solidFill>
                <a:cs typeface="Calibri" panose="020F0502020204030204" pitchFamily="34" charset="0"/>
              </a:rPr>
              <a:t>Anorexia</a:t>
            </a:r>
          </a:p>
        </p:txBody>
      </p:sp>
      <p:sp>
        <p:nvSpPr>
          <p:cNvPr id="5" name="Slide Number Placeholder 2"/>
          <p:cNvSpPr>
            <a:spLocks noGrp="1"/>
          </p:cNvSpPr>
          <p:nvPr>
            <p:ph type="sldNum" sz="quarter" idx="12"/>
          </p:nvPr>
        </p:nvSpPr>
        <p:spPr>
          <a:xfrm>
            <a:off x="8028709" y="6176663"/>
            <a:ext cx="609600" cy="365125"/>
          </a:xfrm>
        </p:spPr>
        <p:txBody>
          <a:bodyPr/>
          <a:lstStyle/>
          <a:p>
            <a:r>
              <a:rPr lang="en-US" altLang="en-US" dirty="0" smtClean="0"/>
              <a:t>58</a:t>
            </a:r>
            <a:endParaRPr lang="en-US" altLang="en-US" dirty="0"/>
          </a:p>
        </p:txBody>
      </p:sp>
      <p:sp>
        <p:nvSpPr>
          <p:cNvPr id="2" name="Rectangle 1"/>
          <p:cNvSpPr/>
          <p:nvPr/>
        </p:nvSpPr>
        <p:spPr>
          <a:xfrm>
            <a:off x="217532" y="6357122"/>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extLst>
      <p:ext uri="{BB962C8B-B14F-4D97-AF65-F5344CB8AC3E}">
        <p14:creationId xmlns:p14="http://schemas.microsoft.com/office/powerpoint/2010/main" val="30249377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xfrm>
            <a:off x="685800" y="228600"/>
            <a:ext cx="7772400" cy="1295400"/>
          </a:xfrm>
        </p:spPr>
        <p:txBody>
          <a:bodyPr>
            <a:noAutofit/>
          </a:bodyPr>
          <a:lstStyle/>
          <a:p>
            <a:r>
              <a:rPr lang="en-US" altLang="en-US" sz="4000" dirty="0">
                <a:latin typeface="Calibri" panose="020F0502020204030204" pitchFamily="34" charset="0"/>
                <a:cs typeface="Calibri" panose="020F0502020204030204" pitchFamily="34" charset="0"/>
              </a:rPr>
              <a:t>Methamphetamine</a:t>
            </a:r>
            <a:br>
              <a:rPr lang="en-US" altLang="en-US" sz="4000" dirty="0">
                <a:latin typeface="Calibri" panose="020F0502020204030204" pitchFamily="34" charset="0"/>
                <a:cs typeface="Calibri" panose="020F0502020204030204" pitchFamily="34" charset="0"/>
              </a:rPr>
            </a:br>
            <a:r>
              <a:rPr lang="en-US" altLang="en-US" sz="4400" i="1" dirty="0">
                <a:latin typeface="Calibri" panose="020F0502020204030204" pitchFamily="34" charset="0"/>
                <a:cs typeface="Calibri" panose="020F0502020204030204" pitchFamily="34" charset="0"/>
              </a:rPr>
              <a:t>Chronic Psychological Effects</a:t>
            </a:r>
            <a:r>
              <a:rPr lang="en-US" altLang="en-US" sz="4000" dirty="0">
                <a:latin typeface="Calibri" panose="020F0502020204030204" pitchFamily="34" charset="0"/>
                <a:cs typeface="Calibri" panose="020F0502020204030204" pitchFamily="34" charset="0"/>
              </a:rPr>
              <a:t> </a:t>
            </a:r>
          </a:p>
        </p:txBody>
      </p:sp>
      <p:sp>
        <p:nvSpPr>
          <p:cNvPr id="65539" name="Rectangle 3"/>
          <p:cNvSpPr>
            <a:spLocks noGrp="1"/>
          </p:cNvSpPr>
          <p:nvPr>
            <p:ph type="body" idx="1"/>
          </p:nvPr>
        </p:nvSpPr>
        <p:spPr>
          <a:xfrm>
            <a:off x="762000" y="2286000"/>
            <a:ext cx="3657600" cy="3733800"/>
          </a:xfrm>
        </p:spPr>
        <p:txBody>
          <a:bodyPr/>
          <a:lstStyle/>
          <a:p>
            <a:pPr>
              <a:lnSpc>
                <a:spcPct val="90000"/>
              </a:lnSpc>
              <a:buClr>
                <a:schemeClr val="tx2"/>
              </a:buClr>
              <a:buFontTx/>
              <a:buChar char="•"/>
            </a:pPr>
            <a:r>
              <a:rPr lang="en-US" altLang="en-US" sz="3200" dirty="0">
                <a:solidFill>
                  <a:schemeClr val="tx1"/>
                </a:solidFill>
                <a:latin typeface="Calibri" panose="020F0502020204030204" pitchFamily="34" charset="0"/>
                <a:cs typeface="Calibri" panose="020F0502020204030204" pitchFamily="34" charset="0"/>
              </a:rPr>
              <a:t>Confusion</a:t>
            </a:r>
          </a:p>
          <a:p>
            <a:pPr>
              <a:lnSpc>
                <a:spcPct val="90000"/>
              </a:lnSpc>
              <a:buClr>
                <a:schemeClr val="tx2"/>
              </a:buClr>
              <a:buFontTx/>
              <a:buChar char="•"/>
            </a:pPr>
            <a:r>
              <a:rPr lang="en-US" altLang="en-US" sz="3200" dirty="0">
                <a:solidFill>
                  <a:schemeClr val="tx1"/>
                </a:solidFill>
                <a:latin typeface="Calibri" panose="020F0502020204030204" pitchFamily="34" charset="0"/>
                <a:cs typeface="Calibri" panose="020F0502020204030204" pitchFamily="34" charset="0"/>
              </a:rPr>
              <a:t>Concentration</a:t>
            </a:r>
          </a:p>
          <a:p>
            <a:pPr>
              <a:lnSpc>
                <a:spcPct val="90000"/>
              </a:lnSpc>
              <a:buClr>
                <a:schemeClr val="tx2"/>
              </a:buClr>
              <a:buFontTx/>
              <a:buChar char="•"/>
            </a:pPr>
            <a:r>
              <a:rPr lang="en-US" altLang="en-US" sz="3200" dirty="0">
                <a:solidFill>
                  <a:schemeClr val="tx1"/>
                </a:solidFill>
                <a:latin typeface="Calibri" panose="020F0502020204030204" pitchFamily="34" charset="0"/>
                <a:cs typeface="Calibri" panose="020F0502020204030204" pitchFamily="34" charset="0"/>
              </a:rPr>
              <a:t>Hallucinations</a:t>
            </a:r>
          </a:p>
          <a:p>
            <a:pPr>
              <a:lnSpc>
                <a:spcPct val="90000"/>
              </a:lnSpc>
              <a:buClr>
                <a:schemeClr val="tx2"/>
              </a:buClr>
              <a:buFontTx/>
              <a:buChar char="•"/>
            </a:pPr>
            <a:r>
              <a:rPr lang="en-US" altLang="en-US" sz="3200" dirty="0">
                <a:solidFill>
                  <a:schemeClr val="tx1"/>
                </a:solidFill>
                <a:latin typeface="Calibri" panose="020F0502020204030204" pitchFamily="34" charset="0"/>
                <a:cs typeface="Calibri" panose="020F0502020204030204" pitchFamily="34" charset="0"/>
              </a:rPr>
              <a:t>Fatigue</a:t>
            </a:r>
          </a:p>
          <a:p>
            <a:pPr>
              <a:lnSpc>
                <a:spcPct val="90000"/>
              </a:lnSpc>
              <a:buClr>
                <a:schemeClr val="tx2"/>
              </a:buClr>
              <a:buFontTx/>
              <a:buChar char="•"/>
            </a:pPr>
            <a:r>
              <a:rPr lang="en-US" altLang="en-US" sz="3200" dirty="0">
                <a:solidFill>
                  <a:schemeClr val="tx1"/>
                </a:solidFill>
                <a:latin typeface="Calibri" panose="020F0502020204030204" pitchFamily="34" charset="0"/>
                <a:cs typeface="Calibri" panose="020F0502020204030204" pitchFamily="34" charset="0"/>
              </a:rPr>
              <a:t>Memory loss</a:t>
            </a:r>
          </a:p>
          <a:p>
            <a:pPr>
              <a:lnSpc>
                <a:spcPct val="90000"/>
              </a:lnSpc>
              <a:buClr>
                <a:schemeClr val="tx2"/>
              </a:buClr>
              <a:buFontTx/>
              <a:buChar char="•"/>
            </a:pPr>
            <a:r>
              <a:rPr lang="en-US" altLang="en-US" sz="3200" dirty="0">
                <a:solidFill>
                  <a:schemeClr val="tx1"/>
                </a:solidFill>
                <a:latin typeface="Calibri" panose="020F0502020204030204" pitchFamily="34" charset="0"/>
                <a:cs typeface="Calibri" panose="020F0502020204030204" pitchFamily="34" charset="0"/>
              </a:rPr>
              <a:t>Insomnia</a:t>
            </a:r>
          </a:p>
        </p:txBody>
      </p:sp>
      <p:sp>
        <p:nvSpPr>
          <p:cNvPr id="65540" name="Rectangle 4"/>
          <p:cNvSpPr>
            <a:spLocks noChangeArrowheads="1"/>
          </p:cNvSpPr>
          <p:nvPr/>
        </p:nvSpPr>
        <p:spPr bwMode="auto">
          <a:xfrm>
            <a:off x="4343400" y="2286000"/>
            <a:ext cx="4495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lnSpc>
                <a:spcPct val="90000"/>
              </a:lnSpc>
              <a:buClr>
                <a:schemeClr val="tx2"/>
              </a:buClr>
              <a:buFontTx/>
              <a:buChar char="•"/>
            </a:pPr>
            <a:r>
              <a:rPr lang="en-US" altLang="en-US" sz="3200" dirty="0">
                <a:solidFill>
                  <a:schemeClr val="tx1"/>
                </a:solidFill>
                <a:cs typeface="Calibri" panose="020F0502020204030204" pitchFamily="34" charset="0"/>
              </a:rPr>
              <a:t>Irritability</a:t>
            </a:r>
          </a:p>
          <a:p>
            <a:pPr>
              <a:lnSpc>
                <a:spcPct val="90000"/>
              </a:lnSpc>
              <a:buClr>
                <a:schemeClr val="tx2"/>
              </a:buClr>
              <a:buFontTx/>
              <a:buChar char="•"/>
            </a:pPr>
            <a:r>
              <a:rPr lang="en-US" altLang="en-US" sz="3200" dirty="0">
                <a:solidFill>
                  <a:schemeClr val="tx1"/>
                </a:solidFill>
                <a:cs typeface="Calibri" panose="020F0502020204030204" pitchFamily="34" charset="0"/>
              </a:rPr>
              <a:t>Paranoia</a:t>
            </a:r>
          </a:p>
          <a:p>
            <a:pPr>
              <a:lnSpc>
                <a:spcPct val="90000"/>
              </a:lnSpc>
              <a:buClr>
                <a:schemeClr val="tx2"/>
              </a:buClr>
              <a:buFontTx/>
              <a:buChar char="•"/>
            </a:pPr>
            <a:r>
              <a:rPr lang="en-US" altLang="en-US" sz="3200" dirty="0">
                <a:solidFill>
                  <a:schemeClr val="tx1"/>
                </a:solidFill>
                <a:cs typeface="Calibri" panose="020F0502020204030204" pitchFamily="34" charset="0"/>
              </a:rPr>
              <a:t>Panic reactions</a:t>
            </a:r>
          </a:p>
          <a:p>
            <a:pPr>
              <a:lnSpc>
                <a:spcPct val="90000"/>
              </a:lnSpc>
              <a:buClr>
                <a:schemeClr val="tx2"/>
              </a:buClr>
              <a:buFontTx/>
              <a:buChar char="•"/>
            </a:pPr>
            <a:r>
              <a:rPr lang="en-US" altLang="en-US" sz="3200" dirty="0">
                <a:solidFill>
                  <a:schemeClr val="tx1"/>
                </a:solidFill>
                <a:cs typeface="Calibri" panose="020F0502020204030204" pitchFamily="34" charset="0"/>
              </a:rPr>
              <a:t>Depression</a:t>
            </a:r>
          </a:p>
          <a:p>
            <a:pPr>
              <a:lnSpc>
                <a:spcPct val="90000"/>
              </a:lnSpc>
              <a:buClr>
                <a:schemeClr val="tx2"/>
              </a:buClr>
              <a:buFontTx/>
              <a:buChar char="•"/>
            </a:pPr>
            <a:r>
              <a:rPr lang="en-US" altLang="en-US" sz="3200" dirty="0">
                <a:solidFill>
                  <a:schemeClr val="tx1"/>
                </a:solidFill>
                <a:cs typeface="Calibri" panose="020F0502020204030204" pitchFamily="34" charset="0"/>
              </a:rPr>
              <a:t>Anger</a:t>
            </a:r>
          </a:p>
          <a:p>
            <a:pPr>
              <a:lnSpc>
                <a:spcPct val="90000"/>
              </a:lnSpc>
              <a:buClr>
                <a:schemeClr val="tx2"/>
              </a:buClr>
              <a:buFontTx/>
              <a:buChar char="•"/>
            </a:pPr>
            <a:r>
              <a:rPr lang="en-US" altLang="en-US" sz="3200" dirty="0">
                <a:solidFill>
                  <a:schemeClr val="tx1"/>
                </a:solidFill>
                <a:cs typeface="Calibri" panose="020F0502020204030204" pitchFamily="34" charset="0"/>
              </a:rPr>
              <a:t>Psychosis</a:t>
            </a:r>
          </a:p>
        </p:txBody>
      </p:sp>
      <p:sp>
        <p:nvSpPr>
          <p:cNvPr id="5" name="Slide Number Placeholder 2"/>
          <p:cNvSpPr>
            <a:spLocks noGrp="1"/>
          </p:cNvSpPr>
          <p:nvPr>
            <p:ph type="sldNum" sz="quarter" idx="12"/>
          </p:nvPr>
        </p:nvSpPr>
        <p:spPr>
          <a:xfrm>
            <a:off x="8042563" y="6180870"/>
            <a:ext cx="609600" cy="365125"/>
          </a:xfrm>
        </p:spPr>
        <p:txBody>
          <a:bodyPr/>
          <a:lstStyle/>
          <a:p>
            <a:r>
              <a:rPr lang="en-US" altLang="en-US" dirty="0" smtClean="0"/>
              <a:t>59</a:t>
            </a:r>
            <a:endParaRPr lang="en-US" altLang="en-US" dirty="0"/>
          </a:p>
        </p:txBody>
      </p:sp>
      <p:sp>
        <p:nvSpPr>
          <p:cNvPr id="2" name="Rectangle 1"/>
          <p:cNvSpPr/>
          <p:nvPr/>
        </p:nvSpPr>
        <p:spPr>
          <a:xfrm>
            <a:off x="196750" y="6361329"/>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extLst>
      <p:ext uri="{BB962C8B-B14F-4D97-AF65-F5344CB8AC3E}">
        <p14:creationId xmlns:p14="http://schemas.microsoft.com/office/powerpoint/2010/main" val="153949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latin typeface="Calibri" panose="020F0502020204030204" pitchFamily="34" charset="0"/>
                <a:cs typeface="Calibri" panose="020F0502020204030204" pitchFamily="34" charset="0"/>
              </a:rPr>
              <a:t>Pre-Test Question</a:t>
            </a:r>
            <a:endParaRPr lang="en-US" dirty="0"/>
          </a:p>
        </p:txBody>
      </p:sp>
      <p:sp>
        <p:nvSpPr>
          <p:cNvPr id="3" name="Content Placeholder 2"/>
          <p:cNvSpPr>
            <a:spLocks noGrp="1"/>
          </p:cNvSpPr>
          <p:nvPr>
            <p:ph idx="1"/>
          </p:nvPr>
        </p:nvSpPr>
        <p:spPr/>
        <p:txBody>
          <a:bodyPr/>
          <a:lstStyle/>
          <a:p>
            <a:pPr marL="0" indent="0">
              <a:buNone/>
            </a:pPr>
            <a:r>
              <a:rPr lang="en-US" sz="3200" dirty="0" smtClean="0"/>
              <a:t>3. Almost half of HIV-seropositive individuals will have some degree of neurocognitive impairment. </a:t>
            </a:r>
          </a:p>
          <a:p>
            <a:pPr marL="0" indent="0">
              <a:buNone/>
            </a:pPr>
            <a:endParaRPr lang="en-US" dirty="0"/>
          </a:p>
          <a:p>
            <a:pPr marL="457200" indent="-457200">
              <a:buFont typeface="+mj-lt"/>
              <a:buAutoNum type="alphaLcParenR"/>
            </a:pPr>
            <a:r>
              <a:rPr lang="en-US" sz="2800" dirty="0" smtClean="0"/>
              <a:t>True </a:t>
            </a:r>
          </a:p>
          <a:p>
            <a:pPr marL="457200" indent="-457200">
              <a:buFont typeface="+mj-lt"/>
              <a:buAutoNum type="alphaLcParenR"/>
            </a:pPr>
            <a:r>
              <a:rPr lang="en-US" sz="2800" dirty="0" smtClean="0"/>
              <a:t>False </a:t>
            </a:r>
            <a:endParaRPr lang="en-US" sz="2800"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6</a:t>
            </a:fld>
            <a:endParaRPr lang="en-US">
              <a:solidFill>
                <a:srgbClr val="FFFFFF"/>
              </a:solidFill>
            </a:endParaRPr>
          </a:p>
        </p:txBody>
      </p:sp>
    </p:spTree>
    <p:extLst>
      <p:ext uri="{BB962C8B-B14F-4D97-AF65-F5344CB8AC3E}">
        <p14:creationId xmlns:p14="http://schemas.microsoft.com/office/powerpoint/2010/main" val="37476898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304800" y="228600"/>
            <a:ext cx="8686800" cy="990600"/>
          </a:xfrm>
        </p:spPr>
        <p:txBody>
          <a:bodyPr/>
          <a:lstStyle/>
          <a:p>
            <a:pPr eaLnBrk="1" hangingPunct="1">
              <a:defRPr/>
            </a:pPr>
            <a:r>
              <a:rPr lang="en-US" sz="4000" dirty="0" smtClean="0">
                <a:latin typeface="Calibri" panose="020F0502020204030204" pitchFamily="34" charset="0"/>
                <a:cs typeface="Calibri" panose="020F0502020204030204" pitchFamily="34" charset="0"/>
              </a:rPr>
              <a:t>What are Opioids? </a:t>
            </a:r>
          </a:p>
        </p:txBody>
      </p:sp>
      <p:sp>
        <p:nvSpPr>
          <p:cNvPr id="68611" name="Rectangle 3"/>
          <p:cNvSpPr>
            <a:spLocks noGrp="1" noChangeArrowheads="1"/>
          </p:cNvSpPr>
          <p:nvPr>
            <p:ph type="body" idx="1"/>
          </p:nvPr>
        </p:nvSpPr>
        <p:spPr>
          <a:xfrm>
            <a:off x="1103376" y="1566672"/>
            <a:ext cx="7543800" cy="5138928"/>
          </a:xfrm>
        </p:spPr>
        <p:txBody>
          <a:bodyPr/>
          <a:lstStyle/>
          <a:p>
            <a:pPr eaLnBrk="1" hangingPunct="1">
              <a:lnSpc>
                <a:spcPct val="90000"/>
              </a:lnSpc>
              <a:defRPr/>
            </a:pPr>
            <a:endParaRPr lang="en-US" sz="2800" dirty="0" smtClean="0"/>
          </a:p>
          <a:p>
            <a:pPr eaLnBrk="1" hangingPunct="1">
              <a:lnSpc>
                <a:spcPct val="90000"/>
              </a:lnSpc>
              <a:defRPr/>
            </a:pPr>
            <a:r>
              <a:rPr lang="en-US" sz="2800" dirty="0" smtClean="0">
                <a:latin typeface="Calibri" panose="020F0502020204030204" pitchFamily="34" charset="0"/>
                <a:cs typeface="Calibri" panose="020F0502020204030204" pitchFamily="34" charset="0"/>
              </a:rPr>
              <a:t>Opiate: derivative of opium poppy</a:t>
            </a:r>
          </a:p>
          <a:p>
            <a:pPr lvl="1" eaLnBrk="1" hangingPunct="1">
              <a:lnSpc>
                <a:spcPct val="90000"/>
              </a:lnSpc>
              <a:defRPr/>
            </a:pPr>
            <a:r>
              <a:rPr lang="en-US" sz="2400" dirty="0" smtClean="0">
                <a:latin typeface="Calibri" panose="020F0502020204030204" pitchFamily="34" charset="0"/>
                <a:cs typeface="Calibri" panose="020F0502020204030204" pitchFamily="34" charset="0"/>
              </a:rPr>
              <a:t>Morphine</a:t>
            </a:r>
          </a:p>
          <a:p>
            <a:pPr lvl="1" eaLnBrk="1" hangingPunct="1">
              <a:lnSpc>
                <a:spcPct val="90000"/>
              </a:lnSpc>
              <a:defRPr/>
            </a:pPr>
            <a:r>
              <a:rPr lang="en-US" sz="2400" dirty="0" smtClean="0">
                <a:latin typeface="Calibri" panose="020F0502020204030204" pitchFamily="34" charset="0"/>
                <a:cs typeface="Calibri" panose="020F0502020204030204" pitchFamily="34" charset="0"/>
              </a:rPr>
              <a:t>Codeine</a:t>
            </a:r>
          </a:p>
          <a:p>
            <a:pPr eaLnBrk="1" hangingPunct="1">
              <a:lnSpc>
                <a:spcPct val="90000"/>
              </a:lnSpc>
              <a:defRPr/>
            </a:pPr>
            <a:r>
              <a:rPr lang="en-US" sz="2800" dirty="0" smtClean="0">
                <a:latin typeface="Calibri" panose="020F0502020204030204" pitchFamily="34" charset="0"/>
                <a:cs typeface="Calibri" panose="020F0502020204030204" pitchFamily="34" charset="0"/>
              </a:rPr>
              <a:t>Opioid: any compound that binds to opioid receptors</a:t>
            </a:r>
          </a:p>
          <a:p>
            <a:pPr lvl="1" eaLnBrk="1" hangingPunct="1">
              <a:lnSpc>
                <a:spcPct val="90000"/>
              </a:lnSpc>
              <a:defRPr/>
            </a:pPr>
            <a:r>
              <a:rPr lang="en-US" sz="2400" dirty="0" smtClean="0">
                <a:latin typeface="Calibri" panose="020F0502020204030204" pitchFamily="34" charset="0"/>
                <a:cs typeface="Calibri" panose="020F0502020204030204" pitchFamily="34" charset="0"/>
              </a:rPr>
              <a:t>Semisynthetic (i.e. hydrocodone, oxycodone, heroin, buprenorphine)</a:t>
            </a:r>
          </a:p>
          <a:p>
            <a:pPr lvl="1" eaLnBrk="1" hangingPunct="1">
              <a:lnSpc>
                <a:spcPct val="90000"/>
              </a:lnSpc>
              <a:defRPr/>
            </a:pPr>
            <a:r>
              <a:rPr lang="en-US" sz="2400" dirty="0" smtClean="0">
                <a:latin typeface="Calibri" panose="020F0502020204030204" pitchFamily="34" charset="0"/>
                <a:cs typeface="Calibri" panose="020F0502020204030204" pitchFamily="34" charset="0"/>
              </a:rPr>
              <a:t>Synthetic (i.e. fentanyl (30-50x as potent as heroin), methadone)</a:t>
            </a:r>
          </a:p>
          <a:p>
            <a:pPr lvl="1" eaLnBrk="1" hangingPunct="1">
              <a:lnSpc>
                <a:spcPct val="90000"/>
              </a:lnSpc>
              <a:defRPr/>
            </a:pPr>
            <a:r>
              <a:rPr lang="en-US" sz="2400" dirty="0" smtClean="0">
                <a:latin typeface="Calibri" panose="020F0502020204030204" pitchFamily="34" charset="0"/>
                <a:cs typeface="Calibri" panose="020F0502020204030204" pitchFamily="34" charset="0"/>
              </a:rPr>
              <a:t>Oral, transdermal and intravenous formulations</a:t>
            </a:r>
          </a:p>
          <a:p>
            <a:pPr eaLnBrk="1" hangingPunct="1">
              <a:lnSpc>
                <a:spcPct val="90000"/>
              </a:lnSpc>
              <a:defRPr/>
            </a:pPr>
            <a:r>
              <a:rPr lang="en-US" sz="2800" dirty="0" smtClean="0">
                <a:latin typeface="Calibri" panose="020F0502020204030204" pitchFamily="34" charset="0"/>
                <a:cs typeface="Calibri" panose="020F0502020204030204" pitchFamily="34" charset="0"/>
              </a:rPr>
              <a:t>Narcotic: legal designation</a:t>
            </a:r>
          </a:p>
          <a:p>
            <a:pPr eaLnBrk="1" hangingPunct="1">
              <a:lnSpc>
                <a:spcPct val="90000"/>
              </a:lnSpc>
              <a:defRPr/>
            </a:pPr>
            <a:endParaRPr lang="en-US" sz="2800" dirty="0" smtClean="0"/>
          </a:p>
        </p:txBody>
      </p:sp>
      <p:pic>
        <p:nvPicPr>
          <p:cNvPr id="99333" name="Picture 5" descr="opium_poppy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863" y="0"/>
            <a:ext cx="17526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Slide Number Placeholder 5"/>
          <p:cNvSpPr txBox="1">
            <a:spLocks/>
          </p:cNvSpPr>
          <p:nvPr/>
        </p:nvSpPr>
        <p:spPr bwMode="auto">
          <a:xfrm>
            <a:off x="7026275" y="5730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60</a:t>
            </a:fld>
            <a:endParaRPr lang="en-US" dirty="0">
              <a:solidFill>
                <a:srgbClr val="FFFFFF"/>
              </a:solidFill>
            </a:endParaRPr>
          </a:p>
        </p:txBody>
      </p:sp>
      <p:sp>
        <p:nvSpPr>
          <p:cNvPr id="3" name="Rectangle 2"/>
          <p:cNvSpPr/>
          <p:nvPr/>
        </p:nvSpPr>
        <p:spPr>
          <a:xfrm>
            <a:off x="58499" y="6477000"/>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pic>
        <p:nvPicPr>
          <p:cNvPr id="9" name="Picture 4" descr="http://s0.geograph.org.uk/geophotos/01/90/91/1909144_fd7e805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99" y="86001"/>
            <a:ext cx="2322392" cy="187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1057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a:xfrm>
            <a:off x="76200" y="304800"/>
            <a:ext cx="9067800" cy="1431925"/>
          </a:xfrm>
        </p:spPr>
        <p:txBody>
          <a:bodyPr/>
          <a:lstStyle/>
          <a:p>
            <a:pPr eaLnBrk="1" hangingPunct="1">
              <a:defRPr/>
            </a:pPr>
            <a:r>
              <a:rPr lang="en-US" sz="4000" dirty="0">
                <a:latin typeface="Calibri" panose="020F0502020204030204" pitchFamily="34" charset="0"/>
                <a:cs typeface="Calibri" panose="020F0502020204030204" pitchFamily="34" charset="0"/>
              </a:rPr>
              <a:t>Effects of </a:t>
            </a:r>
            <a:r>
              <a:rPr lang="en-US" sz="4000" dirty="0" smtClean="0">
                <a:latin typeface="Calibri" panose="020F0502020204030204" pitchFamily="34" charset="0"/>
                <a:cs typeface="Calibri" panose="020F0502020204030204" pitchFamily="34" charset="0"/>
              </a:rPr>
              <a:t>Opioids</a:t>
            </a:r>
            <a:endParaRPr lang="en-US" sz="4000" dirty="0">
              <a:latin typeface="Calibri" panose="020F0502020204030204" pitchFamily="34" charset="0"/>
              <a:cs typeface="Calibri" panose="020F0502020204030204" pitchFamily="34" charset="0"/>
            </a:endParaRPr>
          </a:p>
        </p:txBody>
      </p:sp>
      <p:sp>
        <p:nvSpPr>
          <p:cNvPr id="968707" name="Rectangle 3"/>
          <p:cNvSpPr>
            <a:spLocks noGrp="1" noChangeArrowheads="1"/>
          </p:cNvSpPr>
          <p:nvPr>
            <p:ph type="body" idx="1"/>
          </p:nvPr>
        </p:nvSpPr>
        <p:spPr>
          <a:xfrm>
            <a:off x="609600" y="1676400"/>
            <a:ext cx="8001000" cy="5029200"/>
          </a:xfrm>
        </p:spPr>
        <p:txBody>
          <a:bodyPr/>
          <a:lstStyle/>
          <a:p>
            <a:pPr eaLnBrk="1" hangingPunct="1">
              <a:lnSpc>
                <a:spcPct val="90000"/>
              </a:lnSpc>
              <a:defRPr/>
            </a:pPr>
            <a:r>
              <a:rPr lang="en-US" sz="2800" dirty="0">
                <a:latin typeface="Calibri" panose="020F0502020204030204" pitchFamily="34" charset="0"/>
                <a:cs typeface="Calibri" panose="020F0502020204030204" pitchFamily="34" charset="0"/>
              </a:rPr>
              <a:t>Opioids are highly addictive </a:t>
            </a:r>
          </a:p>
          <a:p>
            <a:pPr eaLnBrk="1" hangingPunct="1">
              <a:lnSpc>
                <a:spcPct val="90000"/>
              </a:lnSpc>
              <a:defRPr/>
            </a:pPr>
            <a:r>
              <a:rPr lang="en-US" sz="2800" dirty="0">
                <a:latin typeface="Calibri" panose="020F0502020204030204" pitchFamily="34" charset="0"/>
                <a:cs typeface="Calibri" panose="020F0502020204030204" pitchFamily="34" charset="0"/>
              </a:rPr>
              <a:t>Brain cells can become dependent to the extent that users need it in order to function in their daily </a:t>
            </a:r>
            <a:r>
              <a:rPr lang="en-US" sz="2800" dirty="0" smtClean="0">
                <a:latin typeface="Calibri" panose="020F0502020204030204" pitchFamily="34" charset="0"/>
                <a:cs typeface="Calibri" panose="020F0502020204030204" pitchFamily="34" charset="0"/>
              </a:rPr>
              <a:t>routine (without necessarily getting “high”).</a:t>
            </a:r>
            <a:endParaRPr lang="en-US" sz="2800" dirty="0">
              <a:latin typeface="Calibri" panose="020F0502020204030204" pitchFamily="34" charset="0"/>
              <a:cs typeface="Calibri" panose="020F0502020204030204" pitchFamily="34" charset="0"/>
            </a:endParaRPr>
          </a:p>
          <a:p>
            <a:pPr eaLnBrk="1" hangingPunct="1">
              <a:lnSpc>
                <a:spcPct val="90000"/>
              </a:lnSpc>
              <a:defRPr/>
            </a:pPr>
            <a:endParaRPr lang="en-US" sz="2800" dirty="0" smtClean="0">
              <a:latin typeface="Calibri" panose="020F0502020204030204" pitchFamily="34" charset="0"/>
              <a:cs typeface="Calibri" panose="020F0502020204030204" pitchFamily="34" charset="0"/>
            </a:endParaRPr>
          </a:p>
          <a:p>
            <a:pPr eaLnBrk="1" hangingPunct="1">
              <a:lnSpc>
                <a:spcPct val="90000"/>
              </a:lnSpc>
              <a:defRPr/>
            </a:pPr>
            <a:r>
              <a:rPr lang="en-US" sz="2800" dirty="0" smtClean="0">
                <a:latin typeface="Calibri" panose="020F0502020204030204" pitchFamily="34" charset="0"/>
                <a:cs typeface="Calibri" panose="020F0502020204030204" pitchFamily="34" charset="0"/>
              </a:rPr>
              <a:t>Opioids </a:t>
            </a:r>
            <a:r>
              <a:rPr lang="en-US" sz="2800" dirty="0">
                <a:latin typeface="Calibri" panose="020F0502020204030204" pitchFamily="34" charset="0"/>
                <a:cs typeface="Calibri" panose="020F0502020204030204" pitchFamily="34" charset="0"/>
              </a:rPr>
              <a:t>initially cause a rush of pleasure</a:t>
            </a:r>
          </a:p>
          <a:p>
            <a:pPr eaLnBrk="1" hangingPunct="1">
              <a:lnSpc>
                <a:spcPct val="90000"/>
              </a:lnSpc>
              <a:defRPr/>
            </a:pPr>
            <a:endParaRPr lang="en-US" sz="2800" dirty="0" smtClean="0">
              <a:latin typeface="Calibri" panose="020F0502020204030204" pitchFamily="34" charset="0"/>
              <a:cs typeface="Calibri" panose="020F0502020204030204" pitchFamily="34" charset="0"/>
            </a:endParaRPr>
          </a:p>
          <a:p>
            <a:pPr eaLnBrk="1" hangingPunct="1">
              <a:lnSpc>
                <a:spcPct val="90000"/>
              </a:lnSpc>
              <a:defRPr/>
            </a:pPr>
            <a:r>
              <a:rPr lang="en-US" sz="2800" dirty="0" smtClean="0">
                <a:latin typeface="Calibri" panose="020F0502020204030204" pitchFamily="34" charset="0"/>
                <a:cs typeface="Calibri" panose="020F0502020204030204" pitchFamily="34" charset="0"/>
              </a:rPr>
              <a:t>Opioids reduce cognitive processing, slow </a:t>
            </a:r>
            <a:r>
              <a:rPr lang="en-US" sz="2800" dirty="0">
                <a:latin typeface="Calibri" panose="020F0502020204030204" pitchFamily="34" charset="0"/>
                <a:cs typeface="Calibri" panose="020F0502020204030204" pitchFamily="34" charset="0"/>
              </a:rPr>
              <a:t>down reaction time, and </a:t>
            </a:r>
            <a:r>
              <a:rPr lang="en-US" sz="2800" dirty="0" smtClean="0">
                <a:latin typeface="Calibri" panose="020F0502020204030204" pitchFamily="34" charset="0"/>
                <a:cs typeface="Calibri" panose="020F0502020204030204" pitchFamily="34" charset="0"/>
              </a:rPr>
              <a:t>impair memory, all of which affects behavior and impairs decision-making abilities.</a:t>
            </a:r>
            <a:endParaRPr lang="en-US" sz="28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61</a:t>
            </a:fld>
            <a:endParaRPr lang="en-US">
              <a:solidFill>
                <a:srgbClr val="FFFFFF"/>
              </a:solidFill>
            </a:endParaRPr>
          </a:p>
        </p:txBody>
      </p:sp>
      <p:sp>
        <p:nvSpPr>
          <p:cNvPr id="3" name="Rectangle 2"/>
          <p:cNvSpPr/>
          <p:nvPr/>
        </p:nvSpPr>
        <p:spPr>
          <a:xfrm>
            <a:off x="300660" y="6428509"/>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extLst>
      <p:ext uri="{BB962C8B-B14F-4D97-AF65-F5344CB8AC3E}">
        <p14:creationId xmlns:p14="http://schemas.microsoft.com/office/powerpoint/2010/main" val="10784069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152400"/>
            <a:ext cx="7772400" cy="1143000"/>
          </a:xfrm>
        </p:spPr>
        <p:txBody>
          <a:bodyPr lIns="92075" tIns="46037" rIns="92075" bIns="46037"/>
          <a:lstStyle/>
          <a:p>
            <a:pPr eaLnBrk="1" hangingPunct="1">
              <a:defRPr/>
            </a:pPr>
            <a:r>
              <a:rPr lang="en-US" sz="4000" dirty="0">
                <a:latin typeface="Calibri" panose="020F0502020204030204" pitchFamily="34" charset="0"/>
                <a:cs typeface="Calibri" panose="020F0502020204030204" pitchFamily="34" charset="0"/>
              </a:rPr>
              <a:t>Acute Effects of Opioids</a:t>
            </a:r>
          </a:p>
        </p:txBody>
      </p:sp>
      <p:sp>
        <p:nvSpPr>
          <p:cNvPr id="72707" name="Rectangle 3"/>
          <p:cNvSpPr>
            <a:spLocks noGrp="1" noChangeArrowheads="1"/>
          </p:cNvSpPr>
          <p:nvPr>
            <p:ph type="body" idx="1"/>
          </p:nvPr>
        </p:nvSpPr>
        <p:spPr>
          <a:xfrm>
            <a:off x="304800" y="1219200"/>
            <a:ext cx="8305800" cy="4648200"/>
          </a:xfrm>
        </p:spPr>
        <p:txBody>
          <a:bodyPr lIns="92075" tIns="46037" rIns="92075" bIns="46037"/>
          <a:lstStyle/>
          <a:p>
            <a:pPr lvl="1" eaLnBrk="1" hangingPunct="1">
              <a:lnSpc>
                <a:spcPct val="90000"/>
              </a:lnSpc>
              <a:buClr>
                <a:schemeClr val="folHlink"/>
              </a:buClr>
              <a:tabLst>
                <a:tab pos="5430838" algn="l"/>
              </a:tabLst>
              <a:defRPr/>
            </a:pPr>
            <a:r>
              <a:rPr lang="en-US" sz="2800" dirty="0">
                <a:latin typeface="Calibri" panose="020F0502020204030204" pitchFamily="34" charset="0"/>
                <a:cs typeface="Calibri" panose="020F0502020204030204" pitchFamily="34" charset="0"/>
              </a:rPr>
              <a:t>Euphoria</a:t>
            </a:r>
          </a:p>
          <a:p>
            <a:pPr lvl="1" eaLnBrk="1" hangingPunct="1">
              <a:lnSpc>
                <a:spcPct val="90000"/>
              </a:lnSpc>
              <a:buClr>
                <a:schemeClr val="folHlink"/>
              </a:buClr>
              <a:tabLst>
                <a:tab pos="5430838" algn="l"/>
              </a:tabLst>
              <a:defRPr/>
            </a:pPr>
            <a:r>
              <a:rPr lang="en-US" sz="2800" dirty="0">
                <a:latin typeface="Calibri" panose="020F0502020204030204" pitchFamily="34" charset="0"/>
                <a:cs typeface="Calibri" panose="020F0502020204030204" pitchFamily="34" charset="0"/>
              </a:rPr>
              <a:t>Pain relief</a:t>
            </a:r>
          </a:p>
          <a:p>
            <a:pPr lvl="1" eaLnBrk="1" hangingPunct="1">
              <a:lnSpc>
                <a:spcPct val="90000"/>
              </a:lnSpc>
              <a:buClr>
                <a:schemeClr val="folHlink"/>
              </a:buClr>
              <a:tabLst>
                <a:tab pos="5430838" algn="l"/>
              </a:tabLst>
              <a:defRPr/>
            </a:pPr>
            <a:r>
              <a:rPr lang="en-US" sz="2800" dirty="0">
                <a:latin typeface="Calibri" panose="020F0502020204030204" pitchFamily="34" charset="0"/>
                <a:cs typeface="Calibri" panose="020F0502020204030204" pitchFamily="34" charset="0"/>
              </a:rPr>
              <a:t>Suppresses cough reflex</a:t>
            </a:r>
          </a:p>
          <a:p>
            <a:pPr lvl="1" eaLnBrk="1" hangingPunct="1">
              <a:lnSpc>
                <a:spcPct val="90000"/>
              </a:lnSpc>
              <a:buClr>
                <a:schemeClr val="folHlink"/>
              </a:buClr>
              <a:tabLst>
                <a:tab pos="5430838" algn="l"/>
              </a:tabLst>
              <a:defRPr/>
            </a:pPr>
            <a:r>
              <a:rPr lang="en-US" sz="2800" dirty="0">
                <a:latin typeface="Calibri" panose="020F0502020204030204" pitchFamily="34" charset="0"/>
                <a:cs typeface="Calibri" panose="020F0502020204030204" pitchFamily="34" charset="0"/>
              </a:rPr>
              <a:t>Histamine release</a:t>
            </a:r>
          </a:p>
          <a:p>
            <a:pPr lvl="1" eaLnBrk="1" hangingPunct="1">
              <a:lnSpc>
                <a:spcPct val="90000"/>
              </a:lnSpc>
              <a:buClr>
                <a:schemeClr val="folHlink"/>
              </a:buClr>
              <a:tabLst>
                <a:tab pos="5430838" algn="l"/>
              </a:tabLst>
              <a:defRPr/>
            </a:pPr>
            <a:r>
              <a:rPr lang="en-US" sz="2800" dirty="0">
                <a:latin typeface="Calibri" panose="020F0502020204030204" pitchFamily="34" charset="0"/>
                <a:cs typeface="Calibri" panose="020F0502020204030204" pitchFamily="34" charset="0"/>
              </a:rPr>
              <a:t>Warm flushing of the skin</a:t>
            </a:r>
          </a:p>
          <a:p>
            <a:pPr lvl="1" eaLnBrk="1" hangingPunct="1">
              <a:lnSpc>
                <a:spcPct val="90000"/>
              </a:lnSpc>
              <a:buClr>
                <a:schemeClr val="folHlink"/>
              </a:buClr>
              <a:tabLst>
                <a:tab pos="5430838" algn="l"/>
              </a:tabLst>
              <a:defRPr/>
            </a:pPr>
            <a:r>
              <a:rPr lang="en-US" sz="2800" dirty="0">
                <a:latin typeface="Calibri" panose="020F0502020204030204" pitchFamily="34" charset="0"/>
                <a:cs typeface="Calibri" panose="020F0502020204030204" pitchFamily="34" charset="0"/>
              </a:rPr>
              <a:t>Dry mouth</a:t>
            </a:r>
          </a:p>
          <a:p>
            <a:pPr lvl="1" eaLnBrk="1" hangingPunct="1">
              <a:lnSpc>
                <a:spcPct val="90000"/>
              </a:lnSpc>
              <a:buClr>
                <a:schemeClr val="folHlink"/>
              </a:buClr>
              <a:tabLst>
                <a:tab pos="5430838" algn="l"/>
              </a:tabLst>
              <a:defRPr/>
            </a:pPr>
            <a:r>
              <a:rPr lang="en-US" sz="2800" dirty="0">
                <a:latin typeface="Calibri" panose="020F0502020204030204" pitchFamily="34" charset="0"/>
                <a:cs typeface="Calibri" panose="020F0502020204030204" pitchFamily="34" charset="0"/>
              </a:rPr>
              <a:t>Drowsiness and lethargy</a:t>
            </a:r>
          </a:p>
          <a:p>
            <a:pPr lvl="1" eaLnBrk="1" hangingPunct="1">
              <a:lnSpc>
                <a:spcPct val="90000"/>
              </a:lnSpc>
              <a:buClr>
                <a:schemeClr val="folHlink"/>
              </a:buClr>
              <a:tabLst>
                <a:tab pos="5430838" algn="l"/>
              </a:tabLst>
              <a:defRPr/>
            </a:pPr>
            <a:r>
              <a:rPr lang="en-US" sz="2800" dirty="0">
                <a:latin typeface="Calibri" panose="020F0502020204030204" pitchFamily="34" charset="0"/>
                <a:cs typeface="Calibri" panose="020F0502020204030204" pitchFamily="34" charset="0"/>
              </a:rPr>
              <a:t>Sense of well-being</a:t>
            </a:r>
          </a:p>
          <a:p>
            <a:pPr lvl="1" eaLnBrk="1" hangingPunct="1">
              <a:lnSpc>
                <a:spcPct val="90000"/>
              </a:lnSpc>
              <a:buClr>
                <a:schemeClr val="folHlink"/>
              </a:buClr>
              <a:tabLst>
                <a:tab pos="5430838" algn="l"/>
              </a:tabLst>
              <a:defRPr/>
            </a:pPr>
            <a:r>
              <a:rPr lang="en-US" sz="2800" dirty="0">
                <a:latin typeface="Calibri" panose="020F0502020204030204" pitchFamily="34" charset="0"/>
                <a:cs typeface="Calibri" panose="020F0502020204030204" pitchFamily="34" charset="0"/>
              </a:rPr>
              <a:t>Depression of the central nervous </a:t>
            </a:r>
            <a:r>
              <a:rPr lang="en-US" sz="2800" dirty="0" smtClean="0">
                <a:latin typeface="Calibri" panose="020F0502020204030204" pitchFamily="34" charset="0"/>
                <a:cs typeface="Calibri" panose="020F0502020204030204" pitchFamily="34" charset="0"/>
              </a:rPr>
              <a:t>system</a:t>
            </a:r>
            <a:endParaRPr lang="en-US" sz="3600" dirty="0">
              <a:latin typeface="Calibri" panose="020F0502020204030204" pitchFamily="34" charset="0"/>
              <a:cs typeface="Calibri" panose="020F0502020204030204" pitchFamily="34" charset="0"/>
            </a:endParaRPr>
          </a:p>
          <a:p>
            <a:pPr eaLnBrk="1" hangingPunct="1">
              <a:lnSpc>
                <a:spcPct val="90000"/>
              </a:lnSpc>
              <a:buFont typeface="Wingdings" pitchFamily="2" charset="2"/>
              <a:buNone/>
              <a:tabLst>
                <a:tab pos="5430838" algn="l"/>
              </a:tabLst>
              <a:defRPr/>
            </a:pPr>
            <a:endParaRPr lang="en-US" sz="3600" dirty="0">
              <a:latin typeface="Calibri" panose="020F0502020204030204" pitchFamily="34" charset="0"/>
              <a:cs typeface="Calibri" panose="020F0502020204030204" pitchFamily="34" charset="0"/>
            </a:endParaRPr>
          </a:p>
        </p:txBody>
      </p:sp>
      <p:pic>
        <p:nvPicPr>
          <p:cNvPr id="2050"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07360"/>
            <a:ext cx="2286000" cy="32884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62</a:t>
            </a:fld>
            <a:endParaRPr lang="en-US">
              <a:solidFill>
                <a:srgbClr val="FFFFFF"/>
              </a:solidFill>
            </a:endParaRPr>
          </a:p>
        </p:txBody>
      </p:sp>
      <p:sp>
        <p:nvSpPr>
          <p:cNvPr id="3" name="Rectangle 2"/>
          <p:cNvSpPr/>
          <p:nvPr/>
        </p:nvSpPr>
        <p:spPr>
          <a:xfrm>
            <a:off x="304800" y="6292334"/>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extLst>
      <p:ext uri="{BB962C8B-B14F-4D97-AF65-F5344CB8AC3E}">
        <p14:creationId xmlns:p14="http://schemas.microsoft.com/office/powerpoint/2010/main" val="7934227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152400" y="350838"/>
            <a:ext cx="8839200" cy="715962"/>
          </a:xfrm>
        </p:spPr>
        <p:txBody>
          <a:bodyPr/>
          <a:lstStyle/>
          <a:p>
            <a:pPr eaLnBrk="1" hangingPunct="1">
              <a:defRPr/>
            </a:pPr>
            <a:r>
              <a:rPr lang="en-US" sz="4000" dirty="0">
                <a:latin typeface="Calibri" panose="020F0502020204030204" pitchFamily="34" charset="0"/>
                <a:cs typeface="Calibri" panose="020F0502020204030204" pitchFamily="34" charset="0"/>
              </a:rPr>
              <a:t>Acute Effects of </a:t>
            </a:r>
            <a:r>
              <a:rPr lang="en-US" sz="4000" dirty="0" smtClean="0">
                <a:latin typeface="Calibri" panose="020F0502020204030204" pitchFamily="34" charset="0"/>
                <a:cs typeface="Calibri" panose="020F0502020204030204" pitchFamily="34" charset="0"/>
              </a:rPr>
              <a:t>Opioids</a:t>
            </a:r>
            <a:endParaRPr lang="en-US" sz="4000" dirty="0">
              <a:latin typeface="Calibri" panose="020F0502020204030204" pitchFamily="34" charset="0"/>
              <a:cs typeface="Calibri" panose="020F0502020204030204" pitchFamily="34" charset="0"/>
            </a:endParaRPr>
          </a:p>
        </p:txBody>
      </p:sp>
      <p:sp>
        <p:nvSpPr>
          <p:cNvPr id="73731" name="Rectangle 3"/>
          <p:cNvSpPr>
            <a:spLocks noGrp="1" noChangeArrowheads="1"/>
          </p:cNvSpPr>
          <p:nvPr>
            <p:ph idx="1"/>
          </p:nvPr>
        </p:nvSpPr>
        <p:spPr>
          <a:xfrm>
            <a:off x="457200" y="1265238"/>
            <a:ext cx="8229600" cy="4754562"/>
          </a:xfrm>
        </p:spPr>
        <p:txBody>
          <a:bodyPr/>
          <a:lstStyle/>
          <a:p>
            <a:pPr eaLnBrk="1" hangingPunct="1">
              <a:lnSpc>
                <a:spcPct val="90000"/>
              </a:lnSpc>
              <a:buFontTx/>
              <a:buChar char="•"/>
              <a:defRPr/>
            </a:pPr>
            <a:r>
              <a:rPr lang="en-US" sz="2800" dirty="0">
                <a:latin typeface="Calibri" panose="020F0502020204030204" pitchFamily="34" charset="0"/>
                <a:cs typeface="Calibri" panose="020F0502020204030204" pitchFamily="34" charset="0"/>
              </a:rPr>
              <a:t>Sedation</a:t>
            </a:r>
          </a:p>
          <a:p>
            <a:pPr eaLnBrk="1" hangingPunct="1">
              <a:lnSpc>
                <a:spcPct val="90000"/>
              </a:lnSpc>
              <a:buFontTx/>
              <a:buChar char="•"/>
              <a:defRPr/>
            </a:pPr>
            <a:r>
              <a:rPr lang="en-US" sz="2800" dirty="0">
                <a:latin typeface="Calibri" panose="020F0502020204030204" pitchFamily="34" charset="0"/>
                <a:cs typeface="Calibri" panose="020F0502020204030204" pitchFamily="34" charset="0"/>
              </a:rPr>
              <a:t>Pupil constriction</a:t>
            </a:r>
          </a:p>
          <a:p>
            <a:pPr eaLnBrk="1" hangingPunct="1">
              <a:lnSpc>
                <a:spcPct val="90000"/>
              </a:lnSpc>
              <a:buFontTx/>
              <a:buChar char="•"/>
              <a:defRPr/>
            </a:pPr>
            <a:r>
              <a:rPr lang="en-US" sz="2800" dirty="0">
                <a:latin typeface="Calibri" panose="020F0502020204030204" pitchFamily="34" charset="0"/>
                <a:cs typeface="Calibri" panose="020F0502020204030204" pitchFamily="34" charset="0"/>
              </a:rPr>
              <a:t>Slurred speech </a:t>
            </a:r>
          </a:p>
          <a:p>
            <a:pPr eaLnBrk="1" hangingPunct="1">
              <a:lnSpc>
                <a:spcPct val="90000"/>
              </a:lnSpc>
              <a:buFontTx/>
              <a:buChar char="•"/>
              <a:defRPr/>
            </a:pPr>
            <a:r>
              <a:rPr lang="en-US" sz="2800" dirty="0">
                <a:latin typeface="Calibri" panose="020F0502020204030204" pitchFamily="34" charset="0"/>
                <a:cs typeface="Calibri" panose="020F0502020204030204" pitchFamily="34" charset="0"/>
              </a:rPr>
              <a:t>Impaired attention/memory </a:t>
            </a:r>
          </a:p>
          <a:p>
            <a:pPr eaLnBrk="1" hangingPunct="1">
              <a:lnSpc>
                <a:spcPct val="90000"/>
              </a:lnSpc>
              <a:buFontTx/>
              <a:buChar char="•"/>
              <a:defRPr/>
            </a:pPr>
            <a:r>
              <a:rPr lang="en-US" sz="2800" dirty="0">
                <a:latin typeface="Calibri" panose="020F0502020204030204" pitchFamily="34" charset="0"/>
                <a:cs typeface="Calibri" panose="020F0502020204030204" pitchFamily="34" charset="0"/>
              </a:rPr>
              <a:t>Constipation, urinary retention		</a:t>
            </a:r>
          </a:p>
          <a:p>
            <a:pPr eaLnBrk="1" hangingPunct="1">
              <a:lnSpc>
                <a:spcPct val="90000"/>
              </a:lnSpc>
              <a:buFontTx/>
              <a:buChar char="•"/>
              <a:defRPr/>
            </a:pPr>
            <a:r>
              <a:rPr lang="en-US" sz="2800" dirty="0">
                <a:latin typeface="Calibri" panose="020F0502020204030204" pitchFamily="34" charset="0"/>
                <a:cs typeface="Calibri" panose="020F0502020204030204" pitchFamily="34" charset="0"/>
              </a:rPr>
              <a:t>Nausea			</a:t>
            </a:r>
          </a:p>
          <a:p>
            <a:pPr eaLnBrk="1" hangingPunct="1">
              <a:lnSpc>
                <a:spcPct val="90000"/>
              </a:lnSpc>
              <a:buFontTx/>
              <a:buChar char="•"/>
              <a:defRPr/>
            </a:pPr>
            <a:r>
              <a:rPr lang="en-US" sz="2800" dirty="0">
                <a:latin typeface="Calibri" panose="020F0502020204030204" pitchFamily="34" charset="0"/>
                <a:cs typeface="Calibri" panose="020F0502020204030204" pitchFamily="34" charset="0"/>
              </a:rPr>
              <a:t>Confusion, delirium			</a:t>
            </a:r>
          </a:p>
          <a:p>
            <a:pPr eaLnBrk="1" hangingPunct="1">
              <a:lnSpc>
                <a:spcPct val="90000"/>
              </a:lnSpc>
              <a:buFontTx/>
              <a:buChar char="•"/>
              <a:defRPr/>
            </a:pPr>
            <a:r>
              <a:rPr lang="en-US" sz="2800" dirty="0">
                <a:latin typeface="Calibri" panose="020F0502020204030204" pitchFamily="34" charset="0"/>
                <a:cs typeface="Calibri" panose="020F0502020204030204" pitchFamily="34" charset="0"/>
              </a:rPr>
              <a:t>Seizures</a:t>
            </a:r>
          </a:p>
          <a:p>
            <a:pPr eaLnBrk="1" hangingPunct="1">
              <a:lnSpc>
                <a:spcPct val="90000"/>
              </a:lnSpc>
              <a:buFontTx/>
              <a:buChar char="•"/>
              <a:defRPr/>
            </a:pPr>
            <a:r>
              <a:rPr lang="en-US" sz="2800" dirty="0">
                <a:latin typeface="Calibri" panose="020F0502020204030204" pitchFamily="34" charset="0"/>
                <a:cs typeface="Calibri" panose="020F0502020204030204" pitchFamily="34" charset="0"/>
              </a:rPr>
              <a:t>Slowed heart rate</a:t>
            </a:r>
          </a:p>
          <a:p>
            <a:pPr eaLnBrk="1" hangingPunct="1">
              <a:lnSpc>
                <a:spcPct val="90000"/>
              </a:lnSpc>
              <a:buFontTx/>
              <a:buChar char="•"/>
              <a:defRPr/>
            </a:pPr>
            <a:r>
              <a:rPr lang="en-US" sz="2800" dirty="0">
                <a:latin typeface="Calibri" panose="020F0502020204030204" pitchFamily="34" charset="0"/>
                <a:cs typeface="Calibri" panose="020F0502020204030204" pitchFamily="34" charset="0"/>
              </a:rPr>
              <a:t>Respiratory depression</a:t>
            </a:r>
          </a:p>
        </p:txBody>
      </p:sp>
      <p:sp>
        <p:nvSpPr>
          <p:cNvPr id="2" name="Slide Number Placeholder 1"/>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63</a:t>
            </a:fld>
            <a:endParaRPr lang="en-US">
              <a:solidFill>
                <a:srgbClr val="FFFFFF"/>
              </a:solidFill>
            </a:endParaRPr>
          </a:p>
        </p:txBody>
      </p:sp>
      <p:sp>
        <p:nvSpPr>
          <p:cNvPr id="3" name="Rectangle 2"/>
          <p:cNvSpPr/>
          <p:nvPr/>
        </p:nvSpPr>
        <p:spPr>
          <a:xfrm>
            <a:off x="311727" y="6308559"/>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custDataLst>
      <p:tags r:id="rId1"/>
    </p:custDataLst>
    <p:extLst>
      <p:ext uri="{BB962C8B-B14F-4D97-AF65-F5344CB8AC3E}">
        <p14:creationId xmlns:p14="http://schemas.microsoft.com/office/powerpoint/2010/main" val="110504397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4294967295"/>
          </p:nvPr>
        </p:nvSpPr>
        <p:spPr>
          <a:xfrm>
            <a:off x="228600" y="1295400"/>
            <a:ext cx="8610600" cy="5257800"/>
          </a:xfrm>
          <a:solidFill>
            <a:schemeClr val="bg1"/>
          </a:solidFill>
          <a:ln w="38100">
            <a:solidFill>
              <a:srgbClr val="00CCFF"/>
            </a:solidFill>
            <a:miter lim="800000"/>
            <a:headEnd/>
            <a:tailEnd/>
          </a:ln>
        </p:spPr>
        <p:txBody>
          <a:bodyPr/>
          <a:lstStyle/>
          <a:p>
            <a:pPr marL="2686050" indent="-228600" algn="just" eaLnBrk="1" hangingPunct="1">
              <a:lnSpc>
                <a:spcPct val="90000"/>
              </a:lnSpc>
              <a:buClr>
                <a:srgbClr val="FF0000"/>
              </a:buClr>
              <a:buFont typeface="Wingdings" pitchFamily="2" charset="2"/>
              <a:buChar char="Ø"/>
              <a:defRPr/>
            </a:pPr>
            <a:endParaRPr lang="en-US" sz="1400" smtClean="0">
              <a:solidFill>
                <a:schemeClr val="tx1"/>
              </a:solidFill>
              <a:latin typeface="Arial" pitchFamily="34" charset="0"/>
              <a:cs typeface="Times New Roman" pitchFamily="18" charset="0"/>
            </a:endParaRP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Fatal overdose</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Collapsed veins (intravenous use)</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Infectious diseases </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Higher risk of HIV/AIDS and hepatitis</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Infection of the heart lining and valves</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Pulmonary complications &amp; pneumonia</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Respiratory problems</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Abscesses</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Liver disease</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Low birth weight and developmental delay</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Constipation</a:t>
            </a:r>
          </a:p>
          <a:p>
            <a:pPr marL="2686050" indent="-228600" eaLnBrk="1" hangingPunct="1">
              <a:lnSpc>
                <a:spcPct val="90000"/>
              </a:lnSpc>
              <a:buClr>
                <a:srgbClr val="FF0000"/>
              </a:buClr>
              <a:buFont typeface="Wingdings" pitchFamily="2" charset="2"/>
              <a:buChar char="Ø"/>
              <a:defRPr/>
            </a:pPr>
            <a:r>
              <a:rPr lang="en-US" sz="2400" smtClean="0">
                <a:solidFill>
                  <a:schemeClr val="tx1"/>
                </a:solidFill>
                <a:latin typeface="Calibri" panose="020F0502020204030204" pitchFamily="34" charset="0"/>
                <a:cs typeface="Calibri" panose="020F0502020204030204" pitchFamily="34" charset="0"/>
              </a:rPr>
              <a:t>Cellulitis</a:t>
            </a:r>
            <a:endParaRPr lang="en-US" sz="2400" dirty="0">
              <a:solidFill>
                <a:schemeClr val="tx1"/>
              </a:solidFill>
              <a:latin typeface="Calibri" panose="020F0502020204030204" pitchFamily="34" charset="0"/>
              <a:cs typeface="Calibri" panose="020F0502020204030204" pitchFamily="34" charset="0"/>
            </a:endParaRPr>
          </a:p>
        </p:txBody>
      </p:sp>
      <p:pic>
        <p:nvPicPr>
          <p:cNvPr id="112643" name="Picture 4" descr="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60550"/>
            <a:ext cx="2679700"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Line 5"/>
          <p:cNvSpPr>
            <a:spLocks noChangeShapeType="1"/>
          </p:cNvSpPr>
          <p:nvPr/>
        </p:nvSpPr>
        <p:spPr bwMode="auto">
          <a:xfrm flipH="1">
            <a:off x="1676400" y="3581400"/>
            <a:ext cx="1219200" cy="762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45" name="Line 6"/>
          <p:cNvSpPr>
            <a:spLocks noChangeShapeType="1"/>
          </p:cNvSpPr>
          <p:nvPr/>
        </p:nvSpPr>
        <p:spPr bwMode="auto">
          <a:xfrm flipH="1">
            <a:off x="1447800" y="3200400"/>
            <a:ext cx="1447800" cy="3048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46" name="Line 7"/>
          <p:cNvSpPr>
            <a:spLocks noChangeShapeType="1"/>
          </p:cNvSpPr>
          <p:nvPr/>
        </p:nvSpPr>
        <p:spPr bwMode="auto">
          <a:xfrm flipH="1" flipV="1">
            <a:off x="1524000" y="3962400"/>
            <a:ext cx="1371600" cy="8382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47" name="Rectangle 2"/>
          <p:cNvSpPr>
            <a:spLocks noRot="1"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4000" b="1" dirty="0">
                <a:solidFill>
                  <a:srgbClr val="FFC000"/>
                </a:solidFill>
                <a:latin typeface="Calibri" panose="020F0502020204030204" pitchFamily="34" charset="0"/>
                <a:cs typeface="Calibri" panose="020F0502020204030204" pitchFamily="34" charset="0"/>
              </a:rPr>
              <a:t>Long-Term Effects of Opioids</a:t>
            </a:r>
          </a:p>
        </p:txBody>
      </p:sp>
      <p:sp>
        <p:nvSpPr>
          <p:cNvPr id="112648" name="Slide Number Placeholder 5"/>
          <p:cNvSpPr txBox="1">
            <a:spLocks/>
          </p:cNvSpPr>
          <p:nvPr/>
        </p:nvSpPr>
        <p:spPr bwMode="auto">
          <a:xfrm>
            <a:off x="7026275"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endParaRPr lang="en-US" altLang="en-US" sz="1200" dirty="0">
              <a:latin typeface="Arial" pitchFamily="34" charset="0"/>
            </a:endParaRPr>
          </a:p>
        </p:txBody>
      </p:sp>
      <p:sp>
        <p:nvSpPr>
          <p:cNvPr id="2" name="Slide Number Placeholder 1"/>
          <p:cNvSpPr>
            <a:spLocks noGrp="1"/>
          </p:cNvSpPr>
          <p:nvPr>
            <p:ph type="sldNum" sz="quarter" idx="12"/>
          </p:nvPr>
        </p:nvSpPr>
        <p:spPr/>
        <p:txBody>
          <a:bodyPr/>
          <a:lstStyle/>
          <a:p>
            <a:pPr>
              <a:defRPr/>
            </a:pPr>
            <a:fld id="{459716F9-6F20-4486-AE3A-61EEF465781B}" type="slidenum">
              <a:rPr lang="en-US" smtClean="0">
                <a:solidFill>
                  <a:srgbClr val="FFFFFF"/>
                </a:solidFill>
              </a:rPr>
              <a:pPr>
                <a:defRPr/>
              </a:pPr>
              <a:t>64</a:t>
            </a:fld>
            <a:endParaRPr lang="en-US">
              <a:solidFill>
                <a:srgbClr val="FFFFFF"/>
              </a:solidFill>
            </a:endParaRPr>
          </a:p>
        </p:txBody>
      </p:sp>
      <p:sp>
        <p:nvSpPr>
          <p:cNvPr id="3" name="Rectangle 2"/>
          <p:cNvSpPr/>
          <p:nvPr/>
        </p:nvSpPr>
        <p:spPr>
          <a:xfrm>
            <a:off x="0" y="6550858"/>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custDataLst>
      <p:tags r:id="rId1"/>
    </p:custDataLst>
    <p:extLst>
      <p:ext uri="{BB962C8B-B14F-4D97-AF65-F5344CB8AC3E}">
        <p14:creationId xmlns:p14="http://schemas.microsoft.com/office/powerpoint/2010/main" val="2623434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28600" y="274638"/>
            <a:ext cx="8229600" cy="715962"/>
          </a:xfrm>
        </p:spPr>
        <p:txBody>
          <a:bodyPr lIns="92075" tIns="46037" rIns="92075" bIns="46037"/>
          <a:lstStyle/>
          <a:p>
            <a:pPr eaLnBrk="1" hangingPunct="1">
              <a:defRPr/>
            </a:pPr>
            <a:r>
              <a:rPr lang="en-US" sz="4000" dirty="0">
                <a:latin typeface="Calibri" panose="020F0502020204030204" pitchFamily="34" charset="0"/>
                <a:cs typeface="Calibri" panose="020F0502020204030204" pitchFamily="34" charset="0"/>
              </a:rPr>
              <a:t>Opioids: </a:t>
            </a:r>
            <a:r>
              <a:rPr lang="en-US" sz="4000" dirty="0" smtClean="0">
                <a:latin typeface="Calibri" panose="020F0502020204030204" pitchFamily="34" charset="0"/>
                <a:cs typeface="Calibri" panose="020F0502020204030204" pitchFamily="34" charset="0"/>
              </a:rPr>
              <a:t>Withdrawal</a:t>
            </a:r>
            <a:endParaRPr lang="en-US" sz="4000" dirty="0">
              <a:latin typeface="Calibri" panose="020F0502020204030204" pitchFamily="34" charset="0"/>
              <a:cs typeface="Calibri" panose="020F0502020204030204" pitchFamily="34" charset="0"/>
            </a:endParaRPr>
          </a:p>
        </p:txBody>
      </p:sp>
      <p:sp>
        <p:nvSpPr>
          <p:cNvPr id="79875" name="Rectangle 3"/>
          <p:cNvSpPr>
            <a:spLocks noGrp="1" noChangeArrowheads="1"/>
          </p:cNvSpPr>
          <p:nvPr>
            <p:ph type="body" idx="1"/>
          </p:nvPr>
        </p:nvSpPr>
        <p:spPr>
          <a:xfrm>
            <a:off x="381000" y="1447800"/>
            <a:ext cx="8458200" cy="4475018"/>
          </a:xfrm>
        </p:spPr>
        <p:txBody>
          <a:bodyPr lIns="92075" tIns="46037" rIns="92075" bIns="46037"/>
          <a:lstStyle/>
          <a:p>
            <a:pPr eaLnBrk="1" hangingPunct="1">
              <a:lnSpc>
                <a:spcPct val="80000"/>
              </a:lnSpc>
              <a:buFont typeface="Wingdings" pitchFamily="2" charset="2"/>
              <a:buNone/>
              <a:defRPr/>
            </a:pPr>
            <a:r>
              <a:rPr lang="en-US" sz="3200" b="1" dirty="0">
                <a:latin typeface="Calibri" panose="020F0502020204030204" pitchFamily="34" charset="0"/>
                <a:cs typeface="Calibri" panose="020F0502020204030204" pitchFamily="34" charset="0"/>
              </a:rPr>
              <a:t>Withdrawal symptoms:</a:t>
            </a:r>
          </a:p>
          <a:p>
            <a:pPr lvl="1" eaLnBrk="1" hangingPunct="1">
              <a:lnSpc>
                <a:spcPct val="80000"/>
              </a:lnSpc>
              <a:buClr>
                <a:schemeClr val="folHlink"/>
              </a:buClr>
              <a:defRPr/>
            </a:pPr>
            <a:r>
              <a:rPr lang="en-US" sz="2800" dirty="0">
                <a:latin typeface="Calibri" panose="020F0502020204030204" pitchFamily="34" charset="0"/>
                <a:cs typeface="Calibri" panose="020F0502020204030204" pitchFamily="34" charset="0"/>
              </a:rPr>
              <a:t>Intensity of withdrawal varies with level and chronicity of use</a:t>
            </a:r>
          </a:p>
          <a:p>
            <a:pPr lvl="1" eaLnBrk="1" hangingPunct="1">
              <a:lnSpc>
                <a:spcPct val="80000"/>
              </a:lnSpc>
              <a:buClr>
                <a:schemeClr val="folHlink"/>
              </a:buClr>
              <a:defRPr/>
            </a:pPr>
            <a:r>
              <a:rPr lang="en-US" sz="2800" dirty="0">
                <a:latin typeface="Calibri" panose="020F0502020204030204" pitchFamily="34" charset="0"/>
                <a:cs typeface="Calibri" panose="020F0502020204030204" pitchFamily="34" charset="0"/>
              </a:rPr>
              <a:t>Cessation of opioids causes a rebound in functions depressed by chronic use</a:t>
            </a:r>
          </a:p>
          <a:p>
            <a:pPr lvl="1" eaLnBrk="1" hangingPunct="1">
              <a:lnSpc>
                <a:spcPct val="80000"/>
              </a:lnSpc>
              <a:buClr>
                <a:schemeClr val="folHlink"/>
              </a:buClr>
              <a:defRPr/>
            </a:pPr>
            <a:r>
              <a:rPr lang="en-US" sz="2800" dirty="0">
                <a:latin typeface="Calibri" panose="020F0502020204030204" pitchFamily="34" charset="0"/>
                <a:cs typeface="Calibri" panose="020F0502020204030204" pitchFamily="34" charset="0"/>
              </a:rPr>
              <a:t>First signs occur shortly before next scheduled dose</a:t>
            </a:r>
          </a:p>
          <a:p>
            <a:pPr lvl="1" eaLnBrk="1" hangingPunct="1">
              <a:lnSpc>
                <a:spcPct val="80000"/>
              </a:lnSpc>
              <a:buClr>
                <a:schemeClr val="folHlink"/>
              </a:buClr>
              <a:defRPr/>
            </a:pPr>
            <a:r>
              <a:rPr lang="en-US" sz="2800" dirty="0">
                <a:latin typeface="Calibri" panose="020F0502020204030204" pitchFamily="34" charset="0"/>
                <a:cs typeface="Calibri" panose="020F0502020204030204" pitchFamily="34" charset="0"/>
              </a:rPr>
              <a:t>For short-acting opioids (e.g., heroin), peak of withdrawal occurs 36 to 72 hours after last dose</a:t>
            </a:r>
          </a:p>
          <a:p>
            <a:pPr lvl="1" eaLnBrk="1" hangingPunct="1">
              <a:lnSpc>
                <a:spcPct val="80000"/>
              </a:lnSpc>
              <a:buClr>
                <a:schemeClr val="folHlink"/>
              </a:buClr>
              <a:defRPr/>
            </a:pPr>
            <a:r>
              <a:rPr lang="en-US" sz="2800" dirty="0">
                <a:latin typeface="Calibri" panose="020F0502020204030204" pitchFamily="34" charset="0"/>
                <a:cs typeface="Calibri" panose="020F0502020204030204" pitchFamily="34" charset="0"/>
              </a:rPr>
              <a:t>Acute symptoms subside over 3 to 7 days</a:t>
            </a:r>
          </a:p>
          <a:p>
            <a:pPr lvl="1" eaLnBrk="1" hangingPunct="1">
              <a:lnSpc>
                <a:spcPct val="80000"/>
              </a:lnSpc>
              <a:buClr>
                <a:schemeClr val="folHlink"/>
              </a:buClr>
              <a:defRPr/>
            </a:pPr>
            <a:r>
              <a:rPr lang="en-US" sz="2800" dirty="0">
                <a:latin typeface="Calibri" panose="020F0502020204030204" pitchFamily="34" charset="0"/>
                <a:cs typeface="Calibri" panose="020F0502020204030204" pitchFamily="34" charset="0"/>
              </a:rPr>
              <a:t>Ongoing symptoms </a:t>
            </a:r>
            <a:r>
              <a:rPr lang="en-US" sz="2800" dirty="0" smtClean="0">
                <a:latin typeface="Calibri" panose="020F0502020204030204" pitchFamily="34" charset="0"/>
                <a:cs typeface="Calibri" panose="020F0502020204030204" pitchFamily="34" charset="0"/>
              </a:rPr>
              <a:t>(PAWS) may </a:t>
            </a:r>
            <a:r>
              <a:rPr lang="en-US" sz="2800" dirty="0">
                <a:latin typeface="Calibri" panose="020F0502020204030204" pitchFamily="34" charset="0"/>
                <a:cs typeface="Calibri" panose="020F0502020204030204" pitchFamily="34" charset="0"/>
              </a:rPr>
              <a:t>linger for weeks or months</a:t>
            </a:r>
          </a:p>
        </p:txBody>
      </p:sp>
      <p:sp>
        <p:nvSpPr>
          <p:cNvPr id="113668" name="Slide Number Placeholder 5"/>
          <p:cNvSpPr txBox="1">
            <a:spLocks/>
          </p:cNvSpPr>
          <p:nvPr/>
        </p:nvSpPr>
        <p:spPr bwMode="auto">
          <a:xfrm>
            <a:off x="7026275" y="5730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lnSpc>
                <a:spcPct val="80000"/>
              </a:lnSpc>
              <a:spcBef>
                <a:spcPct val="0"/>
              </a:spcBef>
              <a:spcAft>
                <a:spcPct val="0"/>
              </a:spcAft>
            </a:pPr>
            <a:endParaRPr lang="en-US" altLang="en-US" sz="1200" b="1" dirty="0">
              <a:solidFill>
                <a:srgbClr val="000000"/>
              </a:solidFill>
              <a:latin typeface="Arial" pitchFamily="34" charset="0"/>
            </a:endParaRPr>
          </a:p>
        </p:txBody>
      </p:sp>
      <p:sp>
        <p:nvSpPr>
          <p:cNvPr id="2" name="Slide Number Placeholder 1"/>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65</a:t>
            </a:fld>
            <a:endParaRPr lang="en-US">
              <a:solidFill>
                <a:srgbClr val="FFFFFF"/>
              </a:solidFill>
            </a:endParaRPr>
          </a:p>
        </p:txBody>
      </p:sp>
      <p:sp>
        <p:nvSpPr>
          <p:cNvPr id="3" name="Rectangle 2"/>
          <p:cNvSpPr/>
          <p:nvPr/>
        </p:nvSpPr>
        <p:spPr>
          <a:xfrm>
            <a:off x="228600" y="6248400"/>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extLst>
      <p:ext uri="{BB962C8B-B14F-4D97-AF65-F5344CB8AC3E}">
        <p14:creationId xmlns:p14="http://schemas.microsoft.com/office/powerpoint/2010/main" val="5389698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xfrm>
            <a:off x="152400" y="152400"/>
            <a:ext cx="8991600" cy="715963"/>
          </a:xfrm>
        </p:spPr>
        <p:txBody>
          <a:bodyPr/>
          <a:lstStyle/>
          <a:p>
            <a:pPr eaLnBrk="1" hangingPunct="1">
              <a:defRPr/>
            </a:pPr>
            <a:r>
              <a:rPr lang="en-US" sz="4000" dirty="0">
                <a:latin typeface="Calibri" panose="020F0502020204030204" pitchFamily="34" charset="0"/>
                <a:cs typeface="Calibri" panose="020F0502020204030204" pitchFamily="34" charset="0"/>
              </a:rPr>
              <a:t>Symptoms of Opioid Withdrawal</a:t>
            </a:r>
          </a:p>
        </p:txBody>
      </p:sp>
      <p:sp>
        <p:nvSpPr>
          <p:cNvPr id="80899" name="Rectangle 3"/>
          <p:cNvSpPr>
            <a:spLocks noGrp="1" noChangeArrowheads="1"/>
          </p:cNvSpPr>
          <p:nvPr>
            <p:ph type="body" idx="1"/>
          </p:nvPr>
        </p:nvSpPr>
        <p:spPr>
          <a:xfrm>
            <a:off x="1371600" y="1143000"/>
            <a:ext cx="7620000" cy="4724400"/>
          </a:xfrm>
        </p:spPr>
        <p:txBody>
          <a:bodyPr/>
          <a:lstStyle/>
          <a:p>
            <a:pPr eaLnBrk="1" hangingPunct="1">
              <a:lnSpc>
                <a:spcPct val="80000"/>
              </a:lnSpc>
              <a:defRPr/>
            </a:pPr>
            <a:r>
              <a:rPr lang="en-US" sz="3200" dirty="0" err="1">
                <a:latin typeface="Calibri" panose="020F0502020204030204" pitchFamily="34" charset="0"/>
                <a:cs typeface="Calibri" panose="020F0502020204030204" pitchFamily="34" charset="0"/>
              </a:rPr>
              <a:t>Dysphoric</a:t>
            </a:r>
            <a:r>
              <a:rPr lang="en-US" sz="3200" dirty="0">
                <a:latin typeface="Calibri" panose="020F0502020204030204" pitchFamily="34" charset="0"/>
                <a:cs typeface="Calibri" panose="020F0502020204030204" pitchFamily="34" charset="0"/>
              </a:rPr>
              <a:t> mood</a:t>
            </a:r>
          </a:p>
          <a:p>
            <a:pPr eaLnBrk="1" hangingPunct="1">
              <a:lnSpc>
                <a:spcPct val="80000"/>
              </a:lnSpc>
              <a:defRPr/>
            </a:pPr>
            <a:r>
              <a:rPr lang="en-US" sz="3200" dirty="0">
                <a:latin typeface="Calibri" panose="020F0502020204030204" pitchFamily="34" charset="0"/>
                <a:cs typeface="Calibri" panose="020F0502020204030204" pitchFamily="34" charset="0"/>
              </a:rPr>
              <a:t>Nausea or vomiting</a:t>
            </a:r>
          </a:p>
          <a:p>
            <a:pPr eaLnBrk="1" hangingPunct="1">
              <a:lnSpc>
                <a:spcPct val="80000"/>
              </a:lnSpc>
              <a:defRPr/>
            </a:pPr>
            <a:r>
              <a:rPr lang="en-US" sz="3200" dirty="0">
                <a:latin typeface="Calibri" panose="020F0502020204030204" pitchFamily="34" charset="0"/>
                <a:cs typeface="Calibri" panose="020F0502020204030204" pitchFamily="34" charset="0"/>
              </a:rPr>
              <a:t>Diarrhea</a:t>
            </a:r>
          </a:p>
          <a:p>
            <a:pPr eaLnBrk="1" hangingPunct="1">
              <a:lnSpc>
                <a:spcPct val="80000"/>
              </a:lnSpc>
              <a:defRPr/>
            </a:pPr>
            <a:r>
              <a:rPr lang="en-US" sz="3200" dirty="0">
                <a:latin typeface="Calibri" panose="020F0502020204030204" pitchFamily="34" charset="0"/>
                <a:cs typeface="Calibri" panose="020F0502020204030204" pitchFamily="34" charset="0"/>
              </a:rPr>
              <a:t>Tearing or runny nose</a:t>
            </a:r>
          </a:p>
          <a:p>
            <a:pPr eaLnBrk="1" hangingPunct="1">
              <a:lnSpc>
                <a:spcPct val="80000"/>
              </a:lnSpc>
              <a:defRPr/>
            </a:pPr>
            <a:r>
              <a:rPr lang="en-US" sz="3200" dirty="0">
                <a:latin typeface="Calibri" panose="020F0502020204030204" pitchFamily="34" charset="0"/>
                <a:cs typeface="Calibri" panose="020F0502020204030204" pitchFamily="34" charset="0"/>
              </a:rPr>
              <a:t>Dilated pupils</a:t>
            </a:r>
          </a:p>
          <a:p>
            <a:pPr eaLnBrk="1" hangingPunct="1">
              <a:lnSpc>
                <a:spcPct val="80000"/>
              </a:lnSpc>
              <a:defRPr/>
            </a:pPr>
            <a:r>
              <a:rPr lang="en-US" sz="3200" dirty="0">
                <a:latin typeface="Calibri" panose="020F0502020204030204" pitchFamily="34" charset="0"/>
                <a:cs typeface="Calibri" panose="020F0502020204030204" pitchFamily="34" charset="0"/>
              </a:rPr>
              <a:t>Muscle aches</a:t>
            </a:r>
          </a:p>
          <a:p>
            <a:pPr eaLnBrk="1" hangingPunct="1">
              <a:lnSpc>
                <a:spcPct val="80000"/>
              </a:lnSpc>
              <a:defRPr/>
            </a:pPr>
            <a:r>
              <a:rPr lang="en-US" sz="3200" dirty="0">
                <a:latin typeface="Calibri" panose="020F0502020204030204" pitchFamily="34" charset="0"/>
                <a:cs typeface="Calibri" panose="020F0502020204030204" pitchFamily="34" charset="0"/>
              </a:rPr>
              <a:t>Goosebumps</a:t>
            </a:r>
          </a:p>
          <a:p>
            <a:pPr eaLnBrk="1" hangingPunct="1">
              <a:lnSpc>
                <a:spcPct val="80000"/>
              </a:lnSpc>
              <a:defRPr/>
            </a:pPr>
            <a:r>
              <a:rPr lang="en-US" sz="3200" dirty="0">
                <a:latin typeface="Calibri" panose="020F0502020204030204" pitchFamily="34" charset="0"/>
                <a:cs typeface="Calibri" panose="020F0502020204030204" pitchFamily="34" charset="0"/>
              </a:rPr>
              <a:t>Sweating</a:t>
            </a:r>
          </a:p>
          <a:p>
            <a:pPr eaLnBrk="1" hangingPunct="1">
              <a:lnSpc>
                <a:spcPct val="80000"/>
              </a:lnSpc>
              <a:defRPr/>
            </a:pPr>
            <a:r>
              <a:rPr lang="en-US" sz="3200" dirty="0">
                <a:latin typeface="Calibri" panose="020F0502020204030204" pitchFamily="34" charset="0"/>
                <a:cs typeface="Calibri" panose="020F0502020204030204" pitchFamily="34" charset="0"/>
              </a:rPr>
              <a:t>Yawning</a:t>
            </a:r>
          </a:p>
          <a:p>
            <a:pPr eaLnBrk="1" hangingPunct="1">
              <a:lnSpc>
                <a:spcPct val="80000"/>
              </a:lnSpc>
              <a:defRPr/>
            </a:pPr>
            <a:r>
              <a:rPr lang="en-US" sz="3200" dirty="0">
                <a:latin typeface="Calibri" panose="020F0502020204030204" pitchFamily="34" charset="0"/>
                <a:cs typeface="Calibri" panose="020F0502020204030204" pitchFamily="34" charset="0"/>
              </a:rPr>
              <a:t>Fever</a:t>
            </a:r>
          </a:p>
          <a:p>
            <a:pPr eaLnBrk="1" hangingPunct="1">
              <a:lnSpc>
                <a:spcPct val="80000"/>
              </a:lnSpc>
              <a:defRPr/>
            </a:pPr>
            <a:r>
              <a:rPr lang="en-US" sz="3200" dirty="0">
                <a:latin typeface="Calibri" panose="020F0502020204030204" pitchFamily="34" charset="0"/>
                <a:cs typeface="Calibri" panose="020F0502020204030204" pitchFamily="34" charset="0"/>
              </a:rPr>
              <a:t>Insomnia</a:t>
            </a:r>
          </a:p>
          <a:p>
            <a:pPr eaLnBrk="1" hangingPunct="1">
              <a:lnSpc>
                <a:spcPct val="80000"/>
              </a:lnSpc>
              <a:defRPr/>
            </a:pPr>
            <a:endParaRPr lang="en-US" sz="2800" dirty="0"/>
          </a:p>
          <a:p>
            <a:pPr eaLnBrk="1" hangingPunct="1">
              <a:lnSpc>
                <a:spcPct val="80000"/>
              </a:lnSpc>
              <a:defRPr/>
            </a:pPr>
            <a:endParaRPr lang="en-US" sz="2100" dirty="0"/>
          </a:p>
          <a:p>
            <a:pPr eaLnBrk="1" hangingPunct="1">
              <a:lnSpc>
                <a:spcPct val="80000"/>
              </a:lnSpc>
              <a:defRPr/>
            </a:pPr>
            <a:endParaRPr lang="en-US" sz="2100" dirty="0"/>
          </a:p>
          <a:p>
            <a:pPr eaLnBrk="1" hangingPunct="1">
              <a:lnSpc>
                <a:spcPct val="80000"/>
              </a:lnSpc>
              <a:defRPr/>
            </a:pPr>
            <a:endParaRPr lang="en-US" sz="21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defRPr/>
            </a:pPr>
            <a:endParaRPr lang="en-US" sz="2000" dirty="0"/>
          </a:p>
        </p:txBody>
      </p:sp>
      <p:sp>
        <p:nvSpPr>
          <p:cNvPr id="114692" name="Slide Number Placeholder 5"/>
          <p:cNvSpPr txBox="1">
            <a:spLocks/>
          </p:cNvSpPr>
          <p:nvPr/>
        </p:nvSpPr>
        <p:spPr bwMode="auto">
          <a:xfrm>
            <a:off x="7026275" y="5730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lnSpc>
                <a:spcPct val="80000"/>
              </a:lnSpc>
              <a:spcBef>
                <a:spcPct val="0"/>
              </a:spcBef>
              <a:spcAft>
                <a:spcPct val="0"/>
              </a:spcAft>
            </a:pPr>
            <a:endParaRPr lang="en-US" altLang="en-US" sz="1200" b="1" dirty="0">
              <a:solidFill>
                <a:srgbClr val="000000"/>
              </a:solidFill>
              <a:latin typeface="Arial" pitchFamily="34" charset="0"/>
            </a:endParaRPr>
          </a:p>
        </p:txBody>
      </p:sp>
      <p:sp>
        <p:nvSpPr>
          <p:cNvPr id="2" name="Slide Number Placeholder 1"/>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66</a:t>
            </a:fld>
            <a:endParaRPr lang="en-US">
              <a:solidFill>
                <a:srgbClr val="FFFFFF"/>
              </a:solidFill>
            </a:endParaRPr>
          </a:p>
        </p:txBody>
      </p:sp>
      <p:sp>
        <p:nvSpPr>
          <p:cNvPr id="3" name="Rectangle 2"/>
          <p:cNvSpPr/>
          <p:nvPr/>
        </p:nvSpPr>
        <p:spPr>
          <a:xfrm>
            <a:off x="152400" y="6488668"/>
            <a:ext cx="3845989" cy="369332"/>
          </a:xfrm>
          <a:prstGeom prst="rect">
            <a:avLst/>
          </a:prstGeom>
        </p:spPr>
        <p:txBody>
          <a:bodyPr wrap="none">
            <a:spAutoFit/>
          </a:bodyPr>
          <a:lstStyle/>
          <a:p>
            <a:pPr lvl="0"/>
            <a:r>
              <a:rPr lang="en-US" dirty="0">
                <a:solidFill>
                  <a:srgbClr val="FFFFFF"/>
                </a:solidFill>
                <a:latin typeface="Calibri" panose="020F0502020204030204" pitchFamily="34" charset="0"/>
                <a:cs typeface="Calibri" panose="020F0502020204030204" pitchFamily="34" charset="0"/>
              </a:rPr>
              <a:t>Source: </a:t>
            </a:r>
            <a:r>
              <a:rPr lang="en-US" dirty="0" err="1">
                <a:solidFill>
                  <a:srgbClr val="FFFFFF"/>
                </a:solidFill>
                <a:latin typeface="Calibri" panose="020F0502020204030204" pitchFamily="34" charset="0"/>
                <a:cs typeface="Calibri" panose="020F0502020204030204" pitchFamily="34" charset="0"/>
              </a:rPr>
              <a:t>Galanter</a:t>
            </a:r>
            <a:r>
              <a:rPr lang="en-US" dirty="0">
                <a:solidFill>
                  <a:srgbClr val="FFFFFF"/>
                </a:solidFill>
                <a:latin typeface="Calibri" panose="020F0502020204030204" pitchFamily="34" charset="0"/>
                <a:cs typeface="Calibri" panose="020F0502020204030204" pitchFamily="34" charset="0"/>
              </a:rPr>
              <a:t>, </a:t>
            </a:r>
            <a:r>
              <a:rPr lang="en-US" dirty="0" err="1">
                <a:solidFill>
                  <a:srgbClr val="FFFFFF"/>
                </a:solidFill>
                <a:latin typeface="Calibri" panose="020F0502020204030204" pitchFamily="34" charset="0"/>
                <a:cs typeface="Calibri" panose="020F0502020204030204" pitchFamily="34" charset="0"/>
              </a:rPr>
              <a:t>Kleber</a:t>
            </a:r>
            <a:r>
              <a:rPr lang="en-US" dirty="0">
                <a:solidFill>
                  <a:srgbClr val="FFFFFF"/>
                </a:solidFill>
                <a:latin typeface="Calibri" panose="020F0502020204030204" pitchFamily="34" charset="0"/>
                <a:cs typeface="Calibri" panose="020F0502020204030204" pitchFamily="34" charset="0"/>
              </a:rPr>
              <a:t>, &amp; Brady, 2015</a:t>
            </a:r>
          </a:p>
        </p:txBody>
      </p:sp>
    </p:spTree>
    <p:extLst>
      <p:ext uri="{BB962C8B-B14F-4D97-AF65-F5344CB8AC3E}">
        <p14:creationId xmlns:p14="http://schemas.microsoft.com/office/powerpoint/2010/main" val="39454848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67</a:t>
            </a:fld>
            <a:endParaRPr lang="en-US">
              <a:solidFill>
                <a:srgbClr val="FFFFFF"/>
              </a:solidFill>
            </a:endParaRPr>
          </a:p>
        </p:txBody>
      </p:sp>
      <p:pic>
        <p:nvPicPr>
          <p:cNvPr id="8194" name="Picture 2" descr="https://kaiserfamilyfoundation.files.wordpress.com/2018/03/9182-fig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30045" y="6144525"/>
            <a:ext cx="547255" cy="207749"/>
          </a:xfrm>
          <a:prstGeom prst="rect">
            <a:avLst/>
          </a:prstGeom>
          <a:noFill/>
        </p:spPr>
        <p:txBody>
          <a:bodyPr wrap="square" rtlCol="0">
            <a:spAutoFit/>
          </a:bodyPr>
          <a:lstStyle/>
          <a:p>
            <a:r>
              <a:rPr lang="en-US" sz="750" dirty="0" smtClean="0">
                <a:solidFill>
                  <a:schemeClr val="bg1"/>
                </a:solidFill>
              </a:rPr>
              <a:t>67</a:t>
            </a:r>
            <a:endParaRPr lang="en-US" sz="750" dirty="0">
              <a:solidFill>
                <a:schemeClr val="bg1"/>
              </a:solidFill>
            </a:endParaRPr>
          </a:p>
        </p:txBody>
      </p:sp>
    </p:spTree>
    <p:extLst>
      <p:ext uri="{BB962C8B-B14F-4D97-AF65-F5344CB8AC3E}">
        <p14:creationId xmlns:p14="http://schemas.microsoft.com/office/powerpoint/2010/main" val="38355269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59716F9-6F20-4486-AE3A-61EEF465781B}" type="slidenum">
              <a:rPr lang="en-US" smtClean="0">
                <a:solidFill>
                  <a:srgbClr val="FFFFFF"/>
                </a:solidFill>
              </a:rPr>
              <a:pPr>
                <a:defRPr/>
              </a:pPr>
              <a:t>68</a:t>
            </a:fld>
            <a:endParaRPr lang="en-US">
              <a:solidFill>
                <a:srgbClr val="FFFFFF"/>
              </a:solidFill>
            </a:endParaRPr>
          </a:p>
        </p:txBody>
      </p:sp>
      <p:pic>
        <p:nvPicPr>
          <p:cNvPr id="9218" name="Picture 2" descr="https://kaiserfamilyfoundation.files.wordpress.com/2018/03/9182-fig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13724" y="6140678"/>
            <a:ext cx="296876" cy="215444"/>
          </a:xfrm>
          <a:prstGeom prst="rect">
            <a:avLst/>
          </a:prstGeom>
        </p:spPr>
        <p:txBody>
          <a:bodyPr wrap="none">
            <a:spAutoFit/>
          </a:bodyPr>
          <a:lstStyle/>
          <a:p>
            <a:r>
              <a:rPr lang="en-US" sz="800" dirty="0" smtClean="0">
                <a:solidFill>
                  <a:schemeClr val="bg1"/>
                </a:solidFill>
              </a:rPr>
              <a:t>68</a:t>
            </a:r>
            <a:endParaRPr lang="en-US" dirty="0"/>
          </a:p>
        </p:txBody>
      </p:sp>
    </p:spTree>
    <p:extLst>
      <p:ext uri="{BB962C8B-B14F-4D97-AF65-F5344CB8AC3E}">
        <p14:creationId xmlns:p14="http://schemas.microsoft.com/office/powerpoint/2010/main" val="36329626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59716F9-6F20-4486-AE3A-61EEF465781B}" type="slidenum">
              <a:rPr lang="en-US" smtClean="0">
                <a:solidFill>
                  <a:srgbClr val="FFFFFF"/>
                </a:solidFill>
              </a:rPr>
              <a:pPr>
                <a:defRPr/>
              </a:pPr>
              <a:t>69</a:t>
            </a:fld>
            <a:endParaRPr lang="en-US">
              <a:solidFill>
                <a:srgbClr val="FFFFFF"/>
              </a:solidFill>
            </a:endParaRPr>
          </a:p>
        </p:txBody>
      </p:sp>
      <p:pic>
        <p:nvPicPr>
          <p:cNvPr id="10242" name="Picture 2" descr="https://kaiserfamilyfoundation.files.wordpress.com/2018/03/9182-figur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13724" y="6140678"/>
            <a:ext cx="296876" cy="215444"/>
          </a:xfrm>
          <a:prstGeom prst="rect">
            <a:avLst/>
          </a:prstGeom>
        </p:spPr>
        <p:txBody>
          <a:bodyPr wrap="none">
            <a:spAutoFit/>
          </a:bodyPr>
          <a:lstStyle/>
          <a:p>
            <a:r>
              <a:rPr lang="en-US" sz="800" dirty="0" smtClean="0">
                <a:solidFill>
                  <a:schemeClr val="bg1"/>
                </a:solidFill>
              </a:rPr>
              <a:t>69</a:t>
            </a:r>
            <a:endParaRPr lang="en-US" dirty="0"/>
          </a:p>
        </p:txBody>
      </p:sp>
    </p:spTree>
    <p:extLst>
      <p:ext uri="{BB962C8B-B14F-4D97-AF65-F5344CB8AC3E}">
        <p14:creationId xmlns:p14="http://schemas.microsoft.com/office/powerpoint/2010/main" val="1138826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latin typeface="Calibri" panose="020F0502020204030204" pitchFamily="34" charset="0"/>
                <a:cs typeface="Calibri" panose="020F0502020204030204" pitchFamily="34" charset="0"/>
              </a:rPr>
              <a:t>Pre-Test Question</a:t>
            </a:r>
            <a:endParaRPr lang="en-US" dirty="0"/>
          </a:p>
        </p:txBody>
      </p:sp>
      <p:sp>
        <p:nvSpPr>
          <p:cNvPr id="3" name="Content Placeholder 2"/>
          <p:cNvSpPr>
            <a:spLocks noGrp="1"/>
          </p:cNvSpPr>
          <p:nvPr>
            <p:ph idx="1"/>
          </p:nvPr>
        </p:nvSpPr>
        <p:spPr/>
        <p:txBody>
          <a:bodyPr/>
          <a:lstStyle/>
          <a:p>
            <a:pPr marL="0" indent="0">
              <a:buNone/>
            </a:pPr>
            <a:r>
              <a:rPr lang="en-US" sz="3200" dirty="0" smtClean="0">
                <a:latin typeface="Calibri" panose="020F0502020204030204" pitchFamily="34" charset="0"/>
                <a:cs typeface="Calibri" panose="020F0502020204030204" pitchFamily="34" charset="0"/>
              </a:rPr>
              <a:t>4. Intersectionality refers to the interaction of multiple stigmatized social identities, such as: </a:t>
            </a:r>
            <a:br>
              <a:rPr lang="en-US" sz="3200" dirty="0" smtClean="0">
                <a:latin typeface="Calibri" panose="020F0502020204030204" pitchFamily="34" charset="0"/>
                <a:cs typeface="Calibri" panose="020F0502020204030204" pitchFamily="34" charset="0"/>
              </a:rPr>
            </a:br>
            <a:endParaRPr lang="en-US" sz="3200" dirty="0" smtClean="0">
              <a:latin typeface="Calibri" panose="020F0502020204030204" pitchFamily="34" charset="0"/>
              <a:cs typeface="Calibri" panose="020F0502020204030204" pitchFamily="34" charset="0"/>
            </a:endParaRPr>
          </a:p>
          <a:p>
            <a:pPr marL="457200" indent="-457200">
              <a:buFont typeface="+mj-lt"/>
              <a:buAutoNum type="alphaLcParenR"/>
            </a:pPr>
            <a:r>
              <a:rPr lang="en-US" sz="2800" dirty="0">
                <a:latin typeface="Calibri" panose="020F0502020204030204" pitchFamily="34" charset="0"/>
                <a:cs typeface="Calibri" panose="020F0502020204030204" pitchFamily="34" charset="0"/>
              </a:rPr>
              <a:t>R</a:t>
            </a:r>
            <a:r>
              <a:rPr lang="en-US" sz="2800" dirty="0" smtClean="0">
                <a:latin typeface="Calibri" panose="020F0502020204030204" pitchFamily="34" charset="0"/>
                <a:cs typeface="Calibri" panose="020F0502020204030204" pitchFamily="34" charset="0"/>
              </a:rPr>
              <a:t>ace and socioeconomic status </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Gender and sexual orientation </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HIV status and substance use </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All of the above  </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7</a:t>
            </a:fld>
            <a:endParaRPr lang="en-US">
              <a:solidFill>
                <a:srgbClr val="FFFFFF"/>
              </a:solidFill>
            </a:endParaRPr>
          </a:p>
        </p:txBody>
      </p:sp>
    </p:spTree>
    <p:extLst>
      <p:ext uri="{BB962C8B-B14F-4D97-AF65-F5344CB8AC3E}">
        <p14:creationId xmlns:p14="http://schemas.microsoft.com/office/powerpoint/2010/main" val="328450568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59716F9-6F20-4486-AE3A-61EEF465781B}" type="slidenum">
              <a:rPr lang="en-US" smtClean="0">
                <a:solidFill>
                  <a:srgbClr val="FFFFFF"/>
                </a:solidFill>
              </a:rPr>
              <a:pPr>
                <a:defRPr/>
              </a:pPr>
              <a:t>70</a:t>
            </a:fld>
            <a:endParaRPr lang="en-US">
              <a:solidFill>
                <a:srgbClr val="FFFFFF"/>
              </a:solidFill>
            </a:endParaRPr>
          </a:p>
        </p:txBody>
      </p:sp>
      <p:pic>
        <p:nvPicPr>
          <p:cNvPr id="11266" name="Picture 2" descr="https://kaiserfamilyfoundation.files.wordpress.com/2018/03/9182-figure-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13724" y="6140678"/>
            <a:ext cx="296876" cy="215444"/>
          </a:xfrm>
          <a:prstGeom prst="rect">
            <a:avLst/>
          </a:prstGeom>
        </p:spPr>
        <p:txBody>
          <a:bodyPr wrap="none">
            <a:spAutoFit/>
          </a:bodyPr>
          <a:lstStyle/>
          <a:p>
            <a:r>
              <a:rPr lang="en-US" sz="800" dirty="0" smtClean="0">
                <a:solidFill>
                  <a:schemeClr val="bg1"/>
                </a:solidFill>
              </a:rPr>
              <a:t>70</a:t>
            </a:r>
            <a:endParaRPr lang="en-US" dirty="0"/>
          </a:p>
        </p:txBody>
      </p:sp>
    </p:spTree>
    <p:extLst>
      <p:ext uri="{BB962C8B-B14F-4D97-AF65-F5344CB8AC3E}">
        <p14:creationId xmlns:p14="http://schemas.microsoft.com/office/powerpoint/2010/main" val="20190690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66800" y="1471534"/>
            <a:ext cx="7543800" cy="4114800"/>
          </a:xfrm>
        </p:spPr>
        <p:txBody>
          <a:bodyPr/>
          <a:lstStyle/>
          <a:p>
            <a:pPr algn="ctr"/>
            <a:endParaRPr lang="en-US" sz="3600" dirty="0" smtClean="0"/>
          </a:p>
          <a:p>
            <a:pPr marL="0" indent="0" algn="ctr">
              <a:buNone/>
            </a:pPr>
            <a:r>
              <a:rPr lang="en-US" sz="3600" dirty="0" smtClean="0">
                <a:solidFill>
                  <a:srgbClr val="FFFF00"/>
                </a:solidFill>
              </a:rPr>
              <a:t>Why is it Especially Important to Educate Adolescents that Substance Use is Dangerous to Them?  </a:t>
            </a:r>
            <a:endParaRPr lang="en-US" sz="3600" dirty="0">
              <a:solidFill>
                <a:srgbClr val="FFFF00"/>
              </a:solidFill>
            </a:endParaRPr>
          </a:p>
        </p:txBody>
      </p:sp>
      <p:sp>
        <p:nvSpPr>
          <p:cNvPr id="2" name="Slide Number Placeholder 1"/>
          <p:cNvSpPr>
            <a:spLocks noGrp="1"/>
          </p:cNvSpPr>
          <p:nvPr>
            <p:ph type="sldNum" sz="quarter" idx="12"/>
          </p:nvPr>
        </p:nvSpPr>
        <p:spPr/>
        <p:txBody>
          <a:bodyPr/>
          <a:lstStyle/>
          <a:p>
            <a:pPr>
              <a:defRPr/>
            </a:pPr>
            <a:fld id="{459716F9-6F20-4486-AE3A-61EEF465781B}" type="slidenum">
              <a:rPr lang="en-US" smtClean="0">
                <a:solidFill>
                  <a:srgbClr val="FFFFFF"/>
                </a:solidFill>
              </a:rPr>
              <a:pPr>
                <a:defRPr/>
              </a:pPr>
              <a:t>71</a:t>
            </a:fld>
            <a:endParaRPr lang="en-US">
              <a:solidFill>
                <a:srgbClr val="FFFFFF"/>
              </a:solidFill>
            </a:endParaRPr>
          </a:p>
        </p:txBody>
      </p:sp>
    </p:spTree>
    <p:extLst>
      <p:ext uri="{BB962C8B-B14F-4D97-AF65-F5344CB8AC3E}">
        <p14:creationId xmlns:p14="http://schemas.microsoft.com/office/powerpoint/2010/main" val="39754888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ctrTitle"/>
          </p:nvPr>
        </p:nvSpPr>
        <p:spPr>
          <a:xfrm>
            <a:off x="636814" y="1048796"/>
            <a:ext cx="8196943" cy="1833196"/>
          </a:xfrm>
        </p:spPr>
        <p:txBody>
          <a:bodyPr/>
          <a:lstStyle/>
          <a:p>
            <a:pPr algn="ctr" eaLnBrk="1" hangingPunct="1">
              <a:defRPr/>
            </a:pPr>
            <a:r>
              <a:rPr lang="en-US" sz="4000" dirty="0" smtClean="0">
                <a:solidFill>
                  <a:srgbClr val="FFFF00"/>
                </a:solidFill>
                <a:latin typeface="Calibri" panose="020F0502020204030204" pitchFamily="34" charset="0"/>
                <a:cs typeface="Calibri" panose="020F0502020204030204" pitchFamily="34" charset="0"/>
              </a:rPr>
              <a:t>What are the Impact </a:t>
            </a:r>
            <a:r>
              <a:rPr lang="en-US" sz="4000" dirty="0">
                <a:solidFill>
                  <a:srgbClr val="FFFF00"/>
                </a:solidFill>
                <a:latin typeface="Calibri" panose="020F0502020204030204" pitchFamily="34" charset="0"/>
                <a:cs typeface="Calibri" panose="020F0502020204030204" pitchFamily="34" charset="0"/>
              </a:rPr>
              <a:t>of </a:t>
            </a:r>
            <a:r>
              <a:rPr lang="en-US" sz="4000" dirty="0" smtClean="0">
                <a:solidFill>
                  <a:srgbClr val="FFFF00"/>
                </a:solidFill>
                <a:latin typeface="Calibri" panose="020F0502020204030204" pitchFamily="34" charset="0"/>
                <a:cs typeface="Calibri" panose="020F0502020204030204" pitchFamily="34" charset="0"/>
              </a:rPr>
              <a:t>Substances Specifically on </a:t>
            </a:r>
            <a:r>
              <a:rPr lang="en-US" sz="4000" dirty="0">
                <a:solidFill>
                  <a:srgbClr val="FFFF00"/>
                </a:solidFill>
                <a:latin typeface="Calibri" panose="020F0502020204030204" pitchFamily="34" charset="0"/>
                <a:cs typeface="Calibri" panose="020F0502020204030204" pitchFamily="34" charset="0"/>
              </a:rPr>
              <a:t>Adolescent </a:t>
            </a:r>
            <a:r>
              <a:rPr lang="en-US" sz="4000" dirty="0" smtClean="0">
                <a:solidFill>
                  <a:srgbClr val="FFFF00"/>
                </a:solidFill>
                <a:latin typeface="Calibri" panose="020F0502020204030204" pitchFamily="34" charset="0"/>
                <a:cs typeface="Calibri" panose="020F0502020204030204" pitchFamily="34" charset="0"/>
              </a:rPr>
              <a:t/>
            </a:r>
            <a:br>
              <a:rPr lang="en-US" sz="4000" dirty="0" smtClean="0">
                <a:solidFill>
                  <a:srgbClr val="FFFF00"/>
                </a:solidFill>
                <a:latin typeface="Calibri" panose="020F0502020204030204" pitchFamily="34" charset="0"/>
                <a:cs typeface="Calibri" panose="020F0502020204030204" pitchFamily="34" charset="0"/>
              </a:rPr>
            </a:br>
            <a:r>
              <a:rPr lang="en-US" sz="4000" dirty="0" smtClean="0">
                <a:solidFill>
                  <a:srgbClr val="FFFF00"/>
                </a:solidFill>
                <a:latin typeface="Calibri" panose="020F0502020204030204" pitchFamily="34" charset="0"/>
                <a:cs typeface="Calibri" panose="020F0502020204030204" pitchFamily="34" charset="0"/>
              </a:rPr>
              <a:t>Brain Development?</a:t>
            </a:r>
            <a:endParaRPr lang="en-US" sz="4000" dirty="0">
              <a:solidFill>
                <a:srgbClr val="FFFF00"/>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D3DB2E88-8D54-4424-A5E9-C79E2048B95E}" type="slidenum">
              <a:rPr lang="en-US">
                <a:solidFill>
                  <a:srgbClr val="FFFFFF"/>
                </a:solidFill>
                <a:latin typeface="Tahoma"/>
              </a:rPr>
              <a:pPr>
                <a:defRPr/>
              </a:pPr>
              <a:t>72</a:t>
            </a:fld>
            <a:endParaRPr lang="en-US">
              <a:solidFill>
                <a:srgbClr val="FFFFFF"/>
              </a:solidFill>
              <a:latin typeface="Tahom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685" y="3100070"/>
            <a:ext cx="5397500" cy="3605530"/>
          </a:xfrm>
          <a:prstGeom prst="rect">
            <a:avLst/>
          </a:prstGeom>
        </p:spPr>
      </p:pic>
    </p:spTree>
    <p:extLst>
      <p:ext uri="{BB962C8B-B14F-4D97-AF65-F5344CB8AC3E}">
        <p14:creationId xmlns:p14="http://schemas.microsoft.com/office/powerpoint/2010/main" val="25407296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7"/>
          <p:cNvSpPr txBox="1">
            <a:spLocks noChangeArrowheads="1"/>
          </p:cNvSpPr>
          <p:nvPr/>
        </p:nvSpPr>
        <p:spPr bwMode="auto">
          <a:xfrm>
            <a:off x="1150145" y="505400"/>
            <a:ext cx="6858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50000"/>
              </a:spcBef>
              <a:spcAft>
                <a:spcPct val="0"/>
              </a:spcAft>
              <a:buClrTx/>
              <a:buSzTx/>
              <a:buNone/>
              <a:defRPr/>
            </a:pPr>
            <a:r>
              <a:rPr lang="en-US" altLang="en-US" sz="3600" b="1" dirty="0">
                <a:solidFill>
                  <a:srgbClr val="FFFF00"/>
                </a:solidFill>
                <a:latin typeface="Calibri" panose="020F0502020204030204" pitchFamily="34" charset="0"/>
                <a:ea typeface="MS PGothic" pitchFamily="34" charset="-128"/>
                <a:cs typeface="Calibri" panose="020F0502020204030204" pitchFamily="34" charset="0"/>
              </a:rPr>
              <a:t>Addiction is a Developmental Disease: It Starts Early</a:t>
            </a:r>
          </a:p>
        </p:txBody>
      </p:sp>
      <p:grpSp>
        <p:nvGrpSpPr>
          <p:cNvPr id="60419" name="Group 1047"/>
          <p:cNvGrpSpPr>
            <a:grpSpLocks/>
          </p:cNvGrpSpPr>
          <p:nvPr/>
        </p:nvGrpSpPr>
        <p:grpSpPr bwMode="auto">
          <a:xfrm>
            <a:off x="1515667" y="1814521"/>
            <a:ext cx="6292453" cy="4113610"/>
            <a:chOff x="313" y="804"/>
            <a:chExt cx="5285" cy="3455"/>
          </a:xfrm>
        </p:grpSpPr>
        <p:graphicFrame>
          <p:nvGraphicFramePr>
            <p:cNvPr id="60422" name="Object 1026"/>
            <p:cNvGraphicFramePr>
              <a:graphicFrameLocks noChangeAspect="1"/>
            </p:cNvGraphicFramePr>
            <p:nvPr/>
          </p:nvGraphicFramePr>
          <p:xfrm>
            <a:off x="313" y="804"/>
            <a:ext cx="5285" cy="3382"/>
          </p:xfrm>
          <a:graphic>
            <a:graphicData uri="http://schemas.openxmlformats.org/presentationml/2006/ole">
              <mc:AlternateContent xmlns:mc="http://schemas.openxmlformats.org/markup-compatibility/2006">
                <mc:Choice xmlns:v="urn:schemas-microsoft-com:vml" Requires="v">
                  <p:oleObj spid="_x0000_s7325" name="Chart" r:id="rId4" imgW="8810707" imgH="5981839" progId="MSGraph.Chart.8">
                    <p:embed followColorScheme="full"/>
                  </p:oleObj>
                </mc:Choice>
                <mc:Fallback>
                  <p:oleObj name="Chart" r:id="rId4" imgW="8810707" imgH="5981839" progId="MSGraph.Chart.8">
                    <p:embed followColorScheme="full"/>
                    <p:pic>
                      <p:nvPicPr>
                        <p:cNvPr id="60422" name="Object 1026"/>
                        <p:cNvPicPr>
                          <a:picLocks noChangeAspect="1" noChangeArrowheads="1"/>
                        </p:cNvPicPr>
                        <p:nvPr/>
                      </p:nvPicPr>
                      <p:blipFill>
                        <a:blip r:embed="rId5"/>
                        <a:srcRect/>
                        <a:stretch>
                          <a:fillRect/>
                        </a:stretch>
                      </p:blipFill>
                      <p:spPr bwMode="auto">
                        <a:xfrm>
                          <a:off x="313" y="804"/>
                          <a:ext cx="5285" cy="3382"/>
                        </a:xfrm>
                        <a:prstGeom prst="rect">
                          <a:avLst/>
                        </a:prstGeom>
                        <a:solidFill>
                          <a:schemeClr val="bg1"/>
                        </a:solidFill>
                        <a:ln w="9525">
                          <a:solidFill>
                            <a:schemeClr val="bg1"/>
                          </a:solidFill>
                          <a:miter lim="800000"/>
                          <a:headEnd/>
                          <a:tailEnd/>
                        </a:ln>
                      </p:spPr>
                    </p:pic>
                  </p:oleObj>
                </mc:Fallback>
              </mc:AlternateContent>
            </a:graphicData>
          </a:graphic>
        </p:graphicFrame>
        <p:sp>
          <p:nvSpPr>
            <p:cNvPr id="60423" name="Text Box 6"/>
            <p:cNvSpPr txBox="1">
              <a:spLocks noChangeArrowheads="1"/>
            </p:cNvSpPr>
            <p:nvPr/>
          </p:nvSpPr>
          <p:spPr bwMode="auto">
            <a:xfrm>
              <a:off x="2310" y="846"/>
              <a:ext cx="57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50000"/>
                </a:spcBef>
                <a:spcAft>
                  <a:spcPct val="0"/>
                </a:spcAft>
                <a:buClrTx/>
                <a:buSzTx/>
                <a:buNone/>
              </a:pPr>
              <a:r>
                <a:rPr lang="en-US" altLang="en-US" sz="1800" b="1">
                  <a:solidFill>
                    <a:srgbClr val="FFFFFF"/>
                  </a:solidFill>
                  <a:latin typeface="Times New Roman" pitchFamily="18" charset="0"/>
                  <a:ea typeface="MS PGothic" pitchFamily="34" charset="-128"/>
                  <a:cs typeface="Arial" pitchFamily="34" charset="0"/>
                </a:rPr>
                <a:t>67%</a:t>
              </a:r>
            </a:p>
          </p:txBody>
        </p:sp>
        <p:grpSp>
          <p:nvGrpSpPr>
            <p:cNvPr id="60424" name="Group 1044"/>
            <p:cNvGrpSpPr>
              <a:grpSpLocks/>
            </p:cNvGrpSpPr>
            <p:nvPr/>
          </p:nvGrpSpPr>
          <p:grpSpPr bwMode="auto">
            <a:xfrm>
              <a:off x="738" y="1152"/>
              <a:ext cx="4704" cy="3107"/>
              <a:chOff x="624" y="1140"/>
              <a:chExt cx="4704" cy="3107"/>
            </a:xfrm>
          </p:grpSpPr>
          <p:sp>
            <p:nvSpPr>
              <p:cNvPr id="60425" name="Rectangle 2"/>
              <p:cNvSpPr>
                <a:spLocks noChangeArrowheads="1"/>
              </p:cNvSpPr>
              <p:nvPr/>
            </p:nvSpPr>
            <p:spPr bwMode="auto">
              <a:xfrm>
                <a:off x="864" y="3264"/>
                <a:ext cx="720"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latin typeface="Helvetica" pitchFamily="34" charset="0"/>
                  <a:ea typeface="MS PGothic" pitchFamily="34" charset="-128"/>
                  <a:cs typeface="Arial" pitchFamily="34" charset="0"/>
                </a:endParaRPr>
              </a:p>
            </p:txBody>
          </p:sp>
          <p:sp>
            <p:nvSpPr>
              <p:cNvPr id="60426" name="Text Box 5"/>
              <p:cNvSpPr txBox="1">
                <a:spLocks noChangeArrowheads="1"/>
              </p:cNvSpPr>
              <p:nvPr/>
            </p:nvSpPr>
            <p:spPr bwMode="auto">
              <a:xfrm>
                <a:off x="1072" y="2908"/>
                <a:ext cx="67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50000"/>
                  </a:spcBef>
                  <a:spcAft>
                    <a:spcPct val="0"/>
                  </a:spcAft>
                  <a:buClrTx/>
                  <a:buSzTx/>
                  <a:buNone/>
                </a:pPr>
                <a:r>
                  <a:rPr lang="en-US" altLang="en-US" sz="1800" b="1" dirty="0">
                    <a:solidFill>
                      <a:srgbClr val="FFFFFF"/>
                    </a:solidFill>
                    <a:latin typeface="Times New Roman" pitchFamily="18" charset="0"/>
                    <a:ea typeface="MS PGothic" pitchFamily="34" charset="-128"/>
                    <a:cs typeface="Arial" pitchFamily="34" charset="0"/>
                  </a:rPr>
                  <a:t>1.5%</a:t>
                </a:r>
              </a:p>
            </p:txBody>
          </p:sp>
          <p:sp>
            <p:nvSpPr>
              <p:cNvPr id="60427" name="Text Box 7"/>
              <p:cNvSpPr txBox="1">
                <a:spLocks noChangeArrowheads="1"/>
              </p:cNvSpPr>
              <p:nvPr/>
            </p:nvSpPr>
            <p:spPr bwMode="auto">
              <a:xfrm>
                <a:off x="4488" y="2465"/>
                <a:ext cx="67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50000"/>
                  </a:spcBef>
                  <a:spcAft>
                    <a:spcPct val="0"/>
                  </a:spcAft>
                  <a:buClrTx/>
                  <a:buSzTx/>
                  <a:buNone/>
                </a:pPr>
                <a:r>
                  <a:rPr lang="en-US" altLang="en-US" sz="1800" b="1">
                    <a:solidFill>
                      <a:srgbClr val="FFFFFF"/>
                    </a:solidFill>
                    <a:latin typeface="Times New Roman" pitchFamily="18" charset="0"/>
                    <a:ea typeface="MS PGothic" pitchFamily="34" charset="-128"/>
                    <a:cs typeface="Arial" pitchFamily="34" charset="0"/>
                  </a:rPr>
                  <a:t>5.5%</a:t>
                </a:r>
              </a:p>
            </p:txBody>
          </p:sp>
          <p:sp>
            <p:nvSpPr>
              <p:cNvPr id="60428" name="Line 8"/>
              <p:cNvSpPr>
                <a:spLocks noChangeShapeType="1"/>
              </p:cNvSpPr>
              <p:nvPr/>
            </p:nvSpPr>
            <p:spPr bwMode="auto">
              <a:xfrm>
                <a:off x="624" y="3840"/>
                <a:ext cx="47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0429" name="Rectangle 9"/>
              <p:cNvSpPr>
                <a:spLocks noChangeArrowheads="1"/>
              </p:cNvSpPr>
              <p:nvPr/>
            </p:nvSpPr>
            <p:spPr bwMode="auto">
              <a:xfrm>
                <a:off x="3360" y="1344"/>
                <a:ext cx="672"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latin typeface="Helvetica" pitchFamily="34" charset="0"/>
                  <a:ea typeface="MS PGothic" pitchFamily="34" charset="-128"/>
                  <a:cs typeface="Arial" pitchFamily="34" charset="0"/>
                </a:endParaRPr>
              </a:p>
            </p:txBody>
          </p:sp>
          <p:sp>
            <p:nvSpPr>
              <p:cNvPr id="60430" name="Text Box 10"/>
              <p:cNvSpPr txBox="1">
                <a:spLocks noChangeArrowheads="1"/>
              </p:cNvSpPr>
              <p:nvPr/>
            </p:nvSpPr>
            <p:spPr bwMode="auto">
              <a:xfrm>
                <a:off x="912" y="4008"/>
                <a:ext cx="5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50000"/>
                  </a:spcBef>
                  <a:spcAft>
                    <a:spcPct val="0"/>
                  </a:spcAft>
                  <a:buClrTx/>
                  <a:buSzTx/>
                  <a:buNone/>
                </a:pPr>
                <a:r>
                  <a:rPr lang="en-US" altLang="en-US" sz="1200">
                    <a:solidFill>
                      <a:srgbClr val="FFFFFF"/>
                    </a:solidFill>
                    <a:latin typeface="Times New Roman" pitchFamily="18" charset="0"/>
                    <a:ea typeface="MS PGothic" pitchFamily="34" charset="-128"/>
                    <a:cs typeface="Arial" pitchFamily="34" charset="0"/>
                  </a:rPr>
                  <a:t>&lt;12</a:t>
                </a:r>
              </a:p>
            </p:txBody>
          </p:sp>
          <p:sp>
            <p:nvSpPr>
              <p:cNvPr id="60431" name="Text Box 11"/>
              <p:cNvSpPr txBox="1">
                <a:spLocks noChangeArrowheads="1"/>
              </p:cNvSpPr>
              <p:nvPr/>
            </p:nvSpPr>
            <p:spPr bwMode="auto">
              <a:xfrm>
                <a:off x="2142" y="3996"/>
                <a:ext cx="5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50000"/>
                  </a:spcBef>
                  <a:spcAft>
                    <a:spcPct val="0"/>
                  </a:spcAft>
                  <a:buClrTx/>
                  <a:buSzTx/>
                  <a:buNone/>
                </a:pPr>
                <a:r>
                  <a:rPr lang="en-US" altLang="en-US" sz="1200">
                    <a:solidFill>
                      <a:srgbClr val="FFFFFF"/>
                    </a:solidFill>
                    <a:latin typeface="Times New Roman" pitchFamily="18" charset="0"/>
                    <a:ea typeface="MS PGothic" pitchFamily="34" charset="-128"/>
                    <a:cs typeface="Arial" pitchFamily="34" charset="0"/>
                  </a:rPr>
                  <a:t>  12-17</a:t>
                </a:r>
              </a:p>
            </p:txBody>
          </p:sp>
          <p:sp>
            <p:nvSpPr>
              <p:cNvPr id="60432" name="Text Box 12"/>
              <p:cNvSpPr txBox="1">
                <a:spLocks noChangeArrowheads="1"/>
              </p:cNvSpPr>
              <p:nvPr/>
            </p:nvSpPr>
            <p:spPr bwMode="auto">
              <a:xfrm>
                <a:off x="3282" y="4014"/>
                <a:ext cx="5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50000"/>
                  </a:spcBef>
                  <a:spcAft>
                    <a:spcPct val="0"/>
                  </a:spcAft>
                  <a:buClrTx/>
                  <a:buSzTx/>
                  <a:buNone/>
                </a:pPr>
                <a:r>
                  <a:rPr lang="en-US" altLang="en-US" sz="1200">
                    <a:solidFill>
                      <a:srgbClr val="FFFFFF"/>
                    </a:solidFill>
                    <a:latin typeface="Times New Roman" pitchFamily="18" charset="0"/>
                    <a:ea typeface="MS PGothic" pitchFamily="34" charset="-128"/>
                    <a:cs typeface="Arial" pitchFamily="34" charset="0"/>
                  </a:rPr>
                  <a:t>18-25</a:t>
                </a:r>
              </a:p>
            </p:txBody>
          </p:sp>
          <p:sp>
            <p:nvSpPr>
              <p:cNvPr id="60433" name="Text Box 13"/>
              <p:cNvSpPr txBox="1">
                <a:spLocks noChangeArrowheads="1"/>
              </p:cNvSpPr>
              <p:nvPr/>
            </p:nvSpPr>
            <p:spPr bwMode="auto">
              <a:xfrm>
                <a:off x="4506" y="4014"/>
                <a:ext cx="5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50000"/>
                  </a:spcBef>
                  <a:spcAft>
                    <a:spcPct val="0"/>
                  </a:spcAft>
                  <a:buClrTx/>
                  <a:buSzTx/>
                  <a:buNone/>
                </a:pPr>
                <a:r>
                  <a:rPr lang="en-US" altLang="en-US" sz="1200">
                    <a:solidFill>
                      <a:srgbClr val="FFFFFF"/>
                    </a:solidFill>
                    <a:latin typeface="Times New Roman" pitchFamily="18" charset="0"/>
                    <a:ea typeface="MS PGothic" pitchFamily="34" charset="-128"/>
                    <a:cs typeface="Arial" pitchFamily="34" charset="0"/>
                  </a:rPr>
                  <a:t>&gt;25</a:t>
                </a:r>
              </a:p>
            </p:txBody>
          </p:sp>
          <p:sp>
            <p:nvSpPr>
              <p:cNvPr id="60434" name="Text Box 18"/>
              <p:cNvSpPr txBox="1">
                <a:spLocks noChangeArrowheads="1"/>
              </p:cNvSpPr>
              <p:nvPr/>
            </p:nvSpPr>
            <p:spPr bwMode="auto">
              <a:xfrm>
                <a:off x="3301" y="1488"/>
                <a:ext cx="67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50000"/>
                  </a:spcBef>
                  <a:spcAft>
                    <a:spcPct val="0"/>
                  </a:spcAft>
                  <a:buClrTx/>
                  <a:buSzTx/>
                  <a:buNone/>
                </a:pPr>
                <a:r>
                  <a:rPr lang="en-US" altLang="en-US" sz="1800" b="1">
                    <a:solidFill>
                      <a:srgbClr val="FFFFFF"/>
                    </a:solidFill>
                    <a:latin typeface="Times New Roman" pitchFamily="18" charset="0"/>
                    <a:ea typeface="MS PGothic" pitchFamily="34" charset="-128"/>
                    <a:cs typeface="Arial" pitchFamily="34" charset="0"/>
                  </a:rPr>
                  <a:t>26%</a:t>
                </a:r>
              </a:p>
            </p:txBody>
          </p:sp>
          <p:pic>
            <p:nvPicPr>
              <p:cNvPr id="60435"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2" y="3210"/>
                <a:ext cx="180"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2" y="1140"/>
                <a:ext cx="684"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1" y="1800"/>
                <a:ext cx="626" cy="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8" y="2772"/>
                <a:ext cx="444" cy="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0420" name="Text Box 4"/>
          <p:cNvSpPr txBox="1">
            <a:spLocks noChangeArrowheads="1"/>
          </p:cNvSpPr>
          <p:nvPr/>
        </p:nvSpPr>
        <p:spPr bwMode="auto">
          <a:xfrm rot="16206958">
            <a:off x="-430411" y="3693163"/>
            <a:ext cx="40540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50000"/>
              </a:spcBef>
              <a:spcAft>
                <a:spcPct val="0"/>
              </a:spcAft>
              <a:buClrTx/>
              <a:buSzTx/>
              <a:buNone/>
            </a:pPr>
            <a:r>
              <a:rPr lang="en-US" altLang="en-US" sz="1050">
                <a:solidFill>
                  <a:srgbClr val="FFFFFF"/>
                </a:solidFill>
                <a:latin typeface="Arial Black" pitchFamily="34" charset="0"/>
                <a:ea typeface="MS PGothic" pitchFamily="34" charset="-128"/>
                <a:cs typeface="Arial" pitchFamily="34" charset="0"/>
              </a:rPr>
              <a:t>First Marijuana Use, (Percent of Initiates</a:t>
            </a:r>
            <a:r>
              <a:rPr lang="en-US" altLang="en-US" sz="1050" b="1">
                <a:solidFill>
                  <a:srgbClr val="FFFFFF"/>
                </a:solidFill>
                <a:latin typeface="Arial" pitchFamily="34" charset="0"/>
                <a:ea typeface="MS PGothic" pitchFamily="34" charset="-128"/>
                <a:cs typeface="Arial" pitchFamily="34" charset="0"/>
              </a:rPr>
              <a:t>)</a:t>
            </a:r>
          </a:p>
        </p:txBody>
      </p:sp>
      <p:sp>
        <p:nvSpPr>
          <p:cNvPr id="2" name="Slide Number Placeholder 1"/>
          <p:cNvSpPr>
            <a:spLocks noGrp="1"/>
          </p:cNvSpPr>
          <p:nvPr>
            <p:ph type="sldNum" sz="quarter" idx="12"/>
          </p:nvPr>
        </p:nvSpPr>
        <p:spPr/>
        <p:txBody>
          <a:bodyPr/>
          <a:lstStyle/>
          <a:p>
            <a:pPr>
              <a:defRPr/>
            </a:pPr>
            <a:fld id="{9A0D0043-6BB4-45CF-8F00-71848F74DA35}" type="slidenum">
              <a:rPr lang="en-US">
                <a:solidFill>
                  <a:srgbClr val="FFFFFF"/>
                </a:solidFill>
                <a:latin typeface="Tahoma"/>
              </a:rPr>
              <a:pPr>
                <a:defRPr/>
              </a:pPr>
              <a:t>73</a:t>
            </a:fld>
            <a:endParaRPr lang="en-US">
              <a:solidFill>
                <a:srgbClr val="FFFFFF"/>
              </a:solidFill>
              <a:latin typeface="Tahoma"/>
            </a:endParaRPr>
          </a:p>
        </p:txBody>
      </p:sp>
      <p:sp>
        <p:nvSpPr>
          <p:cNvPr id="3" name="Rectangle 2"/>
          <p:cNvSpPr/>
          <p:nvPr/>
        </p:nvSpPr>
        <p:spPr>
          <a:xfrm>
            <a:off x="185046" y="6336268"/>
            <a:ext cx="1440779" cy="369332"/>
          </a:xfrm>
          <a:prstGeom prst="rect">
            <a:avLst/>
          </a:prstGeom>
        </p:spPr>
        <p:txBody>
          <a:bodyPr wrap="none">
            <a:spAutoFit/>
          </a:bodyPr>
          <a:lstStyle/>
          <a:p>
            <a:pPr fontAlgn="base">
              <a:spcBef>
                <a:spcPct val="0"/>
              </a:spcBef>
              <a:spcAft>
                <a:spcPct val="0"/>
              </a:spcAft>
              <a:buClrTx/>
              <a:buSzTx/>
              <a:buNone/>
            </a:pPr>
            <a:r>
              <a:rPr lang="en-US" altLang="en-US" b="1" dirty="0" smtClean="0">
                <a:solidFill>
                  <a:srgbClr val="FFCC00"/>
                </a:solidFill>
                <a:latin typeface="Calibri" pitchFamily="34" charset="0"/>
                <a:cs typeface="Arial" pitchFamily="34" charset="0"/>
              </a:rPr>
              <a:t>Source: NIDA</a:t>
            </a:r>
            <a:endParaRPr lang="en-US" altLang="en-US" b="1" dirty="0">
              <a:solidFill>
                <a:srgbClr val="FFCC00"/>
              </a:solidFill>
              <a:latin typeface="Calibri" pitchFamily="34" charset="0"/>
              <a:cs typeface="Arial" pitchFamily="34" charset="0"/>
            </a:endParaRPr>
          </a:p>
        </p:txBody>
      </p:sp>
    </p:spTree>
    <p:extLst>
      <p:ext uri="{BB962C8B-B14F-4D97-AF65-F5344CB8AC3E}">
        <p14:creationId xmlns:p14="http://schemas.microsoft.com/office/powerpoint/2010/main" val="819245796"/>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rbrainmaturing.mpg" descr="/Users/andrewrodbell/Desktop/Young Adult Bup 12-23-2009/prbrainmaturing.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629150" y="3601641"/>
            <a:ext cx="2914650" cy="20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7"/>
          <p:cNvSpPr>
            <a:spLocks noChangeArrowheads="1"/>
          </p:cNvSpPr>
          <p:nvPr/>
        </p:nvSpPr>
        <p:spPr bwMode="auto">
          <a:xfrm>
            <a:off x="194095" y="6323529"/>
            <a:ext cx="33147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050" dirty="0" err="1" smtClean="0">
                <a:solidFill>
                  <a:srgbClr val="FFFF00"/>
                </a:solidFill>
                <a:latin typeface="Calibri" pitchFamily="34" charset="0"/>
                <a:ea typeface="MS PGothic" pitchFamily="34" charset="-128"/>
                <a:cs typeface="Times New Roman" pitchFamily="18" charset="0"/>
              </a:rPr>
              <a:t>Source:NIDA’s</a:t>
            </a:r>
            <a:r>
              <a:rPr lang="en-US" altLang="en-US" sz="1050" dirty="0" smtClean="0">
                <a:solidFill>
                  <a:srgbClr val="FFFF00"/>
                </a:solidFill>
                <a:latin typeface="Calibri" pitchFamily="34" charset="0"/>
                <a:ea typeface="MS PGothic" pitchFamily="34" charset="-128"/>
                <a:cs typeface="Times New Roman" pitchFamily="18" charset="0"/>
              </a:rPr>
              <a:t> </a:t>
            </a:r>
            <a:r>
              <a:rPr lang="en-US" altLang="en-US" sz="1050" i="1" dirty="0">
                <a:solidFill>
                  <a:srgbClr val="FFFF00"/>
                </a:solidFill>
                <a:latin typeface="Calibri" pitchFamily="34" charset="0"/>
                <a:ea typeface="MS PGothic" pitchFamily="34" charset="-128"/>
                <a:cs typeface="Times New Roman" pitchFamily="18" charset="0"/>
              </a:rPr>
              <a:t>Science of Addiction</a:t>
            </a:r>
            <a:endParaRPr lang="en-US" altLang="en-US" sz="1050" dirty="0">
              <a:solidFill>
                <a:srgbClr val="FFFF00"/>
              </a:solidFill>
              <a:latin typeface="Calibri" pitchFamily="34" charset="0"/>
              <a:ea typeface="MS PGothic" pitchFamily="34" charset="-128"/>
              <a:cs typeface="Times New Roman" pitchFamily="18" charset="0"/>
            </a:endParaRPr>
          </a:p>
          <a:p>
            <a:pPr fontAlgn="base">
              <a:spcBef>
                <a:spcPct val="0"/>
              </a:spcBef>
              <a:spcAft>
                <a:spcPct val="0"/>
              </a:spcAft>
              <a:buClrTx/>
              <a:buSzTx/>
              <a:buNone/>
            </a:pPr>
            <a:r>
              <a:rPr lang="en-US" altLang="en-US" sz="1050" dirty="0">
                <a:solidFill>
                  <a:srgbClr val="FFFF00"/>
                </a:solidFill>
                <a:latin typeface="Calibri" pitchFamily="34" charset="0"/>
                <a:ea typeface="MS PGothic" pitchFamily="34" charset="-128"/>
                <a:cs typeface="Times New Roman" pitchFamily="18" charset="0"/>
                <a:hlinkClick r:id="rId5"/>
              </a:rPr>
              <a:t>http://www.drugabuse.gov/ScienceofAddiction/</a:t>
            </a:r>
            <a:endParaRPr lang="en-US" altLang="en-US" sz="1050" dirty="0">
              <a:solidFill>
                <a:srgbClr val="FFFF00"/>
              </a:solidFill>
              <a:latin typeface="Calibri" pitchFamily="34" charset="0"/>
              <a:ea typeface="MS PGothic" pitchFamily="34" charset="-128"/>
              <a:cs typeface="Times New Roman" pitchFamily="18" charset="0"/>
            </a:endParaRPr>
          </a:p>
        </p:txBody>
      </p:sp>
      <p:sp>
        <p:nvSpPr>
          <p:cNvPr id="62468" name="Rectangle 15"/>
          <p:cNvSpPr>
            <a:spLocks noChangeArrowheads="1"/>
          </p:cNvSpPr>
          <p:nvPr/>
        </p:nvSpPr>
        <p:spPr bwMode="auto">
          <a:xfrm>
            <a:off x="4137422" y="5657858"/>
            <a:ext cx="34290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eaLnBrk="1" fontAlgn="base" hangingPunct="1">
              <a:spcBef>
                <a:spcPct val="0"/>
              </a:spcBef>
              <a:spcAft>
                <a:spcPct val="0"/>
              </a:spcAft>
              <a:buClrTx/>
              <a:buSzTx/>
              <a:buNone/>
            </a:pPr>
            <a:r>
              <a:rPr lang="en-US" altLang="en-US" sz="1050">
                <a:solidFill>
                  <a:srgbClr val="FFFF00"/>
                </a:solidFill>
                <a:latin typeface="Calibri" pitchFamily="34" charset="0"/>
                <a:ea typeface="MS PGothic" pitchFamily="34" charset="-128"/>
                <a:cs typeface="Times New Roman" pitchFamily="18" charset="0"/>
              </a:rPr>
              <a:t>SOURCE: Gagtay, et al., 2004.</a:t>
            </a:r>
          </a:p>
        </p:txBody>
      </p:sp>
      <p:pic>
        <p:nvPicPr>
          <p:cNvPr id="1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0" y="3600450"/>
            <a:ext cx="29146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rbrainmaturing.mpg" descr="/Users/andrewrodbell/Desktop/Young Adult Bup 12-23-2009/prbrainmaturing.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629150" y="3600450"/>
            <a:ext cx="29146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itle 1"/>
          <p:cNvSpPr>
            <a:spLocks noGrp="1"/>
          </p:cNvSpPr>
          <p:nvPr>
            <p:ph type="title" idx="4294967295"/>
          </p:nvPr>
        </p:nvSpPr>
        <p:spPr>
          <a:xfrm>
            <a:off x="509954" y="246802"/>
            <a:ext cx="8100646" cy="1200329"/>
          </a:xfrm>
        </p:spPr>
        <p:txBody>
          <a:bodyPr wrap="square">
            <a:spAutoFit/>
          </a:bodyPr>
          <a:lstStyle/>
          <a:p>
            <a:pPr algn="ctr">
              <a:defRPr/>
            </a:pPr>
            <a:r>
              <a:rPr lang="en-US" altLang="en-US" sz="3600" dirty="0" smtClean="0">
                <a:solidFill>
                  <a:srgbClr val="FFFF00"/>
                </a:solidFill>
                <a:latin typeface="Calibri" panose="020F0502020204030204" pitchFamily="34" charset="0"/>
                <a:ea typeface="ＭＳ Ｐゴシック" pitchFamily="34" charset="-128"/>
                <a:cs typeface="Calibri" panose="020F0502020204030204" pitchFamily="34" charset="0"/>
              </a:rPr>
              <a:t>Brain Development </a:t>
            </a:r>
            <a:br>
              <a:rPr lang="en-US" altLang="en-US" sz="3600" dirty="0" smtClean="0">
                <a:solidFill>
                  <a:srgbClr val="FFFF00"/>
                </a:solidFill>
                <a:latin typeface="Calibri" panose="020F0502020204030204" pitchFamily="34" charset="0"/>
                <a:ea typeface="ＭＳ Ｐゴシック" pitchFamily="34" charset="-128"/>
                <a:cs typeface="Calibri" panose="020F0502020204030204" pitchFamily="34" charset="0"/>
              </a:rPr>
            </a:br>
            <a:r>
              <a:rPr lang="en-US" altLang="en-US" sz="3600" dirty="0" smtClean="0">
                <a:solidFill>
                  <a:srgbClr val="FFFF00"/>
                </a:solidFill>
                <a:latin typeface="Calibri" panose="020F0502020204030204" pitchFamily="34" charset="0"/>
                <a:ea typeface="ＭＳ Ｐゴシック" pitchFamily="34" charset="-128"/>
                <a:cs typeface="Calibri" panose="020F0502020204030204" pitchFamily="34" charset="0"/>
              </a:rPr>
              <a:t>Ages 5-20 years</a:t>
            </a:r>
          </a:p>
        </p:txBody>
      </p:sp>
      <p:sp>
        <p:nvSpPr>
          <p:cNvPr id="8" name="TextBox 7"/>
          <p:cNvSpPr txBox="1">
            <a:spLocks noChangeArrowheads="1"/>
          </p:cNvSpPr>
          <p:nvPr/>
        </p:nvSpPr>
        <p:spPr bwMode="auto">
          <a:xfrm>
            <a:off x="844062" y="1968639"/>
            <a:ext cx="776653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Clr>
                <a:srgbClr val="FFFFFF"/>
              </a:buClr>
              <a:buFont typeface="Wingdings" pitchFamily="2" charset="2"/>
              <a:buChar char="§"/>
              <a:defRPr/>
            </a:pPr>
            <a:r>
              <a:rPr lang="en-US" altLang="en-US" sz="2000" dirty="0">
                <a:solidFill>
                  <a:srgbClr val="FFFFFF"/>
                </a:solidFill>
                <a:cs typeface="Calibri" panose="020F0502020204030204" pitchFamily="34" charset="0"/>
              </a:rPr>
              <a:t>MRI scans of healthy children and teens compressing </a:t>
            </a:r>
            <a:br>
              <a:rPr lang="en-US" altLang="en-US" sz="2000" dirty="0">
                <a:solidFill>
                  <a:srgbClr val="FFFFFF"/>
                </a:solidFill>
                <a:cs typeface="Calibri" panose="020F0502020204030204" pitchFamily="34" charset="0"/>
              </a:rPr>
            </a:br>
            <a:r>
              <a:rPr lang="en-US" altLang="en-US" sz="2000" dirty="0">
                <a:solidFill>
                  <a:srgbClr val="FFFFFF"/>
                </a:solidFill>
                <a:cs typeface="Calibri" panose="020F0502020204030204" pitchFamily="34" charset="0"/>
              </a:rPr>
              <a:t>15 years of brain development (ages 5–20). </a:t>
            </a:r>
          </a:p>
          <a:p>
            <a:pPr eaLnBrk="1" fontAlgn="base" hangingPunct="1">
              <a:spcBef>
                <a:spcPct val="0"/>
              </a:spcBef>
              <a:spcAft>
                <a:spcPct val="0"/>
              </a:spcAft>
              <a:buClr>
                <a:srgbClr val="FFFFFF"/>
              </a:buClr>
              <a:buFont typeface="Wingdings" pitchFamily="2" charset="2"/>
              <a:buChar char="§"/>
              <a:defRPr/>
            </a:pPr>
            <a:r>
              <a:rPr lang="en-US" altLang="en-US" sz="2000" dirty="0">
                <a:solidFill>
                  <a:srgbClr val="FFFFFF"/>
                </a:solidFill>
                <a:cs typeface="Calibri" panose="020F0502020204030204" pitchFamily="34" charset="0"/>
              </a:rPr>
              <a:t>Red indicates more gray matter, blue less gray matter. </a:t>
            </a:r>
          </a:p>
          <a:p>
            <a:pPr eaLnBrk="1" fontAlgn="base" hangingPunct="1">
              <a:spcBef>
                <a:spcPct val="0"/>
              </a:spcBef>
              <a:spcAft>
                <a:spcPct val="0"/>
              </a:spcAft>
              <a:buClr>
                <a:srgbClr val="FFFFFF"/>
              </a:buClr>
              <a:buFont typeface="Wingdings" pitchFamily="2" charset="2"/>
              <a:buChar char="§"/>
              <a:defRPr/>
            </a:pPr>
            <a:r>
              <a:rPr lang="en-US" altLang="en-US" sz="2000" dirty="0">
                <a:solidFill>
                  <a:srgbClr val="FFFF00"/>
                </a:solidFill>
                <a:cs typeface="Calibri" panose="020F0502020204030204" pitchFamily="34" charset="0"/>
              </a:rPr>
              <a:t>Neural connections are pruned </a:t>
            </a:r>
            <a:r>
              <a:rPr lang="en-US" altLang="en-US" sz="2000" dirty="0">
                <a:solidFill>
                  <a:srgbClr val="FFFFFF"/>
                </a:solidFill>
                <a:cs typeface="Calibri" panose="020F0502020204030204" pitchFamily="34" charset="0"/>
              </a:rPr>
              <a:t>back-to-front. </a:t>
            </a:r>
          </a:p>
          <a:p>
            <a:pPr eaLnBrk="1" fontAlgn="base" hangingPunct="1">
              <a:spcBef>
                <a:spcPct val="0"/>
              </a:spcBef>
              <a:spcAft>
                <a:spcPct val="0"/>
              </a:spcAft>
              <a:buClr>
                <a:srgbClr val="FFFFFF"/>
              </a:buClr>
              <a:buFont typeface="Wingdings" pitchFamily="2" charset="2"/>
              <a:buChar char="§"/>
              <a:defRPr/>
            </a:pPr>
            <a:r>
              <a:rPr lang="en-US" altLang="en-US" sz="2000" dirty="0">
                <a:solidFill>
                  <a:srgbClr val="FFFFFF"/>
                </a:solidFill>
                <a:cs typeface="Calibri" panose="020F0502020204030204" pitchFamily="34" charset="0"/>
              </a:rPr>
              <a:t>The prefrontal cortex ("executive" functions), is last to mature. </a:t>
            </a:r>
          </a:p>
        </p:txBody>
      </p:sp>
      <p:sp>
        <p:nvSpPr>
          <p:cNvPr id="2" name="Slide Number Placeholder 1"/>
          <p:cNvSpPr>
            <a:spLocks noGrp="1"/>
          </p:cNvSpPr>
          <p:nvPr>
            <p:ph type="sldNum" sz="quarter" idx="12"/>
          </p:nvPr>
        </p:nvSpPr>
        <p:spPr/>
        <p:txBody>
          <a:bodyPr/>
          <a:lstStyle/>
          <a:p>
            <a:pPr>
              <a:defRPr/>
            </a:pPr>
            <a:fld id="{C76DEB52-E2E0-4E57-AE56-0D0621C35EF6}" type="slidenum">
              <a:rPr lang="en-US">
                <a:solidFill>
                  <a:srgbClr val="FFFFFF"/>
                </a:solidFill>
                <a:latin typeface="Tahoma"/>
              </a:rPr>
              <a:pPr>
                <a:defRPr/>
              </a:pPr>
              <a:t>74</a:t>
            </a:fld>
            <a:endParaRPr lang="en-US">
              <a:solidFill>
                <a:srgbClr val="FFFFFF"/>
              </a:solidFill>
              <a:latin typeface="Tahoma"/>
            </a:endParaRPr>
          </a:p>
        </p:txBody>
      </p:sp>
    </p:spTree>
    <p:extLst>
      <p:ext uri="{BB962C8B-B14F-4D97-AF65-F5344CB8AC3E}">
        <p14:creationId xmlns:p14="http://schemas.microsoft.com/office/powerpoint/2010/main" val="2950707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par>
                          <p:cTn id="18" fill="hold" nodeType="afterGroup">
                            <p:stCondLst>
                              <p:cond delay="500"/>
                            </p:stCondLst>
                            <p:childTnLst>
                              <p:par>
                                <p:cTn id="19" presetID="1" presetClass="mediacall" presetSubtype="0" fill="hold" nodeType="afterEffect">
                                  <p:stCondLst>
                                    <p:cond delay="0"/>
                                  </p:stCondLst>
                                  <p:childTnLst>
                                    <p:cmd type="call" cmd="playFrom(0.0)">
                                      <p:cBhvr>
                                        <p:cTn id="20" dur="6467" fill="hold"/>
                                        <p:tgtEl>
                                          <p:spTgt spid="55303"/>
                                        </p:tgtEl>
                                      </p:cBhvr>
                                    </p:cmd>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left)">
                                      <p:cBhvr>
                                        <p:cTn id="25" dur="500"/>
                                        <p:tgtEl>
                                          <p:spTgt spid="8">
                                            <p:txEl>
                                              <p:pRg st="3" end="3"/>
                                            </p:txEl>
                                          </p:spTgt>
                                        </p:tgtEl>
                                      </p:cBhvr>
                                    </p:animEffect>
                                  </p:childTnLst>
                                </p:cTn>
                              </p:par>
                            </p:childTnLst>
                          </p:cTn>
                        </p:par>
                        <p:par>
                          <p:cTn id="26" fill="hold" nodeType="afterGroup">
                            <p:stCondLst>
                              <p:cond delay="500"/>
                            </p:stCondLst>
                            <p:childTnLst>
                              <p:par>
                                <p:cTn id="27" presetID="1" presetClass="exit" presetSubtype="0" fill="hold" nodeType="afterEffect">
                                  <p:stCondLst>
                                    <p:cond delay="0"/>
                                  </p:stCondLst>
                                  <p:childTnLst>
                                    <p:set>
                                      <p:cBhvr>
                                        <p:cTn id="28" dur="1" fill="hold">
                                          <p:stCondLst>
                                            <p:cond delay="0"/>
                                          </p:stCondLst>
                                        </p:cTn>
                                        <p:tgtEl>
                                          <p:spTgt spid="55303"/>
                                        </p:tgtEl>
                                        <p:attrNameLst>
                                          <p:attrName>style.visibility</p:attrName>
                                        </p:attrNameLst>
                                      </p:cBhvr>
                                      <p:to>
                                        <p:strVal val="hidden"/>
                                      </p:to>
                                    </p:set>
                                    <p:cmd type="call" cmd="stop">
                                      <p:cBhvr>
                                        <p:cTn id="29" dur="1">
                                          <p:stCondLst>
                                            <p:cond delay="0"/>
                                          </p:stCondLst>
                                        </p:cTn>
                                        <p:tgtEl>
                                          <p:spTgt spid="55303"/>
                                        </p:tgtEl>
                                      </p:cBhvr>
                                    </p:cmd>
                                  </p:childTnLst>
                                </p:cTn>
                              </p:par>
                            </p:childTnLst>
                          </p:cTn>
                        </p:par>
                        <p:par>
                          <p:cTn id="30" fill="hold" nodeType="afterGroup">
                            <p:stCondLst>
                              <p:cond delay="500"/>
                            </p:stCondLst>
                            <p:childTnLst>
                              <p:par>
                                <p:cTn id="31" presetID="1" presetClass="mediacall" presetSubtype="0" fill="hold" nodeType="afterEffect">
                                  <p:stCondLst>
                                    <p:cond delay="0"/>
                                  </p:stCondLst>
                                  <p:childTnLst>
                                    <p:cmd type="call" cmd="playFrom(0.0)">
                                      <p:cBhvr>
                                        <p:cTn id="32" dur="6467" fill="hold"/>
                                        <p:tgtEl>
                                          <p:spTgt spid="55298"/>
                                        </p:tgtEl>
                                      </p:cBhvr>
                                    </p:cmd>
                                  </p:childTnLst>
                                </p:cTn>
                              </p:par>
                              <p:par>
                                <p:cTn id="33" presetID="1" presetClass="entr" presetSubtype="0" fill="hold" nodeType="withEffect">
                                  <p:stCondLst>
                                    <p:cond delay="0"/>
                                  </p:stCondLst>
                                  <p:childTnLst>
                                    <p:set>
                                      <p:cBhvr>
                                        <p:cTn id="34" dur="1" fill="hold">
                                          <p:stCondLst>
                                            <p:cond delay="499"/>
                                          </p:stCondLst>
                                        </p:cTn>
                                        <p:tgtEl>
                                          <p:spTgt spid="18"/>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38" fill="hold" display="0">
                  <p:stCondLst>
                    <p:cond delay="indefinite"/>
                  </p:stCondLst>
                  <p:endCondLst>
                    <p:cond evt="onNext" delay="0">
                      <p:tgtEl>
                        <p:sldTgt/>
                      </p:tgtEl>
                    </p:cond>
                    <p:cond evt="onPrev" delay="0">
                      <p:tgtEl>
                        <p:sldTgt/>
                      </p:tgtEl>
                    </p:cond>
                  </p:endCondLst>
                </p:cTn>
                <p:tgtEl>
                  <p:spTgt spid="55303"/>
                </p:tgtEl>
              </p:cMediaNode>
            </p:video>
            <p:seq concurrent="1" nextAc="seek">
              <p:cTn id="39" restart="whenNotActive" fill="hold" evtFilter="cancelBubble" nodeType="interactiveSeq">
                <p:stCondLst>
                  <p:cond evt="onClick" delay="0">
                    <p:tgtEl>
                      <p:spTgt spid="55303"/>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 presetClass="mediacall" presetSubtype="0" fill="hold" nodeType="clickEffect">
                                  <p:stCondLst>
                                    <p:cond delay="0"/>
                                  </p:stCondLst>
                                  <p:childTnLst>
                                    <p:cmd type="call" cmd="togglePause">
                                      <p:cBhvr>
                                        <p:cTn id="43" dur="1" fill="hold"/>
                                        <p:tgtEl>
                                          <p:spTgt spid="55303"/>
                                        </p:tgtEl>
                                      </p:cBhvr>
                                    </p:cmd>
                                  </p:childTnLst>
                                </p:cTn>
                              </p:par>
                            </p:childTnLst>
                          </p:cTn>
                        </p:par>
                      </p:childTnLst>
                    </p:cTn>
                  </p:par>
                </p:childTnLst>
              </p:cTn>
              <p:nextCondLst>
                <p:cond evt="onClick" delay="0">
                  <p:tgtEl>
                    <p:spTgt spid="55303"/>
                  </p:tgtEl>
                </p:cond>
              </p:nextCondLst>
            </p:seq>
            <p:video>
              <p:cMediaNode>
                <p:cTn id="44" repeatCount="indefinite" fill="hold" display="0">
                  <p:stCondLst>
                    <p:cond delay="indefinite"/>
                  </p:stCondLst>
                  <p:endCondLst>
                    <p:cond evt="onNext" delay="0">
                      <p:tgtEl>
                        <p:sldTgt/>
                      </p:tgtEl>
                    </p:cond>
                    <p:cond evt="onPrev" delay="0">
                      <p:tgtEl>
                        <p:sldTgt/>
                      </p:tgtEl>
                    </p:cond>
                  </p:endCondLst>
                </p:cTn>
                <p:tgtEl>
                  <p:spTgt spid="55298"/>
                </p:tgtEl>
              </p:cMediaNode>
            </p:video>
            <p:seq concurrent="1" nextAc="seek">
              <p:cTn id="45" restart="whenNotActive" fill="hold" evtFilter="cancelBubble" nodeType="interactiveSeq">
                <p:stCondLst>
                  <p:cond evt="onClick" delay="0">
                    <p:tgtEl>
                      <p:spTgt spid="5529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2" presetClass="mediacall" presetSubtype="0" fill="hold" nodeType="afterEffect">
                                  <p:stCondLst>
                                    <p:cond delay="0"/>
                                  </p:stCondLst>
                                  <p:childTnLst>
                                    <p:cmd type="call" cmd="togglePause">
                                      <p:cBhvr>
                                        <p:cTn id="49" dur="1" fill="hold"/>
                                        <p:tgtEl>
                                          <p:spTgt spid="55298"/>
                                        </p:tgtEl>
                                      </p:cBhvr>
                                    </p:cmd>
                                  </p:childTnLst>
                                </p:cTn>
                              </p:par>
                            </p:childTnLst>
                          </p:cTn>
                        </p:par>
                      </p:childTnLst>
                    </p:cTn>
                  </p:par>
                </p:childTnLst>
              </p:cTn>
              <p:nextCondLst>
                <p:cond evt="onClick" delay="0">
                  <p:tgtEl>
                    <p:spTgt spid="55298"/>
                  </p:tgtEl>
                </p:cond>
              </p:nextCondLst>
            </p:seq>
          </p:childTnLst>
        </p:cTn>
      </p:par>
    </p:tnLst>
    <p:bldLst>
      <p:bldP spid="8"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512064" y="75070"/>
            <a:ext cx="8098536" cy="1938992"/>
          </a:xfrm>
        </p:spPr>
        <p:txBody>
          <a:bodyPr wrap="square">
            <a:spAutoFit/>
          </a:bodyPr>
          <a:lstStyle/>
          <a:p>
            <a:pPr algn="ctr" eaLnBrk="1" hangingPunct="1">
              <a:defRPr/>
            </a:pPr>
            <a:r>
              <a:rPr lang="en-US" sz="4000" dirty="0">
                <a:solidFill>
                  <a:srgbClr val="FFFF00"/>
                </a:solidFill>
                <a:latin typeface="Calibri" panose="020F0502020204030204" pitchFamily="34" charset="0"/>
                <a:cs typeface="Calibri" panose="020F0502020204030204" pitchFamily="34" charset="0"/>
              </a:rPr>
              <a:t>The </a:t>
            </a:r>
            <a:r>
              <a:rPr lang="en-US" sz="4000" dirty="0" smtClean="0">
                <a:solidFill>
                  <a:srgbClr val="FFFF00"/>
                </a:solidFill>
                <a:latin typeface="Calibri" panose="020F0502020204030204" pitchFamily="34" charset="0"/>
                <a:cs typeface="Calibri" panose="020F0502020204030204" pitchFamily="34" charset="0"/>
              </a:rPr>
              <a:t>Interaction </a:t>
            </a:r>
            <a:r>
              <a:rPr lang="en-US" sz="4000" dirty="0">
                <a:solidFill>
                  <a:srgbClr val="FFFF00"/>
                </a:solidFill>
                <a:latin typeface="Calibri" panose="020F0502020204030204" pitchFamily="34" charset="0"/>
                <a:cs typeface="Calibri" panose="020F0502020204030204" pitchFamily="34" charset="0"/>
              </a:rPr>
              <a:t>between the </a:t>
            </a:r>
            <a:r>
              <a:rPr lang="en-US" sz="4000" dirty="0" smtClean="0">
                <a:solidFill>
                  <a:srgbClr val="FFFF00"/>
                </a:solidFill>
                <a:latin typeface="Calibri" panose="020F0502020204030204" pitchFamily="34" charset="0"/>
                <a:cs typeface="Calibri" panose="020F0502020204030204" pitchFamily="34" charset="0"/>
              </a:rPr>
              <a:t>Developing Nervous System </a:t>
            </a:r>
            <a:r>
              <a:rPr lang="en-US" sz="4000" dirty="0">
                <a:solidFill>
                  <a:srgbClr val="FFFF00"/>
                </a:solidFill>
                <a:latin typeface="Calibri" panose="020F0502020204030204" pitchFamily="34" charset="0"/>
                <a:cs typeface="Calibri" panose="020F0502020204030204" pitchFamily="34" charset="0"/>
              </a:rPr>
              <a:t>and </a:t>
            </a:r>
            <a:r>
              <a:rPr lang="en-US" sz="4000" dirty="0" smtClean="0">
                <a:solidFill>
                  <a:srgbClr val="FFFF00"/>
                </a:solidFill>
                <a:latin typeface="Calibri" panose="020F0502020204030204" pitchFamily="34" charset="0"/>
                <a:cs typeface="Calibri" panose="020F0502020204030204" pitchFamily="34" charset="0"/>
              </a:rPr>
              <a:t>Drugs </a:t>
            </a:r>
            <a:r>
              <a:rPr lang="en-US" sz="4000" dirty="0">
                <a:solidFill>
                  <a:srgbClr val="FFFF00"/>
                </a:solidFill>
                <a:latin typeface="Calibri" panose="020F0502020204030204" pitchFamily="34" charset="0"/>
                <a:cs typeface="Calibri" panose="020F0502020204030204" pitchFamily="34" charset="0"/>
              </a:rPr>
              <a:t>of </a:t>
            </a:r>
            <a:r>
              <a:rPr lang="en-US" sz="4000" dirty="0" smtClean="0">
                <a:solidFill>
                  <a:srgbClr val="FFFF00"/>
                </a:solidFill>
                <a:latin typeface="Calibri" panose="020F0502020204030204" pitchFamily="34" charset="0"/>
                <a:cs typeface="Calibri" panose="020F0502020204030204" pitchFamily="34" charset="0"/>
              </a:rPr>
              <a:t>Abuse Leads </a:t>
            </a:r>
            <a:r>
              <a:rPr lang="en-US" sz="4000" dirty="0">
                <a:solidFill>
                  <a:srgbClr val="FFFF00"/>
                </a:solidFill>
                <a:latin typeface="Calibri" panose="020F0502020204030204" pitchFamily="34" charset="0"/>
                <a:cs typeface="Calibri" panose="020F0502020204030204" pitchFamily="34" charset="0"/>
              </a:rPr>
              <a:t>to:</a:t>
            </a:r>
            <a:r>
              <a:rPr lang="en-US" sz="3600" dirty="0">
                <a:solidFill>
                  <a:srgbClr val="FFFF00"/>
                </a:solidFill>
                <a:latin typeface="Calibri" panose="020F0502020204030204" pitchFamily="34" charset="0"/>
                <a:cs typeface="Calibri" panose="020F0502020204030204" pitchFamily="34" charset="0"/>
              </a:rPr>
              <a:t> </a:t>
            </a:r>
          </a:p>
        </p:txBody>
      </p:sp>
      <p:sp>
        <p:nvSpPr>
          <p:cNvPr id="63491" name="Slide Number Placeholder 3"/>
          <p:cNvSpPr txBox="1">
            <a:spLocks noGrp="1"/>
          </p:cNvSpPr>
          <p:nvPr/>
        </p:nvSpPr>
        <p:spPr bwMode="auto">
          <a:xfrm>
            <a:off x="6515100" y="5592366"/>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fontAlgn="base">
              <a:spcBef>
                <a:spcPct val="0"/>
              </a:spcBef>
              <a:spcAft>
                <a:spcPct val="0"/>
              </a:spcAft>
              <a:buClrTx/>
              <a:buSzTx/>
              <a:buNone/>
            </a:pPr>
            <a:endParaRPr lang="en-US" altLang="en-US" sz="1050" b="1">
              <a:solidFill>
                <a:srgbClr val="FFCC00"/>
              </a:solidFill>
              <a:latin typeface="Arial" pitchFamily="34" charset="0"/>
              <a:cs typeface="Arial" pitchFamily="34" charset="0"/>
            </a:endParaRPr>
          </a:p>
        </p:txBody>
      </p:sp>
      <p:sp>
        <p:nvSpPr>
          <p:cNvPr id="7" name="TextBox 6"/>
          <p:cNvSpPr txBox="1">
            <a:spLocks noChangeArrowheads="1"/>
          </p:cNvSpPr>
          <p:nvPr/>
        </p:nvSpPr>
        <p:spPr bwMode="auto">
          <a:xfrm>
            <a:off x="1000664" y="2457450"/>
            <a:ext cx="6543136"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
                <a:srgbClr val="000066"/>
              </a:buClr>
              <a:buSzTx/>
              <a:buFont typeface="Wingdings" pitchFamily="2" charset="2"/>
              <a:buChar char="§"/>
            </a:pPr>
            <a:r>
              <a:rPr lang="en-US" altLang="en-US" sz="2800" b="1" dirty="0">
                <a:solidFill>
                  <a:srgbClr val="FFCC00"/>
                </a:solidFill>
                <a:latin typeface="Calibri" panose="020F0502020204030204" pitchFamily="34" charset="0"/>
                <a:cs typeface="Calibri" panose="020F0502020204030204" pitchFamily="34" charset="0"/>
              </a:rPr>
              <a:t>Difficulty in decision making</a:t>
            </a:r>
          </a:p>
          <a:p>
            <a:pPr fontAlgn="base">
              <a:spcBef>
                <a:spcPct val="0"/>
              </a:spcBef>
              <a:spcAft>
                <a:spcPct val="0"/>
              </a:spcAft>
              <a:buClr>
                <a:srgbClr val="000066"/>
              </a:buClr>
              <a:buSzTx/>
              <a:buFont typeface="Wingdings" pitchFamily="2" charset="2"/>
              <a:buChar char="§"/>
            </a:pPr>
            <a:r>
              <a:rPr lang="en-US" altLang="en-US" sz="2800" b="1" dirty="0">
                <a:solidFill>
                  <a:srgbClr val="FFCC00"/>
                </a:solidFill>
                <a:latin typeface="Calibri" panose="020F0502020204030204" pitchFamily="34" charset="0"/>
                <a:cs typeface="Calibri" panose="020F0502020204030204" pitchFamily="34" charset="0"/>
              </a:rPr>
              <a:t>Difficulty understanding the </a:t>
            </a:r>
            <a:br>
              <a:rPr lang="en-US" altLang="en-US" sz="2800" b="1" dirty="0">
                <a:solidFill>
                  <a:srgbClr val="FFCC00"/>
                </a:solidFill>
                <a:latin typeface="Calibri" panose="020F0502020204030204" pitchFamily="34" charset="0"/>
                <a:cs typeface="Calibri" panose="020F0502020204030204" pitchFamily="34" charset="0"/>
              </a:rPr>
            </a:br>
            <a:r>
              <a:rPr lang="en-US" altLang="en-US" sz="2800" b="1" dirty="0">
                <a:solidFill>
                  <a:srgbClr val="FFCC00"/>
                </a:solidFill>
                <a:latin typeface="Calibri" panose="020F0502020204030204" pitchFamily="34" charset="0"/>
                <a:cs typeface="Calibri" panose="020F0502020204030204" pitchFamily="34" charset="0"/>
              </a:rPr>
              <a:t>consequences of behavior</a:t>
            </a:r>
          </a:p>
          <a:p>
            <a:pPr fontAlgn="base">
              <a:spcBef>
                <a:spcPct val="0"/>
              </a:spcBef>
              <a:spcAft>
                <a:spcPct val="0"/>
              </a:spcAft>
              <a:buClr>
                <a:srgbClr val="000066"/>
              </a:buClr>
              <a:buSzTx/>
              <a:buFont typeface="Wingdings" pitchFamily="2" charset="2"/>
              <a:buChar char="§"/>
            </a:pPr>
            <a:r>
              <a:rPr lang="en-US" altLang="en-US" sz="2800" b="1" dirty="0">
                <a:solidFill>
                  <a:srgbClr val="FFCC00"/>
                </a:solidFill>
                <a:latin typeface="Calibri" panose="020F0502020204030204" pitchFamily="34" charset="0"/>
                <a:cs typeface="Calibri" panose="020F0502020204030204" pitchFamily="34" charset="0"/>
              </a:rPr>
              <a:t>Increased vulnerability to memory </a:t>
            </a:r>
            <a:br>
              <a:rPr lang="en-US" altLang="en-US" sz="2800" b="1" dirty="0">
                <a:solidFill>
                  <a:srgbClr val="FFCC00"/>
                </a:solidFill>
                <a:latin typeface="Calibri" panose="020F0502020204030204" pitchFamily="34" charset="0"/>
                <a:cs typeface="Calibri" panose="020F0502020204030204" pitchFamily="34" charset="0"/>
              </a:rPr>
            </a:br>
            <a:r>
              <a:rPr lang="en-US" altLang="en-US" sz="2800" b="1" dirty="0">
                <a:solidFill>
                  <a:srgbClr val="FFCC00"/>
                </a:solidFill>
                <a:latin typeface="Calibri" panose="020F0502020204030204" pitchFamily="34" charset="0"/>
                <a:cs typeface="Calibri" panose="020F0502020204030204" pitchFamily="34" charset="0"/>
              </a:rPr>
              <a:t>and attention problems</a:t>
            </a:r>
          </a:p>
          <a:p>
            <a:pPr fontAlgn="base">
              <a:spcBef>
                <a:spcPct val="0"/>
              </a:spcBef>
              <a:spcAft>
                <a:spcPct val="0"/>
              </a:spcAft>
              <a:buClr>
                <a:srgbClr val="000066"/>
              </a:buClr>
              <a:buSzTx/>
              <a:buFont typeface="Wingdings" pitchFamily="2" charset="2"/>
              <a:buChar char="§"/>
            </a:pPr>
            <a:endParaRPr lang="en-US" altLang="en-US" sz="1100" b="1" dirty="0">
              <a:solidFill>
                <a:srgbClr val="FFCC00"/>
              </a:solidFill>
              <a:latin typeface="Calibri" panose="020F0502020204030204" pitchFamily="34" charset="0"/>
              <a:cs typeface="Calibri" panose="020F0502020204030204" pitchFamily="34" charset="0"/>
            </a:endParaRPr>
          </a:p>
          <a:p>
            <a:pPr algn="ctr" fontAlgn="base">
              <a:spcBef>
                <a:spcPct val="0"/>
              </a:spcBef>
              <a:spcAft>
                <a:spcPct val="0"/>
              </a:spcAft>
              <a:buClr>
                <a:srgbClr val="FFFFFF"/>
              </a:buClr>
              <a:buSzTx/>
              <a:buNone/>
            </a:pPr>
            <a:r>
              <a:rPr lang="en-US" altLang="en-US" sz="2800" b="1" dirty="0">
                <a:solidFill>
                  <a:srgbClr val="FFFFFF"/>
                </a:solidFill>
                <a:latin typeface="Calibri" panose="020F0502020204030204" pitchFamily="34" charset="0"/>
                <a:cs typeface="Calibri" panose="020F0502020204030204" pitchFamily="34" charset="0"/>
              </a:rPr>
              <a:t>This can lead to:</a:t>
            </a:r>
          </a:p>
          <a:p>
            <a:pPr fontAlgn="base">
              <a:spcBef>
                <a:spcPct val="0"/>
              </a:spcBef>
              <a:spcAft>
                <a:spcPct val="0"/>
              </a:spcAft>
              <a:buClr>
                <a:srgbClr val="FFFFFF"/>
              </a:buClr>
              <a:buSzTx/>
              <a:buNone/>
            </a:pPr>
            <a:endParaRPr lang="en-US" altLang="en-US" sz="1100" b="1" dirty="0">
              <a:solidFill>
                <a:srgbClr val="000066"/>
              </a:solidFill>
              <a:latin typeface="Calibri" panose="020F0502020204030204" pitchFamily="34" charset="0"/>
              <a:cs typeface="Calibri" panose="020F0502020204030204" pitchFamily="34" charset="0"/>
            </a:endParaRPr>
          </a:p>
          <a:p>
            <a:pPr fontAlgn="base">
              <a:spcBef>
                <a:spcPct val="0"/>
              </a:spcBef>
              <a:spcAft>
                <a:spcPct val="0"/>
              </a:spcAft>
              <a:buClr>
                <a:srgbClr val="000066"/>
              </a:buClr>
              <a:buSzTx/>
              <a:buFont typeface="Wingdings" pitchFamily="2" charset="2"/>
              <a:buChar char="§"/>
            </a:pPr>
            <a:r>
              <a:rPr lang="en-US" altLang="en-US" sz="2800" b="1" dirty="0">
                <a:solidFill>
                  <a:srgbClr val="FFCC00"/>
                </a:solidFill>
                <a:latin typeface="Calibri" panose="020F0502020204030204" pitchFamily="34" charset="0"/>
                <a:cs typeface="Calibri" panose="020F0502020204030204" pitchFamily="34" charset="0"/>
              </a:rPr>
              <a:t>Increased experimentation </a:t>
            </a:r>
          </a:p>
          <a:p>
            <a:pPr fontAlgn="base">
              <a:spcBef>
                <a:spcPct val="0"/>
              </a:spcBef>
              <a:spcAft>
                <a:spcPct val="0"/>
              </a:spcAft>
              <a:buClr>
                <a:srgbClr val="000066"/>
              </a:buClr>
              <a:buSzTx/>
              <a:buFont typeface="Wingdings" pitchFamily="2" charset="2"/>
              <a:buChar char="§"/>
            </a:pPr>
            <a:r>
              <a:rPr lang="en-US" altLang="en-US" sz="2800" b="1" dirty="0">
                <a:solidFill>
                  <a:srgbClr val="FFCC00"/>
                </a:solidFill>
                <a:latin typeface="Calibri" panose="020F0502020204030204" pitchFamily="34" charset="0"/>
                <a:cs typeface="Calibri" panose="020F0502020204030204" pitchFamily="34" charset="0"/>
              </a:rPr>
              <a:t>Opioid (and other substance) addiction</a:t>
            </a:r>
          </a:p>
          <a:p>
            <a:pPr fontAlgn="base">
              <a:spcBef>
                <a:spcPct val="0"/>
              </a:spcBef>
              <a:spcAft>
                <a:spcPct val="0"/>
              </a:spcAft>
              <a:buClrTx/>
              <a:buSzTx/>
              <a:buNone/>
            </a:pPr>
            <a:endParaRPr lang="en-US" altLang="en-US" sz="1600" b="1" dirty="0" smtClean="0">
              <a:solidFill>
                <a:srgbClr val="FFCC00"/>
              </a:solidFill>
              <a:latin typeface="Calibri" pitchFamily="34" charset="0"/>
              <a:cs typeface="Arial" pitchFamily="34" charset="0"/>
            </a:endParaRPr>
          </a:p>
        </p:txBody>
      </p:sp>
      <p:sp>
        <p:nvSpPr>
          <p:cNvPr id="2" name="Slide Number Placeholder 1"/>
          <p:cNvSpPr>
            <a:spLocks noGrp="1"/>
          </p:cNvSpPr>
          <p:nvPr>
            <p:ph type="sldNum" sz="quarter" idx="12"/>
          </p:nvPr>
        </p:nvSpPr>
        <p:spPr/>
        <p:txBody>
          <a:bodyPr/>
          <a:lstStyle/>
          <a:p>
            <a:pPr>
              <a:defRPr/>
            </a:pPr>
            <a:fld id="{A1D1E7B9-8311-4C9C-977C-DE6496160953}" type="slidenum">
              <a:rPr lang="en-US">
                <a:solidFill>
                  <a:srgbClr val="FFFFFF"/>
                </a:solidFill>
                <a:latin typeface="Tahoma"/>
              </a:rPr>
              <a:pPr>
                <a:defRPr/>
              </a:pPr>
              <a:t>75</a:t>
            </a:fld>
            <a:endParaRPr lang="en-US" dirty="0">
              <a:solidFill>
                <a:srgbClr val="FFFFFF"/>
              </a:solidFill>
              <a:latin typeface="Tahoma"/>
            </a:endParaRPr>
          </a:p>
        </p:txBody>
      </p:sp>
      <p:pic>
        <p:nvPicPr>
          <p:cNvPr id="63494" name="Picture 2" descr="C:\Users\bfinnerty\AppData\Local\Microsoft\Windows\Temporary Internet Files\Content.IE5\UUH4WLYL\MP9004387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8719" y="2615804"/>
            <a:ext cx="864394" cy="1151334"/>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3495" name="Picture 2" descr="C:\Users\bfinnerty\AppData\Local\Microsoft\Windows\Temporary Internet Files\Content.IE5\WPF4GUB0\MC90043872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975" y="4628020"/>
            <a:ext cx="1143000" cy="85725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46040" y="6396990"/>
            <a:ext cx="2096984" cy="369332"/>
          </a:xfrm>
          <a:prstGeom prst="rect">
            <a:avLst/>
          </a:prstGeom>
        </p:spPr>
        <p:txBody>
          <a:bodyPr wrap="none">
            <a:spAutoFit/>
          </a:bodyPr>
          <a:lstStyle/>
          <a:p>
            <a:pPr fontAlgn="base">
              <a:spcBef>
                <a:spcPct val="0"/>
              </a:spcBef>
              <a:spcAft>
                <a:spcPct val="0"/>
              </a:spcAft>
              <a:buClrTx/>
              <a:buSzTx/>
              <a:buNone/>
            </a:pPr>
            <a:r>
              <a:rPr lang="en-US" altLang="en-US" b="1" dirty="0" smtClean="0">
                <a:latin typeface="Calibri" pitchFamily="34" charset="0"/>
                <a:cs typeface="Arial" pitchFamily="34" charset="0"/>
              </a:rPr>
              <a:t>Source: </a:t>
            </a:r>
            <a:r>
              <a:rPr lang="en-US" altLang="en-US" b="1" dirty="0" err="1" smtClean="0">
                <a:latin typeface="Calibri" pitchFamily="34" charset="0"/>
                <a:cs typeface="Arial" pitchFamily="34" charset="0"/>
              </a:rPr>
              <a:t>Fiellin</a:t>
            </a:r>
            <a:r>
              <a:rPr lang="en-US" altLang="en-US" b="1" dirty="0">
                <a:latin typeface="Calibri" pitchFamily="34" charset="0"/>
                <a:cs typeface="Arial" pitchFamily="34" charset="0"/>
              </a:rPr>
              <a:t>, </a:t>
            </a:r>
            <a:r>
              <a:rPr lang="en-US" altLang="en-US" b="1" dirty="0" smtClean="0">
                <a:latin typeface="Calibri" pitchFamily="34" charset="0"/>
                <a:cs typeface="Arial" pitchFamily="34" charset="0"/>
              </a:rPr>
              <a:t>2008</a:t>
            </a:r>
            <a:endParaRPr lang="en-US" altLang="en-US" b="1" dirty="0">
              <a:latin typeface="Calibri" pitchFamily="34" charset="0"/>
              <a:cs typeface="Arial" pitchFamily="34" charset="0"/>
            </a:endParaRPr>
          </a:p>
        </p:txBody>
      </p:sp>
    </p:spTree>
    <p:extLst>
      <p:ext uri="{BB962C8B-B14F-4D97-AF65-F5344CB8AC3E}">
        <p14:creationId xmlns:p14="http://schemas.microsoft.com/office/powerpoint/2010/main" val="1749425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2B2B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2B2B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2B2B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chemeClr val="bg1"/>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left)">
                                      <p:cBhvr>
                                        <p:cTn id="27" dur="500"/>
                                        <p:tgtEl>
                                          <p:spTgt spid="7">
                                            <p:txEl>
                                              <p:pRg st="6" end="6"/>
                                            </p:txEl>
                                          </p:spTgt>
                                        </p:tgtEl>
                                      </p:cBhvr>
                                    </p:animEffect>
                                  </p:childTnLst>
                                  <p:subTnLst>
                                    <p:animClr clrSpc="rgb" dir="cw">
                                      <p:cBhvr override="childStyle">
                                        <p:cTn dur="1" fill="hold" display="0" masterRel="nextClick" afterEffect="1"/>
                                        <p:tgtEl>
                                          <p:spTgt spid="7">
                                            <p:txEl>
                                              <p:pRg st="6" end="6"/>
                                            </p:txEl>
                                          </p:spTgt>
                                        </p:tgtEl>
                                        <p:attrNameLst>
                                          <p:attrName>ppt_c</p:attrName>
                                        </p:attrNameLst>
                                      </p:cBhvr>
                                      <p:to>
                                        <a:srgbClr val="B2B2B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wipe(left)">
                                      <p:cBhvr>
                                        <p:cTn id="3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77" y="628652"/>
            <a:ext cx="8563708" cy="742950"/>
          </a:xfrm>
        </p:spPr>
        <p:txBody>
          <a:bodyPr>
            <a:noAutofit/>
          </a:bodyPr>
          <a:lstStyle/>
          <a:p>
            <a:pPr>
              <a:defRPr/>
            </a:pPr>
            <a:r>
              <a:rPr lang="en-US" sz="4000" dirty="0" smtClean="0">
                <a:latin typeface="Calibri" panose="020F0502020204030204" pitchFamily="34" charset="0"/>
                <a:cs typeface="Calibri" panose="020F0502020204030204" pitchFamily="34" charset="0"/>
              </a:rPr>
              <a:t>Marijuana and the Adolescent Brain</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143000" y="1777042"/>
            <a:ext cx="7214616" cy="4575409"/>
          </a:xfrm>
        </p:spPr>
        <p:txBody>
          <a:bodyPr/>
          <a:lstStyle/>
          <a:p>
            <a:pPr>
              <a:defRPr/>
            </a:pPr>
            <a:r>
              <a:rPr lang="en-US" sz="2800" smtClean="0">
                <a:latin typeface="Calibri" panose="020F0502020204030204" pitchFamily="34" charset="0"/>
                <a:cs typeface="Calibri" panose="020F0502020204030204" pitchFamily="34" charset="0"/>
              </a:rPr>
              <a:t>Human studies suggest early onset (prior to 16-18 yo) associated with more severe cognitive consequences.</a:t>
            </a:r>
          </a:p>
          <a:p>
            <a:pPr lvl="1">
              <a:defRPr/>
            </a:pPr>
            <a:r>
              <a:rPr lang="en-US" sz="2400" smtClean="0">
                <a:solidFill>
                  <a:srgbClr val="FFFF00"/>
                </a:solidFill>
                <a:latin typeface="Calibri" panose="020F0502020204030204" pitchFamily="34" charset="0"/>
                <a:cs typeface="Calibri" panose="020F0502020204030204" pitchFamily="34" charset="0"/>
              </a:rPr>
              <a:t>Poorer attention </a:t>
            </a:r>
            <a:r>
              <a:rPr lang="en-US" sz="2400" smtClean="0">
                <a:latin typeface="Calibri" panose="020F0502020204030204" pitchFamily="34" charset="0"/>
                <a:cs typeface="Calibri" panose="020F0502020204030204" pitchFamily="34" charset="0"/>
              </a:rPr>
              <a:t/>
            </a:r>
            <a:br>
              <a:rPr lang="en-US" sz="2400" smtClean="0">
                <a:latin typeface="Calibri" panose="020F0502020204030204" pitchFamily="34" charset="0"/>
                <a:cs typeface="Calibri" panose="020F0502020204030204" pitchFamily="34" charset="0"/>
              </a:rPr>
            </a:br>
            <a:r>
              <a:rPr lang="en-US" sz="1100" smtClean="0">
                <a:latin typeface="Calibri" panose="020F0502020204030204" pitchFamily="34" charset="0"/>
                <a:cs typeface="Calibri" panose="020F0502020204030204" pitchFamily="34" charset="0"/>
              </a:rPr>
              <a:t>(Ehrenriech et al., 1999)</a:t>
            </a:r>
          </a:p>
          <a:p>
            <a:pPr lvl="1">
              <a:defRPr/>
            </a:pPr>
            <a:r>
              <a:rPr lang="en-US" sz="2400" smtClean="0">
                <a:solidFill>
                  <a:srgbClr val="FFFF00"/>
                </a:solidFill>
                <a:latin typeface="Calibri" panose="020F0502020204030204" pitchFamily="34" charset="0"/>
                <a:cs typeface="Calibri" panose="020F0502020204030204" pitchFamily="34" charset="0"/>
              </a:rPr>
              <a:t>Executive functioning </a:t>
            </a:r>
            <a:r>
              <a:rPr lang="en-US" sz="2400" smtClean="0">
                <a:latin typeface="Calibri" panose="020F0502020204030204" pitchFamily="34" charset="0"/>
                <a:cs typeface="Calibri" panose="020F0502020204030204" pitchFamily="34" charset="0"/>
              </a:rPr>
              <a:t/>
            </a:r>
            <a:br>
              <a:rPr lang="en-US" sz="2400" smtClean="0">
                <a:latin typeface="Calibri" panose="020F0502020204030204" pitchFamily="34" charset="0"/>
                <a:cs typeface="Calibri" panose="020F0502020204030204" pitchFamily="34" charset="0"/>
              </a:rPr>
            </a:br>
            <a:r>
              <a:rPr lang="en-US" sz="2400" smtClean="0">
                <a:latin typeface="Calibri" panose="020F0502020204030204" pitchFamily="34" charset="0"/>
                <a:cs typeface="Calibri" panose="020F0502020204030204" pitchFamily="34" charset="0"/>
              </a:rPr>
              <a:t>(sustained attention, </a:t>
            </a:r>
            <a:br>
              <a:rPr lang="en-US" sz="2400" smtClean="0">
                <a:latin typeface="Calibri" panose="020F0502020204030204" pitchFamily="34" charset="0"/>
                <a:cs typeface="Calibri" panose="020F0502020204030204" pitchFamily="34" charset="0"/>
              </a:rPr>
            </a:br>
            <a:r>
              <a:rPr lang="en-US" sz="2400" smtClean="0">
                <a:latin typeface="Calibri" panose="020F0502020204030204" pitchFamily="34" charset="0"/>
                <a:cs typeface="Calibri" panose="020F0502020204030204" pitchFamily="34" charset="0"/>
              </a:rPr>
              <a:t>cognitive inhibition, </a:t>
            </a:r>
            <a:br>
              <a:rPr lang="en-US" sz="2400" smtClean="0">
                <a:latin typeface="Calibri" panose="020F0502020204030204" pitchFamily="34" charset="0"/>
                <a:cs typeface="Calibri" panose="020F0502020204030204" pitchFamily="34" charset="0"/>
              </a:rPr>
            </a:br>
            <a:r>
              <a:rPr lang="en-US" sz="2400" smtClean="0">
                <a:latin typeface="Calibri" panose="020F0502020204030204" pitchFamily="34" charset="0"/>
                <a:cs typeface="Calibri" panose="020F0502020204030204" pitchFamily="34" charset="0"/>
              </a:rPr>
              <a:t>abstract reasoning)</a:t>
            </a:r>
            <a:r>
              <a:rPr lang="en-US" sz="1100" smtClean="0">
                <a:solidFill>
                  <a:prstClr val="white"/>
                </a:solidFill>
                <a:latin typeface="Calibri" panose="020F0502020204030204" pitchFamily="34" charset="0"/>
                <a:cs typeface="Calibri" panose="020F0502020204030204" pitchFamily="34" charset="0"/>
              </a:rPr>
              <a:t> </a:t>
            </a:r>
            <a:br>
              <a:rPr lang="en-US" sz="1100" smtClean="0">
                <a:solidFill>
                  <a:prstClr val="white"/>
                </a:solidFill>
                <a:latin typeface="Calibri" panose="020F0502020204030204" pitchFamily="34" charset="0"/>
                <a:cs typeface="Calibri" panose="020F0502020204030204" pitchFamily="34" charset="0"/>
              </a:rPr>
            </a:br>
            <a:r>
              <a:rPr lang="en-US" sz="1100" smtClean="0">
                <a:solidFill>
                  <a:prstClr val="white"/>
                </a:solidFill>
                <a:latin typeface="Calibri" panose="020F0502020204030204" pitchFamily="34" charset="0"/>
                <a:cs typeface="Calibri" panose="020F0502020204030204" pitchFamily="34" charset="0"/>
              </a:rPr>
              <a:t>(Fontes et al., 2011)</a:t>
            </a:r>
            <a:endParaRPr lang="en-US" sz="2400" smtClean="0">
              <a:latin typeface="Calibri" panose="020F0502020204030204" pitchFamily="34" charset="0"/>
              <a:cs typeface="Calibri" panose="020F0502020204030204" pitchFamily="34" charset="0"/>
            </a:endParaRPr>
          </a:p>
          <a:p>
            <a:pPr marL="342900" lvl="1" indent="0">
              <a:buNone/>
              <a:defRPr/>
            </a:pPr>
            <a:endParaRPr lang="en-US" dirty="0"/>
          </a:p>
        </p:txBody>
      </p:sp>
      <p:sp>
        <p:nvSpPr>
          <p:cNvPr id="64516" name="Slide Number Placeholder 3"/>
          <p:cNvSpPr>
            <a:spLocks noGrp="1"/>
          </p:cNvSpPr>
          <p:nvPr>
            <p:ph type="sldNum" sz="quarter" idx="12"/>
          </p:nvPr>
        </p:nvSpPr>
        <p:spPr>
          <a:xfrm>
            <a:off x="-179538" y="6352451"/>
            <a:ext cx="3612851" cy="329702"/>
          </a:xfrm>
          <a:noFill/>
        </p:spPr>
        <p:txBody>
          <a:bodyPr/>
          <a:lstStyle>
            <a:lvl1pPr marL="257175" indent="-257175"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1pPr>
            <a:lvl2pPr eaLnBrk="0" hangingPunct="0">
              <a:spcBef>
                <a:spcPct val="20000"/>
              </a:spcBef>
              <a:buClr>
                <a:schemeClr val="tx1"/>
              </a:buClr>
              <a:buChar char="–"/>
              <a:defRPr sz="2100">
                <a:solidFill>
                  <a:schemeClr val="tx1"/>
                </a:solidFill>
                <a:latin typeface="Tahoma" pitchFamily="34" charset="0"/>
              </a:defRPr>
            </a:lvl2pPr>
            <a:lvl3pPr marL="857250" indent="-171450" eaLnBrk="0" hangingPunct="0">
              <a:spcBef>
                <a:spcPct val="20000"/>
              </a:spcBef>
              <a:buClr>
                <a:schemeClr val="hlink"/>
              </a:buClr>
              <a:buSzPct val="70000"/>
              <a:buFont typeface="Wingdings" pitchFamily="2" charset="2"/>
              <a:buChar char="n"/>
              <a:defRPr sz="1800">
                <a:solidFill>
                  <a:schemeClr val="tx1"/>
                </a:solidFill>
                <a:latin typeface="Tahoma" pitchFamily="34" charset="0"/>
              </a:defRPr>
            </a:lvl3pPr>
            <a:lvl4pPr marL="1200150" indent="-171450" eaLnBrk="0" hangingPunct="0">
              <a:spcBef>
                <a:spcPct val="20000"/>
              </a:spcBef>
              <a:buClr>
                <a:schemeClr val="tx1"/>
              </a:buClr>
              <a:buChar char="–"/>
              <a:defRPr sz="1500">
                <a:solidFill>
                  <a:schemeClr val="tx1"/>
                </a:solidFill>
                <a:latin typeface="Tahoma" pitchFamily="34" charset="0"/>
              </a:defRPr>
            </a:lvl4pPr>
            <a:lvl5pPr marL="1543050" indent="-171450" eaLnBrk="0" hangingPunct="0">
              <a:spcBef>
                <a:spcPct val="20000"/>
              </a:spcBef>
              <a:buClr>
                <a:schemeClr val="hlink"/>
              </a:buClr>
              <a:buSzPct val="70000"/>
              <a:buFont typeface="Wingdings" pitchFamily="2" charset="2"/>
              <a:buChar char="n"/>
              <a:defRPr sz="1500">
                <a:solidFill>
                  <a:schemeClr val="tx1"/>
                </a:solidFill>
                <a:latin typeface="Tahoma" pitchFamily="34" charset="0"/>
              </a:defRPr>
            </a:lvl5pPr>
            <a:lvl6pPr marL="18859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Tahoma" pitchFamily="34" charset="0"/>
              </a:defRPr>
            </a:lvl6pPr>
            <a:lvl7pPr marL="22288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Tahoma" pitchFamily="34" charset="0"/>
              </a:defRPr>
            </a:lvl7pPr>
            <a:lvl8pPr marL="25717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Tahoma" pitchFamily="34" charset="0"/>
              </a:defRPr>
            </a:lvl8pPr>
            <a:lvl9pPr marL="29146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Tahoma" pitchFamily="34" charset="0"/>
              </a:defRPr>
            </a:lvl9pPr>
          </a:lstStyle>
          <a:p>
            <a:pPr lvl="1" eaLnBrk="1" hangingPunct="1">
              <a:buClrTx/>
              <a:buNone/>
            </a:pPr>
            <a:r>
              <a:rPr lang="en-US" altLang="en-US" sz="1800" dirty="0" smtClean="0">
                <a:solidFill>
                  <a:srgbClr val="FFFFFF"/>
                </a:solidFill>
                <a:latin typeface="Calibri" panose="020F0502020204030204" pitchFamily="34" charset="0"/>
                <a:cs typeface="Calibri" panose="020F0502020204030204" pitchFamily="34" charset="0"/>
              </a:rPr>
              <a:t>Source: Lisdahl  et al., 2011</a:t>
            </a:r>
            <a:endParaRPr lang="en-US" altLang="en-US" sz="4000" dirty="0">
              <a:solidFill>
                <a:srgbClr val="FFFF00"/>
              </a:solidFill>
              <a:latin typeface="Calibri" panose="020F0502020204030204" pitchFamily="34" charset="0"/>
              <a:cs typeface="Calibri" panose="020F0502020204030204" pitchFamily="34" charset="0"/>
            </a:endParaRPr>
          </a:p>
        </p:txBody>
      </p:sp>
      <p:pic>
        <p:nvPicPr>
          <p:cNvPr id="64517" name="Picture 2" descr="http://www.frontiersin.org/files/Articles/50728/fpsyt-04-00053-HTML/image_m/fpsyt-04-00053-g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3429000"/>
            <a:ext cx="31813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357616" y="6317957"/>
            <a:ext cx="290464" cy="323165"/>
          </a:xfrm>
          <a:prstGeom prst="rect">
            <a:avLst/>
          </a:prstGeom>
        </p:spPr>
        <p:txBody>
          <a:bodyPr wrap="none">
            <a:spAutoFit/>
          </a:bodyPr>
          <a:lstStyle/>
          <a:p>
            <a:pPr>
              <a:defRPr/>
            </a:pPr>
            <a:r>
              <a:rPr lang="en-US" sz="750" dirty="0" smtClean="0">
                <a:solidFill>
                  <a:srgbClr val="FFFFFF"/>
                </a:solidFill>
              </a:rPr>
              <a:t>76</a:t>
            </a:r>
          </a:p>
          <a:p>
            <a:pPr>
              <a:defRPr/>
            </a:pPr>
            <a:endParaRPr lang="en-US" sz="750" dirty="0">
              <a:solidFill>
                <a:srgbClr val="FFFFFF"/>
              </a:solidFill>
            </a:endParaRPr>
          </a:p>
        </p:txBody>
      </p:sp>
    </p:spTree>
    <p:extLst>
      <p:ext uri="{BB962C8B-B14F-4D97-AF65-F5344CB8AC3E}">
        <p14:creationId xmlns:p14="http://schemas.microsoft.com/office/powerpoint/2010/main" val="19657874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1" y="511084"/>
            <a:ext cx="8765176" cy="857250"/>
          </a:xfrm>
        </p:spPr>
        <p:txBody>
          <a:bodyPr>
            <a:normAutofit/>
          </a:bodyPr>
          <a:lstStyle/>
          <a:p>
            <a:pPr>
              <a:defRPr/>
            </a:pPr>
            <a:r>
              <a:rPr lang="en-US" sz="4000" dirty="0" smtClean="0">
                <a:latin typeface="Calibri" panose="020F0502020204030204" pitchFamily="34" charset="0"/>
                <a:cs typeface="Calibri" panose="020F0502020204030204" pitchFamily="34" charset="0"/>
              </a:rPr>
              <a:t>Marijuana and the Adolescent Brain</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87829" y="1758462"/>
            <a:ext cx="7876901" cy="4825218"/>
          </a:xfrm>
        </p:spPr>
        <p:txBody>
          <a:bodyPr>
            <a:noAutofit/>
          </a:bodyPr>
          <a:lstStyle/>
          <a:p>
            <a:pPr>
              <a:defRPr/>
            </a:pPr>
            <a:r>
              <a:rPr lang="en-US" sz="3200" dirty="0">
                <a:latin typeface="Calibri" panose="020F0502020204030204" pitchFamily="34" charset="0"/>
                <a:cs typeface="Calibri" panose="020F0502020204030204" pitchFamily="34" charset="0"/>
              </a:rPr>
              <a:t>Longitudinal research demonstrates that early onset marijuana use associated with lower IQ</a:t>
            </a:r>
          </a:p>
          <a:p>
            <a:pPr marL="557213" lvl="2" indent="-257175">
              <a:buClr>
                <a:srgbClr val="FFFF00"/>
              </a:buClr>
              <a:buSzPct val="85000"/>
              <a:defRPr/>
            </a:pPr>
            <a:r>
              <a:rPr lang="en-US" sz="2800" dirty="0">
                <a:solidFill>
                  <a:srgbClr val="FFFF00"/>
                </a:solidFill>
                <a:latin typeface="Calibri" panose="020F0502020204030204" pitchFamily="34" charset="0"/>
                <a:cs typeface="Calibri" panose="020F0502020204030204" pitchFamily="34" charset="0"/>
              </a:rPr>
              <a:t>Drop from childhood “average” to adult </a:t>
            </a:r>
            <a:r>
              <a:rPr lang="en-US" sz="2800" dirty="0" smtClean="0">
                <a:solidFill>
                  <a:srgbClr val="FFFF00"/>
                </a:solidFill>
                <a:latin typeface="Calibri" panose="020F0502020204030204" pitchFamily="34" charset="0"/>
                <a:cs typeface="Calibri" panose="020F0502020204030204" pitchFamily="34" charset="0"/>
              </a:rPr>
              <a:t>“low average</a:t>
            </a:r>
            <a:r>
              <a:rPr lang="en-US" sz="2800" dirty="0">
                <a:solidFill>
                  <a:srgbClr val="FFFF00"/>
                </a:solidFill>
                <a:latin typeface="Calibri" panose="020F0502020204030204" pitchFamily="34" charset="0"/>
                <a:cs typeface="Calibri" panose="020F0502020204030204" pitchFamily="34" charset="0"/>
              </a:rPr>
              <a:t>”</a:t>
            </a:r>
          </a:p>
          <a:p>
            <a:pPr marL="557213" lvl="2" indent="-257175">
              <a:buClr>
                <a:srgbClr val="FFFF00"/>
              </a:buClr>
              <a:buSzPct val="85000"/>
              <a:defRPr/>
            </a:pPr>
            <a:r>
              <a:rPr lang="en-US" sz="2800" dirty="0">
                <a:solidFill>
                  <a:srgbClr val="FFFF00"/>
                </a:solidFill>
                <a:latin typeface="Calibri" panose="020F0502020204030204" pitchFamily="34" charset="0"/>
                <a:cs typeface="Calibri" panose="020F0502020204030204" pitchFamily="34" charset="0"/>
              </a:rPr>
              <a:t>Never achieved predicted adult IQ trajectory even with sustained abstinence in </a:t>
            </a:r>
            <a:r>
              <a:rPr lang="en-US" sz="2800" dirty="0" smtClean="0">
                <a:solidFill>
                  <a:srgbClr val="FFFF00"/>
                </a:solidFill>
                <a:latin typeface="Calibri" panose="020F0502020204030204" pitchFamily="34" charset="0"/>
                <a:cs typeface="Calibri" panose="020F0502020204030204" pitchFamily="34" charset="0"/>
              </a:rPr>
              <a:t>adulthood</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6F1EB5E8-EA0B-446C-AB36-C0059DA3C7DB}" type="slidenum">
              <a:rPr lang="en-US">
                <a:solidFill>
                  <a:srgbClr val="FFFFFF"/>
                </a:solidFill>
                <a:latin typeface="Tahoma"/>
              </a:rPr>
              <a:pPr>
                <a:defRPr/>
              </a:pPr>
              <a:t>77</a:t>
            </a:fld>
            <a:endParaRPr lang="en-US">
              <a:solidFill>
                <a:srgbClr val="FFFFFF"/>
              </a:solidFill>
              <a:latin typeface="Tahoma"/>
            </a:endParaRPr>
          </a:p>
        </p:txBody>
      </p:sp>
      <p:sp>
        <p:nvSpPr>
          <p:cNvPr id="5" name="Rectangle 4"/>
          <p:cNvSpPr/>
          <p:nvPr/>
        </p:nvSpPr>
        <p:spPr>
          <a:xfrm>
            <a:off x="0" y="6367046"/>
            <a:ext cx="3111942" cy="369332"/>
          </a:xfrm>
          <a:prstGeom prst="rect">
            <a:avLst/>
          </a:prstGeom>
        </p:spPr>
        <p:txBody>
          <a:bodyPr wrap="none">
            <a:spAutoFit/>
          </a:bodyPr>
          <a:lstStyle/>
          <a:p>
            <a:pPr lvl="1"/>
            <a:r>
              <a:rPr lang="en-US" altLang="en-US" dirty="0">
                <a:solidFill>
                  <a:srgbClr val="FFFFFF"/>
                </a:solidFill>
                <a:latin typeface="Calibri" panose="020F0502020204030204" pitchFamily="34" charset="0"/>
                <a:cs typeface="Calibri" panose="020F0502020204030204" pitchFamily="34" charset="0"/>
              </a:rPr>
              <a:t>Source: </a:t>
            </a:r>
            <a:r>
              <a:rPr lang="en-US" altLang="en-US" dirty="0" smtClean="0">
                <a:solidFill>
                  <a:srgbClr val="FFFFFF"/>
                </a:solidFill>
                <a:latin typeface="Calibri" panose="020F0502020204030204" pitchFamily="34" charset="0"/>
                <a:cs typeface="Calibri" panose="020F0502020204030204" pitchFamily="34" charset="0"/>
              </a:rPr>
              <a:t>Meier  </a:t>
            </a:r>
            <a:r>
              <a:rPr lang="en-US" altLang="en-US" dirty="0">
                <a:solidFill>
                  <a:srgbClr val="FFFFFF"/>
                </a:solidFill>
                <a:latin typeface="Calibri" panose="020F0502020204030204" pitchFamily="34" charset="0"/>
                <a:cs typeface="Calibri" panose="020F0502020204030204" pitchFamily="34" charset="0"/>
              </a:rPr>
              <a:t>et al., </a:t>
            </a:r>
            <a:r>
              <a:rPr lang="en-US" altLang="en-US" dirty="0" smtClean="0">
                <a:solidFill>
                  <a:srgbClr val="FFFFFF"/>
                </a:solidFill>
                <a:latin typeface="Calibri" panose="020F0502020204030204" pitchFamily="34" charset="0"/>
                <a:cs typeface="Calibri" panose="020F0502020204030204" pitchFamily="34" charset="0"/>
              </a:rPr>
              <a:t>2012</a:t>
            </a:r>
            <a:endParaRPr lang="en-US" altLang="en-US" sz="40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7171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Marijuana and the Adolescent Brain</a:t>
            </a:r>
            <a:endParaRPr lang="en-US" dirty="0"/>
          </a:p>
        </p:txBody>
      </p:sp>
      <p:sp>
        <p:nvSpPr>
          <p:cNvPr id="3" name="Content Placeholder 2"/>
          <p:cNvSpPr>
            <a:spLocks noGrp="1"/>
          </p:cNvSpPr>
          <p:nvPr>
            <p:ph idx="1"/>
          </p:nvPr>
        </p:nvSpPr>
        <p:spPr>
          <a:xfrm>
            <a:off x="580292" y="1981199"/>
            <a:ext cx="8030308" cy="4454769"/>
          </a:xfrm>
        </p:spPr>
        <p:txBody>
          <a:bodyPr/>
          <a:lstStyle/>
          <a:p>
            <a:pPr marL="257175" lvl="1" indent="-257175">
              <a:buClr>
                <a:srgbClr val="FFFF00"/>
              </a:buClr>
              <a:buSzPct val="85000"/>
              <a:defRPr/>
            </a:pPr>
            <a:r>
              <a:rPr lang="en-US" sz="2800" dirty="0" smtClean="0">
                <a:latin typeface="Calibri" panose="020F0502020204030204" pitchFamily="34" charset="0"/>
                <a:cs typeface="Calibri" panose="020F0502020204030204" pitchFamily="34" charset="0"/>
              </a:rPr>
              <a:t>Overall, </a:t>
            </a:r>
            <a:r>
              <a:rPr lang="en-US" sz="2800" dirty="0">
                <a:latin typeface="Calibri" panose="020F0502020204030204" pitchFamily="34" charset="0"/>
                <a:cs typeface="Calibri" panose="020F0502020204030204" pitchFamily="34" charset="0"/>
              </a:rPr>
              <a:t>studies suggest that regular adolescent MJ use may cause brain structural changes associated with </a:t>
            </a:r>
          </a:p>
          <a:p>
            <a:pPr marL="557213" lvl="2" indent="-257175">
              <a:buClr>
                <a:srgbClr val="FFFF00"/>
              </a:buClr>
              <a:buSzPct val="85000"/>
              <a:defRPr/>
            </a:pPr>
            <a:r>
              <a:rPr lang="en-US" sz="2400" dirty="0" smtClean="0">
                <a:solidFill>
                  <a:srgbClr val="FFFF00"/>
                </a:solidFill>
                <a:latin typeface="Calibri" panose="020F0502020204030204" pitchFamily="34" charset="0"/>
                <a:cs typeface="Calibri" panose="020F0502020204030204" pitchFamily="34" charset="0"/>
              </a:rPr>
              <a:t>poorer </a:t>
            </a:r>
            <a:r>
              <a:rPr lang="en-US" sz="2400" dirty="0">
                <a:solidFill>
                  <a:srgbClr val="FFFF00"/>
                </a:solidFill>
                <a:latin typeface="Calibri" panose="020F0502020204030204" pitchFamily="34" charset="0"/>
                <a:cs typeface="Calibri" panose="020F0502020204030204" pitchFamily="34" charset="0"/>
              </a:rPr>
              <a:t>cognitive functioning </a:t>
            </a:r>
            <a:r>
              <a:rPr lang="en-US" sz="2400" dirty="0">
                <a:latin typeface="Calibri" panose="020F0502020204030204" pitchFamily="34" charset="0"/>
                <a:cs typeface="Calibri" panose="020F0502020204030204" pitchFamily="34" charset="0"/>
              </a:rPr>
              <a:t>(psychomotor speed, executive functioning, emotional control, and learning &amp; memory) </a:t>
            </a:r>
          </a:p>
          <a:p>
            <a:pPr marL="257175" lvl="1" indent="-257175">
              <a:buClr>
                <a:srgbClr val="FFFF00"/>
              </a:buClr>
              <a:buSzPct val="85000"/>
              <a:defRPr/>
            </a:pPr>
            <a:r>
              <a:rPr lang="en-US" sz="2400" dirty="0">
                <a:latin typeface="Calibri" panose="020F0502020204030204" pitchFamily="34" charset="0"/>
                <a:cs typeface="Calibri" panose="020F0502020204030204" pitchFamily="34" charset="0"/>
              </a:rPr>
              <a:t>This may indicate a large proportion of youth are experiencing cognitive difficulties that may negatively impact their performance, leading to increased school difficulty and reduced </a:t>
            </a:r>
            <a:r>
              <a:rPr lang="en-US" sz="2400" dirty="0" smtClean="0">
                <a:latin typeface="Calibri" panose="020F0502020204030204" pitchFamily="34" charset="0"/>
                <a:cs typeface="Calibri" panose="020F0502020204030204" pitchFamily="34" charset="0"/>
              </a:rPr>
              <a:t>grades</a:t>
            </a:r>
            <a:endParaRPr lang="en-US" sz="2800"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78</a:t>
            </a:fld>
            <a:endParaRPr lang="en-US">
              <a:solidFill>
                <a:srgbClr val="FFFFFF"/>
              </a:solidFill>
            </a:endParaRPr>
          </a:p>
        </p:txBody>
      </p:sp>
      <p:sp>
        <p:nvSpPr>
          <p:cNvPr id="5" name="Rectangle 4"/>
          <p:cNvSpPr/>
          <p:nvPr/>
        </p:nvSpPr>
        <p:spPr>
          <a:xfrm>
            <a:off x="-212233" y="6401507"/>
            <a:ext cx="5130507" cy="369332"/>
          </a:xfrm>
          <a:prstGeom prst="rect">
            <a:avLst/>
          </a:prstGeom>
        </p:spPr>
        <p:txBody>
          <a:bodyPr wrap="none">
            <a:spAutoFit/>
          </a:bodyPr>
          <a:lstStyle/>
          <a:p>
            <a:pPr lvl="1"/>
            <a:r>
              <a:rPr lang="en-US" altLang="en-US" dirty="0">
                <a:solidFill>
                  <a:srgbClr val="FFFFFF"/>
                </a:solidFill>
                <a:latin typeface="Calibri" panose="020F0502020204030204" pitchFamily="34" charset="0"/>
                <a:cs typeface="Calibri" panose="020F0502020204030204" pitchFamily="34" charset="0"/>
              </a:rPr>
              <a:t>Source: </a:t>
            </a:r>
            <a:r>
              <a:rPr lang="en-US" altLang="en-US" dirty="0" err="1">
                <a:solidFill>
                  <a:srgbClr val="FFFFFF"/>
                </a:solidFill>
                <a:latin typeface="Calibri" panose="020F0502020204030204" pitchFamily="34" charset="0"/>
                <a:cs typeface="Calibri" panose="020F0502020204030204" pitchFamily="34" charset="0"/>
              </a:rPr>
              <a:t>Lisdahl</a:t>
            </a:r>
            <a:r>
              <a:rPr lang="en-US" altLang="en-US" dirty="0">
                <a:solidFill>
                  <a:srgbClr val="FFFFFF"/>
                </a:solidFill>
                <a:latin typeface="Calibri" panose="020F0502020204030204" pitchFamily="34" charset="0"/>
                <a:cs typeface="Calibri" panose="020F0502020204030204" pitchFamily="34" charset="0"/>
              </a:rPr>
              <a:t>  et al., </a:t>
            </a:r>
            <a:r>
              <a:rPr lang="en-US" altLang="en-US" dirty="0" smtClean="0">
                <a:solidFill>
                  <a:srgbClr val="FFFFFF"/>
                </a:solidFill>
                <a:latin typeface="Calibri" panose="020F0502020204030204" pitchFamily="34" charset="0"/>
                <a:cs typeface="Calibri" panose="020F0502020204030204" pitchFamily="34" charset="0"/>
              </a:rPr>
              <a:t>2013; Medina et al., 2007</a:t>
            </a:r>
            <a:endParaRPr lang="en-US" altLang="en-US" sz="40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3246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212343"/>
            <a:ext cx="7772400" cy="3091177"/>
          </a:xfrm>
        </p:spPr>
        <p:txBody>
          <a:bodyPr/>
          <a:lstStyle/>
          <a:p>
            <a:pPr algn="ctr"/>
            <a:r>
              <a:rPr lang="en-US" sz="4000" dirty="0" smtClean="0">
                <a:solidFill>
                  <a:srgbClr val="FFFF00"/>
                </a:solidFill>
                <a:latin typeface="Calibri" panose="020F0502020204030204" pitchFamily="34" charset="0"/>
                <a:cs typeface="Calibri" panose="020F0502020204030204" pitchFamily="34" charset="0"/>
              </a:rPr>
              <a:t>A major contributor to the development of </a:t>
            </a:r>
            <a:br>
              <a:rPr lang="en-US" sz="4000" dirty="0" smtClean="0">
                <a:solidFill>
                  <a:srgbClr val="FFFF00"/>
                </a:solidFill>
                <a:latin typeface="Calibri" panose="020F0502020204030204" pitchFamily="34" charset="0"/>
                <a:cs typeface="Calibri" panose="020F0502020204030204" pitchFamily="34" charset="0"/>
              </a:rPr>
            </a:br>
            <a:r>
              <a:rPr lang="en-US" sz="4000" dirty="0" smtClean="0">
                <a:solidFill>
                  <a:srgbClr val="FFFF00"/>
                </a:solidFill>
                <a:latin typeface="Calibri" panose="020F0502020204030204" pitchFamily="34" charset="0"/>
                <a:cs typeface="Calibri" panose="020F0502020204030204" pitchFamily="34" charset="0"/>
              </a:rPr>
              <a:t>substance use disorders: trauma </a:t>
            </a:r>
            <a:endParaRPr lang="en-US" sz="4000" dirty="0">
              <a:solidFill>
                <a:srgbClr val="FFFF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732372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latin typeface="Calibri" panose="020F0502020204030204" pitchFamily="34" charset="0"/>
                <a:cs typeface="Calibri" panose="020F0502020204030204" pitchFamily="34" charset="0"/>
              </a:rPr>
              <a:t>Pre-Test Question</a:t>
            </a:r>
            <a:endParaRPr lang="en-US" dirty="0"/>
          </a:p>
        </p:txBody>
      </p:sp>
      <p:sp>
        <p:nvSpPr>
          <p:cNvPr id="3" name="Content Placeholder 2"/>
          <p:cNvSpPr>
            <a:spLocks noGrp="1"/>
          </p:cNvSpPr>
          <p:nvPr>
            <p:ph idx="1"/>
          </p:nvPr>
        </p:nvSpPr>
        <p:spPr>
          <a:xfrm>
            <a:off x="914400" y="1736736"/>
            <a:ext cx="7543800" cy="4968863"/>
          </a:xfrm>
        </p:spPr>
        <p:txBody>
          <a:bodyPr/>
          <a:lstStyle/>
          <a:p>
            <a:pPr marL="0" indent="0">
              <a:buNone/>
            </a:pPr>
            <a:r>
              <a:rPr lang="en-US" sz="3200" dirty="0" smtClean="0">
                <a:latin typeface="Calibri" panose="020F0502020204030204" pitchFamily="34" charset="0"/>
                <a:cs typeface="Calibri" panose="020F0502020204030204" pitchFamily="34" charset="0"/>
              </a:rPr>
              <a:t>5. </a:t>
            </a:r>
            <a:r>
              <a:rPr lang="en-US" sz="3200" dirty="0">
                <a:latin typeface="Calibri" panose="020F0502020204030204" pitchFamily="34" charset="0"/>
                <a:cs typeface="Calibri" panose="020F0502020204030204" pitchFamily="34" charset="0"/>
              </a:rPr>
              <a:t>A person that has experienced 4 or more Adverse Childhood Experiences is ______ more likely to engage in IV drug use </a:t>
            </a:r>
            <a:r>
              <a:rPr lang="en-US" sz="3200" dirty="0" smtClean="0">
                <a:latin typeface="Calibri" panose="020F0502020204030204" pitchFamily="34" charset="0"/>
                <a:cs typeface="Calibri" panose="020F0502020204030204" pitchFamily="34" charset="0"/>
              </a:rPr>
              <a:t>as an adult: </a:t>
            </a:r>
          </a:p>
          <a:p>
            <a:pPr marL="0" indent="0">
              <a:buNone/>
            </a:pPr>
            <a:endParaRPr lang="en-US" sz="2800" dirty="0" smtClean="0">
              <a:latin typeface="Calibri" panose="020F0502020204030204" pitchFamily="34" charset="0"/>
              <a:cs typeface="Calibri" panose="020F0502020204030204" pitchFamily="34" charset="0"/>
            </a:endParaRP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60%</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90% </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200% </a:t>
            </a:r>
          </a:p>
          <a:p>
            <a:pPr marL="457200" indent="-457200">
              <a:buFont typeface="+mj-lt"/>
              <a:buAutoNum type="alphaLcParenR"/>
            </a:pPr>
            <a:r>
              <a:rPr lang="en-US" sz="2800" dirty="0" smtClean="0">
                <a:latin typeface="Calibri" panose="020F0502020204030204" pitchFamily="34" charset="0"/>
                <a:cs typeface="Calibri" panose="020F0502020204030204" pitchFamily="34" charset="0"/>
              </a:rPr>
              <a:t>1350%</a:t>
            </a: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8</a:t>
            </a:fld>
            <a:endParaRPr lang="en-US">
              <a:solidFill>
                <a:srgbClr val="FFFFFF"/>
              </a:solidFill>
            </a:endParaRPr>
          </a:p>
        </p:txBody>
      </p:sp>
    </p:spTree>
    <p:extLst>
      <p:ext uri="{BB962C8B-B14F-4D97-AF65-F5344CB8AC3E}">
        <p14:creationId xmlns:p14="http://schemas.microsoft.com/office/powerpoint/2010/main" val="337630235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Adverse Childhood Experiences Study (ACE)</a:t>
            </a:r>
            <a:endParaRPr lang="en-US" dirty="0"/>
          </a:p>
        </p:txBody>
      </p:sp>
      <p:sp>
        <p:nvSpPr>
          <p:cNvPr id="3" name="Content Placeholder 2"/>
          <p:cNvSpPr>
            <a:spLocks noGrp="1"/>
          </p:cNvSpPr>
          <p:nvPr>
            <p:ph idx="1"/>
          </p:nvPr>
        </p:nvSpPr>
        <p:spPr>
          <a:xfrm>
            <a:off x="5105400" y="1371600"/>
            <a:ext cx="4038600" cy="5105400"/>
          </a:xfrm>
        </p:spPr>
        <p:txBody>
          <a:bodyPr>
            <a:normAutofit fontScale="92500" lnSpcReduction="20000"/>
          </a:bodyPr>
          <a:lstStyle/>
          <a:p>
            <a:r>
              <a:rPr lang="en-US" sz="2800" dirty="0" smtClean="0">
                <a:effectLst/>
              </a:rPr>
              <a:t>Ongoing </a:t>
            </a:r>
            <a:r>
              <a:rPr lang="en-US" sz="2800" dirty="0">
                <a:effectLst/>
              </a:rPr>
              <a:t>collaborative research between the </a:t>
            </a:r>
            <a:r>
              <a:rPr lang="en-US" sz="2800" dirty="0" smtClean="0">
                <a:effectLst/>
              </a:rPr>
              <a:t>CDC and </a:t>
            </a:r>
            <a:r>
              <a:rPr lang="en-US" sz="2800" dirty="0">
                <a:effectLst/>
              </a:rPr>
              <a:t>Kaiser </a:t>
            </a:r>
            <a:r>
              <a:rPr lang="en-US" sz="2800" dirty="0" smtClean="0">
                <a:effectLst/>
              </a:rPr>
              <a:t>Permanente</a:t>
            </a:r>
            <a:endParaRPr lang="en-US" sz="2800" dirty="0">
              <a:effectLst/>
            </a:endParaRPr>
          </a:p>
          <a:p>
            <a:r>
              <a:rPr lang="en-US" sz="2800" dirty="0" smtClean="0">
                <a:effectLst/>
              </a:rPr>
              <a:t>Over </a:t>
            </a:r>
            <a:r>
              <a:rPr lang="en-US" sz="2800" dirty="0">
                <a:effectLst/>
              </a:rPr>
              <a:t>17,000 Kaiser patients participating in routine health screening volunteered to participate in </a:t>
            </a:r>
            <a:r>
              <a:rPr lang="en-US" sz="2800" dirty="0" smtClean="0">
                <a:effectLst/>
              </a:rPr>
              <a:t>the study</a:t>
            </a:r>
          </a:p>
          <a:p>
            <a:r>
              <a:rPr lang="en-US" sz="2800" dirty="0" smtClean="0">
                <a:effectLst/>
              </a:rPr>
              <a:t>Data reveal </a:t>
            </a:r>
            <a:r>
              <a:rPr lang="en-US" sz="2800" dirty="0">
                <a:effectLst/>
              </a:rPr>
              <a:t>staggering </a:t>
            </a:r>
            <a:r>
              <a:rPr lang="en-US" sz="2800" dirty="0" smtClean="0">
                <a:effectLst/>
              </a:rPr>
              <a:t>proof </a:t>
            </a:r>
            <a:r>
              <a:rPr lang="en-US" sz="2800" dirty="0">
                <a:effectLst/>
              </a:rPr>
              <a:t>of the </a:t>
            </a:r>
            <a:r>
              <a:rPr lang="en-US" sz="2800" dirty="0">
                <a:solidFill>
                  <a:srgbClr val="FFFF00"/>
                </a:solidFill>
                <a:effectLst/>
              </a:rPr>
              <a:t>health, </a:t>
            </a:r>
            <a:r>
              <a:rPr lang="en-US" sz="2800" dirty="0" smtClean="0">
                <a:solidFill>
                  <a:srgbClr val="FFFF00"/>
                </a:solidFill>
                <a:effectLst/>
              </a:rPr>
              <a:t>social</a:t>
            </a:r>
            <a:r>
              <a:rPr lang="en-US" sz="2800" dirty="0">
                <a:solidFill>
                  <a:srgbClr val="FFFF00"/>
                </a:solidFill>
                <a:effectLst/>
              </a:rPr>
              <a:t>, and economic </a:t>
            </a:r>
            <a:endParaRPr lang="en-US" sz="2800" dirty="0" smtClean="0">
              <a:solidFill>
                <a:srgbClr val="FFFF00"/>
              </a:solidFill>
              <a:effectLst/>
            </a:endParaRPr>
          </a:p>
          <a:p>
            <a:pPr>
              <a:buNone/>
            </a:pPr>
            <a:r>
              <a:rPr lang="en-US" sz="2800" dirty="0" smtClean="0">
                <a:solidFill>
                  <a:srgbClr val="FFFF00"/>
                </a:solidFill>
              </a:rPr>
              <a:t>	</a:t>
            </a:r>
            <a:r>
              <a:rPr lang="en-US" sz="2800" dirty="0" smtClean="0">
                <a:solidFill>
                  <a:srgbClr val="FFFF00"/>
                </a:solidFill>
                <a:effectLst/>
              </a:rPr>
              <a:t>risks</a:t>
            </a:r>
            <a:r>
              <a:rPr lang="en-US" sz="2800" dirty="0" smtClean="0">
                <a:solidFill>
                  <a:schemeClr val="accent4"/>
                </a:solidFill>
                <a:effectLst/>
              </a:rPr>
              <a:t> </a:t>
            </a:r>
            <a:r>
              <a:rPr lang="en-US" sz="2800" dirty="0" smtClean="0">
                <a:effectLst/>
              </a:rPr>
              <a:t>that </a:t>
            </a:r>
            <a:r>
              <a:rPr lang="en-US" sz="2800" dirty="0">
                <a:effectLst/>
              </a:rPr>
              <a:t>result from </a:t>
            </a:r>
            <a:endParaRPr lang="en-US" sz="2800" dirty="0" smtClean="0">
              <a:effectLst/>
            </a:endParaRPr>
          </a:p>
          <a:p>
            <a:pPr>
              <a:buNone/>
            </a:pPr>
            <a:r>
              <a:rPr lang="en-US" sz="2800" dirty="0" smtClean="0"/>
              <a:t>	</a:t>
            </a:r>
            <a:r>
              <a:rPr lang="en-US" sz="2800" dirty="0" smtClean="0">
                <a:effectLst/>
              </a:rPr>
              <a:t>childhood trauma</a:t>
            </a:r>
            <a:endParaRPr lang="en-US" sz="2800" dirty="0"/>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endParaRPr>
          </a:p>
        </p:txBody>
      </p:sp>
      <p:sp>
        <p:nvSpPr>
          <p:cNvPr id="6" name="Rectangle 33"/>
          <p:cNvSpPr>
            <a:spLocks noChangeArrowheads="1"/>
          </p:cNvSpPr>
          <p:nvPr/>
        </p:nvSpPr>
        <p:spPr bwMode="auto">
          <a:xfrm>
            <a:off x="342900" y="6447384"/>
            <a:ext cx="4648200" cy="304800"/>
          </a:xfrm>
          <a:prstGeom prst="rect">
            <a:avLst/>
          </a:prstGeom>
          <a:no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Source: CDC</a:t>
            </a:r>
            <a:endPar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625666" name="Picture 2" descr="http://captus.samhsa.gov/sites/default/files/the_ace_pyramid.gif"/>
          <p:cNvPicPr>
            <a:picLocks noChangeAspect="1" noChangeArrowheads="1"/>
          </p:cNvPicPr>
          <p:nvPr/>
        </p:nvPicPr>
        <p:blipFill>
          <a:blip r:embed="rId3" cstate="print">
            <a:lum/>
          </a:blip>
          <a:srcRect/>
          <a:stretch>
            <a:fillRect/>
          </a:stretch>
        </p:blipFill>
        <p:spPr bwMode="auto">
          <a:xfrm>
            <a:off x="0" y="1752600"/>
            <a:ext cx="5029200" cy="3970337"/>
          </a:xfrm>
          <a:prstGeom prst="rect">
            <a:avLst/>
          </a:prstGeom>
          <a:noFill/>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4384662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ACE Questionnaire</a:t>
            </a:r>
            <a:endParaRPr lang="en-US" dirty="0"/>
          </a:p>
        </p:txBody>
      </p:sp>
      <p:sp>
        <p:nvSpPr>
          <p:cNvPr id="3" name="Content Placeholder 2"/>
          <p:cNvSpPr>
            <a:spLocks noGrp="1"/>
          </p:cNvSpPr>
          <p:nvPr>
            <p:ph sz="half" idx="1"/>
          </p:nvPr>
        </p:nvSpPr>
        <p:spPr/>
        <p:txBody>
          <a:bodyPr>
            <a:normAutofit/>
          </a:bodyPr>
          <a:lstStyle/>
          <a:p>
            <a:r>
              <a:rPr lang="en-US" sz="2400" dirty="0" smtClean="0"/>
              <a:t>Verbal or emotional intimidation/abuse</a:t>
            </a:r>
          </a:p>
          <a:p>
            <a:r>
              <a:rPr lang="en-US" sz="2400" dirty="0" smtClean="0"/>
              <a:t>Physical abuse/hitting </a:t>
            </a:r>
          </a:p>
          <a:p>
            <a:r>
              <a:rPr lang="en-US" sz="2400" dirty="0" smtClean="0"/>
              <a:t>Sexual abuse</a:t>
            </a:r>
          </a:p>
          <a:p>
            <a:r>
              <a:rPr lang="en-US" sz="2400" dirty="0" smtClean="0"/>
              <a:t>Emotional neglect/feeling unloved or supported</a:t>
            </a:r>
          </a:p>
          <a:p>
            <a:r>
              <a:rPr lang="en-US" sz="2400" dirty="0" smtClean="0"/>
              <a:t>General neglect, basic needs not met</a:t>
            </a:r>
          </a:p>
          <a:p>
            <a:pPr>
              <a:buNone/>
            </a:pPr>
            <a:endParaRPr lang="en-US" dirty="0" smtClean="0"/>
          </a:p>
        </p:txBody>
      </p:sp>
      <p:sp>
        <p:nvSpPr>
          <p:cNvPr id="4" name="Content Placeholder 3"/>
          <p:cNvSpPr>
            <a:spLocks noGrp="1"/>
          </p:cNvSpPr>
          <p:nvPr>
            <p:ph sz="half" idx="2"/>
          </p:nvPr>
        </p:nvSpPr>
        <p:spPr/>
        <p:txBody>
          <a:bodyPr>
            <a:normAutofit/>
          </a:bodyPr>
          <a:lstStyle/>
          <a:p>
            <a:r>
              <a:rPr lang="en-US" sz="2200" dirty="0" smtClean="0"/>
              <a:t>Parents ever separated or divorced</a:t>
            </a:r>
          </a:p>
          <a:p>
            <a:r>
              <a:rPr lang="en-US" sz="2200" dirty="0" smtClean="0"/>
              <a:t>Witnessed domestic violence or abuse against a caregiver</a:t>
            </a:r>
          </a:p>
          <a:p>
            <a:r>
              <a:rPr lang="en-US" sz="2200" dirty="0" smtClean="0"/>
              <a:t>Household drinker or drug user</a:t>
            </a:r>
          </a:p>
          <a:p>
            <a:r>
              <a:rPr lang="en-US" sz="2200" dirty="0" smtClean="0"/>
              <a:t>Depressed or mentally ill household member</a:t>
            </a:r>
          </a:p>
          <a:p>
            <a:r>
              <a:rPr lang="en-US" sz="2200" dirty="0" smtClean="0"/>
              <a:t>Incarcerated family member</a:t>
            </a:r>
            <a:endParaRPr lang="en-US" sz="2200" dirty="0"/>
          </a:p>
        </p:txBody>
      </p:sp>
      <p:sp>
        <p:nvSpPr>
          <p:cNvPr id="5" name="Rectangle 33"/>
          <p:cNvSpPr>
            <a:spLocks noChangeArrowheads="1"/>
          </p:cNvSpPr>
          <p:nvPr/>
        </p:nvSpPr>
        <p:spPr bwMode="auto">
          <a:xfrm>
            <a:off x="190500" y="6324600"/>
            <a:ext cx="4648200" cy="304800"/>
          </a:xfrm>
          <a:prstGeom prst="rect">
            <a:avLst/>
          </a:prstGeom>
          <a:no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SOURCE: </a:t>
            </a:r>
            <a:r>
              <a:rPr kumimoji="0" lang="en-US" b="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Felitti</a:t>
            </a:r>
            <a:r>
              <a:rPr kumimoji="0" lang="en-US" b="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et al., 1998</a:t>
            </a:r>
            <a:endPar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8D06B-6AFA-4C32-910F-AF484E99617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92288181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Major Findings of the ACE Study</a:t>
            </a:r>
            <a:endParaRPr lang="en-US" dirty="0"/>
          </a:p>
        </p:txBody>
      </p:sp>
      <p:sp>
        <p:nvSpPr>
          <p:cNvPr id="3" name="Content Placeholder 2"/>
          <p:cNvSpPr>
            <a:spLocks noGrp="1"/>
          </p:cNvSpPr>
          <p:nvPr>
            <p:ph idx="1"/>
          </p:nvPr>
        </p:nvSpPr>
        <p:spPr/>
        <p:txBody>
          <a:bodyPr>
            <a:normAutofit lnSpcReduction="10000"/>
          </a:bodyPr>
          <a:lstStyle/>
          <a:p>
            <a:r>
              <a:rPr lang="en-US" sz="2800" dirty="0" smtClean="0">
                <a:effectLst/>
              </a:rPr>
              <a:t>ACEs such as childhood </a:t>
            </a:r>
            <a:r>
              <a:rPr lang="en-US" sz="2800" dirty="0">
                <a:effectLst/>
              </a:rPr>
              <a:t>abuse, neglect, and exposure to other traumatic stressors </a:t>
            </a:r>
            <a:r>
              <a:rPr lang="en-US" sz="2800" dirty="0" smtClean="0">
                <a:solidFill>
                  <a:srgbClr val="FFFF00"/>
                </a:solidFill>
                <a:effectLst/>
              </a:rPr>
              <a:t>are common</a:t>
            </a:r>
          </a:p>
          <a:p>
            <a:r>
              <a:rPr lang="en-US" sz="2800" dirty="0" smtClean="0">
                <a:effectLst/>
              </a:rPr>
              <a:t>Almost </a:t>
            </a:r>
            <a:r>
              <a:rPr lang="en-US" sz="2800" dirty="0">
                <a:solidFill>
                  <a:srgbClr val="FFFF00"/>
                </a:solidFill>
                <a:effectLst/>
              </a:rPr>
              <a:t>two-thirds</a:t>
            </a:r>
            <a:r>
              <a:rPr lang="en-US" sz="2800" dirty="0">
                <a:effectLst/>
              </a:rPr>
              <a:t> of </a:t>
            </a:r>
            <a:r>
              <a:rPr lang="en-US" sz="2800" dirty="0" smtClean="0">
                <a:effectLst/>
              </a:rPr>
              <a:t>the ACE Study participants </a:t>
            </a:r>
            <a:r>
              <a:rPr lang="en-US" sz="2800" dirty="0">
                <a:effectLst/>
              </a:rPr>
              <a:t>reported </a:t>
            </a:r>
            <a:r>
              <a:rPr lang="en-US" sz="2800" dirty="0">
                <a:solidFill>
                  <a:srgbClr val="FFFF00"/>
                </a:solidFill>
                <a:effectLst/>
              </a:rPr>
              <a:t>at least one ACE</a:t>
            </a:r>
            <a:r>
              <a:rPr lang="en-US" sz="2800" dirty="0">
                <a:effectLst/>
              </a:rPr>
              <a:t>, and </a:t>
            </a:r>
            <a:r>
              <a:rPr lang="en-US" sz="2800" dirty="0">
                <a:solidFill>
                  <a:srgbClr val="FFFF00"/>
                </a:solidFill>
                <a:effectLst/>
              </a:rPr>
              <a:t>more than one of five</a:t>
            </a:r>
            <a:r>
              <a:rPr lang="en-US" sz="2800" dirty="0">
                <a:solidFill>
                  <a:schemeClr val="accent4"/>
                </a:solidFill>
                <a:effectLst/>
              </a:rPr>
              <a:t> </a:t>
            </a:r>
            <a:r>
              <a:rPr lang="en-US" sz="2800" dirty="0">
                <a:effectLst/>
              </a:rPr>
              <a:t>reported </a:t>
            </a:r>
            <a:r>
              <a:rPr lang="en-US" sz="2800" dirty="0">
                <a:solidFill>
                  <a:srgbClr val="FFFF00"/>
                </a:solidFill>
                <a:effectLst/>
              </a:rPr>
              <a:t>three or more </a:t>
            </a:r>
            <a:r>
              <a:rPr lang="en-US" sz="2800" dirty="0" smtClean="0">
                <a:solidFill>
                  <a:srgbClr val="FFFF00"/>
                </a:solidFill>
                <a:effectLst/>
              </a:rPr>
              <a:t>ACE</a:t>
            </a:r>
          </a:p>
          <a:p>
            <a:r>
              <a:rPr lang="en-US" sz="2800" dirty="0" smtClean="0">
                <a:effectLst/>
              </a:rPr>
              <a:t>The </a:t>
            </a:r>
            <a:r>
              <a:rPr lang="en-US" sz="2800" dirty="0">
                <a:effectLst/>
              </a:rPr>
              <a:t>short- and long-term outcomes of these childhood exposures include a </a:t>
            </a:r>
            <a:r>
              <a:rPr lang="en-US" sz="2800" dirty="0">
                <a:solidFill>
                  <a:srgbClr val="FFFF00"/>
                </a:solidFill>
                <a:effectLst/>
              </a:rPr>
              <a:t>multitude of health and social </a:t>
            </a:r>
            <a:r>
              <a:rPr lang="en-US" sz="2800" dirty="0" smtClean="0">
                <a:solidFill>
                  <a:srgbClr val="FFFF00"/>
                </a:solidFill>
                <a:effectLst/>
              </a:rPr>
              <a:t>problems</a:t>
            </a:r>
            <a:endParaRPr lang="en-US" sz="2800" dirty="0">
              <a:solidFill>
                <a:srgbClr val="FFFF00"/>
              </a:solidFill>
            </a:endParaRPr>
          </a:p>
        </p:txBody>
      </p:sp>
      <p:sp>
        <p:nvSpPr>
          <p:cNvPr id="6" name="Rectangle 33"/>
          <p:cNvSpPr>
            <a:spLocks noChangeArrowheads="1"/>
          </p:cNvSpPr>
          <p:nvPr/>
        </p:nvSpPr>
        <p:spPr bwMode="auto">
          <a:xfrm>
            <a:off x="38100" y="6278562"/>
            <a:ext cx="4648200" cy="304800"/>
          </a:xfrm>
          <a:prstGeom prst="rect">
            <a:avLst/>
          </a:prstGeom>
          <a:noFill/>
          <a:ln w="9525">
            <a:noFill/>
            <a:miter lim="800000"/>
            <a:headEnd/>
            <a:tailEnd/>
          </a:ln>
        </p:spPr>
        <p:txBody>
          <a:bodyPr wrap="none" anchor="ctr"/>
          <a:lstStyle/>
          <a:p>
            <a:pPr lvl="0">
              <a:defRPr/>
            </a:pPr>
            <a:r>
              <a:rPr kumimoji="0" lang="en-US" b="0" i="0" u="none" strike="noStrike" kern="1200" cap="none" spc="0" normalizeH="0" baseline="0" noProof="0" dirty="0" smtClean="0">
                <a:ln>
                  <a:noFill/>
                </a:ln>
                <a:solidFill>
                  <a:srgbClr val="FFFF00"/>
                </a:solidFill>
                <a:effectLst/>
                <a:uLnTx/>
                <a:uFillTx/>
                <a:latin typeface="Tahoma"/>
              </a:rPr>
              <a:t> </a:t>
            </a:r>
            <a:r>
              <a:rPr lang="en-US" dirty="0">
                <a:latin typeface="Calibri" panose="020F0502020204030204" pitchFamily="34" charset="0"/>
                <a:cs typeface="Calibri" panose="020F0502020204030204" pitchFamily="34" charset="0"/>
              </a:rPr>
              <a:t>SOURCE: </a:t>
            </a:r>
            <a:r>
              <a:rPr lang="en-US" dirty="0" err="1">
                <a:latin typeface="Calibri" panose="020F0502020204030204" pitchFamily="34" charset="0"/>
                <a:cs typeface="Calibri" panose="020F0502020204030204" pitchFamily="34" charset="0"/>
              </a:rPr>
              <a:t>Felitti</a:t>
            </a:r>
            <a:r>
              <a:rPr lang="en-US" dirty="0">
                <a:latin typeface="Calibri" panose="020F0502020204030204" pitchFamily="34" charset="0"/>
                <a:cs typeface="Calibri" panose="020F0502020204030204" pitchFamily="34" charset="0"/>
              </a:rPr>
              <a:t> et al., 1998</a:t>
            </a:r>
          </a:p>
        </p:txBody>
      </p:sp>
      <p:sp>
        <p:nvSpPr>
          <p:cNvPr id="7"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75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7578681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Results of the ACE Study</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571868455"/>
              </p:ext>
            </p:extLst>
          </p:nvPr>
        </p:nvGraphicFramePr>
        <p:xfrm>
          <a:off x="304800" y="1447800"/>
          <a:ext cx="8839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3"/>
          <p:cNvSpPr>
            <a:spLocks noChangeArrowheads="1"/>
          </p:cNvSpPr>
          <p:nvPr/>
        </p:nvSpPr>
        <p:spPr bwMode="auto">
          <a:xfrm>
            <a:off x="152400" y="6400800"/>
            <a:ext cx="4648200" cy="304800"/>
          </a:xfrm>
          <a:prstGeom prst="rect">
            <a:avLst/>
          </a:prstGeom>
          <a:noFill/>
          <a:ln w="9525">
            <a:noFill/>
            <a:miter lim="800000"/>
            <a:headEnd/>
            <a:tailEnd/>
          </a:ln>
        </p:spPr>
        <p:txBody>
          <a:bodyPr wrap="none" anchor="ctr"/>
          <a:lstStyle/>
          <a:p>
            <a:pPr lvl="0">
              <a:defRPr/>
            </a:pPr>
            <a:r>
              <a:rPr lang="en-US" dirty="0">
                <a:latin typeface="Calibri" panose="020F0502020204030204" pitchFamily="34" charset="0"/>
                <a:cs typeface="Calibri" panose="020F0502020204030204" pitchFamily="34" charset="0"/>
              </a:rPr>
              <a:t>SOURCE: </a:t>
            </a:r>
            <a:r>
              <a:rPr lang="en-US" dirty="0" err="1">
                <a:latin typeface="Calibri" panose="020F0502020204030204" pitchFamily="34" charset="0"/>
                <a:cs typeface="Calibri" panose="020F0502020204030204" pitchFamily="34" charset="0"/>
              </a:rPr>
              <a:t>Felitti</a:t>
            </a:r>
            <a:r>
              <a:rPr lang="en-US" dirty="0">
                <a:latin typeface="Calibri" panose="020F0502020204030204" pitchFamily="34" charset="0"/>
                <a:cs typeface="Calibri" panose="020F0502020204030204" pitchFamily="34" charset="0"/>
              </a:rPr>
              <a:t> et al., 1998</a:t>
            </a:r>
          </a:p>
        </p:txBody>
      </p:sp>
      <p:pic>
        <p:nvPicPr>
          <p:cNvPr id="8" name="Picture 1"/>
          <p:cNvPicPr>
            <a:picLocks noChangeAspect="1" noChangeArrowheads="1"/>
          </p:cNvPicPr>
          <p:nvPr/>
        </p:nvPicPr>
        <p:blipFill>
          <a:blip r:embed="rId4" cstate="print"/>
          <a:srcRect l="37209" t="67925" r="25582" b="16981"/>
          <a:stretch>
            <a:fillRect/>
          </a:stretch>
        </p:blipFill>
        <p:spPr bwMode="auto">
          <a:xfrm>
            <a:off x="4800600" y="1371600"/>
            <a:ext cx="152400" cy="152400"/>
          </a:xfrm>
          <a:prstGeom prst="rect">
            <a:avLst/>
          </a:prstGeom>
          <a:noFill/>
          <a:ln w="9525">
            <a:noFill/>
            <a:miter lim="800000"/>
            <a:headEnd/>
            <a:tailEnd/>
          </a:ln>
        </p:spPr>
      </p:pic>
      <p:sp>
        <p:nvSpPr>
          <p:cNvPr id="9" name="TextBox 8"/>
          <p:cNvSpPr txBox="1"/>
          <p:nvPr/>
        </p:nvSpPr>
        <p:spPr>
          <a:xfrm>
            <a:off x="1828800" y="1295400"/>
            <a:ext cx="3352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ahoma"/>
                <a:ea typeface="+mn-ea"/>
                <a:cs typeface="+mn-cs"/>
              </a:rPr>
              <a:t>Interpersonal abuse</a:t>
            </a:r>
          </a:p>
        </p:txBody>
      </p:sp>
      <p:sp>
        <p:nvSpPr>
          <p:cNvPr id="11" name="TextBox 10"/>
          <p:cNvSpPr txBox="1"/>
          <p:nvPr/>
        </p:nvSpPr>
        <p:spPr>
          <a:xfrm>
            <a:off x="5029200" y="1307068"/>
            <a:ext cx="3429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ahoma"/>
                <a:ea typeface="+mn-ea"/>
                <a:cs typeface="+mn-cs"/>
              </a:rPr>
              <a:t>Environmental dysfunction</a:t>
            </a:r>
          </a:p>
        </p:txBody>
      </p:sp>
      <p:sp>
        <p:nvSpPr>
          <p:cNvPr id="12" name="Rectangle 11"/>
          <p:cNvSpPr/>
          <p:nvPr/>
        </p:nvSpPr>
        <p:spPr>
          <a:xfrm>
            <a:off x="1600200" y="1371600"/>
            <a:ext cx="1524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333" t="10383" b="24346"/>
          <a:stretch/>
        </p:blipFill>
        <p:spPr bwMode="auto">
          <a:xfrm>
            <a:off x="944880" y="1664732"/>
            <a:ext cx="8199120" cy="375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4331" t="10383" r="-1" b="24346"/>
          <a:stretch/>
        </p:blipFill>
        <p:spPr bwMode="auto">
          <a:xfrm>
            <a:off x="4053840" y="1664732"/>
            <a:ext cx="5090160" cy="375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6500" b="24346"/>
          <a:stretch/>
        </p:blipFill>
        <p:spPr bwMode="auto">
          <a:xfrm>
            <a:off x="7909560" y="1053245"/>
            <a:ext cx="1234440" cy="435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8D06B-6AFA-4C32-910F-AF484E99617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45014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icture 10" descr="http://www.clker.com/cliparts/L/8/b/L/X/o/red-woman-hi.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5029200" y="5334000"/>
            <a:ext cx="381000" cy="829734"/>
          </a:xfrm>
          <a:prstGeom prst="rect">
            <a:avLst/>
          </a:prstGeom>
          <a:noFill/>
        </p:spPr>
      </p:pic>
      <p:pic>
        <p:nvPicPr>
          <p:cNvPr id="345" name="Picture 10" descr="http://www.clker.com/cliparts/L/8/b/L/X/o/red-woman-hi.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5486400" y="5334000"/>
            <a:ext cx="381000" cy="829734"/>
          </a:xfrm>
          <a:prstGeom prst="rect">
            <a:avLst/>
          </a:prstGeom>
          <a:noFill/>
        </p:spPr>
      </p:pic>
      <p:pic>
        <p:nvPicPr>
          <p:cNvPr id="346" name="Picture 10" descr="http://www.clker.com/cliparts/L/8/b/L/X/o/red-woman-hi.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5943600" y="5342466"/>
            <a:ext cx="381000" cy="829734"/>
          </a:xfrm>
          <a:prstGeom prst="rect">
            <a:avLst/>
          </a:prstGeom>
          <a:noFill/>
        </p:spPr>
      </p:pic>
      <p:pic>
        <p:nvPicPr>
          <p:cNvPr id="347" name="Picture 10" descr="http://www.clker.com/cliparts/L/8/b/L/X/o/red-woman-hi.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6400800" y="5334000"/>
            <a:ext cx="381000" cy="829734"/>
          </a:xfrm>
          <a:prstGeom prst="rect">
            <a:avLst/>
          </a:prstGeom>
          <a:noFill/>
        </p:spPr>
      </p:pic>
      <p:pic>
        <p:nvPicPr>
          <p:cNvPr id="348" name="Picture 10" descr="http://www.clker.com/cliparts/L/8/b/L/X/o/red-woman-hi.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4572000" y="5334000"/>
            <a:ext cx="381000" cy="829734"/>
          </a:xfrm>
          <a:prstGeom prst="rect">
            <a:avLst/>
          </a:prstGeom>
          <a:noFill/>
        </p:spPr>
      </p:pic>
      <p:pic>
        <p:nvPicPr>
          <p:cNvPr id="349" name="Picture 10" descr="http://www.clker.com/cliparts/L/8/b/L/X/o/red-woman-hi.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7315200" y="5334000"/>
            <a:ext cx="381000" cy="829734"/>
          </a:xfrm>
          <a:prstGeom prst="rect">
            <a:avLst/>
          </a:prstGeom>
          <a:noFill/>
        </p:spPr>
      </p:pic>
      <p:pic>
        <p:nvPicPr>
          <p:cNvPr id="350" name="Picture 10" descr="http://www.clker.com/cliparts/L/8/b/L/X/o/red-woman-hi.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7772400" y="5334000"/>
            <a:ext cx="381000" cy="829734"/>
          </a:xfrm>
          <a:prstGeom prst="rect">
            <a:avLst/>
          </a:prstGeom>
          <a:noFill/>
        </p:spPr>
      </p:pic>
      <p:pic>
        <p:nvPicPr>
          <p:cNvPr id="351" name="Picture 10" descr="http://www.clker.com/cliparts/L/8/b/L/X/o/red-woman-hi.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8229600" y="5342466"/>
            <a:ext cx="381000" cy="829734"/>
          </a:xfrm>
          <a:prstGeom prst="rect">
            <a:avLst/>
          </a:prstGeom>
          <a:noFill/>
        </p:spPr>
      </p:pic>
      <p:pic>
        <p:nvPicPr>
          <p:cNvPr id="352" name="Picture 10" descr="http://www.clker.com/cliparts/L/8/b/L/X/o/red-woman-hi.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8686800" y="5334000"/>
            <a:ext cx="381000" cy="829734"/>
          </a:xfrm>
          <a:prstGeom prst="rect">
            <a:avLst/>
          </a:prstGeom>
          <a:noFill/>
        </p:spPr>
      </p:pic>
      <p:pic>
        <p:nvPicPr>
          <p:cNvPr id="353" name="Picture 10" descr="http://www.clker.com/cliparts/L/8/b/L/X/o/red-woman-hi.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6858000" y="5334000"/>
            <a:ext cx="381000" cy="829734"/>
          </a:xfrm>
          <a:prstGeom prst="rect">
            <a:avLst/>
          </a:prstGeom>
          <a:noFill/>
        </p:spPr>
      </p:pic>
      <p:pic>
        <p:nvPicPr>
          <p:cNvPr id="354" name="Picture 10" descr="http://www.clker.com/cliparts/L/8/b/L/X/o/red-woman-hi.png"/>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5029200" y="5334000"/>
            <a:ext cx="381000" cy="829734"/>
          </a:xfrm>
          <a:prstGeom prst="rect">
            <a:avLst/>
          </a:prstGeom>
          <a:noFill/>
        </p:spPr>
      </p:pic>
      <p:pic>
        <p:nvPicPr>
          <p:cNvPr id="355" name="Picture 10" descr="http://www.clker.com/cliparts/L/8/b/L/X/o/red-woman-hi.png"/>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5486400" y="5334000"/>
            <a:ext cx="381000" cy="829734"/>
          </a:xfrm>
          <a:prstGeom prst="rect">
            <a:avLst/>
          </a:prstGeom>
          <a:noFill/>
        </p:spPr>
      </p:pic>
      <p:pic>
        <p:nvPicPr>
          <p:cNvPr id="356" name="Picture 10" descr="http://www.clker.com/cliparts/L/8/b/L/X/o/red-woman-hi.png"/>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5943600" y="5342466"/>
            <a:ext cx="381000" cy="829734"/>
          </a:xfrm>
          <a:prstGeom prst="rect">
            <a:avLst/>
          </a:prstGeom>
          <a:noFill/>
        </p:spPr>
      </p:pic>
      <p:pic>
        <p:nvPicPr>
          <p:cNvPr id="357" name="Picture 10" descr="http://www.clker.com/cliparts/L/8/b/L/X/o/red-woman-hi.png"/>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6400800" y="5334000"/>
            <a:ext cx="381000" cy="829734"/>
          </a:xfrm>
          <a:prstGeom prst="rect">
            <a:avLst/>
          </a:prstGeom>
          <a:noFill/>
        </p:spPr>
      </p:pic>
      <p:pic>
        <p:nvPicPr>
          <p:cNvPr id="358" name="Picture 10" descr="http://www.clker.com/cliparts/L/8/b/L/X/o/red-woman-hi.png"/>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4572000" y="5334000"/>
            <a:ext cx="381000" cy="829734"/>
          </a:xfrm>
          <a:prstGeom prst="rect">
            <a:avLst/>
          </a:prstGeom>
          <a:noFill/>
        </p:spPr>
      </p:pic>
      <p:pic>
        <p:nvPicPr>
          <p:cNvPr id="359" name="Picture 10" descr="http://www.clker.com/cliparts/L/8/b/L/X/o/red-woman-hi.png"/>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7315200" y="5334000"/>
            <a:ext cx="381000" cy="829734"/>
          </a:xfrm>
          <a:prstGeom prst="rect">
            <a:avLst/>
          </a:prstGeom>
          <a:noFill/>
        </p:spPr>
      </p:pic>
      <p:pic>
        <p:nvPicPr>
          <p:cNvPr id="360" name="Picture 10" descr="http://www.clker.com/cliparts/L/8/b/L/X/o/red-woman-hi.png"/>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7772400" y="5334000"/>
            <a:ext cx="381000" cy="829734"/>
          </a:xfrm>
          <a:prstGeom prst="rect">
            <a:avLst/>
          </a:prstGeom>
          <a:noFill/>
        </p:spPr>
      </p:pic>
      <p:pic>
        <p:nvPicPr>
          <p:cNvPr id="361" name="Picture 10" descr="http://www.clker.com/cliparts/L/8/b/L/X/o/red-woman-hi.png"/>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8229600" y="5342466"/>
            <a:ext cx="381000" cy="829734"/>
          </a:xfrm>
          <a:prstGeom prst="rect">
            <a:avLst/>
          </a:prstGeom>
          <a:noFill/>
        </p:spPr>
      </p:pic>
      <p:pic>
        <p:nvPicPr>
          <p:cNvPr id="362" name="Picture 10" descr="http://www.clker.com/cliparts/L/8/b/L/X/o/red-woman-hi.png"/>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6858000" y="5334000"/>
            <a:ext cx="381000" cy="829734"/>
          </a:xfrm>
          <a:prstGeom prst="rect">
            <a:avLst/>
          </a:prstGeom>
          <a:noFill/>
        </p:spPr>
      </p:pic>
      <p:grpSp>
        <p:nvGrpSpPr>
          <p:cNvPr id="272" name="Group 271"/>
          <p:cNvGrpSpPr/>
          <p:nvPr/>
        </p:nvGrpSpPr>
        <p:grpSpPr>
          <a:xfrm>
            <a:off x="4953000" y="1676400"/>
            <a:ext cx="3733800" cy="3732646"/>
            <a:chOff x="11049000" y="6438054"/>
            <a:chExt cx="3733800" cy="3732646"/>
          </a:xfrm>
        </p:grpSpPr>
        <p:pic>
          <p:nvPicPr>
            <p:cNvPr id="273"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049000" y="7200055"/>
              <a:ext cx="304800" cy="684645"/>
            </a:xfrm>
            <a:prstGeom prst="rect">
              <a:avLst/>
            </a:prstGeom>
            <a:noFill/>
            <a:ln>
              <a:noFill/>
            </a:ln>
          </p:spPr>
        </p:pic>
        <p:pic>
          <p:nvPicPr>
            <p:cNvPr id="274"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430000" y="7200055"/>
              <a:ext cx="304800" cy="684645"/>
            </a:xfrm>
            <a:prstGeom prst="rect">
              <a:avLst/>
            </a:prstGeom>
            <a:noFill/>
            <a:ln>
              <a:noFill/>
            </a:ln>
          </p:spPr>
        </p:pic>
        <p:pic>
          <p:nvPicPr>
            <p:cNvPr id="275"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811000" y="7200055"/>
              <a:ext cx="304800" cy="684645"/>
            </a:xfrm>
            <a:prstGeom prst="rect">
              <a:avLst/>
            </a:prstGeom>
            <a:noFill/>
            <a:ln>
              <a:noFill/>
            </a:ln>
          </p:spPr>
        </p:pic>
        <p:pic>
          <p:nvPicPr>
            <p:cNvPr id="276"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192000" y="7200055"/>
              <a:ext cx="304800" cy="684645"/>
            </a:xfrm>
            <a:prstGeom prst="rect">
              <a:avLst/>
            </a:prstGeom>
            <a:noFill/>
            <a:ln>
              <a:noFill/>
            </a:ln>
          </p:spPr>
        </p:pic>
        <p:pic>
          <p:nvPicPr>
            <p:cNvPr id="277"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573000" y="7200055"/>
              <a:ext cx="304800" cy="684645"/>
            </a:xfrm>
            <a:prstGeom prst="rect">
              <a:avLst/>
            </a:prstGeom>
            <a:noFill/>
            <a:ln>
              <a:noFill/>
            </a:ln>
          </p:spPr>
        </p:pic>
        <p:pic>
          <p:nvPicPr>
            <p:cNvPr id="278"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954000" y="7200055"/>
              <a:ext cx="304800" cy="684645"/>
            </a:xfrm>
            <a:prstGeom prst="rect">
              <a:avLst/>
            </a:prstGeom>
            <a:noFill/>
            <a:ln>
              <a:noFill/>
            </a:ln>
          </p:spPr>
        </p:pic>
        <p:pic>
          <p:nvPicPr>
            <p:cNvPr id="279"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3335000" y="7200055"/>
              <a:ext cx="304800" cy="684645"/>
            </a:xfrm>
            <a:prstGeom prst="rect">
              <a:avLst/>
            </a:prstGeom>
            <a:noFill/>
            <a:ln>
              <a:noFill/>
            </a:ln>
          </p:spPr>
        </p:pic>
        <p:pic>
          <p:nvPicPr>
            <p:cNvPr id="280"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3716000" y="7200055"/>
              <a:ext cx="304800" cy="684645"/>
            </a:xfrm>
            <a:prstGeom prst="rect">
              <a:avLst/>
            </a:prstGeom>
            <a:noFill/>
            <a:ln>
              <a:noFill/>
            </a:ln>
          </p:spPr>
        </p:pic>
        <p:pic>
          <p:nvPicPr>
            <p:cNvPr id="28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4097000" y="7200055"/>
              <a:ext cx="304800" cy="684645"/>
            </a:xfrm>
            <a:prstGeom prst="rect">
              <a:avLst/>
            </a:prstGeom>
            <a:noFill/>
            <a:ln>
              <a:noFill/>
            </a:ln>
          </p:spPr>
        </p:pic>
        <p:pic>
          <p:nvPicPr>
            <p:cNvPr id="282"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4478000" y="7200055"/>
              <a:ext cx="304800" cy="684645"/>
            </a:xfrm>
            <a:prstGeom prst="rect">
              <a:avLst/>
            </a:prstGeom>
            <a:noFill/>
            <a:ln>
              <a:noFill/>
            </a:ln>
          </p:spPr>
        </p:pic>
        <p:pic>
          <p:nvPicPr>
            <p:cNvPr id="283"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049000" y="7962055"/>
              <a:ext cx="304800" cy="684645"/>
            </a:xfrm>
            <a:prstGeom prst="rect">
              <a:avLst/>
            </a:prstGeom>
            <a:noFill/>
            <a:ln>
              <a:noFill/>
            </a:ln>
          </p:spPr>
        </p:pic>
        <p:pic>
          <p:nvPicPr>
            <p:cNvPr id="284"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430000" y="7962055"/>
              <a:ext cx="304800" cy="684645"/>
            </a:xfrm>
            <a:prstGeom prst="rect">
              <a:avLst/>
            </a:prstGeom>
            <a:noFill/>
            <a:ln>
              <a:noFill/>
            </a:ln>
          </p:spPr>
        </p:pic>
        <p:pic>
          <p:nvPicPr>
            <p:cNvPr id="285"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811000" y="7962055"/>
              <a:ext cx="304800" cy="684645"/>
            </a:xfrm>
            <a:prstGeom prst="rect">
              <a:avLst/>
            </a:prstGeom>
            <a:noFill/>
            <a:ln>
              <a:noFill/>
            </a:ln>
          </p:spPr>
        </p:pic>
        <p:pic>
          <p:nvPicPr>
            <p:cNvPr id="286"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192000" y="7962055"/>
              <a:ext cx="304800" cy="684645"/>
            </a:xfrm>
            <a:prstGeom prst="rect">
              <a:avLst/>
            </a:prstGeom>
            <a:noFill/>
            <a:ln>
              <a:noFill/>
            </a:ln>
          </p:spPr>
        </p:pic>
        <p:pic>
          <p:nvPicPr>
            <p:cNvPr id="287"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573000" y="7962055"/>
              <a:ext cx="304800" cy="684645"/>
            </a:xfrm>
            <a:prstGeom prst="rect">
              <a:avLst/>
            </a:prstGeom>
            <a:noFill/>
            <a:ln>
              <a:noFill/>
            </a:ln>
          </p:spPr>
        </p:pic>
        <p:pic>
          <p:nvPicPr>
            <p:cNvPr id="288"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954000" y="7962055"/>
              <a:ext cx="304800" cy="684645"/>
            </a:xfrm>
            <a:prstGeom prst="rect">
              <a:avLst/>
            </a:prstGeom>
            <a:noFill/>
            <a:ln>
              <a:noFill/>
            </a:ln>
          </p:spPr>
        </p:pic>
        <p:pic>
          <p:nvPicPr>
            <p:cNvPr id="289"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3335000" y="7962055"/>
              <a:ext cx="304800" cy="684645"/>
            </a:xfrm>
            <a:prstGeom prst="rect">
              <a:avLst/>
            </a:prstGeom>
            <a:noFill/>
            <a:ln>
              <a:noFill/>
            </a:ln>
          </p:spPr>
        </p:pic>
        <p:pic>
          <p:nvPicPr>
            <p:cNvPr id="290"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3716000" y="7962055"/>
              <a:ext cx="304800" cy="684645"/>
            </a:xfrm>
            <a:prstGeom prst="rect">
              <a:avLst/>
            </a:prstGeom>
            <a:noFill/>
            <a:ln>
              <a:noFill/>
            </a:ln>
          </p:spPr>
        </p:pic>
        <p:pic>
          <p:nvPicPr>
            <p:cNvPr id="29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4097000" y="7962055"/>
              <a:ext cx="304800" cy="684645"/>
            </a:xfrm>
            <a:prstGeom prst="rect">
              <a:avLst/>
            </a:prstGeom>
            <a:noFill/>
            <a:ln>
              <a:noFill/>
            </a:ln>
          </p:spPr>
        </p:pic>
        <p:pic>
          <p:nvPicPr>
            <p:cNvPr id="292"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4478000" y="7962055"/>
              <a:ext cx="304800" cy="684645"/>
            </a:xfrm>
            <a:prstGeom prst="rect">
              <a:avLst/>
            </a:prstGeom>
            <a:noFill/>
            <a:ln>
              <a:noFill/>
            </a:ln>
          </p:spPr>
        </p:pic>
        <p:pic>
          <p:nvPicPr>
            <p:cNvPr id="293"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049000" y="8724055"/>
              <a:ext cx="304800" cy="684645"/>
            </a:xfrm>
            <a:prstGeom prst="rect">
              <a:avLst/>
            </a:prstGeom>
            <a:noFill/>
            <a:ln>
              <a:noFill/>
            </a:ln>
          </p:spPr>
        </p:pic>
        <p:pic>
          <p:nvPicPr>
            <p:cNvPr id="294"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430000" y="8724055"/>
              <a:ext cx="304800" cy="684645"/>
            </a:xfrm>
            <a:prstGeom prst="rect">
              <a:avLst/>
            </a:prstGeom>
            <a:noFill/>
            <a:ln>
              <a:noFill/>
            </a:ln>
          </p:spPr>
        </p:pic>
        <p:pic>
          <p:nvPicPr>
            <p:cNvPr id="295"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811000" y="8724055"/>
              <a:ext cx="304800" cy="684645"/>
            </a:xfrm>
            <a:prstGeom prst="rect">
              <a:avLst/>
            </a:prstGeom>
            <a:noFill/>
            <a:ln>
              <a:noFill/>
            </a:ln>
          </p:spPr>
        </p:pic>
        <p:pic>
          <p:nvPicPr>
            <p:cNvPr id="296"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192000" y="8724055"/>
              <a:ext cx="304800" cy="684645"/>
            </a:xfrm>
            <a:prstGeom prst="rect">
              <a:avLst/>
            </a:prstGeom>
            <a:noFill/>
            <a:ln>
              <a:noFill/>
            </a:ln>
          </p:spPr>
        </p:pic>
        <p:pic>
          <p:nvPicPr>
            <p:cNvPr id="297"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573000" y="8724055"/>
              <a:ext cx="304800" cy="684645"/>
            </a:xfrm>
            <a:prstGeom prst="rect">
              <a:avLst/>
            </a:prstGeom>
            <a:noFill/>
            <a:ln>
              <a:noFill/>
            </a:ln>
          </p:spPr>
        </p:pic>
        <p:pic>
          <p:nvPicPr>
            <p:cNvPr id="298"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954000" y="8724055"/>
              <a:ext cx="304800" cy="684645"/>
            </a:xfrm>
            <a:prstGeom prst="rect">
              <a:avLst/>
            </a:prstGeom>
            <a:noFill/>
            <a:ln>
              <a:noFill/>
            </a:ln>
          </p:spPr>
        </p:pic>
        <p:pic>
          <p:nvPicPr>
            <p:cNvPr id="299"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3335000" y="8724055"/>
              <a:ext cx="304800" cy="684645"/>
            </a:xfrm>
            <a:prstGeom prst="rect">
              <a:avLst/>
            </a:prstGeom>
            <a:noFill/>
            <a:ln>
              <a:noFill/>
            </a:ln>
          </p:spPr>
        </p:pic>
        <p:pic>
          <p:nvPicPr>
            <p:cNvPr id="300"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3716000" y="8724055"/>
              <a:ext cx="304800" cy="684645"/>
            </a:xfrm>
            <a:prstGeom prst="rect">
              <a:avLst/>
            </a:prstGeom>
            <a:noFill/>
            <a:ln>
              <a:noFill/>
            </a:ln>
          </p:spPr>
        </p:pic>
        <p:pic>
          <p:nvPicPr>
            <p:cNvPr id="30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4097000" y="8724055"/>
              <a:ext cx="304800" cy="684645"/>
            </a:xfrm>
            <a:prstGeom prst="rect">
              <a:avLst/>
            </a:prstGeom>
            <a:noFill/>
            <a:ln>
              <a:noFill/>
            </a:ln>
          </p:spPr>
        </p:pic>
        <p:pic>
          <p:nvPicPr>
            <p:cNvPr id="302"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4478000" y="8724055"/>
              <a:ext cx="304800" cy="684645"/>
            </a:xfrm>
            <a:prstGeom prst="rect">
              <a:avLst/>
            </a:prstGeom>
            <a:noFill/>
            <a:ln>
              <a:noFill/>
            </a:ln>
          </p:spPr>
        </p:pic>
        <p:pic>
          <p:nvPicPr>
            <p:cNvPr id="303"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049000" y="9486055"/>
              <a:ext cx="304800" cy="684645"/>
            </a:xfrm>
            <a:prstGeom prst="rect">
              <a:avLst/>
            </a:prstGeom>
            <a:noFill/>
            <a:ln>
              <a:noFill/>
            </a:ln>
          </p:spPr>
        </p:pic>
        <p:pic>
          <p:nvPicPr>
            <p:cNvPr id="304"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430000" y="9486055"/>
              <a:ext cx="304800" cy="684645"/>
            </a:xfrm>
            <a:prstGeom prst="rect">
              <a:avLst/>
            </a:prstGeom>
            <a:noFill/>
            <a:ln>
              <a:noFill/>
            </a:ln>
          </p:spPr>
        </p:pic>
        <p:pic>
          <p:nvPicPr>
            <p:cNvPr id="305"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811000" y="9486055"/>
              <a:ext cx="304800" cy="684645"/>
            </a:xfrm>
            <a:prstGeom prst="rect">
              <a:avLst/>
            </a:prstGeom>
            <a:noFill/>
            <a:ln>
              <a:noFill/>
            </a:ln>
          </p:spPr>
        </p:pic>
        <p:pic>
          <p:nvPicPr>
            <p:cNvPr id="306"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192000" y="9486055"/>
              <a:ext cx="304800" cy="684645"/>
            </a:xfrm>
            <a:prstGeom prst="rect">
              <a:avLst/>
            </a:prstGeom>
            <a:noFill/>
            <a:ln>
              <a:noFill/>
            </a:ln>
          </p:spPr>
        </p:pic>
        <p:pic>
          <p:nvPicPr>
            <p:cNvPr id="307"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573000" y="9486055"/>
              <a:ext cx="304800" cy="684645"/>
            </a:xfrm>
            <a:prstGeom prst="rect">
              <a:avLst/>
            </a:prstGeom>
            <a:noFill/>
            <a:ln>
              <a:noFill/>
            </a:ln>
          </p:spPr>
        </p:pic>
        <p:pic>
          <p:nvPicPr>
            <p:cNvPr id="308"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954000" y="9486055"/>
              <a:ext cx="304800" cy="684645"/>
            </a:xfrm>
            <a:prstGeom prst="rect">
              <a:avLst/>
            </a:prstGeom>
            <a:noFill/>
            <a:ln>
              <a:noFill/>
            </a:ln>
          </p:spPr>
        </p:pic>
        <p:pic>
          <p:nvPicPr>
            <p:cNvPr id="309"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3335000" y="9486055"/>
              <a:ext cx="304800" cy="684645"/>
            </a:xfrm>
            <a:prstGeom prst="rect">
              <a:avLst/>
            </a:prstGeom>
            <a:noFill/>
            <a:ln>
              <a:noFill/>
            </a:ln>
          </p:spPr>
        </p:pic>
        <p:pic>
          <p:nvPicPr>
            <p:cNvPr id="310"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3716000" y="9486055"/>
              <a:ext cx="304800" cy="684645"/>
            </a:xfrm>
            <a:prstGeom prst="rect">
              <a:avLst/>
            </a:prstGeom>
            <a:noFill/>
            <a:ln>
              <a:noFill/>
            </a:ln>
          </p:spPr>
        </p:pic>
        <p:pic>
          <p:nvPicPr>
            <p:cNvPr id="31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4097000" y="9486055"/>
              <a:ext cx="304800" cy="684645"/>
            </a:xfrm>
            <a:prstGeom prst="rect">
              <a:avLst/>
            </a:prstGeom>
            <a:noFill/>
            <a:ln>
              <a:noFill/>
            </a:ln>
          </p:spPr>
        </p:pic>
        <p:pic>
          <p:nvPicPr>
            <p:cNvPr id="312"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4478000" y="9486055"/>
              <a:ext cx="304800" cy="684645"/>
            </a:xfrm>
            <a:prstGeom prst="rect">
              <a:avLst/>
            </a:prstGeom>
            <a:noFill/>
            <a:ln>
              <a:noFill/>
            </a:ln>
          </p:spPr>
        </p:pic>
        <p:pic>
          <p:nvPicPr>
            <p:cNvPr id="313"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049000" y="6438055"/>
              <a:ext cx="304800" cy="684645"/>
            </a:xfrm>
            <a:prstGeom prst="rect">
              <a:avLst/>
            </a:prstGeom>
            <a:noFill/>
            <a:ln>
              <a:noFill/>
            </a:ln>
          </p:spPr>
        </p:pic>
        <p:pic>
          <p:nvPicPr>
            <p:cNvPr id="314"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430000" y="6438055"/>
              <a:ext cx="304800" cy="684645"/>
            </a:xfrm>
            <a:prstGeom prst="rect">
              <a:avLst/>
            </a:prstGeom>
            <a:noFill/>
            <a:ln>
              <a:noFill/>
            </a:ln>
          </p:spPr>
        </p:pic>
        <p:pic>
          <p:nvPicPr>
            <p:cNvPr id="315"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1811000" y="6438055"/>
              <a:ext cx="304800" cy="684645"/>
            </a:xfrm>
            <a:prstGeom prst="rect">
              <a:avLst/>
            </a:prstGeom>
            <a:noFill/>
            <a:ln>
              <a:noFill/>
            </a:ln>
          </p:spPr>
        </p:pic>
        <p:pic>
          <p:nvPicPr>
            <p:cNvPr id="316"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192000" y="6438055"/>
              <a:ext cx="304800" cy="684645"/>
            </a:xfrm>
            <a:prstGeom prst="rect">
              <a:avLst/>
            </a:prstGeom>
            <a:noFill/>
            <a:ln>
              <a:noFill/>
            </a:ln>
          </p:spPr>
        </p:pic>
        <p:pic>
          <p:nvPicPr>
            <p:cNvPr id="317"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573000" y="6438055"/>
              <a:ext cx="304800" cy="684645"/>
            </a:xfrm>
            <a:prstGeom prst="rect">
              <a:avLst/>
            </a:prstGeom>
            <a:noFill/>
            <a:ln>
              <a:noFill/>
            </a:ln>
          </p:spPr>
        </p:pic>
        <p:pic>
          <p:nvPicPr>
            <p:cNvPr id="318"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2954000" y="6438055"/>
              <a:ext cx="304800" cy="684645"/>
            </a:xfrm>
            <a:prstGeom prst="rect">
              <a:avLst/>
            </a:prstGeom>
            <a:noFill/>
            <a:ln>
              <a:noFill/>
            </a:ln>
          </p:spPr>
        </p:pic>
        <p:pic>
          <p:nvPicPr>
            <p:cNvPr id="319"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3335000" y="6438055"/>
              <a:ext cx="304800" cy="684645"/>
            </a:xfrm>
            <a:prstGeom prst="rect">
              <a:avLst/>
            </a:prstGeom>
            <a:noFill/>
            <a:ln>
              <a:noFill/>
            </a:ln>
          </p:spPr>
        </p:pic>
        <p:pic>
          <p:nvPicPr>
            <p:cNvPr id="320"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3716000" y="6438055"/>
              <a:ext cx="304800" cy="684645"/>
            </a:xfrm>
            <a:prstGeom prst="rect">
              <a:avLst/>
            </a:prstGeom>
            <a:noFill/>
            <a:ln>
              <a:noFill/>
            </a:ln>
          </p:spPr>
        </p:pic>
        <p:pic>
          <p:nvPicPr>
            <p:cNvPr id="32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4097000" y="6438055"/>
              <a:ext cx="304800" cy="684645"/>
            </a:xfrm>
            <a:prstGeom prst="rect">
              <a:avLst/>
            </a:prstGeom>
            <a:noFill/>
            <a:ln>
              <a:noFill/>
            </a:ln>
          </p:spPr>
        </p:pic>
        <p:pic>
          <p:nvPicPr>
            <p:cNvPr id="322"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14478000" y="6438055"/>
              <a:ext cx="304800" cy="684645"/>
            </a:xfrm>
            <a:prstGeom prst="rect">
              <a:avLst/>
            </a:prstGeom>
            <a:noFill/>
            <a:ln>
              <a:noFill/>
            </a:ln>
          </p:spPr>
        </p:pic>
        <p:pic>
          <p:nvPicPr>
            <p:cNvPr id="323"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1049000" y="7200054"/>
              <a:ext cx="304800" cy="684645"/>
            </a:xfrm>
            <a:prstGeom prst="rect">
              <a:avLst/>
            </a:prstGeom>
            <a:noFill/>
            <a:ln>
              <a:noFill/>
            </a:ln>
          </p:spPr>
        </p:pic>
        <p:pic>
          <p:nvPicPr>
            <p:cNvPr id="324"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1430000" y="7200054"/>
              <a:ext cx="304800" cy="684645"/>
            </a:xfrm>
            <a:prstGeom prst="rect">
              <a:avLst/>
            </a:prstGeom>
            <a:noFill/>
            <a:ln>
              <a:noFill/>
            </a:ln>
          </p:spPr>
        </p:pic>
        <p:pic>
          <p:nvPicPr>
            <p:cNvPr id="325"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1811000" y="7200054"/>
              <a:ext cx="304800" cy="684645"/>
            </a:xfrm>
            <a:prstGeom prst="rect">
              <a:avLst/>
            </a:prstGeom>
            <a:noFill/>
            <a:ln>
              <a:noFill/>
            </a:ln>
          </p:spPr>
        </p:pic>
        <p:pic>
          <p:nvPicPr>
            <p:cNvPr id="326"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2192000" y="7200054"/>
              <a:ext cx="304800" cy="684645"/>
            </a:xfrm>
            <a:prstGeom prst="rect">
              <a:avLst/>
            </a:prstGeom>
            <a:noFill/>
            <a:ln>
              <a:noFill/>
            </a:ln>
          </p:spPr>
        </p:pic>
        <p:pic>
          <p:nvPicPr>
            <p:cNvPr id="327"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1049000" y="6438054"/>
              <a:ext cx="304800" cy="684645"/>
            </a:xfrm>
            <a:prstGeom prst="rect">
              <a:avLst/>
            </a:prstGeom>
            <a:noFill/>
            <a:ln>
              <a:noFill/>
            </a:ln>
          </p:spPr>
        </p:pic>
        <p:pic>
          <p:nvPicPr>
            <p:cNvPr id="328"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1430000" y="6438054"/>
              <a:ext cx="304800" cy="684645"/>
            </a:xfrm>
            <a:prstGeom prst="rect">
              <a:avLst/>
            </a:prstGeom>
            <a:noFill/>
            <a:ln>
              <a:noFill/>
            </a:ln>
          </p:spPr>
        </p:pic>
        <p:pic>
          <p:nvPicPr>
            <p:cNvPr id="329"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1811000" y="6438054"/>
              <a:ext cx="304800" cy="684645"/>
            </a:xfrm>
            <a:prstGeom prst="rect">
              <a:avLst/>
            </a:prstGeom>
            <a:noFill/>
            <a:ln>
              <a:noFill/>
            </a:ln>
          </p:spPr>
        </p:pic>
        <p:pic>
          <p:nvPicPr>
            <p:cNvPr id="330"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2192000" y="6438054"/>
              <a:ext cx="304800" cy="684645"/>
            </a:xfrm>
            <a:prstGeom prst="rect">
              <a:avLst/>
            </a:prstGeom>
            <a:noFill/>
            <a:ln>
              <a:noFill/>
            </a:ln>
          </p:spPr>
        </p:pic>
        <p:pic>
          <p:nvPicPr>
            <p:cNvPr id="331"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2573000" y="6438054"/>
              <a:ext cx="304800" cy="684645"/>
            </a:xfrm>
            <a:prstGeom prst="rect">
              <a:avLst/>
            </a:prstGeom>
            <a:noFill/>
            <a:ln>
              <a:noFill/>
            </a:ln>
          </p:spPr>
        </p:pic>
        <p:pic>
          <p:nvPicPr>
            <p:cNvPr id="332"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2954000" y="6438054"/>
              <a:ext cx="304800" cy="684645"/>
            </a:xfrm>
            <a:prstGeom prst="rect">
              <a:avLst/>
            </a:prstGeom>
            <a:noFill/>
            <a:ln>
              <a:noFill/>
            </a:ln>
          </p:spPr>
        </p:pic>
        <p:pic>
          <p:nvPicPr>
            <p:cNvPr id="333"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3335000" y="6438054"/>
              <a:ext cx="304800" cy="684645"/>
            </a:xfrm>
            <a:prstGeom prst="rect">
              <a:avLst/>
            </a:prstGeom>
            <a:noFill/>
            <a:ln>
              <a:noFill/>
            </a:ln>
          </p:spPr>
        </p:pic>
        <p:pic>
          <p:nvPicPr>
            <p:cNvPr id="334"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3716000" y="6438054"/>
              <a:ext cx="304800" cy="684645"/>
            </a:xfrm>
            <a:prstGeom prst="rect">
              <a:avLst/>
            </a:prstGeom>
            <a:noFill/>
            <a:ln>
              <a:noFill/>
            </a:ln>
          </p:spPr>
        </p:pic>
        <p:pic>
          <p:nvPicPr>
            <p:cNvPr id="335"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4097000" y="6438054"/>
              <a:ext cx="304800" cy="684645"/>
            </a:xfrm>
            <a:prstGeom prst="rect">
              <a:avLst/>
            </a:prstGeom>
            <a:noFill/>
            <a:ln>
              <a:noFill/>
            </a:ln>
          </p:spPr>
        </p:pic>
        <p:pic>
          <p:nvPicPr>
            <p:cNvPr id="336"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14478000" y="6438054"/>
              <a:ext cx="304800" cy="684645"/>
            </a:xfrm>
            <a:prstGeom prst="rect">
              <a:avLst/>
            </a:prstGeom>
            <a:noFill/>
            <a:ln>
              <a:noFill/>
            </a:ln>
          </p:spPr>
        </p:pic>
        <p:pic>
          <p:nvPicPr>
            <p:cNvPr id="337"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12573000" y="7200054"/>
              <a:ext cx="304800" cy="684645"/>
            </a:xfrm>
            <a:prstGeom prst="rect">
              <a:avLst/>
            </a:prstGeom>
            <a:noFill/>
            <a:ln>
              <a:noFill/>
            </a:ln>
          </p:spPr>
        </p:pic>
        <p:pic>
          <p:nvPicPr>
            <p:cNvPr id="338"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12954000" y="7200054"/>
              <a:ext cx="304800" cy="684645"/>
            </a:xfrm>
            <a:prstGeom prst="rect">
              <a:avLst/>
            </a:prstGeom>
            <a:noFill/>
            <a:ln>
              <a:noFill/>
            </a:ln>
          </p:spPr>
        </p:pic>
        <p:pic>
          <p:nvPicPr>
            <p:cNvPr id="339"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13335000" y="7200054"/>
              <a:ext cx="304800" cy="684645"/>
            </a:xfrm>
            <a:prstGeom prst="rect">
              <a:avLst/>
            </a:prstGeom>
            <a:noFill/>
            <a:ln>
              <a:noFill/>
            </a:ln>
          </p:spPr>
        </p:pic>
        <p:pic>
          <p:nvPicPr>
            <p:cNvPr id="340"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13716000" y="7200054"/>
              <a:ext cx="304800" cy="684645"/>
            </a:xfrm>
            <a:prstGeom prst="rect">
              <a:avLst/>
            </a:prstGeom>
            <a:noFill/>
            <a:ln>
              <a:noFill/>
            </a:ln>
          </p:spPr>
        </p:pic>
        <p:pic>
          <p:nvPicPr>
            <p:cNvPr id="341"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14097000" y="7200054"/>
              <a:ext cx="304800" cy="684645"/>
            </a:xfrm>
            <a:prstGeom prst="rect">
              <a:avLst/>
            </a:prstGeom>
            <a:noFill/>
            <a:ln>
              <a:noFill/>
            </a:ln>
          </p:spPr>
        </p:pic>
        <p:pic>
          <p:nvPicPr>
            <p:cNvPr id="342"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14478000" y="7200054"/>
              <a:ext cx="304800" cy="684645"/>
            </a:xfrm>
            <a:prstGeom prst="rect">
              <a:avLst/>
            </a:prstGeom>
            <a:noFill/>
            <a:ln>
              <a:noFill/>
            </a:ln>
          </p:spPr>
        </p:pic>
        <p:pic>
          <p:nvPicPr>
            <p:cNvPr id="343"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11049000" y="7962054"/>
              <a:ext cx="304800" cy="684645"/>
            </a:xfrm>
            <a:prstGeom prst="rect">
              <a:avLst/>
            </a:prstGeom>
            <a:noFill/>
            <a:ln>
              <a:noFill/>
            </a:ln>
          </p:spPr>
        </p:pic>
      </p:grpSp>
      <p:sp>
        <p:nvSpPr>
          <p:cNvPr id="2" name="Title 1"/>
          <p:cNvSpPr>
            <a:spLocks noGrp="1"/>
          </p:cNvSpPr>
          <p:nvPr>
            <p:ph type="title"/>
          </p:nvPr>
        </p:nvSpPr>
        <p:spPr/>
        <p:txBody>
          <a:bodyPr/>
          <a:lstStyle/>
          <a:p>
            <a:r>
              <a:rPr lang="en-US" dirty="0" smtClean="0"/>
              <a:t>The ACE Study</a:t>
            </a:r>
            <a:endParaRPr lang="en-US" dirty="0"/>
          </a:p>
        </p:txBody>
      </p:sp>
      <p:sp>
        <p:nvSpPr>
          <p:cNvPr id="108" name="TextBox 107"/>
          <p:cNvSpPr txBox="1"/>
          <p:nvPr/>
        </p:nvSpPr>
        <p:spPr>
          <a:xfrm>
            <a:off x="304800" y="1402140"/>
            <a:ext cx="426720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ahoma"/>
                <a:ea typeface="+mn-ea"/>
                <a:cs typeface="+mn-cs"/>
              </a:rPr>
              <a:t>28% of men </a:t>
            </a:r>
            <a:r>
              <a:rPr kumimoji="0" lang="en-US" sz="2400" b="0" i="0" u="none" strike="noStrike" kern="1200" cap="none" spc="0" normalizeH="0" baseline="0" noProof="0" dirty="0">
                <a:ln>
                  <a:noFill/>
                </a:ln>
                <a:solidFill>
                  <a:srgbClr val="EEECE1"/>
                </a:solidFill>
                <a:effectLst/>
                <a:uLnTx/>
                <a:uFillTx/>
                <a:latin typeface="Tahoma"/>
                <a:ea typeface="+mn-ea"/>
                <a:cs typeface="+mn-cs"/>
              </a:rPr>
              <a:t>and </a:t>
            </a:r>
            <a:r>
              <a:rPr kumimoji="0" lang="en-US" sz="2400" b="0" i="0" u="none" strike="noStrike" kern="1200" cap="none" spc="0" normalizeH="0" baseline="0" noProof="0" dirty="0">
                <a:ln>
                  <a:noFill/>
                </a:ln>
                <a:solidFill>
                  <a:srgbClr val="FFFF00"/>
                </a:solidFill>
                <a:effectLst/>
                <a:uLnTx/>
                <a:uFillTx/>
                <a:latin typeface="Tahoma"/>
                <a:ea typeface="+mn-ea"/>
                <a:cs typeface="+mn-cs"/>
              </a:rPr>
              <a:t>14% of women </a:t>
            </a:r>
            <a:r>
              <a:rPr kumimoji="0" lang="en-US" sz="2400" b="0" i="0" u="none" strike="noStrike" kern="1200" cap="none" spc="0" normalizeH="0" baseline="0" noProof="0" dirty="0">
                <a:ln>
                  <a:noFill/>
                </a:ln>
                <a:solidFill>
                  <a:srgbClr val="EEECE1"/>
                </a:solidFill>
                <a:effectLst/>
                <a:uLnTx/>
                <a:uFillTx/>
                <a:latin typeface="Tahoma"/>
                <a:ea typeface="+mn-ea"/>
                <a:cs typeface="+mn-cs"/>
              </a:rPr>
              <a:t>report having experienced childhood sexual abuse</a:t>
            </a:r>
          </a:p>
        </p:txBody>
      </p:sp>
      <p:sp>
        <p:nvSpPr>
          <p:cNvPr id="109" name="TextBox 108"/>
          <p:cNvSpPr txBox="1"/>
          <p:nvPr/>
        </p:nvSpPr>
        <p:spPr>
          <a:xfrm>
            <a:off x="76200" y="3295471"/>
            <a:ext cx="449580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ahoma"/>
                <a:ea typeface="+mn-ea"/>
                <a:cs typeface="+mn-cs"/>
              </a:rPr>
              <a:t>66% of people </a:t>
            </a:r>
            <a:r>
              <a:rPr kumimoji="0" lang="en-US" sz="2400" b="0" i="0" u="none" strike="noStrike" kern="1200" cap="none" spc="0" normalizeH="0" baseline="0" noProof="0" dirty="0">
                <a:ln>
                  <a:noFill/>
                </a:ln>
                <a:solidFill>
                  <a:srgbClr val="EEECE1"/>
                </a:solidFill>
                <a:effectLst/>
                <a:uLnTx/>
                <a:uFillTx/>
                <a:latin typeface="Tahoma"/>
                <a:ea typeface="+mn-ea"/>
                <a:cs typeface="+mn-cs"/>
              </a:rPr>
              <a:t>in substance abuse treatment report childhood abuse or neglect</a:t>
            </a:r>
          </a:p>
        </p:txBody>
      </p:sp>
      <p:sp>
        <p:nvSpPr>
          <p:cNvPr id="111" name="TextBox 110"/>
          <p:cNvSpPr txBox="1"/>
          <p:nvPr/>
        </p:nvSpPr>
        <p:spPr>
          <a:xfrm>
            <a:off x="-76200" y="4953000"/>
            <a:ext cx="4648200"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ahoma"/>
                <a:ea typeface="+mn-ea"/>
                <a:cs typeface="+mn-cs"/>
              </a:rPr>
              <a:t>90% of women </a:t>
            </a:r>
            <a:r>
              <a:rPr kumimoji="0" lang="en-US" sz="2400" b="0" i="0" u="none" strike="noStrike" kern="1200" cap="none" spc="0" normalizeH="0" baseline="0" noProof="0" dirty="0">
                <a:ln>
                  <a:noFill/>
                </a:ln>
                <a:solidFill>
                  <a:srgbClr val="EEECE1"/>
                </a:solidFill>
                <a:effectLst/>
                <a:uLnTx/>
                <a:uFillTx/>
                <a:latin typeface="Tahoma"/>
                <a:ea typeface="+mn-ea"/>
                <a:cs typeface="+mn-cs"/>
              </a:rPr>
              <a:t>with alcohol dependence reported childhood sexual abuse or severe physical abuse </a:t>
            </a:r>
          </a:p>
        </p:txBody>
      </p:sp>
      <p:sp>
        <p:nvSpPr>
          <p:cNvPr id="984068" name="AutoShape 4" descr="http://cliparts.co/cliparts/qcB/XKp/qcBXKpyGi.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84070" name="AutoShape 6" descr="http://cliparts.co/cliparts/qcB/XKp/qcBXKpyGi.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84072" name="AutoShape 8" descr="http://cliparts.co/cliparts/qcB/XKp/qcBXKpyGi.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110" name="Chart 109"/>
          <p:cNvGraphicFramePr/>
          <p:nvPr>
            <p:extLst/>
          </p:nvPr>
        </p:nvGraphicFramePr>
        <p:xfrm>
          <a:off x="3924300" y="2451100"/>
          <a:ext cx="5867400" cy="4089400"/>
        </p:xfrm>
        <a:graphic>
          <a:graphicData uri="http://schemas.openxmlformats.org/drawingml/2006/chart">
            <c:chart xmlns:c="http://schemas.openxmlformats.org/drawingml/2006/chart" xmlns:r="http://schemas.openxmlformats.org/officeDocument/2006/relationships" r:id="rId5"/>
          </a:graphicData>
        </a:graphic>
      </p:graphicFrame>
      <p:pic>
        <p:nvPicPr>
          <p:cNvPr id="12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4953000" y="2438400"/>
            <a:ext cx="304800" cy="684645"/>
          </a:xfrm>
          <a:prstGeom prst="rect">
            <a:avLst/>
          </a:prstGeom>
          <a:noFill/>
          <a:ln>
            <a:noFill/>
          </a:ln>
        </p:spPr>
      </p:pic>
      <p:pic>
        <p:nvPicPr>
          <p:cNvPr id="13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5334000" y="2438400"/>
            <a:ext cx="304800" cy="684645"/>
          </a:xfrm>
          <a:prstGeom prst="rect">
            <a:avLst/>
          </a:prstGeom>
          <a:noFill/>
          <a:ln>
            <a:noFill/>
          </a:ln>
        </p:spPr>
      </p:pic>
      <p:pic>
        <p:nvPicPr>
          <p:cNvPr id="132"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5715000" y="2438400"/>
            <a:ext cx="304800" cy="684645"/>
          </a:xfrm>
          <a:prstGeom prst="rect">
            <a:avLst/>
          </a:prstGeom>
          <a:noFill/>
          <a:ln>
            <a:noFill/>
          </a:ln>
        </p:spPr>
      </p:pic>
      <p:pic>
        <p:nvPicPr>
          <p:cNvPr id="133"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096000" y="2438400"/>
            <a:ext cx="304800" cy="684645"/>
          </a:xfrm>
          <a:prstGeom prst="rect">
            <a:avLst/>
          </a:prstGeom>
          <a:noFill/>
          <a:ln>
            <a:noFill/>
          </a:ln>
        </p:spPr>
      </p:pic>
      <p:pic>
        <p:nvPicPr>
          <p:cNvPr id="134"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477000" y="2438400"/>
            <a:ext cx="304800" cy="684645"/>
          </a:xfrm>
          <a:prstGeom prst="rect">
            <a:avLst/>
          </a:prstGeom>
          <a:noFill/>
          <a:ln>
            <a:noFill/>
          </a:ln>
        </p:spPr>
      </p:pic>
      <p:pic>
        <p:nvPicPr>
          <p:cNvPr id="135"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858000" y="2438400"/>
            <a:ext cx="304800" cy="684645"/>
          </a:xfrm>
          <a:prstGeom prst="rect">
            <a:avLst/>
          </a:prstGeom>
          <a:noFill/>
          <a:ln>
            <a:noFill/>
          </a:ln>
        </p:spPr>
      </p:pic>
      <p:pic>
        <p:nvPicPr>
          <p:cNvPr id="136"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7239000" y="2438400"/>
            <a:ext cx="304800" cy="684645"/>
          </a:xfrm>
          <a:prstGeom prst="rect">
            <a:avLst/>
          </a:prstGeom>
          <a:noFill/>
          <a:ln>
            <a:noFill/>
          </a:ln>
        </p:spPr>
      </p:pic>
      <p:pic>
        <p:nvPicPr>
          <p:cNvPr id="137"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7620000" y="2438400"/>
            <a:ext cx="304800" cy="684645"/>
          </a:xfrm>
          <a:prstGeom prst="rect">
            <a:avLst/>
          </a:prstGeom>
          <a:noFill/>
          <a:ln>
            <a:noFill/>
          </a:ln>
        </p:spPr>
      </p:pic>
      <p:pic>
        <p:nvPicPr>
          <p:cNvPr id="138"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8001000" y="2438400"/>
            <a:ext cx="304800" cy="684645"/>
          </a:xfrm>
          <a:prstGeom prst="rect">
            <a:avLst/>
          </a:prstGeom>
          <a:noFill/>
          <a:ln>
            <a:noFill/>
          </a:ln>
        </p:spPr>
      </p:pic>
      <p:pic>
        <p:nvPicPr>
          <p:cNvPr id="139"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8382000" y="2438400"/>
            <a:ext cx="304800" cy="684645"/>
          </a:xfrm>
          <a:prstGeom prst="rect">
            <a:avLst/>
          </a:prstGeom>
          <a:noFill/>
          <a:ln>
            <a:noFill/>
          </a:ln>
        </p:spPr>
      </p:pic>
      <p:pic>
        <p:nvPicPr>
          <p:cNvPr id="140"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4953000" y="3200400"/>
            <a:ext cx="304800" cy="684645"/>
          </a:xfrm>
          <a:prstGeom prst="rect">
            <a:avLst/>
          </a:prstGeom>
          <a:noFill/>
          <a:ln>
            <a:noFill/>
          </a:ln>
        </p:spPr>
      </p:pic>
      <p:pic>
        <p:nvPicPr>
          <p:cNvPr id="14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5334000" y="3200400"/>
            <a:ext cx="304800" cy="684645"/>
          </a:xfrm>
          <a:prstGeom prst="rect">
            <a:avLst/>
          </a:prstGeom>
          <a:noFill/>
          <a:ln>
            <a:noFill/>
          </a:ln>
        </p:spPr>
      </p:pic>
      <p:pic>
        <p:nvPicPr>
          <p:cNvPr id="142"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5715000" y="3200400"/>
            <a:ext cx="304800" cy="684645"/>
          </a:xfrm>
          <a:prstGeom prst="rect">
            <a:avLst/>
          </a:prstGeom>
          <a:noFill/>
          <a:ln>
            <a:noFill/>
          </a:ln>
        </p:spPr>
      </p:pic>
      <p:pic>
        <p:nvPicPr>
          <p:cNvPr id="143"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096000" y="3200400"/>
            <a:ext cx="304800" cy="684645"/>
          </a:xfrm>
          <a:prstGeom prst="rect">
            <a:avLst/>
          </a:prstGeom>
          <a:noFill/>
          <a:ln>
            <a:noFill/>
          </a:ln>
        </p:spPr>
      </p:pic>
      <p:pic>
        <p:nvPicPr>
          <p:cNvPr id="144"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477000" y="3200400"/>
            <a:ext cx="304800" cy="684645"/>
          </a:xfrm>
          <a:prstGeom prst="rect">
            <a:avLst/>
          </a:prstGeom>
          <a:noFill/>
          <a:ln>
            <a:noFill/>
          </a:ln>
        </p:spPr>
      </p:pic>
      <p:pic>
        <p:nvPicPr>
          <p:cNvPr id="145"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858000" y="3200400"/>
            <a:ext cx="304800" cy="684645"/>
          </a:xfrm>
          <a:prstGeom prst="rect">
            <a:avLst/>
          </a:prstGeom>
          <a:noFill/>
          <a:ln>
            <a:noFill/>
          </a:ln>
        </p:spPr>
      </p:pic>
      <p:pic>
        <p:nvPicPr>
          <p:cNvPr id="146"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7239000" y="3200400"/>
            <a:ext cx="304800" cy="684645"/>
          </a:xfrm>
          <a:prstGeom prst="rect">
            <a:avLst/>
          </a:prstGeom>
          <a:noFill/>
          <a:ln>
            <a:noFill/>
          </a:ln>
        </p:spPr>
      </p:pic>
      <p:pic>
        <p:nvPicPr>
          <p:cNvPr id="147"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7620000" y="3200400"/>
            <a:ext cx="304800" cy="684645"/>
          </a:xfrm>
          <a:prstGeom prst="rect">
            <a:avLst/>
          </a:prstGeom>
          <a:noFill/>
          <a:ln>
            <a:noFill/>
          </a:ln>
        </p:spPr>
      </p:pic>
      <p:pic>
        <p:nvPicPr>
          <p:cNvPr id="148"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8001000" y="3200400"/>
            <a:ext cx="304800" cy="684645"/>
          </a:xfrm>
          <a:prstGeom prst="rect">
            <a:avLst/>
          </a:prstGeom>
          <a:noFill/>
          <a:ln>
            <a:noFill/>
          </a:ln>
        </p:spPr>
      </p:pic>
      <p:pic>
        <p:nvPicPr>
          <p:cNvPr id="149"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8382000" y="3200400"/>
            <a:ext cx="304800" cy="684645"/>
          </a:xfrm>
          <a:prstGeom prst="rect">
            <a:avLst/>
          </a:prstGeom>
          <a:noFill/>
          <a:ln>
            <a:noFill/>
          </a:ln>
        </p:spPr>
      </p:pic>
      <p:pic>
        <p:nvPicPr>
          <p:cNvPr id="150"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4953000" y="3962400"/>
            <a:ext cx="304800" cy="684645"/>
          </a:xfrm>
          <a:prstGeom prst="rect">
            <a:avLst/>
          </a:prstGeom>
          <a:noFill/>
          <a:ln>
            <a:noFill/>
          </a:ln>
        </p:spPr>
      </p:pic>
      <p:pic>
        <p:nvPicPr>
          <p:cNvPr id="15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5334000" y="3962400"/>
            <a:ext cx="304800" cy="684645"/>
          </a:xfrm>
          <a:prstGeom prst="rect">
            <a:avLst/>
          </a:prstGeom>
          <a:noFill/>
          <a:ln>
            <a:noFill/>
          </a:ln>
        </p:spPr>
      </p:pic>
      <p:pic>
        <p:nvPicPr>
          <p:cNvPr id="152"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5715000" y="3962400"/>
            <a:ext cx="304800" cy="684645"/>
          </a:xfrm>
          <a:prstGeom prst="rect">
            <a:avLst/>
          </a:prstGeom>
          <a:noFill/>
          <a:ln>
            <a:noFill/>
          </a:ln>
        </p:spPr>
      </p:pic>
      <p:pic>
        <p:nvPicPr>
          <p:cNvPr id="153"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096000" y="3962400"/>
            <a:ext cx="304800" cy="684645"/>
          </a:xfrm>
          <a:prstGeom prst="rect">
            <a:avLst/>
          </a:prstGeom>
          <a:noFill/>
          <a:ln>
            <a:noFill/>
          </a:ln>
        </p:spPr>
      </p:pic>
      <p:pic>
        <p:nvPicPr>
          <p:cNvPr id="154"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477000" y="3962400"/>
            <a:ext cx="304800" cy="684645"/>
          </a:xfrm>
          <a:prstGeom prst="rect">
            <a:avLst/>
          </a:prstGeom>
          <a:noFill/>
          <a:ln>
            <a:noFill/>
          </a:ln>
        </p:spPr>
      </p:pic>
      <p:pic>
        <p:nvPicPr>
          <p:cNvPr id="155"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858000" y="3962400"/>
            <a:ext cx="304800" cy="684645"/>
          </a:xfrm>
          <a:prstGeom prst="rect">
            <a:avLst/>
          </a:prstGeom>
          <a:noFill/>
          <a:ln>
            <a:noFill/>
          </a:ln>
        </p:spPr>
      </p:pic>
      <p:pic>
        <p:nvPicPr>
          <p:cNvPr id="156"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7239000" y="3962400"/>
            <a:ext cx="304800" cy="684645"/>
          </a:xfrm>
          <a:prstGeom prst="rect">
            <a:avLst/>
          </a:prstGeom>
          <a:noFill/>
          <a:ln>
            <a:noFill/>
          </a:ln>
        </p:spPr>
      </p:pic>
      <p:pic>
        <p:nvPicPr>
          <p:cNvPr id="157"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7620000" y="3962400"/>
            <a:ext cx="304800" cy="684645"/>
          </a:xfrm>
          <a:prstGeom prst="rect">
            <a:avLst/>
          </a:prstGeom>
          <a:noFill/>
          <a:ln>
            <a:noFill/>
          </a:ln>
        </p:spPr>
      </p:pic>
      <p:pic>
        <p:nvPicPr>
          <p:cNvPr id="158"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8001000" y="3962400"/>
            <a:ext cx="304800" cy="684645"/>
          </a:xfrm>
          <a:prstGeom prst="rect">
            <a:avLst/>
          </a:prstGeom>
          <a:noFill/>
          <a:ln>
            <a:noFill/>
          </a:ln>
        </p:spPr>
      </p:pic>
      <p:pic>
        <p:nvPicPr>
          <p:cNvPr id="159"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8382000" y="3962400"/>
            <a:ext cx="304800" cy="684645"/>
          </a:xfrm>
          <a:prstGeom prst="rect">
            <a:avLst/>
          </a:prstGeom>
          <a:noFill/>
          <a:ln>
            <a:noFill/>
          </a:ln>
        </p:spPr>
      </p:pic>
      <p:pic>
        <p:nvPicPr>
          <p:cNvPr id="160"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4953000" y="4724400"/>
            <a:ext cx="304800" cy="684645"/>
          </a:xfrm>
          <a:prstGeom prst="rect">
            <a:avLst/>
          </a:prstGeom>
          <a:noFill/>
          <a:ln>
            <a:noFill/>
          </a:ln>
        </p:spPr>
      </p:pic>
      <p:pic>
        <p:nvPicPr>
          <p:cNvPr id="16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5334000" y="4724400"/>
            <a:ext cx="304800" cy="684645"/>
          </a:xfrm>
          <a:prstGeom prst="rect">
            <a:avLst/>
          </a:prstGeom>
          <a:noFill/>
          <a:ln>
            <a:noFill/>
          </a:ln>
        </p:spPr>
      </p:pic>
      <p:pic>
        <p:nvPicPr>
          <p:cNvPr id="162"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5715000" y="4724400"/>
            <a:ext cx="304800" cy="684645"/>
          </a:xfrm>
          <a:prstGeom prst="rect">
            <a:avLst/>
          </a:prstGeom>
          <a:noFill/>
          <a:ln>
            <a:noFill/>
          </a:ln>
        </p:spPr>
      </p:pic>
      <p:pic>
        <p:nvPicPr>
          <p:cNvPr id="163"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096000" y="4724400"/>
            <a:ext cx="304800" cy="684645"/>
          </a:xfrm>
          <a:prstGeom prst="rect">
            <a:avLst/>
          </a:prstGeom>
          <a:noFill/>
          <a:ln>
            <a:noFill/>
          </a:ln>
        </p:spPr>
      </p:pic>
      <p:pic>
        <p:nvPicPr>
          <p:cNvPr id="164"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477000" y="4724400"/>
            <a:ext cx="304800" cy="684645"/>
          </a:xfrm>
          <a:prstGeom prst="rect">
            <a:avLst/>
          </a:prstGeom>
          <a:noFill/>
          <a:ln>
            <a:noFill/>
          </a:ln>
        </p:spPr>
      </p:pic>
      <p:pic>
        <p:nvPicPr>
          <p:cNvPr id="165"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858000" y="4724400"/>
            <a:ext cx="304800" cy="684645"/>
          </a:xfrm>
          <a:prstGeom prst="rect">
            <a:avLst/>
          </a:prstGeom>
          <a:noFill/>
          <a:ln>
            <a:noFill/>
          </a:ln>
        </p:spPr>
      </p:pic>
      <p:pic>
        <p:nvPicPr>
          <p:cNvPr id="166"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7239000" y="4724400"/>
            <a:ext cx="304800" cy="684645"/>
          </a:xfrm>
          <a:prstGeom prst="rect">
            <a:avLst/>
          </a:prstGeom>
          <a:noFill/>
          <a:ln>
            <a:noFill/>
          </a:ln>
        </p:spPr>
      </p:pic>
      <p:pic>
        <p:nvPicPr>
          <p:cNvPr id="167"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7620000" y="4724400"/>
            <a:ext cx="304800" cy="684645"/>
          </a:xfrm>
          <a:prstGeom prst="rect">
            <a:avLst/>
          </a:prstGeom>
          <a:noFill/>
          <a:ln>
            <a:noFill/>
          </a:ln>
        </p:spPr>
      </p:pic>
      <p:pic>
        <p:nvPicPr>
          <p:cNvPr id="168"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8001000" y="4724400"/>
            <a:ext cx="304800" cy="684645"/>
          </a:xfrm>
          <a:prstGeom prst="rect">
            <a:avLst/>
          </a:prstGeom>
          <a:noFill/>
          <a:ln>
            <a:noFill/>
          </a:ln>
        </p:spPr>
      </p:pic>
      <p:pic>
        <p:nvPicPr>
          <p:cNvPr id="169"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8382000" y="4724400"/>
            <a:ext cx="304800" cy="684645"/>
          </a:xfrm>
          <a:prstGeom prst="rect">
            <a:avLst/>
          </a:prstGeom>
          <a:noFill/>
          <a:ln>
            <a:noFill/>
          </a:ln>
        </p:spPr>
      </p:pic>
      <p:pic>
        <p:nvPicPr>
          <p:cNvPr id="170"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4953000" y="1676400"/>
            <a:ext cx="304800" cy="684645"/>
          </a:xfrm>
          <a:prstGeom prst="rect">
            <a:avLst/>
          </a:prstGeom>
          <a:noFill/>
          <a:ln>
            <a:noFill/>
          </a:ln>
        </p:spPr>
      </p:pic>
      <p:pic>
        <p:nvPicPr>
          <p:cNvPr id="171"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5334000" y="1676400"/>
            <a:ext cx="304800" cy="684645"/>
          </a:xfrm>
          <a:prstGeom prst="rect">
            <a:avLst/>
          </a:prstGeom>
          <a:noFill/>
          <a:ln>
            <a:noFill/>
          </a:ln>
        </p:spPr>
      </p:pic>
      <p:pic>
        <p:nvPicPr>
          <p:cNvPr id="172"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5715000" y="1676400"/>
            <a:ext cx="304800" cy="684645"/>
          </a:xfrm>
          <a:prstGeom prst="rect">
            <a:avLst/>
          </a:prstGeom>
          <a:noFill/>
          <a:ln>
            <a:noFill/>
          </a:ln>
        </p:spPr>
      </p:pic>
      <p:pic>
        <p:nvPicPr>
          <p:cNvPr id="173"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096000" y="1676400"/>
            <a:ext cx="304800" cy="684645"/>
          </a:xfrm>
          <a:prstGeom prst="rect">
            <a:avLst/>
          </a:prstGeom>
          <a:noFill/>
          <a:ln>
            <a:noFill/>
          </a:ln>
        </p:spPr>
      </p:pic>
      <p:pic>
        <p:nvPicPr>
          <p:cNvPr id="174"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477000" y="1676400"/>
            <a:ext cx="304800" cy="684645"/>
          </a:xfrm>
          <a:prstGeom prst="rect">
            <a:avLst/>
          </a:prstGeom>
          <a:noFill/>
          <a:ln>
            <a:noFill/>
          </a:ln>
        </p:spPr>
      </p:pic>
      <p:pic>
        <p:nvPicPr>
          <p:cNvPr id="175"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6858000" y="1676400"/>
            <a:ext cx="304800" cy="684645"/>
          </a:xfrm>
          <a:prstGeom prst="rect">
            <a:avLst/>
          </a:prstGeom>
          <a:noFill/>
          <a:ln>
            <a:noFill/>
          </a:ln>
        </p:spPr>
      </p:pic>
      <p:pic>
        <p:nvPicPr>
          <p:cNvPr id="176"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7239000" y="1676400"/>
            <a:ext cx="304800" cy="684645"/>
          </a:xfrm>
          <a:prstGeom prst="rect">
            <a:avLst/>
          </a:prstGeom>
          <a:noFill/>
          <a:ln>
            <a:noFill/>
          </a:ln>
        </p:spPr>
      </p:pic>
      <p:pic>
        <p:nvPicPr>
          <p:cNvPr id="177"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7620000" y="1676400"/>
            <a:ext cx="304800" cy="684645"/>
          </a:xfrm>
          <a:prstGeom prst="rect">
            <a:avLst/>
          </a:prstGeom>
          <a:noFill/>
          <a:ln>
            <a:noFill/>
          </a:ln>
        </p:spPr>
      </p:pic>
      <p:pic>
        <p:nvPicPr>
          <p:cNvPr id="178"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8001000" y="1676400"/>
            <a:ext cx="304800" cy="684645"/>
          </a:xfrm>
          <a:prstGeom prst="rect">
            <a:avLst/>
          </a:prstGeom>
          <a:noFill/>
          <a:ln>
            <a:noFill/>
          </a:ln>
        </p:spPr>
      </p:pic>
      <p:pic>
        <p:nvPicPr>
          <p:cNvPr id="179" name="Picture 6" descr="http://www.clker.com/cliparts/y/Y/Z/e/e/E/blue-man-clipart-hi.png"/>
          <p:cNvPicPr>
            <a:picLocks noChangeAspect="1" noChangeArrowheads="1"/>
          </p:cNvPicPr>
          <p:nvPr/>
        </p:nvPicPr>
        <p:blipFill>
          <a:blip r:embed="rId4" cstate="print">
            <a:biLevel thresh="50000"/>
          </a:blip>
          <a:stretch>
            <a:fillRect/>
          </a:stretch>
        </p:blipFill>
        <p:spPr bwMode="auto">
          <a:xfrm flipH="1">
            <a:off x="8382000" y="1676400"/>
            <a:ext cx="304800" cy="684645"/>
          </a:xfrm>
          <a:prstGeom prst="rect">
            <a:avLst/>
          </a:prstGeom>
          <a:noFill/>
          <a:ln>
            <a:noFill/>
          </a:ln>
        </p:spPr>
      </p:pic>
      <p:pic>
        <p:nvPicPr>
          <p:cNvPr id="180"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4953000" y="2439555"/>
            <a:ext cx="304800" cy="684645"/>
          </a:xfrm>
          <a:prstGeom prst="rect">
            <a:avLst/>
          </a:prstGeom>
          <a:noFill/>
          <a:ln>
            <a:noFill/>
          </a:ln>
        </p:spPr>
      </p:pic>
      <p:pic>
        <p:nvPicPr>
          <p:cNvPr id="181"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5334000" y="2439555"/>
            <a:ext cx="304800" cy="684645"/>
          </a:xfrm>
          <a:prstGeom prst="rect">
            <a:avLst/>
          </a:prstGeom>
          <a:noFill/>
          <a:ln>
            <a:noFill/>
          </a:ln>
        </p:spPr>
      </p:pic>
      <p:pic>
        <p:nvPicPr>
          <p:cNvPr id="182"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5715000" y="2439555"/>
            <a:ext cx="304800" cy="684645"/>
          </a:xfrm>
          <a:prstGeom prst="rect">
            <a:avLst/>
          </a:prstGeom>
          <a:noFill/>
          <a:ln>
            <a:noFill/>
          </a:ln>
        </p:spPr>
      </p:pic>
      <p:pic>
        <p:nvPicPr>
          <p:cNvPr id="183"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6096000" y="2439555"/>
            <a:ext cx="304800" cy="684645"/>
          </a:xfrm>
          <a:prstGeom prst="rect">
            <a:avLst/>
          </a:prstGeom>
          <a:noFill/>
          <a:ln>
            <a:noFill/>
          </a:ln>
        </p:spPr>
      </p:pic>
      <p:pic>
        <p:nvPicPr>
          <p:cNvPr id="184"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4953000" y="1677555"/>
            <a:ext cx="304800" cy="684645"/>
          </a:xfrm>
          <a:prstGeom prst="rect">
            <a:avLst/>
          </a:prstGeom>
          <a:noFill/>
          <a:ln>
            <a:noFill/>
          </a:ln>
        </p:spPr>
      </p:pic>
      <p:pic>
        <p:nvPicPr>
          <p:cNvPr id="185"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5334000" y="1677555"/>
            <a:ext cx="304800" cy="684645"/>
          </a:xfrm>
          <a:prstGeom prst="rect">
            <a:avLst/>
          </a:prstGeom>
          <a:noFill/>
          <a:ln>
            <a:noFill/>
          </a:ln>
        </p:spPr>
      </p:pic>
      <p:pic>
        <p:nvPicPr>
          <p:cNvPr id="186"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5715000" y="1677555"/>
            <a:ext cx="304800" cy="684645"/>
          </a:xfrm>
          <a:prstGeom prst="rect">
            <a:avLst/>
          </a:prstGeom>
          <a:noFill/>
          <a:ln>
            <a:noFill/>
          </a:ln>
        </p:spPr>
      </p:pic>
      <p:pic>
        <p:nvPicPr>
          <p:cNvPr id="187"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6096000" y="1677555"/>
            <a:ext cx="304800" cy="684645"/>
          </a:xfrm>
          <a:prstGeom prst="rect">
            <a:avLst/>
          </a:prstGeom>
          <a:noFill/>
          <a:ln>
            <a:noFill/>
          </a:ln>
        </p:spPr>
      </p:pic>
      <p:pic>
        <p:nvPicPr>
          <p:cNvPr id="188"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6477000" y="1677555"/>
            <a:ext cx="304800" cy="684645"/>
          </a:xfrm>
          <a:prstGeom prst="rect">
            <a:avLst/>
          </a:prstGeom>
          <a:noFill/>
          <a:ln>
            <a:noFill/>
          </a:ln>
        </p:spPr>
      </p:pic>
      <p:pic>
        <p:nvPicPr>
          <p:cNvPr id="189"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6858000" y="1677555"/>
            <a:ext cx="304800" cy="684645"/>
          </a:xfrm>
          <a:prstGeom prst="rect">
            <a:avLst/>
          </a:prstGeom>
          <a:noFill/>
          <a:ln>
            <a:noFill/>
          </a:ln>
        </p:spPr>
      </p:pic>
      <p:pic>
        <p:nvPicPr>
          <p:cNvPr id="190"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7239000" y="1677555"/>
            <a:ext cx="304800" cy="684645"/>
          </a:xfrm>
          <a:prstGeom prst="rect">
            <a:avLst/>
          </a:prstGeom>
          <a:noFill/>
          <a:ln>
            <a:noFill/>
          </a:ln>
        </p:spPr>
      </p:pic>
      <p:pic>
        <p:nvPicPr>
          <p:cNvPr id="191"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7620000" y="1677555"/>
            <a:ext cx="304800" cy="684645"/>
          </a:xfrm>
          <a:prstGeom prst="rect">
            <a:avLst/>
          </a:prstGeom>
          <a:noFill/>
          <a:ln>
            <a:noFill/>
          </a:ln>
        </p:spPr>
      </p:pic>
      <p:pic>
        <p:nvPicPr>
          <p:cNvPr id="192"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8001000" y="1677555"/>
            <a:ext cx="304800" cy="684645"/>
          </a:xfrm>
          <a:prstGeom prst="rect">
            <a:avLst/>
          </a:prstGeom>
          <a:noFill/>
          <a:ln>
            <a:noFill/>
          </a:ln>
        </p:spPr>
      </p:pic>
      <p:pic>
        <p:nvPicPr>
          <p:cNvPr id="193" name="Picture 6" descr="http://www.clker.com/cliparts/y/Y/Z/e/e/E/blue-man-clipart-hi.png"/>
          <p:cNvPicPr>
            <a:picLocks noChangeAspect="1" noChangeArrowheads="1"/>
          </p:cNvPicPr>
          <p:nvPr/>
        </p:nvPicPr>
        <p:blipFill>
          <a:blip r:embed="rId4" cstate="print">
            <a:duotone>
              <a:schemeClr val="accent5">
                <a:shade val="45000"/>
                <a:satMod val="135000"/>
              </a:schemeClr>
              <a:prstClr val="white"/>
            </a:duotone>
          </a:blip>
          <a:stretch>
            <a:fillRect/>
          </a:stretch>
        </p:blipFill>
        <p:spPr bwMode="auto">
          <a:xfrm flipH="1">
            <a:off x="8382000" y="1677555"/>
            <a:ext cx="304800" cy="684645"/>
          </a:xfrm>
          <a:prstGeom prst="rect">
            <a:avLst/>
          </a:prstGeom>
          <a:noFill/>
          <a:ln>
            <a:noFill/>
          </a:ln>
        </p:spPr>
      </p:pic>
      <p:pic>
        <p:nvPicPr>
          <p:cNvPr id="194"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6477000" y="2439555"/>
            <a:ext cx="304800" cy="684645"/>
          </a:xfrm>
          <a:prstGeom prst="rect">
            <a:avLst/>
          </a:prstGeom>
          <a:noFill/>
          <a:ln>
            <a:noFill/>
          </a:ln>
        </p:spPr>
      </p:pic>
      <p:pic>
        <p:nvPicPr>
          <p:cNvPr id="195"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6858000" y="2439555"/>
            <a:ext cx="304800" cy="684645"/>
          </a:xfrm>
          <a:prstGeom prst="rect">
            <a:avLst/>
          </a:prstGeom>
          <a:noFill/>
          <a:ln>
            <a:noFill/>
          </a:ln>
        </p:spPr>
      </p:pic>
      <p:pic>
        <p:nvPicPr>
          <p:cNvPr id="196"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7239000" y="2439555"/>
            <a:ext cx="304800" cy="684645"/>
          </a:xfrm>
          <a:prstGeom prst="rect">
            <a:avLst/>
          </a:prstGeom>
          <a:noFill/>
          <a:ln>
            <a:noFill/>
          </a:ln>
        </p:spPr>
      </p:pic>
      <p:pic>
        <p:nvPicPr>
          <p:cNvPr id="197"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7620000" y="2439555"/>
            <a:ext cx="304800" cy="684645"/>
          </a:xfrm>
          <a:prstGeom prst="rect">
            <a:avLst/>
          </a:prstGeom>
          <a:noFill/>
          <a:ln>
            <a:noFill/>
          </a:ln>
        </p:spPr>
      </p:pic>
      <p:pic>
        <p:nvPicPr>
          <p:cNvPr id="198"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8001000" y="2439555"/>
            <a:ext cx="304800" cy="684645"/>
          </a:xfrm>
          <a:prstGeom prst="rect">
            <a:avLst/>
          </a:prstGeom>
          <a:noFill/>
          <a:ln>
            <a:noFill/>
          </a:ln>
        </p:spPr>
      </p:pic>
      <p:pic>
        <p:nvPicPr>
          <p:cNvPr id="199"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8382000" y="2439555"/>
            <a:ext cx="304800" cy="684645"/>
          </a:xfrm>
          <a:prstGeom prst="rect">
            <a:avLst/>
          </a:prstGeom>
          <a:noFill/>
          <a:ln>
            <a:noFill/>
          </a:ln>
        </p:spPr>
      </p:pic>
      <p:pic>
        <p:nvPicPr>
          <p:cNvPr id="200" name="Picture 6" descr="http://www.clker.com/cliparts/y/Y/Z/e/e/E/blue-man-clipart-hi.png"/>
          <p:cNvPicPr>
            <a:picLocks noChangeAspect="1" noChangeArrowheads="1"/>
          </p:cNvPicPr>
          <p:nvPr/>
        </p:nvPicPr>
        <p:blipFill>
          <a:blip r:embed="rId4" cstate="print">
            <a:duotone>
              <a:schemeClr val="accent4">
                <a:shade val="45000"/>
                <a:satMod val="135000"/>
              </a:schemeClr>
              <a:prstClr val="white"/>
            </a:duotone>
          </a:blip>
          <a:stretch>
            <a:fillRect/>
          </a:stretch>
        </p:blipFill>
        <p:spPr bwMode="auto">
          <a:xfrm flipH="1">
            <a:off x="4953000" y="3201555"/>
            <a:ext cx="304800" cy="684645"/>
          </a:xfrm>
          <a:prstGeom prst="rect">
            <a:avLst/>
          </a:prstGeom>
          <a:noFill/>
          <a:ln>
            <a:noFill/>
          </a:ln>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0" y="-15240"/>
            <a:ext cx="9148640" cy="685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8D06B-6AFA-4C32-910F-AF484E99617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4" name="Rectangle 3"/>
          <p:cNvSpPr/>
          <p:nvPr/>
        </p:nvSpPr>
        <p:spPr>
          <a:xfrm>
            <a:off x="155575" y="6380327"/>
            <a:ext cx="6972300" cy="646331"/>
          </a:xfrm>
          <a:prstGeom prst="rect">
            <a:avLst/>
          </a:prstGeom>
        </p:spPr>
        <p:txBody>
          <a:bodyPr wrap="square">
            <a:spAutoFit/>
          </a:bodyPr>
          <a:lstStyle/>
          <a:p>
            <a:pPr>
              <a:defRPr/>
            </a:pPr>
            <a:r>
              <a:rPr lang="en-US" dirty="0">
                <a:latin typeface="Calibri" panose="020F0502020204030204" pitchFamily="34" charset="0"/>
                <a:cs typeface="Calibri" panose="020F0502020204030204" pitchFamily="34" charset="0"/>
              </a:rPr>
              <a:t>SOURCE: </a:t>
            </a:r>
            <a:r>
              <a:rPr lang="en-US" dirty="0" err="1">
                <a:latin typeface="Calibri" panose="020F0502020204030204" pitchFamily="34" charset="0"/>
                <a:cs typeface="Calibri" panose="020F0502020204030204" pitchFamily="34" charset="0"/>
              </a:rPr>
              <a:t>Felitti</a:t>
            </a:r>
            <a:r>
              <a:rPr lang="en-US" dirty="0">
                <a:latin typeface="Calibri" panose="020F0502020204030204" pitchFamily="34" charset="0"/>
                <a:cs typeface="Calibri" panose="020F0502020204030204" pitchFamily="34" charset="0"/>
              </a:rPr>
              <a:t> et al., 1998</a:t>
            </a:r>
          </a:p>
          <a:p>
            <a:pPr lvl="0">
              <a:defRPr/>
            </a:pP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1649384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par>
                                <p:cTn id="7" presetID="2" presetClass="entr" presetSubtype="4" fill="hold" grpId="0" nodeType="withEffect">
                                  <p:stCondLst>
                                    <p:cond delay="0"/>
                                  </p:stCondLst>
                                  <p:childTnLst>
                                    <p:set>
                                      <p:cBhvr>
                                        <p:cTn id="8" dur="1" fill="hold">
                                          <p:stCondLst>
                                            <p:cond delay="0"/>
                                          </p:stCondLst>
                                        </p:cTn>
                                        <p:tgtEl>
                                          <p:spTgt spid="108"/>
                                        </p:tgtEl>
                                        <p:attrNameLst>
                                          <p:attrName>style.visibility</p:attrName>
                                        </p:attrNameLst>
                                      </p:cBhvr>
                                      <p:to>
                                        <p:strVal val="visible"/>
                                      </p:to>
                                    </p:set>
                                    <p:anim calcmode="lin" valueType="num">
                                      <p:cBhvr additive="base">
                                        <p:cTn id="9" dur="2000" fill="hold"/>
                                        <p:tgtEl>
                                          <p:spTgt spid="108"/>
                                        </p:tgtEl>
                                        <p:attrNameLst>
                                          <p:attrName>ppt_x</p:attrName>
                                        </p:attrNameLst>
                                      </p:cBhvr>
                                      <p:tavLst>
                                        <p:tav tm="0">
                                          <p:val>
                                            <p:strVal val="#ppt_x"/>
                                          </p:val>
                                        </p:tav>
                                        <p:tav tm="100000">
                                          <p:val>
                                            <p:strVal val="#ppt_x"/>
                                          </p:val>
                                        </p:tav>
                                      </p:tavLst>
                                    </p:anim>
                                    <p:anim calcmode="lin" valueType="num">
                                      <p:cBhvr additive="base">
                                        <p:cTn id="10" dur="2000" fill="hold"/>
                                        <p:tgtEl>
                                          <p:spTgt spid="108"/>
                                        </p:tgtEl>
                                        <p:attrNameLst>
                                          <p:attrName>ppt_y</p:attrName>
                                        </p:attrNameLst>
                                      </p:cBhvr>
                                      <p:tavLst>
                                        <p:tav tm="0">
                                          <p:val>
                                            <p:strVal val="1+#ppt_h/2"/>
                                          </p:val>
                                        </p:tav>
                                        <p:tav tm="100000">
                                          <p:val>
                                            <p:strVal val="#ppt_y"/>
                                          </p:val>
                                        </p:tav>
                                      </p:tavLst>
                                    </p:anim>
                                  </p:childTnLst>
                                </p:cTn>
                              </p:par>
                              <p:par>
                                <p:cTn id="11" presetID="21" presetClass="entr" presetSubtype="4" fill="hold" nodeType="withEffect">
                                  <p:stCondLst>
                                    <p:cond delay="0"/>
                                  </p:stCondLst>
                                  <p:childTnLst>
                                    <p:set>
                                      <p:cBhvr>
                                        <p:cTn id="12" dur="1" fill="hold">
                                          <p:stCondLst>
                                            <p:cond delay="0"/>
                                          </p:stCondLst>
                                        </p:cTn>
                                        <p:tgtEl>
                                          <p:spTgt spid="184"/>
                                        </p:tgtEl>
                                        <p:attrNameLst>
                                          <p:attrName>style.visibility</p:attrName>
                                        </p:attrNameLst>
                                      </p:cBhvr>
                                      <p:to>
                                        <p:strVal val="visible"/>
                                      </p:to>
                                    </p:set>
                                    <p:animEffect transition="in" filter="wheel(4)">
                                      <p:cBhvr>
                                        <p:cTn id="13" dur="2000"/>
                                        <p:tgtEl>
                                          <p:spTgt spid="184"/>
                                        </p:tgtEl>
                                      </p:cBhvr>
                                    </p:animEffect>
                                  </p:childTnLst>
                                </p:cTn>
                              </p:par>
                              <p:par>
                                <p:cTn id="14" presetID="21" presetClass="entr" presetSubtype="4"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wheel(4)">
                                      <p:cBhvr>
                                        <p:cTn id="16" dur="2000"/>
                                        <p:tgtEl>
                                          <p:spTgt spid="185"/>
                                        </p:tgtEl>
                                      </p:cBhvr>
                                    </p:animEffect>
                                  </p:childTnLst>
                                </p:cTn>
                              </p:par>
                              <p:par>
                                <p:cTn id="17" presetID="21" presetClass="entr" presetSubtype="4" fill="hold" nodeType="with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wheel(4)">
                                      <p:cBhvr>
                                        <p:cTn id="19" dur="2000"/>
                                        <p:tgtEl>
                                          <p:spTgt spid="186"/>
                                        </p:tgtEl>
                                      </p:cBhvr>
                                    </p:animEffect>
                                  </p:childTnLst>
                                </p:cTn>
                              </p:par>
                              <p:par>
                                <p:cTn id="20" presetID="21"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heel(4)">
                                      <p:cBhvr>
                                        <p:cTn id="22" dur="2000"/>
                                        <p:tgtEl>
                                          <p:spTgt spid="187"/>
                                        </p:tgtEl>
                                      </p:cBhvr>
                                    </p:animEffect>
                                  </p:childTnLst>
                                </p:cTn>
                              </p:par>
                              <p:par>
                                <p:cTn id="23" presetID="21" presetClass="entr" presetSubtype="4" fill="hold" nodeType="withEffect">
                                  <p:stCondLst>
                                    <p:cond delay="0"/>
                                  </p:stCondLst>
                                  <p:childTnLst>
                                    <p:set>
                                      <p:cBhvr>
                                        <p:cTn id="24" dur="1" fill="hold">
                                          <p:stCondLst>
                                            <p:cond delay="0"/>
                                          </p:stCondLst>
                                        </p:cTn>
                                        <p:tgtEl>
                                          <p:spTgt spid="188"/>
                                        </p:tgtEl>
                                        <p:attrNameLst>
                                          <p:attrName>style.visibility</p:attrName>
                                        </p:attrNameLst>
                                      </p:cBhvr>
                                      <p:to>
                                        <p:strVal val="visible"/>
                                      </p:to>
                                    </p:set>
                                    <p:animEffect transition="in" filter="wheel(4)">
                                      <p:cBhvr>
                                        <p:cTn id="25" dur="2000"/>
                                        <p:tgtEl>
                                          <p:spTgt spid="188"/>
                                        </p:tgtEl>
                                      </p:cBhvr>
                                    </p:animEffect>
                                  </p:childTnLst>
                                </p:cTn>
                              </p:par>
                              <p:par>
                                <p:cTn id="26" presetID="21" presetClass="entr" presetSubtype="4" fill="hold" nodeType="with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wheel(4)">
                                      <p:cBhvr>
                                        <p:cTn id="28" dur="2000"/>
                                        <p:tgtEl>
                                          <p:spTgt spid="189"/>
                                        </p:tgtEl>
                                      </p:cBhvr>
                                    </p:animEffect>
                                  </p:childTnLst>
                                </p:cTn>
                              </p:par>
                              <p:par>
                                <p:cTn id="29" presetID="21" presetClass="entr" presetSubtype="4" fill="hold" nodeType="withEffect">
                                  <p:stCondLst>
                                    <p:cond delay="0"/>
                                  </p:stCondLst>
                                  <p:childTnLst>
                                    <p:set>
                                      <p:cBhvr>
                                        <p:cTn id="30" dur="1" fill="hold">
                                          <p:stCondLst>
                                            <p:cond delay="0"/>
                                          </p:stCondLst>
                                        </p:cTn>
                                        <p:tgtEl>
                                          <p:spTgt spid="190"/>
                                        </p:tgtEl>
                                        <p:attrNameLst>
                                          <p:attrName>style.visibility</p:attrName>
                                        </p:attrNameLst>
                                      </p:cBhvr>
                                      <p:to>
                                        <p:strVal val="visible"/>
                                      </p:to>
                                    </p:set>
                                    <p:animEffect transition="in" filter="wheel(4)">
                                      <p:cBhvr>
                                        <p:cTn id="31" dur="2000"/>
                                        <p:tgtEl>
                                          <p:spTgt spid="190"/>
                                        </p:tgtEl>
                                      </p:cBhvr>
                                    </p:animEffect>
                                  </p:childTnLst>
                                </p:cTn>
                              </p:par>
                              <p:par>
                                <p:cTn id="32" presetID="21" presetClass="entr" presetSubtype="4" fill="hold" nodeType="withEffect">
                                  <p:stCondLst>
                                    <p:cond delay="0"/>
                                  </p:stCondLst>
                                  <p:childTnLst>
                                    <p:set>
                                      <p:cBhvr>
                                        <p:cTn id="33" dur="1" fill="hold">
                                          <p:stCondLst>
                                            <p:cond delay="0"/>
                                          </p:stCondLst>
                                        </p:cTn>
                                        <p:tgtEl>
                                          <p:spTgt spid="191"/>
                                        </p:tgtEl>
                                        <p:attrNameLst>
                                          <p:attrName>style.visibility</p:attrName>
                                        </p:attrNameLst>
                                      </p:cBhvr>
                                      <p:to>
                                        <p:strVal val="visible"/>
                                      </p:to>
                                    </p:set>
                                    <p:animEffect transition="in" filter="wheel(4)">
                                      <p:cBhvr>
                                        <p:cTn id="34" dur="2000"/>
                                        <p:tgtEl>
                                          <p:spTgt spid="191"/>
                                        </p:tgtEl>
                                      </p:cBhvr>
                                    </p:animEffect>
                                  </p:childTnLst>
                                </p:cTn>
                              </p:par>
                              <p:par>
                                <p:cTn id="35" presetID="21" presetClass="entr" presetSubtype="4" fill="hold" nodeType="withEffect">
                                  <p:stCondLst>
                                    <p:cond delay="0"/>
                                  </p:stCondLst>
                                  <p:childTnLst>
                                    <p:set>
                                      <p:cBhvr>
                                        <p:cTn id="36" dur="1" fill="hold">
                                          <p:stCondLst>
                                            <p:cond delay="0"/>
                                          </p:stCondLst>
                                        </p:cTn>
                                        <p:tgtEl>
                                          <p:spTgt spid="192"/>
                                        </p:tgtEl>
                                        <p:attrNameLst>
                                          <p:attrName>style.visibility</p:attrName>
                                        </p:attrNameLst>
                                      </p:cBhvr>
                                      <p:to>
                                        <p:strVal val="visible"/>
                                      </p:to>
                                    </p:set>
                                    <p:animEffect transition="in" filter="wheel(4)">
                                      <p:cBhvr>
                                        <p:cTn id="37" dur="2000"/>
                                        <p:tgtEl>
                                          <p:spTgt spid="192"/>
                                        </p:tgtEl>
                                      </p:cBhvr>
                                    </p:animEffect>
                                  </p:childTnLst>
                                </p:cTn>
                              </p:par>
                              <p:par>
                                <p:cTn id="38" presetID="21" presetClass="entr" presetSubtype="4" fill="hold" nodeType="withEffect">
                                  <p:stCondLst>
                                    <p:cond delay="0"/>
                                  </p:stCondLst>
                                  <p:childTnLst>
                                    <p:set>
                                      <p:cBhvr>
                                        <p:cTn id="39" dur="1" fill="hold">
                                          <p:stCondLst>
                                            <p:cond delay="0"/>
                                          </p:stCondLst>
                                        </p:cTn>
                                        <p:tgtEl>
                                          <p:spTgt spid="193"/>
                                        </p:tgtEl>
                                        <p:attrNameLst>
                                          <p:attrName>style.visibility</p:attrName>
                                        </p:attrNameLst>
                                      </p:cBhvr>
                                      <p:to>
                                        <p:strVal val="visible"/>
                                      </p:to>
                                    </p:set>
                                    <p:animEffect transition="in" filter="wheel(4)">
                                      <p:cBhvr>
                                        <p:cTn id="40" dur="2000"/>
                                        <p:tgtEl>
                                          <p:spTgt spid="193"/>
                                        </p:tgtEl>
                                      </p:cBhvr>
                                    </p:animEffect>
                                  </p:childTnLst>
                                </p:cTn>
                              </p:par>
                              <p:par>
                                <p:cTn id="41" presetID="21" presetClass="entr" presetSubtype="4" fill="hold" nodeType="withEffect">
                                  <p:stCondLst>
                                    <p:cond delay="0"/>
                                  </p:stCondLst>
                                  <p:childTnLst>
                                    <p:set>
                                      <p:cBhvr>
                                        <p:cTn id="42" dur="1" fill="hold">
                                          <p:stCondLst>
                                            <p:cond delay="0"/>
                                          </p:stCondLst>
                                        </p:cTn>
                                        <p:tgtEl>
                                          <p:spTgt spid="180"/>
                                        </p:tgtEl>
                                        <p:attrNameLst>
                                          <p:attrName>style.visibility</p:attrName>
                                        </p:attrNameLst>
                                      </p:cBhvr>
                                      <p:to>
                                        <p:strVal val="visible"/>
                                      </p:to>
                                    </p:set>
                                    <p:animEffect transition="in" filter="wheel(4)">
                                      <p:cBhvr>
                                        <p:cTn id="43" dur="2000"/>
                                        <p:tgtEl>
                                          <p:spTgt spid="180"/>
                                        </p:tgtEl>
                                      </p:cBhvr>
                                    </p:animEffect>
                                  </p:childTnLst>
                                </p:cTn>
                              </p:par>
                              <p:par>
                                <p:cTn id="44" presetID="21" presetClass="entr" presetSubtype="4" fill="hold" nodeType="withEffect">
                                  <p:stCondLst>
                                    <p:cond delay="0"/>
                                  </p:stCondLst>
                                  <p:childTnLst>
                                    <p:set>
                                      <p:cBhvr>
                                        <p:cTn id="45" dur="1" fill="hold">
                                          <p:stCondLst>
                                            <p:cond delay="0"/>
                                          </p:stCondLst>
                                        </p:cTn>
                                        <p:tgtEl>
                                          <p:spTgt spid="181"/>
                                        </p:tgtEl>
                                        <p:attrNameLst>
                                          <p:attrName>style.visibility</p:attrName>
                                        </p:attrNameLst>
                                      </p:cBhvr>
                                      <p:to>
                                        <p:strVal val="visible"/>
                                      </p:to>
                                    </p:set>
                                    <p:animEffect transition="in" filter="wheel(4)">
                                      <p:cBhvr>
                                        <p:cTn id="46" dur="2000"/>
                                        <p:tgtEl>
                                          <p:spTgt spid="181"/>
                                        </p:tgtEl>
                                      </p:cBhvr>
                                    </p:animEffect>
                                  </p:childTnLst>
                                </p:cTn>
                              </p:par>
                              <p:par>
                                <p:cTn id="47" presetID="21" presetClass="entr" presetSubtype="4" fill="hold" nodeType="withEffect">
                                  <p:stCondLst>
                                    <p:cond delay="0"/>
                                  </p:stCondLst>
                                  <p:childTnLst>
                                    <p:set>
                                      <p:cBhvr>
                                        <p:cTn id="48" dur="1" fill="hold">
                                          <p:stCondLst>
                                            <p:cond delay="0"/>
                                          </p:stCondLst>
                                        </p:cTn>
                                        <p:tgtEl>
                                          <p:spTgt spid="182"/>
                                        </p:tgtEl>
                                        <p:attrNameLst>
                                          <p:attrName>style.visibility</p:attrName>
                                        </p:attrNameLst>
                                      </p:cBhvr>
                                      <p:to>
                                        <p:strVal val="visible"/>
                                      </p:to>
                                    </p:set>
                                    <p:animEffect transition="in" filter="wheel(4)">
                                      <p:cBhvr>
                                        <p:cTn id="49" dur="2000"/>
                                        <p:tgtEl>
                                          <p:spTgt spid="182"/>
                                        </p:tgtEl>
                                      </p:cBhvr>
                                    </p:animEffect>
                                  </p:childTnLst>
                                </p:cTn>
                              </p:par>
                              <p:par>
                                <p:cTn id="50" presetID="21" presetClass="entr" presetSubtype="4" fill="hold" nodeType="withEffect">
                                  <p:stCondLst>
                                    <p:cond delay="0"/>
                                  </p:stCondLst>
                                  <p:childTnLst>
                                    <p:set>
                                      <p:cBhvr>
                                        <p:cTn id="51" dur="1" fill="hold">
                                          <p:stCondLst>
                                            <p:cond delay="0"/>
                                          </p:stCondLst>
                                        </p:cTn>
                                        <p:tgtEl>
                                          <p:spTgt spid="183"/>
                                        </p:tgtEl>
                                        <p:attrNameLst>
                                          <p:attrName>style.visibility</p:attrName>
                                        </p:attrNameLst>
                                      </p:cBhvr>
                                      <p:to>
                                        <p:strVal val="visible"/>
                                      </p:to>
                                    </p:set>
                                    <p:animEffect transition="in" filter="wheel(4)">
                                      <p:cBhvr>
                                        <p:cTn id="52" dur="2000"/>
                                        <p:tgtEl>
                                          <p:spTgt spid="183"/>
                                        </p:tgtEl>
                                      </p:cBhvr>
                                    </p:animEffect>
                                  </p:childTnLst>
                                </p:cTn>
                              </p:par>
                            </p:childTnLst>
                          </p:cTn>
                        </p:par>
                        <p:par>
                          <p:cTn id="53" fill="hold">
                            <p:stCondLst>
                              <p:cond delay="2000"/>
                            </p:stCondLst>
                            <p:childTnLst>
                              <p:par>
                                <p:cTn id="54" presetID="21" presetClass="entr" presetSubtype="4" fill="hold" nodeType="afterEffect">
                                  <p:stCondLst>
                                    <p:cond delay="0"/>
                                  </p:stCondLst>
                                  <p:childTnLst>
                                    <p:set>
                                      <p:cBhvr>
                                        <p:cTn id="55" dur="1" fill="hold">
                                          <p:stCondLst>
                                            <p:cond delay="0"/>
                                          </p:stCondLst>
                                        </p:cTn>
                                        <p:tgtEl>
                                          <p:spTgt spid="194"/>
                                        </p:tgtEl>
                                        <p:attrNameLst>
                                          <p:attrName>style.visibility</p:attrName>
                                        </p:attrNameLst>
                                      </p:cBhvr>
                                      <p:to>
                                        <p:strVal val="visible"/>
                                      </p:to>
                                    </p:set>
                                    <p:animEffect transition="in" filter="wheel(4)">
                                      <p:cBhvr>
                                        <p:cTn id="56" dur="2000"/>
                                        <p:tgtEl>
                                          <p:spTgt spid="194"/>
                                        </p:tgtEl>
                                      </p:cBhvr>
                                    </p:animEffect>
                                  </p:childTnLst>
                                </p:cTn>
                              </p:par>
                              <p:par>
                                <p:cTn id="57" presetID="21" presetClass="entr" presetSubtype="4" fill="hold" nodeType="withEffect">
                                  <p:stCondLst>
                                    <p:cond delay="0"/>
                                  </p:stCondLst>
                                  <p:childTnLst>
                                    <p:set>
                                      <p:cBhvr>
                                        <p:cTn id="58" dur="1" fill="hold">
                                          <p:stCondLst>
                                            <p:cond delay="0"/>
                                          </p:stCondLst>
                                        </p:cTn>
                                        <p:tgtEl>
                                          <p:spTgt spid="195"/>
                                        </p:tgtEl>
                                        <p:attrNameLst>
                                          <p:attrName>style.visibility</p:attrName>
                                        </p:attrNameLst>
                                      </p:cBhvr>
                                      <p:to>
                                        <p:strVal val="visible"/>
                                      </p:to>
                                    </p:set>
                                    <p:animEffect transition="in" filter="wheel(4)">
                                      <p:cBhvr>
                                        <p:cTn id="59" dur="2000"/>
                                        <p:tgtEl>
                                          <p:spTgt spid="195"/>
                                        </p:tgtEl>
                                      </p:cBhvr>
                                    </p:animEffect>
                                  </p:childTnLst>
                                </p:cTn>
                              </p:par>
                              <p:par>
                                <p:cTn id="60" presetID="21" presetClass="entr" presetSubtype="4" fill="hold" nodeType="withEffect">
                                  <p:stCondLst>
                                    <p:cond delay="0"/>
                                  </p:stCondLst>
                                  <p:childTnLst>
                                    <p:set>
                                      <p:cBhvr>
                                        <p:cTn id="61" dur="1" fill="hold">
                                          <p:stCondLst>
                                            <p:cond delay="0"/>
                                          </p:stCondLst>
                                        </p:cTn>
                                        <p:tgtEl>
                                          <p:spTgt spid="196"/>
                                        </p:tgtEl>
                                        <p:attrNameLst>
                                          <p:attrName>style.visibility</p:attrName>
                                        </p:attrNameLst>
                                      </p:cBhvr>
                                      <p:to>
                                        <p:strVal val="visible"/>
                                      </p:to>
                                    </p:set>
                                    <p:animEffect transition="in" filter="wheel(4)">
                                      <p:cBhvr>
                                        <p:cTn id="62" dur="2000"/>
                                        <p:tgtEl>
                                          <p:spTgt spid="196"/>
                                        </p:tgtEl>
                                      </p:cBhvr>
                                    </p:animEffect>
                                  </p:childTnLst>
                                </p:cTn>
                              </p:par>
                              <p:par>
                                <p:cTn id="63" presetID="21" presetClass="entr" presetSubtype="4" fill="hold" nodeType="with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wheel(4)">
                                      <p:cBhvr>
                                        <p:cTn id="65" dur="2000"/>
                                        <p:tgtEl>
                                          <p:spTgt spid="197"/>
                                        </p:tgtEl>
                                      </p:cBhvr>
                                    </p:animEffect>
                                  </p:childTnLst>
                                </p:cTn>
                              </p:par>
                              <p:par>
                                <p:cTn id="66" presetID="21" presetClass="entr" presetSubtype="4" fill="hold" nodeType="withEffect">
                                  <p:stCondLst>
                                    <p:cond delay="0"/>
                                  </p:stCondLst>
                                  <p:childTnLst>
                                    <p:set>
                                      <p:cBhvr>
                                        <p:cTn id="67" dur="1" fill="hold">
                                          <p:stCondLst>
                                            <p:cond delay="0"/>
                                          </p:stCondLst>
                                        </p:cTn>
                                        <p:tgtEl>
                                          <p:spTgt spid="198"/>
                                        </p:tgtEl>
                                        <p:attrNameLst>
                                          <p:attrName>style.visibility</p:attrName>
                                        </p:attrNameLst>
                                      </p:cBhvr>
                                      <p:to>
                                        <p:strVal val="visible"/>
                                      </p:to>
                                    </p:set>
                                    <p:animEffect transition="in" filter="wheel(4)">
                                      <p:cBhvr>
                                        <p:cTn id="68" dur="2000"/>
                                        <p:tgtEl>
                                          <p:spTgt spid="198"/>
                                        </p:tgtEl>
                                      </p:cBhvr>
                                    </p:animEffect>
                                  </p:childTnLst>
                                </p:cTn>
                              </p:par>
                              <p:par>
                                <p:cTn id="69" presetID="21" presetClass="entr" presetSubtype="4" fill="hold" nodeType="withEffect">
                                  <p:stCondLst>
                                    <p:cond delay="0"/>
                                  </p:stCondLst>
                                  <p:childTnLst>
                                    <p:set>
                                      <p:cBhvr>
                                        <p:cTn id="70" dur="1" fill="hold">
                                          <p:stCondLst>
                                            <p:cond delay="0"/>
                                          </p:stCondLst>
                                        </p:cTn>
                                        <p:tgtEl>
                                          <p:spTgt spid="199"/>
                                        </p:tgtEl>
                                        <p:attrNameLst>
                                          <p:attrName>style.visibility</p:attrName>
                                        </p:attrNameLst>
                                      </p:cBhvr>
                                      <p:to>
                                        <p:strVal val="visible"/>
                                      </p:to>
                                    </p:set>
                                    <p:animEffect transition="in" filter="wheel(4)">
                                      <p:cBhvr>
                                        <p:cTn id="71" dur="2000"/>
                                        <p:tgtEl>
                                          <p:spTgt spid="199"/>
                                        </p:tgtEl>
                                      </p:cBhvr>
                                    </p:animEffect>
                                  </p:childTnLst>
                                </p:cTn>
                              </p:par>
                              <p:par>
                                <p:cTn id="72" presetID="21" presetClass="entr" presetSubtype="4" fill="hold" nodeType="withEffect">
                                  <p:stCondLst>
                                    <p:cond delay="0"/>
                                  </p:stCondLst>
                                  <p:childTnLst>
                                    <p:set>
                                      <p:cBhvr>
                                        <p:cTn id="73" dur="1" fill="hold">
                                          <p:stCondLst>
                                            <p:cond delay="0"/>
                                          </p:stCondLst>
                                        </p:cTn>
                                        <p:tgtEl>
                                          <p:spTgt spid="200"/>
                                        </p:tgtEl>
                                        <p:attrNameLst>
                                          <p:attrName>style.visibility</p:attrName>
                                        </p:attrNameLst>
                                      </p:cBhvr>
                                      <p:to>
                                        <p:strVal val="visible"/>
                                      </p:to>
                                    </p:set>
                                    <p:animEffect transition="in" filter="wheel(4)">
                                      <p:cBhvr>
                                        <p:cTn id="74" dur="2000"/>
                                        <p:tgtEl>
                                          <p:spTgt spid="200"/>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2"/>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18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85"/>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8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8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88"/>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89"/>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9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9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92"/>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9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80"/>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81"/>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82"/>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83"/>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194"/>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95"/>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96"/>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97"/>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198"/>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199"/>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200"/>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70"/>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171"/>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172"/>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173"/>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174"/>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175"/>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176"/>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177"/>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178"/>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179"/>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139"/>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138"/>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37"/>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36"/>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35"/>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134"/>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133"/>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132"/>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131"/>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121"/>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140"/>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141"/>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142"/>
                                        </p:tgtEl>
                                        <p:attrNameLst>
                                          <p:attrName>style.visibility</p:attrName>
                                        </p:attrNameLst>
                                      </p:cBhvr>
                                      <p:to>
                                        <p:strVal val="hidden"/>
                                      </p:to>
                                    </p:set>
                                  </p:childTnLst>
                                </p:cTn>
                              </p:par>
                              <p:par>
                                <p:cTn id="167" presetID="1" presetClass="exit" presetSubtype="0" fill="hold" nodeType="withEffect">
                                  <p:stCondLst>
                                    <p:cond delay="0"/>
                                  </p:stCondLst>
                                  <p:childTnLst>
                                    <p:set>
                                      <p:cBhvr>
                                        <p:cTn id="168" dur="1" fill="hold">
                                          <p:stCondLst>
                                            <p:cond delay="0"/>
                                          </p:stCondLst>
                                        </p:cTn>
                                        <p:tgtEl>
                                          <p:spTgt spid="143"/>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144"/>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145"/>
                                        </p:tgtEl>
                                        <p:attrNameLst>
                                          <p:attrName>style.visibility</p:attrName>
                                        </p:attrNameLst>
                                      </p:cBhvr>
                                      <p:to>
                                        <p:strVal val="hidden"/>
                                      </p:to>
                                    </p:set>
                                  </p:childTnLst>
                                </p:cTn>
                              </p:par>
                              <p:par>
                                <p:cTn id="173" presetID="1" presetClass="exit" presetSubtype="0" fill="hold" nodeType="withEffect">
                                  <p:stCondLst>
                                    <p:cond delay="0"/>
                                  </p:stCondLst>
                                  <p:childTnLst>
                                    <p:set>
                                      <p:cBhvr>
                                        <p:cTn id="174" dur="1" fill="hold">
                                          <p:stCondLst>
                                            <p:cond delay="0"/>
                                          </p:stCondLst>
                                        </p:cTn>
                                        <p:tgtEl>
                                          <p:spTgt spid="146"/>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147"/>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149"/>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148"/>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150"/>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151"/>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152"/>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153"/>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154"/>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155"/>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56"/>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157"/>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158"/>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159"/>
                                        </p:tgtEl>
                                        <p:attrNameLst>
                                          <p:attrName>style.visibility</p:attrName>
                                        </p:attrNameLst>
                                      </p:cBhvr>
                                      <p:to>
                                        <p:strVal val="hidden"/>
                                      </p:to>
                                    </p:set>
                                  </p:childTnLst>
                                </p:cTn>
                              </p:par>
                              <p:par>
                                <p:cTn id="201" presetID="1" presetClass="exit" presetSubtype="0" fill="hold" nodeType="withEffect">
                                  <p:stCondLst>
                                    <p:cond delay="0"/>
                                  </p:stCondLst>
                                  <p:childTnLst>
                                    <p:set>
                                      <p:cBhvr>
                                        <p:cTn id="202" dur="1" fill="hold">
                                          <p:stCondLst>
                                            <p:cond delay="0"/>
                                          </p:stCondLst>
                                        </p:cTn>
                                        <p:tgtEl>
                                          <p:spTgt spid="160"/>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161"/>
                                        </p:tgtEl>
                                        <p:attrNameLst>
                                          <p:attrName>style.visibility</p:attrName>
                                        </p:attrNameLst>
                                      </p:cBhvr>
                                      <p:to>
                                        <p:strVal val="hidden"/>
                                      </p:to>
                                    </p:set>
                                  </p:childTnLst>
                                </p:cTn>
                              </p:par>
                              <p:par>
                                <p:cTn id="205" presetID="1" presetClass="exit" presetSubtype="0" fill="hold" nodeType="withEffect">
                                  <p:stCondLst>
                                    <p:cond delay="0"/>
                                  </p:stCondLst>
                                  <p:childTnLst>
                                    <p:set>
                                      <p:cBhvr>
                                        <p:cTn id="206" dur="1" fill="hold">
                                          <p:stCondLst>
                                            <p:cond delay="0"/>
                                          </p:stCondLst>
                                        </p:cTn>
                                        <p:tgtEl>
                                          <p:spTgt spid="162"/>
                                        </p:tgtEl>
                                        <p:attrNameLst>
                                          <p:attrName>style.visibility</p:attrName>
                                        </p:attrNameLst>
                                      </p:cBhvr>
                                      <p:to>
                                        <p:strVal val="hidden"/>
                                      </p:to>
                                    </p:set>
                                  </p:childTnLst>
                                </p:cTn>
                              </p:par>
                              <p:par>
                                <p:cTn id="207" presetID="1" presetClass="exit" presetSubtype="0" fill="hold" nodeType="withEffect">
                                  <p:stCondLst>
                                    <p:cond delay="0"/>
                                  </p:stCondLst>
                                  <p:childTnLst>
                                    <p:set>
                                      <p:cBhvr>
                                        <p:cTn id="208" dur="1" fill="hold">
                                          <p:stCondLst>
                                            <p:cond delay="0"/>
                                          </p:stCondLst>
                                        </p:cTn>
                                        <p:tgtEl>
                                          <p:spTgt spid="163"/>
                                        </p:tgtEl>
                                        <p:attrNameLst>
                                          <p:attrName>style.visibility</p:attrName>
                                        </p:attrNameLst>
                                      </p:cBhvr>
                                      <p:to>
                                        <p:strVal val="hidden"/>
                                      </p:to>
                                    </p:set>
                                  </p:childTnLst>
                                </p:cTn>
                              </p:par>
                              <p:par>
                                <p:cTn id="209" presetID="1" presetClass="exit" presetSubtype="0" fill="hold" nodeType="withEffect">
                                  <p:stCondLst>
                                    <p:cond delay="0"/>
                                  </p:stCondLst>
                                  <p:childTnLst>
                                    <p:set>
                                      <p:cBhvr>
                                        <p:cTn id="210" dur="1" fill="hold">
                                          <p:stCondLst>
                                            <p:cond delay="0"/>
                                          </p:stCondLst>
                                        </p:cTn>
                                        <p:tgtEl>
                                          <p:spTgt spid="164"/>
                                        </p:tgtEl>
                                        <p:attrNameLst>
                                          <p:attrName>style.visibility</p:attrName>
                                        </p:attrNameLst>
                                      </p:cBhvr>
                                      <p:to>
                                        <p:strVal val="hidden"/>
                                      </p:to>
                                    </p:set>
                                  </p:childTnLst>
                                </p:cTn>
                              </p:par>
                              <p:par>
                                <p:cTn id="211" presetID="1" presetClass="exit" presetSubtype="0" fill="hold" nodeType="withEffect">
                                  <p:stCondLst>
                                    <p:cond delay="0"/>
                                  </p:stCondLst>
                                  <p:childTnLst>
                                    <p:set>
                                      <p:cBhvr>
                                        <p:cTn id="212" dur="1" fill="hold">
                                          <p:stCondLst>
                                            <p:cond delay="0"/>
                                          </p:stCondLst>
                                        </p:cTn>
                                        <p:tgtEl>
                                          <p:spTgt spid="165"/>
                                        </p:tgtEl>
                                        <p:attrNameLst>
                                          <p:attrName>style.visibility</p:attrName>
                                        </p:attrNameLst>
                                      </p:cBhvr>
                                      <p:to>
                                        <p:strVal val="hidden"/>
                                      </p:to>
                                    </p:set>
                                  </p:childTnLst>
                                </p:cTn>
                              </p:par>
                              <p:par>
                                <p:cTn id="213" presetID="1" presetClass="exit" presetSubtype="0" fill="hold" nodeType="withEffect">
                                  <p:stCondLst>
                                    <p:cond delay="0"/>
                                  </p:stCondLst>
                                  <p:childTnLst>
                                    <p:set>
                                      <p:cBhvr>
                                        <p:cTn id="214" dur="1" fill="hold">
                                          <p:stCondLst>
                                            <p:cond delay="0"/>
                                          </p:stCondLst>
                                        </p:cTn>
                                        <p:tgtEl>
                                          <p:spTgt spid="166"/>
                                        </p:tgtEl>
                                        <p:attrNameLst>
                                          <p:attrName>style.visibility</p:attrName>
                                        </p:attrNameLst>
                                      </p:cBhvr>
                                      <p:to>
                                        <p:strVal val="hidden"/>
                                      </p:to>
                                    </p:set>
                                  </p:childTnLst>
                                </p:cTn>
                              </p:par>
                              <p:par>
                                <p:cTn id="215" presetID="1" presetClass="exit" presetSubtype="0" fill="hold" nodeType="withEffect">
                                  <p:stCondLst>
                                    <p:cond delay="0"/>
                                  </p:stCondLst>
                                  <p:childTnLst>
                                    <p:set>
                                      <p:cBhvr>
                                        <p:cTn id="216" dur="1" fill="hold">
                                          <p:stCondLst>
                                            <p:cond delay="0"/>
                                          </p:stCondLst>
                                        </p:cTn>
                                        <p:tgtEl>
                                          <p:spTgt spid="167"/>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168"/>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169"/>
                                        </p:tgtEl>
                                        <p:attrNameLst>
                                          <p:attrName>style.visibility</p:attrName>
                                        </p:attrNameLst>
                                      </p:cBhvr>
                                      <p:to>
                                        <p:strVal val="hidden"/>
                                      </p:to>
                                    </p:set>
                                  </p:childTnLst>
                                </p:cTn>
                              </p:par>
                              <p:par>
                                <p:cTn id="221" presetID="42" presetClass="path" presetSubtype="0" accel="50000" decel="50000" fill="hold" nodeType="withEffect">
                                  <p:stCondLst>
                                    <p:cond delay="500"/>
                                  </p:stCondLst>
                                  <p:childTnLst>
                                    <p:animMotion origin="layout" path="M -0.02083 2.55319E-6 L -0.1375 -0.22202 " pathEditMode="relative" rAng="0" ptsTypes="AA">
                                      <p:cBhvr>
                                        <p:cTn id="222" dur="2000" fill="hold"/>
                                        <p:tgtEl>
                                          <p:spTgt spid="272"/>
                                        </p:tgtEl>
                                        <p:attrNameLst>
                                          <p:attrName>ppt_x</p:attrName>
                                          <p:attrName>ppt_y</p:attrName>
                                        </p:attrNameLst>
                                      </p:cBhvr>
                                      <p:rCtr x="-5833" y="-11101"/>
                                    </p:animMotion>
                                  </p:childTnLst>
                                </p:cTn>
                              </p:par>
                              <p:par>
                                <p:cTn id="223" presetID="6" presetClass="emph" presetSubtype="0" fill="hold" nodeType="withEffect">
                                  <p:stCondLst>
                                    <p:cond delay="500"/>
                                  </p:stCondLst>
                                  <p:childTnLst>
                                    <p:animScale>
                                      <p:cBhvr>
                                        <p:cTn id="224" dur="2000" fill="hold"/>
                                        <p:tgtEl>
                                          <p:spTgt spid="272"/>
                                        </p:tgtEl>
                                      </p:cBhvr>
                                      <p:by x="35000" y="35000"/>
                                    </p:animScale>
                                  </p:childTnLst>
                                </p:cTn>
                              </p:par>
                              <p:par>
                                <p:cTn id="225" presetID="2" presetClass="entr" presetSubtype="4" fill="hold" grpId="0" nodeType="withEffect">
                                  <p:stCondLst>
                                    <p:cond delay="1000"/>
                                  </p:stCondLst>
                                  <p:childTnLst>
                                    <p:set>
                                      <p:cBhvr>
                                        <p:cTn id="226" dur="1" fill="hold">
                                          <p:stCondLst>
                                            <p:cond delay="0"/>
                                          </p:stCondLst>
                                        </p:cTn>
                                        <p:tgtEl>
                                          <p:spTgt spid="109"/>
                                        </p:tgtEl>
                                        <p:attrNameLst>
                                          <p:attrName>style.visibility</p:attrName>
                                        </p:attrNameLst>
                                      </p:cBhvr>
                                      <p:to>
                                        <p:strVal val="visible"/>
                                      </p:to>
                                    </p:set>
                                    <p:anim calcmode="lin" valueType="num">
                                      <p:cBhvr additive="base">
                                        <p:cTn id="227" dur="500" fill="hold"/>
                                        <p:tgtEl>
                                          <p:spTgt spid="109"/>
                                        </p:tgtEl>
                                        <p:attrNameLst>
                                          <p:attrName>ppt_x</p:attrName>
                                        </p:attrNameLst>
                                      </p:cBhvr>
                                      <p:tavLst>
                                        <p:tav tm="0">
                                          <p:val>
                                            <p:strVal val="#ppt_x"/>
                                          </p:val>
                                        </p:tav>
                                        <p:tav tm="100000">
                                          <p:val>
                                            <p:strVal val="#ppt_x"/>
                                          </p:val>
                                        </p:tav>
                                      </p:tavLst>
                                    </p:anim>
                                    <p:anim calcmode="lin" valueType="num">
                                      <p:cBhvr additive="base">
                                        <p:cTn id="228"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21" presetClass="entr" presetSubtype="1" fill="hold" grpId="0" nodeType="clickEffect">
                                  <p:stCondLst>
                                    <p:cond delay="0"/>
                                  </p:stCondLst>
                                  <p:childTnLst>
                                    <p:set>
                                      <p:cBhvr>
                                        <p:cTn id="232" dur="1" fill="hold">
                                          <p:stCondLst>
                                            <p:cond delay="0"/>
                                          </p:stCondLst>
                                        </p:cTn>
                                        <p:tgtEl>
                                          <p:spTgt spid="110"/>
                                        </p:tgtEl>
                                        <p:attrNameLst>
                                          <p:attrName>style.visibility</p:attrName>
                                        </p:attrNameLst>
                                      </p:cBhvr>
                                      <p:to>
                                        <p:strVal val="visible"/>
                                      </p:to>
                                    </p:set>
                                    <p:animEffect transition="in" filter="wheel(1)">
                                      <p:cBhvr>
                                        <p:cTn id="233" dur="2000"/>
                                        <p:tgtEl>
                                          <p:spTgt spid="110"/>
                                        </p:tgtEl>
                                      </p:cBhvr>
                                    </p:animEffect>
                                  </p:childTnLst>
                                </p:cTn>
                              </p:par>
                            </p:childTnLst>
                          </p:cTn>
                        </p:par>
                      </p:childTnLst>
                    </p:cTn>
                  </p:par>
                  <p:par>
                    <p:cTn id="234" fill="hold">
                      <p:stCondLst>
                        <p:cond delay="indefinite"/>
                      </p:stCondLst>
                      <p:childTnLst>
                        <p:par>
                          <p:cTn id="235" fill="hold">
                            <p:stCondLst>
                              <p:cond delay="0"/>
                            </p:stCondLst>
                            <p:childTnLst>
                              <p:par>
                                <p:cTn id="236" presetID="6" presetClass="emph" presetSubtype="0" fill="hold" grpId="1" nodeType="clickEffect">
                                  <p:stCondLst>
                                    <p:cond delay="0"/>
                                  </p:stCondLst>
                                  <p:childTnLst>
                                    <p:animScale>
                                      <p:cBhvr>
                                        <p:cTn id="237" dur="2000" fill="hold"/>
                                        <p:tgtEl>
                                          <p:spTgt spid="110"/>
                                        </p:tgtEl>
                                      </p:cBhvr>
                                      <p:by x="35000" y="35000"/>
                                    </p:animScale>
                                  </p:childTnLst>
                                </p:cTn>
                              </p:par>
                              <p:par>
                                <p:cTn id="238" presetID="42" presetClass="path" presetSubtype="0" accel="50000" decel="50000" fill="hold" grpId="2" nodeType="withEffect">
                                  <p:stCondLst>
                                    <p:cond delay="0"/>
                                  </p:stCondLst>
                                  <p:childTnLst>
                                    <p:animMotion origin="layout" path="M 0.01667 4.44444E-6 L -0.14167 -0.08889 " pathEditMode="relative" rAng="0" ptsTypes="AA">
                                      <p:cBhvr>
                                        <p:cTn id="239" dur="2000" fill="hold"/>
                                        <p:tgtEl>
                                          <p:spTgt spid="110"/>
                                        </p:tgtEl>
                                        <p:attrNameLst>
                                          <p:attrName>ppt_x</p:attrName>
                                          <p:attrName>ppt_y</p:attrName>
                                        </p:attrNameLst>
                                      </p:cBhvr>
                                      <p:rCtr x="-7917" y="-4444"/>
                                    </p:animMotion>
                                  </p:childTnLst>
                                </p:cTn>
                              </p:par>
                              <p:par>
                                <p:cTn id="240" presetID="8" presetClass="entr" presetSubtype="16" fill="hold" nodeType="withEffect">
                                  <p:stCondLst>
                                    <p:cond delay="0"/>
                                  </p:stCondLst>
                                  <p:childTnLst>
                                    <p:set>
                                      <p:cBhvr>
                                        <p:cTn id="241" dur="1" fill="hold">
                                          <p:stCondLst>
                                            <p:cond delay="0"/>
                                          </p:stCondLst>
                                        </p:cTn>
                                        <p:tgtEl>
                                          <p:spTgt spid="344"/>
                                        </p:tgtEl>
                                        <p:attrNameLst>
                                          <p:attrName>style.visibility</p:attrName>
                                        </p:attrNameLst>
                                      </p:cBhvr>
                                      <p:to>
                                        <p:strVal val="visible"/>
                                      </p:to>
                                    </p:set>
                                    <p:animEffect transition="in" filter="diamond(in)">
                                      <p:cBhvr>
                                        <p:cTn id="242" dur="2000"/>
                                        <p:tgtEl>
                                          <p:spTgt spid="344"/>
                                        </p:tgtEl>
                                      </p:cBhvr>
                                    </p:animEffect>
                                  </p:childTnLst>
                                </p:cTn>
                              </p:par>
                              <p:par>
                                <p:cTn id="243" presetID="8" presetClass="entr" presetSubtype="16" fill="hold" nodeType="withEffect">
                                  <p:stCondLst>
                                    <p:cond delay="0"/>
                                  </p:stCondLst>
                                  <p:childTnLst>
                                    <p:set>
                                      <p:cBhvr>
                                        <p:cTn id="244" dur="1" fill="hold">
                                          <p:stCondLst>
                                            <p:cond delay="0"/>
                                          </p:stCondLst>
                                        </p:cTn>
                                        <p:tgtEl>
                                          <p:spTgt spid="345"/>
                                        </p:tgtEl>
                                        <p:attrNameLst>
                                          <p:attrName>style.visibility</p:attrName>
                                        </p:attrNameLst>
                                      </p:cBhvr>
                                      <p:to>
                                        <p:strVal val="visible"/>
                                      </p:to>
                                    </p:set>
                                    <p:animEffect transition="in" filter="diamond(in)">
                                      <p:cBhvr>
                                        <p:cTn id="245" dur="2000"/>
                                        <p:tgtEl>
                                          <p:spTgt spid="345"/>
                                        </p:tgtEl>
                                      </p:cBhvr>
                                    </p:animEffect>
                                  </p:childTnLst>
                                </p:cTn>
                              </p:par>
                              <p:par>
                                <p:cTn id="246" presetID="8" presetClass="entr" presetSubtype="16" fill="hold" nodeType="withEffect">
                                  <p:stCondLst>
                                    <p:cond delay="0"/>
                                  </p:stCondLst>
                                  <p:childTnLst>
                                    <p:set>
                                      <p:cBhvr>
                                        <p:cTn id="247" dur="1" fill="hold">
                                          <p:stCondLst>
                                            <p:cond delay="0"/>
                                          </p:stCondLst>
                                        </p:cTn>
                                        <p:tgtEl>
                                          <p:spTgt spid="346"/>
                                        </p:tgtEl>
                                        <p:attrNameLst>
                                          <p:attrName>style.visibility</p:attrName>
                                        </p:attrNameLst>
                                      </p:cBhvr>
                                      <p:to>
                                        <p:strVal val="visible"/>
                                      </p:to>
                                    </p:set>
                                    <p:animEffect transition="in" filter="diamond(in)">
                                      <p:cBhvr>
                                        <p:cTn id="248" dur="2000"/>
                                        <p:tgtEl>
                                          <p:spTgt spid="346"/>
                                        </p:tgtEl>
                                      </p:cBhvr>
                                    </p:animEffect>
                                  </p:childTnLst>
                                </p:cTn>
                              </p:par>
                              <p:par>
                                <p:cTn id="249" presetID="8" presetClass="entr" presetSubtype="16" fill="hold" nodeType="withEffect">
                                  <p:stCondLst>
                                    <p:cond delay="0"/>
                                  </p:stCondLst>
                                  <p:childTnLst>
                                    <p:set>
                                      <p:cBhvr>
                                        <p:cTn id="250" dur="1" fill="hold">
                                          <p:stCondLst>
                                            <p:cond delay="0"/>
                                          </p:stCondLst>
                                        </p:cTn>
                                        <p:tgtEl>
                                          <p:spTgt spid="347"/>
                                        </p:tgtEl>
                                        <p:attrNameLst>
                                          <p:attrName>style.visibility</p:attrName>
                                        </p:attrNameLst>
                                      </p:cBhvr>
                                      <p:to>
                                        <p:strVal val="visible"/>
                                      </p:to>
                                    </p:set>
                                    <p:animEffect transition="in" filter="diamond(in)">
                                      <p:cBhvr>
                                        <p:cTn id="251" dur="2000"/>
                                        <p:tgtEl>
                                          <p:spTgt spid="347"/>
                                        </p:tgtEl>
                                      </p:cBhvr>
                                    </p:animEffect>
                                  </p:childTnLst>
                                </p:cTn>
                              </p:par>
                              <p:par>
                                <p:cTn id="252" presetID="8" presetClass="entr" presetSubtype="16" fill="hold" nodeType="withEffect">
                                  <p:stCondLst>
                                    <p:cond delay="0"/>
                                  </p:stCondLst>
                                  <p:childTnLst>
                                    <p:set>
                                      <p:cBhvr>
                                        <p:cTn id="253" dur="1" fill="hold">
                                          <p:stCondLst>
                                            <p:cond delay="0"/>
                                          </p:stCondLst>
                                        </p:cTn>
                                        <p:tgtEl>
                                          <p:spTgt spid="348"/>
                                        </p:tgtEl>
                                        <p:attrNameLst>
                                          <p:attrName>style.visibility</p:attrName>
                                        </p:attrNameLst>
                                      </p:cBhvr>
                                      <p:to>
                                        <p:strVal val="visible"/>
                                      </p:to>
                                    </p:set>
                                    <p:animEffect transition="in" filter="diamond(in)">
                                      <p:cBhvr>
                                        <p:cTn id="254" dur="2000"/>
                                        <p:tgtEl>
                                          <p:spTgt spid="348"/>
                                        </p:tgtEl>
                                      </p:cBhvr>
                                    </p:animEffect>
                                  </p:childTnLst>
                                </p:cTn>
                              </p:par>
                              <p:par>
                                <p:cTn id="255" presetID="8" presetClass="entr" presetSubtype="16" fill="hold" nodeType="withEffect">
                                  <p:stCondLst>
                                    <p:cond delay="0"/>
                                  </p:stCondLst>
                                  <p:childTnLst>
                                    <p:set>
                                      <p:cBhvr>
                                        <p:cTn id="256" dur="1" fill="hold">
                                          <p:stCondLst>
                                            <p:cond delay="0"/>
                                          </p:stCondLst>
                                        </p:cTn>
                                        <p:tgtEl>
                                          <p:spTgt spid="349"/>
                                        </p:tgtEl>
                                        <p:attrNameLst>
                                          <p:attrName>style.visibility</p:attrName>
                                        </p:attrNameLst>
                                      </p:cBhvr>
                                      <p:to>
                                        <p:strVal val="visible"/>
                                      </p:to>
                                    </p:set>
                                    <p:animEffect transition="in" filter="diamond(in)">
                                      <p:cBhvr>
                                        <p:cTn id="257" dur="2000"/>
                                        <p:tgtEl>
                                          <p:spTgt spid="349"/>
                                        </p:tgtEl>
                                      </p:cBhvr>
                                    </p:animEffect>
                                  </p:childTnLst>
                                </p:cTn>
                              </p:par>
                              <p:par>
                                <p:cTn id="258" presetID="8" presetClass="entr" presetSubtype="16" fill="hold" nodeType="withEffect">
                                  <p:stCondLst>
                                    <p:cond delay="0"/>
                                  </p:stCondLst>
                                  <p:childTnLst>
                                    <p:set>
                                      <p:cBhvr>
                                        <p:cTn id="259" dur="1" fill="hold">
                                          <p:stCondLst>
                                            <p:cond delay="0"/>
                                          </p:stCondLst>
                                        </p:cTn>
                                        <p:tgtEl>
                                          <p:spTgt spid="350"/>
                                        </p:tgtEl>
                                        <p:attrNameLst>
                                          <p:attrName>style.visibility</p:attrName>
                                        </p:attrNameLst>
                                      </p:cBhvr>
                                      <p:to>
                                        <p:strVal val="visible"/>
                                      </p:to>
                                    </p:set>
                                    <p:animEffect transition="in" filter="diamond(in)">
                                      <p:cBhvr>
                                        <p:cTn id="260" dur="2000"/>
                                        <p:tgtEl>
                                          <p:spTgt spid="350"/>
                                        </p:tgtEl>
                                      </p:cBhvr>
                                    </p:animEffect>
                                  </p:childTnLst>
                                </p:cTn>
                              </p:par>
                              <p:par>
                                <p:cTn id="261" presetID="8" presetClass="entr" presetSubtype="16" fill="hold" nodeType="withEffect">
                                  <p:stCondLst>
                                    <p:cond delay="0"/>
                                  </p:stCondLst>
                                  <p:childTnLst>
                                    <p:set>
                                      <p:cBhvr>
                                        <p:cTn id="262" dur="1" fill="hold">
                                          <p:stCondLst>
                                            <p:cond delay="0"/>
                                          </p:stCondLst>
                                        </p:cTn>
                                        <p:tgtEl>
                                          <p:spTgt spid="351"/>
                                        </p:tgtEl>
                                        <p:attrNameLst>
                                          <p:attrName>style.visibility</p:attrName>
                                        </p:attrNameLst>
                                      </p:cBhvr>
                                      <p:to>
                                        <p:strVal val="visible"/>
                                      </p:to>
                                    </p:set>
                                    <p:animEffect transition="in" filter="diamond(in)">
                                      <p:cBhvr>
                                        <p:cTn id="263" dur="2000"/>
                                        <p:tgtEl>
                                          <p:spTgt spid="351"/>
                                        </p:tgtEl>
                                      </p:cBhvr>
                                    </p:animEffect>
                                  </p:childTnLst>
                                </p:cTn>
                              </p:par>
                              <p:par>
                                <p:cTn id="264" presetID="8" presetClass="entr" presetSubtype="16" fill="hold" nodeType="withEffect">
                                  <p:stCondLst>
                                    <p:cond delay="0"/>
                                  </p:stCondLst>
                                  <p:childTnLst>
                                    <p:set>
                                      <p:cBhvr>
                                        <p:cTn id="265" dur="1" fill="hold">
                                          <p:stCondLst>
                                            <p:cond delay="0"/>
                                          </p:stCondLst>
                                        </p:cTn>
                                        <p:tgtEl>
                                          <p:spTgt spid="352"/>
                                        </p:tgtEl>
                                        <p:attrNameLst>
                                          <p:attrName>style.visibility</p:attrName>
                                        </p:attrNameLst>
                                      </p:cBhvr>
                                      <p:to>
                                        <p:strVal val="visible"/>
                                      </p:to>
                                    </p:set>
                                    <p:animEffect transition="in" filter="diamond(in)">
                                      <p:cBhvr>
                                        <p:cTn id="266" dur="2000"/>
                                        <p:tgtEl>
                                          <p:spTgt spid="352"/>
                                        </p:tgtEl>
                                      </p:cBhvr>
                                    </p:animEffect>
                                  </p:childTnLst>
                                </p:cTn>
                              </p:par>
                              <p:par>
                                <p:cTn id="267" presetID="8" presetClass="entr" presetSubtype="16" fill="hold" nodeType="withEffect">
                                  <p:stCondLst>
                                    <p:cond delay="0"/>
                                  </p:stCondLst>
                                  <p:childTnLst>
                                    <p:set>
                                      <p:cBhvr>
                                        <p:cTn id="268" dur="1" fill="hold">
                                          <p:stCondLst>
                                            <p:cond delay="0"/>
                                          </p:stCondLst>
                                        </p:cTn>
                                        <p:tgtEl>
                                          <p:spTgt spid="353"/>
                                        </p:tgtEl>
                                        <p:attrNameLst>
                                          <p:attrName>style.visibility</p:attrName>
                                        </p:attrNameLst>
                                      </p:cBhvr>
                                      <p:to>
                                        <p:strVal val="visible"/>
                                      </p:to>
                                    </p:set>
                                    <p:animEffect transition="in" filter="diamond(in)">
                                      <p:cBhvr>
                                        <p:cTn id="269" dur="2000"/>
                                        <p:tgtEl>
                                          <p:spTgt spid="353"/>
                                        </p:tgtEl>
                                      </p:cBhvr>
                                    </p:animEffect>
                                  </p:childTnLst>
                                </p:cTn>
                              </p:par>
                            </p:childTnLst>
                          </p:cTn>
                        </p:par>
                        <p:par>
                          <p:cTn id="270" fill="hold">
                            <p:stCondLst>
                              <p:cond delay="2000"/>
                            </p:stCondLst>
                            <p:childTnLst>
                              <p:par>
                                <p:cTn id="271" presetID="2" presetClass="entr" presetSubtype="4" fill="hold" grpId="0" nodeType="afterEffect">
                                  <p:stCondLst>
                                    <p:cond delay="0"/>
                                  </p:stCondLst>
                                  <p:childTnLst>
                                    <p:set>
                                      <p:cBhvr>
                                        <p:cTn id="272" dur="1" fill="hold">
                                          <p:stCondLst>
                                            <p:cond delay="0"/>
                                          </p:stCondLst>
                                        </p:cTn>
                                        <p:tgtEl>
                                          <p:spTgt spid="111"/>
                                        </p:tgtEl>
                                        <p:attrNameLst>
                                          <p:attrName>style.visibility</p:attrName>
                                        </p:attrNameLst>
                                      </p:cBhvr>
                                      <p:to>
                                        <p:strVal val="visible"/>
                                      </p:to>
                                    </p:set>
                                    <p:anim calcmode="lin" valueType="num">
                                      <p:cBhvr additive="base">
                                        <p:cTn id="273" dur="500" fill="hold"/>
                                        <p:tgtEl>
                                          <p:spTgt spid="111"/>
                                        </p:tgtEl>
                                        <p:attrNameLst>
                                          <p:attrName>ppt_x</p:attrName>
                                        </p:attrNameLst>
                                      </p:cBhvr>
                                      <p:tavLst>
                                        <p:tav tm="0">
                                          <p:val>
                                            <p:strVal val="#ppt_x"/>
                                          </p:val>
                                        </p:tav>
                                        <p:tav tm="100000">
                                          <p:val>
                                            <p:strVal val="#ppt_x"/>
                                          </p:val>
                                        </p:tav>
                                      </p:tavLst>
                                    </p:anim>
                                    <p:anim calcmode="lin" valueType="num">
                                      <p:cBhvr additive="base">
                                        <p:cTn id="274" dur="500" fill="hold"/>
                                        <p:tgtEl>
                                          <p:spTgt spid="111"/>
                                        </p:tgtEl>
                                        <p:attrNameLst>
                                          <p:attrName>ppt_y</p:attrName>
                                        </p:attrNameLst>
                                      </p:cBhvr>
                                      <p:tavLst>
                                        <p:tav tm="0">
                                          <p:val>
                                            <p:strVal val="1+#ppt_h/2"/>
                                          </p:val>
                                        </p:tav>
                                        <p:tav tm="100000">
                                          <p:val>
                                            <p:strVal val="#ppt_y"/>
                                          </p:val>
                                        </p:tav>
                                      </p:tavLst>
                                    </p:anim>
                                  </p:childTnLst>
                                </p:cTn>
                              </p:par>
                            </p:childTnLst>
                          </p:cTn>
                        </p:par>
                        <p:par>
                          <p:cTn id="275" fill="hold">
                            <p:stCondLst>
                              <p:cond delay="2500"/>
                            </p:stCondLst>
                            <p:childTnLst>
                              <p:par>
                                <p:cTn id="276" presetID="21" presetClass="entr" presetSubtype="1" fill="hold" nodeType="afterEffect">
                                  <p:stCondLst>
                                    <p:cond delay="0"/>
                                  </p:stCondLst>
                                  <p:childTnLst>
                                    <p:set>
                                      <p:cBhvr>
                                        <p:cTn id="277" dur="1" fill="hold">
                                          <p:stCondLst>
                                            <p:cond delay="0"/>
                                          </p:stCondLst>
                                        </p:cTn>
                                        <p:tgtEl>
                                          <p:spTgt spid="354"/>
                                        </p:tgtEl>
                                        <p:attrNameLst>
                                          <p:attrName>style.visibility</p:attrName>
                                        </p:attrNameLst>
                                      </p:cBhvr>
                                      <p:to>
                                        <p:strVal val="visible"/>
                                      </p:to>
                                    </p:set>
                                    <p:animEffect transition="in" filter="wheel(1)">
                                      <p:cBhvr>
                                        <p:cTn id="278" dur="2000"/>
                                        <p:tgtEl>
                                          <p:spTgt spid="354"/>
                                        </p:tgtEl>
                                      </p:cBhvr>
                                    </p:animEffect>
                                  </p:childTnLst>
                                </p:cTn>
                              </p:par>
                              <p:par>
                                <p:cTn id="279" presetID="21" presetClass="entr" presetSubtype="1" fill="hold" nodeType="withEffect">
                                  <p:stCondLst>
                                    <p:cond delay="0"/>
                                  </p:stCondLst>
                                  <p:childTnLst>
                                    <p:set>
                                      <p:cBhvr>
                                        <p:cTn id="280" dur="1" fill="hold">
                                          <p:stCondLst>
                                            <p:cond delay="0"/>
                                          </p:stCondLst>
                                        </p:cTn>
                                        <p:tgtEl>
                                          <p:spTgt spid="355"/>
                                        </p:tgtEl>
                                        <p:attrNameLst>
                                          <p:attrName>style.visibility</p:attrName>
                                        </p:attrNameLst>
                                      </p:cBhvr>
                                      <p:to>
                                        <p:strVal val="visible"/>
                                      </p:to>
                                    </p:set>
                                    <p:animEffect transition="in" filter="wheel(1)">
                                      <p:cBhvr>
                                        <p:cTn id="281" dur="2000"/>
                                        <p:tgtEl>
                                          <p:spTgt spid="355"/>
                                        </p:tgtEl>
                                      </p:cBhvr>
                                    </p:animEffect>
                                  </p:childTnLst>
                                </p:cTn>
                              </p:par>
                              <p:par>
                                <p:cTn id="282" presetID="21" presetClass="entr" presetSubtype="1" fill="hold" nodeType="withEffect">
                                  <p:stCondLst>
                                    <p:cond delay="0"/>
                                  </p:stCondLst>
                                  <p:childTnLst>
                                    <p:set>
                                      <p:cBhvr>
                                        <p:cTn id="283" dur="1" fill="hold">
                                          <p:stCondLst>
                                            <p:cond delay="0"/>
                                          </p:stCondLst>
                                        </p:cTn>
                                        <p:tgtEl>
                                          <p:spTgt spid="356"/>
                                        </p:tgtEl>
                                        <p:attrNameLst>
                                          <p:attrName>style.visibility</p:attrName>
                                        </p:attrNameLst>
                                      </p:cBhvr>
                                      <p:to>
                                        <p:strVal val="visible"/>
                                      </p:to>
                                    </p:set>
                                    <p:animEffect transition="in" filter="wheel(1)">
                                      <p:cBhvr>
                                        <p:cTn id="284" dur="2000"/>
                                        <p:tgtEl>
                                          <p:spTgt spid="356"/>
                                        </p:tgtEl>
                                      </p:cBhvr>
                                    </p:animEffect>
                                  </p:childTnLst>
                                </p:cTn>
                              </p:par>
                              <p:par>
                                <p:cTn id="285" presetID="21" presetClass="entr" presetSubtype="1" fill="hold" nodeType="withEffect">
                                  <p:stCondLst>
                                    <p:cond delay="0"/>
                                  </p:stCondLst>
                                  <p:childTnLst>
                                    <p:set>
                                      <p:cBhvr>
                                        <p:cTn id="286" dur="1" fill="hold">
                                          <p:stCondLst>
                                            <p:cond delay="0"/>
                                          </p:stCondLst>
                                        </p:cTn>
                                        <p:tgtEl>
                                          <p:spTgt spid="357"/>
                                        </p:tgtEl>
                                        <p:attrNameLst>
                                          <p:attrName>style.visibility</p:attrName>
                                        </p:attrNameLst>
                                      </p:cBhvr>
                                      <p:to>
                                        <p:strVal val="visible"/>
                                      </p:to>
                                    </p:set>
                                    <p:animEffect transition="in" filter="wheel(1)">
                                      <p:cBhvr>
                                        <p:cTn id="287" dur="2000"/>
                                        <p:tgtEl>
                                          <p:spTgt spid="357"/>
                                        </p:tgtEl>
                                      </p:cBhvr>
                                    </p:animEffect>
                                  </p:childTnLst>
                                </p:cTn>
                              </p:par>
                              <p:par>
                                <p:cTn id="288" presetID="21" presetClass="entr" presetSubtype="1" fill="hold" nodeType="withEffect">
                                  <p:stCondLst>
                                    <p:cond delay="0"/>
                                  </p:stCondLst>
                                  <p:childTnLst>
                                    <p:set>
                                      <p:cBhvr>
                                        <p:cTn id="289" dur="1" fill="hold">
                                          <p:stCondLst>
                                            <p:cond delay="0"/>
                                          </p:stCondLst>
                                        </p:cTn>
                                        <p:tgtEl>
                                          <p:spTgt spid="358"/>
                                        </p:tgtEl>
                                        <p:attrNameLst>
                                          <p:attrName>style.visibility</p:attrName>
                                        </p:attrNameLst>
                                      </p:cBhvr>
                                      <p:to>
                                        <p:strVal val="visible"/>
                                      </p:to>
                                    </p:set>
                                    <p:animEffect transition="in" filter="wheel(1)">
                                      <p:cBhvr>
                                        <p:cTn id="290" dur="2000"/>
                                        <p:tgtEl>
                                          <p:spTgt spid="358"/>
                                        </p:tgtEl>
                                      </p:cBhvr>
                                    </p:animEffect>
                                  </p:childTnLst>
                                </p:cTn>
                              </p:par>
                              <p:par>
                                <p:cTn id="291" presetID="21" presetClass="entr" presetSubtype="1" fill="hold" nodeType="withEffect">
                                  <p:stCondLst>
                                    <p:cond delay="0"/>
                                  </p:stCondLst>
                                  <p:childTnLst>
                                    <p:set>
                                      <p:cBhvr>
                                        <p:cTn id="292" dur="1" fill="hold">
                                          <p:stCondLst>
                                            <p:cond delay="0"/>
                                          </p:stCondLst>
                                        </p:cTn>
                                        <p:tgtEl>
                                          <p:spTgt spid="359"/>
                                        </p:tgtEl>
                                        <p:attrNameLst>
                                          <p:attrName>style.visibility</p:attrName>
                                        </p:attrNameLst>
                                      </p:cBhvr>
                                      <p:to>
                                        <p:strVal val="visible"/>
                                      </p:to>
                                    </p:set>
                                    <p:animEffect transition="in" filter="wheel(1)">
                                      <p:cBhvr>
                                        <p:cTn id="293" dur="2000"/>
                                        <p:tgtEl>
                                          <p:spTgt spid="359"/>
                                        </p:tgtEl>
                                      </p:cBhvr>
                                    </p:animEffect>
                                  </p:childTnLst>
                                </p:cTn>
                              </p:par>
                              <p:par>
                                <p:cTn id="294" presetID="21" presetClass="entr" presetSubtype="1" fill="hold" nodeType="withEffect">
                                  <p:stCondLst>
                                    <p:cond delay="0"/>
                                  </p:stCondLst>
                                  <p:childTnLst>
                                    <p:set>
                                      <p:cBhvr>
                                        <p:cTn id="295" dur="1" fill="hold">
                                          <p:stCondLst>
                                            <p:cond delay="0"/>
                                          </p:stCondLst>
                                        </p:cTn>
                                        <p:tgtEl>
                                          <p:spTgt spid="360"/>
                                        </p:tgtEl>
                                        <p:attrNameLst>
                                          <p:attrName>style.visibility</p:attrName>
                                        </p:attrNameLst>
                                      </p:cBhvr>
                                      <p:to>
                                        <p:strVal val="visible"/>
                                      </p:to>
                                    </p:set>
                                    <p:animEffect transition="in" filter="wheel(1)">
                                      <p:cBhvr>
                                        <p:cTn id="296" dur="2000"/>
                                        <p:tgtEl>
                                          <p:spTgt spid="360"/>
                                        </p:tgtEl>
                                      </p:cBhvr>
                                    </p:animEffect>
                                  </p:childTnLst>
                                </p:cTn>
                              </p:par>
                              <p:par>
                                <p:cTn id="297" presetID="21" presetClass="entr" presetSubtype="1" fill="hold" nodeType="withEffect">
                                  <p:stCondLst>
                                    <p:cond delay="0"/>
                                  </p:stCondLst>
                                  <p:childTnLst>
                                    <p:set>
                                      <p:cBhvr>
                                        <p:cTn id="298" dur="1" fill="hold">
                                          <p:stCondLst>
                                            <p:cond delay="0"/>
                                          </p:stCondLst>
                                        </p:cTn>
                                        <p:tgtEl>
                                          <p:spTgt spid="361"/>
                                        </p:tgtEl>
                                        <p:attrNameLst>
                                          <p:attrName>style.visibility</p:attrName>
                                        </p:attrNameLst>
                                      </p:cBhvr>
                                      <p:to>
                                        <p:strVal val="visible"/>
                                      </p:to>
                                    </p:set>
                                    <p:animEffect transition="in" filter="wheel(1)">
                                      <p:cBhvr>
                                        <p:cTn id="299" dur="2000"/>
                                        <p:tgtEl>
                                          <p:spTgt spid="361"/>
                                        </p:tgtEl>
                                      </p:cBhvr>
                                    </p:animEffect>
                                  </p:childTnLst>
                                </p:cTn>
                              </p:par>
                              <p:par>
                                <p:cTn id="300" presetID="21" presetClass="entr" presetSubtype="1" fill="hold" nodeType="withEffect">
                                  <p:stCondLst>
                                    <p:cond delay="0"/>
                                  </p:stCondLst>
                                  <p:childTnLst>
                                    <p:set>
                                      <p:cBhvr>
                                        <p:cTn id="301" dur="1" fill="hold">
                                          <p:stCondLst>
                                            <p:cond delay="0"/>
                                          </p:stCondLst>
                                        </p:cTn>
                                        <p:tgtEl>
                                          <p:spTgt spid="362"/>
                                        </p:tgtEl>
                                        <p:attrNameLst>
                                          <p:attrName>style.visibility</p:attrName>
                                        </p:attrNameLst>
                                      </p:cBhvr>
                                      <p:to>
                                        <p:strVal val="visible"/>
                                      </p:to>
                                    </p:set>
                                    <p:animEffect transition="in" filter="wheel(1)">
                                      <p:cBhvr>
                                        <p:cTn id="302" dur="2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1" grpId="0"/>
      <p:bldGraphic spid="110" grpId="0">
        <p:bldAsOne/>
      </p:bldGraphic>
      <p:bldGraphic spid="110" grpId="1">
        <p:bldAsOne/>
      </p:bldGraphic>
      <p:bldGraphic spid="110" grpId="2">
        <p:bldAsOne/>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p:cNvGrpSpPr/>
          <p:nvPr/>
        </p:nvGrpSpPr>
        <p:grpSpPr>
          <a:xfrm>
            <a:off x="7783830" y="1905000"/>
            <a:ext cx="914400" cy="914400"/>
            <a:chOff x="-4686300" y="2637789"/>
            <a:chExt cx="1828800" cy="1828800"/>
          </a:xfrm>
        </p:grpSpPr>
        <p:sp>
          <p:nvSpPr>
            <p:cNvPr id="109" name="Oval 108"/>
            <p:cNvSpPr/>
            <p:nvPr/>
          </p:nvSpPr>
          <p:spPr>
            <a:xfrm>
              <a:off x="-4686300" y="2637789"/>
              <a:ext cx="1828800" cy="1828800"/>
            </a:xfrm>
            <a:prstGeom prst="ellipse">
              <a:avLst/>
            </a:prstGeom>
            <a:solidFill>
              <a:srgbClr val="DDA09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0" name="Oval 109"/>
            <p:cNvSpPr/>
            <p:nvPr/>
          </p:nvSpPr>
          <p:spPr>
            <a:xfrm>
              <a:off x="-4549140" y="2912109"/>
              <a:ext cx="1554480" cy="1554480"/>
            </a:xfrm>
            <a:prstGeom prst="ellipse">
              <a:avLst/>
            </a:prstGeom>
            <a:solidFill>
              <a:srgbClr val="F9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1" name="Oval 110"/>
            <p:cNvSpPr/>
            <p:nvPr/>
          </p:nvSpPr>
          <p:spPr>
            <a:xfrm>
              <a:off x="-4343400" y="3323589"/>
              <a:ext cx="1143000" cy="1143000"/>
            </a:xfrm>
            <a:prstGeom prst="ellipse">
              <a:avLst/>
            </a:prstGeom>
            <a:solidFill>
              <a:srgbClr val="DE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2" name="Oval 111"/>
            <p:cNvSpPr/>
            <p:nvPr/>
          </p:nvSpPr>
          <p:spPr>
            <a:xfrm>
              <a:off x="-4229100" y="3552189"/>
              <a:ext cx="914400" cy="9144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3" name="Oval 112"/>
            <p:cNvSpPr/>
            <p:nvPr/>
          </p:nvSpPr>
          <p:spPr>
            <a:xfrm>
              <a:off x="-4114800" y="3780789"/>
              <a:ext cx="685800" cy="6858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grpSp>
        <p:nvGrpSpPr>
          <p:cNvPr id="89" name="Group 88"/>
          <p:cNvGrpSpPr/>
          <p:nvPr/>
        </p:nvGrpSpPr>
        <p:grpSpPr>
          <a:xfrm>
            <a:off x="7802336" y="3352800"/>
            <a:ext cx="914400" cy="914400"/>
            <a:chOff x="-6400800" y="-1386840"/>
            <a:chExt cx="8229600" cy="8244840"/>
          </a:xfrm>
        </p:grpSpPr>
        <p:sp>
          <p:nvSpPr>
            <p:cNvPr id="90" name="Oval 89"/>
            <p:cNvSpPr/>
            <p:nvPr/>
          </p:nvSpPr>
          <p:spPr>
            <a:xfrm>
              <a:off x="-6400800" y="-1386840"/>
              <a:ext cx="8229600" cy="8229600"/>
            </a:xfrm>
            <a:prstGeom prst="ellipse">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1" name="Oval 90"/>
            <p:cNvSpPr/>
            <p:nvPr/>
          </p:nvSpPr>
          <p:spPr>
            <a:xfrm>
              <a:off x="-4174236" y="3066288"/>
              <a:ext cx="3776472" cy="377647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2" name="Oval 91"/>
            <p:cNvSpPr/>
            <p:nvPr/>
          </p:nvSpPr>
          <p:spPr>
            <a:xfrm>
              <a:off x="-3145536" y="5123688"/>
              <a:ext cx="1719072" cy="1719072"/>
            </a:xfrm>
            <a:prstGeom prst="ellipse">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3" name="Oval 92"/>
            <p:cNvSpPr/>
            <p:nvPr/>
          </p:nvSpPr>
          <p:spPr>
            <a:xfrm>
              <a:off x="-2857500" y="5715000"/>
              <a:ext cx="1143000" cy="1143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4" name="Oval 93"/>
            <p:cNvSpPr/>
            <p:nvPr/>
          </p:nvSpPr>
          <p:spPr>
            <a:xfrm>
              <a:off x="-2628900" y="6172200"/>
              <a:ext cx="685800" cy="6858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9" name="Oval 8"/>
          <p:cNvSpPr/>
          <p:nvPr/>
        </p:nvSpPr>
        <p:spPr>
          <a:xfrm>
            <a:off x="2094535" y="1143000"/>
            <a:ext cx="4800600" cy="4800600"/>
          </a:xfrm>
          <a:prstGeom prst="ellipse">
            <a:avLst/>
          </a:prstGeom>
          <a:solidFill>
            <a:srgbClr val="A996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Oval 13"/>
          <p:cNvSpPr/>
          <p:nvPr/>
        </p:nvSpPr>
        <p:spPr>
          <a:xfrm>
            <a:off x="3351835" y="3657600"/>
            <a:ext cx="2286000" cy="22860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normAutofit/>
          </a:bodyPr>
          <a:lstStyle/>
          <a:p>
            <a:r>
              <a:rPr lang="en-US" dirty="0" smtClean="0"/>
              <a:t>Childhood Experience and Alcoholism</a:t>
            </a:r>
            <a:endParaRPr lang="en-US" dirty="0"/>
          </a:p>
        </p:txBody>
      </p:sp>
      <p:sp>
        <p:nvSpPr>
          <p:cNvPr id="8" name="Oval 7"/>
          <p:cNvSpPr/>
          <p:nvPr/>
        </p:nvSpPr>
        <p:spPr>
          <a:xfrm>
            <a:off x="3214675" y="3383280"/>
            <a:ext cx="2560320" cy="256032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p:cNvSpPr/>
          <p:nvPr/>
        </p:nvSpPr>
        <p:spPr>
          <a:xfrm>
            <a:off x="3351835" y="3657600"/>
            <a:ext cx="2286000" cy="22860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Oval 4"/>
          <p:cNvSpPr/>
          <p:nvPr/>
        </p:nvSpPr>
        <p:spPr>
          <a:xfrm>
            <a:off x="3809035" y="4572000"/>
            <a:ext cx="1371600" cy="13716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 name="Oval 3"/>
          <p:cNvSpPr/>
          <p:nvPr/>
        </p:nvSpPr>
        <p:spPr>
          <a:xfrm>
            <a:off x="762000" y="2015490"/>
            <a:ext cx="685800" cy="6858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Oval 12"/>
          <p:cNvSpPr/>
          <p:nvPr/>
        </p:nvSpPr>
        <p:spPr>
          <a:xfrm>
            <a:off x="3809035" y="4572000"/>
            <a:ext cx="1371600" cy="1371600"/>
          </a:xfrm>
          <a:prstGeom prst="ellipse">
            <a:avLst/>
          </a:prstGeom>
          <a:solidFill>
            <a:srgbClr val="E5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Oval 11"/>
          <p:cNvSpPr/>
          <p:nvPr/>
        </p:nvSpPr>
        <p:spPr>
          <a:xfrm>
            <a:off x="3854755" y="4663440"/>
            <a:ext cx="1280160" cy="1280160"/>
          </a:xfrm>
          <a:prstGeom prst="ellipse">
            <a:avLst/>
          </a:prstGeom>
          <a:solidFill>
            <a:srgbClr val="9C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p:cNvSpPr/>
          <p:nvPr/>
        </p:nvSpPr>
        <p:spPr>
          <a:xfrm>
            <a:off x="4037635" y="5029200"/>
            <a:ext cx="914400" cy="9144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p:cNvSpPr/>
          <p:nvPr/>
        </p:nvSpPr>
        <p:spPr>
          <a:xfrm>
            <a:off x="762000" y="3637923"/>
            <a:ext cx="685800" cy="6858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5" name="Title 1"/>
          <p:cNvSpPr txBox="1">
            <a:spLocks/>
          </p:cNvSpPr>
          <p:nvPr/>
        </p:nvSpPr>
        <p:spPr>
          <a:xfrm>
            <a:off x="457200" y="2286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Tahoma"/>
                <a:ea typeface="+mj-ea"/>
                <a:cs typeface="+mj-cs"/>
              </a:rPr>
              <a:t>What Happens Later in Life?</a:t>
            </a:r>
            <a:endParaRPr kumimoji="0" lang="en-US" sz="4400" b="0" i="0" u="none" strike="noStrike" kern="1200" cap="none" spc="0" normalizeH="0" baseline="0" noProof="0" dirty="0">
              <a:ln>
                <a:noFill/>
              </a:ln>
              <a:solidFill>
                <a:srgbClr val="FFFF00"/>
              </a:solidFill>
              <a:effectLst/>
              <a:uLnTx/>
              <a:uFillTx/>
              <a:latin typeface="Tahoma"/>
              <a:ea typeface="+mj-ea"/>
              <a:cs typeface="+mj-cs"/>
            </a:endParaRPr>
          </a:p>
        </p:txBody>
      </p:sp>
      <p:sp>
        <p:nvSpPr>
          <p:cNvPr id="16" name="Title 1"/>
          <p:cNvSpPr txBox="1">
            <a:spLocks/>
          </p:cNvSpPr>
          <p:nvPr/>
        </p:nvSpPr>
        <p:spPr>
          <a:xfrm>
            <a:off x="457200" y="533400"/>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Tahoma"/>
                <a:ea typeface="+mj-ea"/>
                <a:cs typeface="+mj-cs"/>
              </a:rPr>
              <a:t>Childhood Experience and Smoking by Age 14</a:t>
            </a:r>
            <a:endParaRPr kumimoji="0" lang="en-US" sz="4400" b="0" i="0" u="none" strike="noStrike" kern="1200" cap="none" spc="0" normalizeH="0" baseline="0" noProof="0" dirty="0">
              <a:ln>
                <a:noFill/>
              </a:ln>
              <a:solidFill>
                <a:srgbClr val="FFFF00"/>
              </a:solidFill>
              <a:effectLst/>
              <a:uLnTx/>
              <a:uFillTx/>
              <a:latin typeface="Tahoma"/>
              <a:ea typeface="+mj-ea"/>
              <a:cs typeface="+mj-cs"/>
            </a:endParaRPr>
          </a:p>
        </p:txBody>
      </p:sp>
      <p:grpSp>
        <p:nvGrpSpPr>
          <p:cNvPr id="6" name="Group 5"/>
          <p:cNvGrpSpPr/>
          <p:nvPr/>
        </p:nvGrpSpPr>
        <p:grpSpPr>
          <a:xfrm>
            <a:off x="609600" y="3436620"/>
            <a:ext cx="914400" cy="914400"/>
            <a:chOff x="-2667000" y="2061210"/>
            <a:chExt cx="2286000" cy="2286000"/>
          </a:xfrm>
        </p:grpSpPr>
        <p:sp>
          <p:nvSpPr>
            <p:cNvPr id="17" name="Oval 16"/>
            <p:cNvSpPr/>
            <p:nvPr/>
          </p:nvSpPr>
          <p:spPr>
            <a:xfrm>
              <a:off x="-2667000" y="2061210"/>
              <a:ext cx="2286000" cy="22860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Oval 17"/>
            <p:cNvSpPr/>
            <p:nvPr/>
          </p:nvSpPr>
          <p:spPr>
            <a:xfrm>
              <a:off x="-2209800" y="2975610"/>
              <a:ext cx="1371600" cy="1371600"/>
            </a:xfrm>
            <a:prstGeom prst="ellipse">
              <a:avLst/>
            </a:prstGeom>
            <a:solidFill>
              <a:srgbClr val="E5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9" name="Oval 18"/>
            <p:cNvSpPr/>
            <p:nvPr/>
          </p:nvSpPr>
          <p:spPr>
            <a:xfrm>
              <a:off x="-2164080" y="3067050"/>
              <a:ext cx="1280160" cy="1280160"/>
            </a:xfrm>
            <a:prstGeom prst="ellipse">
              <a:avLst/>
            </a:prstGeom>
            <a:solidFill>
              <a:srgbClr val="9C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0" name="Oval 19"/>
            <p:cNvSpPr/>
            <p:nvPr/>
          </p:nvSpPr>
          <p:spPr>
            <a:xfrm>
              <a:off x="-1981200" y="3432810"/>
              <a:ext cx="914400" cy="9144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1" name="Oval 20"/>
            <p:cNvSpPr/>
            <p:nvPr/>
          </p:nvSpPr>
          <p:spPr>
            <a:xfrm>
              <a:off x="-1866900" y="3661410"/>
              <a:ext cx="685800" cy="6858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grpSp>
        <p:nvGrpSpPr>
          <p:cNvPr id="22" name="Group 21"/>
          <p:cNvGrpSpPr/>
          <p:nvPr/>
        </p:nvGrpSpPr>
        <p:grpSpPr>
          <a:xfrm>
            <a:off x="647700" y="1847019"/>
            <a:ext cx="914400" cy="914400"/>
            <a:chOff x="-5091125" y="982980"/>
            <a:chExt cx="4800600" cy="4804410"/>
          </a:xfrm>
        </p:grpSpPr>
        <p:sp>
          <p:nvSpPr>
            <p:cNvPr id="33" name="Oval 32"/>
            <p:cNvSpPr/>
            <p:nvPr/>
          </p:nvSpPr>
          <p:spPr>
            <a:xfrm>
              <a:off x="-5091125" y="982980"/>
              <a:ext cx="4800600" cy="4800600"/>
            </a:xfrm>
            <a:prstGeom prst="ellipse">
              <a:avLst/>
            </a:prstGeom>
            <a:solidFill>
              <a:srgbClr val="A996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a:off x="-3970985" y="3223260"/>
              <a:ext cx="2560320" cy="256032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a:off x="-3833825" y="3497580"/>
              <a:ext cx="2286000" cy="22860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a:off x="-3376625" y="4411980"/>
              <a:ext cx="1371600" cy="13716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Oval 36"/>
            <p:cNvSpPr/>
            <p:nvPr/>
          </p:nvSpPr>
          <p:spPr>
            <a:xfrm>
              <a:off x="-3033725" y="5101590"/>
              <a:ext cx="685800" cy="6858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39" name="Title 1"/>
          <p:cNvSpPr txBox="1">
            <a:spLocks/>
          </p:cNvSpPr>
          <p:nvPr/>
        </p:nvSpPr>
        <p:spPr>
          <a:xfrm>
            <a:off x="457200" y="2286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Tahoma"/>
                <a:ea typeface="+mj-ea"/>
                <a:cs typeface="+mj-cs"/>
              </a:rPr>
              <a:t>Childhood Experiences and COPD</a:t>
            </a:r>
            <a:endParaRPr kumimoji="0" lang="en-US" sz="4400" b="0" i="0" u="none" strike="noStrike" kern="1200" cap="none" spc="0" normalizeH="0" baseline="0" noProof="0" dirty="0">
              <a:ln>
                <a:noFill/>
              </a:ln>
              <a:solidFill>
                <a:srgbClr val="FFFF00"/>
              </a:solidFill>
              <a:effectLst/>
              <a:uLnTx/>
              <a:uFillTx/>
              <a:latin typeface="Tahoma"/>
              <a:ea typeface="+mj-ea"/>
              <a:cs typeface="+mj-cs"/>
            </a:endParaRPr>
          </a:p>
        </p:txBody>
      </p:sp>
      <p:sp>
        <p:nvSpPr>
          <p:cNvPr id="40" name="Oval 39"/>
          <p:cNvSpPr/>
          <p:nvPr/>
        </p:nvSpPr>
        <p:spPr>
          <a:xfrm>
            <a:off x="3580435" y="4114800"/>
            <a:ext cx="1828800" cy="1828800"/>
          </a:xfrm>
          <a:prstGeom prst="ellipse">
            <a:avLst/>
          </a:prstGeom>
          <a:solidFill>
            <a:srgbClr val="DDA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1" name="Oval 40"/>
          <p:cNvSpPr/>
          <p:nvPr/>
        </p:nvSpPr>
        <p:spPr>
          <a:xfrm>
            <a:off x="3717595" y="4389120"/>
            <a:ext cx="1554480" cy="1554480"/>
          </a:xfrm>
          <a:prstGeom prst="ellipse">
            <a:avLst/>
          </a:prstGeom>
          <a:solidFill>
            <a:srgbClr val="F9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2" name="Oval 41"/>
          <p:cNvSpPr/>
          <p:nvPr/>
        </p:nvSpPr>
        <p:spPr>
          <a:xfrm>
            <a:off x="3923335" y="4800600"/>
            <a:ext cx="1143000" cy="1143000"/>
          </a:xfrm>
          <a:prstGeom prst="ellipse">
            <a:avLst/>
          </a:prstGeom>
          <a:solidFill>
            <a:srgbClr val="DE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3" name="Oval 42"/>
          <p:cNvSpPr/>
          <p:nvPr/>
        </p:nvSpPr>
        <p:spPr>
          <a:xfrm>
            <a:off x="4037635" y="5029200"/>
            <a:ext cx="914400" cy="9144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4" name="Oval 43"/>
          <p:cNvSpPr/>
          <p:nvPr/>
        </p:nvSpPr>
        <p:spPr>
          <a:xfrm>
            <a:off x="7924800" y="2133600"/>
            <a:ext cx="685800" cy="6858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1" name="Title 1"/>
          <p:cNvSpPr txBox="1">
            <a:spLocks/>
          </p:cNvSpPr>
          <p:nvPr/>
        </p:nvSpPr>
        <p:spPr>
          <a:xfrm>
            <a:off x="457200" y="228600"/>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Tahoma"/>
                <a:ea typeface="+mj-ea"/>
                <a:cs typeface="+mj-cs"/>
              </a:rPr>
              <a:t>Childhood Experiences and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Tahoma"/>
                <a:ea typeface="+mj-ea"/>
                <a:cs typeface="+mj-cs"/>
              </a:rPr>
              <a:t>Suicide Attempt</a:t>
            </a:r>
            <a:endParaRPr kumimoji="0" lang="en-US" sz="4400" b="0" i="0" u="none" strike="noStrike" kern="1200" cap="none" spc="0" normalizeH="0" baseline="0" noProof="0" dirty="0">
              <a:ln>
                <a:noFill/>
              </a:ln>
              <a:solidFill>
                <a:srgbClr val="FFFF00"/>
              </a:solidFill>
              <a:effectLst/>
              <a:uLnTx/>
              <a:uFillTx/>
              <a:latin typeface="Tahoma"/>
              <a:ea typeface="+mj-ea"/>
              <a:cs typeface="+mj-cs"/>
            </a:endParaRPr>
          </a:p>
        </p:txBody>
      </p:sp>
      <p:sp>
        <p:nvSpPr>
          <p:cNvPr id="52" name="Oval 51"/>
          <p:cNvSpPr/>
          <p:nvPr/>
        </p:nvSpPr>
        <p:spPr>
          <a:xfrm>
            <a:off x="457200" y="-1911369"/>
            <a:ext cx="8229600" cy="8229600"/>
          </a:xfrm>
          <a:prstGeom prst="ellipse">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3" name="Oval 52"/>
          <p:cNvSpPr/>
          <p:nvPr/>
        </p:nvSpPr>
        <p:spPr>
          <a:xfrm>
            <a:off x="2683764" y="2494788"/>
            <a:ext cx="3776472" cy="377647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4" name="Oval 53"/>
          <p:cNvSpPr/>
          <p:nvPr/>
        </p:nvSpPr>
        <p:spPr>
          <a:xfrm>
            <a:off x="3712464" y="4552188"/>
            <a:ext cx="1719072" cy="1719072"/>
          </a:xfrm>
          <a:prstGeom prst="ellipse">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5" name="Oval 54"/>
          <p:cNvSpPr/>
          <p:nvPr/>
        </p:nvSpPr>
        <p:spPr>
          <a:xfrm>
            <a:off x="4000500" y="5143500"/>
            <a:ext cx="1143000" cy="1143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6" name="Oval 55"/>
          <p:cNvSpPr/>
          <p:nvPr/>
        </p:nvSpPr>
        <p:spPr>
          <a:xfrm>
            <a:off x="7924800" y="3505200"/>
            <a:ext cx="685800" cy="6858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6" name="Title 1"/>
          <p:cNvSpPr txBox="1">
            <a:spLocks/>
          </p:cNvSpPr>
          <p:nvPr/>
        </p:nvSpPr>
        <p:spPr>
          <a:xfrm>
            <a:off x="457200" y="228600"/>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Tahoma"/>
                <a:ea typeface="+mj-ea"/>
                <a:cs typeface="+mj-cs"/>
              </a:rPr>
              <a:t>Childhood Experiences and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Tahoma"/>
                <a:ea typeface="+mj-ea"/>
                <a:cs typeface="+mj-cs"/>
              </a:rPr>
              <a:t>IV Drug Use</a:t>
            </a:r>
            <a:endParaRPr kumimoji="0" lang="en-US" sz="4400" b="0" i="0" u="none" strike="noStrike" kern="1200" cap="none" spc="0" normalizeH="0" baseline="0" noProof="0" dirty="0">
              <a:ln>
                <a:noFill/>
              </a:ln>
              <a:solidFill>
                <a:srgbClr val="FFFF00"/>
              </a:solidFill>
              <a:effectLst/>
              <a:uLnTx/>
              <a:uFillTx/>
              <a:latin typeface="Tahoma"/>
              <a:ea typeface="+mj-ea"/>
              <a:cs typeface="+mj-cs"/>
            </a:endParaRPr>
          </a:p>
        </p:txBody>
      </p:sp>
      <p:sp>
        <p:nvSpPr>
          <p:cNvPr id="77" name="Oval 76"/>
          <p:cNvSpPr/>
          <p:nvPr/>
        </p:nvSpPr>
        <p:spPr>
          <a:xfrm>
            <a:off x="114300" y="-2235503"/>
            <a:ext cx="8915400" cy="8915400"/>
          </a:xfrm>
          <a:prstGeom prst="ellipse">
            <a:avLst/>
          </a:prstGeom>
          <a:solidFill>
            <a:srgbClr val="D6A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Oval 77"/>
          <p:cNvSpPr/>
          <p:nvPr/>
        </p:nvSpPr>
        <p:spPr>
          <a:xfrm>
            <a:off x="1524000" y="468086"/>
            <a:ext cx="6172200" cy="6172200"/>
          </a:xfrm>
          <a:prstGeom prst="ellipse">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Oval 78"/>
          <p:cNvSpPr/>
          <p:nvPr/>
        </p:nvSpPr>
        <p:spPr>
          <a:xfrm>
            <a:off x="2895600" y="3189514"/>
            <a:ext cx="3429000" cy="3429000"/>
          </a:xfrm>
          <a:prstGeom prst="ellipse">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Oval 79"/>
          <p:cNvSpPr/>
          <p:nvPr/>
        </p:nvSpPr>
        <p:spPr>
          <a:xfrm>
            <a:off x="3924300" y="5268686"/>
            <a:ext cx="1371600" cy="1371600"/>
          </a:xfrm>
          <a:prstGeom prst="ellipse">
            <a:avLst/>
          </a:prstGeom>
          <a:solidFill>
            <a:srgbClr val="C8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1" name="Oval 80"/>
          <p:cNvSpPr/>
          <p:nvPr/>
        </p:nvSpPr>
        <p:spPr>
          <a:xfrm>
            <a:off x="762000" y="5334000"/>
            <a:ext cx="685800" cy="685800"/>
          </a:xfrm>
          <a:prstGeom prst="ellipse">
            <a:avLst/>
          </a:prstGeom>
          <a:solidFill>
            <a:srgbClr val="FFE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2" name="Oval 81"/>
          <p:cNvSpPr/>
          <p:nvPr/>
        </p:nvSpPr>
        <p:spPr>
          <a:xfrm>
            <a:off x="1409700" y="152400"/>
            <a:ext cx="6400800" cy="6400800"/>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nvGrpSpPr>
          <p:cNvPr id="101" name="Group 100"/>
          <p:cNvGrpSpPr/>
          <p:nvPr/>
        </p:nvGrpSpPr>
        <p:grpSpPr>
          <a:xfrm>
            <a:off x="3741420" y="4808220"/>
            <a:ext cx="1737360" cy="1737360"/>
            <a:chOff x="-12039600" y="-549728"/>
            <a:chExt cx="8915400" cy="8926286"/>
          </a:xfrm>
        </p:grpSpPr>
        <p:sp>
          <p:nvSpPr>
            <p:cNvPr id="102" name="Oval 101"/>
            <p:cNvSpPr/>
            <p:nvPr/>
          </p:nvSpPr>
          <p:spPr>
            <a:xfrm>
              <a:off x="-12039600" y="-549728"/>
              <a:ext cx="8915400" cy="8915400"/>
            </a:xfrm>
            <a:prstGeom prst="ellipse">
              <a:avLst/>
            </a:prstGeom>
            <a:solidFill>
              <a:srgbClr val="D6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3" name="Oval 102"/>
            <p:cNvSpPr/>
            <p:nvPr/>
          </p:nvSpPr>
          <p:spPr>
            <a:xfrm>
              <a:off x="-10668000" y="2204358"/>
              <a:ext cx="6172200" cy="6172200"/>
            </a:xfrm>
            <a:prstGeom prst="ellipse">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4" name="Oval 103"/>
            <p:cNvSpPr/>
            <p:nvPr/>
          </p:nvSpPr>
          <p:spPr>
            <a:xfrm>
              <a:off x="-9296400" y="4925786"/>
              <a:ext cx="3429000" cy="3429000"/>
            </a:xfrm>
            <a:prstGeom prst="ellipse">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5" name="Oval 104"/>
            <p:cNvSpPr/>
            <p:nvPr/>
          </p:nvSpPr>
          <p:spPr>
            <a:xfrm>
              <a:off x="-8267700" y="7004958"/>
              <a:ext cx="1371600" cy="1371600"/>
            </a:xfrm>
            <a:prstGeom prst="ellipse">
              <a:avLst/>
            </a:prstGeom>
            <a:solidFill>
              <a:srgbClr val="C8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6" name="Oval 105"/>
            <p:cNvSpPr/>
            <p:nvPr/>
          </p:nvSpPr>
          <p:spPr>
            <a:xfrm>
              <a:off x="-7924800" y="7679872"/>
              <a:ext cx="685800" cy="685800"/>
            </a:xfrm>
            <a:prstGeom prst="ellipse">
              <a:avLst/>
            </a:prstGeom>
            <a:solidFill>
              <a:srgbClr val="FFE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2" y="-15240"/>
            <a:ext cx="9144000"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7915-0614-4957-8633-D576C364C48B}" type="slidenum">
              <a:rPr kumimoji="0" lang="en-US"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23" name="Rectangle 22"/>
          <p:cNvSpPr/>
          <p:nvPr/>
        </p:nvSpPr>
        <p:spPr>
          <a:xfrm>
            <a:off x="10246" y="6418617"/>
            <a:ext cx="5876778" cy="369332"/>
          </a:xfrm>
          <a:prstGeom prst="rect">
            <a:avLst/>
          </a:prstGeom>
        </p:spPr>
        <p:txBody>
          <a:bodyPr wrap="square">
            <a:spAutoFit/>
          </a:bodyPr>
          <a:lstStyle/>
          <a:p>
            <a:pPr lvl="0">
              <a:defRPr/>
            </a:pPr>
            <a:r>
              <a:rPr lang="en-US" dirty="0">
                <a:latin typeface="Calibri" panose="020F0502020204030204" pitchFamily="34" charset="0"/>
                <a:cs typeface="Calibri" panose="020F0502020204030204" pitchFamily="34" charset="0"/>
              </a:rPr>
              <a:t>SOURCE: </a:t>
            </a:r>
            <a:r>
              <a:rPr lang="en-US" dirty="0" err="1">
                <a:latin typeface="Calibri" panose="020F0502020204030204" pitchFamily="34" charset="0"/>
                <a:cs typeface="Calibri" panose="020F0502020204030204" pitchFamily="34" charset="0"/>
              </a:rPr>
              <a:t>Felitti</a:t>
            </a:r>
            <a:r>
              <a:rPr lang="en-US" dirty="0">
                <a:latin typeface="Calibri" panose="020F0502020204030204" pitchFamily="34" charset="0"/>
                <a:cs typeface="Calibri" panose="020F0502020204030204" pitchFamily="34" charset="0"/>
              </a:rPr>
              <a:t> et al., 1998</a:t>
            </a:r>
          </a:p>
        </p:txBody>
      </p:sp>
    </p:spTree>
    <p:extLst>
      <p:ext uri="{BB962C8B-B14F-4D97-AF65-F5344CB8AC3E}">
        <p14:creationId xmlns:p14="http://schemas.microsoft.com/office/powerpoint/2010/main" val="285317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05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42" presetClass="path" presetSubtype="0" accel="50000" decel="50000" fill="hold" grpId="0" nodeType="withEffect">
                                  <p:stCondLst>
                                    <p:cond delay="0"/>
                                  </p:stCondLst>
                                  <p:childTnLst>
                                    <p:animMotion origin="layout" path="M -3.33333E-6 -0.00278 L 0.37084 0.23888 " pathEditMode="relative" rAng="0" ptsTypes="AA">
                                      <p:cBhvr>
                                        <p:cTn id="17" dur="2000" fill="hold"/>
                                        <p:tgtEl>
                                          <p:spTgt spid="10"/>
                                        </p:tgtEl>
                                        <p:attrNameLst>
                                          <p:attrName>ppt_x</p:attrName>
                                          <p:attrName>ppt_y</p:attrName>
                                        </p:attrNameLst>
                                      </p:cBhvr>
                                      <p:rCtr x="18542" y="12083"/>
                                    </p:animMotion>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42" presetClass="path" presetSubtype="0" accel="50000" decel="50000" fill="hold" grpId="0" nodeType="withEffect">
                                  <p:stCondLst>
                                    <p:cond delay="0"/>
                                  </p:stCondLst>
                                  <p:childTnLst>
                                    <p:animMotion origin="layout" path="M 3.33333E-6 -0.00555 L -0.4125 0.45556 " pathEditMode="relative" rAng="0" ptsTypes="AA">
                                      <p:cBhvr>
                                        <p:cTn id="76" dur="2000" fill="hold"/>
                                        <p:tgtEl>
                                          <p:spTgt spid="44"/>
                                        </p:tgtEl>
                                        <p:attrNameLst>
                                          <p:attrName>ppt_x</p:attrName>
                                          <p:attrName>ppt_y</p:attrName>
                                        </p:attrNameLst>
                                      </p:cBhvr>
                                      <p:rCtr x="-20625" y="23056"/>
                                    </p:animMotion>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anim calcmode="lin" valueType="num">
                                      <p:cBhvr>
                                        <p:cTn id="81" dur="500" fill="hold"/>
                                        <p:tgtEl>
                                          <p:spTgt spid="43"/>
                                        </p:tgtEl>
                                        <p:attrNameLst>
                                          <p:attrName>ppt_w</p:attrName>
                                        </p:attrNameLst>
                                      </p:cBhvr>
                                      <p:tavLst>
                                        <p:tav tm="0">
                                          <p:val>
                                            <p:fltVal val="0"/>
                                          </p:val>
                                        </p:tav>
                                        <p:tav tm="100000">
                                          <p:val>
                                            <p:strVal val="#ppt_w"/>
                                          </p:val>
                                        </p:tav>
                                      </p:tavLst>
                                    </p:anim>
                                    <p:anim calcmode="lin" valueType="num">
                                      <p:cBhvr>
                                        <p:cTn id="82" dur="500" fill="hold"/>
                                        <p:tgtEl>
                                          <p:spTgt spid="43"/>
                                        </p:tgtEl>
                                        <p:attrNameLst>
                                          <p:attrName>ppt_h</p:attrName>
                                        </p:attrNameLst>
                                      </p:cBhvr>
                                      <p:tavLst>
                                        <p:tav tm="0">
                                          <p:val>
                                            <p:fltVal val="0"/>
                                          </p:val>
                                        </p:tav>
                                        <p:tav tm="100000">
                                          <p:val>
                                            <p:strVal val="#ppt_h"/>
                                          </p:val>
                                        </p:tav>
                                      </p:tavLst>
                                    </p:anim>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42"/>
                                        </p:tgtEl>
                                        <p:attrNameLst>
                                          <p:attrName>style.visibility</p:attrName>
                                        </p:attrNameLst>
                                      </p:cBhvr>
                                      <p:to>
                                        <p:strVal val="visible"/>
                                      </p:to>
                                    </p:set>
                                    <p:anim calcmode="lin" valueType="num">
                                      <p:cBhvr>
                                        <p:cTn id="88" dur="500" fill="hold"/>
                                        <p:tgtEl>
                                          <p:spTgt spid="42"/>
                                        </p:tgtEl>
                                        <p:attrNameLst>
                                          <p:attrName>ppt_w</p:attrName>
                                        </p:attrNameLst>
                                      </p:cBhvr>
                                      <p:tavLst>
                                        <p:tav tm="0">
                                          <p:val>
                                            <p:fltVal val="0"/>
                                          </p:val>
                                        </p:tav>
                                        <p:tav tm="100000">
                                          <p:val>
                                            <p:strVal val="#ppt_w"/>
                                          </p:val>
                                        </p:tav>
                                      </p:tavLst>
                                    </p:anim>
                                    <p:anim calcmode="lin" valueType="num">
                                      <p:cBhvr>
                                        <p:cTn id="89" dur="500" fill="hold"/>
                                        <p:tgtEl>
                                          <p:spTgt spid="42"/>
                                        </p:tgtEl>
                                        <p:attrNameLst>
                                          <p:attrName>ppt_h</p:attrName>
                                        </p:attrNameLst>
                                      </p:cBhvr>
                                      <p:tavLst>
                                        <p:tav tm="0">
                                          <p:val>
                                            <p:fltVal val="0"/>
                                          </p:val>
                                        </p:tav>
                                        <p:tav tm="100000">
                                          <p:val>
                                            <p:strVal val="#ppt_h"/>
                                          </p:val>
                                        </p:tav>
                                      </p:tavLst>
                                    </p:anim>
                                    <p:animEffect transition="in" filter="fade">
                                      <p:cBhvr>
                                        <p:cTn id="90" dur="500"/>
                                        <p:tgtEl>
                                          <p:spTgt spid="42"/>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500" fill="hold"/>
                                        <p:tgtEl>
                                          <p:spTgt spid="41"/>
                                        </p:tgtEl>
                                        <p:attrNameLst>
                                          <p:attrName>ppt_w</p:attrName>
                                        </p:attrNameLst>
                                      </p:cBhvr>
                                      <p:tavLst>
                                        <p:tav tm="0">
                                          <p:val>
                                            <p:fltVal val="0"/>
                                          </p:val>
                                        </p:tav>
                                        <p:tav tm="100000">
                                          <p:val>
                                            <p:strVal val="#ppt_w"/>
                                          </p:val>
                                        </p:tav>
                                      </p:tavLst>
                                    </p:anim>
                                    <p:anim calcmode="lin" valueType="num">
                                      <p:cBhvr>
                                        <p:cTn id="96" dur="500" fill="hold"/>
                                        <p:tgtEl>
                                          <p:spTgt spid="41"/>
                                        </p:tgtEl>
                                        <p:attrNameLst>
                                          <p:attrName>ppt_h</p:attrName>
                                        </p:attrNameLst>
                                      </p:cBhvr>
                                      <p:tavLst>
                                        <p:tav tm="0">
                                          <p:val>
                                            <p:fltVal val="0"/>
                                          </p:val>
                                        </p:tav>
                                        <p:tav tm="100000">
                                          <p:val>
                                            <p:strVal val="#ppt_h"/>
                                          </p:val>
                                        </p:tav>
                                      </p:tavLst>
                                    </p:anim>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animEffect transition="in" filter="fade">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44"/>
                                        </p:tgtEl>
                                      </p:cBhvr>
                                    </p:animEffect>
                                    <p:set>
                                      <p:cBhvr>
                                        <p:cTn id="109" dur="1" fill="hold">
                                          <p:stCondLst>
                                            <p:cond delay="499"/>
                                          </p:stCondLst>
                                        </p:cTn>
                                        <p:tgtEl>
                                          <p:spTgt spid="4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43"/>
                                        </p:tgtEl>
                                      </p:cBhvr>
                                    </p:animEffect>
                                    <p:set>
                                      <p:cBhvr>
                                        <p:cTn id="112" dur="1" fill="hold">
                                          <p:stCondLst>
                                            <p:cond delay="499"/>
                                          </p:stCondLst>
                                        </p:cTn>
                                        <p:tgtEl>
                                          <p:spTgt spid="4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42"/>
                                        </p:tgtEl>
                                      </p:cBhvr>
                                    </p:animEffect>
                                    <p:set>
                                      <p:cBhvr>
                                        <p:cTn id="115" dur="1" fill="hold">
                                          <p:stCondLst>
                                            <p:cond delay="499"/>
                                          </p:stCondLst>
                                        </p:cTn>
                                        <p:tgtEl>
                                          <p:spTgt spid="4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41"/>
                                        </p:tgtEl>
                                      </p:cBhvr>
                                    </p:animEffect>
                                    <p:set>
                                      <p:cBhvr>
                                        <p:cTn id="118" dur="1" fill="hold">
                                          <p:stCondLst>
                                            <p:cond delay="499"/>
                                          </p:stCondLst>
                                        </p:cTn>
                                        <p:tgtEl>
                                          <p:spTgt spid="41"/>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40"/>
                                        </p:tgtEl>
                                      </p:cBhvr>
                                    </p:animEffect>
                                    <p:set>
                                      <p:cBhvr>
                                        <p:cTn id="121" dur="1" fill="hold">
                                          <p:stCondLst>
                                            <p:cond delay="499"/>
                                          </p:stCondLst>
                                        </p:cTn>
                                        <p:tgtEl>
                                          <p:spTgt spid="40"/>
                                        </p:tgtEl>
                                        <p:attrNameLst>
                                          <p:attrName>style.visibility</p:attrName>
                                        </p:attrNameLst>
                                      </p:cBhvr>
                                      <p:to>
                                        <p:strVal val="hidden"/>
                                      </p:to>
                                    </p:set>
                                  </p:childTnLst>
                                </p:cTn>
                              </p:par>
                            </p:childTnLst>
                          </p:cTn>
                        </p:par>
                        <p:par>
                          <p:cTn id="122" fill="hold">
                            <p:stCondLst>
                              <p:cond delay="500"/>
                            </p:stCondLst>
                            <p:childTnLst>
                              <p:par>
                                <p:cTn id="123" presetID="10" presetClass="entr" presetSubtype="0" fill="hold" nodeType="afterEffect">
                                  <p:stCondLst>
                                    <p:cond delay="0"/>
                                  </p:stCondLst>
                                  <p:childTnLst>
                                    <p:set>
                                      <p:cBhvr>
                                        <p:cTn id="124" dur="1" fill="hold">
                                          <p:stCondLst>
                                            <p:cond delay="0"/>
                                          </p:stCondLst>
                                        </p:cTn>
                                        <p:tgtEl>
                                          <p:spTgt spid="108"/>
                                        </p:tgtEl>
                                        <p:attrNameLst>
                                          <p:attrName>style.visibility</p:attrName>
                                        </p:attrNameLst>
                                      </p:cBhvr>
                                      <p:to>
                                        <p:strVal val="visible"/>
                                      </p:to>
                                    </p:set>
                                    <p:animEffect transition="in" filter="fade">
                                      <p:cBhvr>
                                        <p:cTn id="125" dur="500"/>
                                        <p:tgtEl>
                                          <p:spTgt spid="108"/>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par>
                          <p:cTn id="131" fill="hold">
                            <p:stCondLst>
                              <p:cond delay="500"/>
                            </p:stCondLst>
                            <p:childTnLst>
                              <p:par>
                                <p:cTn id="132" presetID="10" presetClass="entr" presetSubtype="0" fill="hold" grpId="0" nodeType="afterEffect">
                                  <p:stCondLst>
                                    <p:cond delay="0"/>
                                  </p:stCondLst>
                                  <p:childTnLst>
                                    <p:set>
                                      <p:cBhvr>
                                        <p:cTn id="133" dur="1" fill="hold">
                                          <p:stCondLst>
                                            <p:cond delay="0"/>
                                          </p:stCondLst>
                                        </p:cTn>
                                        <p:tgtEl>
                                          <p:spTgt spid="2"/>
                                        </p:tgtEl>
                                        <p:attrNameLst>
                                          <p:attrName>style.visibility</p:attrName>
                                        </p:attrNameLst>
                                      </p:cBhvr>
                                      <p:to>
                                        <p:strVal val="visible"/>
                                      </p:to>
                                    </p:set>
                                    <p:animEffect transition="in" filter="fade">
                                      <p:cBhvr>
                                        <p:cTn id="134" dur="500"/>
                                        <p:tgtEl>
                                          <p:spTgt spid="2"/>
                                        </p:tgtEl>
                                      </p:cBhvr>
                                    </p:animEffect>
                                  </p:childTnLst>
                                </p:cTn>
                              </p:par>
                              <p:par>
                                <p:cTn id="135" presetID="42" presetClass="path" presetSubtype="0" accel="50000" decel="50000" fill="hold" grpId="0" nodeType="withEffect">
                                  <p:stCondLst>
                                    <p:cond delay="0"/>
                                  </p:stCondLst>
                                  <p:childTnLst>
                                    <p:animMotion origin="layout" path="M -3.33333E-6 -3.27475E-6 L 0.37084 0.4667 " pathEditMode="relative" rAng="0" ptsTypes="AA">
                                      <p:cBhvr>
                                        <p:cTn id="136" dur="2000" fill="hold"/>
                                        <p:tgtEl>
                                          <p:spTgt spid="4"/>
                                        </p:tgtEl>
                                        <p:attrNameLst>
                                          <p:attrName>ppt_x</p:attrName>
                                          <p:attrName>ppt_y</p:attrName>
                                        </p:attrNameLst>
                                      </p:cBhvr>
                                      <p:rCtr x="18542" y="23335"/>
                                    </p:animMotion>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5"/>
                                        </p:tgtEl>
                                        <p:attrNameLst>
                                          <p:attrName>style.visibility</p:attrName>
                                        </p:attrNameLst>
                                      </p:cBhvr>
                                      <p:to>
                                        <p:strVal val="visible"/>
                                      </p:to>
                                    </p:set>
                                    <p:anim calcmode="lin" valueType="num">
                                      <p:cBhvr>
                                        <p:cTn id="141" dur="500" fill="hold"/>
                                        <p:tgtEl>
                                          <p:spTgt spid="5"/>
                                        </p:tgtEl>
                                        <p:attrNameLst>
                                          <p:attrName>ppt_w</p:attrName>
                                        </p:attrNameLst>
                                      </p:cBhvr>
                                      <p:tavLst>
                                        <p:tav tm="0">
                                          <p:val>
                                            <p:fltVal val="0"/>
                                          </p:val>
                                        </p:tav>
                                        <p:tav tm="100000">
                                          <p:val>
                                            <p:strVal val="#ppt_w"/>
                                          </p:val>
                                        </p:tav>
                                      </p:tavLst>
                                    </p:anim>
                                    <p:anim calcmode="lin" valueType="num">
                                      <p:cBhvr>
                                        <p:cTn id="142" dur="500" fill="hold"/>
                                        <p:tgtEl>
                                          <p:spTgt spid="5"/>
                                        </p:tgtEl>
                                        <p:attrNameLst>
                                          <p:attrName>ppt_h</p:attrName>
                                        </p:attrNameLst>
                                      </p:cBhvr>
                                      <p:tavLst>
                                        <p:tav tm="0">
                                          <p:val>
                                            <p:fltVal val="0"/>
                                          </p:val>
                                        </p:tav>
                                        <p:tav tm="100000">
                                          <p:val>
                                            <p:strVal val="#ppt_h"/>
                                          </p:val>
                                        </p:tav>
                                      </p:tavLst>
                                    </p:anim>
                                    <p:animEffect transition="in" filter="fade">
                                      <p:cBhvr>
                                        <p:cTn id="143" dur="500"/>
                                        <p:tgtEl>
                                          <p:spTgt spid="5"/>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7"/>
                                        </p:tgtEl>
                                        <p:attrNameLst>
                                          <p:attrName>style.visibility</p:attrName>
                                        </p:attrNameLst>
                                      </p:cBhvr>
                                      <p:to>
                                        <p:strVal val="visible"/>
                                      </p:to>
                                    </p:set>
                                    <p:anim calcmode="lin" valueType="num">
                                      <p:cBhvr>
                                        <p:cTn id="148" dur="500" fill="hold"/>
                                        <p:tgtEl>
                                          <p:spTgt spid="7"/>
                                        </p:tgtEl>
                                        <p:attrNameLst>
                                          <p:attrName>ppt_w</p:attrName>
                                        </p:attrNameLst>
                                      </p:cBhvr>
                                      <p:tavLst>
                                        <p:tav tm="0">
                                          <p:val>
                                            <p:fltVal val="0"/>
                                          </p:val>
                                        </p:tav>
                                        <p:tav tm="100000">
                                          <p:val>
                                            <p:strVal val="#ppt_w"/>
                                          </p:val>
                                        </p:tav>
                                      </p:tavLst>
                                    </p:anim>
                                    <p:anim calcmode="lin" valueType="num">
                                      <p:cBhvr>
                                        <p:cTn id="149" dur="500" fill="hold"/>
                                        <p:tgtEl>
                                          <p:spTgt spid="7"/>
                                        </p:tgtEl>
                                        <p:attrNameLst>
                                          <p:attrName>ppt_h</p:attrName>
                                        </p:attrNameLst>
                                      </p:cBhvr>
                                      <p:tavLst>
                                        <p:tav tm="0">
                                          <p:val>
                                            <p:fltVal val="0"/>
                                          </p:val>
                                        </p:tav>
                                        <p:tav tm="100000">
                                          <p:val>
                                            <p:strVal val="#ppt_h"/>
                                          </p:val>
                                        </p:tav>
                                      </p:tavLst>
                                    </p:anim>
                                    <p:animEffect transition="in" filter="fade">
                                      <p:cBhvr>
                                        <p:cTn id="150" dur="500"/>
                                        <p:tgtEl>
                                          <p:spTgt spid="7"/>
                                        </p:tgtEl>
                                      </p:cBhvr>
                                    </p:animEffect>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grpId="0" nodeType="clickEffect">
                                  <p:stCondLst>
                                    <p:cond delay="0"/>
                                  </p:stCondLst>
                                  <p:childTnLst>
                                    <p:set>
                                      <p:cBhvr>
                                        <p:cTn id="154" dur="1" fill="hold">
                                          <p:stCondLst>
                                            <p:cond delay="0"/>
                                          </p:stCondLst>
                                        </p:cTn>
                                        <p:tgtEl>
                                          <p:spTgt spid="8"/>
                                        </p:tgtEl>
                                        <p:attrNameLst>
                                          <p:attrName>style.visibility</p:attrName>
                                        </p:attrNameLst>
                                      </p:cBhvr>
                                      <p:to>
                                        <p:strVal val="visible"/>
                                      </p:to>
                                    </p:set>
                                    <p:anim calcmode="lin" valueType="num">
                                      <p:cBhvr>
                                        <p:cTn id="155" dur="500" fill="hold"/>
                                        <p:tgtEl>
                                          <p:spTgt spid="8"/>
                                        </p:tgtEl>
                                        <p:attrNameLst>
                                          <p:attrName>ppt_w</p:attrName>
                                        </p:attrNameLst>
                                      </p:cBhvr>
                                      <p:tavLst>
                                        <p:tav tm="0">
                                          <p:val>
                                            <p:fltVal val="0"/>
                                          </p:val>
                                        </p:tav>
                                        <p:tav tm="100000">
                                          <p:val>
                                            <p:strVal val="#ppt_w"/>
                                          </p:val>
                                        </p:tav>
                                      </p:tavLst>
                                    </p:anim>
                                    <p:anim calcmode="lin" valueType="num">
                                      <p:cBhvr>
                                        <p:cTn id="156" dur="500" fill="hold"/>
                                        <p:tgtEl>
                                          <p:spTgt spid="8"/>
                                        </p:tgtEl>
                                        <p:attrNameLst>
                                          <p:attrName>ppt_h</p:attrName>
                                        </p:attrNameLst>
                                      </p:cBhvr>
                                      <p:tavLst>
                                        <p:tav tm="0">
                                          <p:val>
                                            <p:fltVal val="0"/>
                                          </p:val>
                                        </p:tav>
                                        <p:tav tm="100000">
                                          <p:val>
                                            <p:strVal val="#ppt_h"/>
                                          </p:val>
                                        </p:tav>
                                      </p:tavLst>
                                    </p:anim>
                                    <p:animEffect transition="in" filter="fade">
                                      <p:cBhvr>
                                        <p:cTn id="157" dur="500"/>
                                        <p:tgtEl>
                                          <p:spTgt spid="8"/>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0" nodeType="clickEffect">
                                  <p:stCondLst>
                                    <p:cond delay="0"/>
                                  </p:stCondLst>
                                  <p:childTnLst>
                                    <p:set>
                                      <p:cBhvr>
                                        <p:cTn id="161" dur="1" fill="hold">
                                          <p:stCondLst>
                                            <p:cond delay="0"/>
                                          </p:stCondLst>
                                        </p:cTn>
                                        <p:tgtEl>
                                          <p:spTgt spid="9"/>
                                        </p:tgtEl>
                                        <p:attrNameLst>
                                          <p:attrName>style.visibility</p:attrName>
                                        </p:attrNameLst>
                                      </p:cBhvr>
                                      <p:to>
                                        <p:strVal val="visible"/>
                                      </p:to>
                                    </p:set>
                                    <p:anim calcmode="lin" valueType="num">
                                      <p:cBhvr>
                                        <p:cTn id="162" dur="500" fill="hold"/>
                                        <p:tgtEl>
                                          <p:spTgt spid="9"/>
                                        </p:tgtEl>
                                        <p:attrNameLst>
                                          <p:attrName>ppt_w</p:attrName>
                                        </p:attrNameLst>
                                      </p:cBhvr>
                                      <p:tavLst>
                                        <p:tav tm="0">
                                          <p:val>
                                            <p:fltVal val="0"/>
                                          </p:val>
                                        </p:tav>
                                        <p:tav tm="100000">
                                          <p:val>
                                            <p:strVal val="#ppt_w"/>
                                          </p:val>
                                        </p:tav>
                                      </p:tavLst>
                                    </p:anim>
                                    <p:anim calcmode="lin" valueType="num">
                                      <p:cBhvr>
                                        <p:cTn id="163" dur="500" fill="hold"/>
                                        <p:tgtEl>
                                          <p:spTgt spid="9"/>
                                        </p:tgtEl>
                                        <p:attrNameLst>
                                          <p:attrName>ppt_h</p:attrName>
                                        </p:attrNameLst>
                                      </p:cBhvr>
                                      <p:tavLst>
                                        <p:tav tm="0">
                                          <p:val>
                                            <p:fltVal val="0"/>
                                          </p:val>
                                        </p:tav>
                                        <p:tav tm="100000">
                                          <p:val>
                                            <p:strVal val="#ppt_h"/>
                                          </p:val>
                                        </p:tav>
                                      </p:tavLst>
                                    </p:anim>
                                    <p:animEffect transition="in" filter="fade">
                                      <p:cBhvr>
                                        <p:cTn id="164" dur="500"/>
                                        <p:tgtEl>
                                          <p:spTgt spid="9"/>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500"/>
                                        <p:tgtEl>
                                          <p:spTgt spid="4"/>
                                        </p:tgtEl>
                                      </p:cBhvr>
                                    </p:animEffect>
                                    <p:set>
                                      <p:cBhvr>
                                        <p:cTn id="169" dur="1" fill="hold">
                                          <p:stCondLst>
                                            <p:cond delay="499"/>
                                          </p:stCondLst>
                                        </p:cTn>
                                        <p:tgtEl>
                                          <p:spTgt spid="4"/>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5"/>
                                        </p:tgtEl>
                                      </p:cBhvr>
                                    </p:animEffect>
                                    <p:set>
                                      <p:cBhvr>
                                        <p:cTn id="172" dur="1" fill="hold">
                                          <p:stCondLst>
                                            <p:cond delay="499"/>
                                          </p:stCondLst>
                                        </p:cTn>
                                        <p:tgtEl>
                                          <p:spTgt spid="5"/>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7"/>
                                        </p:tgtEl>
                                      </p:cBhvr>
                                    </p:animEffect>
                                    <p:set>
                                      <p:cBhvr>
                                        <p:cTn id="175" dur="1" fill="hold">
                                          <p:stCondLst>
                                            <p:cond delay="499"/>
                                          </p:stCondLst>
                                        </p:cTn>
                                        <p:tgtEl>
                                          <p:spTgt spid="7"/>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8"/>
                                        </p:tgtEl>
                                      </p:cBhvr>
                                    </p:animEffect>
                                    <p:set>
                                      <p:cBhvr>
                                        <p:cTn id="178" dur="1" fill="hold">
                                          <p:stCondLst>
                                            <p:cond delay="499"/>
                                          </p:stCondLst>
                                        </p:cTn>
                                        <p:tgtEl>
                                          <p:spTgt spid="8"/>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9"/>
                                        </p:tgtEl>
                                      </p:cBhvr>
                                    </p:animEffect>
                                    <p:set>
                                      <p:cBhvr>
                                        <p:cTn id="181" dur="1" fill="hold">
                                          <p:stCondLst>
                                            <p:cond delay="499"/>
                                          </p:stCondLst>
                                        </p:cTn>
                                        <p:tgtEl>
                                          <p:spTgt spid="9"/>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22"/>
                                        </p:tgtEl>
                                        <p:attrNameLst>
                                          <p:attrName>style.visibility</p:attrName>
                                        </p:attrNameLst>
                                      </p:cBhvr>
                                      <p:to>
                                        <p:strVal val="visible"/>
                                      </p:to>
                                    </p:set>
                                    <p:animEffect transition="in" filter="fade">
                                      <p:cBhvr>
                                        <p:cTn id="184" dur="500"/>
                                        <p:tgtEl>
                                          <p:spTgt spid="22"/>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2"/>
                                        </p:tgtEl>
                                      </p:cBhvr>
                                    </p:animEffect>
                                    <p:set>
                                      <p:cBhvr>
                                        <p:cTn id="189" dur="1" fill="hold">
                                          <p:stCondLst>
                                            <p:cond delay="499"/>
                                          </p:stCondLst>
                                        </p:cTn>
                                        <p:tgtEl>
                                          <p:spTgt spid="2"/>
                                        </p:tgtEl>
                                        <p:attrNameLst>
                                          <p:attrName>style.visibility</p:attrName>
                                        </p:attrNameLst>
                                      </p:cBhvr>
                                      <p:to>
                                        <p:strVal val="hidden"/>
                                      </p:to>
                                    </p:set>
                                  </p:childTnLst>
                                </p:cTn>
                              </p:par>
                            </p:childTnLst>
                          </p:cTn>
                        </p:par>
                        <p:par>
                          <p:cTn id="190" fill="hold">
                            <p:stCondLst>
                              <p:cond delay="500"/>
                            </p:stCondLst>
                            <p:childTnLst>
                              <p:par>
                                <p:cTn id="191" presetID="10" presetClass="entr" presetSubtype="0" fill="hold" grpId="0" nodeType="afterEffect">
                                  <p:stCondLst>
                                    <p:cond delay="0"/>
                                  </p:stCondLst>
                                  <p:childTnLst>
                                    <p:set>
                                      <p:cBhvr>
                                        <p:cTn id="192" dur="1" fill="hold">
                                          <p:stCondLst>
                                            <p:cond delay="0"/>
                                          </p:stCondLst>
                                        </p:cTn>
                                        <p:tgtEl>
                                          <p:spTgt spid="51"/>
                                        </p:tgtEl>
                                        <p:attrNameLst>
                                          <p:attrName>style.visibility</p:attrName>
                                        </p:attrNameLst>
                                      </p:cBhvr>
                                      <p:to>
                                        <p:strVal val="visible"/>
                                      </p:to>
                                    </p:set>
                                    <p:animEffect transition="in" filter="fade">
                                      <p:cBhvr>
                                        <p:cTn id="193" dur="500"/>
                                        <p:tgtEl>
                                          <p:spTgt spid="51"/>
                                        </p:tgtEl>
                                      </p:cBhvr>
                                    </p:animEffect>
                                  </p:childTnLst>
                                </p:cTn>
                              </p:par>
                              <p:par>
                                <p:cTn id="194" presetID="42" presetClass="path" presetSubtype="0" accel="50000" decel="50000" fill="hold" grpId="0" nodeType="withEffect">
                                  <p:stCondLst>
                                    <p:cond delay="0"/>
                                  </p:stCondLst>
                                  <p:childTnLst>
                                    <p:animMotion origin="layout" path="M 0.0125 -0.01667 L -0.40417 0.30556 " pathEditMode="relative" rAng="0" ptsTypes="AA">
                                      <p:cBhvr>
                                        <p:cTn id="195" dur="2000" fill="hold"/>
                                        <p:tgtEl>
                                          <p:spTgt spid="56"/>
                                        </p:tgtEl>
                                        <p:attrNameLst>
                                          <p:attrName>ppt_x</p:attrName>
                                          <p:attrName>ppt_y</p:attrName>
                                        </p:attrNameLst>
                                      </p:cBhvr>
                                      <p:rCtr x="-20833" y="16111"/>
                                    </p:animMotion>
                                  </p:childTnLst>
                                </p:cTn>
                              </p:par>
                            </p:childTnLst>
                          </p:cTn>
                        </p:par>
                      </p:childTnLst>
                    </p:cTn>
                  </p:par>
                  <p:par>
                    <p:cTn id="196" fill="hold">
                      <p:stCondLst>
                        <p:cond delay="indefinite"/>
                      </p:stCondLst>
                      <p:childTnLst>
                        <p:par>
                          <p:cTn id="197" fill="hold">
                            <p:stCondLst>
                              <p:cond delay="0"/>
                            </p:stCondLst>
                            <p:childTnLst>
                              <p:par>
                                <p:cTn id="198" presetID="53" presetClass="entr" presetSubtype="16" fill="hold" grpId="0" nodeType="clickEffect">
                                  <p:stCondLst>
                                    <p:cond delay="0"/>
                                  </p:stCondLst>
                                  <p:childTnLst>
                                    <p:set>
                                      <p:cBhvr>
                                        <p:cTn id="199" dur="1" fill="hold">
                                          <p:stCondLst>
                                            <p:cond delay="0"/>
                                          </p:stCondLst>
                                        </p:cTn>
                                        <p:tgtEl>
                                          <p:spTgt spid="55"/>
                                        </p:tgtEl>
                                        <p:attrNameLst>
                                          <p:attrName>style.visibility</p:attrName>
                                        </p:attrNameLst>
                                      </p:cBhvr>
                                      <p:to>
                                        <p:strVal val="visible"/>
                                      </p:to>
                                    </p:set>
                                    <p:anim calcmode="lin" valueType="num">
                                      <p:cBhvr>
                                        <p:cTn id="200" dur="500" fill="hold"/>
                                        <p:tgtEl>
                                          <p:spTgt spid="55"/>
                                        </p:tgtEl>
                                        <p:attrNameLst>
                                          <p:attrName>ppt_w</p:attrName>
                                        </p:attrNameLst>
                                      </p:cBhvr>
                                      <p:tavLst>
                                        <p:tav tm="0">
                                          <p:val>
                                            <p:fltVal val="0"/>
                                          </p:val>
                                        </p:tav>
                                        <p:tav tm="100000">
                                          <p:val>
                                            <p:strVal val="#ppt_w"/>
                                          </p:val>
                                        </p:tav>
                                      </p:tavLst>
                                    </p:anim>
                                    <p:anim calcmode="lin" valueType="num">
                                      <p:cBhvr>
                                        <p:cTn id="201" dur="500" fill="hold"/>
                                        <p:tgtEl>
                                          <p:spTgt spid="55"/>
                                        </p:tgtEl>
                                        <p:attrNameLst>
                                          <p:attrName>ppt_h</p:attrName>
                                        </p:attrNameLst>
                                      </p:cBhvr>
                                      <p:tavLst>
                                        <p:tav tm="0">
                                          <p:val>
                                            <p:fltVal val="0"/>
                                          </p:val>
                                        </p:tav>
                                        <p:tav tm="100000">
                                          <p:val>
                                            <p:strVal val="#ppt_h"/>
                                          </p:val>
                                        </p:tav>
                                      </p:tavLst>
                                    </p:anim>
                                    <p:animEffect transition="in" filter="fade">
                                      <p:cBhvr>
                                        <p:cTn id="202" dur="500"/>
                                        <p:tgtEl>
                                          <p:spTgt spid="55"/>
                                        </p:tgtEl>
                                      </p:cBhvr>
                                    </p:animEffect>
                                  </p:childTnLst>
                                </p:cTn>
                              </p:par>
                            </p:childTnLst>
                          </p:cTn>
                        </p:par>
                      </p:childTnLst>
                    </p:cTn>
                  </p:par>
                  <p:par>
                    <p:cTn id="203" fill="hold">
                      <p:stCondLst>
                        <p:cond delay="indefinite"/>
                      </p:stCondLst>
                      <p:childTnLst>
                        <p:par>
                          <p:cTn id="204" fill="hold">
                            <p:stCondLst>
                              <p:cond delay="0"/>
                            </p:stCondLst>
                            <p:childTnLst>
                              <p:par>
                                <p:cTn id="205" presetID="53" presetClass="entr" presetSubtype="16" fill="hold" grpId="0" nodeType="clickEffect">
                                  <p:stCondLst>
                                    <p:cond delay="0"/>
                                  </p:stCondLst>
                                  <p:childTnLst>
                                    <p:set>
                                      <p:cBhvr>
                                        <p:cTn id="206" dur="1" fill="hold">
                                          <p:stCondLst>
                                            <p:cond delay="0"/>
                                          </p:stCondLst>
                                        </p:cTn>
                                        <p:tgtEl>
                                          <p:spTgt spid="54"/>
                                        </p:tgtEl>
                                        <p:attrNameLst>
                                          <p:attrName>style.visibility</p:attrName>
                                        </p:attrNameLst>
                                      </p:cBhvr>
                                      <p:to>
                                        <p:strVal val="visible"/>
                                      </p:to>
                                    </p:set>
                                    <p:anim calcmode="lin" valueType="num">
                                      <p:cBhvr>
                                        <p:cTn id="207" dur="500" fill="hold"/>
                                        <p:tgtEl>
                                          <p:spTgt spid="54"/>
                                        </p:tgtEl>
                                        <p:attrNameLst>
                                          <p:attrName>ppt_w</p:attrName>
                                        </p:attrNameLst>
                                      </p:cBhvr>
                                      <p:tavLst>
                                        <p:tav tm="0">
                                          <p:val>
                                            <p:fltVal val="0"/>
                                          </p:val>
                                        </p:tav>
                                        <p:tav tm="100000">
                                          <p:val>
                                            <p:strVal val="#ppt_w"/>
                                          </p:val>
                                        </p:tav>
                                      </p:tavLst>
                                    </p:anim>
                                    <p:anim calcmode="lin" valueType="num">
                                      <p:cBhvr>
                                        <p:cTn id="208" dur="500" fill="hold"/>
                                        <p:tgtEl>
                                          <p:spTgt spid="54"/>
                                        </p:tgtEl>
                                        <p:attrNameLst>
                                          <p:attrName>ppt_h</p:attrName>
                                        </p:attrNameLst>
                                      </p:cBhvr>
                                      <p:tavLst>
                                        <p:tav tm="0">
                                          <p:val>
                                            <p:fltVal val="0"/>
                                          </p:val>
                                        </p:tav>
                                        <p:tav tm="100000">
                                          <p:val>
                                            <p:strVal val="#ppt_h"/>
                                          </p:val>
                                        </p:tav>
                                      </p:tavLst>
                                    </p:anim>
                                    <p:animEffect transition="in" filter="fade">
                                      <p:cBhvr>
                                        <p:cTn id="209" dur="500"/>
                                        <p:tgtEl>
                                          <p:spTgt spid="54"/>
                                        </p:tgtEl>
                                      </p:cBhvr>
                                    </p:animEffect>
                                  </p:childTnLst>
                                </p:cTn>
                              </p:par>
                            </p:childTnLst>
                          </p:cTn>
                        </p:par>
                      </p:childTnLst>
                    </p:cTn>
                  </p:par>
                  <p:par>
                    <p:cTn id="210" fill="hold">
                      <p:stCondLst>
                        <p:cond delay="indefinite"/>
                      </p:stCondLst>
                      <p:childTnLst>
                        <p:par>
                          <p:cTn id="211" fill="hold">
                            <p:stCondLst>
                              <p:cond delay="0"/>
                            </p:stCondLst>
                            <p:childTnLst>
                              <p:par>
                                <p:cTn id="212" presetID="53" presetClass="entr" presetSubtype="16" fill="hold" grpId="0" nodeType="clickEffect">
                                  <p:stCondLst>
                                    <p:cond delay="0"/>
                                  </p:stCondLst>
                                  <p:childTnLst>
                                    <p:set>
                                      <p:cBhvr>
                                        <p:cTn id="213" dur="1" fill="hold">
                                          <p:stCondLst>
                                            <p:cond delay="0"/>
                                          </p:stCondLst>
                                        </p:cTn>
                                        <p:tgtEl>
                                          <p:spTgt spid="53"/>
                                        </p:tgtEl>
                                        <p:attrNameLst>
                                          <p:attrName>style.visibility</p:attrName>
                                        </p:attrNameLst>
                                      </p:cBhvr>
                                      <p:to>
                                        <p:strVal val="visible"/>
                                      </p:to>
                                    </p:set>
                                    <p:anim calcmode="lin" valueType="num">
                                      <p:cBhvr>
                                        <p:cTn id="214" dur="500" fill="hold"/>
                                        <p:tgtEl>
                                          <p:spTgt spid="53"/>
                                        </p:tgtEl>
                                        <p:attrNameLst>
                                          <p:attrName>ppt_w</p:attrName>
                                        </p:attrNameLst>
                                      </p:cBhvr>
                                      <p:tavLst>
                                        <p:tav tm="0">
                                          <p:val>
                                            <p:fltVal val="0"/>
                                          </p:val>
                                        </p:tav>
                                        <p:tav tm="100000">
                                          <p:val>
                                            <p:strVal val="#ppt_w"/>
                                          </p:val>
                                        </p:tav>
                                      </p:tavLst>
                                    </p:anim>
                                    <p:anim calcmode="lin" valueType="num">
                                      <p:cBhvr>
                                        <p:cTn id="215" dur="500" fill="hold"/>
                                        <p:tgtEl>
                                          <p:spTgt spid="53"/>
                                        </p:tgtEl>
                                        <p:attrNameLst>
                                          <p:attrName>ppt_h</p:attrName>
                                        </p:attrNameLst>
                                      </p:cBhvr>
                                      <p:tavLst>
                                        <p:tav tm="0">
                                          <p:val>
                                            <p:fltVal val="0"/>
                                          </p:val>
                                        </p:tav>
                                        <p:tav tm="100000">
                                          <p:val>
                                            <p:strVal val="#ppt_h"/>
                                          </p:val>
                                        </p:tav>
                                      </p:tavLst>
                                    </p:anim>
                                    <p:animEffect transition="in" filter="fade">
                                      <p:cBhvr>
                                        <p:cTn id="216" dur="500"/>
                                        <p:tgtEl>
                                          <p:spTgt spid="53"/>
                                        </p:tgtEl>
                                      </p:cBhvr>
                                    </p:animEffect>
                                  </p:childTnLst>
                                </p:cTn>
                              </p:par>
                            </p:childTnLst>
                          </p:cTn>
                        </p:par>
                      </p:childTnLst>
                    </p:cTn>
                  </p:par>
                  <p:par>
                    <p:cTn id="217" fill="hold">
                      <p:stCondLst>
                        <p:cond delay="indefinite"/>
                      </p:stCondLst>
                      <p:childTnLst>
                        <p:par>
                          <p:cTn id="218" fill="hold">
                            <p:stCondLst>
                              <p:cond delay="0"/>
                            </p:stCondLst>
                            <p:childTnLst>
                              <p:par>
                                <p:cTn id="219" presetID="53" presetClass="entr" presetSubtype="16" fill="hold" grpId="0" nodeType="clickEffect">
                                  <p:stCondLst>
                                    <p:cond delay="0"/>
                                  </p:stCondLst>
                                  <p:childTnLst>
                                    <p:set>
                                      <p:cBhvr>
                                        <p:cTn id="220" dur="1" fill="hold">
                                          <p:stCondLst>
                                            <p:cond delay="0"/>
                                          </p:stCondLst>
                                        </p:cTn>
                                        <p:tgtEl>
                                          <p:spTgt spid="52"/>
                                        </p:tgtEl>
                                        <p:attrNameLst>
                                          <p:attrName>style.visibility</p:attrName>
                                        </p:attrNameLst>
                                      </p:cBhvr>
                                      <p:to>
                                        <p:strVal val="visible"/>
                                      </p:to>
                                    </p:set>
                                    <p:anim calcmode="lin" valueType="num">
                                      <p:cBhvr>
                                        <p:cTn id="221" dur="500" fill="hold"/>
                                        <p:tgtEl>
                                          <p:spTgt spid="52"/>
                                        </p:tgtEl>
                                        <p:attrNameLst>
                                          <p:attrName>ppt_w</p:attrName>
                                        </p:attrNameLst>
                                      </p:cBhvr>
                                      <p:tavLst>
                                        <p:tav tm="0">
                                          <p:val>
                                            <p:fltVal val="0"/>
                                          </p:val>
                                        </p:tav>
                                        <p:tav tm="100000">
                                          <p:val>
                                            <p:strVal val="#ppt_w"/>
                                          </p:val>
                                        </p:tav>
                                      </p:tavLst>
                                    </p:anim>
                                    <p:anim calcmode="lin" valueType="num">
                                      <p:cBhvr>
                                        <p:cTn id="222" dur="500" fill="hold"/>
                                        <p:tgtEl>
                                          <p:spTgt spid="52"/>
                                        </p:tgtEl>
                                        <p:attrNameLst>
                                          <p:attrName>ppt_h</p:attrName>
                                        </p:attrNameLst>
                                      </p:cBhvr>
                                      <p:tavLst>
                                        <p:tav tm="0">
                                          <p:val>
                                            <p:fltVal val="0"/>
                                          </p:val>
                                        </p:tav>
                                        <p:tav tm="100000">
                                          <p:val>
                                            <p:strVal val="#ppt_h"/>
                                          </p:val>
                                        </p:tav>
                                      </p:tavLst>
                                    </p:anim>
                                    <p:animEffect transition="in" filter="fade">
                                      <p:cBhvr>
                                        <p:cTn id="223" dur="500"/>
                                        <p:tgtEl>
                                          <p:spTgt spid="52"/>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xit" presetSubtype="0" fill="hold" grpId="1" nodeType="clickEffect">
                                  <p:stCondLst>
                                    <p:cond delay="0"/>
                                  </p:stCondLst>
                                  <p:childTnLst>
                                    <p:animEffect transition="out" filter="fade">
                                      <p:cBhvr>
                                        <p:cTn id="227" dur="500"/>
                                        <p:tgtEl>
                                          <p:spTgt spid="56"/>
                                        </p:tgtEl>
                                      </p:cBhvr>
                                    </p:animEffect>
                                    <p:set>
                                      <p:cBhvr>
                                        <p:cTn id="228" dur="1" fill="hold">
                                          <p:stCondLst>
                                            <p:cond delay="499"/>
                                          </p:stCondLst>
                                        </p:cTn>
                                        <p:tgtEl>
                                          <p:spTgt spid="56"/>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55"/>
                                        </p:tgtEl>
                                      </p:cBhvr>
                                    </p:animEffect>
                                    <p:set>
                                      <p:cBhvr>
                                        <p:cTn id="231" dur="1" fill="hold">
                                          <p:stCondLst>
                                            <p:cond delay="499"/>
                                          </p:stCondLst>
                                        </p:cTn>
                                        <p:tgtEl>
                                          <p:spTgt spid="55"/>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54"/>
                                        </p:tgtEl>
                                      </p:cBhvr>
                                    </p:animEffect>
                                    <p:set>
                                      <p:cBhvr>
                                        <p:cTn id="234" dur="1" fill="hold">
                                          <p:stCondLst>
                                            <p:cond delay="499"/>
                                          </p:stCondLst>
                                        </p:cTn>
                                        <p:tgtEl>
                                          <p:spTgt spid="54"/>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53"/>
                                        </p:tgtEl>
                                      </p:cBhvr>
                                    </p:animEffect>
                                    <p:set>
                                      <p:cBhvr>
                                        <p:cTn id="237" dur="1" fill="hold">
                                          <p:stCondLst>
                                            <p:cond delay="499"/>
                                          </p:stCondLst>
                                        </p:cTn>
                                        <p:tgtEl>
                                          <p:spTgt spid="53"/>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52"/>
                                        </p:tgtEl>
                                      </p:cBhvr>
                                    </p:animEffect>
                                    <p:set>
                                      <p:cBhvr>
                                        <p:cTn id="240" dur="1" fill="hold">
                                          <p:stCondLst>
                                            <p:cond delay="499"/>
                                          </p:stCondLst>
                                        </p:cTn>
                                        <p:tgtEl>
                                          <p:spTgt spid="52"/>
                                        </p:tgtEl>
                                        <p:attrNameLst>
                                          <p:attrName>style.visibility</p:attrName>
                                        </p:attrNameLst>
                                      </p:cBhvr>
                                      <p:to>
                                        <p:strVal val="hidden"/>
                                      </p:to>
                                    </p:set>
                                  </p:childTnLst>
                                </p:cTn>
                              </p:par>
                            </p:childTnLst>
                          </p:cTn>
                        </p:par>
                        <p:par>
                          <p:cTn id="241" fill="hold">
                            <p:stCondLst>
                              <p:cond delay="500"/>
                            </p:stCondLst>
                            <p:childTnLst>
                              <p:par>
                                <p:cTn id="242" presetID="10" presetClass="entr" presetSubtype="0" fill="hold" nodeType="afterEffect">
                                  <p:stCondLst>
                                    <p:cond delay="0"/>
                                  </p:stCondLst>
                                  <p:childTnLst>
                                    <p:set>
                                      <p:cBhvr>
                                        <p:cTn id="243" dur="1" fill="hold">
                                          <p:stCondLst>
                                            <p:cond delay="0"/>
                                          </p:stCondLst>
                                        </p:cTn>
                                        <p:tgtEl>
                                          <p:spTgt spid="89"/>
                                        </p:tgtEl>
                                        <p:attrNameLst>
                                          <p:attrName>style.visibility</p:attrName>
                                        </p:attrNameLst>
                                      </p:cBhvr>
                                      <p:to>
                                        <p:strVal val="visible"/>
                                      </p:to>
                                    </p:set>
                                    <p:animEffect transition="in" filter="fade">
                                      <p:cBhvr>
                                        <p:cTn id="244" dur="500"/>
                                        <p:tgtEl>
                                          <p:spTgt spid="89"/>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1"/>
                                        </p:tgtEl>
                                      </p:cBhvr>
                                    </p:animEffect>
                                    <p:set>
                                      <p:cBhvr>
                                        <p:cTn id="249" dur="1" fill="hold">
                                          <p:stCondLst>
                                            <p:cond delay="499"/>
                                          </p:stCondLst>
                                        </p:cTn>
                                        <p:tgtEl>
                                          <p:spTgt spid="51"/>
                                        </p:tgtEl>
                                        <p:attrNameLst>
                                          <p:attrName>style.visibility</p:attrName>
                                        </p:attrNameLst>
                                      </p:cBhvr>
                                      <p:to>
                                        <p:strVal val="hidden"/>
                                      </p:to>
                                    </p:set>
                                  </p:childTnLst>
                                </p:cTn>
                              </p:par>
                              <p:par>
                                <p:cTn id="250" presetID="10" presetClass="entr" presetSubtype="0" fill="hold" grpId="0" nodeType="withEffect">
                                  <p:stCondLst>
                                    <p:cond delay="0"/>
                                  </p:stCondLst>
                                  <p:childTnLst>
                                    <p:set>
                                      <p:cBhvr>
                                        <p:cTn id="251" dur="1" fill="hold">
                                          <p:stCondLst>
                                            <p:cond delay="0"/>
                                          </p:stCondLst>
                                        </p:cTn>
                                        <p:tgtEl>
                                          <p:spTgt spid="76"/>
                                        </p:tgtEl>
                                        <p:attrNameLst>
                                          <p:attrName>style.visibility</p:attrName>
                                        </p:attrNameLst>
                                      </p:cBhvr>
                                      <p:to>
                                        <p:strVal val="visible"/>
                                      </p:to>
                                    </p:set>
                                    <p:animEffect transition="in" filter="fade">
                                      <p:cBhvr>
                                        <p:cTn id="252" dur="500"/>
                                        <p:tgtEl>
                                          <p:spTgt spid="76"/>
                                        </p:tgtEl>
                                      </p:cBhvr>
                                    </p:animEffect>
                                  </p:childTnLst>
                                </p:cTn>
                              </p:par>
                              <p:par>
                                <p:cTn id="253" presetID="42" presetClass="path" presetSubtype="0" accel="50000" decel="50000" fill="hold" grpId="1" nodeType="withEffect">
                                  <p:stCondLst>
                                    <p:cond delay="0"/>
                                  </p:stCondLst>
                                  <p:childTnLst>
                                    <p:animMotion origin="layout" path="M 3.33333E-6 -2.44218E-6 L 0.38333 0.08881 " pathEditMode="relative" rAng="0" ptsTypes="AA">
                                      <p:cBhvr>
                                        <p:cTn id="254" dur="2000" fill="hold"/>
                                        <p:tgtEl>
                                          <p:spTgt spid="81"/>
                                        </p:tgtEl>
                                        <p:attrNameLst>
                                          <p:attrName>ppt_x</p:attrName>
                                          <p:attrName>ppt_y</p:attrName>
                                        </p:attrNameLst>
                                      </p:cBhvr>
                                      <p:rCtr x="19167" y="4440"/>
                                    </p:animMotion>
                                  </p:childTnLst>
                                </p:cTn>
                              </p:par>
                            </p:childTnLst>
                          </p:cTn>
                        </p:par>
                      </p:childTnLst>
                    </p:cTn>
                  </p:par>
                  <p:par>
                    <p:cTn id="255" fill="hold">
                      <p:stCondLst>
                        <p:cond delay="indefinite"/>
                      </p:stCondLst>
                      <p:childTnLst>
                        <p:par>
                          <p:cTn id="256" fill="hold">
                            <p:stCondLst>
                              <p:cond delay="0"/>
                            </p:stCondLst>
                            <p:childTnLst>
                              <p:par>
                                <p:cTn id="257" presetID="53" presetClass="entr" presetSubtype="16" fill="hold" grpId="0" nodeType="clickEffect">
                                  <p:stCondLst>
                                    <p:cond delay="0"/>
                                  </p:stCondLst>
                                  <p:childTnLst>
                                    <p:set>
                                      <p:cBhvr>
                                        <p:cTn id="258" dur="1" fill="hold">
                                          <p:stCondLst>
                                            <p:cond delay="0"/>
                                          </p:stCondLst>
                                        </p:cTn>
                                        <p:tgtEl>
                                          <p:spTgt spid="80"/>
                                        </p:tgtEl>
                                        <p:attrNameLst>
                                          <p:attrName>style.visibility</p:attrName>
                                        </p:attrNameLst>
                                      </p:cBhvr>
                                      <p:to>
                                        <p:strVal val="visible"/>
                                      </p:to>
                                    </p:set>
                                    <p:anim calcmode="lin" valueType="num">
                                      <p:cBhvr>
                                        <p:cTn id="259" dur="500" fill="hold"/>
                                        <p:tgtEl>
                                          <p:spTgt spid="80"/>
                                        </p:tgtEl>
                                        <p:attrNameLst>
                                          <p:attrName>ppt_w</p:attrName>
                                        </p:attrNameLst>
                                      </p:cBhvr>
                                      <p:tavLst>
                                        <p:tav tm="0">
                                          <p:val>
                                            <p:fltVal val="0"/>
                                          </p:val>
                                        </p:tav>
                                        <p:tav tm="100000">
                                          <p:val>
                                            <p:strVal val="#ppt_w"/>
                                          </p:val>
                                        </p:tav>
                                      </p:tavLst>
                                    </p:anim>
                                    <p:anim calcmode="lin" valueType="num">
                                      <p:cBhvr>
                                        <p:cTn id="260" dur="500" fill="hold"/>
                                        <p:tgtEl>
                                          <p:spTgt spid="80"/>
                                        </p:tgtEl>
                                        <p:attrNameLst>
                                          <p:attrName>ppt_h</p:attrName>
                                        </p:attrNameLst>
                                      </p:cBhvr>
                                      <p:tavLst>
                                        <p:tav tm="0">
                                          <p:val>
                                            <p:fltVal val="0"/>
                                          </p:val>
                                        </p:tav>
                                        <p:tav tm="100000">
                                          <p:val>
                                            <p:strVal val="#ppt_h"/>
                                          </p:val>
                                        </p:tav>
                                      </p:tavLst>
                                    </p:anim>
                                    <p:animEffect transition="in" filter="fade">
                                      <p:cBhvr>
                                        <p:cTn id="261" dur="500"/>
                                        <p:tgtEl>
                                          <p:spTgt spid="80"/>
                                        </p:tgtEl>
                                      </p:cBhvr>
                                    </p:animEffect>
                                  </p:childTnLst>
                                </p:cTn>
                              </p:par>
                            </p:childTnLst>
                          </p:cTn>
                        </p:par>
                      </p:childTnLst>
                    </p:cTn>
                  </p:par>
                  <p:par>
                    <p:cTn id="262" fill="hold">
                      <p:stCondLst>
                        <p:cond delay="indefinite"/>
                      </p:stCondLst>
                      <p:childTnLst>
                        <p:par>
                          <p:cTn id="263" fill="hold">
                            <p:stCondLst>
                              <p:cond delay="0"/>
                            </p:stCondLst>
                            <p:childTnLst>
                              <p:par>
                                <p:cTn id="264" presetID="53" presetClass="entr" presetSubtype="16" fill="hold" grpId="0" nodeType="clickEffect">
                                  <p:stCondLst>
                                    <p:cond delay="0"/>
                                  </p:stCondLst>
                                  <p:childTnLst>
                                    <p:set>
                                      <p:cBhvr>
                                        <p:cTn id="265" dur="1" fill="hold">
                                          <p:stCondLst>
                                            <p:cond delay="0"/>
                                          </p:stCondLst>
                                        </p:cTn>
                                        <p:tgtEl>
                                          <p:spTgt spid="79"/>
                                        </p:tgtEl>
                                        <p:attrNameLst>
                                          <p:attrName>style.visibility</p:attrName>
                                        </p:attrNameLst>
                                      </p:cBhvr>
                                      <p:to>
                                        <p:strVal val="visible"/>
                                      </p:to>
                                    </p:set>
                                    <p:anim calcmode="lin" valueType="num">
                                      <p:cBhvr>
                                        <p:cTn id="266" dur="500" fill="hold"/>
                                        <p:tgtEl>
                                          <p:spTgt spid="79"/>
                                        </p:tgtEl>
                                        <p:attrNameLst>
                                          <p:attrName>ppt_w</p:attrName>
                                        </p:attrNameLst>
                                      </p:cBhvr>
                                      <p:tavLst>
                                        <p:tav tm="0">
                                          <p:val>
                                            <p:fltVal val="0"/>
                                          </p:val>
                                        </p:tav>
                                        <p:tav tm="100000">
                                          <p:val>
                                            <p:strVal val="#ppt_w"/>
                                          </p:val>
                                        </p:tav>
                                      </p:tavLst>
                                    </p:anim>
                                    <p:anim calcmode="lin" valueType="num">
                                      <p:cBhvr>
                                        <p:cTn id="267" dur="500" fill="hold"/>
                                        <p:tgtEl>
                                          <p:spTgt spid="79"/>
                                        </p:tgtEl>
                                        <p:attrNameLst>
                                          <p:attrName>ppt_h</p:attrName>
                                        </p:attrNameLst>
                                      </p:cBhvr>
                                      <p:tavLst>
                                        <p:tav tm="0">
                                          <p:val>
                                            <p:fltVal val="0"/>
                                          </p:val>
                                        </p:tav>
                                        <p:tav tm="100000">
                                          <p:val>
                                            <p:strVal val="#ppt_h"/>
                                          </p:val>
                                        </p:tav>
                                      </p:tavLst>
                                    </p:anim>
                                    <p:animEffect transition="in" filter="fade">
                                      <p:cBhvr>
                                        <p:cTn id="268" dur="500"/>
                                        <p:tgtEl>
                                          <p:spTgt spid="79"/>
                                        </p:tgtEl>
                                      </p:cBhvr>
                                    </p:animEffect>
                                  </p:childTnLst>
                                </p:cTn>
                              </p:par>
                            </p:childTnLst>
                          </p:cTn>
                        </p:par>
                      </p:childTnLst>
                    </p:cTn>
                  </p:par>
                  <p:par>
                    <p:cTn id="269" fill="hold">
                      <p:stCondLst>
                        <p:cond delay="indefinite"/>
                      </p:stCondLst>
                      <p:childTnLst>
                        <p:par>
                          <p:cTn id="270" fill="hold">
                            <p:stCondLst>
                              <p:cond delay="0"/>
                            </p:stCondLst>
                            <p:childTnLst>
                              <p:par>
                                <p:cTn id="271" presetID="53" presetClass="entr" presetSubtype="16" fill="hold" grpId="0" nodeType="clickEffect">
                                  <p:stCondLst>
                                    <p:cond delay="0"/>
                                  </p:stCondLst>
                                  <p:childTnLst>
                                    <p:set>
                                      <p:cBhvr>
                                        <p:cTn id="272" dur="1" fill="hold">
                                          <p:stCondLst>
                                            <p:cond delay="0"/>
                                          </p:stCondLst>
                                        </p:cTn>
                                        <p:tgtEl>
                                          <p:spTgt spid="78"/>
                                        </p:tgtEl>
                                        <p:attrNameLst>
                                          <p:attrName>style.visibility</p:attrName>
                                        </p:attrNameLst>
                                      </p:cBhvr>
                                      <p:to>
                                        <p:strVal val="visible"/>
                                      </p:to>
                                    </p:set>
                                    <p:anim calcmode="lin" valueType="num">
                                      <p:cBhvr>
                                        <p:cTn id="273" dur="500" fill="hold"/>
                                        <p:tgtEl>
                                          <p:spTgt spid="78"/>
                                        </p:tgtEl>
                                        <p:attrNameLst>
                                          <p:attrName>ppt_w</p:attrName>
                                        </p:attrNameLst>
                                      </p:cBhvr>
                                      <p:tavLst>
                                        <p:tav tm="0">
                                          <p:val>
                                            <p:fltVal val="0"/>
                                          </p:val>
                                        </p:tav>
                                        <p:tav tm="100000">
                                          <p:val>
                                            <p:strVal val="#ppt_w"/>
                                          </p:val>
                                        </p:tav>
                                      </p:tavLst>
                                    </p:anim>
                                    <p:anim calcmode="lin" valueType="num">
                                      <p:cBhvr>
                                        <p:cTn id="274" dur="500" fill="hold"/>
                                        <p:tgtEl>
                                          <p:spTgt spid="78"/>
                                        </p:tgtEl>
                                        <p:attrNameLst>
                                          <p:attrName>ppt_h</p:attrName>
                                        </p:attrNameLst>
                                      </p:cBhvr>
                                      <p:tavLst>
                                        <p:tav tm="0">
                                          <p:val>
                                            <p:fltVal val="0"/>
                                          </p:val>
                                        </p:tav>
                                        <p:tav tm="100000">
                                          <p:val>
                                            <p:strVal val="#ppt_h"/>
                                          </p:val>
                                        </p:tav>
                                      </p:tavLst>
                                    </p:anim>
                                    <p:animEffect transition="in" filter="fade">
                                      <p:cBhvr>
                                        <p:cTn id="275" dur="500"/>
                                        <p:tgtEl>
                                          <p:spTgt spid="78"/>
                                        </p:tgtEl>
                                      </p:cBhvr>
                                    </p:animEffect>
                                  </p:childTnLst>
                                </p:cTn>
                              </p:par>
                            </p:childTnLst>
                          </p:cTn>
                        </p:par>
                      </p:childTnLst>
                    </p:cTn>
                  </p:par>
                  <p:par>
                    <p:cTn id="276" fill="hold">
                      <p:stCondLst>
                        <p:cond delay="indefinite"/>
                      </p:stCondLst>
                      <p:childTnLst>
                        <p:par>
                          <p:cTn id="277" fill="hold">
                            <p:stCondLst>
                              <p:cond delay="0"/>
                            </p:stCondLst>
                            <p:childTnLst>
                              <p:par>
                                <p:cTn id="278" presetID="53" presetClass="entr" presetSubtype="16" fill="hold" grpId="0" nodeType="clickEffect">
                                  <p:stCondLst>
                                    <p:cond delay="0"/>
                                  </p:stCondLst>
                                  <p:childTnLst>
                                    <p:set>
                                      <p:cBhvr>
                                        <p:cTn id="279" dur="1" fill="hold">
                                          <p:stCondLst>
                                            <p:cond delay="0"/>
                                          </p:stCondLst>
                                        </p:cTn>
                                        <p:tgtEl>
                                          <p:spTgt spid="77"/>
                                        </p:tgtEl>
                                        <p:attrNameLst>
                                          <p:attrName>style.visibility</p:attrName>
                                        </p:attrNameLst>
                                      </p:cBhvr>
                                      <p:to>
                                        <p:strVal val="visible"/>
                                      </p:to>
                                    </p:set>
                                    <p:anim calcmode="lin" valueType="num">
                                      <p:cBhvr>
                                        <p:cTn id="280" dur="500" fill="hold"/>
                                        <p:tgtEl>
                                          <p:spTgt spid="77"/>
                                        </p:tgtEl>
                                        <p:attrNameLst>
                                          <p:attrName>ppt_w</p:attrName>
                                        </p:attrNameLst>
                                      </p:cBhvr>
                                      <p:tavLst>
                                        <p:tav tm="0">
                                          <p:val>
                                            <p:fltVal val="0"/>
                                          </p:val>
                                        </p:tav>
                                        <p:tav tm="100000">
                                          <p:val>
                                            <p:strVal val="#ppt_w"/>
                                          </p:val>
                                        </p:tav>
                                      </p:tavLst>
                                    </p:anim>
                                    <p:anim calcmode="lin" valueType="num">
                                      <p:cBhvr>
                                        <p:cTn id="281" dur="500" fill="hold"/>
                                        <p:tgtEl>
                                          <p:spTgt spid="77"/>
                                        </p:tgtEl>
                                        <p:attrNameLst>
                                          <p:attrName>ppt_h</p:attrName>
                                        </p:attrNameLst>
                                      </p:cBhvr>
                                      <p:tavLst>
                                        <p:tav tm="0">
                                          <p:val>
                                            <p:fltVal val="0"/>
                                          </p:val>
                                        </p:tav>
                                        <p:tav tm="100000">
                                          <p:val>
                                            <p:strVal val="#ppt_h"/>
                                          </p:val>
                                        </p:tav>
                                      </p:tavLst>
                                    </p:anim>
                                    <p:animEffect transition="in" filter="fade">
                                      <p:cBhvr>
                                        <p:cTn id="282" dur="500"/>
                                        <p:tgtEl>
                                          <p:spTgt spid="77"/>
                                        </p:tgtEl>
                                      </p:cBhvr>
                                    </p:animEffect>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grpId="1" nodeType="clickEffect">
                                  <p:stCondLst>
                                    <p:cond delay="0"/>
                                  </p:stCondLst>
                                  <p:childTnLst>
                                    <p:animEffect transition="out" filter="fade">
                                      <p:cBhvr>
                                        <p:cTn id="286" dur="500"/>
                                        <p:tgtEl>
                                          <p:spTgt spid="80"/>
                                        </p:tgtEl>
                                      </p:cBhvr>
                                    </p:animEffect>
                                    <p:set>
                                      <p:cBhvr>
                                        <p:cTn id="287" dur="1" fill="hold">
                                          <p:stCondLst>
                                            <p:cond delay="499"/>
                                          </p:stCondLst>
                                        </p:cTn>
                                        <p:tgtEl>
                                          <p:spTgt spid="80"/>
                                        </p:tgtEl>
                                        <p:attrNameLst>
                                          <p:attrName>style.visibility</p:attrName>
                                        </p:attrNameLst>
                                      </p:cBhvr>
                                      <p:to>
                                        <p:strVal val="hidden"/>
                                      </p:to>
                                    </p:set>
                                  </p:childTnLst>
                                </p:cTn>
                              </p:par>
                              <p:par>
                                <p:cTn id="288" presetID="10" presetClass="exit" presetSubtype="0" fill="hold" grpId="1" nodeType="withEffect">
                                  <p:stCondLst>
                                    <p:cond delay="0"/>
                                  </p:stCondLst>
                                  <p:childTnLst>
                                    <p:animEffect transition="out" filter="fade">
                                      <p:cBhvr>
                                        <p:cTn id="289" dur="500"/>
                                        <p:tgtEl>
                                          <p:spTgt spid="79"/>
                                        </p:tgtEl>
                                      </p:cBhvr>
                                    </p:animEffect>
                                    <p:set>
                                      <p:cBhvr>
                                        <p:cTn id="290" dur="1" fill="hold">
                                          <p:stCondLst>
                                            <p:cond delay="499"/>
                                          </p:stCondLst>
                                        </p:cTn>
                                        <p:tgtEl>
                                          <p:spTgt spid="79"/>
                                        </p:tgtEl>
                                        <p:attrNameLst>
                                          <p:attrName>style.visibility</p:attrName>
                                        </p:attrNameLst>
                                      </p:cBhvr>
                                      <p:to>
                                        <p:strVal val="hidden"/>
                                      </p:to>
                                    </p:set>
                                  </p:childTnLst>
                                </p:cTn>
                              </p:par>
                              <p:par>
                                <p:cTn id="291" presetID="10" presetClass="exit" presetSubtype="0" fill="hold" grpId="1" nodeType="withEffect">
                                  <p:stCondLst>
                                    <p:cond delay="0"/>
                                  </p:stCondLst>
                                  <p:childTnLst>
                                    <p:animEffect transition="out" filter="fade">
                                      <p:cBhvr>
                                        <p:cTn id="292" dur="500"/>
                                        <p:tgtEl>
                                          <p:spTgt spid="78"/>
                                        </p:tgtEl>
                                      </p:cBhvr>
                                    </p:animEffect>
                                    <p:set>
                                      <p:cBhvr>
                                        <p:cTn id="293" dur="1" fill="hold">
                                          <p:stCondLst>
                                            <p:cond delay="499"/>
                                          </p:stCondLst>
                                        </p:cTn>
                                        <p:tgtEl>
                                          <p:spTgt spid="78"/>
                                        </p:tgtEl>
                                        <p:attrNameLst>
                                          <p:attrName>style.visibility</p:attrName>
                                        </p:attrNameLst>
                                      </p:cBhvr>
                                      <p:to>
                                        <p:strVal val="hidden"/>
                                      </p:to>
                                    </p:set>
                                  </p:childTnLst>
                                </p:cTn>
                              </p:par>
                              <p:par>
                                <p:cTn id="294" presetID="10" presetClass="exit" presetSubtype="0" fill="hold" grpId="1" nodeType="withEffect">
                                  <p:stCondLst>
                                    <p:cond delay="0"/>
                                  </p:stCondLst>
                                  <p:childTnLst>
                                    <p:animEffect transition="out" filter="fade">
                                      <p:cBhvr>
                                        <p:cTn id="295" dur="500"/>
                                        <p:tgtEl>
                                          <p:spTgt spid="77"/>
                                        </p:tgtEl>
                                      </p:cBhvr>
                                    </p:animEffect>
                                    <p:set>
                                      <p:cBhvr>
                                        <p:cTn id="296" dur="1" fill="hold">
                                          <p:stCondLst>
                                            <p:cond delay="499"/>
                                          </p:stCondLst>
                                        </p:cTn>
                                        <p:tgtEl>
                                          <p:spTgt spid="77"/>
                                        </p:tgtEl>
                                        <p:attrNameLst>
                                          <p:attrName>style.visibility</p:attrName>
                                        </p:attrNameLst>
                                      </p:cBhvr>
                                      <p:to>
                                        <p:strVal val="hidden"/>
                                      </p:to>
                                    </p:set>
                                  </p:childTnLst>
                                </p:cTn>
                              </p:par>
                              <p:par>
                                <p:cTn id="297" presetID="10" presetClass="exit" presetSubtype="0" fill="hold" grpId="0" nodeType="withEffect">
                                  <p:stCondLst>
                                    <p:cond delay="0"/>
                                  </p:stCondLst>
                                  <p:childTnLst>
                                    <p:animEffect transition="out" filter="fade">
                                      <p:cBhvr>
                                        <p:cTn id="298" dur="500"/>
                                        <p:tgtEl>
                                          <p:spTgt spid="81"/>
                                        </p:tgtEl>
                                      </p:cBhvr>
                                    </p:animEffect>
                                    <p:set>
                                      <p:cBhvr>
                                        <p:cTn id="299" dur="1" fill="hold">
                                          <p:stCondLst>
                                            <p:cond delay="499"/>
                                          </p:stCondLst>
                                        </p:cTn>
                                        <p:tgtEl>
                                          <p:spTgt spid="81"/>
                                        </p:tgtEl>
                                        <p:attrNameLst>
                                          <p:attrName>style.visibility</p:attrName>
                                        </p:attrNameLst>
                                      </p:cBhvr>
                                      <p:to>
                                        <p:strVal val="hidden"/>
                                      </p:to>
                                    </p:set>
                                  </p:childTnLst>
                                </p:cTn>
                              </p:par>
                              <p:par>
                                <p:cTn id="300" presetID="53" presetClass="entr" presetSubtype="528" fill="hold" nodeType="withEffect">
                                  <p:stCondLst>
                                    <p:cond delay="0"/>
                                  </p:stCondLst>
                                  <p:childTnLst>
                                    <p:set>
                                      <p:cBhvr>
                                        <p:cTn id="301" dur="1" fill="hold">
                                          <p:stCondLst>
                                            <p:cond delay="0"/>
                                          </p:stCondLst>
                                        </p:cTn>
                                        <p:tgtEl>
                                          <p:spTgt spid="101"/>
                                        </p:tgtEl>
                                        <p:attrNameLst>
                                          <p:attrName>style.visibility</p:attrName>
                                        </p:attrNameLst>
                                      </p:cBhvr>
                                      <p:to>
                                        <p:strVal val="visible"/>
                                      </p:to>
                                    </p:set>
                                    <p:anim calcmode="lin" valueType="num">
                                      <p:cBhvr>
                                        <p:cTn id="302" dur="500" fill="hold"/>
                                        <p:tgtEl>
                                          <p:spTgt spid="101"/>
                                        </p:tgtEl>
                                        <p:attrNameLst>
                                          <p:attrName>ppt_w</p:attrName>
                                        </p:attrNameLst>
                                      </p:cBhvr>
                                      <p:tavLst>
                                        <p:tav tm="0">
                                          <p:val>
                                            <p:fltVal val="0"/>
                                          </p:val>
                                        </p:tav>
                                        <p:tav tm="100000">
                                          <p:val>
                                            <p:strVal val="#ppt_w"/>
                                          </p:val>
                                        </p:tav>
                                      </p:tavLst>
                                    </p:anim>
                                    <p:anim calcmode="lin" valueType="num">
                                      <p:cBhvr>
                                        <p:cTn id="303" dur="500" fill="hold"/>
                                        <p:tgtEl>
                                          <p:spTgt spid="101"/>
                                        </p:tgtEl>
                                        <p:attrNameLst>
                                          <p:attrName>ppt_h</p:attrName>
                                        </p:attrNameLst>
                                      </p:cBhvr>
                                      <p:tavLst>
                                        <p:tav tm="0">
                                          <p:val>
                                            <p:fltVal val="0"/>
                                          </p:val>
                                        </p:tav>
                                        <p:tav tm="100000">
                                          <p:val>
                                            <p:strVal val="#ppt_h"/>
                                          </p:val>
                                        </p:tav>
                                      </p:tavLst>
                                    </p:anim>
                                    <p:animEffect transition="in" filter="fade">
                                      <p:cBhvr>
                                        <p:cTn id="304" dur="500"/>
                                        <p:tgtEl>
                                          <p:spTgt spid="101"/>
                                        </p:tgtEl>
                                      </p:cBhvr>
                                    </p:animEffect>
                                    <p:anim calcmode="lin" valueType="num">
                                      <p:cBhvr>
                                        <p:cTn id="305" dur="500" fill="hold"/>
                                        <p:tgtEl>
                                          <p:spTgt spid="101"/>
                                        </p:tgtEl>
                                        <p:attrNameLst>
                                          <p:attrName>ppt_x</p:attrName>
                                        </p:attrNameLst>
                                      </p:cBhvr>
                                      <p:tavLst>
                                        <p:tav tm="0">
                                          <p:val>
                                            <p:fltVal val="0.5"/>
                                          </p:val>
                                        </p:tav>
                                        <p:tav tm="100000">
                                          <p:val>
                                            <p:strVal val="#ppt_x"/>
                                          </p:val>
                                        </p:tav>
                                      </p:tavLst>
                                    </p:anim>
                                    <p:anim calcmode="lin" valueType="num">
                                      <p:cBhvr>
                                        <p:cTn id="306" dur="500" fill="hold"/>
                                        <p:tgtEl>
                                          <p:spTgt spid="101"/>
                                        </p:tgtEl>
                                        <p:attrNameLst>
                                          <p:attrName>ppt_y</p:attrName>
                                        </p:attrNameLst>
                                      </p:cBhvr>
                                      <p:tavLst>
                                        <p:tav tm="0">
                                          <p:val>
                                            <p:fltVal val="0.5"/>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53" presetClass="entr" presetSubtype="16" fill="hold" grpId="0" nodeType="clickEffect">
                                  <p:stCondLst>
                                    <p:cond delay="0"/>
                                  </p:stCondLst>
                                  <p:childTnLst>
                                    <p:set>
                                      <p:cBhvr>
                                        <p:cTn id="310" dur="1" fill="hold">
                                          <p:stCondLst>
                                            <p:cond delay="0"/>
                                          </p:stCondLst>
                                        </p:cTn>
                                        <p:tgtEl>
                                          <p:spTgt spid="82"/>
                                        </p:tgtEl>
                                        <p:attrNameLst>
                                          <p:attrName>style.visibility</p:attrName>
                                        </p:attrNameLst>
                                      </p:cBhvr>
                                      <p:to>
                                        <p:strVal val="visible"/>
                                      </p:to>
                                    </p:set>
                                    <p:anim calcmode="lin" valueType="num">
                                      <p:cBhvr>
                                        <p:cTn id="311" dur="500" fill="hold"/>
                                        <p:tgtEl>
                                          <p:spTgt spid="82"/>
                                        </p:tgtEl>
                                        <p:attrNameLst>
                                          <p:attrName>ppt_w</p:attrName>
                                        </p:attrNameLst>
                                      </p:cBhvr>
                                      <p:tavLst>
                                        <p:tav tm="0">
                                          <p:val>
                                            <p:fltVal val="0"/>
                                          </p:val>
                                        </p:tav>
                                        <p:tav tm="100000">
                                          <p:val>
                                            <p:strVal val="#ppt_w"/>
                                          </p:val>
                                        </p:tav>
                                      </p:tavLst>
                                    </p:anim>
                                    <p:anim calcmode="lin" valueType="num">
                                      <p:cBhvr>
                                        <p:cTn id="312" dur="500" fill="hold"/>
                                        <p:tgtEl>
                                          <p:spTgt spid="82"/>
                                        </p:tgtEl>
                                        <p:attrNameLst>
                                          <p:attrName>ppt_h</p:attrName>
                                        </p:attrNameLst>
                                      </p:cBhvr>
                                      <p:tavLst>
                                        <p:tav tm="0">
                                          <p:val>
                                            <p:fltVal val="0"/>
                                          </p:val>
                                        </p:tav>
                                        <p:tav tm="100000">
                                          <p:val>
                                            <p:strVal val="#ppt_h"/>
                                          </p:val>
                                        </p:tav>
                                      </p:tavLst>
                                    </p:anim>
                                    <p:animEffect transition="in" filter="fade">
                                      <p:cBhvr>
                                        <p:cTn id="313" dur="500"/>
                                        <p:tgtEl>
                                          <p:spTgt spid="82"/>
                                        </p:tgtEl>
                                      </p:cBhvr>
                                    </p:animEffect>
                                  </p:childTnLst>
                                </p:cTn>
                              </p:par>
                            </p:childTnLst>
                          </p:cTn>
                        </p:par>
                      </p:childTnLst>
                    </p:cTn>
                  </p:par>
                  <p:par>
                    <p:cTn id="314" fill="hold">
                      <p:stCondLst>
                        <p:cond delay="indefinite"/>
                      </p:stCondLst>
                      <p:childTnLst>
                        <p:par>
                          <p:cTn id="315" fill="hold">
                            <p:stCondLst>
                              <p:cond delay="0"/>
                            </p:stCondLst>
                            <p:childTnLst>
                              <p:par>
                                <p:cTn id="316" presetID="10" presetClass="exit" presetSubtype="0" fill="hold" grpId="1" nodeType="clickEffect">
                                  <p:stCondLst>
                                    <p:cond delay="0"/>
                                  </p:stCondLst>
                                  <p:childTnLst>
                                    <p:animEffect transition="out" filter="fade">
                                      <p:cBhvr>
                                        <p:cTn id="317" dur="500"/>
                                        <p:tgtEl>
                                          <p:spTgt spid="76"/>
                                        </p:tgtEl>
                                      </p:cBhvr>
                                    </p:animEffect>
                                    <p:set>
                                      <p:cBhvr>
                                        <p:cTn id="318"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animBg="1"/>
      <p:bldP spid="14" grpId="1" animBg="1"/>
      <p:bldP spid="2" grpId="0"/>
      <p:bldP spid="2" grpId="1"/>
      <p:bldP spid="8" grpId="0" animBg="1"/>
      <p:bldP spid="8" grpId="1" animBg="1"/>
      <p:bldP spid="7" grpId="0" animBg="1"/>
      <p:bldP spid="7" grpId="1" animBg="1"/>
      <p:bldP spid="5" grpId="0" animBg="1"/>
      <p:bldP spid="5" grpId="1" animBg="1"/>
      <p:bldP spid="4" grpId="0" animBg="1"/>
      <p:bldP spid="4" grpId="1" animBg="1"/>
      <p:bldP spid="13" grpId="0" animBg="1"/>
      <p:bldP spid="13" grpId="1" animBg="1"/>
      <p:bldP spid="12" grpId="0" animBg="1"/>
      <p:bldP spid="12" grpId="1" animBg="1"/>
      <p:bldP spid="11" grpId="0" animBg="1"/>
      <p:bldP spid="11" grpId="1" animBg="1"/>
      <p:bldP spid="10" grpId="0" animBg="1"/>
      <p:bldP spid="10" grpId="1" animBg="1"/>
      <p:bldP spid="15" grpId="0"/>
      <p:bldP spid="16" grpId="0"/>
      <p:bldP spid="16" grpId="1"/>
      <p:bldP spid="39" grpId="0"/>
      <p:bldP spid="39" grpId="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51" grpId="0"/>
      <p:bldP spid="51" grpId="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76" grpId="0"/>
      <p:bldP spid="76" grpId="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Summary </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marL="0" indent="0">
              <a:buNone/>
            </a:pPr>
            <a:r>
              <a:rPr lang="en-US" sz="3200" dirty="0" smtClean="0">
                <a:latin typeface="Calibri" panose="020F0502020204030204" pitchFamily="34" charset="0"/>
                <a:cs typeface="Calibri" panose="020F0502020204030204" pitchFamily="34" charset="0"/>
              </a:rPr>
              <a:t>Experiences of childhood trauma such as physical, sexual, and emotional abuse, neglect, and mental illness and/or substance use in the family contribute greatly to the development of substance use disorders in adulthood </a:t>
            </a:r>
            <a:endParaRPr lang="en-US" sz="3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86</a:t>
            </a:fld>
            <a:endParaRPr lang="en-US">
              <a:solidFill>
                <a:srgbClr val="FFFFFF"/>
              </a:solidFill>
            </a:endParaRPr>
          </a:p>
        </p:txBody>
      </p:sp>
      <p:sp>
        <p:nvSpPr>
          <p:cNvPr id="5" name="Rectangle 4"/>
          <p:cNvSpPr/>
          <p:nvPr/>
        </p:nvSpPr>
        <p:spPr>
          <a:xfrm>
            <a:off x="180436" y="6336268"/>
            <a:ext cx="6841466" cy="369332"/>
          </a:xfrm>
          <a:prstGeom prst="rect">
            <a:avLst/>
          </a:prstGeom>
        </p:spPr>
        <p:txBody>
          <a:bodyPr wrap="square">
            <a:spAutoFit/>
          </a:bodyPr>
          <a:lstStyle/>
          <a:p>
            <a:pPr lvl="0">
              <a:defRPr/>
            </a:pPr>
            <a:r>
              <a:rPr lang="en-US" dirty="0" smtClean="0">
                <a:latin typeface="Calibri" panose="020F0502020204030204" pitchFamily="34" charset="0"/>
                <a:cs typeface="Calibri" panose="020F0502020204030204" pitchFamily="34" charset="0"/>
              </a:rPr>
              <a:t>SOURCE: CDC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73717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15633" y="2806703"/>
            <a:ext cx="7772400" cy="1362076"/>
          </a:xfrm>
        </p:spPr>
        <p:txBody>
          <a:bodyPr/>
          <a:lstStyle/>
          <a:p>
            <a:pPr algn="ctr"/>
            <a:r>
              <a:rPr lang="en-US" sz="5400" dirty="0" smtClean="0"/>
              <a:t>Break</a:t>
            </a:r>
            <a:r>
              <a:rPr lang="en-US" dirty="0" smtClean="0"/>
              <a:t> </a:t>
            </a:r>
            <a:endParaRPr lang="en-US" dirty="0"/>
          </a:p>
        </p:txBody>
      </p:sp>
      <p:sp>
        <p:nvSpPr>
          <p:cNvPr id="4" name="Slide Number Placeholder 3"/>
          <p:cNvSpPr>
            <a:spLocks noGrp="1"/>
          </p:cNvSpPr>
          <p:nvPr>
            <p:ph type="sldNum" sz="quarter" idx="12"/>
          </p:nvPr>
        </p:nvSpPr>
        <p:spPr/>
        <p:txBody>
          <a:bodyPr/>
          <a:lstStyle/>
          <a:p>
            <a:fld id="{48207915-0614-4957-8633-D576C364C48B}" type="slidenum">
              <a:rPr lang="en-US" smtClean="0"/>
              <a:pPr/>
              <a:t>87</a:t>
            </a:fld>
            <a:endParaRPr lang="en-US"/>
          </a:p>
        </p:txBody>
      </p:sp>
    </p:spTree>
    <p:extLst>
      <p:ext uri="{BB962C8B-B14F-4D97-AF65-F5344CB8AC3E}">
        <p14:creationId xmlns:p14="http://schemas.microsoft.com/office/powerpoint/2010/main" val="25009639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068852"/>
            <a:ext cx="7772400" cy="1362076"/>
          </a:xfrm>
        </p:spPr>
        <p:txBody>
          <a:bodyPr/>
          <a:lstStyle/>
          <a:p>
            <a:pPr algn="ctr"/>
            <a:r>
              <a:rPr lang="en-US" sz="4400" dirty="0" smtClean="0">
                <a:solidFill>
                  <a:srgbClr val="FFFF00"/>
                </a:solidFill>
                <a:latin typeface="Calibri" panose="020F0502020204030204" pitchFamily="34" charset="0"/>
                <a:cs typeface="Calibri" panose="020F0502020204030204" pitchFamily="34" charset="0"/>
              </a:rPr>
              <a:t>Why is it important to frame addiction in A chronic disease model? </a:t>
            </a:r>
            <a:endParaRPr lang="en-US" sz="4400" dirty="0">
              <a:solidFill>
                <a:srgbClr val="FFFF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88</a:t>
            </a:fld>
            <a:endParaRPr lang="en-US">
              <a:solidFill>
                <a:srgbClr val="FFFFFF"/>
              </a:solidFill>
            </a:endParaRPr>
          </a:p>
        </p:txBody>
      </p:sp>
    </p:spTree>
    <p:extLst>
      <p:ext uri="{BB962C8B-B14F-4D97-AF65-F5344CB8AC3E}">
        <p14:creationId xmlns:p14="http://schemas.microsoft.com/office/powerpoint/2010/main" val="10049322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latin typeface="Calibri" panose="020F0502020204030204" pitchFamily="34" charset="0"/>
                <a:cs typeface="Calibri" panose="020F0502020204030204" pitchFamily="34" charset="0"/>
              </a:rPr>
              <a:t>Chronic Nature of Addiction</a:t>
            </a:r>
            <a:endParaRPr lang="en-US" sz="4000" dirty="0">
              <a:latin typeface="Calibri" panose="020F0502020204030204" pitchFamily="34" charset="0"/>
              <a:cs typeface="Calibri" panose="020F0502020204030204" pitchFamily="34" charset="0"/>
            </a:endParaRPr>
          </a:p>
        </p:txBody>
      </p:sp>
      <p:sp>
        <p:nvSpPr>
          <p:cNvPr id="6737925" name="Text Box 5"/>
          <p:cNvSpPr txBox="1">
            <a:spLocks noGrp="1" noChangeArrowheads="1"/>
          </p:cNvSpPr>
          <p:nvPr>
            <p:ph idx="1"/>
          </p:nvPr>
        </p:nvSpPr>
        <p:spPr/>
        <p:txBody>
          <a:bodyPr/>
          <a:lstStyle/>
          <a:p>
            <a:pPr eaLnBrk="1" hangingPunct="1">
              <a:buFont typeface="Wingdings" pitchFamily="2" charset="2"/>
              <a:buNone/>
              <a:defRPr/>
            </a:pPr>
            <a:r>
              <a:rPr lang="en-AU" sz="3200" b="1" dirty="0">
                <a:latin typeface="Calibri" panose="020F0502020204030204" pitchFamily="34" charset="0"/>
                <a:cs typeface="Calibri" panose="020F0502020204030204" pitchFamily="34" charset="0"/>
              </a:rPr>
              <a:t>	</a:t>
            </a:r>
            <a:r>
              <a:rPr lang="en-AU" sz="3600" b="1" dirty="0" smtClean="0">
                <a:latin typeface="Calibri" panose="020F0502020204030204" pitchFamily="34" charset="0"/>
                <a:cs typeface="Calibri" panose="020F0502020204030204" pitchFamily="34" charset="0"/>
              </a:rPr>
              <a:t>Substance Use Disorders (SUD) are chronic </a:t>
            </a:r>
            <a:r>
              <a:rPr lang="en-AU" sz="3600" b="1" dirty="0">
                <a:latin typeface="Calibri" panose="020F0502020204030204" pitchFamily="34" charset="0"/>
                <a:cs typeface="Calibri" panose="020F0502020204030204" pitchFamily="34" charset="0"/>
              </a:rPr>
              <a:t>relapsing </a:t>
            </a:r>
            <a:r>
              <a:rPr lang="en-AU" sz="3600" b="1" dirty="0" smtClean="0">
                <a:latin typeface="Calibri" panose="020F0502020204030204" pitchFamily="34" charset="0"/>
                <a:cs typeface="Calibri" panose="020F0502020204030204" pitchFamily="34" charset="0"/>
              </a:rPr>
              <a:t>disorders </a:t>
            </a:r>
            <a:r>
              <a:rPr lang="en-AU" sz="3600" b="1" dirty="0">
                <a:latin typeface="Calibri" panose="020F0502020204030204" pitchFamily="34" charset="0"/>
                <a:cs typeface="Calibri" panose="020F0502020204030204" pitchFamily="34" charset="0"/>
              </a:rPr>
              <a:t>similar to other chronic diseases such as </a:t>
            </a:r>
            <a:r>
              <a:rPr lang="en-AU" sz="3600" b="1" dirty="0">
                <a:solidFill>
                  <a:srgbClr val="FFFF00"/>
                </a:solidFill>
                <a:latin typeface="Calibri" panose="020F0502020204030204" pitchFamily="34" charset="0"/>
                <a:cs typeface="Calibri" panose="020F0502020204030204" pitchFamily="34" charset="0"/>
              </a:rPr>
              <a:t>diabetes, asthma, </a:t>
            </a:r>
            <a:r>
              <a:rPr lang="en-AU" sz="3600" b="1" dirty="0" smtClean="0">
                <a:solidFill>
                  <a:srgbClr val="FFFF00"/>
                </a:solidFill>
                <a:latin typeface="Calibri" panose="020F0502020204030204" pitchFamily="34" charset="0"/>
                <a:cs typeface="Calibri" panose="020F0502020204030204" pitchFamily="34" charset="0"/>
              </a:rPr>
              <a:t>hypertension, </a:t>
            </a:r>
            <a:r>
              <a:rPr lang="en-AU" sz="3600" b="1" dirty="0">
                <a:solidFill>
                  <a:srgbClr val="FFFF00"/>
                </a:solidFill>
                <a:latin typeface="Calibri" panose="020F0502020204030204" pitchFamily="34" charset="0"/>
                <a:cs typeface="Calibri" panose="020F0502020204030204" pitchFamily="34" charset="0"/>
              </a:rPr>
              <a:t>and cardiovascular disease</a:t>
            </a:r>
            <a:r>
              <a:rPr lang="en-AU" sz="3600" b="1" dirty="0">
                <a:solidFill>
                  <a:schemeClr val="tx2"/>
                </a:solidFill>
                <a:latin typeface="Calibri" panose="020F0502020204030204" pitchFamily="34" charset="0"/>
                <a:cs typeface="Calibri" panose="020F0502020204030204" pitchFamily="34" charset="0"/>
              </a:rPr>
              <a:t>.</a:t>
            </a:r>
            <a:endParaRPr lang="en-US" sz="3600" b="1" dirty="0">
              <a:solidFill>
                <a:schemeClr val="tx2"/>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83A550A8-DCDF-436C-AF83-089579880577}" type="slidenum">
              <a:rPr lang="en-US">
                <a:solidFill>
                  <a:srgbClr val="FFFFFF"/>
                </a:solidFill>
                <a:latin typeface="Tahoma"/>
              </a:rPr>
              <a:pPr>
                <a:defRPr/>
              </a:pPr>
              <a:t>89</a:t>
            </a:fld>
            <a:endParaRPr lang="en-US">
              <a:solidFill>
                <a:srgbClr val="FFFFFF"/>
              </a:solidFill>
              <a:latin typeface="Tahoma"/>
            </a:endParaRPr>
          </a:p>
        </p:txBody>
      </p:sp>
      <p:sp>
        <p:nvSpPr>
          <p:cNvPr id="4" name="TextBox 3"/>
          <p:cNvSpPr txBox="1"/>
          <p:nvPr/>
        </p:nvSpPr>
        <p:spPr>
          <a:xfrm>
            <a:off x="172529" y="6292334"/>
            <a:ext cx="603849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NIDA</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0065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latin typeface="Calibri" panose="020F0502020204030204" pitchFamily="34" charset="0"/>
                <a:cs typeface="Calibri" panose="020F0502020204030204" pitchFamily="34" charset="0"/>
              </a:rPr>
              <a:t>Pre-Test Question</a:t>
            </a:r>
            <a:endParaRPr lang="en-US" dirty="0"/>
          </a:p>
        </p:txBody>
      </p:sp>
      <p:sp>
        <p:nvSpPr>
          <p:cNvPr id="3" name="Content Placeholder 2"/>
          <p:cNvSpPr>
            <a:spLocks noGrp="1"/>
          </p:cNvSpPr>
          <p:nvPr>
            <p:ph idx="1"/>
          </p:nvPr>
        </p:nvSpPr>
        <p:spPr/>
        <p:txBody>
          <a:bodyPr/>
          <a:lstStyle/>
          <a:p>
            <a:pPr marL="0" marR="0" indent="0">
              <a:lnSpc>
                <a:spcPct val="107000"/>
              </a:lnSpc>
              <a:spcBef>
                <a:spcPts val="0"/>
              </a:spcBef>
              <a:spcAft>
                <a:spcPts val="800"/>
              </a:spcAft>
              <a:buNone/>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6. There </a:t>
            </a:r>
            <a:r>
              <a:rPr lang="en-US" sz="3200" dirty="0">
                <a:effectLst/>
                <a:latin typeface="Calibri" panose="020F0502020204030204" pitchFamily="34" charset="0"/>
                <a:ea typeface="Calibri" panose="020F0502020204030204" pitchFamily="34" charset="0"/>
                <a:cs typeface="Times New Roman" panose="02020603050405020304" pitchFamily="18" charset="0"/>
              </a:rPr>
              <a:t>is evidence to suggest that damage to the brain from long-term or severe substance use can be both functional and structural. </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800"/>
              </a:spcAft>
              <a:buAutoNum type="arabicPeriod" startAt="6"/>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True </a:t>
            </a:r>
          </a:p>
          <a:p>
            <a:pPr marL="342900" marR="0" lvl="0" indent="-342900">
              <a:lnSpc>
                <a:spcPct val="107000"/>
              </a:lnSpc>
              <a:spcBef>
                <a:spcPts val="0"/>
              </a:spcBef>
              <a:spcAft>
                <a:spcPts val="800"/>
              </a:spcAft>
              <a:buFont typeface="+mj-lt"/>
              <a:buAutoNum type="alphaL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False </a:t>
            </a:r>
          </a:p>
          <a:p>
            <a:endParaRPr lang="en-US" dirty="0"/>
          </a:p>
        </p:txBody>
      </p:sp>
      <p:sp>
        <p:nvSpPr>
          <p:cNvPr id="4" name="Slide Number Placeholder 3"/>
          <p:cNvSpPr>
            <a:spLocks noGrp="1"/>
          </p:cNvSpPr>
          <p:nvPr>
            <p:ph type="sldNum" sz="quarter" idx="12"/>
          </p:nvPr>
        </p:nvSpPr>
        <p:spPr/>
        <p:txBody>
          <a:bodyPr/>
          <a:lstStyle/>
          <a:p>
            <a:pPr>
              <a:defRPr/>
            </a:pPr>
            <a:fld id="{48207915-0614-4957-8633-D576C364C48B}" type="slidenum">
              <a:rPr lang="en-US" smtClean="0">
                <a:solidFill>
                  <a:srgbClr val="FFFFFF"/>
                </a:solidFill>
              </a:rPr>
              <a:pPr>
                <a:defRPr/>
              </a:pPr>
              <a:t>9</a:t>
            </a:fld>
            <a:endParaRPr lang="en-US">
              <a:solidFill>
                <a:srgbClr val="FFFFFF"/>
              </a:solidFill>
            </a:endParaRPr>
          </a:p>
        </p:txBody>
      </p:sp>
    </p:spTree>
    <p:extLst>
      <p:ext uri="{BB962C8B-B14F-4D97-AF65-F5344CB8AC3E}">
        <p14:creationId xmlns:p14="http://schemas.microsoft.com/office/powerpoint/2010/main" val="2387147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body" idx="1"/>
          </p:nvPr>
        </p:nvSpPr>
        <p:spPr>
          <a:xfrm>
            <a:off x="562708" y="2171700"/>
            <a:ext cx="8047892" cy="4076700"/>
          </a:xfrm>
        </p:spPr>
        <p:txBody>
          <a:bodyPr/>
          <a:lstStyle/>
          <a:p>
            <a:pPr marL="511969" lvl="1" indent="-130969">
              <a:lnSpc>
                <a:spcPct val="90000"/>
              </a:lnSpc>
              <a:buSzPct val="80000"/>
              <a:buFontTx/>
              <a:buChar char="•"/>
              <a:tabLst>
                <a:tab pos="641747" algn="l"/>
              </a:tabLst>
              <a:defRPr/>
            </a:pPr>
            <a:r>
              <a:rPr lang="en-US" altLang="en-US" sz="2700" dirty="0"/>
              <a:t>  </a:t>
            </a:r>
            <a:r>
              <a:rPr lang="en-US" altLang="en-US" sz="3000" dirty="0">
                <a:latin typeface="Calibri" panose="020F0502020204030204" pitchFamily="34" charset="0"/>
                <a:cs typeface="Calibri" panose="020F0502020204030204" pitchFamily="34" charset="0"/>
              </a:rPr>
              <a:t>No Doubt They Are Illnesses</a:t>
            </a:r>
          </a:p>
          <a:p>
            <a:pPr marL="511969" lvl="1" indent="-130969">
              <a:lnSpc>
                <a:spcPct val="90000"/>
              </a:lnSpc>
              <a:buSzPct val="80000"/>
              <a:buFontTx/>
              <a:buChar char="•"/>
              <a:tabLst>
                <a:tab pos="641747" algn="l"/>
              </a:tabLst>
              <a:defRPr/>
            </a:pPr>
            <a:endParaRPr lang="en-US" altLang="en-US" sz="3000" dirty="0">
              <a:latin typeface="Calibri" panose="020F0502020204030204" pitchFamily="34" charset="0"/>
              <a:cs typeface="Calibri" panose="020F0502020204030204" pitchFamily="34" charset="0"/>
            </a:endParaRPr>
          </a:p>
          <a:p>
            <a:pPr marL="511969" lvl="1" indent="-130969">
              <a:lnSpc>
                <a:spcPct val="90000"/>
              </a:lnSpc>
              <a:buSzPct val="80000"/>
              <a:buFontTx/>
              <a:buChar char="•"/>
              <a:tabLst>
                <a:tab pos="641747" algn="l"/>
              </a:tabLst>
              <a:defRPr/>
            </a:pPr>
            <a:r>
              <a:rPr lang="en-US" altLang="en-US" sz="3000" dirty="0">
                <a:latin typeface="Calibri" panose="020F0502020204030204" pitchFamily="34" charset="0"/>
                <a:cs typeface="Calibri" panose="020F0502020204030204" pitchFamily="34" charset="0"/>
              </a:rPr>
              <a:t>  All </a:t>
            </a:r>
            <a:r>
              <a:rPr lang="en-US" altLang="en-US" sz="3000" b="1" dirty="0">
                <a:solidFill>
                  <a:srgbClr val="FFFF00"/>
                </a:solidFill>
                <a:latin typeface="Calibri" panose="020F0502020204030204" pitchFamily="34" charset="0"/>
                <a:cs typeface="Calibri" panose="020F0502020204030204" pitchFamily="34" charset="0"/>
              </a:rPr>
              <a:t>Chronic</a:t>
            </a:r>
            <a:r>
              <a:rPr lang="en-US" altLang="en-US" sz="3000" dirty="0">
                <a:solidFill>
                  <a:srgbClr val="FFFF00"/>
                </a:solidFill>
                <a:latin typeface="Calibri" panose="020F0502020204030204" pitchFamily="34" charset="0"/>
                <a:cs typeface="Calibri" panose="020F0502020204030204" pitchFamily="34" charset="0"/>
              </a:rPr>
              <a:t> </a:t>
            </a:r>
            <a:r>
              <a:rPr lang="en-US" altLang="en-US" sz="3000" dirty="0">
                <a:latin typeface="Calibri" panose="020F0502020204030204" pitchFamily="34" charset="0"/>
                <a:cs typeface="Calibri" panose="020F0502020204030204" pitchFamily="34" charset="0"/>
              </a:rPr>
              <a:t>Conditions</a:t>
            </a:r>
          </a:p>
          <a:p>
            <a:pPr marL="511969" lvl="1" indent="-130969">
              <a:lnSpc>
                <a:spcPct val="90000"/>
              </a:lnSpc>
              <a:buSzPct val="80000"/>
              <a:buFontTx/>
              <a:buChar char="•"/>
              <a:tabLst>
                <a:tab pos="641747" algn="l"/>
              </a:tabLst>
              <a:defRPr/>
            </a:pPr>
            <a:endParaRPr lang="en-US" altLang="en-US" sz="3000" dirty="0">
              <a:latin typeface="Calibri" panose="020F0502020204030204" pitchFamily="34" charset="0"/>
              <a:cs typeface="Calibri" panose="020F0502020204030204" pitchFamily="34" charset="0"/>
            </a:endParaRPr>
          </a:p>
          <a:p>
            <a:pPr marL="511969" lvl="1" indent="-130969">
              <a:lnSpc>
                <a:spcPct val="90000"/>
              </a:lnSpc>
              <a:buSzPct val="80000"/>
              <a:buFontTx/>
              <a:buChar char="•"/>
              <a:tabLst>
                <a:tab pos="641747" algn="l"/>
              </a:tabLst>
              <a:defRPr/>
            </a:pPr>
            <a:r>
              <a:rPr lang="en-US" altLang="en-US" sz="3000" dirty="0">
                <a:latin typeface="Calibri" panose="020F0502020204030204" pitchFamily="34" charset="0"/>
                <a:cs typeface="Calibri" panose="020F0502020204030204" pitchFamily="34" charset="0"/>
              </a:rPr>
              <a:t>  Influenced by </a:t>
            </a:r>
            <a:r>
              <a:rPr lang="en-US" altLang="en-US" sz="3000" b="1" dirty="0">
                <a:solidFill>
                  <a:srgbClr val="FFFF00"/>
                </a:solidFill>
                <a:latin typeface="Calibri" panose="020F0502020204030204" pitchFamily="34" charset="0"/>
                <a:cs typeface="Calibri" panose="020F0502020204030204" pitchFamily="34" charset="0"/>
              </a:rPr>
              <a:t>Genetic</a:t>
            </a:r>
            <a:r>
              <a:rPr lang="en-US" altLang="en-US" sz="3000" dirty="0">
                <a:latin typeface="Calibri" panose="020F0502020204030204" pitchFamily="34" charset="0"/>
                <a:cs typeface="Calibri" panose="020F0502020204030204" pitchFamily="34" charset="0"/>
              </a:rPr>
              <a:t>, </a:t>
            </a:r>
            <a:r>
              <a:rPr lang="en-US" altLang="en-US" sz="3000" b="1" dirty="0">
                <a:solidFill>
                  <a:srgbClr val="FFFF00"/>
                </a:solidFill>
                <a:latin typeface="Calibri" panose="020F0502020204030204" pitchFamily="34" charset="0"/>
                <a:cs typeface="Calibri" panose="020F0502020204030204" pitchFamily="34" charset="0"/>
              </a:rPr>
              <a:t>Metabolic</a:t>
            </a:r>
            <a:r>
              <a:rPr lang="en-US" altLang="en-US" sz="3000" dirty="0">
                <a:latin typeface="Calibri" panose="020F0502020204030204" pitchFamily="34" charset="0"/>
                <a:cs typeface="Calibri" panose="020F0502020204030204" pitchFamily="34" charset="0"/>
              </a:rPr>
              <a:t> and   	</a:t>
            </a:r>
            <a:r>
              <a:rPr lang="en-US" altLang="en-US" sz="3000" b="1" dirty="0">
                <a:solidFill>
                  <a:srgbClr val="FFFF00"/>
                </a:solidFill>
                <a:latin typeface="Calibri" panose="020F0502020204030204" pitchFamily="34" charset="0"/>
                <a:cs typeface="Calibri" panose="020F0502020204030204" pitchFamily="34" charset="0"/>
              </a:rPr>
              <a:t>Behavioral Factors</a:t>
            </a:r>
          </a:p>
          <a:p>
            <a:pPr marL="511969" lvl="1" indent="-130969">
              <a:lnSpc>
                <a:spcPct val="90000"/>
              </a:lnSpc>
              <a:buSzPct val="80000"/>
              <a:buFontTx/>
              <a:buChar char="•"/>
              <a:tabLst>
                <a:tab pos="641747" algn="l"/>
              </a:tabLst>
              <a:defRPr/>
            </a:pPr>
            <a:endParaRPr lang="en-US" altLang="en-US" sz="3000" dirty="0">
              <a:latin typeface="Calibri" panose="020F0502020204030204" pitchFamily="34" charset="0"/>
              <a:cs typeface="Calibri" panose="020F0502020204030204" pitchFamily="34" charset="0"/>
            </a:endParaRPr>
          </a:p>
          <a:p>
            <a:pPr marL="511969" lvl="1" indent="-130969">
              <a:lnSpc>
                <a:spcPct val="90000"/>
              </a:lnSpc>
              <a:buSzPct val="80000"/>
              <a:buFontTx/>
              <a:buChar char="•"/>
              <a:tabLst>
                <a:tab pos="641747" algn="l"/>
              </a:tabLst>
              <a:defRPr/>
            </a:pPr>
            <a:r>
              <a:rPr lang="en-US" altLang="en-US" sz="3000" dirty="0">
                <a:latin typeface="Calibri" panose="020F0502020204030204" pitchFamily="34" charset="0"/>
                <a:cs typeface="Calibri" panose="020F0502020204030204" pitchFamily="34" charset="0"/>
              </a:rPr>
              <a:t>  </a:t>
            </a:r>
            <a:r>
              <a:rPr lang="en-US" altLang="en-US" sz="3000" b="1" dirty="0">
                <a:solidFill>
                  <a:srgbClr val="FFFF00"/>
                </a:solidFill>
                <a:latin typeface="Calibri" panose="020F0502020204030204" pitchFamily="34" charset="0"/>
                <a:cs typeface="Calibri" panose="020F0502020204030204" pitchFamily="34" charset="0"/>
              </a:rPr>
              <a:t>No Cures</a:t>
            </a:r>
            <a:r>
              <a:rPr lang="en-US" altLang="en-US" sz="3000" dirty="0">
                <a:solidFill>
                  <a:srgbClr val="FFFF00"/>
                </a:solidFill>
                <a:latin typeface="Calibri" panose="020F0502020204030204" pitchFamily="34" charset="0"/>
                <a:cs typeface="Calibri" panose="020F0502020204030204" pitchFamily="34" charset="0"/>
              </a:rPr>
              <a:t> </a:t>
            </a:r>
            <a:r>
              <a:rPr lang="en-US" altLang="en-US" sz="3000" dirty="0">
                <a:latin typeface="Calibri" panose="020F0502020204030204" pitchFamily="34" charset="0"/>
                <a:cs typeface="Calibri" panose="020F0502020204030204" pitchFamily="34" charset="0"/>
              </a:rPr>
              <a:t>- But Effective Treatments Are 	Available</a:t>
            </a:r>
          </a:p>
        </p:txBody>
      </p:sp>
      <p:sp>
        <p:nvSpPr>
          <p:cNvPr id="258051" name="Rectangle 3"/>
          <p:cNvSpPr>
            <a:spLocks noGrp="1" noChangeArrowheads="1"/>
          </p:cNvSpPr>
          <p:nvPr>
            <p:ph type="title"/>
          </p:nvPr>
        </p:nvSpPr>
        <p:spPr>
          <a:xfrm>
            <a:off x="796834" y="654776"/>
            <a:ext cx="7813766" cy="857250"/>
          </a:xfrm>
        </p:spPr>
        <p:txBody>
          <a:bodyPr/>
          <a:lstStyle/>
          <a:p>
            <a:pPr>
              <a:defRPr/>
            </a:pPr>
            <a:r>
              <a:rPr lang="en-US" sz="3600" dirty="0">
                <a:latin typeface="Calibri" panose="020F0502020204030204" pitchFamily="34" charset="0"/>
                <a:cs typeface="Calibri" panose="020F0502020204030204" pitchFamily="34" charset="0"/>
              </a:rPr>
              <a:t>Why are we </a:t>
            </a:r>
            <a:r>
              <a:rPr lang="en-US" sz="3600" dirty="0" smtClean="0">
                <a:latin typeface="Calibri" panose="020F0502020204030204" pitchFamily="34" charset="0"/>
                <a:cs typeface="Calibri" panose="020F0502020204030204" pitchFamily="34" charset="0"/>
              </a:rPr>
              <a:t>Comparing </a:t>
            </a:r>
            <a:r>
              <a:rPr lang="en-US" sz="3600" dirty="0">
                <a:latin typeface="Calibri" panose="020F0502020204030204" pitchFamily="34" charset="0"/>
                <a:cs typeface="Calibri" panose="020F0502020204030204" pitchFamily="34" charset="0"/>
              </a:rPr>
              <a:t>SUD to </a:t>
            </a:r>
            <a:r>
              <a:rPr lang="en-US" sz="3600" dirty="0" smtClean="0">
                <a:latin typeface="Calibri" panose="020F0502020204030204" pitchFamily="34" charset="0"/>
                <a:cs typeface="Calibri" panose="020F0502020204030204" pitchFamily="34" charset="0"/>
              </a:rPr>
              <a:t>these Particular Illnesses</a:t>
            </a:r>
            <a:r>
              <a:rPr lang="en-US" sz="3600" dirty="0">
                <a:latin typeface="Calibri" panose="020F0502020204030204" pitchFamily="34" charset="0"/>
                <a:cs typeface="Calibri" panose="020F0502020204030204" pitchFamily="34" charset="0"/>
              </a:rPr>
              <a:t>?</a:t>
            </a:r>
          </a:p>
        </p:txBody>
      </p:sp>
      <p:sp>
        <p:nvSpPr>
          <p:cNvPr id="2" name="Slide Number Placeholder 1"/>
          <p:cNvSpPr>
            <a:spLocks noGrp="1"/>
          </p:cNvSpPr>
          <p:nvPr>
            <p:ph type="sldNum" sz="quarter" idx="12"/>
          </p:nvPr>
        </p:nvSpPr>
        <p:spPr/>
        <p:txBody>
          <a:bodyPr/>
          <a:lstStyle/>
          <a:p>
            <a:pPr>
              <a:defRPr/>
            </a:pPr>
            <a:fld id="{DAA38A61-AB8D-45A5-A669-566C68E65969}" type="slidenum">
              <a:rPr lang="en-US">
                <a:solidFill>
                  <a:srgbClr val="FFFFFF"/>
                </a:solidFill>
                <a:latin typeface="Tahoma"/>
              </a:rPr>
              <a:pPr>
                <a:defRPr/>
              </a:pPr>
              <a:t>90</a:t>
            </a:fld>
            <a:endParaRPr lang="en-US">
              <a:solidFill>
                <a:srgbClr val="FFFFFF"/>
              </a:solidFill>
              <a:latin typeface="Tahoma"/>
            </a:endParaRPr>
          </a:p>
        </p:txBody>
      </p:sp>
      <p:sp>
        <p:nvSpPr>
          <p:cNvPr id="3" name="Rectangle 2"/>
          <p:cNvSpPr/>
          <p:nvPr/>
        </p:nvSpPr>
        <p:spPr>
          <a:xfrm>
            <a:off x="148778" y="6477000"/>
            <a:ext cx="1418593"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NIDA</a:t>
            </a:r>
          </a:p>
        </p:txBody>
      </p:sp>
    </p:spTree>
    <p:extLst>
      <p:ext uri="{BB962C8B-B14F-4D97-AF65-F5344CB8AC3E}">
        <p14:creationId xmlns:p14="http://schemas.microsoft.com/office/powerpoint/2010/main" val="2252566091"/>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768726" y="5200650"/>
            <a:ext cx="1116011" cy="73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lnSpc>
                <a:spcPct val="85000"/>
              </a:lnSpc>
              <a:spcBef>
                <a:spcPct val="0"/>
              </a:spcBef>
              <a:spcAft>
                <a:spcPct val="0"/>
              </a:spcAft>
              <a:buClrTx/>
              <a:buSzTx/>
              <a:buNone/>
              <a:defRPr/>
            </a:pPr>
            <a:r>
              <a:rPr lang="en-US" altLang="en-US" sz="1650" b="1">
                <a:solidFill>
                  <a:srgbClr val="FFFFFF"/>
                </a:solidFill>
                <a:latin typeface="Tahoma"/>
                <a:cs typeface="Arial" pitchFamily="34" charset="0"/>
              </a:rPr>
              <a:t>Type I </a:t>
            </a:r>
          </a:p>
          <a:p>
            <a:pPr algn="ctr" fontAlgn="base">
              <a:lnSpc>
                <a:spcPct val="85000"/>
              </a:lnSpc>
              <a:spcBef>
                <a:spcPct val="0"/>
              </a:spcBef>
              <a:spcAft>
                <a:spcPct val="0"/>
              </a:spcAft>
              <a:buClrTx/>
              <a:buSzTx/>
              <a:buNone/>
              <a:defRPr/>
            </a:pPr>
            <a:r>
              <a:rPr lang="en-US" altLang="en-US" sz="1650" b="1">
                <a:solidFill>
                  <a:srgbClr val="FFFFFF"/>
                </a:solidFill>
                <a:latin typeface="Tahoma"/>
                <a:cs typeface="Arial" pitchFamily="34" charset="0"/>
              </a:rPr>
              <a:t>Diabetes</a:t>
            </a:r>
          </a:p>
          <a:p>
            <a:pPr algn="ctr" fontAlgn="base">
              <a:lnSpc>
                <a:spcPct val="85000"/>
              </a:lnSpc>
              <a:spcBef>
                <a:spcPct val="0"/>
              </a:spcBef>
              <a:spcAft>
                <a:spcPct val="0"/>
              </a:spcAft>
              <a:buClrTx/>
              <a:buSzTx/>
              <a:buNone/>
              <a:defRPr/>
            </a:pPr>
            <a:endParaRPr lang="en-US" altLang="en-US" sz="1650" b="1">
              <a:solidFill>
                <a:srgbClr val="FFFFFF"/>
              </a:solidFill>
              <a:latin typeface="Tahoma"/>
              <a:cs typeface="Arial" pitchFamily="34" charset="0"/>
            </a:endParaRPr>
          </a:p>
        </p:txBody>
      </p:sp>
      <p:sp>
        <p:nvSpPr>
          <p:cNvPr id="68611" name="Text Box 3"/>
          <p:cNvSpPr txBox="1">
            <a:spLocks noChangeArrowheads="1"/>
          </p:cNvSpPr>
          <p:nvPr/>
        </p:nvSpPr>
        <p:spPr bwMode="auto">
          <a:xfrm>
            <a:off x="181094" y="6338471"/>
            <a:ext cx="7297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800" b="1" dirty="0">
                <a:latin typeface="Calibri" panose="020F0502020204030204" pitchFamily="34" charset="0"/>
                <a:cs typeface="Calibri" panose="020F0502020204030204" pitchFamily="34" charset="0"/>
              </a:rPr>
              <a:t>Source: </a:t>
            </a:r>
            <a:r>
              <a:rPr lang="en-US" altLang="en-US" sz="1800" b="1" dirty="0" smtClean="0">
                <a:latin typeface="Calibri" panose="020F0502020204030204" pitchFamily="34" charset="0"/>
                <a:cs typeface="Calibri" panose="020F0502020204030204" pitchFamily="34" charset="0"/>
              </a:rPr>
              <a:t>McLellan et </a:t>
            </a:r>
            <a:r>
              <a:rPr lang="en-US" altLang="en-US" sz="1800" b="1" dirty="0">
                <a:latin typeface="Calibri" panose="020F0502020204030204" pitchFamily="34" charset="0"/>
                <a:cs typeface="Calibri" panose="020F0502020204030204" pitchFamily="34" charset="0"/>
              </a:rPr>
              <a:t>al., </a:t>
            </a:r>
            <a:r>
              <a:rPr lang="en-US" altLang="en-US" sz="1800" b="1" dirty="0" smtClean="0">
                <a:latin typeface="Calibri" panose="020F0502020204030204" pitchFamily="34" charset="0"/>
                <a:cs typeface="Calibri" panose="020F0502020204030204" pitchFamily="34" charset="0"/>
              </a:rPr>
              <a:t>2000</a:t>
            </a:r>
            <a:endParaRPr lang="en-US" altLang="en-US" sz="1800" b="1" dirty="0">
              <a:latin typeface="Calibri" panose="020F0502020204030204" pitchFamily="34" charset="0"/>
              <a:cs typeface="Calibri" panose="020F0502020204030204" pitchFamily="34" charset="0"/>
            </a:endParaRPr>
          </a:p>
        </p:txBody>
      </p:sp>
      <p:sp>
        <p:nvSpPr>
          <p:cNvPr id="68612" name="Rectangle 4"/>
          <p:cNvSpPr>
            <a:spLocks noChangeArrowheads="1"/>
          </p:cNvSpPr>
          <p:nvPr/>
        </p:nvSpPr>
        <p:spPr bwMode="auto">
          <a:xfrm>
            <a:off x="2057410" y="2000258"/>
            <a:ext cx="3654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100</a:t>
            </a:r>
            <a:endParaRPr lang="en-US" altLang="en-US" sz="3300">
              <a:solidFill>
                <a:srgbClr val="FFFFFF"/>
              </a:solidFill>
              <a:cs typeface="Arial" pitchFamily="34" charset="0"/>
            </a:endParaRPr>
          </a:p>
        </p:txBody>
      </p:sp>
      <p:sp>
        <p:nvSpPr>
          <p:cNvPr id="68613" name="Text Box 5"/>
          <p:cNvSpPr txBox="1">
            <a:spLocks noChangeArrowheads="1"/>
          </p:cNvSpPr>
          <p:nvPr/>
        </p:nvSpPr>
        <p:spPr bwMode="auto">
          <a:xfrm>
            <a:off x="2337367" y="5200654"/>
            <a:ext cx="1492717" cy="52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lnSpc>
                <a:spcPct val="85000"/>
              </a:lnSpc>
              <a:spcBef>
                <a:spcPct val="0"/>
              </a:spcBef>
              <a:spcAft>
                <a:spcPct val="0"/>
              </a:spcAft>
              <a:buClrTx/>
              <a:buSzTx/>
              <a:buNone/>
              <a:defRPr/>
            </a:pPr>
            <a:r>
              <a:rPr lang="en-US" altLang="en-US" sz="1650" b="1" dirty="0">
                <a:solidFill>
                  <a:srgbClr val="FFFFFF"/>
                </a:solidFill>
                <a:latin typeface="Tahoma"/>
                <a:cs typeface="Arial" pitchFamily="34" charset="0"/>
              </a:rPr>
              <a:t>Drug </a:t>
            </a:r>
          </a:p>
          <a:p>
            <a:pPr algn="ctr" fontAlgn="base">
              <a:lnSpc>
                <a:spcPct val="85000"/>
              </a:lnSpc>
              <a:spcBef>
                <a:spcPct val="0"/>
              </a:spcBef>
              <a:spcAft>
                <a:spcPct val="0"/>
              </a:spcAft>
              <a:buClrTx/>
              <a:buSzTx/>
              <a:buNone/>
              <a:defRPr/>
            </a:pPr>
            <a:r>
              <a:rPr lang="en-US" altLang="en-US" sz="1650" b="1" dirty="0">
                <a:solidFill>
                  <a:srgbClr val="FFFFFF"/>
                </a:solidFill>
                <a:latin typeface="Tahoma"/>
                <a:cs typeface="Arial" pitchFamily="34" charset="0"/>
              </a:rPr>
              <a:t>Dependence</a:t>
            </a:r>
          </a:p>
        </p:txBody>
      </p:sp>
      <p:grpSp>
        <p:nvGrpSpPr>
          <p:cNvPr id="68614" name="Group 6"/>
          <p:cNvGrpSpPr>
            <a:grpSpLocks/>
          </p:cNvGrpSpPr>
          <p:nvPr/>
        </p:nvGrpSpPr>
        <p:grpSpPr bwMode="auto">
          <a:xfrm>
            <a:off x="1599025" y="1984774"/>
            <a:ext cx="5768577" cy="3508772"/>
            <a:chOff x="671" y="947"/>
            <a:chExt cx="4557" cy="2947"/>
          </a:xfrm>
        </p:grpSpPr>
        <p:sp>
          <p:nvSpPr>
            <p:cNvPr id="68619" name="Freeform 7"/>
            <p:cNvSpPr>
              <a:spLocks/>
            </p:cNvSpPr>
            <p:nvPr/>
          </p:nvSpPr>
          <p:spPr bwMode="auto">
            <a:xfrm>
              <a:off x="1293" y="3573"/>
              <a:ext cx="3935" cy="41"/>
            </a:xfrm>
            <a:custGeom>
              <a:avLst/>
              <a:gdLst>
                <a:gd name="T0" fmla="*/ 0 w 3815"/>
                <a:gd name="T1" fmla="*/ 149 h 39"/>
                <a:gd name="T2" fmla="*/ 122 w 3815"/>
                <a:gd name="T3" fmla="*/ 0 h 39"/>
                <a:gd name="T4" fmla="*/ 8807 w 3815"/>
                <a:gd name="T5" fmla="*/ 0 h 39"/>
                <a:gd name="T6" fmla="*/ 8681 w 3815"/>
                <a:gd name="T7" fmla="*/ 149 h 39"/>
                <a:gd name="T8" fmla="*/ 0 w 3815"/>
                <a:gd name="T9" fmla="*/ 149 h 39"/>
                <a:gd name="T10" fmla="*/ 0 60000 65536"/>
                <a:gd name="T11" fmla="*/ 0 60000 65536"/>
                <a:gd name="T12" fmla="*/ 0 60000 65536"/>
                <a:gd name="T13" fmla="*/ 0 60000 65536"/>
                <a:gd name="T14" fmla="*/ 0 60000 65536"/>
                <a:gd name="T15" fmla="*/ 0 w 3815"/>
                <a:gd name="T16" fmla="*/ 0 h 39"/>
                <a:gd name="T17" fmla="*/ 3815 w 3815"/>
                <a:gd name="T18" fmla="*/ 39 h 39"/>
              </a:gdLst>
              <a:ahLst/>
              <a:cxnLst>
                <a:cxn ang="T10">
                  <a:pos x="T0" y="T1"/>
                </a:cxn>
                <a:cxn ang="T11">
                  <a:pos x="T2" y="T3"/>
                </a:cxn>
                <a:cxn ang="T12">
                  <a:pos x="T4" y="T5"/>
                </a:cxn>
                <a:cxn ang="T13">
                  <a:pos x="T6" y="T7"/>
                </a:cxn>
                <a:cxn ang="T14">
                  <a:pos x="T8" y="T9"/>
                </a:cxn>
              </a:cxnLst>
              <a:rect l="T15" t="T16" r="T17" b="T18"/>
              <a:pathLst>
                <a:path w="3815" h="39">
                  <a:moveTo>
                    <a:pt x="0" y="39"/>
                  </a:moveTo>
                  <a:lnTo>
                    <a:pt x="53" y="0"/>
                  </a:lnTo>
                  <a:lnTo>
                    <a:pt x="3815" y="0"/>
                  </a:lnTo>
                  <a:lnTo>
                    <a:pt x="3762" y="39"/>
                  </a:lnTo>
                  <a:lnTo>
                    <a:pt x="0" y="3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20" name="Freeform 8"/>
            <p:cNvSpPr>
              <a:spLocks/>
            </p:cNvSpPr>
            <p:nvPr/>
          </p:nvSpPr>
          <p:spPr bwMode="auto">
            <a:xfrm>
              <a:off x="1293" y="1034"/>
              <a:ext cx="54" cy="2580"/>
            </a:xfrm>
            <a:custGeom>
              <a:avLst/>
              <a:gdLst>
                <a:gd name="T0" fmla="*/ 0 w 53"/>
                <a:gd name="T1" fmla="*/ 7131 h 2481"/>
                <a:gd name="T2" fmla="*/ 0 w 53"/>
                <a:gd name="T3" fmla="*/ 112 h 2481"/>
                <a:gd name="T4" fmla="*/ 80 w 53"/>
                <a:gd name="T5" fmla="*/ 0 h 2481"/>
                <a:gd name="T6" fmla="*/ 80 w 53"/>
                <a:gd name="T7" fmla="*/ 7020 h 2481"/>
                <a:gd name="T8" fmla="*/ 0 w 53"/>
                <a:gd name="T9" fmla="*/ 7131 h 2481"/>
                <a:gd name="T10" fmla="*/ 0 60000 65536"/>
                <a:gd name="T11" fmla="*/ 0 60000 65536"/>
                <a:gd name="T12" fmla="*/ 0 60000 65536"/>
                <a:gd name="T13" fmla="*/ 0 60000 65536"/>
                <a:gd name="T14" fmla="*/ 0 60000 65536"/>
                <a:gd name="T15" fmla="*/ 0 w 53"/>
                <a:gd name="T16" fmla="*/ 0 h 2481"/>
                <a:gd name="T17" fmla="*/ 53 w 53"/>
                <a:gd name="T18" fmla="*/ 2481 h 2481"/>
              </a:gdLst>
              <a:ahLst/>
              <a:cxnLst>
                <a:cxn ang="T10">
                  <a:pos x="T0" y="T1"/>
                </a:cxn>
                <a:cxn ang="T11">
                  <a:pos x="T2" y="T3"/>
                </a:cxn>
                <a:cxn ang="T12">
                  <a:pos x="T4" y="T5"/>
                </a:cxn>
                <a:cxn ang="T13">
                  <a:pos x="T6" y="T7"/>
                </a:cxn>
                <a:cxn ang="T14">
                  <a:pos x="T8" y="T9"/>
                </a:cxn>
              </a:cxnLst>
              <a:rect l="T15" t="T16" r="T17" b="T18"/>
              <a:pathLst>
                <a:path w="53" h="2481">
                  <a:moveTo>
                    <a:pt x="0" y="2481"/>
                  </a:moveTo>
                  <a:lnTo>
                    <a:pt x="0" y="38"/>
                  </a:lnTo>
                  <a:lnTo>
                    <a:pt x="53" y="0"/>
                  </a:lnTo>
                  <a:lnTo>
                    <a:pt x="53" y="2442"/>
                  </a:lnTo>
                  <a:lnTo>
                    <a:pt x="0" y="24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21" name="Rectangle 9"/>
            <p:cNvSpPr>
              <a:spLocks noChangeArrowheads="1"/>
            </p:cNvSpPr>
            <p:nvPr/>
          </p:nvSpPr>
          <p:spPr bwMode="auto">
            <a:xfrm>
              <a:off x="1347" y="1034"/>
              <a:ext cx="3881" cy="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68622" name="Freeform 10"/>
            <p:cNvSpPr>
              <a:spLocks/>
            </p:cNvSpPr>
            <p:nvPr/>
          </p:nvSpPr>
          <p:spPr bwMode="auto">
            <a:xfrm>
              <a:off x="1293" y="3573"/>
              <a:ext cx="3935" cy="41"/>
            </a:xfrm>
            <a:custGeom>
              <a:avLst/>
              <a:gdLst>
                <a:gd name="T0" fmla="*/ 0 w 794"/>
                <a:gd name="T1" fmla="*/ 2147483647 h 8"/>
                <a:gd name="T2" fmla="*/ 2147483647 w 794"/>
                <a:gd name="T3" fmla="*/ 0 h 8"/>
                <a:gd name="T4" fmla="*/ 2147483647 w 794"/>
                <a:gd name="T5" fmla="*/ 0 h 8"/>
                <a:gd name="T6" fmla="*/ 0 60000 65536"/>
                <a:gd name="T7" fmla="*/ 0 60000 65536"/>
                <a:gd name="T8" fmla="*/ 0 60000 65536"/>
                <a:gd name="T9" fmla="*/ 0 w 794"/>
                <a:gd name="T10" fmla="*/ 0 h 8"/>
                <a:gd name="T11" fmla="*/ 794 w 794"/>
                <a:gd name="T12" fmla="*/ 8 h 8"/>
              </a:gdLst>
              <a:ahLst/>
              <a:cxnLst>
                <a:cxn ang="T6">
                  <a:pos x="T0" y="T1"/>
                </a:cxn>
                <a:cxn ang="T7">
                  <a:pos x="T2" y="T3"/>
                </a:cxn>
                <a:cxn ang="T8">
                  <a:pos x="T4" y="T5"/>
                </a:cxn>
              </a:cxnLst>
              <a:rect l="T9" t="T10" r="T11" b="T12"/>
              <a:pathLst>
                <a:path w="794" h="8">
                  <a:moveTo>
                    <a:pt x="0" y="8"/>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23" name="Freeform 11"/>
            <p:cNvSpPr>
              <a:spLocks/>
            </p:cNvSpPr>
            <p:nvPr/>
          </p:nvSpPr>
          <p:spPr bwMode="auto">
            <a:xfrm>
              <a:off x="1293" y="3324"/>
              <a:ext cx="3935" cy="34"/>
            </a:xfrm>
            <a:custGeom>
              <a:avLst/>
              <a:gdLst>
                <a:gd name="T0" fmla="*/ 0 w 794"/>
                <a:gd name="T1" fmla="*/ 2147483647 h 7"/>
                <a:gd name="T2" fmla="*/ 2147483647 w 794"/>
                <a:gd name="T3" fmla="*/ 0 h 7"/>
                <a:gd name="T4" fmla="*/ 2147483647 w 794"/>
                <a:gd name="T5" fmla="*/ 0 h 7"/>
                <a:gd name="T6" fmla="*/ 0 60000 65536"/>
                <a:gd name="T7" fmla="*/ 0 60000 65536"/>
                <a:gd name="T8" fmla="*/ 0 60000 65536"/>
                <a:gd name="T9" fmla="*/ 0 w 794"/>
                <a:gd name="T10" fmla="*/ 0 h 7"/>
                <a:gd name="T11" fmla="*/ 794 w 794"/>
                <a:gd name="T12" fmla="*/ 7 h 7"/>
              </a:gdLst>
              <a:ahLst/>
              <a:cxnLst>
                <a:cxn ang="T6">
                  <a:pos x="T0" y="T1"/>
                </a:cxn>
                <a:cxn ang="T7">
                  <a:pos x="T2" y="T3"/>
                </a:cxn>
                <a:cxn ang="T8">
                  <a:pos x="T4" y="T5"/>
                </a:cxn>
              </a:cxnLst>
              <a:rect l="T9" t="T10" r="T11" b="T12"/>
              <a:pathLst>
                <a:path w="794" h="7">
                  <a:moveTo>
                    <a:pt x="0" y="7"/>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24" name="Freeform 12"/>
            <p:cNvSpPr>
              <a:spLocks/>
            </p:cNvSpPr>
            <p:nvPr/>
          </p:nvSpPr>
          <p:spPr bwMode="auto">
            <a:xfrm>
              <a:off x="1293" y="3069"/>
              <a:ext cx="3935" cy="39"/>
            </a:xfrm>
            <a:custGeom>
              <a:avLst/>
              <a:gdLst>
                <a:gd name="T0" fmla="*/ 0 w 794"/>
                <a:gd name="T1" fmla="*/ 2147483647 h 8"/>
                <a:gd name="T2" fmla="*/ 2147483647 w 794"/>
                <a:gd name="T3" fmla="*/ 0 h 8"/>
                <a:gd name="T4" fmla="*/ 2147483647 w 794"/>
                <a:gd name="T5" fmla="*/ 0 h 8"/>
                <a:gd name="T6" fmla="*/ 0 60000 65536"/>
                <a:gd name="T7" fmla="*/ 0 60000 65536"/>
                <a:gd name="T8" fmla="*/ 0 60000 65536"/>
                <a:gd name="T9" fmla="*/ 0 w 794"/>
                <a:gd name="T10" fmla="*/ 0 h 8"/>
                <a:gd name="T11" fmla="*/ 794 w 794"/>
                <a:gd name="T12" fmla="*/ 8 h 8"/>
              </a:gdLst>
              <a:ahLst/>
              <a:cxnLst>
                <a:cxn ang="T6">
                  <a:pos x="T0" y="T1"/>
                </a:cxn>
                <a:cxn ang="T7">
                  <a:pos x="T2" y="T3"/>
                </a:cxn>
                <a:cxn ang="T8">
                  <a:pos x="T4" y="T5"/>
                </a:cxn>
              </a:cxnLst>
              <a:rect l="T9" t="T10" r="T11" b="T12"/>
              <a:pathLst>
                <a:path w="794" h="8">
                  <a:moveTo>
                    <a:pt x="0" y="8"/>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25" name="Freeform 13"/>
            <p:cNvSpPr>
              <a:spLocks/>
            </p:cNvSpPr>
            <p:nvPr/>
          </p:nvSpPr>
          <p:spPr bwMode="auto">
            <a:xfrm>
              <a:off x="1293" y="2813"/>
              <a:ext cx="3935" cy="41"/>
            </a:xfrm>
            <a:custGeom>
              <a:avLst/>
              <a:gdLst>
                <a:gd name="T0" fmla="*/ 0 w 794"/>
                <a:gd name="T1" fmla="*/ 2147483647 h 8"/>
                <a:gd name="T2" fmla="*/ 2147483647 w 794"/>
                <a:gd name="T3" fmla="*/ 0 h 8"/>
                <a:gd name="T4" fmla="*/ 2147483647 w 794"/>
                <a:gd name="T5" fmla="*/ 0 h 8"/>
                <a:gd name="T6" fmla="*/ 0 60000 65536"/>
                <a:gd name="T7" fmla="*/ 0 60000 65536"/>
                <a:gd name="T8" fmla="*/ 0 60000 65536"/>
                <a:gd name="T9" fmla="*/ 0 w 794"/>
                <a:gd name="T10" fmla="*/ 0 h 8"/>
                <a:gd name="T11" fmla="*/ 794 w 794"/>
                <a:gd name="T12" fmla="*/ 8 h 8"/>
              </a:gdLst>
              <a:ahLst/>
              <a:cxnLst>
                <a:cxn ang="T6">
                  <a:pos x="T0" y="T1"/>
                </a:cxn>
                <a:cxn ang="T7">
                  <a:pos x="T2" y="T3"/>
                </a:cxn>
                <a:cxn ang="T8">
                  <a:pos x="T4" y="T5"/>
                </a:cxn>
              </a:cxnLst>
              <a:rect l="T9" t="T10" r="T11" b="T12"/>
              <a:pathLst>
                <a:path w="794" h="8">
                  <a:moveTo>
                    <a:pt x="0" y="8"/>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26" name="Freeform 14"/>
            <p:cNvSpPr>
              <a:spLocks/>
            </p:cNvSpPr>
            <p:nvPr/>
          </p:nvSpPr>
          <p:spPr bwMode="auto">
            <a:xfrm>
              <a:off x="1293" y="2558"/>
              <a:ext cx="3935" cy="41"/>
            </a:xfrm>
            <a:custGeom>
              <a:avLst/>
              <a:gdLst>
                <a:gd name="T0" fmla="*/ 0 w 794"/>
                <a:gd name="T1" fmla="*/ 2147483647 h 8"/>
                <a:gd name="T2" fmla="*/ 2147483647 w 794"/>
                <a:gd name="T3" fmla="*/ 0 h 8"/>
                <a:gd name="T4" fmla="*/ 2147483647 w 794"/>
                <a:gd name="T5" fmla="*/ 0 h 8"/>
                <a:gd name="T6" fmla="*/ 0 60000 65536"/>
                <a:gd name="T7" fmla="*/ 0 60000 65536"/>
                <a:gd name="T8" fmla="*/ 0 60000 65536"/>
                <a:gd name="T9" fmla="*/ 0 w 794"/>
                <a:gd name="T10" fmla="*/ 0 h 8"/>
                <a:gd name="T11" fmla="*/ 794 w 794"/>
                <a:gd name="T12" fmla="*/ 8 h 8"/>
              </a:gdLst>
              <a:ahLst/>
              <a:cxnLst>
                <a:cxn ang="T6">
                  <a:pos x="T0" y="T1"/>
                </a:cxn>
                <a:cxn ang="T7">
                  <a:pos x="T2" y="T3"/>
                </a:cxn>
                <a:cxn ang="T8">
                  <a:pos x="T4" y="T5"/>
                </a:cxn>
              </a:cxnLst>
              <a:rect l="T9" t="T10" r="T11" b="T12"/>
              <a:pathLst>
                <a:path w="794" h="8">
                  <a:moveTo>
                    <a:pt x="0" y="8"/>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27" name="Freeform 15"/>
            <p:cNvSpPr>
              <a:spLocks/>
            </p:cNvSpPr>
            <p:nvPr/>
          </p:nvSpPr>
          <p:spPr bwMode="auto">
            <a:xfrm>
              <a:off x="1293" y="2303"/>
              <a:ext cx="3935" cy="40"/>
            </a:xfrm>
            <a:custGeom>
              <a:avLst/>
              <a:gdLst>
                <a:gd name="T0" fmla="*/ 0 w 794"/>
                <a:gd name="T1" fmla="*/ 2147483647 h 8"/>
                <a:gd name="T2" fmla="*/ 2147483647 w 794"/>
                <a:gd name="T3" fmla="*/ 0 h 8"/>
                <a:gd name="T4" fmla="*/ 2147483647 w 794"/>
                <a:gd name="T5" fmla="*/ 0 h 8"/>
                <a:gd name="T6" fmla="*/ 0 60000 65536"/>
                <a:gd name="T7" fmla="*/ 0 60000 65536"/>
                <a:gd name="T8" fmla="*/ 0 60000 65536"/>
                <a:gd name="T9" fmla="*/ 0 w 794"/>
                <a:gd name="T10" fmla="*/ 0 h 8"/>
                <a:gd name="T11" fmla="*/ 794 w 794"/>
                <a:gd name="T12" fmla="*/ 8 h 8"/>
              </a:gdLst>
              <a:ahLst/>
              <a:cxnLst>
                <a:cxn ang="T6">
                  <a:pos x="T0" y="T1"/>
                </a:cxn>
                <a:cxn ang="T7">
                  <a:pos x="T2" y="T3"/>
                </a:cxn>
                <a:cxn ang="T8">
                  <a:pos x="T4" y="T5"/>
                </a:cxn>
              </a:cxnLst>
              <a:rect l="T9" t="T10" r="T11" b="T12"/>
              <a:pathLst>
                <a:path w="794" h="8">
                  <a:moveTo>
                    <a:pt x="0" y="8"/>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28" name="Freeform 16"/>
            <p:cNvSpPr>
              <a:spLocks/>
            </p:cNvSpPr>
            <p:nvPr/>
          </p:nvSpPr>
          <p:spPr bwMode="auto">
            <a:xfrm>
              <a:off x="1293" y="2049"/>
              <a:ext cx="3935" cy="39"/>
            </a:xfrm>
            <a:custGeom>
              <a:avLst/>
              <a:gdLst>
                <a:gd name="T0" fmla="*/ 0 w 794"/>
                <a:gd name="T1" fmla="*/ 2147483647 h 8"/>
                <a:gd name="T2" fmla="*/ 2147483647 w 794"/>
                <a:gd name="T3" fmla="*/ 0 h 8"/>
                <a:gd name="T4" fmla="*/ 2147483647 w 794"/>
                <a:gd name="T5" fmla="*/ 0 h 8"/>
                <a:gd name="T6" fmla="*/ 0 60000 65536"/>
                <a:gd name="T7" fmla="*/ 0 60000 65536"/>
                <a:gd name="T8" fmla="*/ 0 60000 65536"/>
                <a:gd name="T9" fmla="*/ 0 w 794"/>
                <a:gd name="T10" fmla="*/ 0 h 8"/>
                <a:gd name="T11" fmla="*/ 794 w 794"/>
                <a:gd name="T12" fmla="*/ 8 h 8"/>
              </a:gdLst>
              <a:ahLst/>
              <a:cxnLst>
                <a:cxn ang="T6">
                  <a:pos x="T0" y="T1"/>
                </a:cxn>
                <a:cxn ang="T7">
                  <a:pos x="T2" y="T3"/>
                </a:cxn>
                <a:cxn ang="T8">
                  <a:pos x="T4" y="T5"/>
                </a:cxn>
              </a:cxnLst>
              <a:rect l="T9" t="T10" r="T11" b="T12"/>
              <a:pathLst>
                <a:path w="794" h="8">
                  <a:moveTo>
                    <a:pt x="0" y="8"/>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29" name="Freeform 17"/>
            <p:cNvSpPr>
              <a:spLocks/>
            </p:cNvSpPr>
            <p:nvPr/>
          </p:nvSpPr>
          <p:spPr bwMode="auto">
            <a:xfrm>
              <a:off x="1293" y="1794"/>
              <a:ext cx="3935" cy="39"/>
            </a:xfrm>
            <a:custGeom>
              <a:avLst/>
              <a:gdLst>
                <a:gd name="T0" fmla="*/ 0 w 794"/>
                <a:gd name="T1" fmla="*/ 2147483647 h 8"/>
                <a:gd name="T2" fmla="*/ 2147483647 w 794"/>
                <a:gd name="T3" fmla="*/ 0 h 8"/>
                <a:gd name="T4" fmla="*/ 2147483647 w 794"/>
                <a:gd name="T5" fmla="*/ 0 h 8"/>
                <a:gd name="T6" fmla="*/ 0 60000 65536"/>
                <a:gd name="T7" fmla="*/ 0 60000 65536"/>
                <a:gd name="T8" fmla="*/ 0 60000 65536"/>
                <a:gd name="T9" fmla="*/ 0 w 794"/>
                <a:gd name="T10" fmla="*/ 0 h 8"/>
                <a:gd name="T11" fmla="*/ 794 w 794"/>
                <a:gd name="T12" fmla="*/ 8 h 8"/>
              </a:gdLst>
              <a:ahLst/>
              <a:cxnLst>
                <a:cxn ang="T6">
                  <a:pos x="T0" y="T1"/>
                </a:cxn>
                <a:cxn ang="T7">
                  <a:pos x="T2" y="T3"/>
                </a:cxn>
                <a:cxn ang="T8">
                  <a:pos x="T4" y="T5"/>
                </a:cxn>
              </a:cxnLst>
              <a:rect l="T9" t="T10" r="T11" b="T12"/>
              <a:pathLst>
                <a:path w="794" h="8">
                  <a:moveTo>
                    <a:pt x="0" y="8"/>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30" name="Freeform 18"/>
            <p:cNvSpPr>
              <a:spLocks/>
            </p:cNvSpPr>
            <p:nvPr/>
          </p:nvSpPr>
          <p:spPr bwMode="auto">
            <a:xfrm>
              <a:off x="1293" y="1538"/>
              <a:ext cx="3935" cy="41"/>
            </a:xfrm>
            <a:custGeom>
              <a:avLst/>
              <a:gdLst>
                <a:gd name="T0" fmla="*/ 0 w 794"/>
                <a:gd name="T1" fmla="*/ 2147483647 h 8"/>
                <a:gd name="T2" fmla="*/ 2147483647 w 794"/>
                <a:gd name="T3" fmla="*/ 0 h 8"/>
                <a:gd name="T4" fmla="*/ 2147483647 w 794"/>
                <a:gd name="T5" fmla="*/ 0 h 8"/>
                <a:gd name="T6" fmla="*/ 0 60000 65536"/>
                <a:gd name="T7" fmla="*/ 0 60000 65536"/>
                <a:gd name="T8" fmla="*/ 0 60000 65536"/>
                <a:gd name="T9" fmla="*/ 0 w 794"/>
                <a:gd name="T10" fmla="*/ 0 h 8"/>
                <a:gd name="T11" fmla="*/ 794 w 794"/>
                <a:gd name="T12" fmla="*/ 8 h 8"/>
              </a:gdLst>
              <a:ahLst/>
              <a:cxnLst>
                <a:cxn ang="T6">
                  <a:pos x="T0" y="T1"/>
                </a:cxn>
                <a:cxn ang="T7">
                  <a:pos x="T2" y="T3"/>
                </a:cxn>
                <a:cxn ang="T8">
                  <a:pos x="T4" y="T5"/>
                </a:cxn>
              </a:cxnLst>
              <a:rect l="T9" t="T10" r="T11" b="T12"/>
              <a:pathLst>
                <a:path w="794" h="8">
                  <a:moveTo>
                    <a:pt x="0" y="8"/>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31" name="Freeform 19"/>
            <p:cNvSpPr>
              <a:spLocks/>
            </p:cNvSpPr>
            <p:nvPr/>
          </p:nvSpPr>
          <p:spPr bwMode="auto">
            <a:xfrm>
              <a:off x="1293" y="1289"/>
              <a:ext cx="3935" cy="35"/>
            </a:xfrm>
            <a:custGeom>
              <a:avLst/>
              <a:gdLst>
                <a:gd name="T0" fmla="*/ 0 w 794"/>
                <a:gd name="T1" fmla="*/ 2147483647 h 7"/>
                <a:gd name="T2" fmla="*/ 2147483647 w 794"/>
                <a:gd name="T3" fmla="*/ 0 h 7"/>
                <a:gd name="T4" fmla="*/ 2147483647 w 794"/>
                <a:gd name="T5" fmla="*/ 0 h 7"/>
                <a:gd name="T6" fmla="*/ 0 60000 65536"/>
                <a:gd name="T7" fmla="*/ 0 60000 65536"/>
                <a:gd name="T8" fmla="*/ 0 60000 65536"/>
                <a:gd name="T9" fmla="*/ 0 w 794"/>
                <a:gd name="T10" fmla="*/ 0 h 7"/>
                <a:gd name="T11" fmla="*/ 794 w 794"/>
                <a:gd name="T12" fmla="*/ 7 h 7"/>
              </a:gdLst>
              <a:ahLst/>
              <a:cxnLst>
                <a:cxn ang="T6">
                  <a:pos x="T0" y="T1"/>
                </a:cxn>
                <a:cxn ang="T7">
                  <a:pos x="T2" y="T3"/>
                </a:cxn>
                <a:cxn ang="T8">
                  <a:pos x="T4" y="T5"/>
                </a:cxn>
              </a:cxnLst>
              <a:rect l="T9" t="T10" r="T11" b="T12"/>
              <a:pathLst>
                <a:path w="794" h="7">
                  <a:moveTo>
                    <a:pt x="0" y="7"/>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32" name="Freeform 20"/>
            <p:cNvSpPr>
              <a:spLocks/>
            </p:cNvSpPr>
            <p:nvPr/>
          </p:nvSpPr>
          <p:spPr bwMode="auto">
            <a:xfrm>
              <a:off x="1293" y="1034"/>
              <a:ext cx="3935" cy="39"/>
            </a:xfrm>
            <a:custGeom>
              <a:avLst/>
              <a:gdLst>
                <a:gd name="T0" fmla="*/ 0 w 794"/>
                <a:gd name="T1" fmla="*/ 2147483647 h 8"/>
                <a:gd name="T2" fmla="*/ 2147483647 w 794"/>
                <a:gd name="T3" fmla="*/ 0 h 8"/>
                <a:gd name="T4" fmla="*/ 2147483647 w 794"/>
                <a:gd name="T5" fmla="*/ 0 h 8"/>
                <a:gd name="T6" fmla="*/ 0 60000 65536"/>
                <a:gd name="T7" fmla="*/ 0 60000 65536"/>
                <a:gd name="T8" fmla="*/ 0 60000 65536"/>
                <a:gd name="T9" fmla="*/ 0 w 794"/>
                <a:gd name="T10" fmla="*/ 0 h 8"/>
                <a:gd name="T11" fmla="*/ 794 w 794"/>
                <a:gd name="T12" fmla="*/ 8 h 8"/>
              </a:gdLst>
              <a:ahLst/>
              <a:cxnLst>
                <a:cxn ang="T6">
                  <a:pos x="T0" y="T1"/>
                </a:cxn>
                <a:cxn ang="T7">
                  <a:pos x="T2" y="T3"/>
                </a:cxn>
                <a:cxn ang="T8">
                  <a:pos x="T4" y="T5"/>
                </a:cxn>
              </a:cxnLst>
              <a:rect l="T9" t="T10" r="T11" b="T12"/>
              <a:pathLst>
                <a:path w="794" h="8">
                  <a:moveTo>
                    <a:pt x="0" y="8"/>
                  </a:moveTo>
                  <a:lnTo>
                    <a:pt x="11" y="0"/>
                  </a:lnTo>
                  <a:lnTo>
                    <a:pt x="794" y="0"/>
                  </a:lnTo>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33" name="Freeform 21"/>
            <p:cNvSpPr>
              <a:spLocks/>
            </p:cNvSpPr>
            <p:nvPr/>
          </p:nvSpPr>
          <p:spPr bwMode="auto">
            <a:xfrm>
              <a:off x="1293" y="3573"/>
              <a:ext cx="3935" cy="41"/>
            </a:xfrm>
            <a:custGeom>
              <a:avLst/>
              <a:gdLst>
                <a:gd name="T0" fmla="*/ 8807 w 3815"/>
                <a:gd name="T1" fmla="*/ 0 h 39"/>
                <a:gd name="T2" fmla="*/ 8681 w 3815"/>
                <a:gd name="T3" fmla="*/ 149 h 39"/>
                <a:gd name="T4" fmla="*/ 0 w 3815"/>
                <a:gd name="T5" fmla="*/ 149 h 39"/>
                <a:gd name="T6" fmla="*/ 122 w 3815"/>
                <a:gd name="T7" fmla="*/ 0 h 39"/>
                <a:gd name="T8" fmla="*/ 8807 w 3815"/>
                <a:gd name="T9" fmla="*/ 0 h 39"/>
                <a:gd name="T10" fmla="*/ 0 60000 65536"/>
                <a:gd name="T11" fmla="*/ 0 60000 65536"/>
                <a:gd name="T12" fmla="*/ 0 60000 65536"/>
                <a:gd name="T13" fmla="*/ 0 60000 65536"/>
                <a:gd name="T14" fmla="*/ 0 60000 65536"/>
                <a:gd name="T15" fmla="*/ 0 w 3815"/>
                <a:gd name="T16" fmla="*/ 0 h 39"/>
                <a:gd name="T17" fmla="*/ 3815 w 3815"/>
                <a:gd name="T18" fmla="*/ 39 h 39"/>
              </a:gdLst>
              <a:ahLst/>
              <a:cxnLst>
                <a:cxn ang="T10">
                  <a:pos x="T0" y="T1"/>
                </a:cxn>
                <a:cxn ang="T11">
                  <a:pos x="T2" y="T3"/>
                </a:cxn>
                <a:cxn ang="T12">
                  <a:pos x="T4" y="T5"/>
                </a:cxn>
                <a:cxn ang="T13">
                  <a:pos x="T6" y="T7"/>
                </a:cxn>
                <a:cxn ang="T14">
                  <a:pos x="T8" y="T9"/>
                </a:cxn>
              </a:cxnLst>
              <a:rect l="T15" t="T16" r="T17" b="T18"/>
              <a:pathLst>
                <a:path w="3815" h="39">
                  <a:moveTo>
                    <a:pt x="3815" y="0"/>
                  </a:moveTo>
                  <a:lnTo>
                    <a:pt x="3762" y="39"/>
                  </a:lnTo>
                  <a:lnTo>
                    <a:pt x="0" y="39"/>
                  </a:lnTo>
                  <a:lnTo>
                    <a:pt x="53" y="0"/>
                  </a:lnTo>
                  <a:lnTo>
                    <a:pt x="3815" y="0"/>
                  </a:lnTo>
                  <a:close/>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34" name="Freeform 22"/>
            <p:cNvSpPr>
              <a:spLocks/>
            </p:cNvSpPr>
            <p:nvPr/>
          </p:nvSpPr>
          <p:spPr bwMode="auto">
            <a:xfrm>
              <a:off x="1293" y="1034"/>
              <a:ext cx="54" cy="2580"/>
            </a:xfrm>
            <a:custGeom>
              <a:avLst/>
              <a:gdLst>
                <a:gd name="T0" fmla="*/ 0 w 53"/>
                <a:gd name="T1" fmla="*/ 7131 h 2481"/>
                <a:gd name="T2" fmla="*/ 0 w 53"/>
                <a:gd name="T3" fmla="*/ 112 h 2481"/>
                <a:gd name="T4" fmla="*/ 80 w 53"/>
                <a:gd name="T5" fmla="*/ 0 h 2481"/>
                <a:gd name="T6" fmla="*/ 80 w 53"/>
                <a:gd name="T7" fmla="*/ 7020 h 2481"/>
                <a:gd name="T8" fmla="*/ 0 w 53"/>
                <a:gd name="T9" fmla="*/ 7131 h 2481"/>
                <a:gd name="T10" fmla="*/ 0 60000 65536"/>
                <a:gd name="T11" fmla="*/ 0 60000 65536"/>
                <a:gd name="T12" fmla="*/ 0 60000 65536"/>
                <a:gd name="T13" fmla="*/ 0 60000 65536"/>
                <a:gd name="T14" fmla="*/ 0 60000 65536"/>
                <a:gd name="T15" fmla="*/ 0 w 53"/>
                <a:gd name="T16" fmla="*/ 0 h 2481"/>
                <a:gd name="T17" fmla="*/ 53 w 53"/>
                <a:gd name="T18" fmla="*/ 2481 h 2481"/>
              </a:gdLst>
              <a:ahLst/>
              <a:cxnLst>
                <a:cxn ang="T10">
                  <a:pos x="T0" y="T1"/>
                </a:cxn>
                <a:cxn ang="T11">
                  <a:pos x="T2" y="T3"/>
                </a:cxn>
                <a:cxn ang="T12">
                  <a:pos x="T4" y="T5"/>
                </a:cxn>
                <a:cxn ang="T13">
                  <a:pos x="T6" y="T7"/>
                </a:cxn>
                <a:cxn ang="T14">
                  <a:pos x="T8" y="T9"/>
                </a:cxn>
              </a:cxnLst>
              <a:rect l="T15" t="T16" r="T17" b="T18"/>
              <a:pathLst>
                <a:path w="53" h="2481">
                  <a:moveTo>
                    <a:pt x="0" y="2481"/>
                  </a:moveTo>
                  <a:lnTo>
                    <a:pt x="0" y="38"/>
                  </a:lnTo>
                  <a:lnTo>
                    <a:pt x="53" y="0"/>
                  </a:lnTo>
                  <a:lnTo>
                    <a:pt x="53" y="2442"/>
                  </a:lnTo>
                  <a:lnTo>
                    <a:pt x="0" y="2481"/>
                  </a:lnTo>
                  <a:close/>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35" name="Rectangle 23"/>
            <p:cNvSpPr>
              <a:spLocks noChangeArrowheads="1"/>
            </p:cNvSpPr>
            <p:nvPr/>
          </p:nvSpPr>
          <p:spPr bwMode="auto">
            <a:xfrm>
              <a:off x="1347" y="1034"/>
              <a:ext cx="3881" cy="2539"/>
            </a:xfrm>
            <a:prstGeom prst="rect">
              <a:avLst/>
            </a:pr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68636" name="Line 24"/>
            <p:cNvSpPr>
              <a:spLocks noChangeShapeType="1"/>
            </p:cNvSpPr>
            <p:nvPr/>
          </p:nvSpPr>
          <p:spPr bwMode="auto">
            <a:xfrm flipV="1">
              <a:off x="1293" y="1073"/>
              <a:ext cx="1" cy="254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37" name="Line 25"/>
            <p:cNvSpPr>
              <a:spLocks noChangeShapeType="1"/>
            </p:cNvSpPr>
            <p:nvPr/>
          </p:nvSpPr>
          <p:spPr bwMode="auto">
            <a:xfrm flipH="1">
              <a:off x="1252" y="3614"/>
              <a:ext cx="41"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38" name="Line 26"/>
            <p:cNvSpPr>
              <a:spLocks noChangeShapeType="1"/>
            </p:cNvSpPr>
            <p:nvPr/>
          </p:nvSpPr>
          <p:spPr bwMode="auto">
            <a:xfrm flipH="1">
              <a:off x="1252" y="3358"/>
              <a:ext cx="41"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39" name="Line 27"/>
            <p:cNvSpPr>
              <a:spLocks noChangeShapeType="1"/>
            </p:cNvSpPr>
            <p:nvPr/>
          </p:nvSpPr>
          <p:spPr bwMode="auto">
            <a:xfrm flipH="1">
              <a:off x="1252" y="3108"/>
              <a:ext cx="41"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40" name="Line 28"/>
            <p:cNvSpPr>
              <a:spLocks noChangeShapeType="1"/>
            </p:cNvSpPr>
            <p:nvPr/>
          </p:nvSpPr>
          <p:spPr bwMode="auto">
            <a:xfrm flipH="1">
              <a:off x="1252" y="2854"/>
              <a:ext cx="41"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41" name="Line 29"/>
            <p:cNvSpPr>
              <a:spLocks noChangeShapeType="1"/>
            </p:cNvSpPr>
            <p:nvPr/>
          </p:nvSpPr>
          <p:spPr bwMode="auto">
            <a:xfrm flipH="1">
              <a:off x="1252" y="2599"/>
              <a:ext cx="41"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42" name="Line 30"/>
            <p:cNvSpPr>
              <a:spLocks noChangeShapeType="1"/>
            </p:cNvSpPr>
            <p:nvPr/>
          </p:nvSpPr>
          <p:spPr bwMode="auto">
            <a:xfrm flipH="1">
              <a:off x="1252" y="2343"/>
              <a:ext cx="41"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43" name="Line 31"/>
            <p:cNvSpPr>
              <a:spLocks noChangeShapeType="1"/>
            </p:cNvSpPr>
            <p:nvPr/>
          </p:nvSpPr>
          <p:spPr bwMode="auto">
            <a:xfrm flipH="1">
              <a:off x="1252" y="2088"/>
              <a:ext cx="41"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44" name="Line 32"/>
            <p:cNvSpPr>
              <a:spLocks noChangeShapeType="1"/>
            </p:cNvSpPr>
            <p:nvPr/>
          </p:nvSpPr>
          <p:spPr bwMode="auto">
            <a:xfrm flipH="1">
              <a:off x="1252" y="1833"/>
              <a:ext cx="41" cy="2"/>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45" name="Line 33"/>
            <p:cNvSpPr>
              <a:spLocks noChangeShapeType="1"/>
            </p:cNvSpPr>
            <p:nvPr/>
          </p:nvSpPr>
          <p:spPr bwMode="auto">
            <a:xfrm flipH="1">
              <a:off x="1252" y="1579"/>
              <a:ext cx="41"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46" name="Line 34"/>
            <p:cNvSpPr>
              <a:spLocks noChangeShapeType="1"/>
            </p:cNvSpPr>
            <p:nvPr/>
          </p:nvSpPr>
          <p:spPr bwMode="auto">
            <a:xfrm flipH="1">
              <a:off x="1252" y="1324"/>
              <a:ext cx="41"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47" name="Line 35"/>
            <p:cNvSpPr>
              <a:spLocks noChangeShapeType="1"/>
            </p:cNvSpPr>
            <p:nvPr/>
          </p:nvSpPr>
          <p:spPr bwMode="auto">
            <a:xfrm flipH="1">
              <a:off x="1252" y="1073"/>
              <a:ext cx="41"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48" name="Rectangle 36"/>
            <p:cNvSpPr>
              <a:spLocks noChangeArrowheads="1"/>
            </p:cNvSpPr>
            <p:nvPr/>
          </p:nvSpPr>
          <p:spPr bwMode="auto">
            <a:xfrm>
              <a:off x="1144" y="3523"/>
              <a:ext cx="9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0</a:t>
              </a:r>
              <a:endParaRPr lang="en-US" altLang="en-US" sz="3300">
                <a:solidFill>
                  <a:srgbClr val="FFFFFF"/>
                </a:solidFill>
                <a:cs typeface="Arial" pitchFamily="34" charset="0"/>
              </a:endParaRPr>
            </a:p>
          </p:txBody>
        </p:sp>
        <p:sp>
          <p:nvSpPr>
            <p:cNvPr id="68649" name="Rectangle 37"/>
            <p:cNvSpPr>
              <a:spLocks noChangeArrowheads="1"/>
            </p:cNvSpPr>
            <p:nvPr/>
          </p:nvSpPr>
          <p:spPr bwMode="auto">
            <a:xfrm>
              <a:off x="1060" y="3268"/>
              <a:ext cx="1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10</a:t>
              </a:r>
              <a:endParaRPr lang="en-US" altLang="en-US" sz="3300">
                <a:solidFill>
                  <a:srgbClr val="FFFFFF"/>
                </a:solidFill>
                <a:cs typeface="Arial" pitchFamily="34" charset="0"/>
              </a:endParaRPr>
            </a:p>
          </p:txBody>
        </p:sp>
        <p:sp>
          <p:nvSpPr>
            <p:cNvPr id="68650" name="Rectangle 38"/>
            <p:cNvSpPr>
              <a:spLocks noChangeArrowheads="1"/>
            </p:cNvSpPr>
            <p:nvPr/>
          </p:nvSpPr>
          <p:spPr bwMode="auto">
            <a:xfrm>
              <a:off x="1060" y="3018"/>
              <a:ext cx="1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20</a:t>
              </a:r>
              <a:endParaRPr lang="en-US" altLang="en-US" sz="3300">
                <a:solidFill>
                  <a:srgbClr val="FFFFFF"/>
                </a:solidFill>
                <a:cs typeface="Arial" pitchFamily="34" charset="0"/>
              </a:endParaRPr>
            </a:p>
          </p:txBody>
        </p:sp>
        <p:sp>
          <p:nvSpPr>
            <p:cNvPr id="68651" name="Rectangle 39"/>
            <p:cNvSpPr>
              <a:spLocks noChangeArrowheads="1"/>
            </p:cNvSpPr>
            <p:nvPr/>
          </p:nvSpPr>
          <p:spPr bwMode="auto">
            <a:xfrm>
              <a:off x="1060" y="2763"/>
              <a:ext cx="1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30</a:t>
              </a:r>
              <a:endParaRPr lang="en-US" altLang="en-US" sz="3300">
                <a:solidFill>
                  <a:srgbClr val="FFFFFF"/>
                </a:solidFill>
                <a:cs typeface="Arial" pitchFamily="34" charset="0"/>
              </a:endParaRPr>
            </a:p>
          </p:txBody>
        </p:sp>
        <p:sp>
          <p:nvSpPr>
            <p:cNvPr id="68652" name="Rectangle 40"/>
            <p:cNvSpPr>
              <a:spLocks noChangeArrowheads="1"/>
            </p:cNvSpPr>
            <p:nvPr/>
          </p:nvSpPr>
          <p:spPr bwMode="auto">
            <a:xfrm>
              <a:off x="1060" y="2508"/>
              <a:ext cx="1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40</a:t>
              </a:r>
              <a:endParaRPr lang="en-US" altLang="en-US" sz="3300">
                <a:solidFill>
                  <a:srgbClr val="FFFFFF"/>
                </a:solidFill>
                <a:cs typeface="Arial" pitchFamily="34" charset="0"/>
              </a:endParaRPr>
            </a:p>
          </p:txBody>
        </p:sp>
        <p:sp>
          <p:nvSpPr>
            <p:cNvPr id="68653" name="Rectangle 41"/>
            <p:cNvSpPr>
              <a:spLocks noChangeArrowheads="1"/>
            </p:cNvSpPr>
            <p:nvPr/>
          </p:nvSpPr>
          <p:spPr bwMode="auto">
            <a:xfrm>
              <a:off x="1060" y="2254"/>
              <a:ext cx="1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50</a:t>
              </a:r>
              <a:endParaRPr lang="en-US" altLang="en-US" sz="3300">
                <a:solidFill>
                  <a:srgbClr val="FFFFFF"/>
                </a:solidFill>
                <a:cs typeface="Arial" pitchFamily="34" charset="0"/>
              </a:endParaRPr>
            </a:p>
          </p:txBody>
        </p:sp>
        <p:sp>
          <p:nvSpPr>
            <p:cNvPr id="68654" name="Rectangle 42"/>
            <p:cNvSpPr>
              <a:spLocks noChangeArrowheads="1"/>
            </p:cNvSpPr>
            <p:nvPr/>
          </p:nvSpPr>
          <p:spPr bwMode="auto">
            <a:xfrm>
              <a:off x="1060" y="1999"/>
              <a:ext cx="1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60</a:t>
              </a:r>
              <a:endParaRPr lang="en-US" altLang="en-US" sz="3300">
                <a:solidFill>
                  <a:srgbClr val="FFFFFF"/>
                </a:solidFill>
                <a:cs typeface="Arial" pitchFamily="34" charset="0"/>
              </a:endParaRPr>
            </a:p>
          </p:txBody>
        </p:sp>
        <p:sp>
          <p:nvSpPr>
            <p:cNvPr id="68655" name="Rectangle 43"/>
            <p:cNvSpPr>
              <a:spLocks noChangeArrowheads="1"/>
            </p:cNvSpPr>
            <p:nvPr/>
          </p:nvSpPr>
          <p:spPr bwMode="auto">
            <a:xfrm>
              <a:off x="1060" y="1743"/>
              <a:ext cx="1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70</a:t>
              </a:r>
              <a:endParaRPr lang="en-US" altLang="en-US" sz="3300">
                <a:solidFill>
                  <a:srgbClr val="FFFFFF"/>
                </a:solidFill>
                <a:cs typeface="Arial" pitchFamily="34" charset="0"/>
              </a:endParaRPr>
            </a:p>
          </p:txBody>
        </p:sp>
        <p:sp>
          <p:nvSpPr>
            <p:cNvPr id="68656" name="Rectangle 44"/>
            <p:cNvSpPr>
              <a:spLocks noChangeArrowheads="1"/>
            </p:cNvSpPr>
            <p:nvPr/>
          </p:nvSpPr>
          <p:spPr bwMode="auto">
            <a:xfrm>
              <a:off x="1060" y="1488"/>
              <a:ext cx="1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80</a:t>
              </a:r>
              <a:endParaRPr lang="en-US" altLang="en-US" sz="3300">
                <a:solidFill>
                  <a:srgbClr val="FFFFFF"/>
                </a:solidFill>
                <a:cs typeface="Arial" pitchFamily="34" charset="0"/>
              </a:endParaRPr>
            </a:p>
          </p:txBody>
        </p:sp>
        <p:sp>
          <p:nvSpPr>
            <p:cNvPr id="68657" name="Rectangle 45"/>
            <p:cNvSpPr>
              <a:spLocks noChangeArrowheads="1"/>
            </p:cNvSpPr>
            <p:nvPr/>
          </p:nvSpPr>
          <p:spPr bwMode="auto">
            <a:xfrm>
              <a:off x="1060" y="1233"/>
              <a:ext cx="1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cs typeface="Arial" pitchFamily="34" charset="0"/>
                </a:rPr>
                <a:t>90</a:t>
              </a:r>
              <a:endParaRPr lang="en-US" altLang="en-US" sz="3300">
                <a:solidFill>
                  <a:srgbClr val="FFFFFF"/>
                </a:solidFill>
                <a:cs typeface="Arial" pitchFamily="34" charset="0"/>
              </a:endParaRPr>
            </a:p>
          </p:txBody>
        </p:sp>
        <p:sp>
          <p:nvSpPr>
            <p:cNvPr id="68658" name="Line 46"/>
            <p:cNvSpPr>
              <a:spLocks noChangeShapeType="1"/>
            </p:cNvSpPr>
            <p:nvPr/>
          </p:nvSpPr>
          <p:spPr bwMode="auto">
            <a:xfrm>
              <a:off x="1293" y="3614"/>
              <a:ext cx="388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59" name="Line 47"/>
            <p:cNvSpPr>
              <a:spLocks noChangeShapeType="1"/>
            </p:cNvSpPr>
            <p:nvPr/>
          </p:nvSpPr>
          <p:spPr bwMode="auto">
            <a:xfrm>
              <a:off x="1293" y="3614"/>
              <a:ext cx="1" cy="3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60" name="Line 48"/>
            <p:cNvSpPr>
              <a:spLocks noChangeShapeType="1"/>
            </p:cNvSpPr>
            <p:nvPr/>
          </p:nvSpPr>
          <p:spPr bwMode="auto">
            <a:xfrm>
              <a:off x="3235" y="3614"/>
              <a:ext cx="2" cy="3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61" name="Line 49"/>
            <p:cNvSpPr>
              <a:spLocks noChangeShapeType="1"/>
            </p:cNvSpPr>
            <p:nvPr/>
          </p:nvSpPr>
          <p:spPr bwMode="auto">
            <a:xfrm>
              <a:off x="5173" y="3614"/>
              <a:ext cx="2" cy="3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3" name="Text Box 50"/>
            <p:cNvSpPr txBox="1">
              <a:spLocks noChangeArrowheads="1"/>
            </p:cNvSpPr>
            <p:nvPr/>
          </p:nvSpPr>
          <p:spPr bwMode="auto">
            <a:xfrm>
              <a:off x="3079" y="3635"/>
              <a:ext cx="126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lnSpc>
                  <a:spcPct val="85000"/>
                </a:lnSpc>
                <a:spcBef>
                  <a:spcPct val="0"/>
                </a:spcBef>
                <a:spcAft>
                  <a:spcPct val="0"/>
                </a:spcAft>
                <a:buClrTx/>
                <a:buSzTx/>
                <a:buNone/>
                <a:defRPr/>
              </a:pPr>
              <a:r>
                <a:rPr lang="en-US" altLang="en-US" sz="1650" b="1" dirty="0">
                  <a:solidFill>
                    <a:srgbClr val="FFFFFF"/>
                  </a:solidFill>
                  <a:latin typeface="Tahoma"/>
                  <a:cs typeface="Arial" pitchFamily="34" charset="0"/>
                </a:rPr>
                <a:t>Hypertension</a:t>
              </a:r>
            </a:p>
          </p:txBody>
        </p:sp>
        <p:sp>
          <p:nvSpPr>
            <p:cNvPr id="68662" name="Text Box 51"/>
            <p:cNvSpPr txBox="1">
              <a:spLocks noChangeArrowheads="1"/>
            </p:cNvSpPr>
            <p:nvPr/>
          </p:nvSpPr>
          <p:spPr bwMode="auto">
            <a:xfrm>
              <a:off x="4245" y="3635"/>
              <a:ext cx="78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lnSpc>
                  <a:spcPct val="85000"/>
                </a:lnSpc>
                <a:spcBef>
                  <a:spcPct val="0"/>
                </a:spcBef>
                <a:spcAft>
                  <a:spcPct val="0"/>
                </a:spcAft>
                <a:buClrTx/>
                <a:buSzTx/>
                <a:buNone/>
                <a:defRPr/>
              </a:pPr>
              <a:r>
                <a:rPr lang="en-US" altLang="en-US" sz="1650" b="1" dirty="0">
                  <a:solidFill>
                    <a:srgbClr val="FFFFFF"/>
                  </a:solidFill>
                  <a:latin typeface="Tahoma"/>
                  <a:cs typeface="Arial" pitchFamily="34" charset="0"/>
                </a:rPr>
                <a:t>Asthma</a:t>
              </a:r>
            </a:p>
          </p:txBody>
        </p:sp>
        <p:grpSp>
          <p:nvGrpSpPr>
            <p:cNvPr id="68664" name="Group 52"/>
            <p:cNvGrpSpPr>
              <a:grpSpLocks/>
            </p:cNvGrpSpPr>
            <p:nvPr/>
          </p:nvGrpSpPr>
          <p:grpSpPr bwMode="auto">
            <a:xfrm>
              <a:off x="1725" y="2041"/>
              <a:ext cx="297" cy="1612"/>
              <a:chOff x="1875" y="2096"/>
              <a:chExt cx="288" cy="1550"/>
            </a:xfrm>
          </p:grpSpPr>
          <p:grpSp>
            <p:nvGrpSpPr>
              <p:cNvPr id="68700" name="Group 53"/>
              <p:cNvGrpSpPr>
                <a:grpSpLocks/>
              </p:cNvGrpSpPr>
              <p:nvPr/>
            </p:nvGrpSpPr>
            <p:grpSpPr bwMode="auto">
              <a:xfrm>
                <a:off x="1901" y="2096"/>
                <a:ext cx="262" cy="1550"/>
                <a:chOff x="1901" y="2096"/>
                <a:chExt cx="262" cy="1550"/>
              </a:xfrm>
            </p:grpSpPr>
            <p:sp>
              <p:nvSpPr>
                <p:cNvPr id="68702" name="Line 54"/>
                <p:cNvSpPr>
                  <a:spLocks noChangeShapeType="1"/>
                </p:cNvSpPr>
                <p:nvPr/>
              </p:nvSpPr>
              <p:spPr bwMode="auto">
                <a:xfrm>
                  <a:off x="1945" y="3608"/>
                  <a:ext cx="1" cy="3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nvGrpSpPr>
                <p:cNvPr id="68703" name="Group 55"/>
                <p:cNvGrpSpPr>
                  <a:grpSpLocks/>
                </p:cNvGrpSpPr>
                <p:nvPr/>
              </p:nvGrpSpPr>
              <p:grpSpPr bwMode="auto">
                <a:xfrm>
                  <a:off x="1903" y="2593"/>
                  <a:ext cx="260" cy="1015"/>
                  <a:chOff x="2012" y="2561"/>
                  <a:chExt cx="260" cy="1015"/>
                </a:xfrm>
              </p:grpSpPr>
              <p:sp>
                <p:nvSpPr>
                  <p:cNvPr id="68707" name="Freeform 56"/>
                  <p:cNvSpPr>
                    <a:spLocks/>
                  </p:cNvSpPr>
                  <p:nvPr/>
                </p:nvSpPr>
                <p:spPr bwMode="auto">
                  <a:xfrm>
                    <a:off x="2219" y="2561"/>
                    <a:ext cx="53" cy="1015"/>
                  </a:xfrm>
                  <a:custGeom>
                    <a:avLst/>
                    <a:gdLst>
                      <a:gd name="T0" fmla="*/ 0 w 53"/>
                      <a:gd name="T1" fmla="*/ 1015 h 1015"/>
                      <a:gd name="T2" fmla="*/ 0 w 53"/>
                      <a:gd name="T3" fmla="*/ 39 h 1015"/>
                      <a:gd name="T4" fmla="*/ 53 w 53"/>
                      <a:gd name="T5" fmla="*/ 0 h 1015"/>
                      <a:gd name="T6" fmla="*/ 53 w 53"/>
                      <a:gd name="T7" fmla="*/ 976 h 1015"/>
                      <a:gd name="T8" fmla="*/ 0 w 53"/>
                      <a:gd name="T9" fmla="*/ 1015 h 1015"/>
                      <a:gd name="T10" fmla="*/ 0 60000 65536"/>
                      <a:gd name="T11" fmla="*/ 0 60000 65536"/>
                      <a:gd name="T12" fmla="*/ 0 60000 65536"/>
                      <a:gd name="T13" fmla="*/ 0 60000 65536"/>
                      <a:gd name="T14" fmla="*/ 0 60000 65536"/>
                      <a:gd name="T15" fmla="*/ 0 w 53"/>
                      <a:gd name="T16" fmla="*/ 0 h 1015"/>
                      <a:gd name="T17" fmla="*/ 53 w 53"/>
                      <a:gd name="T18" fmla="*/ 1015 h 1015"/>
                    </a:gdLst>
                    <a:ahLst/>
                    <a:cxnLst>
                      <a:cxn ang="T10">
                        <a:pos x="T0" y="T1"/>
                      </a:cxn>
                      <a:cxn ang="T11">
                        <a:pos x="T2" y="T3"/>
                      </a:cxn>
                      <a:cxn ang="T12">
                        <a:pos x="T4" y="T5"/>
                      </a:cxn>
                      <a:cxn ang="T13">
                        <a:pos x="T6" y="T7"/>
                      </a:cxn>
                      <a:cxn ang="T14">
                        <a:pos x="T8" y="T9"/>
                      </a:cxn>
                    </a:cxnLst>
                    <a:rect l="T15" t="T16" r="T17" b="T18"/>
                    <a:pathLst>
                      <a:path w="53" h="1015">
                        <a:moveTo>
                          <a:pt x="0" y="1015"/>
                        </a:moveTo>
                        <a:lnTo>
                          <a:pt x="0" y="39"/>
                        </a:lnTo>
                        <a:lnTo>
                          <a:pt x="53" y="0"/>
                        </a:lnTo>
                        <a:lnTo>
                          <a:pt x="53" y="976"/>
                        </a:lnTo>
                        <a:lnTo>
                          <a:pt x="0" y="1015"/>
                        </a:lnTo>
                        <a:close/>
                      </a:path>
                    </a:pathLst>
                  </a:custGeom>
                  <a:solidFill>
                    <a:srgbClr val="800000"/>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708" name="Rectangle 57"/>
                  <p:cNvSpPr>
                    <a:spLocks noChangeArrowheads="1"/>
                  </p:cNvSpPr>
                  <p:nvPr/>
                </p:nvSpPr>
                <p:spPr bwMode="auto">
                  <a:xfrm>
                    <a:off x="2012" y="2600"/>
                    <a:ext cx="207" cy="976"/>
                  </a:xfrm>
                  <a:prstGeom prst="rect">
                    <a:avLst/>
                  </a:prstGeom>
                  <a:solidFill>
                    <a:srgbClr val="FF0000"/>
                  </a:solidFill>
                  <a:ln w="7938">
                    <a:solidFill>
                      <a:srgbClr val="FFFFFF"/>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68709" name="Freeform 58"/>
                  <p:cNvSpPr>
                    <a:spLocks/>
                  </p:cNvSpPr>
                  <p:nvPr/>
                </p:nvSpPr>
                <p:spPr bwMode="auto">
                  <a:xfrm>
                    <a:off x="2012" y="2561"/>
                    <a:ext cx="260" cy="39"/>
                  </a:xfrm>
                  <a:custGeom>
                    <a:avLst/>
                    <a:gdLst>
                      <a:gd name="T0" fmla="*/ 207 w 260"/>
                      <a:gd name="T1" fmla="*/ 39 h 39"/>
                      <a:gd name="T2" fmla="*/ 260 w 260"/>
                      <a:gd name="T3" fmla="*/ 0 h 39"/>
                      <a:gd name="T4" fmla="*/ 48 w 260"/>
                      <a:gd name="T5" fmla="*/ 0 h 39"/>
                      <a:gd name="T6" fmla="*/ 0 w 260"/>
                      <a:gd name="T7" fmla="*/ 39 h 39"/>
                      <a:gd name="T8" fmla="*/ 207 w 260"/>
                      <a:gd name="T9" fmla="*/ 39 h 39"/>
                      <a:gd name="T10" fmla="*/ 0 60000 65536"/>
                      <a:gd name="T11" fmla="*/ 0 60000 65536"/>
                      <a:gd name="T12" fmla="*/ 0 60000 65536"/>
                      <a:gd name="T13" fmla="*/ 0 60000 65536"/>
                      <a:gd name="T14" fmla="*/ 0 60000 65536"/>
                      <a:gd name="T15" fmla="*/ 0 w 260"/>
                      <a:gd name="T16" fmla="*/ 0 h 39"/>
                      <a:gd name="T17" fmla="*/ 260 w 260"/>
                      <a:gd name="T18" fmla="*/ 39 h 39"/>
                    </a:gdLst>
                    <a:ahLst/>
                    <a:cxnLst>
                      <a:cxn ang="T10">
                        <a:pos x="T0" y="T1"/>
                      </a:cxn>
                      <a:cxn ang="T11">
                        <a:pos x="T2" y="T3"/>
                      </a:cxn>
                      <a:cxn ang="T12">
                        <a:pos x="T4" y="T5"/>
                      </a:cxn>
                      <a:cxn ang="T13">
                        <a:pos x="T6" y="T7"/>
                      </a:cxn>
                      <a:cxn ang="T14">
                        <a:pos x="T8" y="T9"/>
                      </a:cxn>
                    </a:cxnLst>
                    <a:rect l="T15" t="T16" r="T17" b="T18"/>
                    <a:pathLst>
                      <a:path w="260" h="39">
                        <a:moveTo>
                          <a:pt x="207" y="39"/>
                        </a:moveTo>
                        <a:lnTo>
                          <a:pt x="260" y="0"/>
                        </a:lnTo>
                        <a:lnTo>
                          <a:pt x="48" y="0"/>
                        </a:lnTo>
                        <a:lnTo>
                          <a:pt x="0" y="39"/>
                        </a:lnTo>
                        <a:lnTo>
                          <a:pt x="207" y="39"/>
                        </a:lnTo>
                        <a:close/>
                      </a:path>
                    </a:pathLst>
                  </a:custGeom>
                  <a:solidFill>
                    <a:srgbClr val="BF0000"/>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sp>
              <p:nvSpPr>
                <p:cNvPr id="68704" name="Freeform 59"/>
                <p:cNvSpPr>
                  <a:spLocks/>
                </p:cNvSpPr>
                <p:nvPr/>
              </p:nvSpPr>
              <p:spPr bwMode="auto">
                <a:xfrm>
                  <a:off x="2112" y="2096"/>
                  <a:ext cx="49" cy="552"/>
                </a:xfrm>
                <a:custGeom>
                  <a:avLst/>
                  <a:gdLst>
                    <a:gd name="T0" fmla="*/ 0 w 49"/>
                    <a:gd name="T1" fmla="*/ 1 h 770"/>
                    <a:gd name="T2" fmla="*/ 0 w 49"/>
                    <a:gd name="T3" fmla="*/ 1 h 770"/>
                    <a:gd name="T4" fmla="*/ 49 w 49"/>
                    <a:gd name="T5" fmla="*/ 0 h 770"/>
                    <a:gd name="T6" fmla="*/ 49 w 49"/>
                    <a:gd name="T7" fmla="*/ 1 h 770"/>
                    <a:gd name="T8" fmla="*/ 0 w 49"/>
                    <a:gd name="T9" fmla="*/ 1 h 770"/>
                    <a:gd name="T10" fmla="*/ 0 60000 65536"/>
                    <a:gd name="T11" fmla="*/ 0 60000 65536"/>
                    <a:gd name="T12" fmla="*/ 0 60000 65536"/>
                    <a:gd name="T13" fmla="*/ 0 60000 65536"/>
                    <a:gd name="T14" fmla="*/ 0 60000 65536"/>
                    <a:gd name="T15" fmla="*/ 0 w 49"/>
                    <a:gd name="T16" fmla="*/ 0 h 770"/>
                    <a:gd name="T17" fmla="*/ 49 w 49"/>
                    <a:gd name="T18" fmla="*/ 770 h 770"/>
                  </a:gdLst>
                  <a:ahLst/>
                  <a:cxnLst>
                    <a:cxn ang="T10">
                      <a:pos x="T0" y="T1"/>
                    </a:cxn>
                    <a:cxn ang="T11">
                      <a:pos x="T2" y="T3"/>
                    </a:cxn>
                    <a:cxn ang="T12">
                      <a:pos x="T4" y="T5"/>
                    </a:cxn>
                    <a:cxn ang="T13">
                      <a:pos x="T6" y="T7"/>
                    </a:cxn>
                    <a:cxn ang="T14">
                      <a:pos x="T8" y="T9"/>
                    </a:cxn>
                  </a:cxnLst>
                  <a:rect l="T15" t="T16" r="T17" b="T18"/>
                  <a:pathLst>
                    <a:path w="49" h="770">
                      <a:moveTo>
                        <a:pt x="0" y="770"/>
                      </a:moveTo>
                      <a:lnTo>
                        <a:pt x="0" y="39"/>
                      </a:lnTo>
                      <a:lnTo>
                        <a:pt x="49" y="0"/>
                      </a:lnTo>
                      <a:lnTo>
                        <a:pt x="49" y="731"/>
                      </a:lnTo>
                      <a:lnTo>
                        <a:pt x="0" y="770"/>
                      </a:lnTo>
                      <a:close/>
                    </a:path>
                  </a:pathLst>
                </a:custGeom>
                <a:solidFill>
                  <a:srgbClr val="800000"/>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705" name="Rectangle 60"/>
                <p:cNvSpPr>
                  <a:spLocks noChangeArrowheads="1"/>
                </p:cNvSpPr>
                <p:nvPr/>
              </p:nvSpPr>
              <p:spPr bwMode="auto">
                <a:xfrm>
                  <a:off x="1901" y="2124"/>
                  <a:ext cx="211" cy="524"/>
                </a:xfrm>
                <a:prstGeom prst="rect">
                  <a:avLst/>
                </a:prstGeom>
                <a:gradFill rotWithShape="0">
                  <a:gsLst>
                    <a:gs pos="0">
                      <a:srgbClr val="FF7C80"/>
                    </a:gs>
                    <a:gs pos="100000">
                      <a:srgbClr val="FF0000"/>
                    </a:gs>
                  </a:gsLst>
                  <a:lin ang="5400000" scaled="1"/>
                </a:gradFill>
                <a:ln w="7938">
                  <a:solidFill>
                    <a:srgbClr val="FFFFFF"/>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68706" name="Freeform 61"/>
                <p:cNvSpPr>
                  <a:spLocks/>
                </p:cNvSpPr>
                <p:nvPr/>
              </p:nvSpPr>
              <p:spPr bwMode="auto">
                <a:xfrm>
                  <a:off x="1901" y="2096"/>
                  <a:ext cx="260" cy="28"/>
                </a:xfrm>
                <a:custGeom>
                  <a:avLst/>
                  <a:gdLst>
                    <a:gd name="T0" fmla="*/ 211 w 260"/>
                    <a:gd name="T1" fmla="*/ 1 h 39"/>
                    <a:gd name="T2" fmla="*/ 260 w 260"/>
                    <a:gd name="T3" fmla="*/ 0 h 39"/>
                    <a:gd name="T4" fmla="*/ 53 w 260"/>
                    <a:gd name="T5" fmla="*/ 0 h 39"/>
                    <a:gd name="T6" fmla="*/ 0 w 260"/>
                    <a:gd name="T7" fmla="*/ 1 h 39"/>
                    <a:gd name="T8" fmla="*/ 211 w 260"/>
                    <a:gd name="T9" fmla="*/ 1 h 39"/>
                    <a:gd name="T10" fmla="*/ 0 60000 65536"/>
                    <a:gd name="T11" fmla="*/ 0 60000 65536"/>
                    <a:gd name="T12" fmla="*/ 0 60000 65536"/>
                    <a:gd name="T13" fmla="*/ 0 60000 65536"/>
                    <a:gd name="T14" fmla="*/ 0 60000 65536"/>
                    <a:gd name="T15" fmla="*/ 0 w 260"/>
                    <a:gd name="T16" fmla="*/ 0 h 39"/>
                    <a:gd name="T17" fmla="*/ 260 w 260"/>
                    <a:gd name="T18" fmla="*/ 39 h 39"/>
                  </a:gdLst>
                  <a:ahLst/>
                  <a:cxnLst>
                    <a:cxn ang="T10">
                      <a:pos x="T0" y="T1"/>
                    </a:cxn>
                    <a:cxn ang="T11">
                      <a:pos x="T2" y="T3"/>
                    </a:cxn>
                    <a:cxn ang="T12">
                      <a:pos x="T4" y="T5"/>
                    </a:cxn>
                    <a:cxn ang="T13">
                      <a:pos x="T6" y="T7"/>
                    </a:cxn>
                    <a:cxn ang="T14">
                      <a:pos x="T8" y="T9"/>
                    </a:cxn>
                  </a:cxnLst>
                  <a:rect l="T15" t="T16" r="T17" b="T18"/>
                  <a:pathLst>
                    <a:path w="260" h="39">
                      <a:moveTo>
                        <a:pt x="211" y="39"/>
                      </a:moveTo>
                      <a:lnTo>
                        <a:pt x="260" y="0"/>
                      </a:lnTo>
                      <a:lnTo>
                        <a:pt x="53" y="0"/>
                      </a:lnTo>
                      <a:lnTo>
                        <a:pt x="0" y="39"/>
                      </a:lnTo>
                      <a:lnTo>
                        <a:pt x="211" y="39"/>
                      </a:lnTo>
                      <a:close/>
                    </a:path>
                  </a:pathLst>
                </a:custGeom>
                <a:gradFill rotWithShape="0">
                  <a:gsLst>
                    <a:gs pos="0">
                      <a:srgbClr val="FF5050"/>
                    </a:gs>
                    <a:gs pos="100000">
                      <a:srgbClr val="FF0000"/>
                    </a:gs>
                  </a:gsLst>
                  <a:lin ang="5400000" scaled="1"/>
                </a:gra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sp>
            <p:nvSpPr>
              <p:cNvPr id="68701" name="Text Box 62"/>
              <p:cNvSpPr txBox="1">
                <a:spLocks noChangeArrowheads="1"/>
              </p:cNvSpPr>
              <p:nvPr/>
            </p:nvSpPr>
            <p:spPr bwMode="auto">
              <a:xfrm rot="16200000">
                <a:off x="1588" y="2546"/>
                <a:ext cx="82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latin typeface="Times New Roman" pitchFamily="18" charset="0"/>
                    <a:cs typeface="Arial" pitchFamily="34" charset="0"/>
                  </a:rPr>
                  <a:t>40 to 60%</a:t>
                </a:r>
              </a:p>
            </p:txBody>
          </p:sp>
        </p:grpSp>
        <p:grpSp>
          <p:nvGrpSpPr>
            <p:cNvPr id="68665" name="Group 63"/>
            <p:cNvGrpSpPr>
              <a:grpSpLocks/>
            </p:cNvGrpSpPr>
            <p:nvPr/>
          </p:nvGrpSpPr>
          <p:grpSpPr bwMode="auto">
            <a:xfrm>
              <a:off x="2586" y="1773"/>
              <a:ext cx="2061" cy="1880"/>
              <a:chOff x="2570" y="1838"/>
              <a:chExt cx="1997" cy="1808"/>
            </a:xfrm>
          </p:grpSpPr>
          <p:grpSp>
            <p:nvGrpSpPr>
              <p:cNvPr id="68667" name="Group 64"/>
              <p:cNvGrpSpPr>
                <a:grpSpLocks/>
              </p:cNvGrpSpPr>
              <p:nvPr/>
            </p:nvGrpSpPr>
            <p:grpSpPr bwMode="auto">
              <a:xfrm>
                <a:off x="2570" y="2330"/>
                <a:ext cx="393" cy="1316"/>
                <a:chOff x="2570" y="2330"/>
                <a:chExt cx="393" cy="1316"/>
              </a:xfrm>
            </p:grpSpPr>
            <p:grpSp>
              <p:nvGrpSpPr>
                <p:cNvPr id="68690" name="Group 65"/>
                <p:cNvGrpSpPr>
                  <a:grpSpLocks/>
                </p:cNvGrpSpPr>
                <p:nvPr/>
              </p:nvGrpSpPr>
              <p:grpSpPr bwMode="auto">
                <a:xfrm>
                  <a:off x="2570" y="2330"/>
                  <a:ext cx="393" cy="1316"/>
                  <a:chOff x="2570" y="2330"/>
                  <a:chExt cx="393" cy="1316"/>
                </a:xfrm>
              </p:grpSpPr>
              <p:sp>
                <p:nvSpPr>
                  <p:cNvPr id="68692" name="Line 66"/>
                  <p:cNvSpPr>
                    <a:spLocks noChangeShapeType="1"/>
                  </p:cNvSpPr>
                  <p:nvPr/>
                </p:nvSpPr>
                <p:spPr bwMode="auto">
                  <a:xfrm>
                    <a:off x="2570" y="3608"/>
                    <a:ext cx="1" cy="3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nvGrpSpPr>
                  <p:cNvPr id="68693" name="Group 67"/>
                  <p:cNvGrpSpPr>
                    <a:grpSpLocks/>
                  </p:cNvGrpSpPr>
                  <p:nvPr/>
                </p:nvGrpSpPr>
                <p:grpSpPr bwMode="auto">
                  <a:xfrm>
                    <a:off x="2702" y="2838"/>
                    <a:ext cx="260" cy="770"/>
                    <a:chOff x="2637" y="2806"/>
                    <a:chExt cx="260" cy="770"/>
                  </a:xfrm>
                </p:grpSpPr>
                <p:sp>
                  <p:nvSpPr>
                    <p:cNvPr id="68697" name="Freeform 68"/>
                    <p:cNvSpPr>
                      <a:spLocks/>
                    </p:cNvSpPr>
                    <p:nvPr/>
                  </p:nvSpPr>
                  <p:spPr bwMode="auto">
                    <a:xfrm>
                      <a:off x="2848" y="2806"/>
                      <a:ext cx="49" cy="770"/>
                    </a:xfrm>
                    <a:custGeom>
                      <a:avLst/>
                      <a:gdLst>
                        <a:gd name="T0" fmla="*/ 0 w 49"/>
                        <a:gd name="T1" fmla="*/ 770 h 770"/>
                        <a:gd name="T2" fmla="*/ 0 w 49"/>
                        <a:gd name="T3" fmla="*/ 39 h 770"/>
                        <a:gd name="T4" fmla="*/ 49 w 49"/>
                        <a:gd name="T5" fmla="*/ 0 h 770"/>
                        <a:gd name="T6" fmla="*/ 49 w 49"/>
                        <a:gd name="T7" fmla="*/ 731 h 770"/>
                        <a:gd name="T8" fmla="*/ 0 w 49"/>
                        <a:gd name="T9" fmla="*/ 770 h 770"/>
                        <a:gd name="T10" fmla="*/ 0 60000 65536"/>
                        <a:gd name="T11" fmla="*/ 0 60000 65536"/>
                        <a:gd name="T12" fmla="*/ 0 60000 65536"/>
                        <a:gd name="T13" fmla="*/ 0 60000 65536"/>
                        <a:gd name="T14" fmla="*/ 0 60000 65536"/>
                        <a:gd name="T15" fmla="*/ 0 w 49"/>
                        <a:gd name="T16" fmla="*/ 0 h 770"/>
                        <a:gd name="T17" fmla="*/ 49 w 49"/>
                        <a:gd name="T18" fmla="*/ 770 h 770"/>
                      </a:gdLst>
                      <a:ahLst/>
                      <a:cxnLst>
                        <a:cxn ang="T10">
                          <a:pos x="T0" y="T1"/>
                        </a:cxn>
                        <a:cxn ang="T11">
                          <a:pos x="T2" y="T3"/>
                        </a:cxn>
                        <a:cxn ang="T12">
                          <a:pos x="T4" y="T5"/>
                        </a:cxn>
                        <a:cxn ang="T13">
                          <a:pos x="T6" y="T7"/>
                        </a:cxn>
                        <a:cxn ang="T14">
                          <a:pos x="T8" y="T9"/>
                        </a:cxn>
                      </a:cxnLst>
                      <a:rect l="T15" t="T16" r="T17" b="T18"/>
                      <a:pathLst>
                        <a:path w="49" h="770">
                          <a:moveTo>
                            <a:pt x="0" y="770"/>
                          </a:moveTo>
                          <a:lnTo>
                            <a:pt x="0" y="39"/>
                          </a:lnTo>
                          <a:lnTo>
                            <a:pt x="49" y="0"/>
                          </a:lnTo>
                          <a:lnTo>
                            <a:pt x="49" y="731"/>
                          </a:lnTo>
                          <a:lnTo>
                            <a:pt x="0" y="770"/>
                          </a:lnTo>
                          <a:close/>
                        </a:path>
                      </a:pathLst>
                    </a:custGeom>
                    <a:solidFill>
                      <a:srgbClr val="804D00"/>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98" name="Rectangle 69"/>
                    <p:cNvSpPr>
                      <a:spLocks noChangeArrowheads="1"/>
                    </p:cNvSpPr>
                    <p:nvPr/>
                  </p:nvSpPr>
                  <p:spPr bwMode="auto">
                    <a:xfrm>
                      <a:off x="2637" y="2845"/>
                      <a:ext cx="211" cy="731"/>
                    </a:xfrm>
                    <a:prstGeom prst="rect">
                      <a:avLst/>
                    </a:prstGeom>
                    <a:solidFill>
                      <a:srgbClr val="FF9900"/>
                    </a:solidFill>
                    <a:ln w="7938">
                      <a:solidFill>
                        <a:srgbClr val="FFFFFF"/>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68699" name="Freeform 70"/>
                    <p:cNvSpPr>
                      <a:spLocks/>
                    </p:cNvSpPr>
                    <p:nvPr/>
                  </p:nvSpPr>
                  <p:spPr bwMode="auto">
                    <a:xfrm>
                      <a:off x="2637" y="2806"/>
                      <a:ext cx="260" cy="39"/>
                    </a:xfrm>
                    <a:custGeom>
                      <a:avLst/>
                      <a:gdLst>
                        <a:gd name="T0" fmla="*/ 211 w 260"/>
                        <a:gd name="T1" fmla="*/ 39 h 39"/>
                        <a:gd name="T2" fmla="*/ 260 w 260"/>
                        <a:gd name="T3" fmla="*/ 0 h 39"/>
                        <a:gd name="T4" fmla="*/ 53 w 260"/>
                        <a:gd name="T5" fmla="*/ 0 h 39"/>
                        <a:gd name="T6" fmla="*/ 0 w 260"/>
                        <a:gd name="T7" fmla="*/ 39 h 39"/>
                        <a:gd name="T8" fmla="*/ 211 w 260"/>
                        <a:gd name="T9" fmla="*/ 39 h 39"/>
                        <a:gd name="T10" fmla="*/ 0 60000 65536"/>
                        <a:gd name="T11" fmla="*/ 0 60000 65536"/>
                        <a:gd name="T12" fmla="*/ 0 60000 65536"/>
                        <a:gd name="T13" fmla="*/ 0 60000 65536"/>
                        <a:gd name="T14" fmla="*/ 0 60000 65536"/>
                        <a:gd name="T15" fmla="*/ 0 w 260"/>
                        <a:gd name="T16" fmla="*/ 0 h 39"/>
                        <a:gd name="T17" fmla="*/ 260 w 260"/>
                        <a:gd name="T18" fmla="*/ 39 h 39"/>
                      </a:gdLst>
                      <a:ahLst/>
                      <a:cxnLst>
                        <a:cxn ang="T10">
                          <a:pos x="T0" y="T1"/>
                        </a:cxn>
                        <a:cxn ang="T11">
                          <a:pos x="T2" y="T3"/>
                        </a:cxn>
                        <a:cxn ang="T12">
                          <a:pos x="T4" y="T5"/>
                        </a:cxn>
                        <a:cxn ang="T13">
                          <a:pos x="T6" y="T7"/>
                        </a:cxn>
                        <a:cxn ang="T14">
                          <a:pos x="T8" y="T9"/>
                        </a:cxn>
                      </a:cxnLst>
                      <a:rect l="T15" t="T16" r="T17" b="T18"/>
                      <a:pathLst>
                        <a:path w="260" h="39">
                          <a:moveTo>
                            <a:pt x="211" y="39"/>
                          </a:moveTo>
                          <a:lnTo>
                            <a:pt x="260" y="0"/>
                          </a:lnTo>
                          <a:lnTo>
                            <a:pt x="53" y="0"/>
                          </a:lnTo>
                          <a:lnTo>
                            <a:pt x="0" y="39"/>
                          </a:lnTo>
                          <a:lnTo>
                            <a:pt x="211" y="39"/>
                          </a:lnTo>
                          <a:close/>
                        </a:path>
                      </a:pathLst>
                    </a:custGeom>
                    <a:solidFill>
                      <a:srgbClr val="BF7300"/>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sp>
                <p:nvSpPr>
                  <p:cNvPr id="68694" name="Freeform 71"/>
                  <p:cNvSpPr>
                    <a:spLocks/>
                  </p:cNvSpPr>
                  <p:nvPr/>
                </p:nvSpPr>
                <p:spPr bwMode="auto">
                  <a:xfrm>
                    <a:off x="2914" y="2330"/>
                    <a:ext cx="49" cy="552"/>
                  </a:xfrm>
                  <a:custGeom>
                    <a:avLst/>
                    <a:gdLst>
                      <a:gd name="T0" fmla="*/ 0 w 49"/>
                      <a:gd name="T1" fmla="*/ 1 h 770"/>
                      <a:gd name="T2" fmla="*/ 0 w 49"/>
                      <a:gd name="T3" fmla="*/ 1 h 770"/>
                      <a:gd name="T4" fmla="*/ 49 w 49"/>
                      <a:gd name="T5" fmla="*/ 0 h 770"/>
                      <a:gd name="T6" fmla="*/ 49 w 49"/>
                      <a:gd name="T7" fmla="*/ 1 h 770"/>
                      <a:gd name="T8" fmla="*/ 0 w 49"/>
                      <a:gd name="T9" fmla="*/ 1 h 770"/>
                      <a:gd name="T10" fmla="*/ 0 60000 65536"/>
                      <a:gd name="T11" fmla="*/ 0 60000 65536"/>
                      <a:gd name="T12" fmla="*/ 0 60000 65536"/>
                      <a:gd name="T13" fmla="*/ 0 60000 65536"/>
                      <a:gd name="T14" fmla="*/ 0 60000 65536"/>
                      <a:gd name="T15" fmla="*/ 0 w 49"/>
                      <a:gd name="T16" fmla="*/ 0 h 770"/>
                      <a:gd name="T17" fmla="*/ 49 w 49"/>
                      <a:gd name="T18" fmla="*/ 770 h 770"/>
                    </a:gdLst>
                    <a:ahLst/>
                    <a:cxnLst>
                      <a:cxn ang="T10">
                        <a:pos x="T0" y="T1"/>
                      </a:cxn>
                      <a:cxn ang="T11">
                        <a:pos x="T2" y="T3"/>
                      </a:cxn>
                      <a:cxn ang="T12">
                        <a:pos x="T4" y="T5"/>
                      </a:cxn>
                      <a:cxn ang="T13">
                        <a:pos x="T6" y="T7"/>
                      </a:cxn>
                      <a:cxn ang="T14">
                        <a:pos x="T8" y="T9"/>
                      </a:cxn>
                    </a:cxnLst>
                    <a:rect l="T15" t="T16" r="T17" b="T18"/>
                    <a:pathLst>
                      <a:path w="49" h="770">
                        <a:moveTo>
                          <a:pt x="0" y="770"/>
                        </a:moveTo>
                        <a:lnTo>
                          <a:pt x="0" y="39"/>
                        </a:lnTo>
                        <a:lnTo>
                          <a:pt x="49" y="0"/>
                        </a:lnTo>
                        <a:lnTo>
                          <a:pt x="49" y="731"/>
                        </a:lnTo>
                        <a:lnTo>
                          <a:pt x="0" y="770"/>
                        </a:lnTo>
                        <a:close/>
                      </a:path>
                    </a:pathLst>
                  </a:custGeom>
                  <a:solidFill>
                    <a:srgbClr val="996600"/>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95" name="Rectangle 72"/>
                  <p:cNvSpPr>
                    <a:spLocks noChangeArrowheads="1"/>
                  </p:cNvSpPr>
                  <p:nvPr/>
                </p:nvSpPr>
                <p:spPr bwMode="auto">
                  <a:xfrm>
                    <a:off x="2703" y="2358"/>
                    <a:ext cx="211" cy="524"/>
                  </a:xfrm>
                  <a:prstGeom prst="rect">
                    <a:avLst/>
                  </a:prstGeom>
                  <a:gradFill rotWithShape="0">
                    <a:gsLst>
                      <a:gs pos="0">
                        <a:srgbClr val="FFCC66"/>
                      </a:gs>
                      <a:gs pos="100000">
                        <a:srgbClr val="FF9900"/>
                      </a:gs>
                    </a:gsLst>
                    <a:lin ang="5400000" scaled="1"/>
                  </a:gradFill>
                  <a:ln w="7938">
                    <a:solidFill>
                      <a:srgbClr val="FFFFFF"/>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68696" name="Freeform 73"/>
                  <p:cNvSpPr>
                    <a:spLocks/>
                  </p:cNvSpPr>
                  <p:nvPr/>
                </p:nvSpPr>
                <p:spPr bwMode="auto">
                  <a:xfrm>
                    <a:off x="2703" y="2330"/>
                    <a:ext cx="260" cy="28"/>
                  </a:xfrm>
                  <a:custGeom>
                    <a:avLst/>
                    <a:gdLst>
                      <a:gd name="T0" fmla="*/ 211 w 260"/>
                      <a:gd name="T1" fmla="*/ 1 h 39"/>
                      <a:gd name="T2" fmla="*/ 260 w 260"/>
                      <a:gd name="T3" fmla="*/ 0 h 39"/>
                      <a:gd name="T4" fmla="*/ 53 w 260"/>
                      <a:gd name="T5" fmla="*/ 0 h 39"/>
                      <a:gd name="T6" fmla="*/ 0 w 260"/>
                      <a:gd name="T7" fmla="*/ 1 h 39"/>
                      <a:gd name="T8" fmla="*/ 211 w 260"/>
                      <a:gd name="T9" fmla="*/ 1 h 39"/>
                      <a:gd name="T10" fmla="*/ 0 60000 65536"/>
                      <a:gd name="T11" fmla="*/ 0 60000 65536"/>
                      <a:gd name="T12" fmla="*/ 0 60000 65536"/>
                      <a:gd name="T13" fmla="*/ 0 60000 65536"/>
                      <a:gd name="T14" fmla="*/ 0 60000 65536"/>
                      <a:gd name="T15" fmla="*/ 0 w 260"/>
                      <a:gd name="T16" fmla="*/ 0 h 39"/>
                      <a:gd name="T17" fmla="*/ 260 w 260"/>
                      <a:gd name="T18" fmla="*/ 39 h 39"/>
                    </a:gdLst>
                    <a:ahLst/>
                    <a:cxnLst>
                      <a:cxn ang="T10">
                        <a:pos x="T0" y="T1"/>
                      </a:cxn>
                      <a:cxn ang="T11">
                        <a:pos x="T2" y="T3"/>
                      </a:cxn>
                      <a:cxn ang="T12">
                        <a:pos x="T4" y="T5"/>
                      </a:cxn>
                      <a:cxn ang="T13">
                        <a:pos x="T6" y="T7"/>
                      </a:cxn>
                      <a:cxn ang="T14">
                        <a:pos x="T8" y="T9"/>
                      </a:cxn>
                    </a:cxnLst>
                    <a:rect l="T15" t="T16" r="T17" b="T18"/>
                    <a:pathLst>
                      <a:path w="260" h="39">
                        <a:moveTo>
                          <a:pt x="211" y="39"/>
                        </a:moveTo>
                        <a:lnTo>
                          <a:pt x="260" y="0"/>
                        </a:lnTo>
                        <a:lnTo>
                          <a:pt x="53" y="0"/>
                        </a:lnTo>
                        <a:lnTo>
                          <a:pt x="0" y="39"/>
                        </a:lnTo>
                        <a:lnTo>
                          <a:pt x="211" y="39"/>
                        </a:lnTo>
                        <a:close/>
                      </a:path>
                    </a:pathLst>
                  </a:custGeom>
                  <a:gradFill rotWithShape="0">
                    <a:gsLst>
                      <a:gs pos="0">
                        <a:srgbClr val="FF9933"/>
                      </a:gs>
                      <a:gs pos="100000">
                        <a:srgbClr val="FF9900"/>
                      </a:gs>
                    </a:gsLst>
                    <a:lin ang="5400000" scaled="1"/>
                  </a:gra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sp>
              <p:nvSpPr>
                <p:cNvPr id="68691" name="Text Box 74"/>
                <p:cNvSpPr txBox="1">
                  <a:spLocks noChangeArrowheads="1"/>
                </p:cNvSpPr>
                <p:nvPr/>
              </p:nvSpPr>
              <p:spPr bwMode="auto">
                <a:xfrm rot="16200000">
                  <a:off x="2384" y="2778"/>
                  <a:ext cx="822"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latin typeface="Times New Roman" pitchFamily="18" charset="0"/>
                      <a:cs typeface="Arial" pitchFamily="34" charset="0"/>
                    </a:rPr>
                    <a:t>30 to 50%</a:t>
                  </a:r>
                </a:p>
              </p:txBody>
            </p:sp>
          </p:grpSp>
          <p:grpSp>
            <p:nvGrpSpPr>
              <p:cNvPr id="68668" name="Group 75"/>
              <p:cNvGrpSpPr>
                <a:grpSpLocks/>
              </p:cNvGrpSpPr>
              <p:nvPr/>
            </p:nvGrpSpPr>
            <p:grpSpPr bwMode="auto">
              <a:xfrm>
                <a:off x="3472" y="1838"/>
                <a:ext cx="353" cy="1808"/>
                <a:chOff x="3472" y="1838"/>
                <a:chExt cx="353" cy="1808"/>
              </a:xfrm>
            </p:grpSpPr>
            <p:grpSp>
              <p:nvGrpSpPr>
                <p:cNvPr id="68681" name="Group 76"/>
                <p:cNvGrpSpPr>
                  <a:grpSpLocks/>
                </p:cNvGrpSpPr>
                <p:nvPr/>
              </p:nvGrpSpPr>
              <p:grpSpPr bwMode="auto">
                <a:xfrm>
                  <a:off x="3507" y="1838"/>
                  <a:ext cx="318" cy="1808"/>
                  <a:chOff x="3507" y="1838"/>
                  <a:chExt cx="318" cy="1808"/>
                </a:xfrm>
              </p:grpSpPr>
              <p:sp>
                <p:nvSpPr>
                  <p:cNvPr id="68683" name="Line 77"/>
                  <p:cNvSpPr>
                    <a:spLocks noChangeShapeType="1"/>
                  </p:cNvSpPr>
                  <p:nvPr/>
                </p:nvSpPr>
                <p:spPr bwMode="auto">
                  <a:xfrm>
                    <a:off x="3824" y="3608"/>
                    <a:ext cx="1" cy="3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84" name="Freeform 78"/>
                  <p:cNvSpPr>
                    <a:spLocks/>
                  </p:cNvSpPr>
                  <p:nvPr/>
                </p:nvSpPr>
                <p:spPr bwMode="auto">
                  <a:xfrm>
                    <a:off x="3719" y="2348"/>
                    <a:ext cx="53" cy="1260"/>
                  </a:xfrm>
                  <a:custGeom>
                    <a:avLst/>
                    <a:gdLst>
                      <a:gd name="T0" fmla="*/ 0 w 53"/>
                      <a:gd name="T1" fmla="*/ 1260 h 1260"/>
                      <a:gd name="T2" fmla="*/ 0 w 53"/>
                      <a:gd name="T3" fmla="*/ 38 h 1260"/>
                      <a:gd name="T4" fmla="*/ 53 w 53"/>
                      <a:gd name="T5" fmla="*/ 0 h 1260"/>
                      <a:gd name="T6" fmla="*/ 53 w 53"/>
                      <a:gd name="T7" fmla="*/ 1221 h 1260"/>
                      <a:gd name="T8" fmla="*/ 0 w 53"/>
                      <a:gd name="T9" fmla="*/ 1260 h 1260"/>
                      <a:gd name="T10" fmla="*/ 0 60000 65536"/>
                      <a:gd name="T11" fmla="*/ 0 60000 65536"/>
                      <a:gd name="T12" fmla="*/ 0 60000 65536"/>
                      <a:gd name="T13" fmla="*/ 0 60000 65536"/>
                      <a:gd name="T14" fmla="*/ 0 60000 65536"/>
                      <a:gd name="T15" fmla="*/ 0 w 53"/>
                      <a:gd name="T16" fmla="*/ 0 h 1260"/>
                      <a:gd name="T17" fmla="*/ 53 w 53"/>
                      <a:gd name="T18" fmla="*/ 1260 h 1260"/>
                    </a:gdLst>
                    <a:ahLst/>
                    <a:cxnLst>
                      <a:cxn ang="T10">
                        <a:pos x="T0" y="T1"/>
                      </a:cxn>
                      <a:cxn ang="T11">
                        <a:pos x="T2" y="T3"/>
                      </a:cxn>
                      <a:cxn ang="T12">
                        <a:pos x="T4" y="T5"/>
                      </a:cxn>
                      <a:cxn ang="T13">
                        <a:pos x="T6" y="T7"/>
                      </a:cxn>
                      <a:cxn ang="T14">
                        <a:pos x="T8" y="T9"/>
                      </a:cxn>
                    </a:cxnLst>
                    <a:rect l="T15" t="T16" r="T17" b="T18"/>
                    <a:pathLst>
                      <a:path w="53" h="1260">
                        <a:moveTo>
                          <a:pt x="0" y="1260"/>
                        </a:moveTo>
                        <a:lnTo>
                          <a:pt x="0" y="38"/>
                        </a:lnTo>
                        <a:lnTo>
                          <a:pt x="53" y="0"/>
                        </a:lnTo>
                        <a:lnTo>
                          <a:pt x="53" y="1221"/>
                        </a:lnTo>
                        <a:lnTo>
                          <a:pt x="0" y="1260"/>
                        </a:lnTo>
                        <a:close/>
                      </a:path>
                    </a:pathLst>
                  </a:custGeom>
                  <a:solidFill>
                    <a:srgbClr val="0066CC"/>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85" name="Rectangle 79"/>
                  <p:cNvSpPr>
                    <a:spLocks noChangeArrowheads="1"/>
                  </p:cNvSpPr>
                  <p:nvPr/>
                </p:nvSpPr>
                <p:spPr bwMode="auto">
                  <a:xfrm>
                    <a:off x="3513" y="2386"/>
                    <a:ext cx="206" cy="1222"/>
                  </a:xfrm>
                  <a:prstGeom prst="rect">
                    <a:avLst/>
                  </a:prstGeom>
                  <a:solidFill>
                    <a:srgbClr val="0099CC"/>
                  </a:solidFill>
                  <a:ln w="7938">
                    <a:solidFill>
                      <a:srgbClr val="FFFFFF"/>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68686" name="Freeform 80"/>
                  <p:cNvSpPr>
                    <a:spLocks/>
                  </p:cNvSpPr>
                  <p:nvPr/>
                </p:nvSpPr>
                <p:spPr bwMode="auto">
                  <a:xfrm>
                    <a:off x="3507" y="2348"/>
                    <a:ext cx="259" cy="38"/>
                  </a:xfrm>
                  <a:custGeom>
                    <a:avLst/>
                    <a:gdLst>
                      <a:gd name="T0" fmla="*/ 206 w 259"/>
                      <a:gd name="T1" fmla="*/ 38 h 38"/>
                      <a:gd name="T2" fmla="*/ 259 w 259"/>
                      <a:gd name="T3" fmla="*/ 0 h 38"/>
                      <a:gd name="T4" fmla="*/ 48 w 259"/>
                      <a:gd name="T5" fmla="*/ 0 h 38"/>
                      <a:gd name="T6" fmla="*/ 0 w 259"/>
                      <a:gd name="T7" fmla="*/ 38 h 38"/>
                      <a:gd name="T8" fmla="*/ 206 w 259"/>
                      <a:gd name="T9" fmla="*/ 38 h 38"/>
                      <a:gd name="T10" fmla="*/ 0 60000 65536"/>
                      <a:gd name="T11" fmla="*/ 0 60000 65536"/>
                      <a:gd name="T12" fmla="*/ 0 60000 65536"/>
                      <a:gd name="T13" fmla="*/ 0 60000 65536"/>
                      <a:gd name="T14" fmla="*/ 0 60000 65536"/>
                      <a:gd name="T15" fmla="*/ 0 w 259"/>
                      <a:gd name="T16" fmla="*/ 0 h 38"/>
                      <a:gd name="T17" fmla="*/ 259 w 259"/>
                      <a:gd name="T18" fmla="*/ 38 h 38"/>
                    </a:gdLst>
                    <a:ahLst/>
                    <a:cxnLst>
                      <a:cxn ang="T10">
                        <a:pos x="T0" y="T1"/>
                      </a:cxn>
                      <a:cxn ang="T11">
                        <a:pos x="T2" y="T3"/>
                      </a:cxn>
                      <a:cxn ang="T12">
                        <a:pos x="T4" y="T5"/>
                      </a:cxn>
                      <a:cxn ang="T13">
                        <a:pos x="T6" y="T7"/>
                      </a:cxn>
                      <a:cxn ang="T14">
                        <a:pos x="T8" y="T9"/>
                      </a:cxn>
                    </a:cxnLst>
                    <a:rect l="T15" t="T16" r="T17" b="T18"/>
                    <a:pathLst>
                      <a:path w="259" h="38">
                        <a:moveTo>
                          <a:pt x="206" y="38"/>
                        </a:moveTo>
                        <a:lnTo>
                          <a:pt x="259" y="0"/>
                        </a:lnTo>
                        <a:lnTo>
                          <a:pt x="48" y="0"/>
                        </a:lnTo>
                        <a:lnTo>
                          <a:pt x="0" y="38"/>
                        </a:lnTo>
                        <a:lnTo>
                          <a:pt x="206" y="38"/>
                        </a:lnTo>
                        <a:close/>
                      </a:path>
                    </a:pathLst>
                  </a:custGeom>
                  <a:solidFill>
                    <a:srgbClr val="0099CC"/>
                  </a:solidFill>
                  <a:ln w="7938">
                    <a:solidFill>
                      <a:srgbClr val="000000"/>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87" name="Freeform 81"/>
                  <p:cNvSpPr>
                    <a:spLocks/>
                  </p:cNvSpPr>
                  <p:nvPr/>
                </p:nvSpPr>
                <p:spPr bwMode="auto">
                  <a:xfrm>
                    <a:off x="3719" y="1838"/>
                    <a:ext cx="49" cy="552"/>
                  </a:xfrm>
                  <a:custGeom>
                    <a:avLst/>
                    <a:gdLst>
                      <a:gd name="T0" fmla="*/ 0 w 49"/>
                      <a:gd name="T1" fmla="*/ 1 h 770"/>
                      <a:gd name="T2" fmla="*/ 0 w 49"/>
                      <a:gd name="T3" fmla="*/ 1 h 770"/>
                      <a:gd name="T4" fmla="*/ 49 w 49"/>
                      <a:gd name="T5" fmla="*/ 0 h 770"/>
                      <a:gd name="T6" fmla="*/ 49 w 49"/>
                      <a:gd name="T7" fmla="*/ 1 h 770"/>
                      <a:gd name="T8" fmla="*/ 0 w 49"/>
                      <a:gd name="T9" fmla="*/ 1 h 770"/>
                      <a:gd name="T10" fmla="*/ 0 60000 65536"/>
                      <a:gd name="T11" fmla="*/ 0 60000 65536"/>
                      <a:gd name="T12" fmla="*/ 0 60000 65536"/>
                      <a:gd name="T13" fmla="*/ 0 60000 65536"/>
                      <a:gd name="T14" fmla="*/ 0 60000 65536"/>
                      <a:gd name="T15" fmla="*/ 0 w 49"/>
                      <a:gd name="T16" fmla="*/ 0 h 770"/>
                      <a:gd name="T17" fmla="*/ 49 w 49"/>
                      <a:gd name="T18" fmla="*/ 770 h 770"/>
                    </a:gdLst>
                    <a:ahLst/>
                    <a:cxnLst>
                      <a:cxn ang="T10">
                        <a:pos x="T0" y="T1"/>
                      </a:cxn>
                      <a:cxn ang="T11">
                        <a:pos x="T2" y="T3"/>
                      </a:cxn>
                      <a:cxn ang="T12">
                        <a:pos x="T4" y="T5"/>
                      </a:cxn>
                      <a:cxn ang="T13">
                        <a:pos x="T6" y="T7"/>
                      </a:cxn>
                      <a:cxn ang="T14">
                        <a:pos x="T8" y="T9"/>
                      </a:cxn>
                    </a:cxnLst>
                    <a:rect l="T15" t="T16" r="T17" b="T18"/>
                    <a:pathLst>
                      <a:path w="49" h="770">
                        <a:moveTo>
                          <a:pt x="0" y="770"/>
                        </a:moveTo>
                        <a:lnTo>
                          <a:pt x="0" y="39"/>
                        </a:lnTo>
                        <a:lnTo>
                          <a:pt x="49" y="0"/>
                        </a:lnTo>
                        <a:lnTo>
                          <a:pt x="49" y="731"/>
                        </a:lnTo>
                        <a:lnTo>
                          <a:pt x="0" y="770"/>
                        </a:lnTo>
                        <a:close/>
                      </a:path>
                    </a:pathLst>
                  </a:custGeom>
                  <a:solidFill>
                    <a:srgbClr val="0066CC"/>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88" name="Rectangle 82"/>
                  <p:cNvSpPr>
                    <a:spLocks noChangeArrowheads="1"/>
                  </p:cNvSpPr>
                  <p:nvPr/>
                </p:nvSpPr>
                <p:spPr bwMode="auto">
                  <a:xfrm>
                    <a:off x="3508" y="1866"/>
                    <a:ext cx="211" cy="524"/>
                  </a:xfrm>
                  <a:prstGeom prst="rect">
                    <a:avLst/>
                  </a:prstGeom>
                  <a:gradFill rotWithShape="0">
                    <a:gsLst>
                      <a:gs pos="0">
                        <a:srgbClr val="66FFFF"/>
                      </a:gs>
                      <a:gs pos="100000">
                        <a:srgbClr val="0099CC"/>
                      </a:gs>
                    </a:gsLst>
                    <a:lin ang="5400000" scaled="1"/>
                  </a:gradFill>
                  <a:ln w="7938">
                    <a:solidFill>
                      <a:srgbClr val="FFFFFF"/>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68689" name="Freeform 83"/>
                  <p:cNvSpPr>
                    <a:spLocks/>
                  </p:cNvSpPr>
                  <p:nvPr/>
                </p:nvSpPr>
                <p:spPr bwMode="auto">
                  <a:xfrm>
                    <a:off x="3508" y="1838"/>
                    <a:ext cx="260" cy="28"/>
                  </a:xfrm>
                  <a:custGeom>
                    <a:avLst/>
                    <a:gdLst>
                      <a:gd name="T0" fmla="*/ 211 w 260"/>
                      <a:gd name="T1" fmla="*/ 1 h 39"/>
                      <a:gd name="T2" fmla="*/ 260 w 260"/>
                      <a:gd name="T3" fmla="*/ 0 h 39"/>
                      <a:gd name="T4" fmla="*/ 53 w 260"/>
                      <a:gd name="T5" fmla="*/ 0 h 39"/>
                      <a:gd name="T6" fmla="*/ 0 w 260"/>
                      <a:gd name="T7" fmla="*/ 1 h 39"/>
                      <a:gd name="T8" fmla="*/ 211 w 260"/>
                      <a:gd name="T9" fmla="*/ 1 h 39"/>
                      <a:gd name="T10" fmla="*/ 0 60000 65536"/>
                      <a:gd name="T11" fmla="*/ 0 60000 65536"/>
                      <a:gd name="T12" fmla="*/ 0 60000 65536"/>
                      <a:gd name="T13" fmla="*/ 0 60000 65536"/>
                      <a:gd name="T14" fmla="*/ 0 60000 65536"/>
                      <a:gd name="T15" fmla="*/ 0 w 260"/>
                      <a:gd name="T16" fmla="*/ 0 h 39"/>
                      <a:gd name="T17" fmla="*/ 260 w 260"/>
                      <a:gd name="T18" fmla="*/ 39 h 39"/>
                    </a:gdLst>
                    <a:ahLst/>
                    <a:cxnLst>
                      <a:cxn ang="T10">
                        <a:pos x="T0" y="T1"/>
                      </a:cxn>
                      <a:cxn ang="T11">
                        <a:pos x="T2" y="T3"/>
                      </a:cxn>
                      <a:cxn ang="T12">
                        <a:pos x="T4" y="T5"/>
                      </a:cxn>
                      <a:cxn ang="T13">
                        <a:pos x="T6" y="T7"/>
                      </a:cxn>
                      <a:cxn ang="T14">
                        <a:pos x="T8" y="T9"/>
                      </a:cxn>
                    </a:cxnLst>
                    <a:rect l="T15" t="T16" r="T17" b="T18"/>
                    <a:pathLst>
                      <a:path w="260" h="39">
                        <a:moveTo>
                          <a:pt x="211" y="39"/>
                        </a:moveTo>
                        <a:lnTo>
                          <a:pt x="260" y="0"/>
                        </a:lnTo>
                        <a:lnTo>
                          <a:pt x="53" y="0"/>
                        </a:lnTo>
                        <a:lnTo>
                          <a:pt x="0" y="39"/>
                        </a:lnTo>
                        <a:lnTo>
                          <a:pt x="211" y="39"/>
                        </a:lnTo>
                        <a:close/>
                      </a:path>
                    </a:pathLst>
                  </a:custGeom>
                  <a:gradFill rotWithShape="0">
                    <a:gsLst>
                      <a:gs pos="0">
                        <a:srgbClr val="00CCFF"/>
                      </a:gs>
                      <a:gs pos="100000">
                        <a:srgbClr val="0099CC"/>
                      </a:gs>
                    </a:gsLst>
                    <a:lin ang="5400000" scaled="1"/>
                  </a:gra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sp>
              <p:nvSpPr>
                <p:cNvPr id="68682" name="Text Box 84"/>
                <p:cNvSpPr txBox="1">
                  <a:spLocks noChangeArrowheads="1"/>
                </p:cNvSpPr>
                <p:nvPr/>
              </p:nvSpPr>
              <p:spPr bwMode="auto">
                <a:xfrm rot="16200000">
                  <a:off x="3185" y="2279"/>
                  <a:ext cx="822"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latin typeface="Times New Roman" pitchFamily="18" charset="0"/>
                      <a:cs typeface="Arial" pitchFamily="34" charset="0"/>
                    </a:rPr>
                    <a:t>50 to 70%</a:t>
                  </a:r>
                </a:p>
              </p:txBody>
            </p:sp>
          </p:grpSp>
          <p:grpSp>
            <p:nvGrpSpPr>
              <p:cNvPr id="68669" name="Group 85"/>
              <p:cNvGrpSpPr>
                <a:grpSpLocks/>
              </p:cNvGrpSpPr>
              <p:nvPr/>
            </p:nvGrpSpPr>
            <p:grpSpPr bwMode="auto">
              <a:xfrm>
                <a:off x="4287" y="1838"/>
                <a:ext cx="280" cy="1808"/>
                <a:chOff x="4287" y="1838"/>
                <a:chExt cx="280" cy="1808"/>
              </a:xfrm>
            </p:grpSpPr>
            <p:grpSp>
              <p:nvGrpSpPr>
                <p:cNvPr id="68670" name="Group 86"/>
                <p:cNvGrpSpPr>
                  <a:grpSpLocks/>
                </p:cNvGrpSpPr>
                <p:nvPr/>
              </p:nvGrpSpPr>
              <p:grpSpPr bwMode="auto">
                <a:xfrm>
                  <a:off x="4306" y="1838"/>
                  <a:ext cx="261" cy="1808"/>
                  <a:chOff x="4306" y="1838"/>
                  <a:chExt cx="261" cy="1808"/>
                </a:xfrm>
              </p:grpSpPr>
              <p:sp>
                <p:nvSpPr>
                  <p:cNvPr id="68672" name="Line 87"/>
                  <p:cNvSpPr>
                    <a:spLocks noChangeShapeType="1"/>
                  </p:cNvSpPr>
                  <p:nvPr/>
                </p:nvSpPr>
                <p:spPr bwMode="auto">
                  <a:xfrm>
                    <a:off x="4454" y="3608"/>
                    <a:ext cx="1" cy="3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nvGrpSpPr>
                  <p:cNvPr id="68673" name="Group 88"/>
                  <p:cNvGrpSpPr>
                    <a:grpSpLocks/>
                  </p:cNvGrpSpPr>
                  <p:nvPr/>
                </p:nvGrpSpPr>
                <p:grpSpPr bwMode="auto">
                  <a:xfrm>
                    <a:off x="4306" y="2348"/>
                    <a:ext cx="260" cy="1260"/>
                    <a:chOff x="3891" y="2316"/>
                    <a:chExt cx="260" cy="1260"/>
                  </a:xfrm>
                </p:grpSpPr>
                <p:sp>
                  <p:nvSpPr>
                    <p:cNvPr id="68678" name="Freeform 89"/>
                    <p:cNvSpPr>
                      <a:spLocks/>
                    </p:cNvSpPr>
                    <p:nvPr/>
                  </p:nvSpPr>
                  <p:spPr bwMode="auto">
                    <a:xfrm>
                      <a:off x="4103" y="2316"/>
                      <a:ext cx="48" cy="1260"/>
                    </a:xfrm>
                    <a:custGeom>
                      <a:avLst/>
                      <a:gdLst>
                        <a:gd name="T0" fmla="*/ 0 w 48"/>
                        <a:gd name="T1" fmla="*/ 1260 h 1260"/>
                        <a:gd name="T2" fmla="*/ 0 w 48"/>
                        <a:gd name="T3" fmla="*/ 38 h 1260"/>
                        <a:gd name="T4" fmla="*/ 48 w 48"/>
                        <a:gd name="T5" fmla="*/ 0 h 1260"/>
                        <a:gd name="T6" fmla="*/ 48 w 48"/>
                        <a:gd name="T7" fmla="*/ 1221 h 1260"/>
                        <a:gd name="T8" fmla="*/ 0 w 48"/>
                        <a:gd name="T9" fmla="*/ 1260 h 1260"/>
                        <a:gd name="T10" fmla="*/ 0 60000 65536"/>
                        <a:gd name="T11" fmla="*/ 0 60000 65536"/>
                        <a:gd name="T12" fmla="*/ 0 60000 65536"/>
                        <a:gd name="T13" fmla="*/ 0 60000 65536"/>
                        <a:gd name="T14" fmla="*/ 0 60000 65536"/>
                        <a:gd name="T15" fmla="*/ 0 w 48"/>
                        <a:gd name="T16" fmla="*/ 0 h 1260"/>
                        <a:gd name="T17" fmla="*/ 48 w 48"/>
                        <a:gd name="T18" fmla="*/ 1260 h 1260"/>
                      </a:gdLst>
                      <a:ahLst/>
                      <a:cxnLst>
                        <a:cxn ang="T10">
                          <a:pos x="T0" y="T1"/>
                        </a:cxn>
                        <a:cxn ang="T11">
                          <a:pos x="T2" y="T3"/>
                        </a:cxn>
                        <a:cxn ang="T12">
                          <a:pos x="T4" y="T5"/>
                        </a:cxn>
                        <a:cxn ang="T13">
                          <a:pos x="T6" y="T7"/>
                        </a:cxn>
                        <a:cxn ang="T14">
                          <a:pos x="T8" y="T9"/>
                        </a:cxn>
                      </a:cxnLst>
                      <a:rect l="T15" t="T16" r="T17" b="T18"/>
                      <a:pathLst>
                        <a:path w="48" h="1260">
                          <a:moveTo>
                            <a:pt x="0" y="1260"/>
                          </a:moveTo>
                          <a:lnTo>
                            <a:pt x="0" y="38"/>
                          </a:lnTo>
                          <a:lnTo>
                            <a:pt x="48" y="0"/>
                          </a:lnTo>
                          <a:lnTo>
                            <a:pt x="48" y="1221"/>
                          </a:lnTo>
                          <a:lnTo>
                            <a:pt x="0" y="1260"/>
                          </a:lnTo>
                          <a:close/>
                        </a:path>
                      </a:pathLst>
                    </a:custGeom>
                    <a:solidFill>
                      <a:srgbClr val="008000"/>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79" name="Rectangle 90"/>
                    <p:cNvSpPr>
                      <a:spLocks noChangeArrowheads="1"/>
                    </p:cNvSpPr>
                    <p:nvPr/>
                  </p:nvSpPr>
                  <p:spPr bwMode="auto">
                    <a:xfrm>
                      <a:off x="3891" y="2354"/>
                      <a:ext cx="212" cy="1222"/>
                    </a:xfrm>
                    <a:prstGeom prst="rect">
                      <a:avLst/>
                    </a:prstGeom>
                    <a:solidFill>
                      <a:srgbClr val="00FF00"/>
                    </a:solidFill>
                    <a:ln w="7938">
                      <a:solidFill>
                        <a:srgbClr val="FFFFFF"/>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68680" name="Freeform 91"/>
                    <p:cNvSpPr>
                      <a:spLocks/>
                    </p:cNvSpPr>
                    <p:nvPr/>
                  </p:nvSpPr>
                  <p:spPr bwMode="auto">
                    <a:xfrm>
                      <a:off x="3891" y="2316"/>
                      <a:ext cx="260" cy="38"/>
                    </a:xfrm>
                    <a:custGeom>
                      <a:avLst/>
                      <a:gdLst>
                        <a:gd name="T0" fmla="*/ 212 w 260"/>
                        <a:gd name="T1" fmla="*/ 38 h 38"/>
                        <a:gd name="T2" fmla="*/ 260 w 260"/>
                        <a:gd name="T3" fmla="*/ 0 h 38"/>
                        <a:gd name="T4" fmla="*/ 53 w 260"/>
                        <a:gd name="T5" fmla="*/ 0 h 38"/>
                        <a:gd name="T6" fmla="*/ 0 w 260"/>
                        <a:gd name="T7" fmla="*/ 38 h 38"/>
                        <a:gd name="T8" fmla="*/ 212 w 260"/>
                        <a:gd name="T9" fmla="*/ 38 h 38"/>
                        <a:gd name="T10" fmla="*/ 0 60000 65536"/>
                        <a:gd name="T11" fmla="*/ 0 60000 65536"/>
                        <a:gd name="T12" fmla="*/ 0 60000 65536"/>
                        <a:gd name="T13" fmla="*/ 0 60000 65536"/>
                        <a:gd name="T14" fmla="*/ 0 60000 65536"/>
                        <a:gd name="T15" fmla="*/ 0 w 260"/>
                        <a:gd name="T16" fmla="*/ 0 h 38"/>
                        <a:gd name="T17" fmla="*/ 260 w 260"/>
                        <a:gd name="T18" fmla="*/ 38 h 38"/>
                      </a:gdLst>
                      <a:ahLst/>
                      <a:cxnLst>
                        <a:cxn ang="T10">
                          <a:pos x="T0" y="T1"/>
                        </a:cxn>
                        <a:cxn ang="T11">
                          <a:pos x="T2" y="T3"/>
                        </a:cxn>
                        <a:cxn ang="T12">
                          <a:pos x="T4" y="T5"/>
                        </a:cxn>
                        <a:cxn ang="T13">
                          <a:pos x="T6" y="T7"/>
                        </a:cxn>
                        <a:cxn ang="T14">
                          <a:pos x="T8" y="T9"/>
                        </a:cxn>
                      </a:cxnLst>
                      <a:rect l="T15" t="T16" r="T17" b="T18"/>
                      <a:pathLst>
                        <a:path w="260" h="38">
                          <a:moveTo>
                            <a:pt x="212" y="38"/>
                          </a:moveTo>
                          <a:lnTo>
                            <a:pt x="260" y="0"/>
                          </a:lnTo>
                          <a:lnTo>
                            <a:pt x="53" y="0"/>
                          </a:lnTo>
                          <a:lnTo>
                            <a:pt x="0" y="38"/>
                          </a:lnTo>
                          <a:lnTo>
                            <a:pt x="212" y="38"/>
                          </a:lnTo>
                          <a:close/>
                        </a:path>
                      </a:pathLst>
                    </a:custGeom>
                    <a:solidFill>
                      <a:srgbClr val="00BF00"/>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grpSp>
                <p:nvGrpSpPr>
                  <p:cNvPr id="68674" name="Group 92"/>
                  <p:cNvGrpSpPr>
                    <a:grpSpLocks/>
                  </p:cNvGrpSpPr>
                  <p:nvPr/>
                </p:nvGrpSpPr>
                <p:grpSpPr bwMode="auto">
                  <a:xfrm>
                    <a:off x="4307" y="1838"/>
                    <a:ext cx="260" cy="552"/>
                    <a:chOff x="4301" y="1832"/>
                    <a:chExt cx="260" cy="552"/>
                  </a:xfrm>
                </p:grpSpPr>
                <p:sp>
                  <p:nvSpPr>
                    <p:cNvPr id="68675" name="Freeform 93"/>
                    <p:cNvSpPr>
                      <a:spLocks/>
                    </p:cNvSpPr>
                    <p:nvPr/>
                  </p:nvSpPr>
                  <p:spPr bwMode="auto">
                    <a:xfrm>
                      <a:off x="4512" y="1832"/>
                      <a:ext cx="49" cy="552"/>
                    </a:xfrm>
                    <a:custGeom>
                      <a:avLst/>
                      <a:gdLst>
                        <a:gd name="T0" fmla="*/ 0 w 49"/>
                        <a:gd name="T1" fmla="*/ 1 h 770"/>
                        <a:gd name="T2" fmla="*/ 0 w 49"/>
                        <a:gd name="T3" fmla="*/ 1 h 770"/>
                        <a:gd name="T4" fmla="*/ 49 w 49"/>
                        <a:gd name="T5" fmla="*/ 0 h 770"/>
                        <a:gd name="T6" fmla="*/ 49 w 49"/>
                        <a:gd name="T7" fmla="*/ 1 h 770"/>
                        <a:gd name="T8" fmla="*/ 0 w 49"/>
                        <a:gd name="T9" fmla="*/ 1 h 770"/>
                        <a:gd name="T10" fmla="*/ 0 60000 65536"/>
                        <a:gd name="T11" fmla="*/ 0 60000 65536"/>
                        <a:gd name="T12" fmla="*/ 0 60000 65536"/>
                        <a:gd name="T13" fmla="*/ 0 60000 65536"/>
                        <a:gd name="T14" fmla="*/ 0 60000 65536"/>
                        <a:gd name="T15" fmla="*/ 0 w 49"/>
                        <a:gd name="T16" fmla="*/ 0 h 770"/>
                        <a:gd name="T17" fmla="*/ 49 w 49"/>
                        <a:gd name="T18" fmla="*/ 770 h 770"/>
                      </a:gdLst>
                      <a:ahLst/>
                      <a:cxnLst>
                        <a:cxn ang="T10">
                          <a:pos x="T0" y="T1"/>
                        </a:cxn>
                        <a:cxn ang="T11">
                          <a:pos x="T2" y="T3"/>
                        </a:cxn>
                        <a:cxn ang="T12">
                          <a:pos x="T4" y="T5"/>
                        </a:cxn>
                        <a:cxn ang="T13">
                          <a:pos x="T6" y="T7"/>
                        </a:cxn>
                        <a:cxn ang="T14">
                          <a:pos x="T8" y="T9"/>
                        </a:cxn>
                      </a:cxnLst>
                      <a:rect l="T15" t="T16" r="T17" b="T18"/>
                      <a:pathLst>
                        <a:path w="49" h="770">
                          <a:moveTo>
                            <a:pt x="0" y="770"/>
                          </a:moveTo>
                          <a:lnTo>
                            <a:pt x="0" y="39"/>
                          </a:lnTo>
                          <a:lnTo>
                            <a:pt x="49" y="0"/>
                          </a:lnTo>
                          <a:lnTo>
                            <a:pt x="49" y="731"/>
                          </a:lnTo>
                          <a:lnTo>
                            <a:pt x="0" y="770"/>
                          </a:lnTo>
                          <a:close/>
                        </a:path>
                      </a:pathLst>
                    </a:custGeom>
                    <a:solidFill>
                      <a:srgbClr val="009900"/>
                    </a:soli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68676" name="Rectangle 94"/>
                    <p:cNvSpPr>
                      <a:spLocks noChangeArrowheads="1"/>
                    </p:cNvSpPr>
                    <p:nvPr/>
                  </p:nvSpPr>
                  <p:spPr bwMode="auto">
                    <a:xfrm>
                      <a:off x="4301" y="1860"/>
                      <a:ext cx="211" cy="524"/>
                    </a:xfrm>
                    <a:prstGeom prst="rect">
                      <a:avLst/>
                    </a:prstGeom>
                    <a:gradFill rotWithShape="0">
                      <a:gsLst>
                        <a:gs pos="0">
                          <a:srgbClr val="99FF66"/>
                        </a:gs>
                        <a:gs pos="100000">
                          <a:srgbClr val="00CC00"/>
                        </a:gs>
                      </a:gsLst>
                      <a:lin ang="5400000" scaled="1"/>
                    </a:gradFill>
                    <a:ln w="7938">
                      <a:solidFill>
                        <a:srgbClr val="FFFFFF"/>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68677" name="Freeform 95"/>
                    <p:cNvSpPr>
                      <a:spLocks/>
                    </p:cNvSpPr>
                    <p:nvPr/>
                  </p:nvSpPr>
                  <p:spPr bwMode="auto">
                    <a:xfrm>
                      <a:off x="4301" y="1832"/>
                      <a:ext cx="260" cy="28"/>
                    </a:xfrm>
                    <a:custGeom>
                      <a:avLst/>
                      <a:gdLst>
                        <a:gd name="T0" fmla="*/ 211 w 260"/>
                        <a:gd name="T1" fmla="*/ 1 h 39"/>
                        <a:gd name="T2" fmla="*/ 260 w 260"/>
                        <a:gd name="T3" fmla="*/ 0 h 39"/>
                        <a:gd name="T4" fmla="*/ 53 w 260"/>
                        <a:gd name="T5" fmla="*/ 0 h 39"/>
                        <a:gd name="T6" fmla="*/ 0 w 260"/>
                        <a:gd name="T7" fmla="*/ 1 h 39"/>
                        <a:gd name="T8" fmla="*/ 211 w 260"/>
                        <a:gd name="T9" fmla="*/ 1 h 39"/>
                        <a:gd name="T10" fmla="*/ 0 60000 65536"/>
                        <a:gd name="T11" fmla="*/ 0 60000 65536"/>
                        <a:gd name="T12" fmla="*/ 0 60000 65536"/>
                        <a:gd name="T13" fmla="*/ 0 60000 65536"/>
                        <a:gd name="T14" fmla="*/ 0 60000 65536"/>
                        <a:gd name="T15" fmla="*/ 0 w 260"/>
                        <a:gd name="T16" fmla="*/ 0 h 39"/>
                        <a:gd name="T17" fmla="*/ 260 w 260"/>
                        <a:gd name="T18" fmla="*/ 39 h 39"/>
                      </a:gdLst>
                      <a:ahLst/>
                      <a:cxnLst>
                        <a:cxn ang="T10">
                          <a:pos x="T0" y="T1"/>
                        </a:cxn>
                        <a:cxn ang="T11">
                          <a:pos x="T2" y="T3"/>
                        </a:cxn>
                        <a:cxn ang="T12">
                          <a:pos x="T4" y="T5"/>
                        </a:cxn>
                        <a:cxn ang="T13">
                          <a:pos x="T6" y="T7"/>
                        </a:cxn>
                        <a:cxn ang="T14">
                          <a:pos x="T8" y="T9"/>
                        </a:cxn>
                      </a:cxnLst>
                      <a:rect l="T15" t="T16" r="T17" b="T18"/>
                      <a:pathLst>
                        <a:path w="260" h="39">
                          <a:moveTo>
                            <a:pt x="211" y="39"/>
                          </a:moveTo>
                          <a:lnTo>
                            <a:pt x="260" y="0"/>
                          </a:lnTo>
                          <a:lnTo>
                            <a:pt x="53" y="0"/>
                          </a:lnTo>
                          <a:lnTo>
                            <a:pt x="0" y="39"/>
                          </a:lnTo>
                          <a:lnTo>
                            <a:pt x="211" y="39"/>
                          </a:lnTo>
                          <a:close/>
                        </a:path>
                      </a:pathLst>
                    </a:custGeom>
                    <a:gradFill rotWithShape="0">
                      <a:gsLst>
                        <a:gs pos="0">
                          <a:srgbClr val="00FF00"/>
                        </a:gs>
                        <a:gs pos="100000">
                          <a:schemeClr val="tx2"/>
                        </a:gs>
                      </a:gsLst>
                      <a:lin ang="5400000" scaled="1"/>
                    </a:gradFill>
                    <a:ln w="7938">
                      <a:solidFill>
                        <a:srgbClr val="FFFFFF"/>
                      </a:solidFill>
                      <a:prstDash val="solid"/>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grpSp>
            </p:grpSp>
            <p:sp>
              <p:nvSpPr>
                <p:cNvPr id="68671" name="Text Box 96"/>
                <p:cNvSpPr txBox="1">
                  <a:spLocks noChangeArrowheads="1"/>
                </p:cNvSpPr>
                <p:nvPr/>
              </p:nvSpPr>
              <p:spPr bwMode="auto">
                <a:xfrm rot="16200000">
                  <a:off x="4000" y="2287"/>
                  <a:ext cx="822"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pPr>
                  <a:r>
                    <a:rPr lang="en-US" altLang="en-US" sz="1500" b="1">
                      <a:solidFill>
                        <a:srgbClr val="FFFFFF"/>
                      </a:solidFill>
                      <a:latin typeface="Times New Roman" pitchFamily="18" charset="0"/>
                      <a:cs typeface="Arial" pitchFamily="34" charset="0"/>
                    </a:rPr>
                    <a:t>50 to 70%</a:t>
                  </a:r>
                </a:p>
              </p:txBody>
            </p:sp>
          </p:grpSp>
        </p:grpSp>
        <p:sp>
          <p:nvSpPr>
            <p:cNvPr id="4" name="Text Box 97"/>
            <p:cNvSpPr txBox="1">
              <a:spLocks noChangeArrowheads="1"/>
            </p:cNvSpPr>
            <p:nvPr/>
          </p:nvSpPr>
          <p:spPr bwMode="auto">
            <a:xfrm rot="16200000">
              <a:off x="-604" y="2222"/>
              <a:ext cx="280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None/>
                <a:defRPr/>
              </a:pPr>
              <a:r>
                <a:rPr lang="en-US" altLang="en-US" sz="1500" b="1">
                  <a:solidFill>
                    <a:srgbClr val="FFFFFF"/>
                  </a:solidFill>
                  <a:latin typeface="Tahoma"/>
                  <a:cs typeface="Arial" pitchFamily="34" charset="0"/>
                </a:rPr>
                <a:t>Percent of Patients Who Relapse</a:t>
              </a:r>
            </a:p>
          </p:txBody>
        </p:sp>
      </p:grpSp>
      <p:sp>
        <p:nvSpPr>
          <p:cNvPr id="68615" name="Rectangle 98"/>
          <p:cNvSpPr>
            <a:spLocks noChangeArrowheads="1"/>
          </p:cNvSpPr>
          <p:nvPr/>
        </p:nvSpPr>
        <p:spPr bwMode="auto">
          <a:xfrm>
            <a:off x="1475419" y="604235"/>
            <a:ext cx="63436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lnSpc>
                <a:spcPct val="80000"/>
              </a:lnSpc>
              <a:spcBef>
                <a:spcPct val="0"/>
              </a:spcBef>
              <a:spcAft>
                <a:spcPct val="0"/>
              </a:spcAft>
              <a:buClrTx/>
              <a:buSzTx/>
              <a:buNone/>
            </a:pPr>
            <a:r>
              <a:rPr lang="en-US" altLang="en-US" sz="2800" b="1" dirty="0">
                <a:solidFill>
                  <a:srgbClr val="FFFF00"/>
                </a:solidFill>
                <a:latin typeface="Calibri" panose="020F0502020204030204" pitchFamily="34" charset="0"/>
                <a:cs typeface="Calibri" panose="020F0502020204030204" pitchFamily="34" charset="0"/>
              </a:rPr>
              <a:t>Relapse Rates Are Similar for </a:t>
            </a:r>
            <a:br>
              <a:rPr lang="en-US" altLang="en-US" sz="2800" b="1" dirty="0">
                <a:solidFill>
                  <a:srgbClr val="FFFF00"/>
                </a:solidFill>
                <a:latin typeface="Calibri" panose="020F0502020204030204" pitchFamily="34" charset="0"/>
                <a:cs typeface="Calibri" panose="020F0502020204030204" pitchFamily="34" charset="0"/>
              </a:rPr>
            </a:br>
            <a:r>
              <a:rPr lang="en-US" altLang="en-US" sz="2800" b="1" dirty="0">
                <a:solidFill>
                  <a:srgbClr val="FFFF00"/>
                </a:solidFill>
                <a:latin typeface="Calibri" panose="020F0502020204030204" pitchFamily="34" charset="0"/>
                <a:cs typeface="Calibri" panose="020F0502020204030204" pitchFamily="34" charset="0"/>
              </a:rPr>
              <a:t>Drug Dependence and </a:t>
            </a:r>
          </a:p>
          <a:p>
            <a:pPr algn="ctr" fontAlgn="base">
              <a:lnSpc>
                <a:spcPct val="80000"/>
              </a:lnSpc>
              <a:spcBef>
                <a:spcPct val="0"/>
              </a:spcBef>
              <a:spcAft>
                <a:spcPct val="0"/>
              </a:spcAft>
              <a:buClrTx/>
              <a:buSzTx/>
              <a:buNone/>
            </a:pPr>
            <a:r>
              <a:rPr lang="en-US" altLang="en-US" sz="2800" b="1" dirty="0">
                <a:solidFill>
                  <a:srgbClr val="FFFF00"/>
                </a:solidFill>
                <a:latin typeface="Calibri" panose="020F0502020204030204" pitchFamily="34" charset="0"/>
                <a:cs typeface="Calibri" panose="020F0502020204030204" pitchFamily="34" charset="0"/>
              </a:rPr>
              <a:t>Other Chronic Illnesses</a:t>
            </a:r>
          </a:p>
        </p:txBody>
      </p:sp>
      <p:pic>
        <p:nvPicPr>
          <p:cNvPr id="54372" name="Picture 100"/>
          <p:cNvPicPr>
            <a:picLocks noChangeAspect="1" noChangeArrowheads="1"/>
          </p:cNvPicPr>
          <p:nvPr/>
        </p:nvPicPr>
        <p:blipFill>
          <a:blip r:embed="rId3"/>
          <a:srcRect/>
          <a:stretch>
            <a:fillRect/>
          </a:stretch>
        </p:blipFill>
        <p:spPr bwMode="auto">
          <a:xfrm>
            <a:off x="2455079" y="2081213"/>
            <a:ext cx="889397" cy="30813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100"/>
          <p:cNvPicPr>
            <a:picLocks noChangeAspect="1" noChangeArrowheads="1"/>
          </p:cNvPicPr>
          <p:nvPr/>
        </p:nvPicPr>
        <p:blipFill>
          <a:blip r:embed="rId3"/>
          <a:srcRect/>
          <a:stretch>
            <a:fillRect/>
          </a:stretch>
        </p:blipFill>
        <p:spPr bwMode="auto">
          <a:xfrm>
            <a:off x="2455081" y="2081213"/>
            <a:ext cx="4912519" cy="30813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9309E63-F25B-4DB4-BC48-0477BDAAF327}" type="slidenum">
              <a:rPr lang="en-US">
                <a:solidFill>
                  <a:srgbClr val="FFFFFF"/>
                </a:solidFill>
                <a:latin typeface="Tahoma"/>
              </a:rPr>
              <a:pPr>
                <a:defRPr/>
              </a:pPr>
              <a:t>91</a:t>
            </a:fld>
            <a:endParaRPr lang="en-US">
              <a:solidFill>
                <a:srgbClr val="FFFFFF"/>
              </a:solidFill>
              <a:latin typeface="Tahoma"/>
            </a:endParaRPr>
          </a:p>
        </p:txBody>
      </p:sp>
    </p:spTree>
    <p:extLst>
      <p:ext uri="{BB962C8B-B14F-4D97-AF65-F5344CB8AC3E}">
        <p14:creationId xmlns:p14="http://schemas.microsoft.com/office/powerpoint/2010/main" val="8423694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101"/>
                                        </p:tgtEl>
                                      </p:cBhvr>
                                    </p:animEffect>
                                    <p:set>
                                      <p:cBhvr>
                                        <p:cTn id="7" dur="1" fill="hold">
                                          <p:stCondLst>
                                            <p:cond delay="499"/>
                                          </p:stCondLst>
                                        </p:cTn>
                                        <p:tgtEl>
                                          <p:spTgt spid="10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nodeType="clickEffect">
                                  <p:stCondLst>
                                    <p:cond delay="0"/>
                                  </p:stCondLst>
                                  <p:childTnLst>
                                    <p:animEffect transition="out" filter="wipe(down)">
                                      <p:cBhvr>
                                        <p:cTn id="11" dur="500"/>
                                        <p:tgtEl>
                                          <p:spTgt spid="54372"/>
                                        </p:tgtEl>
                                      </p:cBhvr>
                                    </p:animEffect>
                                    <p:set>
                                      <p:cBhvr>
                                        <p:cTn id="12" dur="1" fill="hold">
                                          <p:stCondLst>
                                            <p:cond delay="499"/>
                                          </p:stCondLst>
                                        </p:cTn>
                                        <p:tgtEl>
                                          <p:spTgt spid="543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reeform 7" descr="puzzlegraphic"/>
          <p:cNvSpPr>
            <a:spLocks/>
          </p:cNvSpPr>
          <p:nvPr/>
        </p:nvSpPr>
        <p:spPr bwMode="auto">
          <a:xfrm>
            <a:off x="3730229" y="2208611"/>
            <a:ext cx="1771650" cy="3140869"/>
          </a:xfrm>
          <a:custGeom>
            <a:avLst/>
            <a:gdLst>
              <a:gd name="T0" fmla="*/ 2147483647 w 3130"/>
              <a:gd name="T1" fmla="*/ 2147483647 h 6418"/>
              <a:gd name="T2" fmla="*/ 2147483647 w 3130"/>
              <a:gd name="T3" fmla="*/ 2147483647 h 6418"/>
              <a:gd name="T4" fmla="*/ 2147483647 w 3130"/>
              <a:gd name="T5" fmla="*/ 2147483647 h 6418"/>
              <a:gd name="T6" fmla="*/ 2147483647 w 3130"/>
              <a:gd name="T7" fmla="*/ 2147483647 h 6418"/>
              <a:gd name="T8" fmla="*/ 2147483647 w 3130"/>
              <a:gd name="T9" fmla="*/ 2147483647 h 6418"/>
              <a:gd name="T10" fmla="*/ 2147483647 w 3130"/>
              <a:gd name="T11" fmla="*/ 2147483647 h 6418"/>
              <a:gd name="T12" fmla="*/ 2147483647 w 3130"/>
              <a:gd name="T13" fmla="*/ 2147483647 h 6418"/>
              <a:gd name="T14" fmla="*/ 2147483647 w 3130"/>
              <a:gd name="T15" fmla="*/ 2147483647 h 6418"/>
              <a:gd name="T16" fmla="*/ 2147483647 w 3130"/>
              <a:gd name="T17" fmla="*/ 2147483647 h 6418"/>
              <a:gd name="T18" fmla="*/ 2147483647 w 3130"/>
              <a:gd name="T19" fmla="*/ 2147483647 h 6418"/>
              <a:gd name="T20" fmla="*/ 2147483647 w 3130"/>
              <a:gd name="T21" fmla="*/ 2147483647 h 6418"/>
              <a:gd name="T22" fmla="*/ 2147483647 w 3130"/>
              <a:gd name="T23" fmla="*/ 2147483647 h 6418"/>
              <a:gd name="T24" fmla="*/ 2147483647 w 3130"/>
              <a:gd name="T25" fmla="*/ 2147483647 h 6418"/>
              <a:gd name="T26" fmla="*/ 2147483647 w 3130"/>
              <a:gd name="T27" fmla="*/ 2147483647 h 6418"/>
              <a:gd name="T28" fmla="*/ 2147483647 w 3130"/>
              <a:gd name="T29" fmla="*/ 2147483647 h 6418"/>
              <a:gd name="T30" fmla="*/ 2147483647 w 3130"/>
              <a:gd name="T31" fmla="*/ 2147483647 h 6418"/>
              <a:gd name="T32" fmla="*/ 2147483647 w 3130"/>
              <a:gd name="T33" fmla="*/ 2147483647 h 6418"/>
              <a:gd name="T34" fmla="*/ 2147483647 w 3130"/>
              <a:gd name="T35" fmla="*/ 2147483647 h 6418"/>
              <a:gd name="T36" fmla="*/ 2147483647 w 3130"/>
              <a:gd name="T37" fmla="*/ 2147483647 h 6418"/>
              <a:gd name="T38" fmla="*/ 2147483647 w 3130"/>
              <a:gd name="T39" fmla="*/ 2147483647 h 6418"/>
              <a:gd name="T40" fmla="*/ 2147483647 w 3130"/>
              <a:gd name="T41" fmla="*/ 2147483647 h 6418"/>
              <a:gd name="T42" fmla="*/ 2147483647 w 3130"/>
              <a:gd name="T43" fmla="*/ 2147483647 h 6418"/>
              <a:gd name="T44" fmla="*/ 2147483647 w 3130"/>
              <a:gd name="T45" fmla="*/ 2147483647 h 6418"/>
              <a:gd name="T46" fmla="*/ 2147483647 w 3130"/>
              <a:gd name="T47" fmla="*/ 2147483647 h 6418"/>
              <a:gd name="T48" fmla="*/ 2147483647 w 3130"/>
              <a:gd name="T49" fmla="*/ 2147483647 h 6418"/>
              <a:gd name="T50" fmla="*/ 2147483647 w 3130"/>
              <a:gd name="T51" fmla="*/ 2147483647 h 6418"/>
              <a:gd name="T52" fmla="*/ 2147483647 w 3130"/>
              <a:gd name="T53" fmla="*/ 2147483647 h 6418"/>
              <a:gd name="T54" fmla="*/ 2147483647 w 3130"/>
              <a:gd name="T55" fmla="*/ 2147483647 h 6418"/>
              <a:gd name="T56" fmla="*/ 2147483647 w 3130"/>
              <a:gd name="T57" fmla="*/ 2147483647 h 6418"/>
              <a:gd name="T58" fmla="*/ 2147483647 w 3130"/>
              <a:gd name="T59" fmla="*/ 2147483647 h 6418"/>
              <a:gd name="T60" fmla="*/ 2147483647 w 3130"/>
              <a:gd name="T61" fmla="*/ 2147483647 h 6418"/>
              <a:gd name="T62" fmla="*/ 2147483647 w 3130"/>
              <a:gd name="T63" fmla="*/ 2147483647 h 6418"/>
              <a:gd name="T64" fmla="*/ 2147483647 w 3130"/>
              <a:gd name="T65" fmla="*/ 2147483647 h 6418"/>
              <a:gd name="T66" fmla="*/ 2147483647 w 3130"/>
              <a:gd name="T67" fmla="*/ 2147483647 h 6418"/>
              <a:gd name="T68" fmla="*/ 2147483647 w 3130"/>
              <a:gd name="T69" fmla="*/ 2147483647 h 6418"/>
              <a:gd name="T70" fmla="*/ 2147483647 w 3130"/>
              <a:gd name="T71" fmla="*/ 2147483647 h 6418"/>
              <a:gd name="T72" fmla="*/ 2147483647 w 3130"/>
              <a:gd name="T73" fmla="*/ 2147483647 h 6418"/>
              <a:gd name="T74" fmla="*/ 2147483647 w 3130"/>
              <a:gd name="T75" fmla="*/ 2147483647 h 6418"/>
              <a:gd name="T76" fmla="*/ 2147483647 w 3130"/>
              <a:gd name="T77" fmla="*/ 2147483647 h 6418"/>
              <a:gd name="T78" fmla="*/ 2147483647 w 3130"/>
              <a:gd name="T79" fmla="*/ 2147483647 h 6418"/>
              <a:gd name="T80" fmla="*/ 2147483647 w 3130"/>
              <a:gd name="T81" fmla="*/ 2147483647 h 6418"/>
              <a:gd name="T82" fmla="*/ 2147483647 w 3130"/>
              <a:gd name="T83" fmla="*/ 2147483647 h 6418"/>
              <a:gd name="T84" fmla="*/ 2147483647 w 3130"/>
              <a:gd name="T85" fmla="*/ 2147483647 h 6418"/>
              <a:gd name="T86" fmla="*/ 2147483647 w 3130"/>
              <a:gd name="T87" fmla="*/ 2147483647 h 6418"/>
              <a:gd name="T88" fmla="*/ 2147483647 w 3130"/>
              <a:gd name="T89" fmla="*/ 2147483647 h 6418"/>
              <a:gd name="T90" fmla="*/ 2147483647 w 3130"/>
              <a:gd name="T91" fmla="*/ 2147483647 h 6418"/>
              <a:gd name="T92" fmla="*/ 2147483647 w 3130"/>
              <a:gd name="T93" fmla="*/ 2147483647 h 6418"/>
              <a:gd name="T94" fmla="*/ 2147483647 w 3130"/>
              <a:gd name="T95" fmla="*/ 2147483647 h 6418"/>
              <a:gd name="T96" fmla="*/ 2147483647 w 3130"/>
              <a:gd name="T97" fmla="*/ 2147483647 h 6418"/>
              <a:gd name="T98" fmla="*/ 2147483647 w 3130"/>
              <a:gd name="T99" fmla="*/ 2147483647 h 6418"/>
              <a:gd name="T100" fmla="*/ 2147483647 w 3130"/>
              <a:gd name="T101" fmla="*/ 2147483647 h 6418"/>
              <a:gd name="T102" fmla="*/ 2147483647 w 3130"/>
              <a:gd name="T103" fmla="*/ 2147483647 h 6418"/>
              <a:gd name="T104" fmla="*/ 2147483647 w 3130"/>
              <a:gd name="T105" fmla="*/ 2147483647 h 6418"/>
              <a:gd name="T106" fmla="*/ 2147483647 w 3130"/>
              <a:gd name="T107" fmla="*/ 2147483647 h 6418"/>
              <a:gd name="T108" fmla="*/ 2147483647 w 3130"/>
              <a:gd name="T109" fmla="*/ 2147483647 h 6418"/>
              <a:gd name="T110" fmla="*/ 2147483647 w 3130"/>
              <a:gd name="T111" fmla="*/ 2147483647 h 6418"/>
              <a:gd name="T112" fmla="*/ 2147483647 w 3130"/>
              <a:gd name="T113" fmla="*/ 2147483647 h 6418"/>
              <a:gd name="T114" fmla="*/ 2147483647 w 3130"/>
              <a:gd name="T115" fmla="*/ 2147483647 h 6418"/>
              <a:gd name="T116" fmla="*/ 2147483647 w 3130"/>
              <a:gd name="T117" fmla="*/ 2147483647 h 6418"/>
              <a:gd name="T118" fmla="*/ 2147483647 w 3130"/>
              <a:gd name="T119" fmla="*/ 2147483647 h 64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30"/>
              <a:gd name="T181" fmla="*/ 0 h 6418"/>
              <a:gd name="T182" fmla="*/ 3130 w 3130"/>
              <a:gd name="T183" fmla="*/ 6418 h 64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30" h="6418">
                <a:moveTo>
                  <a:pt x="1565" y="0"/>
                </a:moveTo>
                <a:lnTo>
                  <a:pt x="1648" y="7"/>
                </a:lnTo>
                <a:lnTo>
                  <a:pt x="1715" y="35"/>
                </a:lnTo>
                <a:lnTo>
                  <a:pt x="1771" y="74"/>
                </a:lnTo>
                <a:lnTo>
                  <a:pt x="1813" y="127"/>
                </a:lnTo>
                <a:lnTo>
                  <a:pt x="1838" y="189"/>
                </a:lnTo>
                <a:lnTo>
                  <a:pt x="1854" y="254"/>
                </a:lnTo>
                <a:lnTo>
                  <a:pt x="1860" y="326"/>
                </a:lnTo>
                <a:lnTo>
                  <a:pt x="1853" y="400"/>
                </a:lnTo>
                <a:lnTo>
                  <a:pt x="1866" y="375"/>
                </a:lnTo>
                <a:lnTo>
                  <a:pt x="1884" y="385"/>
                </a:lnTo>
                <a:lnTo>
                  <a:pt x="1896" y="419"/>
                </a:lnTo>
                <a:lnTo>
                  <a:pt x="1896" y="462"/>
                </a:lnTo>
                <a:lnTo>
                  <a:pt x="1886" y="516"/>
                </a:lnTo>
                <a:lnTo>
                  <a:pt x="1869" y="587"/>
                </a:lnTo>
                <a:lnTo>
                  <a:pt x="1841" y="640"/>
                </a:lnTo>
                <a:lnTo>
                  <a:pt x="1806" y="660"/>
                </a:lnTo>
                <a:lnTo>
                  <a:pt x="1803" y="672"/>
                </a:lnTo>
                <a:lnTo>
                  <a:pt x="1796" y="707"/>
                </a:lnTo>
                <a:lnTo>
                  <a:pt x="1781" y="750"/>
                </a:lnTo>
                <a:lnTo>
                  <a:pt x="1760" y="784"/>
                </a:lnTo>
                <a:lnTo>
                  <a:pt x="1760" y="954"/>
                </a:lnTo>
                <a:lnTo>
                  <a:pt x="1800" y="964"/>
                </a:lnTo>
                <a:lnTo>
                  <a:pt x="1846" y="986"/>
                </a:lnTo>
                <a:lnTo>
                  <a:pt x="1897" y="1010"/>
                </a:lnTo>
                <a:lnTo>
                  <a:pt x="1950" y="1039"/>
                </a:lnTo>
                <a:lnTo>
                  <a:pt x="2000" y="1069"/>
                </a:lnTo>
                <a:lnTo>
                  <a:pt x="2040" y="1096"/>
                </a:lnTo>
                <a:lnTo>
                  <a:pt x="2070" y="1116"/>
                </a:lnTo>
                <a:lnTo>
                  <a:pt x="2083" y="1128"/>
                </a:lnTo>
                <a:lnTo>
                  <a:pt x="2096" y="1129"/>
                </a:lnTo>
                <a:lnTo>
                  <a:pt x="2131" y="1135"/>
                </a:lnTo>
                <a:lnTo>
                  <a:pt x="2176" y="1159"/>
                </a:lnTo>
                <a:lnTo>
                  <a:pt x="2234" y="1209"/>
                </a:lnTo>
                <a:lnTo>
                  <a:pt x="2269" y="1219"/>
                </a:lnTo>
                <a:lnTo>
                  <a:pt x="2310" y="1245"/>
                </a:lnTo>
                <a:lnTo>
                  <a:pt x="2354" y="1288"/>
                </a:lnTo>
                <a:lnTo>
                  <a:pt x="2397" y="1350"/>
                </a:lnTo>
                <a:lnTo>
                  <a:pt x="2437" y="1428"/>
                </a:lnTo>
                <a:lnTo>
                  <a:pt x="2464" y="1528"/>
                </a:lnTo>
                <a:lnTo>
                  <a:pt x="2481" y="1647"/>
                </a:lnTo>
                <a:lnTo>
                  <a:pt x="2480" y="1790"/>
                </a:lnTo>
                <a:lnTo>
                  <a:pt x="2511" y="1869"/>
                </a:lnTo>
                <a:lnTo>
                  <a:pt x="2543" y="1989"/>
                </a:lnTo>
                <a:lnTo>
                  <a:pt x="2562" y="2112"/>
                </a:lnTo>
                <a:lnTo>
                  <a:pt x="2569" y="2200"/>
                </a:lnTo>
                <a:lnTo>
                  <a:pt x="2617" y="2276"/>
                </a:lnTo>
                <a:lnTo>
                  <a:pt x="2657" y="2403"/>
                </a:lnTo>
                <a:lnTo>
                  <a:pt x="2690" y="2545"/>
                </a:lnTo>
                <a:lnTo>
                  <a:pt x="2709" y="2664"/>
                </a:lnTo>
                <a:lnTo>
                  <a:pt x="2723" y="2774"/>
                </a:lnTo>
                <a:lnTo>
                  <a:pt x="2748" y="2913"/>
                </a:lnTo>
                <a:lnTo>
                  <a:pt x="2785" y="3056"/>
                </a:lnTo>
                <a:lnTo>
                  <a:pt x="2835" y="3185"/>
                </a:lnTo>
                <a:lnTo>
                  <a:pt x="2865" y="3189"/>
                </a:lnTo>
                <a:lnTo>
                  <a:pt x="2887" y="3206"/>
                </a:lnTo>
                <a:lnTo>
                  <a:pt x="2905" y="3225"/>
                </a:lnTo>
                <a:lnTo>
                  <a:pt x="2918" y="3240"/>
                </a:lnTo>
                <a:lnTo>
                  <a:pt x="2934" y="3249"/>
                </a:lnTo>
                <a:lnTo>
                  <a:pt x="2945" y="3256"/>
                </a:lnTo>
                <a:lnTo>
                  <a:pt x="2961" y="3263"/>
                </a:lnTo>
                <a:lnTo>
                  <a:pt x="2977" y="3279"/>
                </a:lnTo>
                <a:lnTo>
                  <a:pt x="2988" y="3295"/>
                </a:lnTo>
                <a:lnTo>
                  <a:pt x="2994" y="3309"/>
                </a:lnTo>
                <a:lnTo>
                  <a:pt x="3003" y="3324"/>
                </a:lnTo>
                <a:lnTo>
                  <a:pt x="3021" y="3344"/>
                </a:lnTo>
                <a:lnTo>
                  <a:pt x="3051" y="3371"/>
                </a:lnTo>
                <a:lnTo>
                  <a:pt x="3088" y="3407"/>
                </a:lnTo>
                <a:lnTo>
                  <a:pt x="3120" y="3435"/>
                </a:lnTo>
                <a:lnTo>
                  <a:pt x="3130" y="3451"/>
                </a:lnTo>
                <a:lnTo>
                  <a:pt x="3130" y="3467"/>
                </a:lnTo>
                <a:lnTo>
                  <a:pt x="3114" y="3487"/>
                </a:lnTo>
                <a:lnTo>
                  <a:pt x="3081" y="3491"/>
                </a:lnTo>
                <a:lnTo>
                  <a:pt x="3038" y="3474"/>
                </a:lnTo>
                <a:lnTo>
                  <a:pt x="3000" y="3445"/>
                </a:lnTo>
                <a:lnTo>
                  <a:pt x="2971" y="3421"/>
                </a:lnTo>
                <a:lnTo>
                  <a:pt x="2955" y="3409"/>
                </a:lnTo>
                <a:lnTo>
                  <a:pt x="2945" y="3409"/>
                </a:lnTo>
                <a:lnTo>
                  <a:pt x="2941" y="3454"/>
                </a:lnTo>
                <a:lnTo>
                  <a:pt x="2955" y="3512"/>
                </a:lnTo>
                <a:lnTo>
                  <a:pt x="2977" y="3560"/>
                </a:lnTo>
                <a:lnTo>
                  <a:pt x="3004" y="3643"/>
                </a:lnTo>
                <a:lnTo>
                  <a:pt x="3021" y="3723"/>
                </a:lnTo>
                <a:lnTo>
                  <a:pt x="3007" y="3767"/>
                </a:lnTo>
                <a:lnTo>
                  <a:pt x="2968" y="3740"/>
                </a:lnTo>
                <a:lnTo>
                  <a:pt x="2929" y="3661"/>
                </a:lnTo>
                <a:lnTo>
                  <a:pt x="2897" y="3581"/>
                </a:lnTo>
                <a:lnTo>
                  <a:pt x="2874" y="3545"/>
                </a:lnTo>
                <a:lnTo>
                  <a:pt x="2877" y="3593"/>
                </a:lnTo>
                <a:lnTo>
                  <a:pt x="2897" y="3694"/>
                </a:lnTo>
                <a:lnTo>
                  <a:pt x="2907" y="3794"/>
                </a:lnTo>
                <a:lnTo>
                  <a:pt x="2884" y="3847"/>
                </a:lnTo>
                <a:lnTo>
                  <a:pt x="2846" y="3807"/>
                </a:lnTo>
                <a:lnTo>
                  <a:pt x="2821" y="3706"/>
                </a:lnTo>
                <a:lnTo>
                  <a:pt x="2799" y="3604"/>
                </a:lnTo>
                <a:lnTo>
                  <a:pt x="2779" y="3560"/>
                </a:lnTo>
                <a:lnTo>
                  <a:pt x="2783" y="3598"/>
                </a:lnTo>
                <a:lnTo>
                  <a:pt x="2802" y="3687"/>
                </a:lnTo>
                <a:lnTo>
                  <a:pt x="2809" y="3779"/>
                </a:lnTo>
                <a:lnTo>
                  <a:pt x="2779" y="3825"/>
                </a:lnTo>
                <a:lnTo>
                  <a:pt x="2748" y="3786"/>
                </a:lnTo>
                <a:lnTo>
                  <a:pt x="2722" y="3694"/>
                </a:lnTo>
                <a:lnTo>
                  <a:pt x="2702" y="3604"/>
                </a:lnTo>
                <a:lnTo>
                  <a:pt x="2693" y="3561"/>
                </a:lnTo>
                <a:lnTo>
                  <a:pt x="2692" y="3598"/>
                </a:lnTo>
                <a:lnTo>
                  <a:pt x="2699" y="3680"/>
                </a:lnTo>
                <a:lnTo>
                  <a:pt x="2702" y="3760"/>
                </a:lnTo>
                <a:lnTo>
                  <a:pt x="2677" y="3802"/>
                </a:lnTo>
                <a:lnTo>
                  <a:pt x="2645" y="3767"/>
                </a:lnTo>
                <a:lnTo>
                  <a:pt x="2626" y="3691"/>
                </a:lnTo>
                <a:lnTo>
                  <a:pt x="2617" y="3613"/>
                </a:lnTo>
                <a:lnTo>
                  <a:pt x="2614" y="3577"/>
                </a:lnTo>
                <a:lnTo>
                  <a:pt x="2592" y="3512"/>
                </a:lnTo>
                <a:lnTo>
                  <a:pt x="2572" y="3407"/>
                </a:lnTo>
                <a:lnTo>
                  <a:pt x="2562" y="3308"/>
                </a:lnTo>
                <a:lnTo>
                  <a:pt x="2576" y="3255"/>
                </a:lnTo>
                <a:lnTo>
                  <a:pt x="2562" y="3192"/>
                </a:lnTo>
                <a:lnTo>
                  <a:pt x="2543" y="3129"/>
                </a:lnTo>
                <a:lnTo>
                  <a:pt x="2517" y="3067"/>
                </a:lnTo>
                <a:lnTo>
                  <a:pt x="2484" y="3004"/>
                </a:lnTo>
                <a:lnTo>
                  <a:pt x="2453" y="2938"/>
                </a:lnTo>
                <a:lnTo>
                  <a:pt x="2414" y="2868"/>
                </a:lnTo>
                <a:lnTo>
                  <a:pt x="2378" y="2797"/>
                </a:lnTo>
                <a:lnTo>
                  <a:pt x="2342" y="2718"/>
                </a:lnTo>
                <a:lnTo>
                  <a:pt x="2284" y="2571"/>
                </a:lnTo>
                <a:lnTo>
                  <a:pt x="2255" y="2465"/>
                </a:lnTo>
                <a:lnTo>
                  <a:pt x="2247" y="2392"/>
                </a:lnTo>
                <a:lnTo>
                  <a:pt x="2247" y="2340"/>
                </a:lnTo>
                <a:lnTo>
                  <a:pt x="2237" y="2270"/>
                </a:lnTo>
                <a:lnTo>
                  <a:pt x="2226" y="2244"/>
                </a:lnTo>
                <a:lnTo>
                  <a:pt x="2192" y="2173"/>
                </a:lnTo>
                <a:lnTo>
                  <a:pt x="2163" y="2085"/>
                </a:lnTo>
                <a:lnTo>
                  <a:pt x="2139" y="1982"/>
                </a:lnTo>
                <a:lnTo>
                  <a:pt x="2125" y="1858"/>
                </a:lnTo>
                <a:lnTo>
                  <a:pt x="2118" y="1928"/>
                </a:lnTo>
                <a:lnTo>
                  <a:pt x="2106" y="2107"/>
                </a:lnTo>
                <a:lnTo>
                  <a:pt x="2099" y="2349"/>
                </a:lnTo>
                <a:lnTo>
                  <a:pt x="2103" y="2611"/>
                </a:lnTo>
                <a:lnTo>
                  <a:pt x="2125" y="2802"/>
                </a:lnTo>
                <a:lnTo>
                  <a:pt x="2156" y="2926"/>
                </a:lnTo>
                <a:lnTo>
                  <a:pt x="2182" y="3056"/>
                </a:lnTo>
                <a:lnTo>
                  <a:pt x="2192" y="3269"/>
                </a:lnTo>
                <a:lnTo>
                  <a:pt x="2184" y="3554"/>
                </a:lnTo>
                <a:lnTo>
                  <a:pt x="2162" y="3827"/>
                </a:lnTo>
                <a:lnTo>
                  <a:pt x="2132" y="4054"/>
                </a:lnTo>
                <a:lnTo>
                  <a:pt x="2103" y="4191"/>
                </a:lnTo>
                <a:lnTo>
                  <a:pt x="2088" y="4358"/>
                </a:lnTo>
                <a:lnTo>
                  <a:pt x="2099" y="4512"/>
                </a:lnTo>
                <a:lnTo>
                  <a:pt x="2083" y="4643"/>
                </a:lnTo>
                <a:lnTo>
                  <a:pt x="2070" y="4775"/>
                </a:lnTo>
                <a:lnTo>
                  <a:pt x="2088" y="4884"/>
                </a:lnTo>
                <a:lnTo>
                  <a:pt x="2103" y="5047"/>
                </a:lnTo>
                <a:lnTo>
                  <a:pt x="2088" y="5319"/>
                </a:lnTo>
                <a:lnTo>
                  <a:pt x="2053" y="5522"/>
                </a:lnTo>
                <a:lnTo>
                  <a:pt x="2017" y="5678"/>
                </a:lnTo>
                <a:lnTo>
                  <a:pt x="2002" y="5801"/>
                </a:lnTo>
                <a:lnTo>
                  <a:pt x="2020" y="5906"/>
                </a:lnTo>
                <a:lnTo>
                  <a:pt x="2069" y="6005"/>
                </a:lnTo>
                <a:lnTo>
                  <a:pt x="2121" y="6102"/>
                </a:lnTo>
                <a:lnTo>
                  <a:pt x="2165" y="6201"/>
                </a:lnTo>
                <a:lnTo>
                  <a:pt x="2184" y="6282"/>
                </a:lnTo>
                <a:lnTo>
                  <a:pt x="2182" y="6317"/>
                </a:lnTo>
                <a:lnTo>
                  <a:pt x="2169" y="6321"/>
                </a:lnTo>
                <a:lnTo>
                  <a:pt x="2153" y="6308"/>
                </a:lnTo>
                <a:lnTo>
                  <a:pt x="2148" y="6338"/>
                </a:lnTo>
                <a:lnTo>
                  <a:pt x="2135" y="6355"/>
                </a:lnTo>
                <a:lnTo>
                  <a:pt x="2115" y="6363"/>
                </a:lnTo>
                <a:lnTo>
                  <a:pt x="2099" y="6360"/>
                </a:lnTo>
                <a:lnTo>
                  <a:pt x="2093" y="6377"/>
                </a:lnTo>
                <a:lnTo>
                  <a:pt x="2080" y="6397"/>
                </a:lnTo>
                <a:lnTo>
                  <a:pt x="2062" y="6404"/>
                </a:lnTo>
                <a:lnTo>
                  <a:pt x="2033" y="6398"/>
                </a:lnTo>
                <a:lnTo>
                  <a:pt x="2019" y="6415"/>
                </a:lnTo>
                <a:lnTo>
                  <a:pt x="1996" y="6418"/>
                </a:lnTo>
                <a:lnTo>
                  <a:pt x="1969" y="6413"/>
                </a:lnTo>
                <a:lnTo>
                  <a:pt x="1950" y="6395"/>
                </a:lnTo>
                <a:lnTo>
                  <a:pt x="1936" y="6414"/>
                </a:lnTo>
                <a:lnTo>
                  <a:pt x="1903" y="6418"/>
                </a:lnTo>
                <a:lnTo>
                  <a:pt x="1869" y="6410"/>
                </a:lnTo>
                <a:lnTo>
                  <a:pt x="1846" y="6395"/>
                </a:lnTo>
                <a:lnTo>
                  <a:pt x="1824" y="6347"/>
                </a:lnTo>
                <a:lnTo>
                  <a:pt x="1813" y="6298"/>
                </a:lnTo>
                <a:lnTo>
                  <a:pt x="1797" y="6277"/>
                </a:lnTo>
                <a:lnTo>
                  <a:pt x="1784" y="6231"/>
                </a:lnTo>
                <a:lnTo>
                  <a:pt x="1775" y="6178"/>
                </a:lnTo>
                <a:lnTo>
                  <a:pt x="1771" y="6139"/>
                </a:lnTo>
                <a:lnTo>
                  <a:pt x="1768" y="6121"/>
                </a:lnTo>
                <a:lnTo>
                  <a:pt x="1755" y="6108"/>
                </a:lnTo>
                <a:lnTo>
                  <a:pt x="1744" y="6092"/>
                </a:lnTo>
                <a:lnTo>
                  <a:pt x="1731" y="6069"/>
                </a:lnTo>
                <a:lnTo>
                  <a:pt x="1731" y="5983"/>
                </a:lnTo>
                <a:lnTo>
                  <a:pt x="1744" y="5843"/>
                </a:lnTo>
                <a:lnTo>
                  <a:pt x="1747" y="5753"/>
                </a:lnTo>
                <a:lnTo>
                  <a:pt x="1748" y="5642"/>
                </a:lnTo>
                <a:lnTo>
                  <a:pt x="1733" y="5521"/>
                </a:lnTo>
                <a:lnTo>
                  <a:pt x="1690" y="5388"/>
                </a:lnTo>
                <a:lnTo>
                  <a:pt x="1649" y="5250"/>
                </a:lnTo>
                <a:lnTo>
                  <a:pt x="1638" y="5117"/>
                </a:lnTo>
                <a:lnTo>
                  <a:pt x="1648" y="5000"/>
                </a:lnTo>
                <a:lnTo>
                  <a:pt x="1662" y="4898"/>
                </a:lnTo>
                <a:lnTo>
                  <a:pt x="1671" y="4818"/>
                </a:lnTo>
                <a:lnTo>
                  <a:pt x="1667" y="4761"/>
                </a:lnTo>
                <a:lnTo>
                  <a:pt x="1657" y="4719"/>
                </a:lnTo>
                <a:lnTo>
                  <a:pt x="1642" y="4683"/>
                </a:lnTo>
                <a:lnTo>
                  <a:pt x="1627" y="4605"/>
                </a:lnTo>
                <a:lnTo>
                  <a:pt x="1611" y="4457"/>
                </a:lnTo>
                <a:lnTo>
                  <a:pt x="1605" y="4304"/>
                </a:lnTo>
                <a:lnTo>
                  <a:pt x="1611" y="4191"/>
                </a:lnTo>
                <a:lnTo>
                  <a:pt x="1605" y="4148"/>
                </a:lnTo>
                <a:lnTo>
                  <a:pt x="1591" y="4029"/>
                </a:lnTo>
                <a:lnTo>
                  <a:pt x="1574" y="3853"/>
                </a:lnTo>
                <a:lnTo>
                  <a:pt x="1565" y="3630"/>
                </a:lnTo>
                <a:lnTo>
                  <a:pt x="1558" y="3853"/>
                </a:lnTo>
                <a:lnTo>
                  <a:pt x="1542" y="4029"/>
                </a:lnTo>
                <a:lnTo>
                  <a:pt x="1525" y="4148"/>
                </a:lnTo>
                <a:lnTo>
                  <a:pt x="1521" y="4191"/>
                </a:lnTo>
                <a:lnTo>
                  <a:pt x="1528" y="4304"/>
                </a:lnTo>
                <a:lnTo>
                  <a:pt x="1521" y="4457"/>
                </a:lnTo>
                <a:lnTo>
                  <a:pt x="1503" y="4605"/>
                </a:lnTo>
                <a:lnTo>
                  <a:pt x="1488" y="4683"/>
                </a:lnTo>
                <a:lnTo>
                  <a:pt x="1476" y="4719"/>
                </a:lnTo>
                <a:lnTo>
                  <a:pt x="1466" y="4761"/>
                </a:lnTo>
                <a:lnTo>
                  <a:pt x="1460" y="4818"/>
                </a:lnTo>
                <a:lnTo>
                  <a:pt x="1469" y="4898"/>
                </a:lnTo>
                <a:lnTo>
                  <a:pt x="1485" y="5000"/>
                </a:lnTo>
                <a:lnTo>
                  <a:pt x="1493" y="5117"/>
                </a:lnTo>
                <a:lnTo>
                  <a:pt x="1482" y="5250"/>
                </a:lnTo>
                <a:lnTo>
                  <a:pt x="1442" y="5388"/>
                </a:lnTo>
                <a:lnTo>
                  <a:pt x="1399" y="5521"/>
                </a:lnTo>
                <a:lnTo>
                  <a:pt x="1385" y="5642"/>
                </a:lnTo>
                <a:lnTo>
                  <a:pt x="1385" y="5753"/>
                </a:lnTo>
                <a:lnTo>
                  <a:pt x="1387" y="5843"/>
                </a:lnTo>
                <a:lnTo>
                  <a:pt x="1399" y="5983"/>
                </a:lnTo>
                <a:lnTo>
                  <a:pt x="1400" y="6069"/>
                </a:lnTo>
                <a:lnTo>
                  <a:pt x="1389" y="6092"/>
                </a:lnTo>
                <a:lnTo>
                  <a:pt x="1375" y="6108"/>
                </a:lnTo>
                <a:lnTo>
                  <a:pt x="1363" y="6121"/>
                </a:lnTo>
                <a:lnTo>
                  <a:pt x="1359" y="6139"/>
                </a:lnTo>
                <a:lnTo>
                  <a:pt x="1356" y="6178"/>
                </a:lnTo>
                <a:lnTo>
                  <a:pt x="1347" y="6231"/>
                </a:lnTo>
                <a:lnTo>
                  <a:pt x="1336" y="6277"/>
                </a:lnTo>
                <a:lnTo>
                  <a:pt x="1319" y="6298"/>
                </a:lnTo>
                <a:lnTo>
                  <a:pt x="1307" y="6347"/>
                </a:lnTo>
                <a:lnTo>
                  <a:pt x="1286" y="6395"/>
                </a:lnTo>
                <a:lnTo>
                  <a:pt x="1264" y="6410"/>
                </a:lnTo>
                <a:lnTo>
                  <a:pt x="1229" y="6418"/>
                </a:lnTo>
                <a:lnTo>
                  <a:pt x="1197" y="6414"/>
                </a:lnTo>
                <a:lnTo>
                  <a:pt x="1180" y="6395"/>
                </a:lnTo>
                <a:lnTo>
                  <a:pt x="1161" y="6413"/>
                </a:lnTo>
                <a:lnTo>
                  <a:pt x="1135" y="6418"/>
                </a:lnTo>
                <a:lnTo>
                  <a:pt x="1111" y="6415"/>
                </a:lnTo>
                <a:lnTo>
                  <a:pt x="1100" y="6398"/>
                </a:lnTo>
                <a:lnTo>
                  <a:pt x="1070" y="6404"/>
                </a:lnTo>
                <a:lnTo>
                  <a:pt x="1050" y="6397"/>
                </a:lnTo>
                <a:lnTo>
                  <a:pt x="1038" y="6377"/>
                </a:lnTo>
                <a:lnTo>
                  <a:pt x="1034" y="6360"/>
                </a:lnTo>
                <a:lnTo>
                  <a:pt x="1017" y="6363"/>
                </a:lnTo>
                <a:lnTo>
                  <a:pt x="998" y="6355"/>
                </a:lnTo>
                <a:lnTo>
                  <a:pt x="984" y="6338"/>
                </a:lnTo>
                <a:lnTo>
                  <a:pt x="979" y="6308"/>
                </a:lnTo>
                <a:lnTo>
                  <a:pt x="962" y="6321"/>
                </a:lnTo>
                <a:lnTo>
                  <a:pt x="948" y="6317"/>
                </a:lnTo>
                <a:lnTo>
                  <a:pt x="946" y="6282"/>
                </a:lnTo>
                <a:lnTo>
                  <a:pt x="967" y="6201"/>
                </a:lnTo>
                <a:lnTo>
                  <a:pt x="1008" y="6102"/>
                </a:lnTo>
                <a:lnTo>
                  <a:pt x="1061" y="6005"/>
                </a:lnTo>
                <a:lnTo>
                  <a:pt x="1110" y="5906"/>
                </a:lnTo>
                <a:lnTo>
                  <a:pt x="1128" y="5801"/>
                </a:lnTo>
                <a:lnTo>
                  <a:pt x="1113" y="5678"/>
                </a:lnTo>
                <a:lnTo>
                  <a:pt x="1078" y="5522"/>
                </a:lnTo>
                <a:lnTo>
                  <a:pt x="1042" y="5319"/>
                </a:lnTo>
                <a:lnTo>
                  <a:pt x="1027" y="5047"/>
                </a:lnTo>
                <a:lnTo>
                  <a:pt x="1044" y="4884"/>
                </a:lnTo>
                <a:lnTo>
                  <a:pt x="1061" y="4775"/>
                </a:lnTo>
                <a:lnTo>
                  <a:pt x="1048" y="4643"/>
                </a:lnTo>
                <a:lnTo>
                  <a:pt x="1034" y="4512"/>
                </a:lnTo>
                <a:lnTo>
                  <a:pt x="1042" y="4358"/>
                </a:lnTo>
                <a:lnTo>
                  <a:pt x="1027" y="4191"/>
                </a:lnTo>
                <a:lnTo>
                  <a:pt x="998" y="4054"/>
                </a:lnTo>
                <a:lnTo>
                  <a:pt x="969" y="3827"/>
                </a:lnTo>
                <a:lnTo>
                  <a:pt x="946" y="3554"/>
                </a:lnTo>
                <a:lnTo>
                  <a:pt x="938" y="3269"/>
                </a:lnTo>
                <a:lnTo>
                  <a:pt x="948" y="3056"/>
                </a:lnTo>
                <a:lnTo>
                  <a:pt x="974" y="2926"/>
                </a:lnTo>
                <a:lnTo>
                  <a:pt x="1005" y="2802"/>
                </a:lnTo>
                <a:lnTo>
                  <a:pt x="1027" y="2611"/>
                </a:lnTo>
                <a:lnTo>
                  <a:pt x="1031" y="2349"/>
                </a:lnTo>
                <a:lnTo>
                  <a:pt x="1024" y="2107"/>
                </a:lnTo>
                <a:lnTo>
                  <a:pt x="1012" y="1928"/>
                </a:lnTo>
                <a:lnTo>
                  <a:pt x="1007" y="1858"/>
                </a:lnTo>
                <a:lnTo>
                  <a:pt x="994" y="1982"/>
                </a:lnTo>
                <a:lnTo>
                  <a:pt x="969" y="2085"/>
                </a:lnTo>
                <a:lnTo>
                  <a:pt x="941" y="2173"/>
                </a:lnTo>
                <a:lnTo>
                  <a:pt x="905" y="2244"/>
                </a:lnTo>
                <a:lnTo>
                  <a:pt x="895" y="2270"/>
                </a:lnTo>
                <a:lnTo>
                  <a:pt x="885" y="2340"/>
                </a:lnTo>
                <a:lnTo>
                  <a:pt x="885" y="2392"/>
                </a:lnTo>
                <a:lnTo>
                  <a:pt x="876" y="2465"/>
                </a:lnTo>
                <a:lnTo>
                  <a:pt x="848" y="2571"/>
                </a:lnTo>
                <a:lnTo>
                  <a:pt x="789" y="2718"/>
                </a:lnTo>
                <a:lnTo>
                  <a:pt x="753" y="2797"/>
                </a:lnTo>
                <a:lnTo>
                  <a:pt x="716" y="2868"/>
                </a:lnTo>
                <a:lnTo>
                  <a:pt x="680" y="2938"/>
                </a:lnTo>
                <a:lnTo>
                  <a:pt x="646" y="3004"/>
                </a:lnTo>
                <a:lnTo>
                  <a:pt x="614" y="3067"/>
                </a:lnTo>
                <a:lnTo>
                  <a:pt x="587" y="3129"/>
                </a:lnTo>
                <a:lnTo>
                  <a:pt x="567" y="3192"/>
                </a:lnTo>
                <a:lnTo>
                  <a:pt x="554" y="3255"/>
                </a:lnTo>
                <a:lnTo>
                  <a:pt x="570" y="3308"/>
                </a:lnTo>
                <a:lnTo>
                  <a:pt x="560" y="3407"/>
                </a:lnTo>
                <a:lnTo>
                  <a:pt x="538" y="3512"/>
                </a:lnTo>
                <a:lnTo>
                  <a:pt x="516" y="3577"/>
                </a:lnTo>
                <a:lnTo>
                  <a:pt x="516" y="3613"/>
                </a:lnTo>
                <a:lnTo>
                  <a:pt x="504" y="3691"/>
                </a:lnTo>
                <a:lnTo>
                  <a:pt x="487" y="3767"/>
                </a:lnTo>
                <a:lnTo>
                  <a:pt x="454" y="3802"/>
                </a:lnTo>
                <a:lnTo>
                  <a:pt x="431" y="3760"/>
                </a:lnTo>
                <a:lnTo>
                  <a:pt x="432" y="3680"/>
                </a:lnTo>
                <a:lnTo>
                  <a:pt x="440" y="3598"/>
                </a:lnTo>
                <a:lnTo>
                  <a:pt x="437" y="3561"/>
                </a:lnTo>
                <a:lnTo>
                  <a:pt x="430" y="3604"/>
                </a:lnTo>
                <a:lnTo>
                  <a:pt x="411" y="3694"/>
                </a:lnTo>
                <a:lnTo>
                  <a:pt x="385" y="3786"/>
                </a:lnTo>
                <a:lnTo>
                  <a:pt x="351" y="3825"/>
                </a:lnTo>
                <a:lnTo>
                  <a:pt x="321" y="3779"/>
                </a:lnTo>
                <a:lnTo>
                  <a:pt x="331" y="3687"/>
                </a:lnTo>
                <a:lnTo>
                  <a:pt x="348" y="3598"/>
                </a:lnTo>
                <a:lnTo>
                  <a:pt x="351" y="3560"/>
                </a:lnTo>
                <a:lnTo>
                  <a:pt x="331" y="3604"/>
                </a:lnTo>
                <a:lnTo>
                  <a:pt x="309" y="3706"/>
                </a:lnTo>
                <a:lnTo>
                  <a:pt x="284" y="3807"/>
                </a:lnTo>
                <a:lnTo>
                  <a:pt x="246" y="3847"/>
                </a:lnTo>
                <a:lnTo>
                  <a:pt x="223" y="3794"/>
                </a:lnTo>
                <a:lnTo>
                  <a:pt x="233" y="3694"/>
                </a:lnTo>
                <a:lnTo>
                  <a:pt x="252" y="3593"/>
                </a:lnTo>
                <a:lnTo>
                  <a:pt x="256" y="3545"/>
                </a:lnTo>
                <a:lnTo>
                  <a:pt x="236" y="3581"/>
                </a:lnTo>
                <a:lnTo>
                  <a:pt x="202" y="3661"/>
                </a:lnTo>
                <a:lnTo>
                  <a:pt x="162" y="3740"/>
                </a:lnTo>
                <a:lnTo>
                  <a:pt x="123" y="3767"/>
                </a:lnTo>
                <a:lnTo>
                  <a:pt x="110" y="3723"/>
                </a:lnTo>
                <a:lnTo>
                  <a:pt x="126" y="3643"/>
                </a:lnTo>
                <a:lnTo>
                  <a:pt x="155" y="3560"/>
                </a:lnTo>
                <a:lnTo>
                  <a:pt x="175" y="3512"/>
                </a:lnTo>
                <a:lnTo>
                  <a:pt x="190" y="3454"/>
                </a:lnTo>
                <a:lnTo>
                  <a:pt x="185" y="3409"/>
                </a:lnTo>
                <a:lnTo>
                  <a:pt x="175" y="3409"/>
                </a:lnTo>
                <a:lnTo>
                  <a:pt x="159" y="3421"/>
                </a:lnTo>
                <a:lnTo>
                  <a:pt x="133" y="3445"/>
                </a:lnTo>
                <a:lnTo>
                  <a:pt x="93" y="3474"/>
                </a:lnTo>
                <a:lnTo>
                  <a:pt x="49" y="3491"/>
                </a:lnTo>
                <a:lnTo>
                  <a:pt x="19" y="3487"/>
                </a:lnTo>
                <a:lnTo>
                  <a:pt x="0" y="3467"/>
                </a:lnTo>
                <a:lnTo>
                  <a:pt x="0" y="3451"/>
                </a:lnTo>
                <a:lnTo>
                  <a:pt x="13" y="3435"/>
                </a:lnTo>
                <a:lnTo>
                  <a:pt x="44" y="3407"/>
                </a:lnTo>
                <a:lnTo>
                  <a:pt x="77" y="3371"/>
                </a:lnTo>
                <a:lnTo>
                  <a:pt x="110" y="3344"/>
                </a:lnTo>
                <a:lnTo>
                  <a:pt x="129" y="3324"/>
                </a:lnTo>
                <a:lnTo>
                  <a:pt x="136" y="3309"/>
                </a:lnTo>
                <a:lnTo>
                  <a:pt x="143" y="3295"/>
                </a:lnTo>
                <a:lnTo>
                  <a:pt x="155" y="3279"/>
                </a:lnTo>
                <a:lnTo>
                  <a:pt x="170" y="3263"/>
                </a:lnTo>
                <a:lnTo>
                  <a:pt x="185" y="3256"/>
                </a:lnTo>
                <a:lnTo>
                  <a:pt x="198" y="3249"/>
                </a:lnTo>
                <a:lnTo>
                  <a:pt x="212" y="3240"/>
                </a:lnTo>
                <a:lnTo>
                  <a:pt x="228" y="3225"/>
                </a:lnTo>
                <a:lnTo>
                  <a:pt x="243" y="3206"/>
                </a:lnTo>
                <a:lnTo>
                  <a:pt x="266" y="3189"/>
                </a:lnTo>
                <a:lnTo>
                  <a:pt x="298" y="3185"/>
                </a:lnTo>
                <a:lnTo>
                  <a:pt x="345" y="3056"/>
                </a:lnTo>
                <a:lnTo>
                  <a:pt x="384" y="2913"/>
                </a:lnTo>
                <a:lnTo>
                  <a:pt x="407" y="2774"/>
                </a:lnTo>
                <a:lnTo>
                  <a:pt x="422" y="2664"/>
                </a:lnTo>
                <a:lnTo>
                  <a:pt x="441" y="2545"/>
                </a:lnTo>
                <a:lnTo>
                  <a:pt x="473" y="2403"/>
                </a:lnTo>
                <a:lnTo>
                  <a:pt x="516" y="2276"/>
                </a:lnTo>
                <a:lnTo>
                  <a:pt x="561" y="2200"/>
                </a:lnTo>
                <a:lnTo>
                  <a:pt x="567" y="2112"/>
                </a:lnTo>
                <a:lnTo>
                  <a:pt x="589" y="1989"/>
                </a:lnTo>
                <a:lnTo>
                  <a:pt x="619" y="1869"/>
                </a:lnTo>
                <a:lnTo>
                  <a:pt x="650" y="1790"/>
                </a:lnTo>
                <a:lnTo>
                  <a:pt x="649" y="1647"/>
                </a:lnTo>
                <a:lnTo>
                  <a:pt x="666" y="1528"/>
                </a:lnTo>
                <a:lnTo>
                  <a:pt x="694" y="1428"/>
                </a:lnTo>
                <a:lnTo>
                  <a:pt x="733" y="1350"/>
                </a:lnTo>
                <a:lnTo>
                  <a:pt x="776" y="1288"/>
                </a:lnTo>
                <a:lnTo>
                  <a:pt x="820" y="1245"/>
                </a:lnTo>
                <a:lnTo>
                  <a:pt x="861" y="1219"/>
                </a:lnTo>
                <a:lnTo>
                  <a:pt x="896" y="1209"/>
                </a:lnTo>
                <a:lnTo>
                  <a:pt x="954" y="1159"/>
                </a:lnTo>
                <a:lnTo>
                  <a:pt x="1002" y="1135"/>
                </a:lnTo>
                <a:lnTo>
                  <a:pt x="1034" y="1129"/>
                </a:lnTo>
                <a:lnTo>
                  <a:pt x="1048" y="1128"/>
                </a:lnTo>
                <a:lnTo>
                  <a:pt x="1061" y="1116"/>
                </a:lnTo>
                <a:lnTo>
                  <a:pt x="1091" y="1096"/>
                </a:lnTo>
                <a:lnTo>
                  <a:pt x="1134" y="1069"/>
                </a:lnTo>
                <a:lnTo>
                  <a:pt x="1181" y="1039"/>
                </a:lnTo>
                <a:lnTo>
                  <a:pt x="1233" y="1010"/>
                </a:lnTo>
                <a:lnTo>
                  <a:pt x="1284" y="986"/>
                </a:lnTo>
                <a:lnTo>
                  <a:pt x="1330" y="964"/>
                </a:lnTo>
                <a:lnTo>
                  <a:pt x="1369" y="954"/>
                </a:lnTo>
                <a:lnTo>
                  <a:pt x="1369" y="784"/>
                </a:lnTo>
                <a:lnTo>
                  <a:pt x="1352" y="750"/>
                </a:lnTo>
                <a:lnTo>
                  <a:pt x="1336" y="707"/>
                </a:lnTo>
                <a:lnTo>
                  <a:pt x="1329" y="672"/>
                </a:lnTo>
                <a:lnTo>
                  <a:pt x="1326" y="660"/>
                </a:lnTo>
                <a:lnTo>
                  <a:pt x="1290" y="640"/>
                </a:lnTo>
                <a:lnTo>
                  <a:pt x="1264" y="587"/>
                </a:lnTo>
                <a:lnTo>
                  <a:pt x="1246" y="516"/>
                </a:lnTo>
                <a:lnTo>
                  <a:pt x="1234" y="462"/>
                </a:lnTo>
                <a:lnTo>
                  <a:pt x="1234" y="419"/>
                </a:lnTo>
                <a:lnTo>
                  <a:pt x="1249" y="385"/>
                </a:lnTo>
                <a:lnTo>
                  <a:pt x="1267" y="375"/>
                </a:lnTo>
                <a:lnTo>
                  <a:pt x="1279" y="400"/>
                </a:lnTo>
                <a:lnTo>
                  <a:pt x="1271" y="326"/>
                </a:lnTo>
                <a:lnTo>
                  <a:pt x="1276" y="254"/>
                </a:lnTo>
                <a:lnTo>
                  <a:pt x="1292" y="189"/>
                </a:lnTo>
                <a:lnTo>
                  <a:pt x="1319" y="127"/>
                </a:lnTo>
                <a:lnTo>
                  <a:pt x="1359" y="74"/>
                </a:lnTo>
                <a:lnTo>
                  <a:pt x="1412" y="35"/>
                </a:lnTo>
                <a:lnTo>
                  <a:pt x="1482" y="7"/>
                </a:lnTo>
                <a:lnTo>
                  <a:pt x="1565" y="0"/>
                </a:lnTo>
                <a:close/>
              </a:path>
            </a:pathLst>
          </a:custGeom>
          <a:blipFill dpi="0" rotWithShape="0">
            <a:blip r:embed="rId3"/>
            <a:srcRect/>
            <a:stretch>
              <a:fillRect/>
            </a:stretch>
          </a:blipFill>
          <a:ln w="28575">
            <a:solidFill>
              <a:srgbClr val="FFFF00"/>
            </a:solidFill>
            <a:round/>
            <a:headEnd/>
            <a:tailEnd/>
          </a:ln>
        </p:spPr>
        <p:txBody>
          <a:bodyPr/>
          <a:lstStyle/>
          <a:p>
            <a:pPr fontAlgn="base">
              <a:spcBef>
                <a:spcPct val="0"/>
              </a:spcBef>
              <a:spcAft>
                <a:spcPct val="0"/>
              </a:spcAft>
            </a:pPr>
            <a:endParaRPr lang="en-US" sz="1350">
              <a:solidFill>
                <a:srgbClr val="FFFFFF"/>
              </a:solidFill>
              <a:latin typeface="Tahoma"/>
              <a:cs typeface="Arial" pitchFamily="34" charset="0"/>
            </a:endParaRPr>
          </a:p>
        </p:txBody>
      </p:sp>
      <p:sp>
        <p:nvSpPr>
          <p:cNvPr id="120835" name="Rectangle 2"/>
          <p:cNvSpPr>
            <a:spLocks noGrp="1" noChangeArrowheads="1"/>
          </p:cNvSpPr>
          <p:nvPr>
            <p:ph type="ctrTitle" idx="4294967295"/>
          </p:nvPr>
        </p:nvSpPr>
        <p:spPr>
          <a:xfrm>
            <a:off x="512064" y="616864"/>
            <a:ext cx="8098536" cy="628650"/>
          </a:xfrm>
        </p:spPr>
        <p:txBody>
          <a:bodyPr/>
          <a:lstStyle/>
          <a:p>
            <a:pPr algn="ctr" eaLnBrk="1" hangingPunct="1">
              <a:defRPr/>
            </a:pPr>
            <a:r>
              <a:rPr lang="en-US" altLang="en-US" sz="2800" dirty="0">
                <a:solidFill>
                  <a:srgbClr val="FFFF00"/>
                </a:solidFill>
              </a:rPr>
              <a:t>Treating a </a:t>
            </a:r>
            <a:r>
              <a:rPr lang="en-US" altLang="en-US" sz="2800" dirty="0" err="1">
                <a:solidFill>
                  <a:srgbClr val="FFFF00"/>
                </a:solidFill>
              </a:rPr>
              <a:t>Biobehavioral</a:t>
            </a:r>
            <a:r>
              <a:rPr lang="en-US" altLang="en-US" sz="2800" dirty="0">
                <a:solidFill>
                  <a:srgbClr val="FFFF00"/>
                </a:solidFill>
              </a:rPr>
              <a:t> Disorder Must Go Beyond Just Fixing the Chemistry</a:t>
            </a:r>
            <a:br>
              <a:rPr lang="en-US" altLang="en-US" sz="2800" dirty="0">
                <a:solidFill>
                  <a:srgbClr val="FFFF00"/>
                </a:solidFill>
              </a:rPr>
            </a:br>
            <a:endParaRPr lang="en-US" altLang="en-US" sz="1000" dirty="0">
              <a:solidFill>
                <a:srgbClr val="FFFF00"/>
              </a:solidFill>
            </a:endParaRPr>
          </a:p>
        </p:txBody>
      </p:sp>
      <p:sp>
        <p:nvSpPr>
          <p:cNvPr id="69636" name="Text Box 3"/>
          <p:cNvSpPr txBox="1">
            <a:spLocks noChangeArrowheads="1"/>
          </p:cNvSpPr>
          <p:nvPr/>
        </p:nvSpPr>
        <p:spPr bwMode="auto">
          <a:xfrm>
            <a:off x="1143000" y="2803923"/>
            <a:ext cx="27503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tabLst>
                <a:tab pos="347663" algn="l"/>
              </a:tabLst>
              <a:defRPr sz="3200">
                <a:solidFill>
                  <a:schemeClr val="tx1"/>
                </a:solidFill>
                <a:latin typeface="Tahoma" pitchFamily="34" charset="0"/>
              </a:defRPr>
            </a:lvl1pPr>
            <a:lvl2pPr marL="742950" indent="-285750" eaLnBrk="0" hangingPunct="0">
              <a:spcBef>
                <a:spcPct val="20000"/>
              </a:spcBef>
              <a:buClr>
                <a:schemeClr val="tx1"/>
              </a:buClr>
              <a:buChar char="–"/>
              <a:tabLst>
                <a:tab pos="347663" algn="l"/>
              </a:tabLst>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tabLst>
                <a:tab pos="347663" algn="l"/>
              </a:tabLst>
              <a:defRPr sz="2400">
                <a:solidFill>
                  <a:schemeClr val="tx1"/>
                </a:solidFill>
                <a:latin typeface="Tahoma" pitchFamily="34" charset="0"/>
              </a:defRPr>
            </a:lvl3pPr>
            <a:lvl4pPr marL="1600200" indent="-228600" eaLnBrk="0" hangingPunct="0">
              <a:spcBef>
                <a:spcPct val="20000"/>
              </a:spcBef>
              <a:buClr>
                <a:schemeClr val="tx1"/>
              </a:buClr>
              <a:buChar char="–"/>
              <a:tabLst>
                <a:tab pos="347663" algn="l"/>
              </a:tabLst>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tabLst>
                <a:tab pos="347663" algn="l"/>
              </a:tabLst>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347663" algn="l"/>
              </a:tabLst>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347663" algn="l"/>
              </a:tabLst>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347663" algn="l"/>
              </a:tabLst>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347663" algn="l"/>
              </a:tabLst>
              <a:defRPr sz="2000">
                <a:solidFill>
                  <a:schemeClr val="tx1"/>
                </a:solidFill>
                <a:latin typeface="Tahoma" pitchFamily="34" charset="0"/>
              </a:defRPr>
            </a:lvl9pPr>
          </a:lstStyle>
          <a:p>
            <a:pPr algn="ctr" eaLnBrk="1" fontAlgn="base" hangingPunct="1">
              <a:spcBef>
                <a:spcPct val="0"/>
              </a:spcBef>
              <a:spcAft>
                <a:spcPct val="0"/>
              </a:spcAft>
              <a:buClrTx/>
              <a:buSzTx/>
              <a:buNone/>
              <a:defRPr/>
            </a:pPr>
            <a:r>
              <a:rPr lang="en-US" altLang="en-US" sz="1800" b="1" dirty="0">
                <a:solidFill>
                  <a:srgbClr val="FFFF00"/>
                </a:solidFill>
                <a:latin typeface="Tahoma"/>
                <a:ea typeface="MS PGothic" pitchFamily="34" charset="-128"/>
                <a:cs typeface="Arial" pitchFamily="34" charset="0"/>
              </a:rPr>
              <a:t>Pharmacological Treatments </a:t>
            </a:r>
          </a:p>
          <a:p>
            <a:pPr algn="ctr" eaLnBrk="1" fontAlgn="base" hangingPunct="1">
              <a:spcBef>
                <a:spcPct val="0"/>
              </a:spcBef>
              <a:spcAft>
                <a:spcPct val="0"/>
              </a:spcAft>
              <a:buClrTx/>
              <a:buSzTx/>
              <a:buNone/>
              <a:defRPr/>
            </a:pPr>
            <a:r>
              <a:rPr lang="en-US" altLang="en-US" sz="1800" b="1" dirty="0">
                <a:solidFill>
                  <a:srgbClr val="FFFF00"/>
                </a:solidFill>
                <a:latin typeface="Tahoma"/>
                <a:ea typeface="MS PGothic" pitchFamily="34" charset="-128"/>
                <a:cs typeface="Arial" pitchFamily="34" charset="0"/>
              </a:rPr>
              <a:t>(Medications)</a:t>
            </a:r>
          </a:p>
          <a:p>
            <a:pPr eaLnBrk="1" fontAlgn="base" hangingPunct="1">
              <a:spcBef>
                <a:spcPct val="0"/>
              </a:spcBef>
              <a:spcAft>
                <a:spcPct val="0"/>
              </a:spcAft>
              <a:buClrTx/>
              <a:buSzTx/>
              <a:buFontTx/>
              <a:buChar char="•"/>
              <a:defRPr/>
            </a:pPr>
            <a:endParaRPr lang="en-US" altLang="en-US" sz="1800" b="1" dirty="0">
              <a:solidFill>
                <a:srgbClr val="FFFF00"/>
              </a:solidFill>
              <a:latin typeface="Tahoma"/>
              <a:ea typeface="MS PGothic" pitchFamily="34" charset="-128"/>
              <a:cs typeface="Arial" pitchFamily="34" charset="0"/>
            </a:endParaRPr>
          </a:p>
        </p:txBody>
      </p:sp>
      <p:sp>
        <p:nvSpPr>
          <p:cNvPr id="128006" name="Text Box 6"/>
          <p:cNvSpPr txBox="1">
            <a:spLocks noChangeArrowheads="1"/>
          </p:cNvSpPr>
          <p:nvPr/>
        </p:nvSpPr>
        <p:spPr bwMode="auto">
          <a:xfrm>
            <a:off x="4816132" y="1847366"/>
            <a:ext cx="3280065" cy="722505"/>
          </a:xfrm>
          <a:prstGeom prst="rect">
            <a:avLst/>
          </a:prstGeom>
          <a:noFill/>
          <a:ln w="9525">
            <a:noFill/>
            <a:miter lim="800000"/>
            <a:headEnd/>
            <a:tailEnd/>
          </a:ln>
          <a:effectLst/>
        </p:spPr>
        <p:txBody>
          <a:bodyPr wrap="none" anchor="ctr">
            <a:spAutoFit/>
          </a:bodyPr>
          <a:lstStyle/>
          <a:p>
            <a:pPr algn="ctr" fontAlgn="base">
              <a:lnSpc>
                <a:spcPct val="76000"/>
              </a:lnSpc>
              <a:spcBef>
                <a:spcPct val="30000"/>
              </a:spcBef>
              <a:spcAft>
                <a:spcPct val="0"/>
              </a:spcAft>
              <a:defRPr/>
            </a:pPr>
            <a:r>
              <a:rPr lang="en-US" sz="2250" b="1" dirty="0">
                <a:solidFill>
                  <a:srgbClr val="FFFFFF"/>
                </a:solidFill>
                <a:effectLst>
                  <a:outerShdw blurRad="38100" dist="38100" dir="2700000" algn="tl">
                    <a:srgbClr val="000000"/>
                  </a:outerShdw>
                </a:effectLst>
                <a:latin typeface="Tahoma"/>
                <a:ea typeface="Osaka" pitchFamily="48" charset="-128"/>
                <a:cs typeface="Arial" pitchFamily="34" charset="0"/>
              </a:rPr>
              <a:t>We Need to Treat the</a:t>
            </a:r>
          </a:p>
          <a:p>
            <a:pPr algn="ctr" fontAlgn="base">
              <a:lnSpc>
                <a:spcPct val="76000"/>
              </a:lnSpc>
              <a:spcBef>
                <a:spcPct val="30000"/>
              </a:spcBef>
              <a:spcAft>
                <a:spcPct val="0"/>
              </a:spcAft>
              <a:defRPr/>
            </a:pPr>
            <a:r>
              <a:rPr lang="en-US" sz="2250" b="1" dirty="0">
                <a:solidFill>
                  <a:srgbClr val="FFFFFF"/>
                </a:solidFill>
                <a:effectLst>
                  <a:outerShdw blurRad="38100" dist="38100" dir="2700000" algn="tl">
                    <a:srgbClr val="000000"/>
                  </a:outerShdw>
                </a:effectLst>
                <a:latin typeface="Tahoma"/>
                <a:ea typeface="Osaka" pitchFamily="48" charset="-128"/>
                <a:cs typeface="Arial" pitchFamily="34" charset="0"/>
              </a:rPr>
              <a:t>Whole Person!</a:t>
            </a:r>
            <a:endParaRPr lang="en-US" sz="2250" b="1" dirty="0">
              <a:solidFill>
                <a:srgbClr val="FFFFFF"/>
              </a:solidFill>
              <a:latin typeface="Tahoma"/>
              <a:ea typeface="Osaka" pitchFamily="48" charset="-128"/>
              <a:cs typeface="Arial" pitchFamily="34" charset="0"/>
            </a:endParaRPr>
          </a:p>
        </p:txBody>
      </p:sp>
      <p:sp>
        <p:nvSpPr>
          <p:cNvPr id="128008" name="Text Box 8"/>
          <p:cNvSpPr txBox="1">
            <a:spLocks noChangeArrowheads="1"/>
          </p:cNvSpPr>
          <p:nvPr/>
        </p:nvSpPr>
        <p:spPr bwMode="auto">
          <a:xfrm>
            <a:off x="2865847" y="5469862"/>
            <a:ext cx="3677840" cy="408125"/>
          </a:xfrm>
          <a:prstGeom prst="rect">
            <a:avLst/>
          </a:prstGeom>
          <a:noFill/>
          <a:ln w="9525">
            <a:noFill/>
            <a:miter lim="800000"/>
            <a:headEnd/>
            <a:tailEnd/>
          </a:ln>
          <a:effectLst/>
        </p:spPr>
        <p:txBody>
          <a:bodyPr anchor="ctr">
            <a:spAutoFit/>
          </a:bodyPr>
          <a:lstStyle/>
          <a:p>
            <a:pPr algn="ctr" fontAlgn="base">
              <a:lnSpc>
                <a:spcPct val="76000"/>
              </a:lnSpc>
              <a:spcBef>
                <a:spcPct val="30000"/>
              </a:spcBef>
              <a:spcAft>
                <a:spcPct val="0"/>
              </a:spcAft>
              <a:defRPr/>
            </a:pPr>
            <a:r>
              <a:rPr lang="en-US" sz="2700" b="1" dirty="0">
                <a:solidFill>
                  <a:srgbClr val="FFFFFF"/>
                </a:solidFill>
                <a:effectLst>
                  <a:outerShdw blurRad="38100" dist="38100" dir="2700000" algn="tl">
                    <a:srgbClr val="000000"/>
                  </a:outerShdw>
                </a:effectLst>
                <a:latin typeface="Tahoma"/>
                <a:ea typeface="Osaka" pitchFamily="48" charset="-128"/>
                <a:cs typeface="Arial" pitchFamily="34" charset="0"/>
              </a:rPr>
              <a:t>In Social Context</a:t>
            </a:r>
            <a:endParaRPr lang="en-US" sz="2700" b="1" dirty="0">
              <a:solidFill>
                <a:srgbClr val="FFFFFF"/>
              </a:solidFill>
              <a:latin typeface="Tahoma"/>
              <a:ea typeface="Osaka" pitchFamily="48" charset="-128"/>
              <a:cs typeface="Arial" pitchFamily="34" charset="0"/>
            </a:endParaRPr>
          </a:p>
        </p:txBody>
      </p:sp>
      <p:sp>
        <p:nvSpPr>
          <p:cNvPr id="69639" name="Rectangle 9"/>
          <p:cNvSpPr>
            <a:spLocks noChangeArrowheads="1"/>
          </p:cNvSpPr>
          <p:nvPr/>
        </p:nvSpPr>
        <p:spPr bwMode="auto">
          <a:xfrm>
            <a:off x="5231616" y="2827744"/>
            <a:ext cx="26196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defRPr/>
            </a:pPr>
            <a:r>
              <a:rPr lang="en-US" altLang="en-US" sz="1800" b="1">
                <a:solidFill>
                  <a:srgbClr val="FFFF00"/>
                </a:solidFill>
                <a:latin typeface="Tahoma"/>
                <a:ea typeface="MS PGothic" pitchFamily="34" charset="-128"/>
                <a:cs typeface="Arial" pitchFamily="34" charset="0"/>
              </a:rPr>
              <a:t>Behavioral Therapies</a:t>
            </a:r>
          </a:p>
        </p:txBody>
      </p:sp>
      <p:sp>
        <p:nvSpPr>
          <p:cNvPr id="69640" name="Rectangle 10"/>
          <p:cNvSpPr>
            <a:spLocks noChangeArrowheads="1"/>
          </p:cNvSpPr>
          <p:nvPr/>
        </p:nvSpPr>
        <p:spPr bwMode="auto">
          <a:xfrm>
            <a:off x="5349479" y="4381509"/>
            <a:ext cx="1741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defRPr/>
            </a:pPr>
            <a:r>
              <a:rPr lang="en-US" altLang="en-US" sz="1800" b="1">
                <a:solidFill>
                  <a:srgbClr val="FFFF00"/>
                </a:solidFill>
                <a:latin typeface="Tahoma"/>
                <a:ea typeface="MS PGothic" pitchFamily="34" charset="-128"/>
                <a:cs typeface="Arial" pitchFamily="34" charset="0"/>
              </a:rPr>
              <a:t>Social Services</a:t>
            </a:r>
          </a:p>
        </p:txBody>
      </p:sp>
      <p:pic>
        <p:nvPicPr>
          <p:cNvPr id="69641" name="Picture 11" descr="white ni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3300" y="5685244"/>
            <a:ext cx="482204" cy="16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Text Box 11"/>
          <p:cNvSpPr txBox="1">
            <a:spLocks noChangeArrowheads="1"/>
          </p:cNvSpPr>
          <p:nvPr/>
        </p:nvSpPr>
        <p:spPr bwMode="auto">
          <a:xfrm>
            <a:off x="2124087" y="4367222"/>
            <a:ext cx="2103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defRPr/>
            </a:pPr>
            <a:r>
              <a:rPr lang="en-US" altLang="en-US" sz="1800" b="1">
                <a:solidFill>
                  <a:srgbClr val="FFFF00"/>
                </a:solidFill>
                <a:latin typeface="Tahoma"/>
                <a:ea typeface="MS PGothic" pitchFamily="34" charset="-128"/>
                <a:cs typeface="Arial" pitchFamily="34" charset="0"/>
              </a:rPr>
              <a:t>Medical Services</a:t>
            </a:r>
          </a:p>
        </p:txBody>
      </p:sp>
      <p:sp>
        <p:nvSpPr>
          <p:cNvPr id="2" name="Slide Number Placeholder 1"/>
          <p:cNvSpPr>
            <a:spLocks noGrp="1"/>
          </p:cNvSpPr>
          <p:nvPr>
            <p:ph type="sldNum" sz="quarter" idx="12"/>
          </p:nvPr>
        </p:nvSpPr>
        <p:spPr/>
        <p:txBody>
          <a:bodyPr/>
          <a:lstStyle/>
          <a:p>
            <a:pPr>
              <a:defRPr/>
            </a:pPr>
            <a:fld id="{718946E5-49A6-4313-AB77-372E28BFE31B}" type="slidenum">
              <a:rPr lang="en-US">
                <a:solidFill>
                  <a:srgbClr val="FFFFFF"/>
                </a:solidFill>
                <a:latin typeface="Tahoma"/>
              </a:rPr>
              <a:pPr>
                <a:defRPr/>
              </a:pPr>
              <a:t>92</a:t>
            </a:fld>
            <a:endParaRPr lang="en-US">
              <a:solidFill>
                <a:srgbClr val="FFFFFF"/>
              </a:solidFill>
              <a:latin typeface="Tahoma"/>
            </a:endParaRPr>
          </a:p>
        </p:txBody>
      </p:sp>
      <p:sp>
        <p:nvSpPr>
          <p:cNvPr id="3" name="Rectangle 2"/>
          <p:cNvSpPr/>
          <p:nvPr/>
        </p:nvSpPr>
        <p:spPr>
          <a:xfrm>
            <a:off x="217789" y="6336268"/>
            <a:ext cx="1418593"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NIDA</a:t>
            </a:r>
          </a:p>
        </p:txBody>
      </p:sp>
    </p:spTree>
    <p:extLst>
      <p:ext uri="{BB962C8B-B14F-4D97-AF65-F5344CB8AC3E}">
        <p14:creationId xmlns:p14="http://schemas.microsoft.com/office/powerpoint/2010/main" val="4187179702"/>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485900" y="506121"/>
            <a:ext cx="6343650" cy="845344"/>
          </a:xfrm>
        </p:spPr>
        <p:txBody>
          <a:bodyPr/>
          <a:lstStyle/>
          <a:p>
            <a:pPr eaLnBrk="1" hangingPunct="1">
              <a:defRPr/>
            </a:pPr>
            <a:r>
              <a:rPr lang="en-US" sz="4000" dirty="0" smtClean="0"/>
              <a:t>Four Legs of Addiction</a:t>
            </a:r>
          </a:p>
        </p:txBody>
      </p:sp>
      <p:sp>
        <p:nvSpPr>
          <p:cNvPr id="1147911" name="Text Box 7"/>
          <p:cNvSpPr txBox="1">
            <a:spLocks noChangeArrowheads="1"/>
          </p:cNvSpPr>
          <p:nvPr/>
        </p:nvSpPr>
        <p:spPr bwMode="auto">
          <a:xfrm>
            <a:off x="580292" y="4828493"/>
            <a:ext cx="80303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kumimoji="1" lang="en-US" sz="2400" dirty="0">
                <a:solidFill>
                  <a:srgbClr val="FFFFFF"/>
                </a:solidFill>
                <a:latin typeface="Tahoma"/>
                <a:cs typeface="Arial" pitchFamily="34" charset="0"/>
              </a:rPr>
              <a:t>All four legs are required to “support” the patient, and if one leg is missing, the chair will be unstable and unable to accomplish its goal.</a:t>
            </a:r>
          </a:p>
        </p:txBody>
      </p:sp>
      <p:grpSp>
        <p:nvGrpSpPr>
          <p:cNvPr id="2" name="Group 15"/>
          <p:cNvGrpSpPr>
            <a:grpSpLocks/>
          </p:cNvGrpSpPr>
          <p:nvPr/>
        </p:nvGrpSpPr>
        <p:grpSpPr bwMode="auto">
          <a:xfrm>
            <a:off x="1885950" y="2628903"/>
            <a:ext cx="5507832" cy="2100263"/>
            <a:chOff x="624" y="1488"/>
            <a:chExt cx="4626" cy="1764"/>
          </a:xfrm>
        </p:grpSpPr>
        <p:sp>
          <p:nvSpPr>
            <p:cNvPr id="3" name="Text Box 3"/>
            <p:cNvSpPr txBox="1">
              <a:spLocks noChangeArrowheads="1"/>
            </p:cNvSpPr>
            <p:nvPr/>
          </p:nvSpPr>
          <p:spPr bwMode="auto">
            <a:xfrm>
              <a:off x="624" y="1717"/>
              <a:ext cx="147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kumimoji="1" lang="en-US" b="1" dirty="0">
                  <a:solidFill>
                    <a:srgbClr val="FFFF00"/>
                  </a:solidFill>
                  <a:latin typeface="Tahoma"/>
                  <a:cs typeface="Arial" pitchFamily="34" charset="0"/>
                </a:rPr>
                <a:t>Psychological</a:t>
              </a:r>
            </a:p>
          </p:txBody>
        </p:sp>
        <p:sp>
          <p:nvSpPr>
            <p:cNvPr id="76807" name="Text Box 4"/>
            <p:cNvSpPr txBox="1">
              <a:spLocks noChangeArrowheads="1"/>
            </p:cNvSpPr>
            <p:nvPr/>
          </p:nvSpPr>
          <p:spPr bwMode="auto">
            <a:xfrm>
              <a:off x="1152" y="2725"/>
              <a:ext cx="97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kumimoji="1" lang="en-US" b="1" dirty="0">
                  <a:solidFill>
                    <a:srgbClr val="FFFF00"/>
                  </a:solidFill>
                  <a:latin typeface="Tahoma"/>
                  <a:cs typeface="Arial" pitchFamily="34" charset="0"/>
                </a:rPr>
                <a:t>Spiritual</a:t>
              </a:r>
            </a:p>
          </p:txBody>
        </p:sp>
        <p:sp>
          <p:nvSpPr>
            <p:cNvPr id="76808" name="Text Box 5"/>
            <p:cNvSpPr txBox="1">
              <a:spLocks noChangeArrowheads="1"/>
            </p:cNvSpPr>
            <p:nvPr/>
          </p:nvSpPr>
          <p:spPr bwMode="auto">
            <a:xfrm>
              <a:off x="4150" y="1669"/>
              <a:ext cx="110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kumimoji="1" lang="en-US" b="1" dirty="0">
                  <a:solidFill>
                    <a:srgbClr val="FFFF00"/>
                  </a:solidFill>
                  <a:latin typeface="Tahoma"/>
                  <a:cs typeface="Arial" pitchFamily="34" charset="0"/>
                </a:rPr>
                <a:t>Biological</a:t>
              </a:r>
            </a:p>
          </p:txBody>
        </p:sp>
        <p:sp>
          <p:nvSpPr>
            <p:cNvPr id="76809" name="Text Box 6"/>
            <p:cNvSpPr txBox="1">
              <a:spLocks noChangeArrowheads="1"/>
            </p:cNvSpPr>
            <p:nvPr/>
          </p:nvSpPr>
          <p:spPr bwMode="auto">
            <a:xfrm>
              <a:off x="4401" y="2629"/>
              <a:ext cx="73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kumimoji="1" lang="en-US" b="1" dirty="0">
                  <a:solidFill>
                    <a:srgbClr val="FFFF00"/>
                  </a:solidFill>
                  <a:latin typeface="Tahoma"/>
                  <a:cs typeface="Arial" pitchFamily="34" charset="0"/>
                </a:rPr>
                <a:t>Social</a:t>
              </a:r>
            </a:p>
          </p:txBody>
        </p:sp>
        <p:sp>
          <p:nvSpPr>
            <p:cNvPr id="70667" name="Line 8"/>
            <p:cNvSpPr>
              <a:spLocks noChangeShapeType="1"/>
            </p:cNvSpPr>
            <p:nvPr/>
          </p:nvSpPr>
          <p:spPr bwMode="auto">
            <a:xfrm>
              <a:off x="1680" y="2016"/>
              <a:ext cx="912"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70668" name="Line 9"/>
            <p:cNvSpPr>
              <a:spLocks noChangeShapeType="1"/>
            </p:cNvSpPr>
            <p:nvPr/>
          </p:nvSpPr>
          <p:spPr bwMode="auto">
            <a:xfrm>
              <a:off x="1968" y="2880"/>
              <a:ext cx="864"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sp>
          <p:nvSpPr>
            <p:cNvPr id="70669" name="Line 10"/>
            <p:cNvSpPr>
              <a:spLocks noChangeShapeType="1"/>
            </p:cNvSpPr>
            <p:nvPr/>
          </p:nvSpPr>
          <p:spPr bwMode="auto">
            <a:xfrm flipH="1">
              <a:off x="3216" y="1968"/>
              <a:ext cx="1152"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pic>
          <p:nvPicPr>
            <p:cNvPr id="70670"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2" y="1488"/>
              <a:ext cx="1402" cy="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1" name="Line 12"/>
            <p:cNvSpPr>
              <a:spLocks noChangeShapeType="1"/>
            </p:cNvSpPr>
            <p:nvPr/>
          </p:nvSpPr>
          <p:spPr bwMode="auto">
            <a:xfrm flipH="1">
              <a:off x="3600" y="2784"/>
              <a:ext cx="816"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350">
                <a:solidFill>
                  <a:srgbClr val="FFFFFF"/>
                </a:solidFill>
                <a:latin typeface="Tahoma"/>
                <a:cs typeface="Arial" pitchFamily="34" charset="0"/>
              </a:endParaRPr>
            </a:p>
          </p:txBody>
        </p:sp>
      </p:grpSp>
      <p:sp>
        <p:nvSpPr>
          <p:cNvPr id="76805" name="Text Box 14"/>
          <p:cNvSpPr txBox="1">
            <a:spLocks noChangeArrowheads="1"/>
          </p:cNvSpPr>
          <p:nvPr/>
        </p:nvSpPr>
        <p:spPr bwMode="auto">
          <a:xfrm>
            <a:off x="773723" y="1504439"/>
            <a:ext cx="7836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kumimoji="1" lang="en-US" sz="2400" dirty="0">
                <a:solidFill>
                  <a:srgbClr val="FFFFFF"/>
                </a:solidFill>
                <a:latin typeface="Tahoma"/>
                <a:cs typeface="Arial" pitchFamily="34" charset="0"/>
              </a:rPr>
              <a:t>Think of this concept as a chair, with each leg representing a component of a patient’s treatment plan.</a:t>
            </a:r>
          </a:p>
        </p:txBody>
      </p:sp>
      <p:sp>
        <p:nvSpPr>
          <p:cNvPr id="4" name="Slide Number Placeholder 3"/>
          <p:cNvSpPr>
            <a:spLocks noGrp="1"/>
          </p:cNvSpPr>
          <p:nvPr>
            <p:ph type="sldNum" sz="quarter" idx="12"/>
          </p:nvPr>
        </p:nvSpPr>
        <p:spPr/>
        <p:txBody>
          <a:bodyPr/>
          <a:lstStyle/>
          <a:p>
            <a:pPr>
              <a:defRPr/>
            </a:pPr>
            <a:fld id="{DD214355-8A2D-4888-99B6-4CE3954DA3C4}" type="slidenum">
              <a:rPr lang="en-US">
                <a:solidFill>
                  <a:srgbClr val="FFFFFF"/>
                </a:solidFill>
                <a:latin typeface="Tahoma"/>
              </a:rPr>
              <a:pPr>
                <a:defRPr/>
              </a:pPr>
              <a:t>93</a:t>
            </a:fld>
            <a:endParaRPr lang="en-US">
              <a:solidFill>
                <a:srgbClr val="FFFFFF"/>
              </a:solidFill>
              <a:latin typeface="Tahoma"/>
            </a:endParaRPr>
          </a:p>
        </p:txBody>
      </p:sp>
      <p:sp>
        <p:nvSpPr>
          <p:cNvPr id="5" name="Rectangle 4"/>
          <p:cNvSpPr/>
          <p:nvPr/>
        </p:nvSpPr>
        <p:spPr>
          <a:xfrm>
            <a:off x="320200" y="6350289"/>
            <a:ext cx="1418593"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NIDA</a:t>
            </a:r>
          </a:p>
        </p:txBody>
      </p:sp>
    </p:spTree>
    <p:custDataLst>
      <p:tags r:id="rId1"/>
    </p:custDataLst>
    <p:extLst>
      <p:ext uri="{BB962C8B-B14F-4D97-AF65-F5344CB8AC3E}">
        <p14:creationId xmlns:p14="http://schemas.microsoft.com/office/powerpoint/2010/main" val="29102768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47911"/>
                                        </p:tgtEl>
                                        <p:attrNameLst>
                                          <p:attrName>style.visibility</p:attrName>
                                        </p:attrNameLst>
                                      </p:cBhvr>
                                      <p:to>
                                        <p:strVal val="visible"/>
                                      </p:to>
                                    </p:set>
                                    <p:animEffect transition="in" filter="dissolve">
                                      <p:cBhvr>
                                        <p:cTn id="12" dur="500"/>
                                        <p:tgtEl>
                                          <p:spTgt spid="1147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11"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1991927" y="1567543"/>
            <a:ext cx="5422106" cy="209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0"/>
              </a:spcBef>
              <a:spcAft>
                <a:spcPct val="0"/>
              </a:spcAft>
              <a:buClrTx/>
              <a:buSzTx/>
              <a:buNone/>
              <a:defRPr/>
            </a:pPr>
            <a:r>
              <a:rPr lang="en-US" altLang="en-US" sz="3600" b="1" i="1" dirty="0">
                <a:solidFill>
                  <a:srgbClr val="FFFF00"/>
                </a:solidFill>
                <a:latin typeface="Tahoma"/>
                <a:ea typeface="MS PGothic" pitchFamily="34" charset="-128"/>
                <a:cs typeface="Arial" pitchFamily="34" charset="0"/>
              </a:rPr>
              <a:t>Full recovery is a challenge but it is possible …</a:t>
            </a:r>
          </a:p>
        </p:txBody>
      </p:sp>
      <p:pic>
        <p:nvPicPr>
          <p:cNvPr id="71683" name="Picture 4" descr="white ni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3300" y="5685244"/>
            <a:ext cx="482204" cy="16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A8E805E-583C-477D-9DD3-9D0417632679}" type="slidenum">
              <a:rPr lang="en-US">
                <a:solidFill>
                  <a:srgbClr val="FFFFFF"/>
                </a:solidFill>
                <a:latin typeface="Tahoma"/>
              </a:rPr>
              <a:pPr>
                <a:defRPr/>
              </a:pPr>
              <a:t>94</a:t>
            </a:fld>
            <a:endParaRPr lang="en-US">
              <a:solidFill>
                <a:srgbClr val="FFFFFF"/>
              </a:solidFill>
              <a:latin typeface="Tahoma"/>
            </a:endParaRPr>
          </a:p>
        </p:txBody>
      </p:sp>
    </p:spTree>
    <p:extLst>
      <p:ext uri="{BB962C8B-B14F-4D97-AF65-F5344CB8AC3E}">
        <p14:creationId xmlns:p14="http://schemas.microsoft.com/office/powerpoint/2010/main" val="1636701416"/>
      </p:ext>
    </p:extLst>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429" y="2307431"/>
            <a:ext cx="5323284" cy="326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AF7290C-A2F8-4E35-87D8-751C48FD97B5}" type="slidenum">
              <a:rPr lang="en-US">
                <a:solidFill>
                  <a:srgbClr val="FFFFFF"/>
                </a:solidFill>
                <a:latin typeface="Tahoma"/>
              </a:rPr>
              <a:pPr>
                <a:defRPr/>
              </a:pPr>
              <a:t>95</a:t>
            </a:fld>
            <a:endParaRPr lang="en-US">
              <a:solidFill>
                <a:srgbClr val="FFFFFF"/>
              </a:solidFill>
              <a:latin typeface="Tahoma"/>
            </a:endParaRPr>
          </a:p>
        </p:txBody>
      </p:sp>
      <p:sp>
        <p:nvSpPr>
          <p:cNvPr id="129027" name="Rectangle 3"/>
          <p:cNvSpPr>
            <a:spLocks noGrp="1" noChangeArrowheads="1"/>
          </p:cNvSpPr>
          <p:nvPr>
            <p:ph type="title" idx="4294967295"/>
          </p:nvPr>
        </p:nvSpPr>
        <p:spPr>
          <a:xfrm>
            <a:off x="693738" y="558800"/>
            <a:ext cx="8450262" cy="685800"/>
          </a:xfrm>
        </p:spPr>
        <p:txBody>
          <a:bodyPr/>
          <a:lstStyle/>
          <a:p>
            <a:pPr algn="ctr">
              <a:lnSpc>
                <a:spcPct val="90000"/>
              </a:lnSpc>
              <a:defRPr/>
            </a:pPr>
            <a:r>
              <a:rPr lang="en-US" altLang="en-US" sz="3200" dirty="0">
                <a:solidFill>
                  <a:srgbClr val="FFFF00"/>
                </a:solidFill>
              </a:rPr>
              <a:t>Extended Abstinence </a:t>
            </a:r>
            <a:br>
              <a:rPr lang="en-US" altLang="en-US" sz="3200" dirty="0">
                <a:solidFill>
                  <a:srgbClr val="FFFF00"/>
                </a:solidFill>
              </a:rPr>
            </a:br>
            <a:r>
              <a:rPr lang="en-US" altLang="en-US" sz="3200" dirty="0">
                <a:solidFill>
                  <a:srgbClr val="FFFF00"/>
                </a:solidFill>
              </a:rPr>
              <a:t>is Predictive of Sustained Recovery</a:t>
            </a:r>
          </a:p>
        </p:txBody>
      </p:sp>
      <p:sp>
        <p:nvSpPr>
          <p:cNvPr id="72708" name="Rectangle 4"/>
          <p:cNvSpPr>
            <a:spLocks noChangeArrowheads="1"/>
          </p:cNvSpPr>
          <p:nvPr/>
        </p:nvSpPr>
        <p:spPr bwMode="auto">
          <a:xfrm>
            <a:off x="2283628" y="1941911"/>
            <a:ext cx="5280422" cy="273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latin typeface="Helvetica" pitchFamily="34" charset="0"/>
              <a:ea typeface="MS PGothic" pitchFamily="34" charset="-128"/>
              <a:cs typeface="Arial" pitchFamily="34" charset="0"/>
            </a:endParaRPr>
          </a:p>
        </p:txBody>
      </p:sp>
      <p:sp>
        <p:nvSpPr>
          <p:cNvPr id="441349" name="AutoShape 5"/>
          <p:cNvSpPr>
            <a:spLocks noChangeArrowheads="1"/>
          </p:cNvSpPr>
          <p:nvPr/>
        </p:nvSpPr>
        <p:spPr bwMode="auto">
          <a:xfrm>
            <a:off x="2902744" y="2805113"/>
            <a:ext cx="1348979" cy="910829"/>
          </a:xfrm>
          <a:prstGeom prst="wedgeRectCallout">
            <a:avLst>
              <a:gd name="adj1" fmla="val 63505"/>
              <a:gd name="adj2" fmla="val 73269"/>
            </a:avLst>
          </a:prstGeom>
          <a:solidFill>
            <a:schemeClr val="bg1"/>
          </a:solidFill>
          <a:ln w="38100">
            <a:solidFill>
              <a:srgbClr val="0033CC"/>
            </a:solidFill>
            <a:miter lim="800000"/>
            <a:headEnd/>
            <a:tailEnd/>
          </a:ln>
        </p:spPr>
        <p:txBody>
          <a:bodyPr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0"/>
              </a:spcBef>
              <a:spcAft>
                <a:spcPct val="0"/>
              </a:spcAft>
              <a:buClrTx/>
              <a:buSzTx/>
              <a:buNone/>
            </a:pPr>
            <a:r>
              <a:rPr lang="en-US" altLang="en-US" sz="1350" b="1" dirty="0">
                <a:solidFill>
                  <a:srgbClr val="FFFF00"/>
                </a:solidFill>
                <a:latin typeface="Times New Roman" pitchFamily="18" charset="0"/>
                <a:ea typeface="MS PGothic" pitchFamily="34" charset="-128"/>
                <a:cs typeface="Arial" pitchFamily="34" charset="0"/>
              </a:rPr>
              <a:t>It takes a year of abstinence before less than half relapse</a:t>
            </a:r>
          </a:p>
        </p:txBody>
      </p:sp>
      <p:sp>
        <p:nvSpPr>
          <p:cNvPr id="72710" name="Text Box 6"/>
          <p:cNvSpPr txBox="1">
            <a:spLocks noChangeArrowheads="1"/>
          </p:cNvSpPr>
          <p:nvPr/>
        </p:nvSpPr>
        <p:spPr bwMode="auto">
          <a:xfrm>
            <a:off x="158949" y="6397823"/>
            <a:ext cx="4246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50000"/>
              </a:spcBef>
              <a:spcAft>
                <a:spcPct val="0"/>
              </a:spcAft>
              <a:buClrTx/>
              <a:buSzTx/>
              <a:buNone/>
            </a:pPr>
            <a:r>
              <a:rPr lang="en-US" altLang="en-US" sz="1800" dirty="0" smtClean="0">
                <a:latin typeface="Calibri" panose="020F0502020204030204" pitchFamily="34" charset="0"/>
                <a:ea typeface="MS PGothic" pitchFamily="34" charset="-128"/>
                <a:cs typeface="Calibri" panose="020F0502020204030204" pitchFamily="34" charset="0"/>
              </a:rPr>
              <a:t>SOURCE: Dennis </a:t>
            </a:r>
            <a:r>
              <a:rPr lang="en-US" altLang="en-US" sz="1800" dirty="0">
                <a:latin typeface="Calibri" panose="020F0502020204030204" pitchFamily="34" charset="0"/>
                <a:ea typeface="MS PGothic" pitchFamily="34" charset="-128"/>
                <a:cs typeface="Calibri" panose="020F0502020204030204" pitchFamily="34" charset="0"/>
              </a:rPr>
              <a:t>et al, </a:t>
            </a:r>
            <a:r>
              <a:rPr lang="en-US" altLang="en-US" sz="1800" dirty="0" smtClean="0">
                <a:latin typeface="Calibri" panose="020F0502020204030204" pitchFamily="34" charset="0"/>
                <a:ea typeface="MS PGothic" pitchFamily="34" charset="-128"/>
                <a:cs typeface="Calibri" panose="020F0502020204030204" pitchFamily="34" charset="0"/>
              </a:rPr>
              <a:t>2007</a:t>
            </a:r>
            <a:endParaRPr lang="en-US" altLang="en-US" sz="900" dirty="0">
              <a:latin typeface="Calibri" panose="020F0502020204030204" pitchFamily="34" charset="0"/>
              <a:ea typeface="MS PGothic" pitchFamily="34" charset="-128"/>
              <a:cs typeface="Calibri" panose="020F0502020204030204" pitchFamily="34" charset="0"/>
            </a:endParaRPr>
          </a:p>
        </p:txBody>
      </p:sp>
      <p:sp>
        <p:nvSpPr>
          <p:cNvPr id="441351" name="AutoShape 7"/>
          <p:cNvSpPr>
            <a:spLocks noChangeArrowheads="1"/>
          </p:cNvSpPr>
          <p:nvPr/>
        </p:nvSpPr>
        <p:spPr bwMode="auto">
          <a:xfrm>
            <a:off x="1257300" y="1814512"/>
            <a:ext cx="2491979" cy="510779"/>
          </a:xfrm>
          <a:prstGeom prst="wedgeRectCallout">
            <a:avLst>
              <a:gd name="adj1" fmla="val 170833"/>
              <a:gd name="adj2" fmla="val 139046"/>
            </a:avLst>
          </a:prstGeom>
          <a:solidFill>
            <a:schemeClr val="bg1"/>
          </a:solidFill>
          <a:ln w="38100">
            <a:solidFill>
              <a:srgbClr val="0033CC"/>
            </a:solidFill>
            <a:miter lim="800000"/>
            <a:headEnd/>
            <a:tailEnd/>
          </a:ln>
        </p:spPr>
        <p:txBody>
          <a:bodyPr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0"/>
              </a:spcBef>
              <a:spcAft>
                <a:spcPct val="0"/>
              </a:spcAft>
              <a:buClrTx/>
              <a:buSzTx/>
              <a:buNone/>
            </a:pPr>
            <a:r>
              <a:rPr lang="en-US" altLang="en-US" sz="1350" b="1" dirty="0">
                <a:solidFill>
                  <a:srgbClr val="FFFF00"/>
                </a:solidFill>
                <a:latin typeface="Times New Roman" pitchFamily="18" charset="0"/>
                <a:ea typeface="MS PGothic" pitchFamily="34" charset="-128"/>
                <a:cs typeface="Arial" pitchFamily="34" charset="0"/>
              </a:rPr>
              <a:t>After 5 years – if you are </a:t>
            </a:r>
            <a:r>
              <a:rPr lang="en-US" altLang="en-US" sz="1350" b="1" dirty="0" smtClean="0">
                <a:solidFill>
                  <a:srgbClr val="FFFF00"/>
                </a:solidFill>
                <a:latin typeface="Times New Roman" pitchFamily="18" charset="0"/>
                <a:ea typeface="MS PGothic" pitchFamily="34" charset="-128"/>
                <a:cs typeface="Arial" pitchFamily="34" charset="0"/>
              </a:rPr>
              <a:t>abstinent, </a:t>
            </a:r>
            <a:r>
              <a:rPr lang="en-US" altLang="en-US" sz="1350" b="1" dirty="0">
                <a:solidFill>
                  <a:srgbClr val="FFFF00"/>
                </a:solidFill>
                <a:latin typeface="Times New Roman" pitchFamily="18" charset="0"/>
                <a:ea typeface="MS PGothic" pitchFamily="34" charset="-128"/>
                <a:cs typeface="Arial" pitchFamily="34" charset="0"/>
              </a:rPr>
              <a:t>you probably will stay that way.</a:t>
            </a:r>
          </a:p>
        </p:txBody>
      </p:sp>
    </p:spTree>
    <p:extLst>
      <p:ext uri="{BB962C8B-B14F-4D97-AF65-F5344CB8AC3E}">
        <p14:creationId xmlns:p14="http://schemas.microsoft.com/office/powerpoint/2010/main" val="2905038263"/>
      </p:ext>
    </p:extLst>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41349"/>
                                        </p:tgtEl>
                                        <p:attrNameLst>
                                          <p:attrName>style.visibility</p:attrName>
                                        </p:attrNameLst>
                                      </p:cBhvr>
                                      <p:to>
                                        <p:strVal val="visible"/>
                                      </p:to>
                                    </p:set>
                                    <p:animEffect transition="in" filter="wipe(right)">
                                      <p:cBhvr>
                                        <p:cTn id="7" dur="500"/>
                                        <p:tgtEl>
                                          <p:spTgt spid="441349"/>
                                        </p:tgtEl>
                                      </p:cBhvr>
                                    </p:animEffect>
                                  </p:childTnLst>
                                  <p:subTnLst>
                                    <p:set>
                                      <p:cBhvr override="childStyle">
                                        <p:cTn dur="1" fill="hold" display="0" masterRel="nextClick" afterEffect="1"/>
                                        <p:tgtEl>
                                          <p:spTgt spid="44134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41351"/>
                                        </p:tgtEl>
                                        <p:attrNameLst>
                                          <p:attrName>style.visibility</p:attrName>
                                        </p:attrNameLst>
                                      </p:cBhvr>
                                      <p:to>
                                        <p:strVal val="visible"/>
                                      </p:to>
                                    </p:set>
                                    <p:animEffect transition="in" filter="wipe(right)">
                                      <p:cBhvr>
                                        <p:cTn id="12" dur="500"/>
                                        <p:tgtEl>
                                          <p:spTgt spid="441351"/>
                                        </p:tgtEl>
                                      </p:cBhvr>
                                    </p:animEffect>
                                  </p:childTnLst>
                                  <p:subTnLst>
                                    <p:set>
                                      <p:cBhvr override="childStyle">
                                        <p:cTn dur="1" fill="hold" display="0" masterRel="nextClick" afterEffect="1"/>
                                        <p:tgtEl>
                                          <p:spTgt spid="44135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9" grpId="0" animBg="1"/>
      <p:bldP spid="44135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600200" y="1371600"/>
            <a:ext cx="6400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None/>
            </a:pPr>
            <a:endParaRPr lang="en-US" altLang="en-US" sz="1350">
              <a:solidFill>
                <a:srgbClr val="FFFFFF"/>
              </a:solidFill>
              <a:cs typeface="Arial" pitchFamily="34" charset="0"/>
            </a:endParaRPr>
          </a:p>
        </p:txBody>
      </p:sp>
      <p:sp>
        <p:nvSpPr>
          <p:cNvPr id="349188" name="Rectangle 4"/>
          <p:cNvSpPr>
            <a:spLocks noGrp="1" noChangeArrowheads="1"/>
          </p:cNvSpPr>
          <p:nvPr>
            <p:ph type="title"/>
          </p:nvPr>
        </p:nvSpPr>
        <p:spPr>
          <a:xfrm>
            <a:off x="613954" y="819150"/>
            <a:ext cx="7996646" cy="857250"/>
          </a:xfrm>
        </p:spPr>
        <p:txBody>
          <a:bodyPr/>
          <a:lstStyle/>
          <a:p>
            <a:pPr>
              <a:defRPr/>
            </a:pPr>
            <a:r>
              <a:rPr lang="en-US" sz="4000" dirty="0">
                <a:latin typeface="Calibri" panose="020F0502020204030204" pitchFamily="34" charset="0"/>
                <a:cs typeface="Calibri" panose="020F0502020204030204" pitchFamily="34" charset="0"/>
              </a:rPr>
              <a:t>Lessons from Chronic Illness</a:t>
            </a:r>
          </a:p>
        </p:txBody>
      </p:sp>
      <p:sp>
        <p:nvSpPr>
          <p:cNvPr id="349187" name="Rectangle 3"/>
          <p:cNvSpPr>
            <a:spLocks noGrp="1" noChangeArrowheads="1"/>
          </p:cNvSpPr>
          <p:nvPr>
            <p:ph idx="1"/>
          </p:nvPr>
        </p:nvSpPr>
        <p:spPr>
          <a:xfrm>
            <a:off x="1783079" y="1790700"/>
            <a:ext cx="6035041" cy="3124200"/>
          </a:xfrm>
        </p:spPr>
        <p:txBody>
          <a:bodyPr/>
          <a:lstStyle/>
          <a:p>
            <a:pPr marL="457200" indent="-457200">
              <a:buFontTx/>
              <a:buAutoNum type="arabicPeriod"/>
              <a:tabLst>
                <a:tab pos="554831" algn="l"/>
              </a:tabLst>
              <a:defRPr/>
            </a:pPr>
            <a:r>
              <a:rPr lang="en-US" sz="3600" dirty="0">
                <a:solidFill>
                  <a:srgbClr val="FFFFFF"/>
                </a:solidFill>
                <a:latin typeface="Calibri" panose="020F0502020204030204" pitchFamily="34" charset="0"/>
                <a:cs typeface="Calibri" panose="020F0502020204030204" pitchFamily="34" charset="0"/>
              </a:rPr>
              <a:t>Medications relieve </a:t>
            </a:r>
            <a:r>
              <a:rPr lang="en-US" sz="3600" dirty="0" smtClean="0">
                <a:solidFill>
                  <a:srgbClr val="FFFFFF"/>
                </a:solidFill>
                <a:latin typeface="Calibri" panose="020F0502020204030204" pitchFamily="34" charset="0"/>
                <a:cs typeface="Calibri" panose="020F0502020204030204" pitchFamily="34" charset="0"/>
              </a:rPr>
              <a:t>symptoms, </a:t>
            </a:r>
            <a:r>
              <a:rPr lang="en-US" sz="3600" dirty="0">
                <a:solidFill>
                  <a:srgbClr val="FFFFFF"/>
                </a:solidFill>
                <a:latin typeface="Calibri" panose="020F0502020204030204" pitchFamily="34" charset="0"/>
                <a:cs typeface="Calibri" panose="020F0502020204030204" pitchFamily="34" charset="0"/>
              </a:rPr>
              <a:t>but…</a:t>
            </a:r>
            <a:r>
              <a:rPr lang="en-US" sz="3600" dirty="0">
                <a:solidFill>
                  <a:srgbClr val="FFFF00"/>
                </a:solidFill>
                <a:latin typeface="Calibri" panose="020F0502020204030204" pitchFamily="34" charset="0"/>
                <a:cs typeface="Calibri" panose="020F0502020204030204" pitchFamily="34" charset="0"/>
              </a:rPr>
              <a:t>behavioral change is necessary </a:t>
            </a:r>
            <a:r>
              <a:rPr lang="en-US" sz="3600" dirty="0">
                <a:latin typeface="Calibri" panose="020F0502020204030204" pitchFamily="34" charset="0"/>
                <a:cs typeface="Calibri" panose="020F0502020204030204" pitchFamily="34" charset="0"/>
              </a:rPr>
              <a:t>for sustained benefit.</a:t>
            </a:r>
          </a:p>
        </p:txBody>
      </p:sp>
      <p:sp>
        <p:nvSpPr>
          <p:cNvPr id="2" name="Slide Number Placeholder 1"/>
          <p:cNvSpPr>
            <a:spLocks noGrp="1"/>
          </p:cNvSpPr>
          <p:nvPr>
            <p:ph type="sldNum" sz="quarter" idx="12"/>
          </p:nvPr>
        </p:nvSpPr>
        <p:spPr/>
        <p:txBody>
          <a:bodyPr/>
          <a:lstStyle/>
          <a:p>
            <a:pPr>
              <a:defRPr/>
            </a:pPr>
            <a:fld id="{C4E529EC-019C-4DD7-BC6E-6DB11413C7BC}" type="slidenum">
              <a:rPr lang="en-US">
                <a:solidFill>
                  <a:srgbClr val="FFFFFF"/>
                </a:solidFill>
                <a:latin typeface="Tahoma"/>
              </a:rPr>
              <a:pPr>
                <a:defRPr/>
              </a:pPr>
              <a:t>96</a:t>
            </a:fld>
            <a:endParaRPr lang="en-US">
              <a:solidFill>
                <a:srgbClr val="FFFFFF"/>
              </a:solidFill>
              <a:latin typeface="Tahoma"/>
            </a:endParaRPr>
          </a:p>
        </p:txBody>
      </p:sp>
      <p:sp>
        <p:nvSpPr>
          <p:cNvPr id="3" name="TextBox 2"/>
          <p:cNvSpPr txBox="1"/>
          <p:nvPr/>
        </p:nvSpPr>
        <p:spPr>
          <a:xfrm>
            <a:off x="1792223" y="4314735"/>
            <a:ext cx="6208776" cy="1815882"/>
          </a:xfrm>
          <a:prstGeom prst="rect">
            <a:avLst/>
          </a:prstGeom>
          <a:noFill/>
        </p:spPr>
        <p:txBody>
          <a:bodyPr wrap="square" rtlCol="0">
            <a:spAutoFit/>
          </a:bodyPr>
          <a:lstStyle/>
          <a:p>
            <a:r>
              <a:rPr lang="en-US" sz="2800" dirty="0" smtClean="0"/>
              <a:t>For instance, naltrexone can help with alcohol or opioid use, but learning to recognize and avoid triggering people, places, and events is also necessary. </a:t>
            </a:r>
            <a:endParaRPr lang="en-US" sz="2800" dirty="0"/>
          </a:p>
        </p:txBody>
      </p:sp>
      <p:sp>
        <p:nvSpPr>
          <p:cNvPr id="4" name="Rectangle 3"/>
          <p:cNvSpPr/>
          <p:nvPr/>
        </p:nvSpPr>
        <p:spPr>
          <a:xfrm>
            <a:off x="217329" y="6336268"/>
            <a:ext cx="2335639"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a:t>
            </a:r>
            <a:r>
              <a:rPr lang="en-US" dirty="0" smtClean="0">
                <a:latin typeface="Calibri" panose="020F0502020204030204" pitchFamily="34" charset="0"/>
                <a:cs typeface="Calibri" panose="020F0502020204030204" pitchFamily="34" charset="0"/>
              </a:rPr>
              <a:t>SAMHSA, 2018</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3197629"/>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574765" y="695325"/>
            <a:ext cx="8281851" cy="857250"/>
          </a:xfrm>
        </p:spPr>
        <p:txBody>
          <a:bodyPr/>
          <a:lstStyle/>
          <a:p>
            <a:pPr>
              <a:defRPr/>
            </a:pPr>
            <a:r>
              <a:rPr lang="en-US" sz="4000" dirty="0">
                <a:latin typeface="Calibri" panose="020F0502020204030204" pitchFamily="34" charset="0"/>
                <a:cs typeface="Calibri" panose="020F0502020204030204" pitchFamily="34" charset="0"/>
              </a:rPr>
              <a:t>Lessons from Chronic Illness</a:t>
            </a:r>
          </a:p>
        </p:txBody>
      </p:sp>
      <p:sp>
        <p:nvSpPr>
          <p:cNvPr id="351234" name="Rectangle 2"/>
          <p:cNvSpPr>
            <a:spLocks noGrp="1" noChangeArrowheads="1"/>
          </p:cNvSpPr>
          <p:nvPr>
            <p:ph idx="1"/>
          </p:nvPr>
        </p:nvSpPr>
        <p:spPr>
          <a:xfrm>
            <a:off x="914400" y="2400300"/>
            <a:ext cx="7370064" cy="3848100"/>
          </a:xfrm>
        </p:spPr>
        <p:txBody>
          <a:bodyPr/>
          <a:lstStyle/>
          <a:p>
            <a:pPr marL="728663" lvl="1" indent="-385763">
              <a:buNone/>
              <a:defRPr/>
            </a:pPr>
            <a:r>
              <a:rPr lang="en-US" sz="3200" dirty="0">
                <a:latin typeface="Calibri" panose="020F0502020204030204" pitchFamily="34" charset="0"/>
                <a:cs typeface="Calibri" panose="020F0502020204030204" pitchFamily="34" charset="0"/>
              </a:rPr>
              <a:t>2. Treatment effects </a:t>
            </a:r>
            <a:r>
              <a:rPr lang="en-US" sz="3200" dirty="0">
                <a:solidFill>
                  <a:srgbClr val="FFFFFF"/>
                </a:solidFill>
                <a:latin typeface="Calibri" panose="020F0502020204030204" pitchFamily="34" charset="0"/>
                <a:cs typeface="Calibri" panose="020F0502020204030204" pitchFamily="34" charset="0"/>
              </a:rPr>
              <a:t>usually</a:t>
            </a:r>
            <a:r>
              <a:rPr lang="en-US" sz="3200" dirty="0">
                <a:latin typeface="Calibri" panose="020F0502020204030204" pitchFamily="34" charset="0"/>
                <a:cs typeface="Calibri" panose="020F0502020204030204" pitchFamily="34" charset="0"/>
              </a:rPr>
              <a:t> don’t last very long </a:t>
            </a:r>
            <a:r>
              <a:rPr lang="en-US" sz="3200" dirty="0">
                <a:solidFill>
                  <a:srgbClr val="FFFF00"/>
                </a:solidFill>
                <a:latin typeface="Calibri" panose="020F0502020204030204" pitchFamily="34" charset="0"/>
                <a:cs typeface="Calibri" panose="020F0502020204030204" pitchFamily="34" charset="0"/>
              </a:rPr>
              <a:t>after treatment stops</a:t>
            </a:r>
            <a:r>
              <a:rPr lang="en-US" sz="3200" dirty="0" smtClean="0">
                <a:latin typeface="Calibri" panose="020F0502020204030204" pitchFamily="34" charset="0"/>
                <a:cs typeface="Calibri" panose="020F0502020204030204" pitchFamily="34" charset="0"/>
              </a:rPr>
              <a:t>.</a:t>
            </a:r>
          </a:p>
          <a:p>
            <a:pPr marL="728663" lvl="1" indent="-385763">
              <a:buNone/>
              <a:defRPr/>
            </a:pPr>
            <a:endParaRPr lang="en-US" sz="3200" dirty="0">
              <a:latin typeface="Calibri" panose="020F0502020204030204" pitchFamily="34" charset="0"/>
              <a:cs typeface="Calibri" panose="020F0502020204030204" pitchFamily="34" charset="0"/>
            </a:endParaRPr>
          </a:p>
          <a:p>
            <a:pPr marL="728663" lvl="1" indent="-385763">
              <a:buClr>
                <a:srgbClr val="FFFFFF"/>
              </a:buClr>
              <a:buNone/>
              <a:defRPr/>
            </a:pPr>
            <a:r>
              <a:rPr lang="en-US" sz="2800" dirty="0" smtClean="0">
                <a:latin typeface="Calibri" panose="020F0502020204030204" pitchFamily="34" charset="0"/>
                <a:cs typeface="Calibri" panose="020F0502020204030204" pitchFamily="34" charset="0"/>
              </a:rPr>
              <a:t>For example, if you stop taking blood pressure medication, hypertension returns. If substance use is treated as an acute problem with short-term treatment, the treatment effects also tend to wane. </a:t>
            </a:r>
            <a:endParaRPr lang="en-US" sz="28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7B8B5441-CC3F-45DB-86FC-2E1F6BC6BC78}" type="slidenum">
              <a:rPr lang="en-US">
                <a:solidFill>
                  <a:srgbClr val="FFFFFF"/>
                </a:solidFill>
                <a:latin typeface="Tahoma"/>
              </a:rPr>
              <a:pPr>
                <a:defRPr/>
              </a:pPr>
              <a:t>97</a:t>
            </a:fld>
            <a:endParaRPr lang="en-US">
              <a:solidFill>
                <a:srgbClr val="FFFFFF"/>
              </a:solidFill>
              <a:latin typeface="Tahoma"/>
            </a:endParaRPr>
          </a:p>
        </p:txBody>
      </p:sp>
      <p:sp>
        <p:nvSpPr>
          <p:cNvPr id="3" name="Rectangle 2"/>
          <p:cNvSpPr/>
          <p:nvPr/>
        </p:nvSpPr>
        <p:spPr>
          <a:xfrm>
            <a:off x="143743" y="6336268"/>
            <a:ext cx="2335639"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SAMHSA, 2018</a:t>
            </a:r>
          </a:p>
        </p:txBody>
      </p:sp>
    </p:spTree>
    <p:extLst>
      <p:ext uri="{BB962C8B-B14F-4D97-AF65-F5344CB8AC3E}">
        <p14:creationId xmlns:p14="http://schemas.microsoft.com/office/powerpoint/2010/main" val="1145884303"/>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3283" name="Rectangle 3"/>
          <p:cNvSpPr>
            <a:spLocks noGrp="1" noChangeArrowheads="1"/>
          </p:cNvSpPr>
          <p:nvPr>
            <p:ph type="title"/>
          </p:nvPr>
        </p:nvSpPr>
        <p:spPr>
          <a:xfrm>
            <a:off x="587829" y="722205"/>
            <a:ext cx="8151223" cy="857250"/>
          </a:xfrm>
        </p:spPr>
        <p:txBody>
          <a:bodyPr/>
          <a:lstStyle/>
          <a:p>
            <a:pPr>
              <a:defRPr/>
            </a:pPr>
            <a:r>
              <a:rPr lang="en-US" sz="4000" dirty="0" smtClean="0">
                <a:latin typeface="Calibri" panose="020F0502020204030204" pitchFamily="34" charset="0"/>
                <a:cs typeface="Calibri" panose="020F0502020204030204" pitchFamily="34" charset="0"/>
              </a:rPr>
              <a:t>Lessons from Chronic Illness</a:t>
            </a:r>
            <a:endParaRPr lang="en-US" sz="3200" dirty="0">
              <a:latin typeface="Calibri" panose="020F0502020204030204" pitchFamily="34" charset="0"/>
              <a:cs typeface="Calibri" panose="020F0502020204030204" pitchFamily="34" charset="0"/>
            </a:endParaRPr>
          </a:p>
        </p:txBody>
      </p:sp>
      <p:sp>
        <p:nvSpPr>
          <p:cNvPr id="353282" name="Rectangle 2"/>
          <p:cNvSpPr>
            <a:spLocks noGrp="1" noChangeArrowheads="1"/>
          </p:cNvSpPr>
          <p:nvPr>
            <p:ph idx="1"/>
          </p:nvPr>
        </p:nvSpPr>
        <p:spPr>
          <a:xfrm>
            <a:off x="1771650" y="4035192"/>
            <a:ext cx="6115050" cy="1853543"/>
          </a:xfrm>
        </p:spPr>
        <p:txBody>
          <a:bodyPr/>
          <a:lstStyle/>
          <a:p>
            <a:pPr marL="85725" lvl="1" indent="0">
              <a:lnSpc>
                <a:spcPct val="80000"/>
              </a:lnSpc>
              <a:buClr>
                <a:srgbClr val="FFFFFF"/>
              </a:buClr>
              <a:buNone/>
              <a:defRPr/>
            </a:pPr>
            <a:r>
              <a:rPr lang="en-US" sz="2400" dirty="0">
                <a:solidFill>
                  <a:srgbClr val="FFFF00"/>
                </a:solidFill>
              </a:rPr>
              <a:t>			</a:t>
            </a:r>
          </a:p>
          <a:p>
            <a:pPr marL="85725" lvl="1" indent="0" algn="ctr">
              <a:lnSpc>
                <a:spcPct val="80000"/>
              </a:lnSpc>
              <a:buClr>
                <a:srgbClr val="FFFFFF"/>
              </a:buClr>
              <a:buNone/>
              <a:defRPr/>
            </a:pPr>
            <a:r>
              <a:rPr lang="en-US" sz="3200" dirty="0">
                <a:latin typeface="Calibri" panose="020F0502020204030204" pitchFamily="34" charset="0"/>
                <a:cs typeface="Calibri" panose="020F0502020204030204" pitchFamily="34" charset="0"/>
              </a:rPr>
              <a:t>This could include </a:t>
            </a:r>
            <a:r>
              <a:rPr lang="en-US" sz="3200" dirty="0" smtClean="0">
                <a:latin typeface="Calibri" panose="020F0502020204030204" pitchFamily="34" charset="0"/>
                <a:cs typeface="Calibri" panose="020F0502020204030204" pitchFamily="34" charset="0"/>
              </a:rPr>
              <a:t>support groups, individual therapy, urine testing, or </a:t>
            </a:r>
            <a:r>
              <a:rPr lang="en-US" sz="3200" dirty="0">
                <a:latin typeface="Calibri" panose="020F0502020204030204" pitchFamily="34" charset="0"/>
                <a:cs typeface="Calibri" panose="020F0502020204030204" pitchFamily="34" charset="0"/>
              </a:rPr>
              <a:t>self-help groups such as AA/NA</a:t>
            </a:r>
          </a:p>
        </p:txBody>
      </p:sp>
      <p:sp>
        <p:nvSpPr>
          <p:cNvPr id="2" name="Slide Number Placeholder 1"/>
          <p:cNvSpPr>
            <a:spLocks noGrp="1"/>
          </p:cNvSpPr>
          <p:nvPr>
            <p:ph type="sldNum" sz="quarter" idx="12"/>
          </p:nvPr>
        </p:nvSpPr>
        <p:spPr/>
        <p:txBody>
          <a:bodyPr/>
          <a:lstStyle/>
          <a:p>
            <a:pPr>
              <a:defRPr/>
            </a:pPr>
            <a:fld id="{45B86708-166D-430D-BFAC-DB304E9D5793}" type="slidenum">
              <a:rPr lang="en-US">
                <a:solidFill>
                  <a:srgbClr val="FFFFFF"/>
                </a:solidFill>
                <a:latin typeface="Tahoma"/>
              </a:rPr>
              <a:pPr>
                <a:defRPr/>
              </a:pPr>
              <a:t>98</a:t>
            </a:fld>
            <a:endParaRPr lang="en-US" dirty="0">
              <a:solidFill>
                <a:srgbClr val="FFFFFF"/>
              </a:solidFill>
              <a:latin typeface="Tahoma"/>
            </a:endParaRPr>
          </a:p>
        </p:txBody>
      </p:sp>
      <p:sp>
        <p:nvSpPr>
          <p:cNvPr id="80900" name="Text Box 4"/>
          <p:cNvSpPr txBox="1">
            <a:spLocks noChangeArrowheads="1"/>
          </p:cNvSpPr>
          <p:nvPr/>
        </p:nvSpPr>
        <p:spPr bwMode="auto">
          <a:xfrm>
            <a:off x="1771650" y="2571758"/>
            <a:ext cx="634365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623888" indent="-449263"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lvl="1" eaLnBrk="1" fontAlgn="base" hangingPunct="1">
              <a:lnSpc>
                <a:spcPct val="90000"/>
              </a:lnSpc>
              <a:spcAft>
                <a:spcPct val="0"/>
              </a:spcAft>
              <a:buClr>
                <a:srgbClr val="FFFFFF"/>
              </a:buClr>
              <a:buNone/>
              <a:defRPr/>
            </a:pPr>
            <a:r>
              <a:rPr lang="en-US" altLang="en-US" sz="3200" dirty="0">
                <a:solidFill>
                  <a:srgbClr val="FFFFFF"/>
                </a:solidFill>
                <a:latin typeface="Calibri" panose="020F0502020204030204" pitchFamily="34" charset="0"/>
                <a:cs typeface="Calibri" panose="020F0502020204030204" pitchFamily="34" charset="0"/>
              </a:rPr>
              <a:t>3. Some form of </a:t>
            </a:r>
            <a:r>
              <a:rPr lang="en-US" altLang="en-US" sz="3200" dirty="0">
                <a:solidFill>
                  <a:srgbClr val="FFFF00"/>
                </a:solidFill>
                <a:latin typeface="Calibri" panose="020F0502020204030204" pitchFamily="34" charset="0"/>
                <a:cs typeface="Calibri" panose="020F0502020204030204" pitchFamily="34" charset="0"/>
              </a:rPr>
              <a:t>monitoring, support and ongoing treatment </a:t>
            </a:r>
            <a:r>
              <a:rPr lang="en-US" altLang="en-US" sz="3200" dirty="0">
                <a:solidFill>
                  <a:srgbClr val="FFFFFF"/>
                </a:solidFill>
                <a:latin typeface="Calibri" panose="020F0502020204030204" pitchFamily="34" charset="0"/>
                <a:cs typeface="Calibri" panose="020F0502020204030204" pitchFamily="34" charset="0"/>
              </a:rPr>
              <a:t>is needed.</a:t>
            </a:r>
          </a:p>
        </p:txBody>
      </p:sp>
      <p:sp>
        <p:nvSpPr>
          <p:cNvPr id="3" name="Rectangle 2"/>
          <p:cNvSpPr/>
          <p:nvPr/>
        </p:nvSpPr>
        <p:spPr>
          <a:xfrm>
            <a:off x="143744" y="6336268"/>
            <a:ext cx="2335639"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SAMHSA, 2018</a:t>
            </a:r>
          </a:p>
        </p:txBody>
      </p:sp>
    </p:spTree>
    <p:extLst>
      <p:ext uri="{BB962C8B-B14F-4D97-AF65-F5344CB8AC3E}">
        <p14:creationId xmlns:p14="http://schemas.microsoft.com/office/powerpoint/2010/main" val="136553284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505205" y="1452884"/>
            <a:ext cx="8211313"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457200" indent="-457200"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50000"/>
              </a:spcBef>
              <a:spcAft>
                <a:spcPct val="0"/>
              </a:spcAft>
              <a:buClrTx/>
              <a:buSzTx/>
              <a:buFontTx/>
              <a:buChar char="•"/>
              <a:defRPr/>
            </a:pPr>
            <a:r>
              <a:rPr lang="en-US" altLang="en-US" sz="3000" dirty="0">
                <a:solidFill>
                  <a:srgbClr val="FFFFFF"/>
                </a:solidFill>
                <a:latin typeface="Calibri" panose="020F0502020204030204" pitchFamily="34" charset="0"/>
                <a:cs typeface="Calibri" panose="020F0502020204030204" pitchFamily="34" charset="0"/>
              </a:rPr>
              <a:t>Patient </a:t>
            </a:r>
            <a:r>
              <a:rPr lang="en-US" altLang="en-US" sz="3000" dirty="0">
                <a:solidFill>
                  <a:srgbClr val="FFFF00"/>
                </a:solidFill>
                <a:latin typeface="Calibri" panose="020F0502020204030204" pitchFamily="34" charset="0"/>
                <a:cs typeface="Calibri" panose="020F0502020204030204" pitchFamily="34" charset="0"/>
              </a:rPr>
              <a:t>retention</a:t>
            </a:r>
            <a:r>
              <a:rPr lang="en-US" altLang="en-US" sz="3000" dirty="0">
                <a:solidFill>
                  <a:srgbClr val="FFFFFF"/>
                </a:solidFill>
                <a:latin typeface="Calibri" panose="020F0502020204030204" pitchFamily="34" charset="0"/>
                <a:cs typeface="Calibri" panose="020F0502020204030204" pitchFamily="34" charset="0"/>
              </a:rPr>
              <a:t> is </a:t>
            </a:r>
            <a:r>
              <a:rPr lang="en-US" altLang="en-US" sz="3000" dirty="0" smtClean="0">
                <a:solidFill>
                  <a:srgbClr val="FFFFFF"/>
                </a:solidFill>
                <a:latin typeface="Calibri" panose="020F0502020204030204" pitchFamily="34" charset="0"/>
                <a:cs typeface="Calibri" panose="020F0502020204030204" pitchFamily="34" charset="0"/>
              </a:rPr>
              <a:t>critical – the longer they stay in treatment, the better the outcomes </a:t>
            </a:r>
            <a:endParaRPr lang="en-US" altLang="en-US" sz="3000" dirty="0">
              <a:solidFill>
                <a:srgbClr val="FFFFFF"/>
              </a:solidFill>
              <a:latin typeface="Calibri" panose="020F0502020204030204" pitchFamily="34" charset="0"/>
              <a:cs typeface="Calibri" panose="020F0502020204030204" pitchFamily="34" charset="0"/>
            </a:endParaRPr>
          </a:p>
          <a:p>
            <a:pPr fontAlgn="base">
              <a:spcBef>
                <a:spcPct val="50000"/>
              </a:spcBef>
              <a:spcAft>
                <a:spcPct val="0"/>
              </a:spcAft>
              <a:buClrTx/>
              <a:buSzTx/>
              <a:buFontTx/>
              <a:buChar char="•"/>
              <a:defRPr/>
            </a:pPr>
            <a:r>
              <a:rPr lang="en-US" altLang="en-US" sz="3000" dirty="0" smtClean="0">
                <a:solidFill>
                  <a:srgbClr val="FFFFFF"/>
                </a:solidFill>
                <a:latin typeface="Calibri" panose="020F0502020204030204" pitchFamily="34" charset="0"/>
                <a:cs typeface="Calibri" panose="020F0502020204030204" pitchFamily="34" charset="0"/>
              </a:rPr>
              <a:t>Make treatment attractive, perhaps culturally-specific </a:t>
            </a:r>
          </a:p>
          <a:p>
            <a:pPr fontAlgn="base">
              <a:spcBef>
                <a:spcPct val="50000"/>
              </a:spcBef>
              <a:spcAft>
                <a:spcPct val="0"/>
              </a:spcAft>
              <a:buClrTx/>
              <a:buSzTx/>
              <a:buFontTx/>
              <a:buChar char="•"/>
              <a:defRPr/>
            </a:pPr>
            <a:r>
              <a:rPr lang="en-US" altLang="en-US" sz="3000" dirty="0" smtClean="0">
                <a:solidFill>
                  <a:srgbClr val="FFFFFF"/>
                </a:solidFill>
                <a:latin typeface="Calibri" panose="020F0502020204030204" pitchFamily="34" charset="0"/>
                <a:cs typeface="Calibri" panose="020F0502020204030204" pitchFamily="34" charset="0"/>
              </a:rPr>
              <a:t>Offer </a:t>
            </a:r>
            <a:r>
              <a:rPr lang="en-US" altLang="en-US" sz="3000" dirty="0" smtClean="0">
                <a:solidFill>
                  <a:srgbClr val="FFFF00"/>
                </a:solidFill>
                <a:latin typeface="Calibri" panose="020F0502020204030204" pitchFamily="34" charset="0"/>
                <a:cs typeface="Calibri" panose="020F0502020204030204" pitchFamily="34" charset="0"/>
              </a:rPr>
              <a:t>options/alternatives </a:t>
            </a:r>
            <a:r>
              <a:rPr lang="en-US" altLang="en-US" sz="3000" dirty="0" smtClean="0">
                <a:latin typeface="Calibri" panose="020F0502020204030204" pitchFamily="34" charset="0"/>
                <a:cs typeface="Calibri" panose="020F0502020204030204" pitchFamily="34" charset="0"/>
              </a:rPr>
              <a:t>i.e. residential, outpatient, group, individual, etc. </a:t>
            </a:r>
          </a:p>
          <a:p>
            <a:pPr fontAlgn="base">
              <a:spcBef>
                <a:spcPct val="50000"/>
              </a:spcBef>
              <a:spcAft>
                <a:spcPct val="0"/>
              </a:spcAft>
              <a:buClrTx/>
              <a:buSzTx/>
              <a:buFontTx/>
              <a:buChar char="•"/>
              <a:defRPr/>
            </a:pPr>
            <a:r>
              <a:rPr lang="en-US" altLang="en-US" sz="3000" dirty="0" smtClean="0">
                <a:solidFill>
                  <a:srgbClr val="FFFFFF"/>
                </a:solidFill>
                <a:latin typeface="Calibri" panose="020F0502020204030204" pitchFamily="34" charset="0"/>
                <a:cs typeface="Calibri" panose="020F0502020204030204" pitchFamily="34" charset="0"/>
              </a:rPr>
              <a:t>Increase </a:t>
            </a:r>
            <a:r>
              <a:rPr lang="en-US" altLang="en-US" sz="3000" dirty="0">
                <a:solidFill>
                  <a:srgbClr val="FFFFFF"/>
                </a:solidFill>
                <a:latin typeface="Calibri" panose="020F0502020204030204" pitchFamily="34" charset="0"/>
                <a:cs typeface="Calibri" panose="020F0502020204030204" pitchFamily="34" charset="0"/>
              </a:rPr>
              <a:t>monitoring/management </a:t>
            </a:r>
            <a:r>
              <a:rPr lang="en-US" altLang="en-US" sz="3000" dirty="0" smtClean="0">
                <a:solidFill>
                  <a:srgbClr val="FFFFFF"/>
                </a:solidFill>
                <a:latin typeface="Calibri" panose="020F0502020204030204" pitchFamily="34" charset="0"/>
                <a:cs typeface="Calibri" panose="020F0502020204030204" pitchFamily="34" charset="0"/>
              </a:rPr>
              <a:t>– urine drug screening is experienced as beneficial for some people </a:t>
            </a:r>
            <a:endParaRPr lang="en-US" altLang="en-US" sz="3000" dirty="0">
              <a:solidFill>
                <a:srgbClr val="FFFFFF"/>
              </a:solidFill>
              <a:latin typeface="Calibri" panose="020F0502020204030204" pitchFamily="34" charset="0"/>
              <a:cs typeface="Calibri" panose="020F0502020204030204" pitchFamily="34" charset="0"/>
            </a:endParaRPr>
          </a:p>
          <a:p>
            <a:pPr fontAlgn="base">
              <a:spcBef>
                <a:spcPct val="50000"/>
              </a:spcBef>
              <a:spcAft>
                <a:spcPct val="0"/>
              </a:spcAft>
              <a:buClrTx/>
              <a:buSzTx/>
              <a:buNone/>
              <a:defRPr/>
            </a:pPr>
            <a:endParaRPr lang="en-US" altLang="en-US" sz="2400" dirty="0">
              <a:solidFill>
                <a:srgbClr val="FFFFFF"/>
              </a:solidFill>
              <a:latin typeface="Tahoma"/>
              <a:cs typeface="Arial" pitchFamily="34" charset="0"/>
            </a:endParaRPr>
          </a:p>
        </p:txBody>
      </p:sp>
      <p:sp>
        <p:nvSpPr>
          <p:cNvPr id="78851" name="Rectangle 3"/>
          <p:cNvSpPr>
            <a:spLocks noChangeArrowheads="1"/>
          </p:cNvSpPr>
          <p:nvPr/>
        </p:nvSpPr>
        <p:spPr bwMode="auto">
          <a:xfrm>
            <a:off x="1239012" y="423131"/>
            <a:ext cx="6743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0"/>
              </a:spcBef>
              <a:spcAft>
                <a:spcPct val="0"/>
              </a:spcAft>
              <a:buClrTx/>
              <a:buSzTx/>
              <a:buNone/>
            </a:pPr>
            <a:r>
              <a:rPr lang="en-US" altLang="en-US" sz="4000" b="1" dirty="0">
                <a:solidFill>
                  <a:srgbClr val="FFFF00"/>
                </a:solidFill>
                <a:latin typeface="Calibri" panose="020F0502020204030204" pitchFamily="34" charset="0"/>
                <a:cs typeface="Calibri" panose="020F0502020204030204" pitchFamily="34" charset="0"/>
              </a:rPr>
              <a:t>Lessons from Chronic Care</a:t>
            </a:r>
          </a:p>
        </p:txBody>
      </p:sp>
      <p:sp>
        <p:nvSpPr>
          <p:cNvPr id="2" name="Slide Number Placeholder 1"/>
          <p:cNvSpPr>
            <a:spLocks noGrp="1"/>
          </p:cNvSpPr>
          <p:nvPr>
            <p:ph type="sldNum" sz="quarter" idx="12"/>
          </p:nvPr>
        </p:nvSpPr>
        <p:spPr/>
        <p:txBody>
          <a:bodyPr/>
          <a:lstStyle/>
          <a:p>
            <a:pPr>
              <a:defRPr/>
            </a:pPr>
            <a:fld id="{C075C29C-4B67-4AD2-A63F-ED97DD586B05}" type="slidenum">
              <a:rPr lang="en-US">
                <a:solidFill>
                  <a:srgbClr val="FFFFFF"/>
                </a:solidFill>
                <a:latin typeface="Tahoma"/>
              </a:rPr>
              <a:pPr>
                <a:defRPr/>
              </a:pPr>
              <a:t>99</a:t>
            </a:fld>
            <a:endParaRPr lang="en-US">
              <a:solidFill>
                <a:srgbClr val="FFFFFF"/>
              </a:solidFill>
              <a:latin typeface="Tahoma"/>
            </a:endParaRPr>
          </a:p>
        </p:txBody>
      </p:sp>
      <p:sp>
        <p:nvSpPr>
          <p:cNvPr id="3" name="Rectangle 2"/>
          <p:cNvSpPr/>
          <p:nvPr/>
        </p:nvSpPr>
        <p:spPr>
          <a:xfrm>
            <a:off x="160996" y="6477000"/>
            <a:ext cx="2335639"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Source: SAMHSA, 2018</a:t>
            </a:r>
          </a:p>
        </p:txBody>
      </p:sp>
    </p:spTree>
    <p:extLst>
      <p:ext uri="{BB962C8B-B14F-4D97-AF65-F5344CB8AC3E}">
        <p14:creationId xmlns:p14="http://schemas.microsoft.com/office/powerpoint/2010/main" val="1120430437"/>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noFill/>
          <a:prstDash val="solid"/>
          <a:round/>
          <a:headEnd type="none" w="med" len="med"/>
          <a:tailEnd type="none" w="med" len="med"/>
        </a:ln>
        <a:effectLst>
          <a:outerShdw dist="56796" dir="3806097" algn="ctr" rotWithShape="0">
            <a:srgbClr val="000000"/>
          </a:outerShdw>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80000"/>
          </a:lnSpc>
          <a:spcBef>
            <a:spcPct val="0"/>
          </a:spcBef>
          <a:spcAft>
            <a:spcPct val="0"/>
          </a:spcAft>
          <a:buClrTx/>
          <a:buSzTx/>
          <a:buFontTx/>
          <a:buNone/>
          <a:tabLst/>
          <a:defRPr kumimoji="0" lang="en-US" sz="4400" b="1" i="0" u="none" strike="noStrike" cap="none" normalizeH="0" baseline="0" smtClean="0">
            <a:ln>
              <a:noFill/>
            </a:ln>
            <a:solidFill>
              <a:srgbClr val="FFCC00"/>
            </a:solidFill>
            <a:effectLst/>
            <a:latin typeface="Arial" charset="0"/>
          </a:defRPr>
        </a:defPPr>
      </a:lstStyle>
    </a:spDef>
    <a:lnDef>
      <a:spPr bwMode="auto">
        <a:xfrm>
          <a:off x="0" y="0"/>
          <a:ext cx="1" cy="1"/>
        </a:xfrm>
        <a:custGeom>
          <a:avLst/>
          <a:gdLst/>
          <a:ahLst/>
          <a:cxnLst/>
          <a:rect l="0" t="0" r="0" b="0"/>
          <a:pathLst/>
        </a:custGeom>
        <a:noFill/>
        <a:ln w="38100" cap="flat" cmpd="sng" algn="ctr">
          <a:noFill/>
          <a:prstDash val="solid"/>
          <a:round/>
          <a:headEnd type="none" w="med" len="med"/>
          <a:tailEnd type="none" w="med" len="med"/>
        </a:ln>
        <a:effectLst>
          <a:outerShdw dist="56796" dir="3806097" algn="ctr" rotWithShape="0">
            <a:srgbClr val="000000"/>
          </a:outerShdw>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80000"/>
          </a:lnSpc>
          <a:spcBef>
            <a:spcPct val="0"/>
          </a:spcBef>
          <a:spcAft>
            <a:spcPct val="0"/>
          </a:spcAft>
          <a:buClrTx/>
          <a:buSzTx/>
          <a:buFontTx/>
          <a:buNone/>
          <a:tabLst/>
          <a:defRPr kumimoji="0" lang="en-US" sz="4400" b="1" i="0" u="none" strike="noStrike" cap="none" normalizeH="0" baseline="0" smtClean="0">
            <a:ln>
              <a:noFill/>
            </a:ln>
            <a:solidFill>
              <a:srgbClr val="FFCC00"/>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10.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11.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12.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13.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14.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15.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16.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17.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18.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19.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0.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1.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2.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3.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4.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5.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6.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7.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8.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29.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0.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1.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2.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3.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4.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5.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6.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7.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8.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39.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0.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1.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2.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3.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4.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5.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6.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7.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8.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49.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5.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50.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6.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7.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8.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ppt/theme/themeOverride9.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21254</TotalTime>
  <Words>23181</Words>
  <Application>Microsoft Office PowerPoint</Application>
  <PresentationFormat>On-screen Show (4:3)</PresentationFormat>
  <Paragraphs>2255</Paragraphs>
  <Slides>174</Slides>
  <Notes>174</Notes>
  <HiddenSlides>0</HiddenSlides>
  <MMClips>4</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174</vt:i4>
      </vt:variant>
    </vt:vector>
  </HeadingPairs>
  <TitlesOfParts>
    <vt:vector size="194" baseType="lpstr">
      <vt:lpstr>MS PGothic</vt:lpstr>
      <vt:lpstr>MS PGothic</vt:lpstr>
      <vt:lpstr>Arial</vt:lpstr>
      <vt:lpstr>Arial Black</vt:lpstr>
      <vt:lpstr>Calibri</vt:lpstr>
      <vt:lpstr>Calibri Light</vt:lpstr>
      <vt:lpstr>Helvetica</vt:lpstr>
      <vt:lpstr>Microsoft Sans Serif</vt:lpstr>
      <vt:lpstr>MV Boli</vt:lpstr>
      <vt:lpstr>Osaka</vt:lpstr>
      <vt:lpstr>Segoe Print</vt:lpstr>
      <vt:lpstr>Symbol</vt:lpstr>
      <vt:lpstr>Tahoma</vt:lpstr>
      <vt:lpstr>Times</vt:lpstr>
      <vt:lpstr>Times New Roman</vt:lpstr>
      <vt:lpstr>Wingdings</vt:lpstr>
      <vt:lpstr>Wingdings 2</vt:lpstr>
      <vt:lpstr>1_Default Design</vt:lpstr>
      <vt:lpstr>Shimmer</vt:lpstr>
      <vt:lpstr>Chart</vt:lpstr>
      <vt:lpstr>The Nature of Addiction and HIV</vt:lpstr>
      <vt:lpstr>Training Collaborators and Special Acknowledgments</vt:lpstr>
      <vt:lpstr>Test Your Knowledge</vt:lpstr>
      <vt:lpstr>Pre-Test Question</vt:lpstr>
      <vt:lpstr>Pre-Test Question</vt:lpstr>
      <vt:lpstr>Pre-Test Question</vt:lpstr>
      <vt:lpstr>Pre-Test Question</vt:lpstr>
      <vt:lpstr>Pre-Test Question</vt:lpstr>
      <vt:lpstr>Pre-Test Question</vt:lpstr>
      <vt:lpstr>Pre-Test Question</vt:lpstr>
      <vt:lpstr>Pre-Test Question</vt:lpstr>
      <vt:lpstr>Pre-Test Question</vt:lpstr>
      <vt:lpstr>Pre-Test Question</vt:lpstr>
      <vt:lpstr>Educational Objectives  At the end of this training session,  participants will be able to: </vt:lpstr>
      <vt:lpstr>Activity</vt:lpstr>
      <vt:lpstr>Clarifying Terms </vt:lpstr>
      <vt:lpstr>How Do We Conceptualize “Addiction”? </vt:lpstr>
      <vt:lpstr>Why do people take drugs?</vt:lpstr>
      <vt:lpstr>PowerPoint Presentation</vt:lpstr>
      <vt:lpstr>PowerPoint Presentation</vt:lpstr>
      <vt:lpstr>What is Addiction?  Addiction is A Brain Disease</vt:lpstr>
      <vt:lpstr>PowerPoint Presentation</vt:lpstr>
      <vt:lpstr>Science of Addiction</vt:lpstr>
      <vt:lpstr>PowerPoint Presentation</vt:lpstr>
      <vt:lpstr>Neurotransmitters</vt:lpstr>
      <vt:lpstr>Major Neurotransmitters  Involved in SUD</vt:lpstr>
      <vt:lpstr>PowerPoint Presentation</vt:lpstr>
      <vt:lpstr>PowerPoint Presentation</vt:lpstr>
      <vt:lpstr>PowerPoint Presentation</vt:lpstr>
      <vt:lpstr>PowerPoint Presentation</vt:lpstr>
      <vt:lpstr>Decreased Dopamine Transporter Binding in METH Users Resembles that in Parkinson’s Disease </vt:lpstr>
      <vt:lpstr>But Dopamine is only Part of the Story</vt:lpstr>
      <vt:lpstr>PowerPoint Presentation</vt:lpstr>
      <vt:lpstr>PowerPoint Presentation</vt:lpstr>
      <vt:lpstr>PowerPoint Presentation</vt:lpstr>
      <vt:lpstr>PowerPoint Presentation</vt:lpstr>
      <vt:lpstr>PowerPoint Presentation</vt:lpstr>
      <vt:lpstr>PowerPoint Presentation</vt:lpstr>
      <vt:lpstr>How much  does the brain heal?</vt:lpstr>
      <vt:lpstr>PowerPoint Presentation</vt:lpstr>
      <vt:lpstr>What does this mean for clients/patients?</vt:lpstr>
      <vt:lpstr>PowerPoint Presentation</vt:lpstr>
      <vt:lpstr>PowerPoint Presentation</vt:lpstr>
      <vt:lpstr>Addiction Environmental Risk Factors</vt:lpstr>
      <vt:lpstr>Addiction Biological Risk Factors</vt:lpstr>
      <vt:lpstr>Vulnerability to addiction differs from person to person</vt:lpstr>
      <vt:lpstr>Summary </vt:lpstr>
      <vt:lpstr>PowerPoint Presentation</vt:lpstr>
      <vt:lpstr>PowerPoint Presentation</vt:lpstr>
      <vt:lpstr>Marijuana: How Does it Work?</vt:lpstr>
      <vt:lpstr>Marijuana Effects on the Brain</vt:lpstr>
      <vt:lpstr>Marijuana Effects on the Brain</vt:lpstr>
      <vt:lpstr>Marijuana: Negative Effects on Behavior and Mental Health </vt:lpstr>
      <vt:lpstr>Neuropsychological Performance in Long-Term Cannabis Users</vt:lpstr>
      <vt:lpstr>Neurologic Impact of Marijuana</vt:lpstr>
      <vt:lpstr>Methamphetamine Acute Physical Effects </vt:lpstr>
      <vt:lpstr>Methamphetamine Acute Psychological Effects</vt:lpstr>
      <vt:lpstr>Methamphetamine Chronic Physical Effects </vt:lpstr>
      <vt:lpstr>Methamphetamine Chronic Psychological Effects </vt:lpstr>
      <vt:lpstr>What are Opioids? </vt:lpstr>
      <vt:lpstr>Effects of Opioids</vt:lpstr>
      <vt:lpstr>Acute Effects of Opioids</vt:lpstr>
      <vt:lpstr>Acute Effects of Opioids</vt:lpstr>
      <vt:lpstr>PowerPoint Presentation</vt:lpstr>
      <vt:lpstr>Opioids: Withdrawal</vt:lpstr>
      <vt:lpstr>Symptoms of Opioid Withdrawal</vt:lpstr>
      <vt:lpstr>PowerPoint Presentation</vt:lpstr>
      <vt:lpstr>PowerPoint Presentation</vt:lpstr>
      <vt:lpstr>PowerPoint Presentation</vt:lpstr>
      <vt:lpstr>PowerPoint Presentation</vt:lpstr>
      <vt:lpstr>PowerPoint Presentation</vt:lpstr>
      <vt:lpstr>What are the Impact of Substances Specifically on Adolescent  Brain Development?</vt:lpstr>
      <vt:lpstr>PowerPoint Presentation</vt:lpstr>
      <vt:lpstr>Brain Development  Ages 5-20 years</vt:lpstr>
      <vt:lpstr>The Interaction between the Developing Nervous System and Drugs of Abuse Leads to: </vt:lpstr>
      <vt:lpstr>Marijuana and the Adolescent Brain</vt:lpstr>
      <vt:lpstr>Marijuana and the Adolescent Brain</vt:lpstr>
      <vt:lpstr>Marijuana and the Adolescent Brain</vt:lpstr>
      <vt:lpstr>A major contributor to the development of  substance use disorders: trauma </vt:lpstr>
      <vt:lpstr>Adverse Childhood Experiences Study (ACE)</vt:lpstr>
      <vt:lpstr>The ACE Questionnaire</vt:lpstr>
      <vt:lpstr>Major Findings of the ACE Study</vt:lpstr>
      <vt:lpstr>Results of the ACE Study</vt:lpstr>
      <vt:lpstr>The ACE Study</vt:lpstr>
      <vt:lpstr>Childhood Experience and Alcoholism</vt:lpstr>
      <vt:lpstr>Summary </vt:lpstr>
      <vt:lpstr>Break </vt:lpstr>
      <vt:lpstr>Why is it important to frame addiction in A chronic disease model? </vt:lpstr>
      <vt:lpstr>Chronic Nature of Addiction</vt:lpstr>
      <vt:lpstr>Why are we Comparing SUD to these Particular Illnesses?</vt:lpstr>
      <vt:lpstr>PowerPoint Presentation</vt:lpstr>
      <vt:lpstr>Treating a Biobehavioral Disorder Must Go Beyond Just Fixing the Chemistry </vt:lpstr>
      <vt:lpstr>Four Legs of Addiction</vt:lpstr>
      <vt:lpstr>PowerPoint Presentation</vt:lpstr>
      <vt:lpstr>Extended Abstinence  is Predictive of Sustained Recovery</vt:lpstr>
      <vt:lpstr>Lessons from Chronic Illness</vt:lpstr>
      <vt:lpstr>Lessons from Chronic Illness</vt:lpstr>
      <vt:lpstr>Lessons from Chronic Illness</vt:lpstr>
      <vt:lpstr>PowerPoint Presentation</vt:lpstr>
      <vt:lpstr>Summary</vt:lpstr>
      <vt:lpstr>Neurochemical impact of hiv</vt:lpstr>
      <vt:lpstr>HIV and the Brain </vt:lpstr>
      <vt:lpstr>HIV and the Brain </vt:lpstr>
      <vt:lpstr>HIV and the Brain </vt:lpstr>
      <vt:lpstr>HIV and the Brain </vt:lpstr>
      <vt:lpstr>HIV and the Brain </vt:lpstr>
      <vt:lpstr>HIV and the Brain </vt:lpstr>
      <vt:lpstr>HIV and the Brain </vt:lpstr>
      <vt:lpstr>HIV and the Brain </vt:lpstr>
      <vt:lpstr>HIV and the Brain </vt:lpstr>
      <vt:lpstr>Summary of HIV &amp; the Brain</vt:lpstr>
      <vt:lpstr>HIV and substance use </vt:lpstr>
      <vt:lpstr>HIV and Substance Use</vt:lpstr>
      <vt:lpstr>Substance Use Among  HIV Care Recipients</vt:lpstr>
      <vt:lpstr>Substance Use by Race/Ethnicity</vt:lpstr>
      <vt:lpstr>SUD and HIV Risk</vt:lpstr>
      <vt:lpstr>Methamphetamine and Its Impact on  HIV Infection and Disease Progression</vt:lpstr>
      <vt:lpstr>Methamphetamine Use May Accelerate  HIV Reproduction</vt:lpstr>
      <vt:lpstr>The Effect of Methamphetamine on the Brain of a Person Living with HIV</vt:lpstr>
      <vt:lpstr>Functional Deficits due to HIV and Methamphetamine Use</vt:lpstr>
      <vt:lpstr>Methamphetamine and HIV</vt:lpstr>
      <vt:lpstr>Summary </vt:lpstr>
      <vt:lpstr>Additional risk factors for substance use disorders    Intersectionality: how multiple stigmatized identities contribute to substance use risk  </vt:lpstr>
      <vt:lpstr>Intersectionality</vt:lpstr>
      <vt:lpstr>Intersectionality</vt:lpstr>
      <vt:lpstr>Intersectionality</vt:lpstr>
      <vt:lpstr>Intersectionality</vt:lpstr>
      <vt:lpstr>Intersectionality</vt:lpstr>
      <vt:lpstr>Intersectionality</vt:lpstr>
      <vt:lpstr>Intersectionality</vt:lpstr>
      <vt:lpstr>PowerPoint Presentation</vt:lpstr>
      <vt:lpstr>Stigma Exercise </vt:lpstr>
      <vt:lpstr>Stigma Exercise </vt:lpstr>
      <vt:lpstr>HIV Stigma </vt:lpstr>
      <vt:lpstr>HIV Stigma </vt:lpstr>
      <vt:lpstr>HIV Stigma </vt:lpstr>
      <vt:lpstr>HIV Stigma </vt:lpstr>
      <vt:lpstr>HIV Stigma </vt:lpstr>
      <vt:lpstr>LGBT Stigma and Stress</vt:lpstr>
      <vt:lpstr>LGBT Stigma and Stress:</vt:lpstr>
      <vt:lpstr>LGBT Stigma and Stress:</vt:lpstr>
      <vt:lpstr>LGBT Stigma and Stress:</vt:lpstr>
      <vt:lpstr>LGBT Stigma and Stress:</vt:lpstr>
      <vt:lpstr>LGBT Stigma and Stress:</vt:lpstr>
      <vt:lpstr>LGBT Stigma and Stress:</vt:lpstr>
      <vt:lpstr>LGBT Stigma and Stress:</vt:lpstr>
      <vt:lpstr>LGBT Stigma and Stress:</vt:lpstr>
      <vt:lpstr>LGBT Stigma and Stress:</vt:lpstr>
      <vt:lpstr>LGBT Stigma and Stress:</vt:lpstr>
      <vt:lpstr>Summary </vt:lpstr>
      <vt:lpstr>can people recover from substance use disorders,  and if so, how? </vt:lpstr>
      <vt:lpstr>Defining Recovery</vt:lpstr>
      <vt:lpstr>PowerPoint Presentation</vt:lpstr>
      <vt:lpstr>Guiding Principles of Recovery</vt:lpstr>
      <vt:lpstr>Guiding Principles of Recovery</vt:lpstr>
      <vt:lpstr>How Do People Recover? </vt:lpstr>
      <vt:lpstr>How Do People Recover? </vt:lpstr>
      <vt:lpstr>How Do People Recover? </vt:lpstr>
      <vt:lpstr>How Do People Recover? </vt:lpstr>
      <vt:lpstr>How Do People Recover? </vt:lpstr>
      <vt:lpstr>What Form Should Treatment Take?</vt:lpstr>
      <vt:lpstr>Primary Evidence-Based  Practices for SUD</vt:lpstr>
      <vt:lpstr>What Did You Learn?</vt:lpstr>
      <vt:lpstr>Post-Test Question</vt:lpstr>
      <vt:lpstr>Post-Test Question</vt:lpstr>
      <vt:lpstr>Post-Test Question</vt:lpstr>
      <vt:lpstr>Post-Test Question</vt:lpstr>
      <vt:lpstr>Post-Test Question</vt:lpstr>
      <vt:lpstr>Post-Test Question</vt:lpstr>
      <vt:lpstr>Post-Test Question</vt:lpstr>
      <vt:lpstr>Post-Test Question</vt:lpstr>
      <vt:lpstr>Post-Test Question</vt:lpstr>
      <vt:lpstr>Post-Test Question</vt:lpstr>
      <vt:lpstr>Thank you for your time!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Peck</dc:creator>
  <cp:lastModifiedBy>Beth Rutkowski</cp:lastModifiedBy>
  <cp:revision>382</cp:revision>
  <cp:lastPrinted>2018-03-29T15:11:58Z</cp:lastPrinted>
  <dcterms:created xsi:type="dcterms:W3CDTF">2018-02-12T20:50:53Z</dcterms:created>
  <dcterms:modified xsi:type="dcterms:W3CDTF">2018-07-17T16:37:39Z</dcterms:modified>
</cp:coreProperties>
</file>