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charts/chart1.xml" ContentType="application/vnd.openxmlformats-officedocument.drawingml.char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2.xml" ContentType="application/vnd.openxmlformats-officedocument.presentationml.notesSlide+xml"/>
  <Override PartName="/ppt/tags/tag23.xml" ContentType="application/vnd.openxmlformats-officedocument.presentationml.tags+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08" r:id="rId2"/>
  </p:sldMasterIdLst>
  <p:notesMasterIdLst>
    <p:notesMasterId r:id="rId126"/>
  </p:notesMasterIdLst>
  <p:handoutMasterIdLst>
    <p:handoutMasterId r:id="rId127"/>
  </p:handoutMasterIdLst>
  <p:sldIdLst>
    <p:sldId id="504" r:id="rId3"/>
    <p:sldId id="449" r:id="rId4"/>
    <p:sldId id="450" r:id="rId5"/>
    <p:sldId id="451" r:id="rId6"/>
    <p:sldId id="452" r:id="rId7"/>
    <p:sldId id="453" r:id="rId8"/>
    <p:sldId id="454" r:id="rId9"/>
    <p:sldId id="455" r:id="rId10"/>
    <p:sldId id="465" r:id="rId11"/>
    <p:sldId id="466" r:id="rId12"/>
    <p:sldId id="298" r:id="rId13"/>
    <p:sldId id="435" r:id="rId14"/>
    <p:sldId id="422" r:id="rId15"/>
    <p:sldId id="423" r:id="rId16"/>
    <p:sldId id="424" r:id="rId17"/>
    <p:sldId id="425" r:id="rId18"/>
    <p:sldId id="426" r:id="rId19"/>
    <p:sldId id="427" r:id="rId20"/>
    <p:sldId id="428" r:id="rId21"/>
    <p:sldId id="429" r:id="rId22"/>
    <p:sldId id="430" r:id="rId23"/>
    <p:sldId id="473" r:id="rId24"/>
    <p:sldId id="431" r:id="rId25"/>
    <p:sldId id="432" r:id="rId26"/>
    <p:sldId id="433" r:id="rId27"/>
    <p:sldId id="434" r:id="rId28"/>
    <p:sldId id="484" r:id="rId29"/>
    <p:sldId id="319" r:id="rId30"/>
    <p:sldId id="299" r:id="rId31"/>
    <p:sldId id="302" r:id="rId32"/>
    <p:sldId id="300" r:id="rId33"/>
    <p:sldId id="301" r:id="rId34"/>
    <p:sldId id="315" r:id="rId35"/>
    <p:sldId id="316" r:id="rId36"/>
    <p:sldId id="317" r:id="rId37"/>
    <p:sldId id="318" r:id="rId38"/>
    <p:sldId id="320" r:id="rId39"/>
    <p:sldId id="321" r:id="rId40"/>
    <p:sldId id="322" r:id="rId41"/>
    <p:sldId id="303" r:id="rId42"/>
    <p:sldId id="323" r:id="rId43"/>
    <p:sldId id="314" r:id="rId44"/>
    <p:sldId id="324" r:id="rId45"/>
    <p:sldId id="421" r:id="rId46"/>
    <p:sldId id="377" r:id="rId47"/>
    <p:sldId id="485" r:id="rId48"/>
    <p:sldId id="378" r:id="rId49"/>
    <p:sldId id="492" r:id="rId50"/>
    <p:sldId id="486" r:id="rId51"/>
    <p:sldId id="379" r:id="rId52"/>
    <p:sldId id="383" r:id="rId53"/>
    <p:sldId id="480" r:id="rId54"/>
    <p:sldId id="481" r:id="rId55"/>
    <p:sldId id="482" r:id="rId56"/>
    <p:sldId id="483" r:id="rId57"/>
    <p:sldId id="408" r:id="rId58"/>
    <p:sldId id="386" r:id="rId59"/>
    <p:sldId id="409" r:id="rId60"/>
    <p:sldId id="410" r:id="rId61"/>
    <p:sldId id="304" r:id="rId62"/>
    <p:sldId id="305" r:id="rId63"/>
    <p:sldId id="306" r:id="rId64"/>
    <p:sldId id="491" r:id="rId65"/>
    <p:sldId id="467" r:id="rId66"/>
    <p:sldId id="343" r:id="rId67"/>
    <p:sldId id="344" r:id="rId68"/>
    <p:sldId id="359" r:id="rId69"/>
    <p:sldId id="360" r:id="rId70"/>
    <p:sldId id="361" r:id="rId71"/>
    <p:sldId id="362" r:id="rId72"/>
    <p:sldId id="363" r:id="rId73"/>
    <p:sldId id="325" r:id="rId74"/>
    <p:sldId id="326" r:id="rId75"/>
    <p:sldId id="345" r:id="rId76"/>
    <p:sldId id="340" r:id="rId77"/>
    <p:sldId id="474" r:id="rId78"/>
    <p:sldId id="444" r:id="rId79"/>
    <p:sldId id="436" r:id="rId80"/>
    <p:sldId id="437" r:id="rId81"/>
    <p:sldId id="438" r:id="rId82"/>
    <p:sldId id="439" r:id="rId83"/>
    <p:sldId id="440" r:id="rId84"/>
    <p:sldId id="468" r:id="rId85"/>
    <p:sldId id="448" r:id="rId86"/>
    <p:sldId id="327" r:id="rId87"/>
    <p:sldId id="328" r:id="rId88"/>
    <p:sldId id="329" r:id="rId89"/>
    <p:sldId id="330" r:id="rId90"/>
    <p:sldId id="331" r:id="rId91"/>
    <p:sldId id="415" r:id="rId92"/>
    <p:sldId id="416" r:id="rId93"/>
    <p:sldId id="417" r:id="rId94"/>
    <p:sldId id="418" r:id="rId95"/>
    <p:sldId id="487" r:id="rId96"/>
    <p:sldId id="488" r:id="rId97"/>
    <p:sldId id="489" r:id="rId98"/>
    <p:sldId id="478" r:id="rId99"/>
    <p:sldId id="442" r:id="rId100"/>
    <p:sldId id="441" r:id="rId101"/>
    <p:sldId id="445" r:id="rId102"/>
    <p:sldId id="495" r:id="rId103"/>
    <p:sldId id="479" r:id="rId104"/>
    <p:sldId id="502" r:id="rId105"/>
    <p:sldId id="498" r:id="rId106"/>
    <p:sldId id="499" r:id="rId107"/>
    <p:sldId id="500" r:id="rId108"/>
    <p:sldId id="501" r:id="rId109"/>
    <p:sldId id="475" r:id="rId110"/>
    <p:sldId id="494" r:id="rId111"/>
    <p:sldId id="446" r:id="rId112"/>
    <p:sldId id="414" r:id="rId113"/>
    <p:sldId id="497" r:id="rId114"/>
    <p:sldId id="490" r:id="rId115"/>
    <p:sldId id="420" r:id="rId116"/>
    <p:sldId id="419" r:id="rId117"/>
    <p:sldId id="496" r:id="rId118"/>
    <p:sldId id="503" r:id="rId119"/>
    <p:sldId id="457" r:id="rId120"/>
    <p:sldId id="458" r:id="rId121"/>
    <p:sldId id="459" r:id="rId122"/>
    <p:sldId id="460" r:id="rId123"/>
    <p:sldId id="461" r:id="rId124"/>
    <p:sldId id="463" r:id="rId1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00"/>
    <a:srgbClr val="FF1B1B"/>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2727" autoAdjust="0"/>
  </p:normalViewPr>
  <p:slideViewPr>
    <p:cSldViewPr snapToGrid="0">
      <p:cViewPr varScale="1">
        <p:scale>
          <a:sx n="48" d="100"/>
          <a:sy n="48" d="100"/>
        </p:scale>
        <p:origin x="1362" y="60"/>
      </p:cViewPr>
      <p:guideLst/>
    </p:cSldViewPr>
  </p:slideViewPr>
  <p:notesTextViewPr>
    <p:cViewPr>
      <p:scale>
        <a:sx n="1" d="1"/>
        <a:sy n="1" d="1"/>
      </p:scale>
      <p:origin x="0" y="0"/>
    </p:cViewPr>
  </p:notesTextViewPr>
  <p:sorterViewPr>
    <p:cViewPr varScale="1">
      <p:scale>
        <a:sx n="100" d="100"/>
        <a:sy n="100" d="100"/>
      </p:scale>
      <p:origin x="0" y="-180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85B-4E84-BDA4-3B44F15F30FD}"/>
            </c:ext>
          </c:extLst>
        </c:ser>
        <c:ser>
          <c:idx val="1"/>
          <c:order val="1"/>
          <c:tx>
            <c:strRef>
              <c:f>Sheet1!$C$1</c:f>
              <c:strCache>
                <c:ptCount val="1"/>
                <c:pt idx="0">
                  <c:v>Series 2</c:v>
                </c:pt>
              </c:strCache>
            </c:strRef>
          </c:tx>
          <c:spPr>
            <a:solidFill>
              <a:schemeClr val="tx2"/>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85B-4E84-BDA4-3B44F15F30FD}"/>
            </c:ext>
          </c:extLst>
        </c:ser>
        <c:ser>
          <c:idx val="2"/>
          <c:order val="2"/>
          <c:tx>
            <c:strRef>
              <c:f>Sheet1!$D$1</c:f>
              <c:strCache>
                <c:ptCount val="1"/>
                <c:pt idx="0">
                  <c:v>Series 3</c:v>
                </c:pt>
              </c:strCache>
            </c:strRef>
          </c:tx>
          <c:spPr>
            <a:solidFill>
              <a:schemeClr val="accent2"/>
            </a:solidFill>
            <a:ln>
              <a:solidFill>
                <a:schemeClr val="bg2">
                  <a:alpha val="43000"/>
                </a:schemeClr>
              </a:solid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85B-4E84-BDA4-3B44F15F30FD}"/>
            </c:ext>
          </c:extLst>
        </c:ser>
        <c:dLbls>
          <c:showLegendKey val="0"/>
          <c:showVal val="0"/>
          <c:showCatName val="0"/>
          <c:showSerName val="0"/>
          <c:showPercent val="0"/>
          <c:showBubbleSize val="0"/>
        </c:dLbls>
        <c:gapWidth val="150"/>
        <c:overlap val="100"/>
        <c:axId val="-840703792"/>
        <c:axId val="-849069216"/>
      </c:barChart>
      <c:catAx>
        <c:axId val="-840703792"/>
        <c:scaling>
          <c:orientation val="minMax"/>
        </c:scaling>
        <c:delete val="0"/>
        <c:axPos val="b"/>
        <c:numFmt formatCode="General" sourceLinked="0"/>
        <c:majorTickMark val="out"/>
        <c:minorTickMark val="none"/>
        <c:tickLblPos val="nextTo"/>
        <c:txPr>
          <a:bodyPr/>
          <a:lstStyle/>
          <a:p>
            <a:pPr>
              <a:defRPr sz="1000">
                <a:latin typeface="+mj-lt"/>
              </a:defRPr>
            </a:pPr>
            <a:endParaRPr lang="en-US"/>
          </a:p>
        </c:txPr>
        <c:crossAx val="-849069216"/>
        <c:crosses val="autoZero"/>
        <c:auto val="1"/>
        <c:lblAlgn val="ctr"/>
        <c:lblOffset val="100"/>
        <c:noMultiLvlLbl val="0"/>
      </c:catAx>
      <c:valAx>
        <c:axId val="-849069216"/>
        <c:scaling>
          <c:orientation val="minMax"/>
        </c:scaling>
        <c:delete val="0"/>
        <c:axPos val="l"/>
        <c:majorGridlines/>
        <c:numFmt formatCode="General" sourceLinked="1"/>
        <c:majorTickMark val="out"/>
        <c:minorTickMark val="none"/>
        <c:tickLblPos val="nextTo"/>
        <c:txPr>
          <a:bodyPr/>
          <a:lstStyle/>
          <a:p>
            <a:pPr>
              <a:defRPr sz="1100" baseline="0">
                <a:solidFill>
                  <a:schemeClr val="accent4"/>
                </a:solidFill>
                <a:latin typeface="Trade Gothic Condensed No. 18"/>
              </a:defRPr>
            </a:pPr>
            <a:endParaRPr lang="en-US"/>
          </a:p>
        </c:txPr>
        <c:crossAx val="-840703792"/>
        <c:crosses val="autoZero"/>
        <c:crossBetween val="between"/>
      </c:valAx>
    </c:plotArea>
    <c:legend>
      <c:legendPos val="r"/>
      <c:overlay val="0"/>
      <c:txPr>
        <a:bodyPr/>
        <a:lstStyle/>
        <a:p>
          <a:pPr>
            <a:defRPr sz="900" cap="all">
              <a:solidFill>
                <a:schemeClr val="accent4"/>
              </a:solidFill>
              <a:latin typeface="Open Sans Extrabold"/>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85B-4E84-BDA4-3B44F15F30FD}"/>
            </c:ext>
          </c:extLst>
        </c:ser>
        <c:ser>
          <c:idx val="1"/>
          <c:order val="1"/>
          <c:tx>
            <c:strRef>
              <c:f>Sheet1!$C$1</c:f>
              <c:strCache>
                <c:ptCount val="1"/>
                <c:pt idx="0">
                  <c:v>Series 2</c:v>
                </c:pt>
              </c:strCache>
            </c:strRef>
          </c:tx>
          <c:spPr>
            <a:solidFill>
              <a:schemeClr val="tx2"/>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85B-4E84-BDA4-3B44F15F30FD}"/>
            </c:ext>
          </c:extLst>
        </c:ser>
        <c:ser>
          <c:idx val="2"/>
          <c:order val="2"/>
          <c:tx>
            <c:strRef>
              <c:f>Sheet1!$D$1</c:f>
              <c:strCache>
                <c:ptCount val="1"/>
                <c:pt idx="0">
                  <c:v>Series 3</c:v>
                </c:pt>
              </c:strCache>
            </c:strRef>
          </c:tx>
          <c:spPr>
            <a:solidFill>
              <a:schemeClr val="accent2"/>
            </a:solidFill>
            <a:ln>
              <a:solidFill>
                <a:schemeClr val="bg2">
                  <a:alpha val="43000"/>
                </a:schemeClr>
              </a:solid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85B-4E84-BDA4-3B44F15F30FD}"/>
            </c:ext>
          </c:extLst>
        </c:ser>
        <c:dLbls>
          <c:showLegendKey val="0"/>
          <c:showVal val="0"/>
          <c:showCatName val="0"/>
          <c:showSerName val="0"/>
          <c:showPercent val="0"/>
          <c:showBubbleSize val="0"/>
        </c:dLbls>
        <c:gapWidth val="150"/>
        <c:overlap val="100"/>
        <c:axId val="-840703792"/>
        <c:axId val="-849069216"/>
      </c:barChart>
      <c:catAx>
        <c:axId val="-840703792"/>
        <c:scaling>
          <c:orientation val="minMax"/>
        </c:scaling>
        <c:delete val="0"/>
        <c:axPos val="b"/>
        <c:numFmt formatCode="General" sourceLinked="0"/>
        <c:majorTickMark val="out"/>
        <c:minorTickMark val="none"/>
        <c:tickLblPos val="nextTo"/>
        <c:txPr>
          <a:bodyPr/>
          <a:lstStyle/>
          <a:p>
            <a:pPr>
              <a:defRPr sz="1000">
                <a:latin typeface="+mj-lt"/>
              </a:defRPr>
            </a:pPr>
            <a:endParaRPr lang="en-US"/>
          </a:p>
        </c:txPr>
        <c:crossAx val="-849069216"/>
        <c:crosses val="autoZero"/>
        <c:auto val="1"/>
        <c:lblAlgn val="ctr"/>
        <c:lblOffset val="100"/>
        <c:noMultiLvlLbl val="0"/>
      </c:catAx>
      <c:valAx>
        <c:axId val="-849069216"/>
        <c:scaling>
          <c:orientation val="minMax"/>
        </c:scaling>
        <c:delete val="0"/>
        <c:axPos val="l"/>
        <c:majorGridlines/>
        <c:numFmt formatCode="General" sourceLinked="1"/>
        <c:majorTickMark val="out"/>
        <c:minorTickMark val="none"/>
        <c:tickLblPos val="nextTo"/>
        <c:txPr>
          <a:bodyPr/>
          <a:lstStyle/>
          <a:p>
            <a:pPr>
              <a:defRPr sz="1100" baseline="0">
                <a:solidFill>
                  <a:schemeClr val="accent4"/>
                </a:solidFill>
                <a:latin typeface="Trade Gothic Condensed No. 18"/>
              </a:defRPr>
            </a:pPr>
            <a:endParaRPr lang="en-US"/>
          </a:p>
        </c:txPr>
        <c:crossAx val="-840703792"/>
        <c:crosses val="autoZero"/>
        <c:crossBetween val="between"/>
      </c:valAx>
    </c:plotArea>
    <c:legend>
      <c:legendPos val="r"/>
      <c:overlay val="0"/>
      <c:txPr>
        <a:bodyPr/>
        <a:lstStyle/>
        <a:p>
          <a:pPr>
            <a:defRPr sz="900" cap="all">
              <a:solidFill>
                <a:schemeClr val="accent4"/>
              </a:solidFill>
              <a:latin typeface="Open Sans Extrabold"/>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0.29037078915588765"/>
                  <c:y val="-2.2579825015245827E-2"/>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2375761002184536"/>
                  <c:y val="-3.7633041692076409E-2"/>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0.1710984040793414"/>
                  <c:y val="0.10311084279518121"/>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20504709641478147"/>
                  <c:y val="-0.27644513282875649"/>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3</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9.9934101760754707E-2"/>
                  <c:y val="0.15963472331830281"/>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10914344595952796"/>
                  <c:y val="-0.29385628558213345"/>
                </c:manualLayout>
              </c:layout>
              <c:spPr>
                <a:noFill/>
                <a:ln>
                  <a:noFill/>
                </a:ln>
                <a:effectLst/>
              </c:spPr>
              <c:txPr>
                <a:bodyPr rot="0" spcFirstLastPara="1" vertOverflow="ellipsis" vert="horz" wrap="square" lIns="38100" tIns="19050" rIns="38100" bIns="19050" anchor="ctr" anchorCtr="1">
                  <a:no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9.9462707451722171E-2"/>
                      <c:h val="0.17421072553365965"/>
                    </c:manualLayout>
                  </c15:layout>
                </c:ext>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10</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C6F0-4581-9927-97E3BE0F6215}"/>
                </c:ext>
              </c:extLst>
            </c:dLbl>
            <c:dLbl>
              <c:idx val="1"/>
              <c:layout>
                <c:manualLayout>
                  <c:x val="0.20474023467654803"/>
                  <c:y val="-0.21562270341207301"/>
                </c:manualLayout>
              </c:layout>
              <c:tx>
                <c:rich>
                  <a:bodyPr/>
                  <a:lstStyle/>
                  <a:p>
                    <a:pPr>
                      <a:defRPr b="1">
                        <a:solidFill>
                          <a:schemeClr val="bg1"/>
                        </a:solidFill>
                      </a:defRPr>
                    </a:pPr>
                    <a:r>
                      <a:rPr lang="en-US" b="1" dirty="0">
                        <a:solidFill>
                          <a:schemeClr val="bg1"/>
                        </a:solidFill>
                      </a:rPr>
                      <a:t>80%</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F0-4581-9927-97E3BE0F6215}"/>
                </c:ext>
              </c:extLst>
            </c:dLbl>
            <c:dLbl>
              <c:idx val="2"/>
              <c:delete val="1"/>
              <c:extLst>
                <c:ext xmlns:c15="http://schemas.microsoft.com/office/drawing/2012/chart" uri="{CE6537A1-D6FC-4f65-9D91-7224C49458BB}"/>
                <c:ext xmlns:c16="http://schemas.microsoft.com/office/drawing/2014/chart" uri="{C3380CC4-5D6E-409C-BE32-E72D297353CC}">
                  <c16:uniqueId val="{00000004-C6F0-4581-9927-97E3BE0F6215}"/>
                </c:ext>
              </c:extLst>
            </c:dLbl>
            <c:dLbl>
              <c:idx val="3"/>
              <c:delete val="1"/>
              <c:extLst>
                <c:ext xmlns:c15="http://schemas.microsoft.com/office/drawing/2012/chart" uri="{CE6537A1-D6FC-4f65-9D91-7224C49458BB}"/>
                <c:ext xmlns:c16="http://schemas.microsoft.com/office/drawing/2014/chart" uri="{C3380CC4-5D6E-409C-BE32-E72D297353CC}">
                  <c16:uniqueId val="{00000003-C6F0-4581-9927-97E3BE0F621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2-C6F0-4581-9927-97E3BE0F6215}"/>
            </c:ext>
          </c:extLst>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42D6-48C5-9477-50A28DEFED78}"/>
                </c:ext>
              </c:extLst>
            </c:dLbl>
            <c:dLbl>
              <c:idx val="1"/>
              <c:layout>
                <c:manualLayout>
                  <c:x val="7.8452479624257498E-2"/>
                  <c:y val="-0.34038149116368827"/>
                </c:manualLayout>
              </c:layout>
              <c:tx>
                <c:rich>
                  <a:bodyPr/>
                  <a:lstStyle/>
                  <a:p>
                    <a:pPr>
                      <a:defRPr b="1">
                        <a:solidFill>
                          <a:schemeClr val="bg1"/>
                        </a:solidFill>
                      </a:defRPr>
                    </a:pPr>
                    <a:r>
                      <a:rPr lang="en-US" b="1" dirty="0">
                        <a:solidFill>
                          <a:schemeClr val="bg1"/>
                        </a:solidFill>
                      </a:rPr>
                      <a:t>87%</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D6-48C5-9477-50A28DEFED78}"/>
                </c:ext>
              </c:extLst>
            </c:dLbl>
            <c:dLbl>
              <c:idx val="2"/>
              <c:delete val="1"/>
              <c:extLst>
                <c:ext xmlns:c15="http://schemas.microsoft.com/office/drawing/2012/chart" uri="{CE6537A1-D6FC-4f65-9D91-7224C49458BB}"/>
                <c:ext xmlns:c16="http://schemas.microsoft.com/office/drawing/2014/chart" uri="{C3380CC4-5D6E-409C-BE32-E72D297353CC}">
                  <c16:uniqueId val="{00000003-42D6-48C5-9477-50A28DEFED78}"/>
                </c:ext>
              </c:extLst>
            </c:dLbl>
            <c:dLbl>
              <c:idx val="3"/>
              <c:delete val="1"/>
              <c:extLst>
                <c:ext xmlns:c15="http://schemas.microsoft.com/office/drawing/2012/chart" uri="{CE6537A1-D6FC-4f65-9D91-7224C49458BB}"/>
                <c:ext xmlns:c16="http://schemas.microsoft.com/office/drawing/2014/chart" uri="{C3380CC4-5D6E-409C-BE32-E72D297353CC}">
                  <c16:uniqueId val="{00000004-42D6-48C5-9477-50A28DEFED7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13</c:v>
                </c:pt>
                <c:pt idx="1">
                  <c:v>87</c:v>
                </c:pt>
              </c:numCache>
            </c:numRef>
          </c:val>
          <c:extLst>
            <c:ext xmlns:c16="http://schemas.microsoft.com/office/drawing/2014/chart" uri="{C3380CC4-5D6E-409C-BE32-E72D297353CC}">
              <c16:uniqueId val="{00000002-42D6-48C5-9477-50A28DEFED78}"/>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D761-4693-8D11-6E60E0DC39DE}"/>
                </c:ext>
              </c:extLst>
            </c:dLbl>
            <c:dLbl>
              <c:idx val="1"/>
              <c:layout>
                <c:manualLayout>
                  <c:x val="0.23382352941176499"/>
                  <c:y val="-5.672572178477691E-2"/>
                </c:manualLayout>
              </c:layout>
              <c:tx>
                <c:rich>
                  <a:bodyPr/>
                  <a:lstStyle/>
                  <a:p>
                    <a:pPr>
                      <a:defRPr b="1">
                        <a:solidFill>
                          <a:schemeClr val="bg1"/>
                        </a:solidFill>
                      </a:defRPr>
                    </a:pPr>
                    <a:r>
                      <a:rPr lang="en-US" b="1" dirty="0">
                        <a:solidFill>
                          <a:schemeClr val="bg1"/>
                        </a:solidFill>
                      </a:rPr>
                      <a:t>55%</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61-4693-8D11-6E60E0DC39DE}"/>
                </c:ext>
              </c:extLst>
            </c:dLbl>
            <c:dLbl>
              <c:idx val="2"/>
              <c:delete val="1"/>
              <c:extLst>
                <c:ext xmlns:c15="http://schemas.microsoft.com/office/drawing/2012/chart" uri="{CE6537A1-D6FC-4f65-9D91-7224C49458BB}"/>
                <c:ext xmlns:c16="http://schemas.microsoft.com/office/drawing/2014/chart" uri="{C3380CC4-5D6E-409C-BE32-E72D297353CC}">
                  <c16:uniqueId val="{00000003-D761-4693-8D11-6E60E0DC39DE}"/>
                </c:ext>
              </c:extLst>
            </c:dLbl>
            <c:dLbl>
              <c:idx val="3"/>
              <c:delete val="1"/>
              <c:extLst>
                <c:ext xmlns:c15="http://schemas.microsoft.com/office/drawing/2012/chart" uri="{CE6537A1-D6FC-4f65-9D91-7224C49458BB}"/>
                <c:ext xmlns:c16="http://schemas.microsoft.com/office/drawing/2014/chart" uri="{C3380CC4-5D6E-409C-BE32-E72D297353CC}">
                  <c16:uniqueId val="{00000004-D761-4693-8D11-6E60E0DC39D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45</c:v>
                </c:pt>
                <c:pt idx="1">
                  <c:v>55</c:v>
                </c:pt>
              </c:numCache>
            </c:numRef>
          </c:val>
          <c:extLst>
            <c:ext xmlns:c16="http://schemas.microsoft.com/office/drawing/2014/chart" uri="{C3380CC4-5D6E-409C-BE32-E72D297353CC}">
              <c16:uniqueId val="{00000002-D761-4693-8D11-6E60E0DC39DE}"/>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B8F7446-D0C6-47FC-BE0F-6351DD4CBE63}" type="datetimeFigureOut">
              <a:rPr lang="en-US" smtClean="0"/>
              <a:t>7/18/2018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E484015-9606-4B33-AEA8-4F8521A6B241}" type="slidenum">
              <a:rPr lang="en-US" smtClean="0"/>
              <a:t>‹#›</a:t>
            </a:fld>
            <a:endParaRPr lang="en-US"/>
          </a:p>
        </p:txBody>
      </p:sp>
    </p:spTree>
    <p:extLst>
      <p:ext uri="{BB962C8B-B14F-4D97-AF65-F5344CB8AC3E}">
        <p14:creationId xmlns:p14="http://schemas.microsoft.com/office/powerpoint/2010/main" val="3737950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856F18-696A-4E1C-8D5C-21DA77763ECE}" type="datetimeFigureOut">
              <a:rPr lang="en-US" smtClean="0"/>
              <a:t>7/18/2018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A40FCB-08AF-4B6B-AAEC-E165D97B2B97}" type="slidenum">
              <a:rPr lang="en-US" smtClean="0"/>
              <a:t>‹#›</a:t>
            </a:fld>
            <a:endParaRPr lang="en-US"/>
          </a:p>
        </p:txBody>
      </p:sp>
    </p:spTree>
    <p:extLst>
      <p:ext uri="{BB962C8B-B14F-4D97-AF65-F5344CB8AC3E}">
        <p14:creationId xmlns:p14="http://schemas.microsoft.com/office/powerpoint/2010/main" val="198118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cdc.gov/hiv/topics/surveillance/resources/slides/adolescents/index.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1" dirty="0" smtClean="0"/>
              <a:t>The purpose of this training is to provide HIV clinicians (including, but not limited to physicians, dentists, nurses, and other allied medical staff, therapists and social workers, and counselors, specialists, and case managers) with an overview of</a:t>
            </a:r>
            <a:r>
              <a:rPr lang="en-US" altLang="en-US" sz="1200" b="1" i="1" baseline="0" dirty="0" smtClean="0"/>
              <a:t> the challenges and strategies for change in working with individuals living with HIV/AIDS and a diagnosis of a substance use disorder</a:t>
            </a:r>
            <a:r>
              <a:rPr lang="en-US" altLang="en-US" sz="1200" b="1" i="1" dirty="0" smtClean="0"/>
              <a:t>. The duration of the training is approximately 2</a:t>
            </a:r>
            <a:r>
              <a:rPr lang="en-US" altLang="en-US" sz="1200" b="1" i="1" baseline="0" dirty="0" smtClean="0"/>
              <a:t> ½-3 hours</a:t>
            </a:r>
            <a:r>
              <a:rPr lang="en-US" altLang="en-US" sz="1200" b="1" i="1" dirty="0" smtClean="0"/>
              <a:t>, depending on whether the trainer chooses to present all of the slides, or a selection of slides.</a:t>
            </a:r>
          </a:p>
          <a:p>
            <a:endParaRPr lang="en-US" altLang="en-US" sz="1200" b="1" i="1" dirty="0" smtClean="0"/>
          </a:p>
          <a:p>
            <a:r>
              <a:rPr lang="en-US" altLang="en-US" sz="1200" b="1" i="1" dirty="0" smtClean="0"/>
              <a:t>Pre- and post-test questions have been inserted at the beginning and end of the presentation to assess a change in the audience’s level of knowledge after the information has been presented. An answer key is provided in the Trainer’s notes in slides 4-8 and slides 118-122.</a:t>
            </a:r>
          </a:p>
          <a:p>
            <a:endParaRPr lang="en-US" altLang="en-US" sz="1200" b="1" i="1" dirty="0" smtClean="0"/>
          </a:p>
          <a:p>
            <a:r>
              <a:rPr lang="en-US" altLang="en-US" sz="1200" b="1" i="1" dirty="0" smtClean="0"/>
              <a:t>Audience Response System can be utilized, if available, when facilitating the pre- and post-test question sessions. </a:t>
            </a:r>
          </a:p>
          <a:p>
            <a:endParaRPr lang="en-US" altLang="en-US" sz="1200" b="1" i="1" dirty="0" smtClean="0"/>
          </a:p>
          <a:p>
            <a:r>
              <a:rPr lang="en-US" altLang="en-US" sz="1200" b="1" i="1" dirty="0" smtClean="0"/>
              <a:t>In addition,</a:t>
            </a:r>
            <a:r>
              <a:rPr lang="en-US" altLang="en-US" sz="1200" b="1" i="1" baseline="0" dirty="0" smtClean="0"/>
              <a:t> brief group discussions and a </a:t>
            </a:r>
            <a:r>
              <a:rPr lang="en-US" altLang="en-US" sz="1200" b="1" i="1" dirty="0" smtClean="0"/>
              <a:t>case study</a:t>
            </a:r>
            <a:r>
              <a:rPr lang="en-US" altLang="en-US" sz="1200" b="1" i="1" baseline="0" dirty="0" smtClean="0"/>
              <a:t> </a:t>
            </a:r>
            <a:r>
              <a:rPr lang="en-US" altLang="en-US" sz="1200" b="1" i="1" dirty="0" smtClean="0"/>
              <a:t>have been inserted throughout the presentation to encourage dialogue among the training participants, and to illustrate how the information contained within the presentation can be used clinically.</a:t>
            </a:r>
          </a:p>
        </p:txBody>
      </p:sp>
      <p:sp>
        <p:nvSpPr>
          <p:cNvPr id="4" name="Slide Number Placeholder 3"/>
          <p:cNvSpPr>
            <a:spLocks noGrp="1"/>
          </p:cNvSpPr>
          <p:nvPr>
            <p:ph type="sldNum" sz="quarter" idx="10"/>
          </p:nvPr>
        </p:nvSpPr>
        <p:spPr/>
        <p:txBody>
          <a:bodyPr/>
          <a:lstStyle/>
          <a:p>
            <a:fld id="{28A40FCB-08AF-4B6B-AAEC-E165D97B2B97}" type="slidenum">
              <a:rPr lang="en-US" smtClean="0"/>
              <a:t>1</a:t>
            </a:fld>
            <a:endParaRPr lang="en-US"/>
          </a:p>
        </p:txBody>
      </p:sp>
    </p:spTree>
    <p:extLst>
      <p:ext uri="{BB962C8B-B14F-4D97-AF65-F5344CB8AC3E}">
        <p14:creationId xmlns:p14="http://schemas.microsoft.com/office/powerpoint/2010/main" val="224094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smtClean="0"/>
              <a:t>The purpose of this slide is</a:t>
            </a:r>
            <a:r>
              <a:rPr lang="en-US" b="1" i="1" baseline="0" dirty="0" smtClean="0"/>
              <a:t> to serve as a “road map” for the trainer to describe to participants the different sections of the training and the focus at each point. The training starts with a description of basic needs to be addressed in treatment and why they are important to focus on in order to enhance change behaviors for individuals diagnosed with a substance use disorder (SUD) or living with HIV/AIDS (PLWH/A). From there, participants will learn about different strategies to enhance engagement and retention and reduce additional barriers such as requiring additional education about relevant topics or reducing stigma. </a:t>
            </a:r>
          </a:p>
          <a:p>
            <a:pPr defTabSz="931774">
              <a:defRPr/>
            </a:pPr>
            <a:endParaRPr lang="en-US" baseline="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b="1" dirty="0" smtClean="0"/>
              <a:t>IMAGE CREDIT</a:t>
            </a:r>
            <a:r>
              <a:rPr lang="en-US" altLang="en-US" b="1" baseline="0" dirty="0" smtClean="0"/>
              <a: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baseline="0" dirty="0" smtClean="0"/>
              <a:t>Fotolia, purchased image, 2016.</a:t>
            </a:r>
            <a:endParaRPr lang="en-US" altLang="en-US"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10</a:t>
            </a:fld>
            <a:endParaRPr lang="en-US"/>
          </a:p>
        </p:txBody>
      </p:sp>
    </p:spTree>
    <p:extLst>
      <p:ext uri="{BB962C8B-B14F-4D97-AF65-F5344CB8AC3E}">
        <p14:creationId xmlns:p14="http://schemas.microsoft.com/office/powerpoint/2010/main" val="39721386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a:t>
            </a:r>
            <a:r>
              <a:rPr lang="en-US" b="0" baseline="0" dirty="0" smtClean="0"/>
              <a:t> main </a:t>
            </a:r>
            <a:r>
              <a:rPr lang="en-US" b="0" baseline="0" dirty="0" smtClean="0"/>
              <a:t>point of this slide is that individuals who were provided with medication-assisted treatment for substance use issues at intake showed a greater </a:t>
            </a:r>
            <a:r>
              <a:rPr lang="en-US" b="0" baseline="0" dirty="0" smtClean="0"/>
              <a:t>reduction </a:t>
            </a:r>
            <a:r>
              <a:rPr lang="en-US" b="0" baseline="0" dirty="0" smtClean="0"/>
              <a:t>in substance use and improved treatment engagement compared to individuals who just received an intervention or referral. Important to consider is that if we can effectively engage individuals using medicines that reduce unpleasant symptoms, they are more likely to be engaged and treatment compliant. </a:t>
            </a:r>
            <a:endParaRPr lang="en-US" b="1" dirty="0" smtClean="0"/>
          </a:p>
          <a:p>
            <a:endParaRPr lang="en-US" b="1" dirty="0" smtClean="0"/>
          </a:p>
          <a:p>
            <a:r>
              <a:rPr lang="en-US" b="1" dirty="0" smtClean="0"/>
              <a:t>Additional</a:t>
            </a:r>
            <a:r>
              <a:rPr lang="en-US" b="1" baseline="0" dirty="0" smtClean="0"/>
              <a:t> information for trainers: </a:t>
            </a:r>
            <a:endParaRPr lang="en-US" b="1" baseline="0" dirty="0" smtClean="0"/>
          </a:p>
          <a:p>
            <a:r>
              <a:rPr lang="en-US" dirty="0" smtClean="0"/>
              <a:t>Drs</a:t>
            </a:r>
            <a:r>
              <a:rPr lang="en-US" dirty="0" smtClean="0"/>
              <a:t>. Gail </a:t>
            </a:r>
            <a:r>
              <a:rPr lang="en-US" dirty="0" err="1" smtClean="0"/>
              <a:t>D’Onofrio</a:t>
            </a:r>
            <a:r>
              <a:rPr lang="en-US" dirty="0" smtClean="0"/>
              <a:t>, David </a:t>
            </a:r>
            <a:r>
              <a:rPr lang="en-US" dirty="0" err="1" smtClean="0"/>
              <a:t>Fiellin</a:t>
            </a:r>
            <a:r>
              <a:rPr lang="en-US" dirty="0" smtClean="0"/>
              <a:t>, and colleagues at the Yale School of Medicine and School of Public Health screened 71,000 patients who presented for emergency care at a large urban hospital. Of 329 who met the researchers’ study criteria and were found to be addicted to opioids, one-third (34 percent) came to the ED seeking treatment for their opioid addiction, and another 8.8 percent were experiencing opioid overdoses. The rest were identified through screening after presenting with various other emergencies. Most (75.1 percent) used heroin, and the remainder reported misusing prescription opioids exclusively. Use or misuse of other addictive drugs was highly prevalent, including cigarettes (88 percent), cocaine (55 percent), marijuana (53 percent), and sedatives (47 percent).</a:t>
            </a:r>
          </a:p>
          <a:p>
            <a:r>
              <a:rPr lang="en-US" dirty="0" smtClean="0"/>
              <a:t>The researchers assigned each patient addicted to opioids to one of three protocols:</a:t>
            </a:r>
          </a:p>
          <a:p>
            <a:pPr marL="228600" indent="-228600">
              <a:buFont typeface="+mj-lt"/>
              <a:buAutoNum type="arabicPeriod"/>
            </a:pPr>
            <a:r>
              <a:rPr lang="en-US" dirty="0" smtClean="0"/>
              <a:t>Referral for treatment via a handout with information on local treatment centers offering inpatient and outpatient care, and how to contact them</a:t>
            </a:r>
          </a:p>
          <a:p>
            <a:pPr marL="228600" indent="-228600">
              <a:buFont typeface="+mj-lt"/>
              <a:buAutoNum type="arabicPeriod"/>
            </a:pPr>
            <a:r>
              <a:rPr lang="en-US" dirty="0" smtClean="0"/>
              <a:t>A 10-to-15 minute motivational and informational discussion addressing drug use, addiction, and treatment, using the manualized Brief Negotiation Interview (BNI) modified for opioid users; plus active connection to local service providers, securing of insurance approval, and transportation arrangements</a:t>
            </a:r>
          </a:p>
          <a:p>
            <a:pPr marL="228600" indent="-228600">
              <a:buFont typeface="+mj-lt"/>
              <a:buAutoNum type="arabicPeriod"/>
            </a:pPr>
            <a:r>
              <a:rPr lang="en-US" dirty="0" smtClean="0"/>
              <a:t>The BNI and a sufficient take-home supply of </a:t>
            </a:r>
            <a:r>
              <a:rPr lang="en-US" dirty="0" err="1" smtClean="0"/>
              <a:t>Bp</a:t>
            </a:r>
            <a:r>
              <a:rPr lang="en-US" dirty="0" smtClean="0"/>
              <a:t>/</a:t>
            </a:r>
            <a:r>
              <a:rPr lang="en-US" dirty="0" err="1" smtClean="0"/>
              <a:t>Nx</a:t>
            </a:r>
            <a:r>
              <a:rPr lang="en-US" dirty="0" smtClean="0"/>
              <a:t> (preceded by an onsite initial dose of </a:t>
            </a:r>
            <a:r>
              <a:rPr lang="en-US" dirty="0" err="1" smtClean="0"/>
              <a:t>Bp</a:t>
            </a:r>
            <a:r>
              <a:rPr lang="en-US" dirty="0" smtClean="0"/>
              <a:t>/</a:t>
            </a:r>
            <a:r>
              <a:rPr lang="en-US" dirty="0" err="1" smtClean="0"/>
              <a:t>Nx</a:t>
            </a:r>
            <a:r>
              <a:rPr lang="en-US" dirty="0" smtClean="0"/>
              <a:t> for patients in withdrawal) to last until an initial scheduled appointment for office-based follow-up care within 3 days</a:t>
            </a:r>
          </a:p>
          <a:p>
            <a:endParaRPr lang="en-US" dirty="0" smtClean="0">
              <a:solidFill>
                <a:srgbClr val="FFFF00"/>
              </a:solidFill>
            </a:endParaRPr>
          </a:p>
          <a:p>
            <a:r>
              <a:rPr lang="en-US" dirty="0" smtClean="0">
                <a:solidFill>
                  <a:srgbClr val="FFFF00"/>
                </a:solidFill>
              </a:rPr>
              <a:t>They </a:t>
            </a:r>
            <a:r>
              <a:rPr lang="en-US" dirty="0" smtClean="0">
                <a:solidFill>
                  <a:srgbClr val="FFFF00"/>
                </a:solidFill>
              </a:rPr>
              <a:t>found that 30 days after their ED visits, 78 percent of patients who were given </a:t>
            </a:r>
            <a:r>
              <a:rPr lang="en-US" dirty="0" err="1" smtClean="0">
                <a:solidFill>
                  <a:srgbClr val="FFFF00"/>
                </a:solidFill>
              </a:rPr>
              <a:t>Bp</a:t>
            </a:r>
            <a:r>
              <a:rPr lang="en-US" dirty="0" smtClean="0">
                <a:solidFill>
                  <a:srgbClr val="FFFF00"/>
                </a:solidFill>
              </a:rPr>
              <a:t>/</a:t>
            </a:r>
            <a:r>
              <a:rPr lang="en-US" dirty="0" err="1" smtClean="0">
                <a:solidFill>
                  <a:srgbClr val="FFFF00"/>
                </a:solidFill>
              </a:rPr>
              <a:t>Nx</a:t>
            </a:r>
            <a:r>
              <a:rPr lang="en-US" dirty="0" smtClean="0">
                <a:solidFill>
                  <a:srgbClr val="FFFF00"/>
                </a:solidFill>
              </a:rPr>
              <a:t> were engaged in addiction treatment, compared with 45 percent of those in the referral and brief intervention group, and 37 percent in the referral-only group (see Figure). The average number of days per week of self-reported opioid use, which was 5.4 in all groups at the time of their ED visit, had fallen to 0.9 in the </a:t>
            </a:r>
            <a:r>
              <a:rPr lang="en-US" dirty="0" err="1" smtClean="0">
                <a:solidFill>
                  <a:srgbClr val="FFFF00"/>
                </a:solidFill>
              </a:rPr>
              <a:t>Bp</a:t>
            </a:r>
            <a:r>
              <a:rPr lang="en-US" dirty="0" smtClean="0">
                <a:solidFill>
                  <a:srgbClr val="FFFF00"/>
                </a:solidFill>
              </a:rPr>
              <a:t>/</a:t>
            </a:r>
            <a:r>
              <a:rPr lang="en-US" dirty="0" err="1" smtClean="0">
                <a:solidFill>
                  <a:srgbClr val="FFFF00"/>
                </a:solidFill>
              </a:rPr>
              <a:t>Nx</a:t>
            </a:r>
            <a:r>
              <a:rPr lang="en-US" dirty="0" smtClean="0">
                <a:solidFill>
                  <a:srgbClr val="FFFF00"/>
                </a:solidFill>
              </a:rPr>
              <a:t> group, 2.4 in the interview plus referral group, and 2.3 in the referral-only group. </a:t>
            </a:r>
          </a:p>
          <a:p>
            <a:endParaRPr lang="en-US" dirty="0" smtClean="0"/>
          </a:p>
          <a:p>
            <a:r>
              <a:rPr lang="en-US" dirty="0" smtClean="0"/>
              <a:t>Among </a:t>
            </a:r>
            <a:r>
              <a:rPr lang="en-US" dirty="0" smtClean="0"/>
              <a:t>the patients who were engaged in treatment at follow-up, fewer of those who had initiated </a:t>
            </a:r>
            <a:r>
              <a:rPr lang="en-US" dirty="0" err="1" smtClean="0"/>
              <a:t>Bp</a:t>
            </a:r>
            <a:r>
              <a:rPr lang="en-US" dirty="0" smtClean="0"/>
              <a:t>/</a:t>
            </a:r>
            <a:r>
              <a:rPr lang="en-US" dirty="0" err="1" smtClean="0"/>
              <a:t>Nx</a:t>
            </a:r>
            <a:r>
              <a:rPr lang="en-US" dirty="0" smtClean="0"/>
              <a:t> in the ED were enrolled in costly inpatient care (11 percent versus 35 to 37 percent in the other groups). Patients in all three groups exhibited similar reductions of about one-third in behaviors that increase the risk for contracting or transmitting HIV</a:t>
            </a:r>
            <a:r>
              <a:rPr lang="en-US" dirty="0" smtClean="0"/>
              <a:t>.</a:t>
            </a:r>
            <a:endParaRPr lang="en-US" dirty="0" smtClean="0"/>
          </a:p>
          <a:p>
            <a:endParaRPr lang="en-US" dirty="0" smtClean="0"/>
          </a:p>
          <a:p>
            <a:r>
              <a:rPr lang="en-US" b="1" u="none" dirty="0" smtClean="0"/>
              <a:t>REFERENCE:</a:t>
            </a:r>
            <a:r>
              <a:rPr lang="en-US" b="1" u="none" baseline="0" dirty="0" smtClean="0"/>
              <a:t> </a:t>
            </a:r>
          </a:p>
          <a:p>
            <a:r>
              <a:rPr lang="en-US" u="none" baseline="0" dirty="0" err="1" smtClean="0"/>
              <a:t>D’Onofrio</a:t>
            </a:r>
            <a:r>
              <a:rPr lang="en-US" u="none" baseline="0" dirty="0" smtClean="0"/>
              <a:t>, G., O’Connor, P.G., </a:t>
            </a:r>
            <a:r>
              <a:rPr lang="en-US" u="none" baseline="0" dirty="0" err="1" smtClean="0"/>
              <a:t>Pantalon</a:t>
            </a:r>
            <a:r>
              <a:rPr lang="en-US" u="none" baseline="0" dirty="0" smtClean="0"/>
              <a:t>, M.V., </a:t>
            </a:r>
            <a:r>
              <a:rPr lang="en-US" u="none" baseline="0" dirty="0" err="1" smtClean="0"/>
              <a:t>Chawarski</a:t>
            </a:r>
            <a:r>
              <a:rPr lang="en-US" u="none" baseline="0" dirty="0" smtClean="0"/>
              <a:t>, M.C., Busch, S.H. et al. (2015). Emergency department-initiated buprenorphine/naloxone treatment for opioid dependence: a randomized clinical trial. </a:t>
            </a:r>
            <a:r>
              <a:rPr lang="en-US" i="1" u="none" baseline="0" dirty="0" smtClean="0"/>
              <a:t>JAMA, 313</a:t>
            </a:r>
            <a:r>
              <a:rPr lang="en-US" i="0" u="none" baseline="0" dirty="0" smtClean="0"/>
              <a:t>(16), 1636-1644. </a:t>
            </a:r>
            <a:endParaRPr lang="en-US"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E50EC2F-F31E-49FD-B0ED-0005F08AF60D}" type="slidenum">
              <a:rPr lang="en-US" smtClean="0"/>
              <a:t>100</a:t>
            </a:fld>
            <a:endParaRPr lang="en-US"/>
          </a:p>
        </p:txBody>
      </p:sp>
    </p:spTree>
    <p:extLst>
      <p:ext uri="{BB962C8B-B14F-4D97-AF65-F5344CB8AC3E}">
        <p14:creationId xmlns:p14="http://schemas.microsoft.com/office/powerpoint/2010/main" val="2256750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promising practices can be found via the </a:t>
            </a:r>
            <a:r>
              <a:rPr lang="en-US" baseline="0" dirty="0" err="1" smtClean="0"/>
              <a:t>NIATx</a:t>
            </a:r>
            <a:r>
              <a:rPr lang="en-US" baseline="0" dirty="0" smtClean="0"/>
              <a:t> database. This database provides a comprehensive list of over thirty evidence-based interventions that are focused on enhancing retention and engagement. The recommendations focus on a number of potential interventions including utilizing motivational enhancement activities, office-based process-improvement, and collaborative methods to integrate care. The database is able to be sorted and searched based on focus and desired outcome. </a:t>
            </a:r>
          </a:p>
        </p:txBody>
      </p:sp>
      <p:sp>
        <p:nvSpPr>
          <p:cNvPr id="4" name="Slide Number Placeholder 3"/>
          <p:cNvSpPr>
            <a:spLocks noGrp="1"/>
          </p:cNvSpPr>
          <p:nvPr>
            <p:ph type="sldNum" sz="quarter" idx="10"/>
          </p:nvPr>
        </p:nvSpPr>
        <p:spPr/>
        <p:txBody>
          <a:bodyPr/>
          <a:lstStyle/>
          <a:p>
            <a:fld id="{28A40FCB-08AF-4B6B-AAEC-E165D97B2B97}" type="slidenum">
              <a:rPr lang="en-US" smtClean="0"/>
              <a:t>101</a:t>
            </a:fld>
            <a:endParaRPr lang="en-US"/>
          </a:p>
        </p:txBody>
      </p:sp>
    </p:spTree>
    <p:extLst>
      <p:ext uri="{BB962C8B-B14F-4D97-AF65-F5344CB8AC3E}">
        <p14:creationId xmlns:p14="http://schemas.microsoft.com/office/powerpoint/2010/main" val="99527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discuss recommendations for integrating HIV and substance use treatment.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102</a:t>
            </a:fld>
            <a:endParaRPr lang="en-US"/>
          </a:p>
        </p:txBody>
      </p:sp>
    </p:spTree>
    <p:extLst>
      <p:ext uri="{BB962C8B-B14F-4D97-AF65-F5344CB8AC3E}">
        <p14:creationId xmlns:p14="http://schemas.microsoft.com/office/powerpoint/2010/main" val="13442043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Centers</a:t>
            </a:r>
            <a:r>
              <a:rPr lang="en-US" baseline="0" dirty="0" smtClean="0"/>
              <a:t> for Disease Control Compendium for Evidence-Based Interventions for HIV Prevention is a list of behavioral interventions for individuals who are using illicit drugs. This compendium of interventions has demonstrated efficacy in reducing the risk of acquiring HIV or other STDs. The resource is divided into three chapters that focus on different practice areas: Linkage to, Retention in, and Re-engagement in Care; Medication Adherence; and Risk Reduction. The section focused on Linkage contains 14 different recommended practices. The Medication component contains 14 interventions. The Risk Reduction component contains 61 different evidence-based interventions. </a:t>
            </a:r>
          </a:p>
          <a:p>
            <a:endParaRPr lang="en-US" baseline="0" dirty="0" smtClean="0"/>
          </a:p>
          <a:p>
            <a:r>
              <a:rPr lang="en-US" b="1" dirty="0" smtClean="0"/>
              <a:t>REFERENCE: </a:t>
            </a:r>
          </a:p>
          <a:p>
            <a:r>
              <a:rPr lang="en-US" b="0" dirty="0" smtClean="0"/>
              <a:t>Compendium</a:t>
            </a:r>
            <a:r>
              <a:rPr lang="en-US" b="0" baseline="0" dirty="0" smtClean="0"/>
              <a:t> of Evidence-Based Interventions and Best Practices in HIV Prevention. 2017. Center for Disease Control and Prevention. Retrieved from: http://www.cdc.gov/hiv/research/interventionresearch/compendium/index.html.</a:t>
            </a:r>
          </a:p>
        </p:txBody>
      </p:sp>
      <p:sp>
        <p:nvSpPr>
          <p:cNvPr id="4" name="Slide Number Placeholder 3"/>
          <p:cNvSpPr>
            <a:spLocks noGrp="1"/>
          </p:cNvSpPr>
          <p:nvPr>
            <p:ph type="sldNum" sz="quarter" idx="10"/>
          </p:nvPr>
        </p:nvSpPr>
        <p:spPr/>
        <p:txBody>
          <a:bodyPr/>
          <a:lstStyle/>
          <a:p>
            <a:fld id="{28A40FCB-08AF-4B6B-AAEC-E165D97B2B97}" type="slidenum">
              <a:rPr lang="en-US" smtClean="0"/>
              <a:t>103</a:t>
            </a:fld>
            <a:endParaRPr lang="en-US"/>
          </a:p>
        </p:txBody>
      </p:sp>
    </p:spTree>
    <p:extLst>
      <p:ext uri="{BB962C8B-B14F-4D97-AF65-F5344CB8AC3E}">
        <p14:creationId xmlns:p14="http://schemas.microsoft.com/office/powerpoint/2010/main" val="41633474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a:t>
            </a:r>
            <a:r>
              <a:rPr lang="en-US" baseline="0" dirty="0" smtClean="0"/>
              <a:t> the prevention and treatment category, the recommended interventions focus on standardized screening mechanisms that lead to brief intervention in primary care settings, such as SBIRT (Screening, Brief Intervention, and Referral to Treatment). Cognitive-Behavioral Treatment and Motivational Interviewing are evidenced-based treatments that have substantial bodies of evidenced supporting their efficacy in treating substance use issues, as well as physical health impairments. Any opportunity for involvement of community reinforcement helps to enhance interventions. Contingency management is a useful intervention that provides behavioral reinforcement to clients.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Belani</a:t>
            </a:r>
            <a:r>
              <a:rPr lang="en-US" b="0" baseline="0" dirty="0" smtClean="0"/>
              <a:t>, H., </a:t>
            </a:r>
            <a:r>
              <a:rPr lang="en-US" b="0" baseline="0" dirty="0" err="1" smtClean="0"/>
              <a:t>Chorba</a:t>
            </a:r>
            <a:r>
              <a:rPr lang="en-US" b="0" baseline="0" dirty="0" smtClean="0"/>
              <a:t>, T., Fletcher, F., Hennessey, K., Kroeger, K., Lansky, A., et al. (2012). </a:t>
            </a:r>
            <a:r>
              <a:rPr lang="en-US" sz="1200" b="0" i="0" kern="1200" dirty="0" smtClean="0">
                <a:solidFill>
                  <a:schemeClr val="tx1"/>
                </a:solidFill>
                <a:effectLst/>
                <a:latin typeface="+mn-lt"/>
                <a:ea typeface="+mn-ea"/>
                <a:cs typeface="+mn-cs"/>
              </a:rPr>
              <a:t>Integrated prevention services for HIV infection, viral hepatitis, sexually transmitted diseases, and tuberculosis for persons who use drugs illicitly: Summary guidance from CDC and the U.S. Department of Health and Human Services</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Morbidity and Mortality Weekly Report, 61, </a:t>
            </a:r>
            <a:r>
              <a:rPr lang="en-US" sz="1200" b="0" i="0" kern="1200" baseline="0" dirty="0" smtClean="0">
                <a:solidFill>
                  <a:schemeClr val="tx1"/>
                </a:solidFill>
                <a:effectLst/>
                <a:latin typeface="+mn-lt"/>
                <a:ea typeface="+mn-ea"/>
                <a:cs typeface="+mn-cs"/>
              </a:rPr>
              <a:t>1-40.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40FCB-08AF-4B6B-AAEC-E165D97B2B97}" type="slidenum">
              <a:rPr lang="en-US" smtClean="0"/>
              <a:t>104</a:t>
            </a:fld>
            <a:endParaRPr lang="en-US"/>
          </a:p>
        </p:txBody>
      </p:sp>
    </p:spTree>
    <p:extLst>
      <p:ext uri="{BB962C8B-B14F-4D97-AF65-F5344CB8AC3E}">
        <p14:creationId xmlns:p14="http://schemas.microsoft.com/office/powerpoint/2010/main" val="297297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outreach programs allows provider organizations to reach clients in their community, One of the recommendations for being able to successfully engage individuals in their community is to utilize peer educators to engage clients or potential clients. As discussed previously, the ability to meet potential clients where they are reduces the impact of transportation as a barrier to engagement. On-going education and risk reduction supplies can be provided in communities directly. The use of naloxone, an opioid antagonist, can assist in preventing overdose death. This type of outreach allows providers to provide referral resources and build linkage and trust in existing healthcare programs. </a:t>
            </a:r>
          </a:p>
          <a:p>
            <a:endParaRPr lang="en-US" baseline="0" dirty="0" smtClean="0"/>
          </a:p>
          <a:p>
            <a:r>
              <a:rPr lang="en-US" b="1" baseline="0" dirty="0" smtClean="0"/>
              <a:t>REFERENCE</a:t>
            </a:r>
            <a:r>
              <a:rPr lang="en-US"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Belani</a:t>
            </a:r>
            <a:r>
              <a:rPr lang="en-US" b="0" baseline="0" dirty="0" smtClean="0"/>
              <a:t>, H., </a:t>
            </a:r>
            <a:r>
              <a:rPr lang="en-US" b="0" baseline="0" dirty="0" err="1" smtClean="0"/>
              <a:t>Chorba</a:t>
            </a:r>
            <a:r>
              <a:rPr lang="en-US" b="0" baseline="0" dirty="0" smtClean="0"/>
              <a:t>, T., Fletcher, F., Hennessey, K., Kroeger, K., Lansky, A., et al. (2012). </a:t>
            </a:r>
            <a:r>
              <a:rPr lang="en-US" sz="1200" b="0" i="0" kern="1200" dirty="0" smtClean="0">
                <a:solidFill>
                  <a:schemeClr val="tx1"/>
                </a:solidFill>
                <a:effectLst/>
                <a:latin typeface="+mn-lt"/>
                <a:ea typeface="+mn-ea"/>
                <a:cs typeface="+mn-cs"/>
              </a:rPr>
              <a:t>Integrated prevention services for HIV infection, viral hepatitis, sexually transmitted diseases, and tuberculosis for persons who use drugs illicitly: Summary guidance from CDC and the U.S. Department of Health and Human Services</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Morbidity and Mortality Weekly Report, 61, </a:t>
            </a:r>
            <a:r>
              <a:rPr lang="en-US" sz="1200" b="0" i="0" kern="1200" baseline="0" dirty="0" smtClean="0">
                <a:solidFill>
                  <a:schemeClr val="tx1"/>
                </a:solidFill>
                <a:effectLst/>
                <a:latin typeface="+mn-lt"/>
                <a:ea typeface="+mn-ea"/>
                <a:cs typeface="+mn-cs"/>
              </a:rPr>
              <a:t>1-40.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105</a:t>
            </a:fld>
            <a:endParaRPr lang="en-US"/>
          </a:p>
        </p:txBody>
      </p:sp>
    </p:spTree>
    <p:extLst>
      <p:ext uri="{BB962C8B-B14F-4D97-AF65-F5344CB8AC3E}">
        <p14:creationId xmlns:p14="http://schemas.microsoft.com/office/powerpoint/2010/main" val="3293058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Vaccination</a:t>
            </a:r>
            <a:r>
              <a:rPr lang="en-US" baseline="0" dirty="0" smtClean="0"/>
              <a:t> of Hepatitis A and B is recommended for individuals using illicit drugs. </a:t>
            </a:r>
            <a:r>
              <a:rPr lang="en-US" baseline="0" dirty="0" smtClean="0"/>
              <a:t>Pre-vaccination </a:t>
            </a:r>
            <a:r>
              <a:rPr lang="en-US" baseline="0" dirty="0" smtClean="0"/>
              <a:t>testing for Hepatitis B should be standard practice for all individuals who may have been exposed to Hepatitis B. Currently, there is no vaccine for Hepatitis C. </a:t>
            </a:r>
          </a:p>
          <a:p>
            <a:endParaRPr lang="en-US" baseline="0" dirty="0" smtClean="0"/>
          </a:p>
          <a:p>
            <a:r>
              <a:rPr lang="en-US" baseline="0" dirty="0" smtClean="0"/>
              <a:t>The vertical transmission of HIV from mother to child should be a focus for on-going care with considerations of substance use and Hepatitis B treatment as well. Pregnant women with HIV cite illicit drug use as a major barrier to care and women who use illicit drugs are at greater risk for sexually transmitted infections.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Belani</a:t>
            </a:r>
            <a:r>
              <a:rPr lang="en-US" b="0" baseline="0" dirty="0" smtClean="0"/>
              <a:t>, H., </a:t>
            </a:r>
            <a:r>
              <a:rPr lang="en-US" b="0" baseline="0" dirty="0" err="1" smtClean="0"/>
              <a:t>Chorba</a:t>
            </a:r>
            <a:r>
              <a:rPr lang="en-US" b="0" baseline="0" dirty="0" smtClean="0"/>
              <a:t>, T., Fletcher, F., Hennessey, K., Kroeger, K., Lansky, A., et al. (2012). </a:t>
            </a:r>
            <a:r>
              <a:rPr lang="en-US" sz="1200" b="0" i="0" kern="1200" dirty="0" smtClean="0">
                <a:solidFill>
                  <a:schemeClr val="tx1"/>
                </a:solidFill>
                <a:effectLst/>
                <a:latin typeface="+mn-lt"/>
                <a:ea typeface="+mn-ea"/>
                <a:cs typeface="+mn-cs"/>
              </a:rPr>
              <a:t>Integrated prevention services for HIV infection, viral hepatitis, sexually transmitted diseases, and tuberculosis for persons who use drugs illicitly: Summary guidance from CDC and the U.S. Department of Health and Human Services</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Morbidity and Mortality Weekly Report, 61, </a:t>
            </a:r>
            <a:r>
              <a:rPr lang="en-US" sz="1200" b="0" i="0" kern="1200" baseline="0" dirty="0" smtClean="0">
                <a:solidFill>
                  <a:schemeClr val="tx1"/>
                </a:solidFill>
                <a:effectLst/>
                <a:latin typeface="+mn-lt"/>
                <a:ea typeface="+mn-ea"/>
                <a:cs typeface="+mn-cs"/>
              </a:rPr>
              <a:t>1-40.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40FCB-08AF-4B6B-AAEC-E165D97B2B97}" type="slidenum">
              <a:rPr lang="en-US" smtClean="0"/>
              <a:t>106</a:t>
            </a:fld>
            <a:endParaRPr lang="en-US"/>
          </a:p>
        </p:txBody>
      </p:sp>
    </p:spTree>
    <p:extLst>
      <p:ext uri="{BB962C8B-B14F-4D97-AF65-F5344CB8AC3E}">
        <p14:creationId xmlns:p14="http://schemas.microsoft.com/office/powerpoint/2010/main" val="10921029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a:t>
            </a:r>
            <a:r>
              <a:rPr lang="en-US" baseline="0" dirty="0" smtClean="0"/>
              <a:t> strategies to reduce risk behaviors should focus on reduction programs and messages. Treatment should integrate substance use and mental health disorders. The use of sterile injection and drug preparation equipment reduces the potential for overdose, and these sites allow for opportunities to deliver interventions that increase condom availability. Messaging related to risk should specifically focus on education and assessment, as well as screening and referral to treatment as appropriate.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Belani</a:t>
            </a:r>
            <a:r>
              <a:rPr lang="en-US" b="0" baseline="0" dirty="0" smtClean="0"/>
              <a:t>, H., </a:t>
            </a:r>
            <a:r>
              <a:rPr lang="en-US" b="0" baseline="0" dirty="0" err="1" smtClean="0"/>
              <a:t>Chorba</a:t>
            </a:r>
            <a:r>
              <a:rPr lang="en-US" b="0" baseline="0" dirty="0" smtClean="0"/>
              <a:t>, T., Fletcher, F., Hennessey, K., Kroeger, K., Lansky, A., et al. (2012). </a:t>
            </a:r>
            <a:r>
              <a:rPr lang="en-US" sz="1200" b="0" i="0" kern="1200" dirty="0" smtClean="0">
                <a:solidFill>
                  <a:schemeClr val="tx1"/>
                </a:solidFill>
                <a:effectLst/>
                <a:latin typeface="+mn-lt"/>
                <a:ea typeface="+mn-ea"/>
                <a:cs typeface="+mn-cs"/>
              </a:rPr>
              <a:t>Integrated prevention services for HIV infection, viral hepatitis, sexually transmitted diseases, and tuberculosis for persons who use drugs illicitly: Summary guidance from CDC and the U.S. Department of Health and Human Services</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Morbidity and Mortality Weekly Report, 61, </a:t>
            </a:r>
            <a:r>
              <a:rPr lang="en-US" sz="1200" b="0" i="0" kern="1200" baseline="0" dirty="0" smtClean="0">
                <a:solidFill>
                  <a:schemeClr val="tx1"/>
                </a:solidFill>
                <a:effectLst/>
                <a:latin typeface="+mn-lt"/>
                <a:ea typeface="+mn-ea"/>
                <a:cs typeface="+mn-cs"/>
              </a:rPr>
              <a:t>1-40.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40FCB-08AF-4B6B-AAEC-E165D97B2B97}" type="slidenum">
              <a:rPr lang="en-US" smtClean="0"/>
              <a:t>107</a:t>
            </a:fld>
            <a:endParaRPr lang="en-US"/>
          </a:p>
        </p:txBody>
      </p:sp>
    </p:spTree>
    <p:extLst>
      <p:ext uri="{BB962C8B-B14F-4D97-AF65-F5344CB8AC3E}">
        <p14:creationId xmlns:p14="http://schemas.microsoft.com/office/powerpoint/2010/main" val="5471906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Participation</a:t>
            </a:r>
            <a:r>
              <a:rPr lang="en-US" baseline="0" dirty="0" smtClean="0"/>
              <a:t> in 12-step groups has been shown to be beneficial in reducing impairment as a result of substance use. Clinicians should educate themselves and be willing to consider referral to 12-step groups as appropriate. 12-step group participation also predicts abstinence self-efficacy though complications due to intersectionality can impact sexual risk behaviors even with 12-step group attendance. </a:t>
            </a:r>
          </a:p>
          <a:p>
            <a:endParaRPr lang="en-US" baseline="0" dirty="0" smtClean="0"/>
          </a:p>
          <a:p>
            <a:r>
              <a:rPr lang="en-US" b="1" baseline="0" dirty="0" smtClean="0"/>
              <a:t>REFERENCE</a:t>
            </a:r>
            <a:r>
              <a:rPr lang="en-US" b="1" baseline="0" dirty="0" smtClean="0"/>
              <a:t>: </a:t>
            </a:r>
            <a:endParaRPr lang="en-US" dirty="0" smtClean="0"/>
          </a:p>
          <a:p>
            <a:r>
              <a:rPr lang="en-US" dirty="0" smtClean="0"/>
              <a:t>Dennis,</a:t>
            </a:r>
            <a:r>
              <a:rPr lang="en-US" baseline="0" dirty="0" smtClean="0"/>
              <a:t> C. &amp; Davis, T. (2015). Enhancing the referral-making process to 12-step programs: Strategies for social workers. </a:t>
            </a:r>
            <a:r>
              <a:rPr lang="en-US" i="1" baseline="0" dirty="0" smtClean="0"/>
              <a:t>Research on Social Work Practice, 27</a:t>
            </a:r>
            <a:r>
              <a:rPr lang="en-US" i="0" baseline="0" dirty="0" smtClean="0"/>
              <a:t>(4), 423-433. </a:t>
            </a:r>
            <a:endParaRPr lang="en-US" dirty="0" smtClean="0"/>
          </a:p>
          <a:p>
            <a:endParaRPr lang="en-US" dirty="0" smtClean="0"/>
          </a:p>
          <a:p>
            <a:r>
              <a:rPr lang="en-US" dirty="0" err="1" smtClean="0"/>
              <a:t>Majer</a:t>
            </a:r>
            <a:r>
              <a:rPr lang="en-US" dirty="0" smtClean="0"/>
              <a:t>,</a:t>
            </a:r>
            <a:r>
              <a:rPr lang="en-US" baseline="0" dirty="0" smtClean="0"/>
              <a:t> J.M., </a:t>
            </a:r>
            <a:r>
              <a:rPr lang="en-US" baseline="0" dirty="0" err="1" smtClean="0"/>
              <a:t>Glanstman</a:t>
            </a:r>
            <a:r>
              <a:rPr lang="en-US" baseline="0" dirty="0" smtClean="0"/>
              <a:t>, O., Palmer, J.S., &amp; Jason, L.A. (2015). </a:t>
            </a:r>
            <a:r>
              <a:rPr lang="en-US" dirty="0" smtClean="0"/>
              <a:t>Predictors of abstinence self-efficacy: Examining the role of HIV-risk sexual behavior. </a:t>
            </a:r>
            <a:r>
              <a:rPr lang="en-US" i="1" dirty="0" smtClean="0"/>
              <a:t>Journal of Social Service Research, 41</a:t>
            </a:r>
            <a:r>
              <a:rPr lang="en-US" i="0" dirty="0" smtClean="0"/>
              <a:t>(1), 39-48</a:t>
            </a:r>
            <a:r>
              <a:rPr lang="en-US" dirty="0" smtClean="0"/>
              <a:t>.</a:t>
            </a:r>
          </a:p>
        </p:txBody>
      </p:sp>
      <p:sp>
        <p:nvSpPr>
          <p:cNvPr id="4" name="Slide Number Placeholder 3"/>
          <p:cNvSpPr>
            <a:spLocks noGrp="1"/>
          </p:cNvSpPr>
          <p:nvPr>
            <p:ph type="sldNum" sz="quarter" idx="10"/>
          </p:nvPr>
        </p:nvSpPr>
        <p:spPr/>
        <p:txBody>
          <a:bodyPr/>
          <a:lstStyle/>
          <a:p>
            <a:fld id="{28A40FCB-08AF-4B6B-AAEC-E165D97B2B97}" type="slidenum">
              <a:rPr lang="en-US" smtClean="0"/>
              <a:t>108</a:t>
            </a:fld>
            <a:endParaRPr lang="en-US"/>
          </a:p>
        </p:txBody>
      </p:sp>
    </p:spTree>
    <p:extLst>
      <p:ext uri="{BB962C8B-B14F-4D97-AF65-F5344CB8AC3E}">
        <p14:creationId xmlns:p14="http://schemas.microsoft.com/office/powerpoint/2010/main" val="2754357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Contingency</a:t>
            </a:r>
            <a:r>
              <a:rPr lang="en-US" baseline="0" dirty="0" smtClean="0"/>
              <a:t> management is a behavioral reinforcement-based intervention to provide incentives for specific targeted behaviors. This intervention has been shown to enhance treatment retention and increase abstinence when compared to a 12-step group for individuals living with HIV. Contingency management was found to be as efficacious for individuals living with HIV who were using cocaine as it was for individuals who were not diagnosed with HIV indicating that the intervention is effective for more complex, co-occurring health needs. </a:t>
            </a:r>
          </a:p>
          <a:p>
            <a:endParaRPr lang="en-US" baseline="0" dirty="0" smtClean="0"/>
          </a:p>
          <a:p>
            <a:r>
              <a:rPr lang="en-US" b="1" baseline="0" dirty="0" smtClean="0"/>
              <a:t>REFERENCE</a:t>
            </a:r>
            <a:r>
              <a:rPr lang="en-US" b="1" baseline="0" dirty="0" smtClean="0"/>
              <a:t>: </a:t>
            </a:r>
          </a:p>
          <a:p>
            <a:r>
              <a:rPr lang="en-US" b="0" baseline="0" dirty="0" smtClean="0"/>
              <a:t>Burch, A.E., Rash, C.J., &amp; </a:t>
            </a:r>
            <a:r>
              <a:rPr lang="en-US" b="0" baseline="0" dirty="0" err="1" smtClean="0"/>
              <a:t>Petry</a:t>
            </a:r>
            <a:r>
              <a:rPr lang="en-US" b="0" baseline="0" dirty="0" smtClean="0"/>
              <a:t>, N.M. (2017). </a:t>
            </a:r>
            <a:r>
              <a:rPr lang="en-US" dirty="0" smtClean="0"/>
              <a:t>Cocaine-using substance abuse treatment patients with and without HIV respond well to contingency management treatment. </a:t>
            </a:r>
            <a:r>
              <a:rPr lang="en-US" i="1" dirty="0" smtClean="0"/>
              <a:t>Journal of Substance Abuse Treatment, 77, </a:t>
            </a:r>
            <a:r>
              <a:rPr lang="en-US" i="0" dirty="0" smtClean="0"/>
              <a:t>21-25.</a:t>
            </a:r>
            <a:r>
              <a:rPr lang="en-US" i="0" baseline="0" dirty="0" smtClean="0"/>
              <a:t>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109</a:t>
            </a:fld>
            <a:endParaRPr lang="en-US"/>
          </a:p>
        </p:txBody>
      </p:sp>
    </p:spTree>
    <p:extLst>
      <p:ext uri="{BB962C8B-B14F-4D97-AF65-F5344CB8AC3E}">
        <p14:creationId xmlns:p14="http://schemas.microsoft.com/office/powerpoint/2010/main" val="648160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Read</a:t>
            </a:r>
            <a:r>
              <a:rPr lang="en-US" b="1" baseline="0" dirty="0" smtClean="0"/>
              <a:t> the quote on the slide out loud and contextualize the importance or understanding that HIV/AIDS is not just viewed as a medical diagnosis but includes history and social/cultural assumptions that can be detrimental in engaging individuals in care or encouraging change behaviors. </a:t>
            </a:r>
            <a:endParaRPr lang="en-US" b="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p>
          <a:p>
            <a:r>
              <a:rPr lang="en-US" dirty="0" smtClean="0"/>
              <a:t>Watkins-Hayes,</a:t>
            </a:r>
            <a:r>
              <a:rPr lang="en-US" baseline="0" dirty="0" smtClean="0"/>
              <a:t> C. (2014). </a:t>
            </a:r>
            <a:r>
              <a:rPr lang="en-US" i="0" baseline="0" dirty="0" smtClean="0"/>
              <a:t>Intersectionality and the Sociology of HIV/AIDS: Past, Present, and Future Research Directions. </a:t>
            </a:r>
            <a:r>
              <a:rPr lang="en-US" i="1" baseline="0" dirty="0" smtClean="0"/>
              <a:t>Annual Review of Sociology, 40</a:t>
            </a:r>
            <a:r>
              <a:rPr lang="en-US" i="0" baseline="0" dirty="0" smtClean="0"/>
              <a:t>, 431-457. </a:t>
            </a:r>
            <a:endParaRPr lang="en-US" i="0" dirty="0"/>
          </a:p>
        </p:txBody>
      </p:sp>
      <p:sp>
        <p:nvSpPr>
          <p:cNvPr id="4" name="Slide Number Placeholder 3"/>
          <p:cNvSpPr>
            <a:spLocks noGrp="1"/>
          </p:cNvSpPr>
          <p:nvPr>
            <p:ph type="sldNum" sz="quarter" idx="10"/>
          </p:nvPr>
        </p:nvSpPr>
        <p:spPr/>
        <p:txBody>
          <a:bodyPr/>
          <a:lstStyle/>
          <a:p>
            <a:fld id="{28A40FCB-08AF-4B6B-AAEC-E165D97B2B97}" type="slidenum">
              <a:rPr lang="en-US" smtClean="0"/>
              <a:t>11</a:t>
            </a:fld>
            <a:endParaRPr lang="en-US"/>
          </a:p>
        </p:txBody>
      </p:sp>
    </p:spTree>
    <p:extLst>
      <p:ext uri="{BB962C8B-B14F-4D97-AF65-F5344CB8AC3E}">
        <p14:creationId xmlns:p14="http://schemas.microsoft.com/office/powerpoint/2010/main" val="2226359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significant takeaway from this and the next MI slide are the follow-up to “Continuity is Important” – while there are demonstrated results to application of MI, lack of maintenance plans and regular fidelity monitoring impact adherence rates. </a:t>
            </a:r>
            <a:r>
              <a:rPr lang="en-US" dirty="0" smtClean="0"/>
              <a:t>Motivational interviewing (MI) is an accessible intervention that can be delivered</a:t>
            </a:r>
            <a:r>
              <a:rPr lang="en-US" baseline="0" dirty="0" smtClean="0"/>
              <a:t> by a range of professional staff. It has demonstrated efficacy for a number of targeted health behaviors, including medication adherence and improvements in reducing risk behaviors associated with long-term or chronic illnesses including substance use disorders and HIV. The recommended practice is to integrate MI with other evidence-based practices, but MI has been shown to be effective as a standalone intervention in promoting behavior change independent of gender, age (above 15) and across socioeconomic statuses or race/ethnicities. Specifically, MI has demonstrated improvements in CD4 counts and medication adherence among co-occurring alcohol use population in as little as eight sessions. A word of caution though: the effects tend to decrease after the delivery of the intervention so on-going support, contact, and potentially booster sessions are indicated. </a:t>
            </a:r>
          </a:p>
          <a:p>
            <a:endParaRPr lang="en-US" baseline="0" dirty="0" smtClean="0"/>
          </a:p>
          <a:p>
            <a:r>
              <a:rPr lang="en-US" b="1" baseline="0" dirty="0" smtClean="0"/>
              <a:t>REFERENCES</a:t>
            </a:r>
            <a:r>
              <a:rPr lang="en-US" b="1" baseline="0" dirty="0" smtClean="0"/>
              <a:t>: </a:t>
            </a:r>
          </a:p>
          <a:p>
            <a:r>
              <a:rPr lang="en-US" b="0" baseline="0" dirty="0" smtClean="0"/>
              <a:t>Dillard, P.K., Zuniga, J.A., &amp; </a:t>
            </a:r>
            <a:r>
              <a:rPr lang="en-US" b="0" baseline="0" dirty="0" err="1" smtClean="0"/>
              <a:t>Holstad</a:t>
            </a:r>
            <a:r>
              <a:rPr lang="en-US" b="0" baseline="0" dirty="0" smtClean="0"/>
              <a:t>, M.M. (2016). An integrative review of the efficacy of motivational interviewing in HIV management. </a:t>
            </a:r>
            <a:r>
              <a:rPr lang="en-US" b="0" i="1" baseline="0" dirty="0" smtClean="0"/>
              <a:t>Patient Education and Counseling, 100, </a:t>
            </a:r>
            <a:r>
              <a:rPr lang="en-US" b="0" i="0" baseline="0" dirty="0" smtClean="0"/>
              <a:t>636-646. </a:t>
            </a:r>
            <a:endParaRPr lang="en-US" b="0" baseline="0" dirty="0" smtClean="0"/>
          </a:p>
          <a:p>
            <a:endParaRPr lang="en-US" b="0" baseline="0" dirty="0" smtClean="0"/>
          </a:p>
          <a:p>
            <a:r>
              <a:rPr lang="en-US" b="0" baseline="0" dirty="0" smtClean="0"/>
              <a:t>Palacio, A., </a:t>
            </a:r>
            <a:r>
              <a:rPr lang="en-US" b="0" baseline="0" dirty="0" err="1" smtClean="0"/>
              <a:t>Garay</a:t>
            </a:r>
            <a:r>
              <a:rPr lang="en-US" b="0" baseline="0" dirty="0" smtClean="0"/>
              <a:t>, D., Langer, B., Taylor, J., Wood, B.A., &amp; </a:t>
            </a:r>
            <a:r>
              <a:rPr lang="en-US" b="0" baseline="0" dirty="0" err="1" smtClean="0"/>
              <a:t>Tamariz</a:t>
            </a:r>
            <a:r>
              <a:rPr lang="en-US" b="0" baseline="0" dirty="0" smtClean="0"/>
              <a:t>, L. (2016). Motivational interviewing improved medication adherence: A systematic review and meta-analysis. </a:t>
            </a:r>
            <a:r>
              <a:rPr lang="en-US" b="0" i="1" baseline="0" dirty="0" smtClean="0"/>
              <a:t>The Journal of General Internal Medicine, 31</a:t>
            </a:r>
            <a:r>
              <a:rPr lang="en-US" b="0" i="0" baseline="0" dirty="0" smtClean="0"/>
              <a:t>(8), 929-940. </a:t>
            </a:r>
            <a:endParaRPr lang="en-US" b="0" baseline="0" dirty="0" smtClean="0"/>
          </a:p>
          <a:p>
            <a:endParaRPr lang="en-US" b="0" baseline="0" dirty="0" smtClean="0"/>
          </a:p>
          <a:p>
            <a:r>
              <a:rPr lang="en-US" b="0" baseline="0" dirty="0" smtClean="0"/>
              <a:t>Parsons, J.T., Golub, S.A., </a:t>
            </a:r>
            <a:r>
              <a:rPr lang="en-US" b="0" baseline="0" dirty="0" err="1" smtClean="0"/>
              <a:t>Rosof</a:t>
            </a:r>
            <a:r>
              <a:rPr lang="en-US" b="0" baseline="0" dirty="0" smtClean="0"/>
              <a:t>, E., &amp; Holder, C. (2007). Motivational interviewing and cognitive-behavioral intervention to improve HIV medication adherence among hazardous drinkers: A randomized control trial. </a:t>
            </a:r>
            <a:r>
              <a:rPr lang="en-US" b="0" i="1" baseline="0" dirty="0" smtClean="0"/>
              <a:t>Journal of Acquired Immune Deficiency Syndromes, 46</a:t>
            </a:r>
            <a:r>
              <a:rPr lang="en-US" b="0" i="0" baseline="0" dirty="0" smtClean="0"/>
              <a:t>(4), 443-450.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110</a:t>
            </a:fld>
            <a:endParaRPr lang="en-US"/>
          </a:p>
        </p:txBody>
      </p:sp>
    </p:spTree>
    <p:extLst>
      <p:ext uri="{BB962C8B-B14F-4D97-AF65-F5344CB8AC3E}">
        <p14:creationId xmlns:p14="http://schemas.microsoft.com/office/powerpoint/2010/main" val="305173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considering a brief intervention similar to SBIRT, brief MI is useful but</a:t>
            </a:r>
            <a:r>
              <a:rPr lang="en-US" baseline="0" dirty="0" smtClean="0"/>
              <a:t> must be supplemented with on-going follow-up. Case management and on-going linkage are key in ensuring continued engagement. Aspects related to intersectionality such as homophobia or racism decrease motivation for accessing preventative services. The best approach for a practitioner is to continue to utilize MI beyond education alone and to remain empathetic and non-judgmental as previously discussed in this training. </a:t>
            </a:r>
          </a:p>
          <a:p>
            <a:endParaRPr lang="en-US" baseline="0" dirty="0" smtClean="0"/>
          </a:p>
          <a:p>
            <a:r>
              <a:rPr lang="en-US" b="1" baseline="0" dirty="0" smtClean="0"/>
              <a:t>REFERENCES</a:t>
            </a:r>
            <a:r>
              <a:rPr lang="en-US" b="1" baseline="0" dirty="0" smtClean="0"/>
              <a:t>: </a:t>
            </a:r>
            <a:endParaRPr lang="en-US" b="1" dirty="0" smtClean="0"/>
          </a:p>
          <a:p>
            <a:r>
              <a:rPr lang="en-US" dirty="0" err="1" smtClean="0"/>
              <a:t>Aharonovich</a:t>
            </a:r>
            <a:r>
              <a:rPr lang="en-US" dirty="0" smtClean="0"/>
              <a:t>,</a:t>
            </a:r>
            <a:r>
              <a:rPr lang="en-US" baseline="0" dirty="0" smtClean="0"/>
              <a:t> E., </a:t>
            </a:r>
            <a:r>
              <a:rPr lang="en-US" baseline="0" dirty="0" err="1" smtClean="0"/>
              <a:t>Sarvet</a:t>
            </a:r>
            <a:r>
              <a:rPr lang="en-US" baseline="0" dirty="0" smtClean="0"/>
              <a:t>, A., </a:t>
            </a:r>
            <a:r>
              <a:rPr lang="en-US" baseline="0" dirty="0" err="1" smtClean="0"/>
              <a:t>Stohol</a:t>
            </a:r>
            <a:r>
              <a:rPr lang="en-US" baseline="0" dirty="0" smtClean="0"/>
              <a:t>, M., </a:t>
            </a:r>
            <a:r>
              <a:rPr lang="en-US" baseline="0" dirty="0" err="1" smtClean="0"/>
              <a:t>DesJarlais</a:t>
            </a:r>
            <a:r>
              <a:rPr lang="en-US" baseline="0" dirty="0" smtClean="0"/>
              <a:t>, D., </a:t>
            </a:r>
            <a:r>
              <a:rPr lang="en-US" baseline="0" dirty="0" err="1" smtClean="0"/>
              <a:t>Tross</a:t>
            </a:r>
            <a:r>
              <a:rPr lang="en-US" baseline="0" dirty="0" smtClean="0"/>
              <a:t>, S., Hurst, T., Urbina, A., &amp; </a:t>
            </a:r>
            <a:r>
              <a:rPr lang="en-US" baseline="0" dirty="0" err="1" smtClean="0"/>
              <a:t>Hasin</a:t>
            </a:r>
            <a:r>
              <a:rPr lang="en-US" baseline="0" dirty="0" smtClean="0"/>
              <a:t>, D. (2017). </a:t>
            </a:r>
            <a:r>
              <a:rPr lang="en-US" dirty="0" smtClean="0"/>
              <a:t>Reducing non-injection drug use in HIV primary care: A randomized trial of brief motivational interviewing, with and without </a:t>
            </a:r>
            <a:r>
              <a:rPr lang="en-US" dirty="0" err="1" smtClean="0"/>
              <a:t>HealthCall</a:t>
            </a:r>
            <a:r>
              <a:rPr lang="en-US" dirty="0" smtClean="0"/>
              <a:t>, a technology-based enhancement.</a:t>
            </a:r>
            <a:r>
              <a:rPr lang="en-US" baseline="0" dirty="0" smtClean="0"/>
              <a:t> </a:t>
            </a:r>
            <a:r>
              <a:rPr lang="en-US" i="1" baseline="0" dirty="0" smtClean="0"/>
              <a:t>Journal of Substance Abuse Treatment, 74, </a:t>
            </a:r>
            <a:r>
              <a:rPr lang="en-US" i="0" baseline="0" dirty="0" smtClean="0"/>
              <a:t>71.79. </a:t>
            </a:r>
          </a:p>
          <a:p>
            <a:endParaRPr lang="en-US" i="0" baseline="0" dirty="0" smtClean="0"/>
          </a:p>
          <a:p>
            <a:r>
              <a:rPr lang="en-US" dirty="0" smtClean="0"/>
              <a:t>Parsons,</a:t>
            </a:r>
            <a:r>
              <a:rPr lang="en-US" baseline="0" dirty="0" smtClean="0"/>
              <a:t> J.T., </a:t>
            </a:r>
            <a:r>
              <a:rPr lang="en-US" baseline="0" dirty="0" err="1" smtClean="0"/>
              <a:t>Lelutiu</a:t>
            </a:r>
            <a:r>
              <a:rPr lang="en-US" baseline="0" dirty="0" smtClean="0"/>
              <a:t>-Weinberger, C., </a:t>
            </a:r>
            <a:r>
              <a:rPr lang="en-US" baseline="0" dirty="0" err="1" smtClean="0"/>
              <a:t>Botsko</a:t>
            </a:r>
            <a:r>
              <a:rPr lang="en-US" baseline="0" dirty="0" smtClean="0"/>
              <a:t>, M. &amp; Golub, S.A. (2014). </a:t>
            </a:r>
            <a:r>
              <a:rPr lang="en-US" dirty="0" smtClean="0"/>
              <a:t>A randomized controlled trial utilizing motivational interviewing to reduce HIV risk and drug use in young gay and bisexual men. </a:t>
            </a:r>
            <a:r>
              <a:rPr lang="en-US" i="1" dirty="0" smtClean="0"/>
              <a:t>Journal</a:t>
            </a:r>
            <a:r>
              <a:rPr lang="en-US" i="1" baseline="0" dirty="0" smtClean="0"/>
              <a:t> of Clinical Psychology, 82</a:t>
            </a:r>
            <a:r>
              <a:rPr lang="en-US" i="0" baseline="0" dirty="0" smtClean="0"/>
              <a:t>(1), 9-18. </a:t>
            </a:r>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111</a:t>
            </a:fld>
            <a:endParaRPr lang="en-US"/>
          </a:p>
        </p:txBody>
      </p:sp>
    </p:spTree>
    <p:extLst>
      <p:ext uri="{BB962C8B-B14F-4D97-AF65-F5344CB8AC3E}">
        <p14:creationId xmlns:p14="http://schemas.microsoft.com/office/powerpoint/2010/main" val="10868010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previous slides provide recommendations to providers</a:t>
            </a:r>
            <a:r>
              <a:rPr lang="en-US" baseline="0" dirty="0" smtClean="0"/>
              <a:t> about effective ways to integrate HIV and SUD care, there are limited studies that focus on the impact of internalized stigma resulting from the intersectionality of HIV and substance use disorders. There is a clear relationship that internalizing the stigma associated with HIV or SUD results in increases in depression. One possible intervention may be the use of Acceptance and Commitment Therapy (ACT) as an opportunity to assist clients in integrating aspects of self that are incorrectly identified by others within their community as negative or undesirable.</a:t>
            </a:r>
          </a:p>
          <a:p>
            <a:endParaRPr lang="en-US" baseline="0" dirty="0" smtClean="0"/>
          </a:p>
          <a:p>
            <a:r>
              <a:rPr lang="en-US" b="1" baseline="0" dirty="0" smtClean="0"/>
              <a:t>Additional information for </a:t>
            </a:r>
            <a:r>
              <a:rPr lang="en-US" b="1" baseline="0" dirty="0" smtClean="0"/>
              <a:t>trainers:</a:t>
            </a:r>
          </a:p>
          <a:p>
            <a:r>
              <a:rPr lang="en-US" dirty="0" smtClean="0"/>
              <a:t>ACT </a:t>
            </a:r>
            <a:r>
              <a:rPr lang="en-US" dirty="0" smtClean="0"/>
              <a:t>is an evidence-supported intervention that uses</a:t>
            </a:r>
            <a:r>
              <a:rPr lang="en-US" baseline="0" dirty="0" smtClean="0"/>
              <a:t> mindfulness and acceptance-based techniques to integrate on-going events into the actions of the whole organism and various current and historically based contexts. This conceptualization can be particularly useful for aspects of intersectionality that are based on those contexts and manifest in different forms of social narrative or discrimination. </a:t>
            </a:r>
            <a:endParaRPr lang="en-US" b="1" baseline="0" dirty="0" smtClean="0"/>
          </a:p>
          <a:p>
            <a:endParaRPr lang="en-US" baseline="0" dirty="0" smtClean="0"/>
          </a:p>
          <a:p>
            <a:r>
              <a:rPr lang="en-US" b="1" baseline="0" dirty="0" smtClean="0"/>
              <a:t>REFERENCE</a:t>
            </a:r>
            <a:r>
              <a:rPr lang="en-US" b="1" baseline="0" dirty="0" smtClean="0"/>
              <a:t>:</a:t>
            </a:r>
          </a:p>
          <a:p>
            <a:r>
              <a:rPr lang="en-US" b="0" baseline="0" dirty="0" err="1" smtClean="0"/>
              <a:t>Earnshaw</a:t>
            </a:r>
            <a:r>
              <a:rPr lang="en-US" b="0" baseline="0" dirty="0" smtClean="0"/>
              <a:t>, V.A., Smith, L.R., Cunningham, C.O., &amp; </a:t>
            </a:r>
            <a:r>
              <a:rPr lang="en-US" b="0" baseline="0" dirty="0" err="1" smtClean="0"/>
              <a:t>Copenhaver</a:t>
            </a:r>
            <a:r>
              <a:rPr lang="en-US" b="0" baseline="0" dirty="0" smtClean="0"/>
              <a:t>, M.M. (2013). </a:t>
            </a:r>
            <a:r>
              <a:rPr lang="en-US" dirty="0" smtClean="0"/>
              <a:t>Intersectionality of internalized HIV stigma and internalized substance use stigma: Implications for depressive symptoms.</a:t>
            </a:r>
            <a:r>
              <a:rPr lang="en-US" baseline="0" dirty="0" smtClean="0"/>
              <a:t> </a:t>
            </a:r>
            <a:r>
              <a:rPr lang="en-US" i="1" baseline="0" dirty="0" smtClean="0"/>
              <a:t>Journal of Health Psychology, 20</a:t>
            </a:r>
            <a:r>
              <a:rPr lang="en-US" i="0" baseline="0" dirty="0" smtClean="0"/>
              <a:t>(8), 1083-1089.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112</a:t>
            </a:fld>
            <a:endParaRPr lang="en-US"/>
          </a:p>
        </p:txBody>
      </p:sp>
    </p:spTree>
    <p:extLst>
      <p:ext uri="{BB962C8B-B14F-4D97-AF65-F5344CB8AC3E}">
        <p14:creationId xmlns:p14="http://schemas.microsoft.com/office/powerpoint/2010/main" val="24179002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 last section summarizes</a:t>
            </a:r>
            <a:r>
              <a:rPr lang="en-US" b="0" baseline="0" dirty="0" smtClean="0"/>
              <a:t> some additional tips for providers and recommendations for on-going care/education.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113</a:t>
            </a:fld>
            <a:endParaRPr lang="en-US"/>
          </a:p>
        </p:txBody>
      </p:sp>
    </p:spTree>
    <p:extLst>
      <p:ext uri="{BB962C8B-B14F-4D97-AF65-F5344CB8AC3E}">
        <p14:creationId xmlns:p14="http://schemas.microsoft.com/office/powerpoint/2010/main" val="9520658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presents a sample of screenshots from a web-based tool developed as part of the CDC’s “HIV Treatment Works” campaign. The web-based Risk Reduction Tool provides potential clients with an opportunity to learn about their risk and also seek additional opportunities for education or find providers in their area to talk to.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114</a:t>
            </a:fld>
            <a:endParaRPr lang="en-US"/>
          </a:p>
        </p:txBody>
      </p:sp>
    </p:spTree>
    <p:extLst>
      <p:ext uri="{BB962C8B-B14F-4D97-AF65-F5344CB8AC3E}">
        <p14:creationId xmlns:p14="http://schemas.microsoft.com/office/powerpoint/2010/main" val="34923791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It is of great importance for providers to focus on  integrated care and building partnerships with organizations that supplement care that is being provided at a particular site. A coordinated effort to develop these community partnerships involves organizations that are part of the CDC’s Partnering and Communicating Together Against AIDS program. Consider if any existing partnerships are in areas that you work in and discuss the potential for linking with/building additional relationships and connections. </a:t>
            </a:r>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115</a:t>
            </a:fld>
            <a:endParaRPr lang="en-US"/>
          </a:p>
        </p:txBody>
      </p:sp>
    </p:spTree>
    <p:extLst>
      <p:ext uri="{BB962C8B-B14F-4D97-AF65-F5344CB8AC3E}">
        <p14:creationId xmlns:p14="http://schemas.microsoft.com/office/powerpoint/2010/main" val="38688616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final thoughts to consider as the training ends: a lot of</a:t>
            </a:r>
            <a:r>
              <a:rPr lang="en-US" baseline="0" dirty="0" smtClean="0"/>
              <a:t> discussion has focused on intersectionality and the way in which recognizing intersectionality can be a useful assessment and engagement intervention. This opportunity to understand and individual comprehensively without prior judgement allows for more genuine interaction and trust. An additional way to build trust is to adopt Person-First Language with a focus on enhancing strengths and reducing stigma at every interaction. Involve key stakeholders and community partners in this endeavor to continue to reduce barriers to engagement. </a:t>
            </a:r>
          </a:p>
          <a:p>
            <a:endParaRPr lang="en-US" baseline="0" dirty="0" smtClean="0"/>
          </a:p>
          <a:p>
            <a:r>
              <a:rPr lang="en-US" b="1" baseline="0" dirty="0" smtClean="0"/>
              <a:t>REFERENCE: </a:t>
            </a:r>
          </a:p>
          <a:p>
            <a:r>
              <a:rPr lang="en-US" b="0" baseline="0" dirty="0" smtClean="0"/>
              <a:t>Glass, J.E. (2015). Challenges ahead in developing and testing referral to treatment interventions. </a:t>
            </a:r>
            <a:r>
              <a:rPr lang="en-US" b="0" i="1" baseline="0" dirty="0" smtClean="0"/>
              <a:t>Addiction, 110</a:t>
            </a:r>
            <a:r>
              <a:rPr lang="en-US" b="0" i="0" baseline="0" dirty="0" smtClean="0"/>
              <a:t>(9), 1419-1420.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116</a:t>
            </a:fld>
            <a:endParaRPr lang="en-US"/>
          </a:p>
        </p:txBody>
      </p:sp>
    </p:spTree>
    <p:extLst>
      <p:ext uri="{BB962C8B-B14F-4D97-AF65-F5344CB8AC3E}">
        <p14:creationId xmlns:p14="http://schemas.microsoft.com/office/powerpoint/2010/main" val="23193398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takeaways</a:t>
            </a:r>
            <a:r>
              <a:rPr lang="en-US" baseline="0" dirty="0" smtClean="0"/>
              <a:t> in considering for on-going work include focusing specifically on how to improve and enhance linkage between different providers and organizations. Identifying strengths that an organization already possesses and building on those can be useful. Integrating case management and establishing health navigators that can initiate repeated outreach and contact is essential. </a:t>
            </a:r>
          </a:p>
          <a:p>
            <a:endParaRPr lang="en-US" baseline="0" dirty="0" smtClean="0"/>
          </a:p>
          <a:p>
            <a:r>
              <a:rPr lang="en-US" baseline="0" dirty="0" smtClean="0"/>
              <a:t>Complex cases that involve SUD, HIV, and mental health issues create additional difficulty for providers. These clients are less likely to engage in follow-up contact or receive the benefit of treatment services. However, when providers are able to utilize effective engagement strategies with these clients, their retention in care despite the challenges presented by co-occurring health issues is no different than people living with HIV who do not have a co-occurring mental health or behavioral health issue. </a:t>
            </a:r>
          </a:p>
          <a:p>
            <a:endParaRPr lang="en-US" baseline="0" dirty="0" smtClean="0"/>
          </a:p>
          <a:p>
            <a:r>
              <a:rPr lang="en-US" b="1" baseline="0" dirty="0" smtClean="0"/>
              <a:t>REFERENCES</a:t>
            </a:r>
            <a:r>
              <a:rPr lang="en-US" b="1" baseline="0" dirty="0" smtClean="0"/>
              <a:t>: </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Gardner, L.I., Marks, G., </a:t>
            </a:r>
            <a:r>
              <a:rPr lang="en-US" b="0" baseline="0" dirty="0" err="1" smtClean="0"/>
              <a:t>Shahani</a:t>
            </a:r>
            <a:r>
              <a:rPr lang="en-US" b="0" baseline="0" dirty="0" smtClean="0"/>
              <a:t>, L., Giordano, T.P., Wilson, T.E., </a:t>
            </a:r>
            <a:r>
              <a:rPr lang="en-US" b="0" baseline="0" dirty="0" err="1" smtClean="0"/>
              <a:t>Drainoni</a:t>
            </a:r>
            <a:r>
              <a:rPr lang="en-US" b="0" baseline="0" dirty="0" smtClean="0"/>
              <a:t>, M., et al. (2016). A</a:t>
            </a:r>
            <a:r>
              <a:rPr lang="en-US" sz="1200" b="0" i="0" kern="1200" dirty="0" smtClean="0">
                <a:solidFill>
                  <a:schemeClr val="tx1"/>
                </a:solidFill>
                <a:effectLst/>
                <a:latin typeface="+mn-lt"/>
                <a:ea typeface="+mn-ea"/>
                <a:cs typeface="+mn-cs"/>
              </a:rPr>
              <a:t>ssessing efficacy of a retention-in-care intervention among HIV patients with depression, anxiety, heavy alcohol consumption and illicit drug use. </a:t>
            </a:r>
            <a:r>
              <a:rPr lang="en-US" sz="1200" b="0" i="1" kern="1200" dirty="0" smtClean="0">
                <a:solidFill>
                  <a:schemeClr val="tx1"/>
                </a:solidFill>
                <a:effectLst/>
                <a:latin typeface="+mn-lt"/>
                <a:ea typeface="+mn-ea"/>
                <a:cs typeface="+mn-cs"/>
              </a:rPr>
              <a:t>AIDS, 30</a:t>
            </a:r>
            <a:r>
              <a:rPr lang="en-US" sz="1200" b="0" i="0" kern="1200" dirty="0" smtClean="0">
                <a:solidFill>
                  <a:schemeClr val="tx1"/>
                </a:solidFill>
                <a:effectLst/>
                <a:latin typeface="+mn-lt"/>
                <a:ea typeface="+mn-ea"/>
                <a:cs typeface="+mn-cs"/>
              </a:rPr>
              <a:t>(7), 111-119.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Glass, J.E. (2015). Challenges ahead in developing and testing referral to treatment interventions. </a:t>
            </a:r>
            <a:r>
              <a:rPr lang="en-US" b="0" i="1" baseline="0" dirty="0" smtClean="0"/>
              <a:t>Addiction, 110</a:t>
            </a:r>
            <a:r>
              <a:rPr lang="en-US" b="0" i="0" baseline="0" dirty="0" smtClean="0"/>
              <a:t>(9), 1419-1420.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b="1" baseline="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117</a:t>
            </a:fld>
            <a:endParaRPr lang="en-US"/>
          </a:p>
        </p:txBody>
      </p:sp>
    </p:spTree>
    <p:extLst>
      <p:ext uri="{BB962C8B-B14F-4D97-AF65-F5344CB8AC3E}">
        <p14:creationId xmlns:p14="http://schemas.microsoft.com/office/powerpoint/2010/main" val="39431216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#1 – correct response is C (Food insecurity)</a:t>
            </a:r>
          </a:p>
        </p:txBody>
      </p:sp>
    </p:spTree>
    <p:extLst>
      <p:ext uri="{BB962C8B-B14F-4D97-AF65-F5344CB8AC3E}">
        <p14:creationId xmlns:p14="http://schemas.microsoft.com/office/powerpoint/2010/main" val="15047014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#2 – correct response is D (1 in 2)</a:t>
            </a:r>
          </a:p>
        </p:txBody>
      </p:sp>
    </p:spTree>
    <p:extLst>
      <p:ext uri="{BB962C8B-B14F-4D97-AF65-F5344CB8AC3E}">
        <p14:creationId xmlns:p14="http://schemas.microsoft.com/office/powerpoint/2010/main" val="170706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TRANSITION SLIDE</a:t>
            </a:r>
          </a:p>
          <a:p>
            <a:r>
              <a:rPr lang="en-US" b="0" baseline="0" dirty="0" smtClean="0"/>
              <a:t>The next portion of the presentation reviews some of the basic needs that are important to consider in working with individuals diagnosed with a substance use disorder and individuals living with HIV/AIDS. Information will include impacts of basic needs not being met, as well as ways to conceptualize needs when working to motivate individuals towards changes. The section concludes with a discussion of resources for enhancing basic needs getting met. </a:t>
            </a:r>
          </a:p>
          <a:p>
            <a:endParaRPr lang="en-US" b="0" baseline="0" dirty="0" smtClean="0"/>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r>
              <a:rPr lang="en-US" altLang="en-US"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 purchased image, 2017.</a:t>
            </a:r>
            <a:endParaRPr lang="en-US" altLang="en-US" dirty="0" smtClean="0"/>
          </a:p>
          <a:p>
            <a:endParaRPr lang="en-US" b="0" baseline="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12</a:t>
            </a:fld>
            <a:endParaRPr lang="en-US"/>
          </a:p>
        </p:txBody>
      </p:sp>
    </p:spTree>
    <p:extLst>
      <p:ext uri="{BB962C8B-B14F-4D97-AF65-F5344CB8AC3E}">
        <p14:creationId xmlns:p14="http://schemas.microsoft.com/office/powerpoint/2010/main" val="20708165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#3 – correct response is C (37%)</a:t>
            </a:r>
          </a:p>
        </p:txBody>
      </p:sp>
    </p:spTree>
    <p:extLst>
      <p:ext uri="{BB962C8B-B14F-4D97-AF65-F5344CB8AC3E}">
        <p14:creationId xmlns:p14="http://schemas.microsoft.com/office/powerpoint/2010/main" val="8797159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#4 – correct response is A (MSM)</a:t>
            </a:r>
          </a:p>
        </p:txBody>
      </p:sp>
    </p:spTree>
    <p:extLst>
      <p:ext uri="{BB962C8B-B14F-4D97-AF65-F5344CB8AC3E}">
        <p14:creationId xmlns:p14="http://schemas.microsoft.com/office/powerpoint/2010/main" val="24927052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sz="900" dirty="0" smtClean="0"/>
          </a:p>
          <a:p>
            <a:r>
              <a:rPr lang="en-US" altLang="en-US" sz="900" b="1" dirty="0" smtClean="0"/>
              <a:t>Answer </a:t>
            </a:r>
            <a:r>
              <a:rPr lang="en-US" altLang="en-US" sz="900" b="1" dirty="0"/>
              <a:t>Key:</a:t>
            </a:r>
          </a:p>
          <a:p>
            <a:r>
              <a:rPr lang="en-US" altLang="en-US" sz="900" dirty="0"/>
              <a:t>#5 – correct response is D (60%)</a:t>
            </a:r>
          </a:p>
        </p:txBody>
      </p:sp>
    </p:spTree>
    <p:extLst>
      <p:ext uri="{BB962C8B-B14F-4D97-AF65-F5344CB8AC3E}">
        <p14:creationId xmlns:p14="http://schemas.microsoft.com/office/powerpoint/2010/main" val="31375232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xfrm>
            <a:off x="487363" y="735013"/>
            <a:ext cx="6505575" cy="3659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p:cNvSpPr>
            <a:spLocks noGrp="1"/>
          </p:cNvSpPr>
          <p:nvPr>
            <p:ph type="body" idx="1"/>
          </p:nvPr>
        </p:nvSpPr>
        <p:spPr>
          <a:xfrm>
            <a:off x="748102" y="4636903"/>
            <a:ext cx="5981559" cy="43899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altLang="en-US" sz="900" b="1" dirty="0"/>
              <a:t>ADD TRAINER(S) NAMES AND CONTACT INFORMATION AND REPLACE IMAGES FOR TRAINER’S ORGANIZATION</a:t>
            </a:r>
          </a:p>
          <a:p>
            <a:pPr defTabSz="931774">
              <a:defRPr/>
            </a:pPr>
            <a:endParaRPr lang="en-US" altLang="en-US" sz="900" dirty="0"/>
          </a:p>
          <a:p>
            <a:pPr defTabSz="931774">
              <a:defRPr/>
            </a:pPr>
            <a:r>
              <a:rPr lang="en-US" altLang="en-US" sz="900" b="1" i="1" dirty="0"/>
              <a:t>This concludes the presentation. Thank the participants for their time and address any last-minute questions about the content. Encourage participants to reach out to the Pacific Southwest ATTC or the LA Region PAETC, should they have questions or concerns following the training session.</a:t>
            </a:r>
          </a:p>
          <a:p>
            <a:pPr defTabSz="931774">
              <a:defRPr/>
            </a:pPr>
            <a:endParaRPr lang="en-US" altLang="en-US" sz="900" dirty="0"/>
          </a:p>
        </p:txBody>
      </p:sp>
    </p:spTree>
    <p:extLst>
      <p:ext uri="{BB962C8B-B14F-4D97-AF65-F5344CB8AC3E}">
        <p14:creationId xmlns:p14="http://schemas.microsoft.com/office/powerpoint/2010/main" val="217661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through each point on the slide, connecting points to one another and highlighting the fact that mental health, substance use, and medication adherence all interact with one another. </a:t>
            </a:r>
          </a:p>
          <a:p>
            <a:endParaRPr lang="en-US" b="0" baseline="0" dirty="0" smtClean="0"/>
          </a:p>
          <a:p>
            <a:r>
              <a:rPr lang="en-US" b="1" baseline="0" dirty="0" smtClean="0"/>
              <a:t>REFERENCE:</a:t>
            </a:r>
          </a:p>
          <a:p>
            <a:r>
              <a:rPr lang="en-US" b="0" baseline="0" dirty="0" smtClean="0"/>
              <a:t>Cornelius, T., Jones, M., </a:t>
            </a:r>
            <a:r>
              <a:rPr lang="en-US" b="0" baseline="0" dirty="0" err="1" smtClean="0"/>
              <a:t>Merly</a:t>
            </a:r>
            <a:r>
              <a:rPr lang="en-US" b="0" baseline="0" dirty="0" smtClean="0"/>
              <a:t>, C., Welles, B., </a:t>
            </a:r>
            <a:r>
              <a:rPr lang="en-US" b="0" baseline="0" dirty="0" err="1" smtClean="0"/>
              <a:t>Kalichman</a:t>
            </a:r>
            <a:r>
              <a:rPr lang="en-US" b="0" baseline="0" dirty="0" smtClean="0"/>
              <a:t>, M. O., &amp; </a:t>
            </a:r>
            <a:r>
              <a:rPr lang="en-US" b="0" baseline="0" dirty="0" err="1" smtClean="0"/>
              <a:t>Kalichman</a:t>
            </a:r>
            <a:r>
              <a:rPr lang="en-US" b="0" baseline="0" dirty="0" smtClean="0"/>
              <a:t>, S. C.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13</a:t>
            </a:fld>
            <a:endParaRPr lang="en-US"/>
          </a:p>
        </p:txBody>
      </p:sp>
    </p:spTree>
    <p:extLst>
      <p:ext uri="{BB962C8B-B14F-4D97-AF65-F5344CB8AC3E}">
        <p14:creationId xmlns:p14="http://schemas.microsoft.com/office/powerpoint/2010/main" val="338759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**ANIMATIONS**</a:t>
            </a:r>
          </a:p>
          <a:p>
            <a:r>
              <a:rPr lang="en-US" b="1" i="1" dirty="0" smtClean="0"/>
              <a:t>This slide animates in two parts: The first two bullet points appear initially on the slide; once the</a:t>
            </a:r>
            <a:r>
              <a:rPr lang="en-US" b="1" i="1" baseline="0" dirty="0" smtClean="0"/>
              <a:t> slide is advanced, the first two bullet points will gray out as the second two bullet points animate in. Read through the first two bullet points that identify the importance of fulfilling basic needs and the impact on treatment goals. The second two bullet points identify the impact of a specific basic need, food insecurity, on aspects of an individual’s health, including ART adherence and viral load. </a:t>
            </a:r>
          </a:p>
          <a:p>
            <a:endParaRPr lang="en-US" b="0" i="0" baseline="0" dirty="0" smtClean="0"/>
          </a:p>
          <a:p>
            <a:endParaRPr lang="en-US" b="0" i="0" baseline="0" dirty="0" smtClean="0"/>
          </a:p>
          <a:p>
            <a:r>
              <a:rPr lang="en-US" b="1" i="0" baseline="0" dirty="0" smtClean="0"/>
              <a:t>REFERENCE</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Cornelius, T., et al.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smtClean="0"/>
          </a:p>
          <a:p>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14</a:t>
            </a:fld>
            <a:endParaRPr lang="en-US"/>
          </a:p>
        </p:txBody>
      </p:sp>
    </p:spTree>
    <p:extLst>
      <p:ext uri="{BB962C8B-B14F-4D97-AF65-F5344CB8AC3E}">
        <p14:creationId xmlns:p14="http://schemas.microsoft.com/office/powerpoint/2010/main" val="1922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 through the bullet points on the slide. Recognize the relationship between different</a:t>
            </a:r>
            <a:r>
              <a:rPr lang="en-US" b="1" i="1" baseline="0" dirty="0" smtClean="0"/>
              <a:t> basic needs: that housing only provides a negative link on ART adherence when food insecurity is present. This begins to indicate a hierarchy on intervening around basic needs, starting with food insecurity. </a:t>
            </a:r>
          </a:p>
          <a:p>
            <a:endParaRPr lang="en-US" b="0" baseline="0" dirty="0" smtClean="0"/>
          </a:p>
          <a:p>
            <a:r>
              <a:rPr lang="en-US" b="1"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Cornelius, T., et al.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15</a:t>
            </a:fld>
            <a:endParaRPr lang="en-US"/>
          </a:p>
        </p:txBody>
      </p:sp>
    </p:spTree>
    <p:extLst>
      <p:ext uri="{BB962C8B-B14F-4D97-AF65-F5344CB8AC3E}">
        <p14:creationId xmlns:p14="http://schemas.microsoft.com/office/powerpoint/2010/main" val="31303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**ANIMATIONS**</a:t>
            </a:r>
          </a:p>
          <a:p>
            <a:r>
              <a:rPr lang="en-US" b="1" i="1" dirty="0" smtClean="0"/>
              <a:t>This</a:t>
            </a:r>
            <a:r>
              <a:rPr lang="en-US" b="1" i="1" baseline="0" dirty="0" smtClean="0"/>
              <a:t> slide animates in three parts. The first image is of Abraham Maslow. Advancing the slide will cause a triangle to superimpose on the slide. Advancing once more will cause the labels for each level of Maslow’s Hierarchy of Needs to appear. </a:t>
            </a:r>
            <a:endParaRPr lang="en-US" b="1" i="1" dirty="0" smtClean="0"/>
          </a:p>
          <a:p>
            <a:endParaRPr lang="en-US" b="0" dirty="0" smtClean="0"/>
          </a:p>
          <a:p>
            <a:r>
              <a:rPr lang="en-US" b="1" i="1" dirty="0" smtClean="0"/>
              <a:t>Provide</a:t>
            </a:r>
            <a:r>
              <a:rPr lang="en-US" b="1" i="1" baseline="0" dirty="0" smtClean="0"/>
              <a:t> background on Maslow’s Hierarchy of Needs when Maslow’s picture appears. </a:t>
            </a:r>
            <a:endParaRPr lang="en-US" b="1" i="1" dirty="0" smtClean="0"/>
          </a:p>
          <a:p>
            <a:r>
              <a:rPr lang="en-US" dirty="0" smtClean="0"/>
              <a:t>Abraham</a:t>
            </a:r>
            <a:r>
              <a:rPr lang="en-US" baseline="0" dirty="0" smtClean="0"/>
              <a:t> Maslow</a:t>
            </a:r>
            <a:r>
              <a:rPr lang="en-US" dirty="0" smtClean="0"/>
              <a:t> proposed a hierarchy</a:t>
            </a:r>
            <a:r>
              <a:rPr lang="en-US" baseline="0" dirty="0" smtClean="0"/>
              <a:t> of needs, or deficiencies including the most basic physiological needs, safety, a sense of community and belonging and self esteem, follow by the growth need, self actualization.</a:t>
            </a:r>
          </a:p>
          <a:p>
            <a:endParaRPr lang="en-US" baseline="0" dirty="0" smtClean="0"/>
          </a:p>
          <a:p>
            <a:r>
              <a:rPr lang="en-US" baseline="0" dirty="0" smtClean="0"/>
              <a:t>It was thought that in order to move forward, the lower level needs must be met first, and while there is some truth to this, as we are able to successfully attend to aspects of each of these levels, we develop a sense of mastery, and the development of self-esteem.  As health care providers we are able to enhance an individuals sense of value and self-worth simply by how we interact with them.  How we observe, reinforce and affirm aspects of their behavior can play an integral role towards the development of a sense of mastery and self-worth. </a:t>
            </a:r>
          </a:p>
          <a:p>
            <a:endParaRPr lang="en-US" baseline="0" dirty="0" smtClean="0"/>
          </a:p>
          <a:p>
            <a:r>
              <a:rPr lang="en-US" baseline="0" dirty="0" smtClean="0"/>
              <a:t>Abraham Maslow summarized it this way:  “</a:t>
            </a:r>
            <a:r>
              <a:rPr lang="en-US" i="1" dirty="0"/>
              <a:t>What is necessary to change a person is to change his awareness of himself.”  We can enhances this awareness by highlighting one’s challenges or shortcomings, or we can enhance this awareness by pointing out strengths and highlighting abilities.   </a:t>
            </a:r>
            <a:endParaRPr lang="en-US" i="1" dirty="0" smtClean="0"/>
          </a:p>
        </p:txBody>
      </p:sp>
      <p:sp>
        <p:nvSpPr>
          <p:cNvPr id="4" name="Slide Number Placeholder 3"/>
          <p:cNvSpPr>
            <a:spLocks noGrp="1"/>
          </p:cNvSpPr>
          <p:nvPr>
            <p:ph type="sldNum" sz="quarter" idx="10"/>
          </p:nvPr>
        </p:nvSpPr>
        <p:spPr/>
        <p:txBody>
          <a:bodyPr/>
          <a:lstStyle/>
          <a:p>
            <a:fld id="{BA9E4A6E-24D8-4CAC-925B-3D9B81FCC699}" type="slidenum">
              <a:rPr lang="en-US" smtClean="0"/>
              <a:t>16</a:t>
            </a:fld>
            <a:endParaRPr lang="en-US"/>
          </a:p>
        </p:txBody>
      </p:sp>
    </p:spTree>
    <p:extLst>
      <p:ext uri="{BB962C8B-B14F-4D97-AF65-F5344CB8AC3E}">
        <p14:creationId xmlns:p14="http://schemas.microsoft.com/office/powerpoint/2010/main" val="1119996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 base layer of the triangle relates to specific areas of focus in treatment. In particular, the “Biological/Physiological” level must be addressed and stabilized before moving on to the next level. At this level, substance use issues, physical health management/management of symptoms, and medication adherence issues should be prioritized. </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17</a:t>
            </a:fld>
            <a:endParaRPr lang="en-US"/>
          </a:p>
        </p:txBody>
      </p:sp>
    </p:spTree>
    <p:extLst>
      <p:ext uri="{BB962C8B-B14F-4D97-AF65-F5344CB8AC3E}">
        <p14:creationId xmlns:p14="http://schemas.microsoft.com/office/powerpoint/2010/main" val="155054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 next layer up of the triangle relates to specific areas of focus in treatment. In particular, the “Safety/Security” level must be addressed and stabilized before moving on to the next level. At this level, mental health management, functional impairments, and legal issues can impact functioning. </a:t>
            </a:r>
          </a:p>
          <a:p>
            <a:endParaRPr lang="en-US" b="0" baseline="0" dirty="0" smtClean="0"/>
          </a:p>
          <a:p>
            <a:r>
              <a:rPr lang="en-US" b="1" dirty="0" smtClean="0"/>
              <a:t>Additional</a:t>
            </a:r>
            <a:r>
              <a:rPr lang="en-US" b="1" baseline="0" dirty="0" smtClean="0"/>
              <a:t> information for trainers: </a:t>
            </a:r>
            <a:endParaRPr lang="en-US" b="0" baseline="0" dirty="0" smtClean="0"/>
          </a:p>
          <a:p>
            <a:r>
              <a:rPr lang="en-US" b="0" baseline="0" dirty="0" smtClean="0"/>
              <a:t>Housing, an important basic need, is not specifically noted in this conceptualization of the hierarchy. It may be useful to describe the importance of addressing housing at this level or even the level previous. Housing may have impacts on an individual’s biological/physiological functioning as well as safety and security. </a:t>
            </a:r>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18</a:t>
            </a:fld>
            <a:endParaRPr lang="en-US"/>
          </a:p>
        </p:txBody>
      </p:sp>
    </p:spTree>
    <p:extLst>
      <p:ext uri="{BB962C8B-B14F-4D97-AF65-F5344CB8AC3E}">
        <p14:creationId xmlns:p14="http://schemas.microsoft.com/office/powerpoint/2010/main" val="266703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 next layer of the triangle relates to “Love and Belonging.” This level must be addressed and stabilized before moving on to the next level. At this level, social and interpersonal skills, need for affiliation, and relationships are the specific focus. At this level, an individual begins to develop opportunities for community and inclusion. These aspects of functioning are valuable in assisting an individual in the recovery process. </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19</a:t>
            </a:fld>
            <a:endParaRPr lang="en-US"/>
          </a:p>
        </p:txBody>
      </p:sp>
    </p:spTree>
    <p:extLst>
      <p:ext uri="{BB962C8B-B14F-4D97-AF65-F5344CB8AC3E}">
        <p14:creationId xmlns:p14="http://schemas.microsoft.com/office/powerpoint/2010/main" val="212985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PowerPoint presentation, Trainer Guide, and companion fact sheet were developed by Andrew Kurtz, MA, LMFT, </a:t>
            </a:r>
            <a:r>
              <a:rPr lang="en-US" dirty="0" smtClean="0"/>
              <a:t>Grant Hovik,</a:t>
            </a:r>
            <a:r>
              <a:rPr lang="en-US" baseline="0" dirty="0" smtClean="0"/>
              <a:t> MA</a:t>
            </a:r>
            <a:r>
              <a:rPr lang="en-US" dirty="0" smtClean="0"/>
              <a:t>, </a:t>
            </a:r>
            <a:r>
              <a:rPr lang="en-US" dirty="0"/>
              <a:t>Beth Rutkowski, MPH (Associate Director of Training of UCLA ISAP) and Thomas E. Freese, PhD (Director of Training of UCLA ISAP and Director of the Pacific Southwest ATTC) through supplemental funding provided by the Pacific AIDS Education and Training Center, based at Charles R. Drew University of Medicine and Science. We wish to acknowledge Phil Meyer, LCSW, Kevin-Paul Johnson, Maya Gil Cantu, MPH, and Thomas </a:t>
            </a:r>
            <a:r>
              <a:rPr lang="en-US" dirty="0" err="1"/>
              <a:t>Donohoe</a:t>
            </a:r>
            <a:r>
              <a:rPr lang="en-US" dirty="0"/>
              <a:t>, MBA, from the LA Region PAETC.</a:t>
            </a:r>
          </a:p>
        </p:txBody>
      </p:sp>
    </p:spTree>
    <p:extLst>
      <p:ext uri="{BB962C8B-B14F-4D97-AF65-F5344CB8AC3E}">
        <p14:creationId xmlns:p14="http://schemas.microsoft.com/office/powerpoint/2010/main" val="2713294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 next layer of the triangle relates to “Self-Esteem.” This level must be addressed and stabilized before moving on to the next level. At this level, achievement and mastery, independence/status, and prestige are considered. These concepts tie to an individual’s sense of self. Development of skills and practice of those skills is essential at this level.  </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20</a:t>
            </a:fld>
            <a:endParaRPr lang="en-US"/>
          </a:p>
        </p:txBody>
      </p:sp>
    </p:spTree>
    <p:extLst>
      <p:ext uri="{BB962C8B-B14F-4D97-AF65-F5344CB8AC3E}">
        <p14:creationId xmlns:p14="http://schemas.microsoft.com/office/powerpoint/2010/main" val="688086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 top level of this pyramid is “Self-Actualization.” At this level clients will focus on seeking personal potential, self-fulfillment, and personal growth. It is easy to see the way this pyramid acts as a “road-map” for substance use treatment. If an individual is actively using substances or only recently abstinent, it will be difficult to focus specifically on interventions that enhance self-fulfillment; rather initial treatment recommendations will be to stabilize the individual and develop initial coping skills/relapse prevention skills to reinforce stabilization. </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21</a:t>
            </a:fld>
            <a:endParaRPr lang="en-US"/>
          </a:p>
        </p:txBody>
      </p:sp>
    </p:spTree>
    <p:extLst>
      <p:ext uri="{BB962C8B-B14F-4D97-AF65-F5344CB8AC3E}">
        <p14:creationId xmlns:p14="http://schemas.microsoft.com/office/powerpoint/2010/main" val="3903369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**ANIMATIONS**</a:t>
            </a:r>
          </a:p>
          <a:p>
            <a:r>
              <a:rPr lang="en-US" b="1" i="1" dirty="0" smtClean="0"/>
              <a:t>Upon click, the “Biological/Physiological” level</a:t>
            </a:r>
            <a:r>
              <a:rPr lang="en-US" b="1" i="1" baseline="0" dirty="0" smtClean="0"/>
              <a:t> will separate out from the bottom of the pyramid and text will appear over the remaining pyramid. </a:t>
            </a:r>
          </a:p>
          <a:p>
            <a:endParaRPr lang="en-US" b="1" baseline="0" dirty="0" smtClean="0"/>
          </a:p>
          <a:p>
            <a:r>
              <a:rPr lang="en-US" b="1" i="1" baseline="0" dirty="0" smtClean="0"/>
              <a:t>Read through the text and note that as substance use disorder progress, the hierarchy and prioritization of different needs changes for individuals using substances. The drive to meet needs becomes consumed by the biological/physiological need to use the substance. This conceptualization highlights a pattern of tolerance and withdrawal that can occur with protracted use. All other needs will be pushed to the background and motivation switches such that the individual is seeking only to fulfill the physiological and neurochemical need for additional administration of the substance of choice. </a:t>
            </a:r>
          </a:p>
          <a:p>
            <a:endParaRPr lang="en-US" b="0" baseline="0" dirty="0" smtClean="0"/>
          </a:p>
          <a:p>
            <a:r>
              <a:rPr lang="en-US" b="1" baseline="0" dirty="0" smtClean="0"/>
              <a:t>REFERENCES: </a:t>
            </a:r>
            <a:endParaRPr lang="en-US" b="0" baseline="0" dirty="0" smtClean="0"/>
          </a:p>
          <a:p>
            <a:r>
              <a:rPr lang="en-US" b="0" baseline="0" dirty="0" smtClean="0"/>
              <a:t>Best, D., Day, E. , McCarthy, T., Darlington, I., &amp; Pinchbeck, K. (2008). The Hierarchy of Needs and care planning in addiction services: What Maslow can tell us about addressing competing priorities? </a:t>
            </a:r>
            <a:r>
              <a:rPr lang="en-US" b="0" i="1" baseline="0" dirty="0" smtClean="0"/>
              <a:t>Addiction Research &amp; Theory</a:t>
            </a:r>
            <a:r>
              <a:rPr lang="en-US" b="0" i="0" baseline="0" dirty="0" smtClean="0"/>
              <a:t>, </a:t>
            </a:r>
            <a:r>
              <a:rPr lang="en-US" b="0" i="1" baseline="0" dirty="0" smtClean="0"/>
              <a:t>16</a:t>
            </a:r>
            <a:r>
              <a:rPr lang="en-US" b="0" i="0" baseline="0" dirty="0" smtClean="0"/>
              <a:t>(4), 305-307.</a:t>
            </a:r>
            <a:endParaRPr lang="en-US" b="0" baseline="0" dirty="0" smtClean="0"/>
          </a:p>
          <a:p>
            <a:endParaRPr lang="en-US" b="0" baseline="0" dirty="0" smtClean="0"/>
          </a:p>
          <a:p>
            <a:r>
              <a:rPr lang="en-US" b="0" baseline="0" dirty="0" smtClean="0"/>
              <a:t>Maslow, A. H. (1943). A theory of human motivation. </a:t>
            </a:r>
            <a:r>
              <a:rPr lang="en-US" b="0" i="1" baseline="0" dirty="0" smtClean="0"/>
              <a:t>Psychological Review, 50</a:t>
            </a:r>
            <a:r>
              <a:rPr lang="en-US" b="0" i="0" baseline="0" dirty="0" smtClean="0"/>
              <a:t>(4), 370-396. </a:t>
            </a:r>
          </a:p>
          <a:p>
            <a:endParaRPr lang="en-US" b="0" i="0" baseline="0" dirty="0" smtClean="0"/>
          </a:p>
          <a:p>
            <a:endParaRPr lang="en-US" b="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A9E4A6E-24D8-4CAC-925B-3D9B81FCC699}" type="slidenum">
              <a:rPr lang="en-US" smtClean="0"/>
              <a:t>22</a:t>
            </a:fld>
            <a:endParaRPr lang="en-US"/>
          </a:p>
        </p:txBody>
      </p:sp>
    </p:spTree>
    <p:extLst>
      <p:ext uri="{BB962C8B-B14F-4D97-AF65-F5344CB8AC3E}">
        <p14:creationId xmlns:p14="http://schemas.microsoft.com/office/powerpoint/2010/main" val="227580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**ANIMATIONS**</a:t>
            </a:r>
          </a:p>
          <a:p>
            <a:r>
              <a:rPr lang="en-US" b="1" i="1" baseline="0" dirty="0" smtClean="0"/>
              <a:t>A new pyramid will appear after one second that displays Maslow’s Hierarchy updated with basic conditions for antiretroviral treatment adherence. Upon click, the “Basic Resources” level will be labeled with specific examples of areas for intervention/considerations. The next click will animate in the label for “Interpersonal Resources,” and the final advancement of the slide will animate in the examples of “Personal Resources.” </a:t>
            </a:r>
          </a:p>
          <a:p>
            <a:endParaRPr lang="en-US" b="0" baseline="0" dirty="0" smtClean="0"/>
          </a:p>
          <a:p>
            <a:r>
              <a:rPr lang="en-US" b="0" baseline="0" dirty="0" smtClean="0"/>
              <a:t>While it’s easy to see the way that Maslow’s Hierarchy of Needs relates to substance use disorders and conceptualizing needs within substance use treatment, researchers have proposed a slightly updated hierarchy for medication adherence – specifically, antiretroviral therapies. Under this conceptualization, there are four different levels of needs that lead up to adherence and can detract from adherence if they are not accounted for or met prior. The first level is “Basic Resources,” and this level includes needs such as housing, food and transportation. While housing and food may fit into the Biological/Physiological level of Maslow’s Hierarchy of Needs, transportation is not typically considered as a biological or physiological need. Remember though that transportation can have a significant impact on treatment adherence when considering basic needs. At the Interpersonal Resources level, enhancing social supports and access to services should be the focus of interventions. The next level is Personal Resources which includes enhancing self-efficacy. These conditions can help maintain adherence with clients. </a:t>
            </a:r>
            <a:endParaRPr lang="en-US" b="0" dirty="0" smtClean="0"/>
          </a:p>
          <a:p>
            <a:endParaRPr lang="en-US" dirty="0" smtClean="0"/>
          </a:p>
          <a:p>
            <a:endParaRPr lang="en-US" dirty="0" smtClean="0"/>
          </a:p>
          <a:p>
            <a:r>
              <a:rPr lang="en-US" b="1" i="0" baseline="0" dirty="0" smtClean="0"/>
              <a:t>REFERENCE:</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Cornelius, T., et al.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23</a:t>
            </a:fld>
            <a:endParaRPr lang="en-US"/>
          </a:p>
        </p:txBody>
      </p:sp>
    </p:spTree>
    <p:extLst>
      <p:ext uri="{BB962C8B-B14F-4D97-AF65-F5344CB8AC3E}">
        <p14:creationId xmlns:p14="http://schemas.microsoft.com/office/powerpoint/2010/main" val="258928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**ANIMATIONS**</a:t>
            </a:r>
          </a:p>
          <a:p>
            <a:r>
              <a:rPr lang="en-US" b="1" i="1" dirty="0" smtClean="0"/>
              <a:t>Upon</a:t>
            </a:r>
            <a:r>
              <a:rPr lang="en-US" b="1" i="1" baseline="0" dirty="0" smtClean="0"/>
              <a:t> click, the pyramid on the slide will transition from the “ART Adherence” pyramid on the previous slide to a conceptualization of Maslow’s Hierarchy related to Intersectionality. </a:t>
            </a:r>
            <a:endParaRPr lang="en-US" b="0" i="1" baseline="0" dirty="0" smtClean="0"/>
          </a:p>
          <a:p>
            <a:endParaRPr lang="en-US" b="0" baseline="0" dirty="0" smtClean="0"/>
          </a:p>
          <a:p>
            <a:r>
              <a:rPr lang="en-US" b="0" baseline="0" dirty="0" smtClean="0"/>
              <a:t>Maslow’s Hierarchy concept can be further extended to describe issues of intersectionality within an individual’s community that are prioritized in terms of feelings of safety. The most basic level is identified as Use of Excessive Force by Police and the next Community Assaultive Violence. This is then followed by Environmental Factors and Homelessness. Each of these levels are focuses prior to focusing on HIV for individuals who experience multiple aspects of obstacles based on group identification/affiliation. </a:t>
            </a:r>
            <a:endParaRPr lang="en-US" b="1" dirty="0" smtClean="0"/>
          </a:p>
          <a:p>
            <a:endParaRPr lang="en-US" dirty="0" smtClean="0"/>
          </a:p>
          <a:p>
            <a:r>
              <a:rPr lang="en-US" b="1" dirty="0" smtClean="0"/>
              <a:t>REFERENCE:</a:t>
            </a:r>
            <a:r>
              <a:rPr lang="en-US" b="1" baseline="0" dirty="0" smtClean="0"/>
              <a:t> </a:t>
            </a:r>
            <a:endParaRPr lang="en-US" b="0" baseline="0" dirty="0" smtClean="0"/>
          </a:p>
          <a:p>
            <a:r>
              <a:rPr lang="en-US" dirty="0" smtClean="0"/>
              <a:t>Edwards, L.,</a:t>
            </a:r>
            <a:r>
              <a:rPr lang="en-US" baseline="0" dirty="0" smtClean="0"/>
              <a:t> </a:t>
            </a:r>
            <a:r>
              <a:rPr lang="en-US" baseline="0" dirty="0" err="1" smtClean="0"/>
              <a:t>Lindong</a:t>
            </a:r>
            <a:r>
              <a:rPr lang="en-US" baseline="0" dirty="0" smtClean="0"/>
              <a:t>, I., Brown, L., Hawkins, A.S., Dennis, S., </a:t>
            </a:r>
            <a:r>
              <a:rPr lang="en-US" baseline="0" dirty="0" err="1" smtClean="0"/>
              <a:t>Fajobi</a:t>
            </a:r>
            <a:r>
              <a:rPr lang="en-US" baseline="0" dirty="0" smtClean="0"/>
              <a:t>, O., Rowel, R., Braithwaite, R., </a:t>
            </a:r>
            <a:r>
              <a:rPr lang="en-US" baseline="0" dirty="0" err="1" smtClean="0"/>
              <a:t>Syndor</a:t>
            </a:r>
            <a:r>
              <a:rPr lang="en-US" baseline="0" dirty="0" smtClean="0"/>
              <a:t>, K.D. (2017). None of us will get out of here alive: The intersection of perceived risk of HIV, risk behaviors and survival expectations among African American emerging adults. </a:t>
            </a:r>
            <a:r>
              <a:rPr lang="en-US" i="1" baseline="0" dirty="0" smtClean="0"/>
              <a:t>Journal of Health Care for the Poor and Underserved, 28</a:t>
            </a:r>
            <a:r>
              <a:rPr lang="en-US" i="0" baseline="0" dirty="0" smtClean="0"/>
              <a:t>(2), 48-68.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24</a:t>
            </a:fld>
            <a:endParaRPr lang="en-US"/>
          </a:p>
        </p:txBody>
      </p:sp>
    </p:spTree>
    <p:extLst>
      <p:ext uri="{BB962C8B-B14F-4D97-AF65-F5344CB8AC3E}">
        <p14:creationId xmlns:p14="http://schemas.microsoft.com/office/powerpoint/2010/main" val="1511434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 each of the</a:t>
            </a:r>
            <a:r>
              <a:rPr lang="en-US" b="1" i="1" baseline="0" dirty="0" smtClean="0"/>
              <a:t> points presented on the slide, focusing on the hierarchical effect of certain needs as described using the conceptualization of Maslow’s hierarchy as a framework. Note that some of the solutions that have been identified as effective in reducing the impact of lack of access in ART adherence include outreach at the client’s home and the ability to delivery medications to the individual’s home. It is also important to consider that while transportation has been identified as the most significant negative factor, all three (transportation, food, and housing) can co-occur and create additional challenges for individuals living in poverty. </a:t>
            </a:r>
            <a:endParaRPr lang="en-US" b="1" i="1" dirty="0" smtClean="0"/>
          </a:p>
          <a:p>
            <a:endParaRPr lang="en-US" dirty="0" smtClean="0"/>
          </a:p>
          <a:p>
            <a:r>
              <a:rPr lang="en-US" b="1" i="0" baseline="0" dirty="0" smtClean="0"/>
              <a:t>REFERENCE:</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Cornelius, T., et al.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25</a:t>
            </a:fld>
            <a:endParaRPr lang="en-US"/>
          </a:p>
        </p:txBody>
      </p:sp>
    </p:spTree>
    <p:extLst>
      <p:ext uri="{BB962C8B-B14F-4D97-AF65-F5344CB8AC3E}">
        <p14:creationId xmlns:p14="http://schemas.microsoft.com/office/powerpoint/2010/main" val="3893486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Read</a:t>
            </a:r>
            <a:r>
              <a:rPr lang="en-US" b="1" i="1" baseline="0" dirty="0" smtClean="0"/>
              <a:t> through each point on how to address basic needs. Note that addressing food insecurity by providing supplemental meals and food has been shown to enhance ART adherence. Similarly, establishing housing is associated with improved functioning for people living with HIV. Effective case management is essential in identifying and appropriately managing other unmet needs and establishing some stability. </a:t>
            </a:r>
            <a:endParaRPr lang="en-US" b="1" i="1" dirty="0" smtClean="0"/>
          </a:p>
          <a:p>
            <a:endParaRPr lang="en-US" dirty="0" smtClean="0"/>
          </a:p>
          <a:p>
            <a:r>
              <a:rPr lang="en-US" b="1" i="0" baseline="0" dirty="0" smtClean="0"/>
              <a:t>REFERENCE:</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Cornelius, T., et al. (2017). Impact of food, housing, and transportation insecurity on ART adherence: A hierarchical resources approach. </a:t>
            </a:r>
            <a:r>
              <a:rPr lang="en-US" b="0" i="1" baseline="0" dirty="0" smtClean="0"/>
              <a:t>AIDS Care: Psychological and Socio-medical Aspects of AIDS/HIV, 29</a:t>
            </a:r>
            <a:r>
              <a:rPr lang="en-US" b="0" i="0" baseline="0" dirty="0" smtClean="0"/>
              <a:t>(4), 449-457.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26</a:t>
            </a:fld>
            <a:endParaRPr lang="en-US"/>
          </a:p>
        </p:txBody>
      </p:sp>
    </p:spTree>
    <p:extLst>
      <p:ext uri="{BB962C8B-B14F-4D97-AF65-F5344CB8AC3E}">
        <p14:creationId xmlns:p14="http://schemas.microsoft.com/office/powerpoint/2010/main" val="197307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Ask</a:t>
            </a:r>
            <a:r>
              <a:rPr lang="en-US" b="1" i="1" baseline="0" dirty="0" smtClean="0"/>
              <a:t> the audience the question that first appears on the slide – a question that is typically asked as a justification for not providing housing to individuals in need. Providing housing is, in fact, not cost prohibitive and investing in housing for individuals in needs significantly reduces some of the expenses that come from exacerbated medical conditions such as HIV. Housing First provides housing to individuals without any prerequisite (such as being in a particular type of treatment). The organization has found that individuals in the Housing First program are able to retain housing and provide an average cost savings every two years of $31,545. It is also cheaper to provide this kind of longer-term, stable housing than shelter programs. </a:t>
            </a: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Alliance to End Homelessness.</a:t>
            </a:r>
            <a:r>
              <a:rPr lang="en-US" baseline="0" dirty="0" smtClean="0"/>
              <a:t> (2016). </a:t>
            </a:r>
            <a:r>
              <a:rPr lang="en-US" i="1" baseline="0" dirty="0" smtClean="0"/>
              <a:t>Rapid Re-Housing Fact Sheet: Housing First</a:t>
            </a:r>
            <a:r>
              <a:rPr lang="en-US" i="0" baseline="0" dirty="0" smtClean="0"/>
              <a:t>. Retrieved from: </a:t>
            </a:r>
            <a:r>
              <a:rPr lang="en-US" dirty="0" smtClean="0"/>
              <a:t>http://endhomelessness.org/wp-content/uploads/2016/04/housing-first-fact-sheet.pdf.</a:t>
            </a: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27</a:t>
            </a:fld>
            <a:endParaRPr lang="en-US"/>
          </a:p>
        </p:txBody>
      </p:sp>
    </p:spTree>
    <p:extLst>
      <p:ext uri="{BB962C8B-B14F-4D97-AF65-F5344CB8AC3E}">
        <p14:creationId xmlns:p14="http://schemas.microsoft.com/office/powerpoint/2010/main" val="3077685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a:t>
            </a:r>
            <a:r>
              <a:rPr lang="en-US" b="1" baseline="0" dirty="0" smtClean="0"/>
              <a:t> SLIDE</a:t>
            </a:r>
            <a:endParaRPr lang="en-US" b="0" baseline="0" dirty="0" smtClean="0"/>
          </a:p>
          <a:p>
            <a:r>
              <a:rPr lang="en-US" b="0" baseline="0" dirty="0" smtClean="0"/>
              <a:t>The next portion of the presentation describes intersectionality and the impact of multiple stressors due to group affiliation (voluntary or involuntary) on treatment adherence and engaging in change behaviors. It is important to understand this interaction as ignoring the barriers to change prevents a provider from fully engaging with their client. </a:t>
            </a:r>
          </a:p>
          <a:p>
            <a:endParaRPr lang="en-US" b="0" baseline="0" dirty="0" smtClean="0"/>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 purchased image, 2017.</a:t>
            </a:r>
            <a:endParaRPr lang="en-US" altLang="en-US" dirty="0" smtClean="0"/>
          </a:p>
          <a:p>
            <a:endParaRPr lang="en-US" b="0" baseline="0" dirty="0" smtClean="0"/>
          </a:p>
          <a:p>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28</a:t>
            </a:fld>
            <a:endParaRPr lang="en-US"/>
          </a:p>
        </p:txBody>
      </p:sp>
    </p:spTree>
    <p:extLst>
      <p:ext uri="{BB962C8B-B14F-4D97-AF65-F5344CB8AC3E}">
        <p14:creationId xmlns:p14="http://schemas.microsoft.com/office/powerpoint/2010/main" val="1909257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definition of intersectionality presented on this slide comes from a conceptualization of intersectionality first identified by </a:t>
            </a:r>
            <a:r>
              <a:rPr lang="en-US" baseline="0" dirty="0" err="1" smtClean="0"/>
              <a:t>Kimberle</a:t>
            </a:r>
            <a:r>
              <a:rPr lang="en-US" baseline="0" dirty="0" smtClean="0"/>
              <a:t> Crenshaw in describing the challenges faced by feminists of color in 1988. The definition, while not originally specific to substance use or HIV/AIDS, has broad application in its recognition of the way single-category thinking prevents an individual from thoroughly assessing the way complex group statuses operate and interact simultaneously in a patient’s life. </a:t>
            </a:r>
            <a:endParaRPr lang="en-US" dirty="0" smtClean="0"/>
          </a:p>
          <a:p>
            <a:endParaRPr lang="en-US" dirty="0" smtClean="0"/>
          </a:p>
          <a:p>
            <a:r>
              <a:rPr lang="en-US" b="1" dirty="0" smtClean="0"/>
              <a:t>REFERENCE:</a:t>
            </a:r>
          </a:p>
          <a:p>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29</a:t>
            </a:fld>
            <a:endParaRPr lang="en-US"/>
          </a:p>
        </p:txBody>
      </p:sp>
    </p:spTree>
    <p:extLst>
      <p:ext uri="{BB962C8B-B14F-4D97-AF65-F5344CB8AC3E}">
        <p14:creationId xmlns:p14="http://schemas.microsoft.com/office/powerpoint/2010/main" val="37905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smtClean="0"/>
              <a:t>The </a:t>
            </a:r>
            <a:r>
              <a:rPr lang="en-US" b="1" i="1" dirty="0"/>
              <a:t>purpose of the following five (5) questions is to test the pre-training level of </a:t>
            </a:r>
            <a:r>
              <a:rPr lang="en-US" b="1" i="1" dirty="0" smtClean="0"/>
              <a:t>substance use,</a:t>
            </a:r>
            <a:r>
              <a:rPr lang="en-US" b="1" i="1" baseline="0" dirty="0" smtClean="0"/>
              <a:t> </a:t>
            </a:r>
            <a:r>
              <a:rPr lang="en-US" b="1" i="1" dirty="0" smtClean="0"/>
              <a:t>HIV and obstacles to change </a:t>
            </a:r>
            <a:r>
              <a:rPr lang="en-US" b="1" i="1" dirty="0"/>
              <a:t>knowledge amongst the training participants. The questions are formatted as either multiple choice or true/false questions. Read each question and the possible responses aloud, and give training participants time to jot down their response before moving on to the next question. </a:t>
            </a:r>
            <a:r>
              <a:rPr lang="en-US" b="1" i="1" u="sng" dirty="0"/>
              <a:t>Do not</a:t>
            </a:r>
            <a:r>
              <a:rPr lang="en-US" b="1" i="1" dirty="0"/>
              <a:t> reveal the answers to the questions until the end of the training session (when you re-administer the questions that appear on slides </a:t>
            </a:r>
            <a:r>
              <a:rPr lang="en-US" b="1" i="1" dirty="0" smtClean="0"/>
              <a:t>118-122). </a:t>
            </a:r>
          </a:p>
        </p:txBody>
      </p:sp>
      <p:sp>
        <p:nvSpPr>
          <p:cNvPr id="4" name="Slide Number Placeholder 3"/>
          <p:cNvSpPr>
            <a:spLocks noGrp="1"/>
          </p:cNvSpPr>
          <p:nvPr>
            <p:ph type="sldNum" sz="quarter" idx="10"/>
          </p:nvPr>
        </p:nvSpPr>
        <p:spPr/>
        <p:txBody>
          <a:bodyPr/>
          <a:lstStyle/>
          <a:p>
            <a:fld id="{D428D147-A619-4BE7-B1D0-117B7DB1A985}" type="slidenum">
              <a:rPr lang="en-US" smtClean="0"/>
              <a:t>3</a:t>
            </a:fld>
            <a:endParaRPr lang="en-US"/>
          </a:p>
        </p:txBody>
      </p:sp>
    </p:spTree>
    <p:extLst>
      <p:ext uri="{BB962C8B-B14F-4D97-AF65-F5344CB8AC3E}">
        <p14:creationId xmlns:p14="http://schemas.microsoft.com/office/powerpoint/2010/main" val="628345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a:t>
            </a:r>
            <a:r>
              <a:rPr lang="en-US" baseline="0" dirty="0" smtClean="0"/>
              <a:t> considering some of the different group data on individuals living with HIV/AIDS, research indicates that most of the new infections that occur are via male-to-male sexual contact and men who have sex with men (MSM) account for 78% of all new HIV infections among males. MSM make up only 4% of the general population which indicates a significant disparity with the rates of infection. This disproportionality indicates efforts should be focused on targeting this group specifically in any prevention/outreach/education efforts. 25% of all new infections are the result of heterosexual contact and most women report heterosexual contact being the cause of infection. This makes up 20% of all new cases reported. 8% are the result of intravenous drug use. Similar to the disproportionality exhibited in the statistics on MSM, while black individuals make up just 12% of the US population, black individuals account for 45% of all people living with HIV/AIDS. </a:t>
            </a:r>
          </a:p>
          <a:p>
            <a:pPr defTabSz="931774">
              <a:defRPr/>
            </a:pPr>
            <a:endParaRPr lang="en-US" baseline="0" dirty="0" smtClean="0"/>
          </a:p>
          <a:p>
            <a:pPr defTabSz="931774">
              <a:defRPr/>
            </a:pPr>
            <a:r>
              <a:rPr lang="en-US" b="1" baseline="0" dirty="0" smtClean="0"/>
              <a:t>REFERENCES:</a:t>
            </a:r>
            <a:endParaRPr lang="en-US" b="0" baseline="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smtClean="0"/>
              <a:t>National Center for HIV/AIDS,</a:t>
            </a:r>
            <a:r>
              <a:rPr lang="en-US" b="0" baseline="0" dirty="0" smtClean="0"/>
              <a:t> Viral Hepatitis, STD, and TB Prevention, Centers for Diseases Control and Prevention. (2017). </a:t>
            </a:r>
            <a:r>
              <a:rPr lang="en-US" b="0" i="1" baseline="0" dirty="0" smtClean="0"/>
              <a:t>Health Disparities in HIV/AIDS, Viral Hepatitis, STDs, and TB: African American/Blacks. </a:t>
            </a:r>
            <a:r>
              <a:rPr lang="en-US" b="0" i="0" baseline="0" dirty="0" smtClean="0"/>
              <a:t>Retrieved from: https://www.cdc.gov/nchhstp/healthdisparities/africanamericans.html. </a:t>
            </a:r>
            <a:endParaRPr lang="en-US" b="0"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30</a:t>
            </a:fld>
            <a:endParaRPr lang="en-US"/>
          </a:p>
        </p:txBody>
      </p:sp>
    </p:spTree>
    <p:extLst>
      <p:ext uri="{BB962C8B-B14F-4D97-AF65-F5344CB8AC3E}">
        <p14:creationId xmlns:p14="http://schemas.microsoft.com/office/powerpoint/2010/main" val="741949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dirty="0" smtClean="0"/>
              <a:t>The</a:t>
            </a:r>
            <a:r>
              <a:rPr lang="en-US" b="1" baseline="0" dirty="0" smtClean="0"/>
              <a:t> animations in the slide will start from the bottom to the top with each click, revealing the lowest percentage of risk by ethnicity first. </a:t>
            </a:r>
            <a:endParaRPr lang="en-US" b="1" dirty="0" smtClean="0"/>
          </a:p>
          <a:p>
            <a:endParaRPr lang="en-US" dirty="0" smtClean="0"/>
          </a:p>
          <a:p>
            <a:r>
              <a:rPr lang="en-US" dirty="0" smtClean="0"/>
              <a:t>If </a:t>
            </a:r>
            <a:r>
              <a:rPr lang="en-US" dirty="0"/>
              <a:t>current HIV diagnoses rates persist, about 1 in 2 black men who have sex with men (MSM) and 1 in 4 Latino MSM in the United States will be diagnosed with HIV during their lifetime, according to a new analysis by researchers at the Centers for Disease Control and Prevention (CDC). The study, presented at the Conference on Retroviruses and Opportunistic Infections in Boston</a:t>
            </a:r>
            <a:r>
              <a:rPr lang="en-US" i="1" dirty="0"/>
              <a:t>, </a:t>
            </a:r>
            <a:r>
              <a:rPr lang="en-US" dirty="0"/>
              <a:t>provides the first-ever comprehensive national estimates of the lifetime risk of an HIV diagnosis for several key populations at risk and in every state. Gay and bisexual men continue to be most affected by the HIV epidemic in the U.S. At current rates, 1 in 6 MSM will be diagnosed with HIV in their lifetime, including 1 in 2 black MSM, 1 in 4 Latino MSM, and 1 in 11 white MSM. African Americans are by far the most affected racial or ethnic group with a lifetime HIV risk of 1 in 20 for men (compared to 1 in 132 for whites) and 1 in 48 for women (compared to 1 in 880 for whites). People who inject drugs are at much higher lifetime risk than the general population, and women who inject drugs have a higher risk than men (1 in 23 compared with 1 in 36). People living in the South are more likely to be diagnosed with HIV over the course of their lifetime than other Americans, with the highest risk in Washington, DC (1 in 13), Maryland (1 in 49), Georgia (1 in 51), Florida (1 in 54), and Louisiana (1 in 56).</a:t>
            </a:r>
          </a:p>
          <a:p>
            <a:endParaRPr lang="en-US" dirty="0"/>
          </a:p>
          <a:p>
            <a:endParaRPr lang="en-US" dirty="0" smtClean="0"/>
          </a:p>
          <a:p>
            <a:r>
              <a:rPr lang="en-US" b="1" dirty="0" smtClean="0"/>
              <a:t>REFERENCE:</a:t>
            </a:r>
          </a:p>
          <a:p>
            <a:r>
              <a:rPr lang="en-US" b="0" dirty="0" smtClean="0"/>
              <a:t>National Center for HIV/AIDS,</a:t>
            </a:r>
            <a:r>
              <a:rPr lang="en-US" b="0" baseline="0" dirty="0" smtClean="0"/>
              <a:t> Viral Hepatitis, STD, and TB Prevention, Centers for Diseases Control and Prevention. (2016). </a:t>
            </a:r>
            <a:r>
              <a:rPr lang="en-US" b="0" i="1" baseline="0" dirty="0" smtClean="0"/>
              <a:t>NCHHSTP Newsroom: Lifetime Risk of HIV Diagnosis. </a:t>
            </a:r>
            <a:r>
              <a:rPr lang="en-US" b="0" i="0" baseline="0" dirty="0" smtClean="0"/>
              <a:t>Retrieved from: </a:t>
            </a:r>
            <a:r>
              <a:rPr lang="en-US" dirty="0" smtClean="0"/>
              <a:t>http</a:t>
            </a:r>
            <a:r>
              <a:rPr lang="en-US" dirty="0"/>
              <a:t>://</a:t>
            </a:r>
            <a:r>
              <a:rPr lang="en-US" dirty="0" smtClean="0"/>
              <a:t>www.cdc.gov/nchhstp/newsroom/2016/croi-press-release-risk.html.</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31</a:t>
            </a:fld>
            <a:endParaRPr lang="en-US"/>
          </a:p>
        </p:txBody>
      </p:sp>
    </p:spTree>
    <p:extLst>
      <p:ext uri="{BB962C8B-B14F-4D97-AF65-F5344CB8AC3E}">
        <p14:creationId xmlns:p14="http://schemas.microsoft.com/office/powerpoint/2010/main" val="555302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 and bisexual men are more severely</a:t>
            </a:r>
            <a:r>
              <a:rPr lang="en-US" baseline="0" dirty="0"/>
              <a:t> affected by HIV than any other group in the United States. Among all gay and bisexual men, African American gay and bisexual men bear a disproportionate burden of HIV. </a:t>
            </a:r>
            <a:r>
              <a:rPr lang="en-US" dirty="0"/>
              <a:t>An estimated 9,731 youth aged 13 to 24 were diagnosed with HIV in 2014 in the United States. Eighty-one percent (7,868) of diagnoses among youth occurred in persons aged 20 to 24. Among youth aged 13 to 24 diagnosed with HIV in 2014, </a:t>
            </a:r>
            <a:r>
              <a:rPr lang="en-US" b="1" dirty="0"/>
              <a:t>80% (7,828) were gay and bisexual males</a:t>
            </a:r>
            <a:r>
              <a:rPr lang="en-US" dirty="0"/>
              <a:t>. Of those newly diagnosed young gay and bisexual males, </a:t>
            </a:r>
            <a:r>
              <a:rPr lang="en-US" b="1" dirty="0"/>
              <a:t>55% (4,321) were black</a:t>
            </a:r>
            <a:r>
              <a:rPr lang="en-US" dirty="0"/>
              <a:t>, 23% (1,786) were Hispanic/Latino, and 16% (1,291) were white. From 2005 to 2014, </a:t>
            </a:r>
            <a:r>
              <a:rPr lang="en-US" b="1" dirty="0"/>
              <a:t>HIV diagnoses among both black and Hispanic/Latino gay and bisexual men aged 13 to 24 increased about 87%</a:t>
            </a:r>
            <a:r>
              <a:rPr lang="en-US" dirty="0"/>
              <a:t>. Among young white gay and bisexual men, HIV diagnoses increased 56%. However, the most recent 5 years of data (2010-2014) indicate that the diagnoses among black and white gay and bisexual men aged 13 to 24 have stabilized and the increase has slowed to 16% among Hispanic/Latinos. In 2014, an estimated 1,716 youth aged 13 to 24 were diagnosed with AIDS, representing 8% of total AIDS diagnoses that year.</a:t>
            </a:r>
          </a:p>
          <a:p>
            <a:endParaRPr lang="en-US" dirty="0"/>
          </a:p>
          <a:p>
            <a:r>
              <a:rPr lang="en-US" b="1" dirty="0"/>
              <a:t>REFERENCES:</a:t>
            </a:r>
          </a:p>
          <a:p>
            <a:r>
              <a:rPr lang="en-US" dirty="0"/>
              <a:t>Centers for Disease Control &amp; Prevention. (2016). </a:t>
            </a:r>
            <a:r>
              <a:rPr lang="en-US" i="1" dirty="0"/>
              <a:t>HIV among youth, </a:t>
            </a:r>
            <a:r>
              <a:rPr lang="en-US" u="sng" dirty="0">
                <a:hlinkClick r:id="rId3"/>
              </a:rPr>
              <a:t>www.cdc.gov/hiv/group/age/youth/index.html</a:t>
            </a:r>
            <a:r>
              <a:rPr lang="en-US" dirty="0"/>
              <a:t> (Accessed December</a:t>
            </a:r>
            <a:r>
              <a:rPr lang="en-US" baseline="0" dirty="0"/>
              <a:t> 9, 2016</a:t>
            </a:r>
            <a:r>
              <a:rPr lang="en-US" dirty="0"/>
              <a:t>).</a:t>
            </a:r>
          </a:p>
          <a:p>
            <a:endParaRPr lang="en-US" dirty="0"/>
          </a:p>
          <a:p>
            <a:r>
              <a:rPr lang="en-US" dirty="0"/>
              <a:t>Centers for Disease Control &amp; Prevention. (2013). Diagnoses of HIV infection in the United States and </a:t>
            </a:r>
            <a:r>
              <a:rPr lang="en-US" dirty="0" smtClean="0"/>
              <a:t>dependent </a:t>
            </a:r>
            <a:r>
              <a:rPr lang="en-US" dirty="0"/>
              <a:t>areas, 2011. </a:t>
            </a:r>
            <a:r>
              <a:rPr lang="en-US" i="1" dirty="0"/>
              <a:t>HIV Surveillance Report</a:t>
            </a:r>
            <a:r>
              <a:rPr lang="en-US" dirty="0"/>
              <a:t>, </a:t>
            </a:r>
            <a:r>
              <a:rPr lang="en-US" i="1" dirty="0"/>
              <a:t>23</a:t>
            </a:r>
            <a:r>
              <a:rPr lang="en-US" dirty="0"/>
              <a:t>.</a:t>
            </a:r>
          </a:p>
          <a:p>
            <a:endParaRPr lang="en-US" dirty="0"/>
          </a:p>
          <a:p>
            <a:pPr defTabSz="949478">
              <a:defRPr/>
            </a:pPr>
            <a:r>
              <a:rPr lang="en-US" dirty="0"/>
              <a:t>Prejean, J., Song, R., Hernandez, A., et al. (2011). Estimated HIV incidence in the United States, 2006-2009. </a:t>
            </a:r>
            <a:r>
              <a:rPr lang="en-US" i="1" dirty="0" err="1"/>
              <a:t>PLoS</a:t>
            </a:r>
            <a:r>
              <a:rPr lang="en-US" i="1" dirty="0"/>
              <a:t> One, 6, </a:t>
            </a:r>
            <a:r>
              <a:rPr lang="en-US" dirty="0"/>
              <a:t>e17502.</a:t>
            </a:r>
          </a:p>
          <a:p>
            <a:endParaRPr lang="en-US" baseline="0"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32</a:t>
            </a:fld>
            <a:endParaRPr lang="en-US"/>
          </a:p>
        </p:txBody>
      </p:sp>
    </p:spTree>
    <p:extLst>
      <p:ext uri="{BB962C8B-B14F-4D97-AF65-F5344CB8AC3E}">
        <p14:creationId xmlns:p14="http://schemas.microsoft.com/office/powerpoint/2010/main" val="168642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all individuals,</a:t>
            </a:r>
            <a:r>
              <a:rPr lang="en-US" baseline="0" dirty="0" smtClean="0"/>
              <a:t> MSM individuals are more likely to experience clinical depression and anxiety than other men which may also contribute to risk-taking behaviors including substance use and unprotected sexual interactions. Rates of childhood sexual abuse are elevated among MSM compared to the general US population and to heterosexual men; among this group, Latino MSM are two times more likely to report childhood sexual abuse than non-Latino MSM. In consideration of potential risk-taking behaviors, individuals who have experienced childhood sexual abuse are more likely to report using drugs or alcohol during sexual encounters and having sexual encounters with non-monogamous partners.  </a:t>
            </a:r>
            <a:endParaRPr lang="en-US" dirty="0" smtClean="0"/>
          </a:p>
          <a:p>
            <a:endParaRPr lang="en-US" dirty="0" smtClean="0"/>
          </a:p>
          <a:p>
            <a:r>
              <a:rPr lang="en-US" b="1"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33</a:t>
            </a:fld>
            <a:endParaRPr lang="en-US"/>
          </a:p>
        </p:txBody>
      </p:sp>
    </p:spTree>
    <p:extLst>
      <p:ext uri="{BB962C8B-B14F-4D97-AF65-F5344CB8AC3E}">
        <p14:creationId xmlns:p14="http://schemas.microsoft.com/office/powerpoint/2010/main" val="3401859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Social</a:t>
            </a:r>
            <a:r>
              <a:rPr lang="en-US" baseline="0" dirty="0" smtClean="0"/>
              <a:t> oppression additionally contributes to stressors an individual may experience. While intersectionality typically deals with inclusive labels to identify a group, a group may also be identified based on their status as outcasts or on the fringe of social interactions. Social networks are essential in well-being and healthy recovery. In addition to providing useful communities for support, social networks play a large developmental role. Appropriate social interactions and supportive social networks shape sex norms and isolation from appropriate groups will impact the development of healthy behaviors and norms around sex. Men who perceive strong support and a general attitude of adopting risk-reducing behaviors among peer group members are less likely to engage in unprotected sex. </a:t>
            </a:r>
          </a:p>
          <a:p>
            <a:pPr defTabSz="931774">
              <a:defRPr/>
            </a:pPr>
            <a:endParaRPr lang="en-US" baseline="0" dirty="0" smtClean="0"/>
          </a:p>
          <a:p>
            <a:pPr defTabSz="931774">
              <a:defRPr/>
            </a:pPr>
            <a:r>
              <a:rPr lang="en-US" b="1" baseline="0" dirty="0" smtClean="0"/>
              <a:t>REFERENCE: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baseline="0" dirty="0" smtClean="0"/>
              <a:t>Fotolia, purchased image, 2017.</a:t>
            </a:r>
            <a:endParaRPr lang="en-US" alt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34</a:t>
            </a:fld>
            <a:endParaRPr lang="en-US"/>
          </a:p>
        </p:txBody>
      </p:sp>
    </p:spTree>
    <p:extLst>
      <p:ext uri="{BB962C8B-B14F-4D97-AF65-F5344CB8AC3E}">
        <p14:creationId xmlns:p14="http://schemas.microsoft.com/office/powerpoint/2010/main" val="4184775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a:t>
            </a:r>
            <a:r>
              <a:rPr lang="en-US" baseline="0" dirty="0" smtClean="0"/>
              <a:t>g from the previous slide, additional aspects of social isolation extend beyond just having appropriate peer groups to regulate development of norms and attitudes. Discrimination and financial difficulties are both correlated with risky sexual behavior among gay Latino men. The systemic discrimination toward both race and sexual orientation are correlated with increased risk behaviors among black and Latino MSM, specifically unprotected anal sex. While race and ethnicity may increase opportunities for stressors and discrimination, acculturation and migration have been found to act as protective factors in some studies while other studies have found that immigration may exacerbate risk-taking behaviors.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a:t>
            </a: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35</a:t>
            </a:fld>
            <a:endParaRPr lang="en-US"/>
          </a:p>
        </p:txBody>
      </p:sp>
    </p:spTree>
    <p:extLst>
      <p:ext uri="{BB962C8B-B14F-4D97-AF65-F5344CB8AC3E}">
        <p14:creationId xmlns:p14="http://schemas.microsoft.com/office/powerpoint/2010/main" val="262866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vulnerability paradigm makes</a:t>
            </a:r>
            <a:r>
              <a:rPr lang="en-US" baseline="0" dirty="0" smtClean="0"/>
              <a:t> assumptions about the role that women play in relationships and in engaging in risk-taking behaviors. It posits that</a:t>
            </a:r>
            <a:r>
              <a:rPr lang="en-US" dirty="0" smtClean="0"/>
              <a:t> women and</a:t>
            </a:r>
            <a:r>
              <a:rPr lang="en-US" baseline="0" dirty="0" smtClean="0"/>
              <a:t> not men</a:t>
            </a:r>
            <a:r>
              <a:rPr lang="en-US" dirty="0" smtClean="0"/>
              <a:t> want to prevent HIV but lack the power to do so. It also states a general preconception that men are more likely than women to bring HIV into the partnership. It also presumes that men</a:t>
            </a:r>
            <a:r>
              <a:rPr lang="en-US" baseline="0" dirty="0" smtClean="0"/>
              <a:t> more than women will engage in risk behaviors. </a:t>
            </a:r>
            <a:r>
              <a:rPr lang="en-US" dirty="0" smtClean="0"/>
              <a:t>While</a:t>
            </a:r>
            <a:r>
              <a:rPr lang="en-US" baseline="0" dirty="0" smtClean="0"/>
              <a:t> these attitudes are based in misconceptions about HIV and/or heteronormative gender roles, t</a:t>
            </a:r>
            <a:r>
              <a:rPr lang="en-US" dirty="0" smtClean="0"/>
              <a:t>he vulnerability paradigm can also mask women’s power and agency. </a:t>
            </a:r>
          </a:p>
          <a:p>
            <a:endParaRPr lang="en-US" dirty="0" smtClean="0"/>
          </a:p>
          <a:p>
            <a:r>
              <a:rPr lang="en-US" b="1" dirty="0" smtClean="0"/>
              <a:t>REFERENCE:</a:t>
            </a:r>
            <a:r>
              <a:rPr lang="en-US"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HIV/AIDSs: Past, present, and future research directions. </a:t>
            </a:r>
            <a:r>
              <a:rPr lang="en-US" b="0" i="1" baseline="0" dirty="0" smtClean="0"/>
              <a:t>The Annual Review of Sociology, 40</a:t>
            </a:r>
            <a:r>
              <a:rPr lang="en-US" b="0" i="0" baseline="0" dirty="0" smtClean="0"/>
              <a:t>, 431-457. </a:t>
            </a:r>
            <a:endParaRPr lang="en-US" b="0" dirty="0" smtClean="0"/>
          </a:p>
          <a:p>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36</a:t>
            </a:fld>
            <a:endParaRPr lang="en-US"/>
          </a:p>
        </p:txBody>
      </p:sp>
    </p:spTree>
    <p:extLst>
      <p:ext uri="{BB962C8B-B14F-4D97-AF65-F5344CB8AC3E}">
        <p14:creationId xmlns:p14="http://schemas.microsoft.com/office/powerpoint/2010/main" val="1876214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Intravenous drug use plays a significant</a:t>
            </a:r>
            <a:r>
              <a:rPr lang="en-US" baseline="0" dirty="0" smtClean="0"/>
              <a:t> role as a predictor of delayed or no medical intervention. Because of the delayed or no medical intervention, symptoms exacerbate and outcomes are generally worse, including predicting a higher mortality rate compared to individuals who do not use intravenous drugs. In additional environmental factors such as limited neighborhood resources or community transitions (like gentrification) can increase HIV risk. While new cases of HIV from intravenous drug use declined 56% from 2008-2014, gay/bisexual men still comprise a disproportionately large number of the new cases of HIV as a result of injection drug use. </a:t>
            </a:r>
            <a:endParaRPr lang="en-US" dirty="0" smtClean="0"/>
          </a:p>
          <a:p>
            <a:endParaRPr lang="en-US" dirty="0" smtClean="0"/>
          </a:p>
          <a:p>
            <a:r>
              <a:rPr lang="en-US" b="1" dirty="0" smtClean="0"/>
              <a:t>Additional information for trainers: </a:t>
            </a:r>
          </a:p>
          <a:p>
            <a:r>
              <a:rPr lang="en-US" b="0" dirty="0" smtClean="0"/>
              <a:t>Shooting galleries typically refers</a:t>
            </a:r>
            <a:r>
              <a:rPr lang="en-US" b="0" baseline="0" dirty="0" smtClean="0"/>
              <a:t> to a place where individuals can go to pay money and be “protected” or “safe” while injecting. These areas typically increase the potential transmission of HIV due to needle sharing and other risky behaviors that occur with individuals at the site. Frequent use of “shooting gallery” sites is also tied to increase risk of HIV transmission.  </a:t>
            </a:r>
          </a:p>
          <a:p>
            <a:endParaRPr lang="en-US" b="0" baseline="0" dirty="0" smtClean="0"/>
          </a:p>
          <a:p>
            <a:r>
              <a:rPr lang="en-US" b="1" dirty="0" smtClean="0"/>
              <a:t>REFERENCES: </a:t>
            </a:r>
            <a:endParaRPr lang="en-US" b="1"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Division of HIV/AIDS Prevention, National Center for HIV/AIDS, Viral Hepatitis, STD, and TB Prevention, Centers for Disease Control and Prevention. (2018). </a:t>
            </a:r>
            <a:r>
              <a:rPr lang="en-US" sz="1200" b="0" i="1" u="none" kern="1200" dirty="0" smtClean="0">
                <a:solidFill>
                  <a:schemeClr val="tx1"/>
                </a:solidFill>
                <a:effectLst/>
                <a:latin typeface="+mn-lt"/>
                <a:ea typeface="+mn-ea"/>
                <a:cs typeface="+mn-cs"/>
              </a:rPr>
              <a:t>HIV/AIDS: HIV Among African Americans. </a:t>
            </a:r>
            <a:r>
              <a:rPr lang="en-US" sz="1200" b="0" i="0" u="none" kern="1200" dirty="0" smtClean="0">
                <a:solidFill>
                  <a:schemeClr val="tx1"/>
                </a:solidFill>
                <a:effectLst/>
                <a:latin typeface="+mn-lt"/>
                <a:ea typeface="+mn-ea"/>
                <a:cs typeface="+mn-cs"/>
              </a:rPr>
              <a:t>Retrieved</a:t>
            </a:r>
            <a:r>
              <a:rPr lang="en-US" sz="1200" b="0" i="0" u="none" kern="1200" baseline="0" dirty="0" smtClean="0">
                <a:solidFill>
                  <a:schemeClr val="tx1"/>
                </a:solidFill>
                <a:effectLst/>
                <a:latin typeface="+mn-lt"/>
                <a:ea typeface="+mn-ea"/>
                <a:cs typeface="+mn-cs"/>
              </a:rPr>
              <a:t> from: https://www.cdc.gov/hiv/group/racialethnic/africanamericans/index.html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Klein, H. &amp; Levy, J.A. (2003). Shooting gallery users and HIV risk. </a:t>
            </a:r>
            <a:r>
              <a:rPr lang="en-US" b="0" i="1" baseline="0" dirty="0" smtClean="0"/>
              <a:t>The Journal of Drug Issues</a:t>
            </a:r>
            <a:r>
              <a:rPr lang="en-US" b="0" i="0" baseline="0" dirty="0" smtClean="0"/>
              <a:t>, </a:t>
            </a:r>
            <a:r>
              <a:rPr lang="en-US" b="0" i="1" baseline="0" dirty="0" smtClean="0"/>
              <a:t>22</a:t>
            </a:r>
            <a:r>
              <a:rPr lang="en-US" b="0" i="0" baseline="0" dirty="0" smtClean="0"/>
              <a:t>, 751-768. </a:t>
            </a:r>
            <a:endParaRPr lang="en-US" b="1"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37</a:t>
            </a:fld>
            <a:endParaRPr lang="en-US"/>
          </a:p>
        </p:txBody>
      </p:sp>
    </p:spTree>
    <p:extLst>
      <p:ext uri="{BB962C8B-B14F-4D97-AF65-F5344CB8AC3E}">
        <p14:creationId xmlns:p14="http://schemas.microsoft.com/office/powerpoint/2010/main" val="777845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Opioid use</a:t>
            </a:r>
            <a:r>
              <a:rPr lang="en-US" baseline="0" dirty="0" smtClean="0"/>
              <a:t> continues to be a major concern in the US and opioid use contributes to, not only, increase mortality, but also plays a role in the transmission of HIV. In 2014, of the 47,055 overdose deaths in the US, 30,000 were due to opioid use. Two years later, in 2016, there were 64,000 overdose deaths with 42,000 coming from opioid use, an increase of 2%. More females than males report being infected with HIV due to intravenous drug use. </a:t>
            </a:r>
          </a:p>
          <a:p>
            <a:endParaRPr lang="en-US" baseline="0" dirty="0" smtClean="0"/>
          </a:p>
          <a:p>
            <a:r>
              <a:rPr lang="en-US" baseline="0" dirty="0" smtClean="0"/>
              <a:t>A recent example of how opioid use can expedite transmission is from a case study of Scott County in Indiana which typically has less than one new case of HIV reported per year. Within the first few months of 2015, officials were investigating 11 new cases. All 11 cases reported injecting extended-releases </a:t>
            </a:r>
            <a:r>
              <a:rPr lang="en-US" baseline="0" dirty="0" err="1" smtClean="0"/>
              <a:t>oxymorphone</a:t>
            </a:r>
            <a:r>
              <a:rPr lang="en-US" baseline="0" dirty="0" smtClean="0"/>
              <a:t>. Over a 12 month period in Indiana, 159 of 181 new cases of HIV reported the same substance of use. </a:t>
            </a:r>
            <a:endParaRPr lang="en-US" dirty="0" smtClean="0"/>
          </a:p>
          <a:p>
            <a:endParaRPr lang="en-US" dirty="0" smtClean="0"/>
          </a:p>
          <a:p>
            <a:r>
              <a:rPr lang="en-US" b="1" dirty="0" smtClean="0"/>
              <a:t>REFERENCES: </a:t>
            </a:r>
            <a:endParaRPr lang="en-US" dirty="0" smtClean="0"/>
          </a:p>
          <a:p>
            <a:r>
              <a:rPr lang="en-US" dirty="0" smtClean="0"/>
              <a:t>Bernard, C., Owens,</a:t>
            </a:r>
            <a:r>
              <a:rPr lang="en-US" baseline="0" dirty="0" smtClean="0"/>
              <a:t> D.K., </a:t>
            </a:r>
            <a:r>
              <a:rPr lang="en-US" baseline="0" dirty="0" err="1" smtClean="0"/>
              <a:t>Goldhaber-Fiebert</a:t>
            </a:r>
            <a:r>
              <a:rPr lang="en-US" baseline="0" dirty="0" smtClean="0"/>
              <a:t>, J.D., </a:t>
            </a:r>
            <a:r>
              <a:rPr lang="en-US" baseline="0" dirty="0" err="1" smtClean="0"/>
              <a:t>Brandeau</a:t>
            </a:r>
            <a:r>
              <a:rPr lang="en-US" baseline="0" dirty="0" smtClean="0"/>
              <a:t>, M.L. (2017). Estimation of the cost-effectiveness of HIV prevention portfolios for people who inject drugs in the United States: A model-based analysis. </a:t>
            </a:r>
            <a:r>
              <a:rPr lang="en-US" i="1" baseline="0" dirty="0" err="1" smtClean="0"/>
              <a:t>PLoS</a:t>
            </a:r>
            <a:r>
              <a:rPr lang="en-US" i="1" baseline="0" dirty="0" smtClean="0"/>
              <a:t> Medicine, 14</a:t>
            </a:r>
            <a:r>
              <a:rPr lang="en-US" i="0" baseline="0" dirty="0" smtClean="0"/>
              <a:t>(5), e1002312. </a:t>
            </a:r>
          </a:p>
          <a:p>
            <a:endParaRPr lang="en-US" i="0" baseline="0" dirty="0" smtClean="0"/>
          </a:p>
          <a:p>
            <a:r>
              <a:rPr lang="en-US" dirty="0" smtClean="0"/>
              <a:t>Centers for Disease Control and Prevention, National Center for Injury Prevention and Control, Division of Unintentional Injury Prevention. (2017). </a:t>
            </a:r>
            <a:r>
              <a:rPr lang="en-US" i="1" dirty="0" smtClean="0"/>
              <a:t>Opioid Overdose</a:t>
            </a:r>
            <a:r>
              <a:rPr lang="en-US" i="0" dirty="0" smtClean="0"/>
              <a:t>.</a:t>
            </a:r>
            <a:r>
              <a:rPr lang="en-US" i="0" baseline="0" dirty="0" smtClean="0"/>
              <a:t> Retrieved from: </a:t>
            </a:r>
            <a:r>
              <a:rPr lang="en-US" dirty="0" smtClean="0"/>
              <a:t>https://www.cdc.gov/drugoverdose/index.html</a:t>
            </a:r>
          </a:p>
          <a:p>
            <a:r>
              <a:rPr lang="en-US" dirty="0" smtClean="0"/>
              <a:t>.</a:t>
            </a:r>
          </a:p>
          <a:p>
            <a:r>
              <a:rPr lang="en-US" sz="1200" b="0" i="0" u="none" kern="1200" dirty="0" smtClean="0">
                <a:solidFill>
                  <a:schemeClr val="tx1"/>
                </a:solidFill>
                <a:effectLst/>
                <a:latin typeface="+mn-lt"/>
                <a:ea typeface="+mn-ea"/>
                <a:cs typeface="+mn-cs"/>
              </a:rPr>
              <a:t>Division of HIV/AIDS Prevention, National Center for HIV/AIDS, Viral Hepatitis, STD, and TB Prevention, Centers for Disease Control and Prevention. (2015).</a:t>
            </a:r>
            <a:r>
              <a:rPr lang="en-US" sz="1200" b="0" i="0" u="none" kern="1200" baseline="0" dirty="0" smtClean="0">
                <a:solidFill>
                  <a:schemeClr val="tx1"/>
                </a:solidFill>
                <a:effectLst/>
                <a:latin typeface="+mn-lt"/>
                <a:ea typeface="+mn-ea"/>
                <a:cs typeface="+mn-cs"/>
              </a:rPr>
              <a:t> </a:t>
            </a:r>
            <a:r>
              <a:rPr lang="en-US" sz="1200" b="0" i="1" u="none" kern="1200" baseline="0" dirty="0" smtClean="0">
                <a:solidFill>
                  <a:schemeClr val="tx1"/>
                </a:solidFill>
                <a:effectLst/>
                <a:latin typeface="+mn-lt"/>
                <a:ea typeface="+mn-ea"/>
                <a:cs typeface="+mn-cs"/>
              </a:rPr>
              <a:t>HIV Surveillance Report. </a:t>
            </a:r>
            <a:r>
              <a:rPr lang="en-US" sz="1200" b="0" i="0" u="none" kern="1200" baseline="0" dirty="0" smtClean="0">
                <a:solidFill>
                  <a:schemeClr val="tx1"/>
                </a:solidFill>
                <a:effectLst/>
                <a:latin typeface="+mn-lt"/>
                <a:ea typeface="+mn-ea"/>
                <a:cs typeface="+mn-cs"/>
              </a:rPr>
              <a:t>Retrieved from: </a:t>
            </a:r>
            <a:r>
              <a:rPr lang="en-US" dirty="0" smtClean="0"/>
              <a:t>https://www.cdc.gov/hiv/pdf/library/reports/surveillance/cdc-hiv-surveillance-report-2013-vol-25.pdf.</a:t>
            </a:r>
          </a:p>
          <a:p>
            <a:endParaRPr lang="en-US" dirty="0" smtClean="0"/>
          </a:p>
          <a:p>
            <a:pPr fontAlgn="base"/>
            <a:r>
              <a:rPr lang="en-US" sz="1200" b="0" i="0" kern="1200" dirty="0" smtClean="0">
                <a:solidFill>
                  <a:schemeClr val="tx1"/>
                </a:solidFill>
                <a:effectLst/>
                <a:latin typeface="+mn-lt"/>
                <a:ea typeface="+mn-ea"/>
                <a:cs typeface="+mn-cs"/>
              </a:rPr>
              <a:t>Peters, P.J.</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Pontones</a:t>
            </a:r>
            <a:r>
              <a:rPr lang="en-US" sz="1200" b="0" i="0" kern="1200" baseline="0" dirty="0" smtClean="0">
                <a:solidFill>
                  <a:schemeClr val="tx1"/>
                </a:solidFill>
                <a:effectLst/>
                <a:latin typeface="+mn-lt"/>
                <a:ea typeface="+mn-ea"/>
                <a:cs typeface="+mn-cs"/>
              </a:rPr>
              <a:t>, P., Hoover, K.W., Patel, M.R., </a:t>
            </a:r>
            <a:r>
              <a:rPr lang="en-US" sz="1200" b="0" i="0" kern="1200" baseline="0" dirty="0" err="1" smtClean="0">
                <a:solidFill>
                  <a:schemeClr val="tx1"/>
                </a:solidFill>
                <a:effectLst/>
                <a:latin typeface="+mn-lt"/>
                <a:ea typeface="+mn-ea"/>
                <a:cs typeface="+mn-cs"/>
              </a:rPr>
              <a:t>Galang</a:t>
            </a:r>
            <a:r>
              <a:rPr lang="en-US" sz="1200" b="0" i="0" kern="1200" baseline="0" dirty="0" smtClean="0">
                <a:solidFill>
                  <a:schemeClr val="tx1"/>
                </a:solidFill>
                <a:effectLst/>
                <a:latin typeface="+mn-lt"/>
                <a:ea typeface="+mn-ea"/>
                <a:cs typeface="+mn-cs"/>
              </a:rPr>
              <a:t>, R.R., Shields, J., et al. (2016). HIV Infection Linked to Injection Use of </a:t>
            </a:r>
            <a:r>
              <a:rPr lang="en-US" sz="1200" b="0" i="0" kern="1200" baseline="0" dirty="0" err="1" smtClean="0">
                <a:solidFill>
                  <a:schemeClr val="tx1"/>
                </a:solidFill>
                <a:effectLst/>
                <a:latin typeface="+mn-lt"/>
                <a:ea typeface="+mn-ea"/>
                <a:cs typeface="+mn-cs"/>
              </a:rPr>
              <a:t>Oxymorphone</a:t>
            </a:r>
            <a:r>
              <a:rPr lang="en-US" sz="1200" b="0" i="0" kern="1200" baseline="0" dirty="0" smtClean="0">
                <a:solidFill>
                  <a:schemeClr val="tx1"/>
                </a:solidFill>
                <a:effectLst/>
                <a:latin typeface="+mn-lt"/>
                <a:ea typeface="+mn-ea"/>
                <a:cs typeface="+mn-cs"/>
              </a:rPr>
              <a:t> in Indiana, 2014-2015. </a:t>
            </a:r>
            <a:r>
              <a:rPr lang="en-US" sz="1200" b="0" i="1" kern="1200" baseline="0" dirty="0" smtClean="0">
                <a:solidFill>
                  <a:schemeClr val="tx1"/>
                </a:solidFill>
                <a:effectLst/>
                <a:latin typeface="+mn-lt"/>
                <a:ea typeface="+mn-ea"/>
                <a:cs typeface="+mn-cs"/>
              </a:rPr>
              <a:t>New England Journal of Medicine, 375, </a:t>
            </a:r>
            <a:r>
              <a:rPr lang="en-US" sz="1200" b="0" i="0" kern="1200" baseline="0" dirty="0" smtClean="0">
                <a:solidFill>
                  <a:schemeClr val="tx1"/>
                </a:solidFill>
                <a:effectLst/>
                <a:latin typeface="+mn-lt"/>
                <a:ea typeface="+mn-ea"/>
                <a:cs typeface="+mn-cs"/>
              </a:rPr>
              <a:t>229-239. </a:t>
            </a:r>
          </a:p>
          <a:p>
            <a:pPr fontAlgn="base"/>
            <a:endParaRPr lang="en-US" sz="1200" b="0" i="0" kern="1200" baseline="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baseline="0" dirty="0" smtClean="0"/>
              <a:t>Fotolia, purchased image, 2017.</a:t>
            </a:r>
            <a:endParaRPr lang="en-US" altLang="en-US" dirty="0" smtClean="0"/>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40FCB-08AF-4B6B-AAEC-E165D97B2B97}" type="slidenum">
              <a:rPr lang="en-US" smtClean="0"/>
              <a:t>38</a:t>
            </a:fld>
            <a:endParaRPr lang="en-US"/>
          </a:p>
        </p:txBody>
      </p:sp>
    </p:spTree>
    <p:extLst>
      <p:ext uri="{BB962C8B-B14F-4D97-AF65-F5344CB8AC3E}">
        <p14:creationId xmlns:p14="http://schemas.microsoft.com/office/powerpoint/2010/main" val="3264303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considering HIV prevalence based on geographical region, the south has the highest number of cases of HIV. However, the northeast of the United States has the highest number of cases of HIV per 100,000 people. This is largely due to the fact that cities in the northeast tend to be more clustered and densely populated compared to the south. Most cases will occur in cities with greater than 500,000 people and poverty is a major factor in HIV infection. Consider the way in which different factors reinforce each other (“</a:t>
            </a:r>
            <a:r>
              <a:rPr lang="en-US" baseline="0" dirty="0" err="1" smtClean="0"/>
              <a:t>syndemics</a:t>
            </a:r>
            <a:r>
              <a:rPr lang="en-US" baseline="0" dirty="0" smtClean="0"/>
              <a:t>”) as has been discussed up to this point.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 </a:t>
            </a:r>
            <a:endParaRPr lang="en-US" b="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39</a:t>
            </a:fld>
            <a:endParaRPr lang="en-US"/>
          </a:p>
        </p:txBody>
      </p:sp>
    </p:spTree>
    <p:extLst>
      <p:ext uri="{BB962C8B-B14F-4D97-AF65-F5344CB8AC3E}">
        <p14:creationId xmlns:p14="http://schemas.microsoft.com/office/powerpoint/2010/main" val="325188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sz="900" dirty="0"/>
          </a:p>
          <a:p>
            <a:r>
              <a:rPr lang="en-US" altLang="en-US" sz="900" b="1" dirty="0" smtClean="0"/>
              <a:t>Answer </a:t>
            </a:r>
            <a:r>
              <a:rPr lang="en-US" altLang="en-US" sz="900" b="1" dirty="0"/>
              <a:t>Key:</a:t>
            </a:r>
          </a:p>
          <a:p>
            <a:r>
              <a:rPr lang="en-US" altLang="en-US" sz="900" dirty="0"/>
              <a:t>#1 – correct response is C (Food insecurity)</a:t>
            </a:r>
          </a:p>
        </p:txBody>
      </p:sp>
    </p:spTree>
    <p:extLst>
      <p:ext uri="{BB962C8B-B14F-4D97-AF65-F5344CB8AC3E}">
        <p14:creationId xmlns:p14="http://schemas.microsoft.com/office/powerpoint/2010/main" val="592954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Engage the audience in a discussion,</a:t>
            </a:r>
            <a:r>
              <a:rPr lang="en-US" b="1" i="1" baseline="0" dirty="0" smtClean="0"/>
              <a:t> first identifying the factors that are presented on the slide (Race, Sexual Orientation, Class, Gender) then asking the audience what other categories they would include in this list of intersectionality. Allow for discussion of 5-7 different suggestions and how they see that aspect playing a role in their client’s change behaviors. </a:t>
            </a:r>
            <a:endParaRPr lang="en-US" b="1" i="1" dirty="0"/>
          </a:p>
        </p:txBody>
      </p:sp>
      <p:sp>
        <p:nvSpPr>
          <p:cNvPr id="4" name="Slide Number Placeholder 3"/>
          <p:cNvSpPr>
            <a:spLocks noGrp="1"/>
          </p:cNvSpPr>
          <p:nvPr>
            <p:ph type="sldNum" sz="quarter" idx="10"/>
          </p:nvPr>
        </p:nvSpPr>
        <p:spPr/>
        <p:txBody>
          <a:bodyPr/>
          <a:lstStyle/>
          <a:p>
            <a:fld id="{28A40FCB-08AF-4B6B-AAEC-E165D97B2B97}" type="slidenum">
              <a:rPr lang="en-US" smtClean="0"/>
              <a:t>40</a:t>
            </a:fld>
            <a:endParaRPr lang="en-US"/>
          </a:p>
        </p:txBody>
      </p:sp>
    </p:spTree>
    <p:extLst>
      <p:ext uri="{BB962C8B-B14F-4D97-AF65-F5344CB8AC3E}">
        <p14:creationId xmlns:p14="http://schemas.microsoft.com/office/powerpoint/2010/main" val="3950772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through each of the quotes that present a conceptualization for how intersectionality and aspects beyond a disease itself can impact health outcomes. </a:t>
            </a:r>
            <a:endParaRPr lang="en-US" b="1" i="1" dirty="0" smtClean="0"/>
          </a:p>
          <a:p>
            <a:endParaRPr lang="en-US"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a:t>
            </a:r>
            <a:endParaRPr 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41</a:t>
            </a:fld>
            <a:endParaRPr lang="en-US"/>
          </a:p>
        </p:txBody>
      </p:sp>
    </p:spTree>
    <p:extLst>
      <p:ext uri="{BB962C8B-B14F-4D97-AF65-F5344CB8AC3E}">
        <p14:creationId xmlns:p14="http://schemas.microsoft.com/office/powerpoint/2010/main" val="113091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begins</a:t>
            </a:r>
            <a:r>
              <a:rPr lang="en-US" baseline="0" dirty="0" smtClean="0"/>
              <a:t> to summarize the ways that providers can start to address some of the imbalances due to intersectionality and other factors that can impede change in treatment. The first strategy is to consider a mechanism to begin to attend to differences – this requires the provider be aware of his/her own biases and how these may present in the interaction. Part of attending to differences is recognizing that everyone possesses subjectivities and biases and that the goal is not to be free from biases (an impossibility) but rather to notice when they occur so that they do not obstruct engagement. Knowledge of identity categories – both how a provider identifies and what groups patients may identify affiliation with – aid in reducing barriers to change. </a:t>
            </a:r>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 purchased image, 2016.</a:t>
            </a:r>
            <a:endParaRPr lang="en-US" altLang="en-US"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42</a:t>
            </a:fld>
            <a:endParaRPr lang="en-US"/>
          </a:p>
        </p:txBody>
      </p:sp>
    </p:spTree>
    <p:extLst>
      <p:ext uri="{BB962C8B-B14F-4D97-AF65-F5344CB8AC3E}">
        <p14:creationId xmlns:p14="http://schemas.microsoft.com/office/powerpoint/2010/main" val="176417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major focuses exist for addressing intersectionality and imbalances</a:t>
            </a:r>
            <a:r>
              <a:rPr lang="en-US" baseline="0" dirty="0" smtClean="0"/>
              <a:t> in the future. Those approaches focus on more </a:t>
            </a:r>
            <a:r>
              <a:rPr lang="en-US" baseline="0" dirty="0" err="1" smtClean="0"/>
              <a:t>macrolevel</a:t>
            </a:r>
            <a:r>
              <a:rPr lang="en-US" baseline="0" dirty="0" smtClean="0"/>
              <a:t> policy, academic, and programmatic components. The first of which is that there should be systemic challenges to the idea that biomedical conceptualizations are the only approach to describing functioning and impacting change – overreliance on a biomedical approach can discount individual resilience, community protective factors, and the importance of spiritual aspects of recovery. Similarly, using an isolated individualized behavioral approach means not integrating all disciplines in recovery effectively. In order to address these treatment imbalances, providers should move towards more integrated, intersectional approaches to treatment, recognizing the overlap between physical health, behavioral health and mental health. Research should also be expanded to focus on issues that may fall outside of the perceived social or traditional norms. For example, research focusing on MSM should be essential when considering HIV prevalence and prevention efforts. MSM may fall outside of traditional, established heteronormative social values which, if not focused on in treatment, results in a missed opportunity to enhance practices and reach critical populations. </a:t>
            </a:r>
          </a:p>
          <a:p>
            <a:endParaRPr lang="en-US" baseline="0" dirty="0" smtClean="0"/>
          </a:p>
          <a:p>
            <a:endParaRPr lang="en-US" baseline="0" dirty="0" smtClean="0"/>
          </a:p>
          <a:p>
            <a:r>
              <a:rPr lang="en-US" b="1"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Watkins-Hayes,</a:t>
            </a:r>
            <a:r>
              <a:rPr lang="en-US" b="0" baseline="0" dirty="0" smtClean="0"/>
              <a:t> C. (2014). Intersectionality and the sociology of HIV/AIDS: Past, present, and future research directions. </a:t>
            </a:r>
            <a:r>
              <a:rPr lang="en-US" b="0" i="1" baseline="0" dirty="0" smtClean="0"/>
              <a:t>The Annual Review of Sociology, 40</a:t>
            </a:r>
            <a:r>
              <a:rPr lang="en-US" b="0" i="0" baseline="0" dirty="0" smtClean="0"/>
              <a:t>, 431-457.</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43</a:t>
            </a:fld>
            <a:endParaRPr lang="en-US"/>
          </a:p>
        </p:txBody>
      </p:sp>
    </p:spTree>
    <p:extLst>
      <p:ext uri="{BB962C8B-B14F-4D97-AF65-F5344CB8AC3E}">
        <p14:creationId xmlns:p14="http://schemas.microsoft.com/office/powerpoint/2010/main" val="108874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focus on barriers to retention and the importance of retention in initiating change for individuals in substance use treatment or living with HIV/AIDS. The section will also present suggestions for enhancing retention and engagement as a critical component of care.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44</a:t>
            </a:fld>
            <a:endParaRPr lang="en-US"/>
          </a:p>
        </p:txBody>
      </p:sp>
    </p:spTree>
    <p:extLst>
      <p:ext uri="{BB962C8B-B14F-4D97-AF65-F5344CB8AC3E}">
        <p14:creationId xmlns:p14="http://schemas.microsoft.com/office/powerpoint/2010/main" val="322910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focus on retention as retention results</a:t>
            </a:r>
            <a:r>
              <a:rPr lang="en-US" baseline="0" dirty="0" smtClean="0"/>
              <a:t> in continued engagement in health services. Retention and engagement should start from the first meeting and continue until “discharge or death.” Under the US Health Resource and Services Administration definitions of retention, a patient must keep two appointments within 90 days during a 12 month period. Retention is important as research shows that individuals who are able to be retained in care have lower mortality and high viral suppression. Based on this criteria, the CDC found that, in 2014, only 2/3 of PLWH were appropriately and adequately linked to care with only 37% of individuals retained in care and on ART. </a:t>
            </a:r>
          </a:p>
          <a:p>
            <a:endParaRPr lang="en-US" baseline="0" dirty="0" smtClean="0"/>
          </a:p>
          <a:p>
            <a:r>
              <a:rPr lang="en-US" b="1" baseline="0" dirty="0" smtClean="0"/>
              <a:t>REFERENCES: </a:t>
            </a:r>
          </a:p>
          <a:p>
            <a:r>
              <a:rPr lang="en-US" b="0" baseline="0" dirty="0" smtClean="0"/>
              <a:t>Hall, B. J., </a:t>
            </a:r>
            <a:r>
              <a:rPr lang="en-US" b="0" baseline="0" dirty="0" err="1" smtClean="0"/>
              <a:t>Sou</a:t>
            </a:r>
            <a:r>
              <a:rPr lang="en-US" b="0" baseline="0" dirty="0" smtClean="0"/>
              <a:t>, K., </a:t>
            </a:r>
            <a:r>
              <a:rPr lang="en-US" b="0" baseline="0" dirty="0" err="1" smtClean="0"/>
              <a:t>Beanland</a:t>
            </a:r>
            <a:r>
              <a:rPr lang="en-US" b="0" baseline="0" dirty="0" smtClean="0"/>
              <a:t>, R., </a:t>
            </a:r>
            <a:r>
              <a:rPr lang="en-US" b="0" baseline="0" dirty="0" err="1" smtClean="0"/>
              <a:t>Lacky</a:t>
            </a:r>
            <a:r>
              <a:rPr lang="en-US" b="0" baseline="0" dirty="0" smtClean="0"/>
              <a:t>, M., Tso, L. S., Ma, Q., Doherty, M., &amp; Tucker, J. D. (2016). Barriers and facilitators to interventions improving retention in HIV care: A qualitative evidence meta-synthesis. </a:t>
            </a:r>
            <a:r>
              <a:rPr lang="en-US" b="0" i="1" baseline="0" dirty="0" smtClean="0"/>
              <a:t>AIDS and Behavior, 21</a:t>
            </a:r>
            <a:r>
              <a:rPr lang="en-US" b="0" i="0" baseline="0" dirty="0" smtClean="0"/>
              <a:t>(6), 1755-1767. </a:t>
            </a:r>
            <a:endParaRPr lang="en-US" b="0" baseline="0" dirty="0" smtClean="0"/>
          </a:p>
          <a:p>
            <a:endParaRPr lang="en-US" b="1" baseline="0" dirty="0" smtClean="0"/>
          </a:p>
          <a:p>
            <a:r>
              <a:rPr lang="en-US" dirty="0" err="1" smtClean="0"/>
              <a:t>Okeke</a:t>
            </a:r>
            <a:r>
              <a:rPr lang="en-US" dirty="0" smtClean="0"/>
              <a:t>, N. L., </a:t>
            </a:r>
            <a:r>
              <a:rPr lang="en-US" dirty="0" err="1" smtClean="0"/>
              <a:t>Ostermann</a:t>
            </a:r>
            <a:r>
              <a:rPr lang="en-US" dirty="0" smtClean="0"/>
              <a:t>, J., </a:t>
            </a:r>
            <a:r>
              <a:rPr lang="en-US" dirty="0" err="1" smtClean="0"/>
              <a:t>Thielman</a:t>
            </a:r>
            <a:r>
              <a:rPr lang="en-US" dirty="0" smtClean="0"/>
              <a:t>, N. M., (2014). Enhancing linkage and retention in HIV care: A review of interventions</a:t>
            </a:r>
            <a:r>
              <a:rPr lang="en-US" baseline="0" dirty="0" smtClean="0"/>
              <a:t> of highly resourced and resource-poor settings. </a:t>
            </a:r>
            <a:r>
              <a:rPr lang="en-US" i="1" baseline="0" dirty="0" smtClean="0"/>
              <a:t>Current HIV/AIDS Report, 11</a:t>
            </a:r>
            <a:r>
              <a:rPr lang="en-US" i="0" baseline="0" dirty="0" smtClean="0"/>
              <a:t>(4), 376-392.</a:t>
            </a:r>
          </a:p>
        </p:txBody>
      </p:sp>
      <p:sp>
        <p:nvSpPr>
          <p:cNvPr id="4" name="Slide Number Placeholder 3"/>
          <p:cNvSpPr>
            <a:spLocks noGrp="1"/>
          </p:cNvSpPr>
          <p:nvPr>
            <p:ph type="sldNum" sz="quarter" idx="10"/>
          </p:nvPr>
        </p:nvSpPr>
        <p:spPr/>
        <p:txBody>
          <a:bodyPr/>
          <a:lstStyle/>
          <a:p>
            <a:fld id="{28A40FCB-08AF-4B6B-AAEC-E165D97B2B97}" type="slidenum">
              <a:rPr lang="en-US" smtClean="0"/>
              <a:t>45</a:t>
            </a:fld>
            <a:endParaRPr lang="en-US"/>
          </a:p>
        </p:txBody>
      </p:sp>
    </p:spTree>
    <p:extLst>
      <p:ext uri="{BB962C8B-B14F-4D97-AF65-F5344CB8AC3E}">
        <p14:creationId xmlns:p14="http://schemas.microsoft.com/office/powerpoint/2010/main" val="1534410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evidence of the importance of retention</a:t>
            </a:r>
            <a:r>
              <a:rPr lang="en-US" baseline="0" dirty="0" smtClean="0"/>
              <a:t> on enhancing substance use treatment outcomes exists. Studies show that remaining in treatment for at least 90 days is directly correlated with positive outcomes. It’s important to note that while this provides a measure to treatment success, the types and quality of services and interventions a client receives during the 90 days play a key role. </a:t>
            </a:r>
          </a:p>
          <a:p>
            <a:endParaRPr lang="en-US" baseline="0" dirty="0" smtClean="0"/>
          </a:p>
          <a:p>
            <a:r>
              <a:rPr lang="en-US" baseline="0" dirty="0" smtClean="0"/>
              <a:t>Recent surveys show that 20.1 million people, 12 and older, have a substance use disorder, with 15.1 million having an alcohol use disorder, and 7.4 having an illicit substance use disorder. However, less than 2% of individuals who would benefit from some form of substance use treatment actually receive any sort of intervention. 17.2 million Americans needed treatment in 2016 but did not receive it. This means that individuals who would potentially benefit from treatment are likely to never receive any sort of intervention. When surveyed, the two most common reasons for not obtaining treatment were not being ready to discontinue use (38% of people identified this as a reason) and not having adequate health coverage (26.9% reported this). </a:t>
            </a:r>
          </a:p>
          <a:p>
            <a:endParaRPr lang="en-US" baseline="0" dirty="0" smtClean="0"/>
          </a:p>
          <a:p>
            <a:r>
              <a:rPr lang="en-US" b="1" baseline="0" dirty="0" smtClean="0"/>
              <a:t>REFERENCE:</a:t>
            </a:r>
          </a:p>
          <a:p>
            <a:r>
              <a:rPr lang="en-US" b="0" baseline="0" dirty="0" err="1" smtClean="0"/>
              <a:t>Ahrnsbrak</a:t>
            </a:r>
            <a:r>
              <a:rPr lang="en-US" b="0" baseline="0" dirty="0" smtClean="0"/>
              <a:t>, R., Bose, J., </a:t>
            </a:r>
            <a:r>
              <a:rPr lang="en-US" b="0" baseline="0" dirty="0" err="1" smtClean="0"/>
              <a:t>Hedden</a:t>
            </a:r>
            <a:r>
              <a:rPr lang="en-US" b="0" baseline="0" dirty="0" smtClean="0"/>
              <a:t>, S. L., Lipari, R. N., &amp; Park-Lee, E. (2017). </a:t>
            </a:r>
            <a:r>
              <a:rPr lang="en-US" b="0" i="1" baseline="0" dirty="0" smtClean="0"/>
              <a:t>Key Substance Use and Mental Health Indicators in the United States: Results from the 2016 National Survey on Drug Use and Health. </a:t>
            </a:r>
            <a:r>
              <a:rPr lang="en-US" dirty="0" smtClean="0"/>
              <a:t>Rockville, MD: Center for Behavioral Health Statistics and Quality, Substance Abuse and Mental Health Services Administration. Retrieved from https://</a:t>
            </a:r>
            <a:r>
              <a:rPr lang="en-US" dirty="0" smtClean="0"/>
              <a:t>www.samhsa.gov/data/.</a:t>
            </a:r>
            <a:endParaRPr lang="en-US" b="0" baseline="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46</a:t>
            </a:fld>
            <a:endParaRPr lang="en-US"/>
          </a:p>
        </p:txBody>
      </p:sp>
    </p:spTree>
    <p:extLst>
      <p:ext uri="{BB962C8B-B14F-4D97-AF65-F5344CB8AC3E}">
        <p14:creationId xmlns:p14="http://schemas.microsoft.com/office/powerpoint/2010/main" val="211330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factors affect retention in care. Some of the barriers include: stigma and discrimination that may be experienced either in an individual’s community or even at a health institution itself. Fear of disclosure of status is relevant to HIV care and substance use and care must be taken in order to ensure privacy is maintained. Institutional challenges such as resource availability and high clinician workload can impact the quality of care and burnout must be considered to ensure effective workforces. Related to previous discussions in the presentation of limited transportation as a basic need, not having access to a pharmacy or needed medications can also act as a significant barrier. </a:t>
            </a:r>
          </a:p>
          <a:p>
            <a:endParaRPr lang="en-US" baseline="0" dirty="0" smtClean="0"/>
          </a:p>
          <a:p>
            <a:r>
              <a:rPr lang="en-US" baseline="0" dirty="0" smtClean="0"/>
              <a:t>Alternatively, there are a number of facilitators that can guide practice in focusing on enhancing retention. Utilizing lay health workers or individuals with lived experience who can assist in navigating a confusing health system can enhance retention. Using technology to outreach or provide reminders to patients can be a useful tool in improving retention. Considerations of engaging family and friends as supports can be useful when appropriate family and friend supports are available, including enhancing relationships with caregivers. When patients are treatment with respect and given opportunities to ask questions and get questions answered, the patient is more likely to feel that they are a part of a collaborative treatment team and be more likely to remain in care. </a:t>
            </a:r>
            <a:endParaRPr lang="en-US" dirty="0" smtClean="0"/>
          </a:p>
          <a:p>
            <a:endParaRPr lang="en-US" dirty="0" smtClean="0"/>
          </a:p>
          <a:p>
            <a:r>
              <a:rPr lang="en-US" b="1" dirty="0" smtClean="0"/>
              <a:t>Additional</a:t>
            </a:r>
            <a:r>
              <a:rPr lang="en-US" b="1" baseline="0" dirty="0" smtClean="0"/>
              <a:t> information for presenters: </a:t>
            </a:r>
            <a:r>
              <a:rPr lang="en-US" dirty="0" smtClean="0"/>
              <a:t>Examining a peer navigation program for a</a:t>
            </a:r>
            <a:r>
              <a:rPr lang="en-US" baseline="0" dirty="0" smtClean="0"/>
              <a:t> year found that </a:t>
            </a:r>
            <a:r>
              <a:rPr lang="en-US" dirty="0" smtClean="0"/>
              <a:t>the proportion of patients who attended two clinic visits in a 6-month period increased from 64%</a:t>
            </a:r>
            <a:r>
              <a:rPr lang="en-US" baseline="0" dirty="0" smtClean="0"/>
              <a:t> to 79</a:t>
            </a:r>
            <a:r>
              <a:rPr lang="en-US" dirty="0" smtClean="0"/>
              <a:t>%. Another study of 51 women living with HIV reported an increase in the proportion of women who attended all clinic visits over a 6-month period from 10%</a:t>
            </a:r>
            <a:r>
              <a:rPr lang="en-US" baseline="0" dirty="0" smtClean="0"/>
              <a:t> </a:t>
            </a:r>
            <a:r>
              <a:rPr lang="en-US" dirty="0" smtClean="0"/>
              <a:t>to 58% with the assistance of a nurse-patient navigation program</a:t>
            </a:r>
            <a:r>
              <a:rPr lang="en-US" baseline="0" dirty="0" smtClean="0"/>
              <a:t> to enhance engagement</a:t>
            </a:r>
            <a:r>
              <a:rPr lang="en-US" dirty="0" smtClean="0"/>
              <a:t>. Critical</a:t>
            </a:r>
            <a:r>
              <a:rPr lang="en-US" baseline="0" dirty="0" smtClean="0"/>
              <a:t> in this program was the inclusion of a transportation resource which helped to reduce barriers to accessing care. </a:t>
            </a:r>
          </a:p>
          <a:p>
            <a:endParaRPr lang="en-US" baseline="0" dirty="0" smtClean="0"/>
          </a:p>
          <a:p>
            <a:endParaRPr lang="en-US" baseline="0" dirty="0" smtClean="0"/>
          </a:p>
          <a:p>
            <a:r>
              <a:rPr lang="en-US" b="1" baseline="0" dirty="0" smtClean="0"/>
              <a:t>REFERENCES: </a:t>
            </a:r>
            <a:r>
              <a:rPr lang="en-US" dirty="0" smtClean="0"/>
              <a:t> </a:t>
            </a:r>
          </a:p>
          <a:p>
            <a:r>
              <a:rPr lang="en-US" b="0" baseline="0" dirty="0" smtClean="0"/>
              <a:t>Hall, B. J., </a:t>
            </a:r>
            <a:r>
              <a:rPr lang="en-US" b="0" baseline="0" dirty="0" err="1" smtClean="0"/>
              <a:t>Sou</a:t>
            </a:r>
            <a:r>
              <a:rPr lang="en-US" b="0" baseline="0" dirty="0" smtClean="0"/>
              <a:t>, K., </a:t>
            </a:r>
            <a:r>
              <a:rPr lang="en-US" b="0" baseline="0" dirty="0" err="1" smtClean="0"/>
              <a:t>Beanland</a:t>
            </a:r>
            <a:r>
              <a:rPr lang="en-US" b="0" baseline="0" dirty="0" smtClean="0"/>
              <a:t>, R., </a:t>
            </a:r>
            <a:r>
              <a:rPr lang="en-US" b="0" baseline="0" dirty="0" err="1" smtClean="0"/>
              <a:t>Lacky</a:t>
            </a:r>
            <a:r>
              <a:rPr lang="en-US" b="0" baseline="0" dirty="0" smtClean="0"/>
              <a:t>, M., Tso, L. S., Ma, Q., Doherty, M., &amp; Tucker, J. D. (2016). Barriers and facilitators to interventions improving retention in HIV care: A qualitative evidence meta-synthesis. </a:t>
            </a:r>
            <a:r>
              <a:rPr lang="en-US" b="0" i="1" baseline="0" dirty="0" smtClean="0"/>
              <a:t>AIDS and Behavior, 21</a:t>
            </a:r>
            <a:r>
              <a:rPr lang="en-US" b="0" i="0" baseline="0" dirty="0" smtClean="0"/>
              <a:t>(6), 1755-1767. </a:t>
            </a:r>
            <a:endParaRPr lang="en-US" b="0" baseline="0" dirty="0" smtClean="0"/>
          </a:p>
          <a:p>
            <a:endParaRPr lang="en-US" b="1" baseline="0" dirty="0" smtClean="0"/>
          </a:p>
          <a:p>
            <a:r>
              <a:rPr lang="en-US" dirty="0" err="1" smtClean="0"/>
              <a:t>Okeke</a:t>
            </a:r>
            <a:r>
              <a:rPr lang="en-US" dirty="0" smtClean="0"/>
              <a:t>, N. L., </a:t>
            </a:r>
            <a:r>
              <a:rPr lang="en-US" dirty="0" err="1" smtClean="0"/>
              <a:t>Ostermann</a:t>
            </a:r>
            <a:r>
              <a:rPr lang="en-US" dirty="0" smtClean="0"/>
              <a:t>, J., </a:t>
            </a:r>
            <a:r>
              <a:rPr lang="en-US" dirty="0" err="1" smtClean="0"/>
              <a:t>Thielman</a:t>
            </a:r>
            <a:r>
              <a:rPr lang="en-US" dirty="0" smtClean="0"/>
              <a:t>, N. M., (2014). Enhancing linkage and retention in HIV care: A review of interventions</a:t>
            </a:r>
            <a:r>
              <a:rPr lang="en-US" baseline="0" dirty="0" smtClean="0"/>
              <a:t> of highly resourced and resource-poor settings. </a:t>
            </a:r>
            <a:r>
              <a:rPr lang="en-US" i="1" baseline="0" dirty="0" smtClean="0"/>
              <a:t>Current HIV/AIDS Report, 11</a:t>
            </a:r>
            <a:r>
              <a:rPr lang="en-US" i="0" baseline="0" dirty="0" smtClean="0"/>
              <a:t>(4), 376-392.</a:t>
            </a:r>
          </a:p>
        </p:txBody>
      </p:sp>
      <p:sp>
        <p:nvSpPr>
          <p:cNvPr id="4" name="Slide Number Placeholder 3"/>
          <p:cNvSpPr>
            <a:spLocks noGrp="1"/>
          </p:cNvSpPr>
          <p:nvPr>
            <p:ph type="sldNum" sz="quarter" idx="10"/>
          </p:nvPr>
        </p:nvSpPr>
        <p:spPr/>
        <p:txBody>
          <a:bodyPr/>
          <a:lstStyle/>
          <a:p>
            <a:fld id="{28A40FCB-08AF-4B6B-AAEC-E165D97B2B97}" type="slidenum">
              <a:rPr lang="en-US" smtClean="0"/>
              <a:t>47</a:t>
            </a:fld>
            <a:endParaRPr lang="en-US"/>
          </a:p>
        </p:txBody>
      </p:sp>
    </p:spTree>
    <p:extLst>
      <p:ext uri="{BB962C8B-B14F-4D97-AF65-F5344CB8AC3E}">
        <p14:creationId xmlns:p14="http://schemas.microsoft.com/office/powerpoint/2010/main" val="3924137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considering the impact of substance</a:t>
            </a:r>
            <a:r>
              <a:rPr lang="en-US" baseline="0" dirty="0" smtClean="0"/>
              <a:t> use disorders on treatment engagement, providers should consider the individual’s readiness to commit to treatment. The more ready an individual is, the more likely the individual is to be retained in treatment. The extent the which a client perceives a provider as having trust in the client’s ability to overcome obstacles/impairments can also enhance retention. The client must see the treatment as potentially being effective and that there must be some potential satisfaction that can be gained through treatment. A sense of community or social support enhances engagement and the purpose of the client’s life/meaning combine to enhance retention. </a:t>
            </a:r>
            <a:endParaRPr lang="en-US" dirty="0" smtClean="0"/>
          </a:p>
          <a:p>
            <a:endParaRPr lang="en-US" dirty="0" smtClean="0"/>
          </a:p>
          <a:p>
            <a:r>
              <a:rPr lang="en-US" b="1" dirty="0" smtClean="0"/>
              <a:t>REFERENCE</a:t>
            </a:r>
            <a:r>
              <a:rPr lang="en-US" b="1" dirty="0" smtClean="0"/>
              <a:t>:</a:t>
            </a:r>
            <a:r>
              <a:rPr lang="en-US" b="1" baseline="0" dirty="0" smtClean="0"/>
              <a:t> </a:t>
            </a:r>
            <a:endParaRPr lang="en-US" b="0" baseline="0" dirty="0" smtClean="0"/>
          </a:p>
          <a:p>
            <a:r>
              <a:rPr lang="en-US" b="0" baseline="0" dirty="0" smtClean="0"/>
              <a:t>Flora, K. &amp; </a:t>
            </a:r>
            <a:r>
              <a:rPr lang="en-US" b="0" baseline="0" dirty="0" err="1" smtClean="0"/>
              <a:t>Stalikas</a:t>
            </a:r>
            <a:r>
              <a:rPr lang="en-US" b="0" baseline="0" dirty="0" smtClean="0"/>
              <a:t>, A. (2013). Factors affecting substance abuse treatment across different treatment phases. </a:t>
            </a:r>
            <a:r>
              <a:rPr lang="en-US" b="0" i="1" baseline="0" dirty="0" smtClean="0"/>
              <a:t>International Journal of Psychosocial Rehabilitation, 17</a:t>
            </a:r>
            <a:r>
              <a:rPr lang="en-US" b="0" i="0" baseline="0" dirty="0" smtClean="0"/>
              <a:t>(1), 89-104. </a:t>
            </a:r>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48</a:t>
            </a:fld>
            <a:endParaRPr lang="en-US"/>
          </a:p>
        </p:txBody>
      </p:sp>
    </p:spTree>
    <p:extLst>
      <p:ext uri="{BB962C8B-B14F-4D97-AF65-F5344CB8AC3E}">
        <p14:creationId xmlns:p14="http://schemas.microsoft.com/office/powerpoint/2010/main" val="628855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particular</a:t>
            </a:r>
            <a:r>
              <a:rPr lang="en-US" baseline="0" dirty="0" smtClean="0"/>
              <a:t> survey of identified barriers provided by behavioral health staff was collected by the Department of Behavioral Health and Recovery in Washington State in 2014. They found that there were ten frequently reported barrier to engaging individuals in care. While a number of the items focused on organizational issues such as lack of services and wait times, common barriers discussed up to this point in the training were noted in this survey. These included transportation issues and lack of safe or sober housing. </a:t>
            </a:r>
            <a:endParaRPr lang="en-US" dirty="0" smtClean="0"/>
          </a:p>
          <a:p>
            <a:endParaRPr lang="en-US" dirty="0" smtClean="0"/>
          </a:p>
          <a:p>
            <a:r>
              <a:rPr lang="en-US" b="1" dirty="0" smtClean="0"/>
              <a:t>REFERENCE:</a:t>
            </a:r>
            <a:r>
              <a:rPr lang="en-US" b="1" baseline="0" dirty="0" smtClean="0"/>
              <a:t> </a:t>
            </a:r>
          </a:p>
          <a:p>
            <a:r>
              <a:rPr lang="en-US" b="0" baseline="0" dirty="0" smtClean="0"/>
              <a:t>2014 DBHR Washington State Provider Survey. (2015). Retrieved from: http://adai.uw.edu/retentiontoolkit/survey.htm.</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49</a:t>
            </a:fld>
            <a:endParaRPr lang="en-US"/>
          </a:p>
        </p:txBody>
      </p:sp>
    </p:spTree>
    <p:extLst>
      <p:ext uri="{BB962C8B-B14F-4D97-AF65-F5344CB8AC3E}">
        <p14:creationId xmlns:p14="http://schemas.microsoft.com/office/powerpoint/2010/main" val="305579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#2 – correct response is D (1 in 2)</a:t>
            </a:r>
          </a:p>
        </p:txBody>
      </p:sp>
    </p:spTree>
    <p:extLst>
      <p:ext uri="{BB962C8B-B14F-4D97-AF65-F5344CB8AC3E}">
        <p14:creationId xmlns:p14="http://schemas.microsoft.com/office/powerpoint/2010/main" val="2842405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1" dirty="0" smtClean="0"/>
          </a:p>
          <a:p>
            <a:pPr marL="174708" indent="-174708">
              <a:buFont typeface="Arial" panose="020B0604020202020204" pitchFamily="34" charset="0"/>
              <a:buChar char="•"/>
            </a:pPr>
            <a:r>
              <a:rPr lang="en-US" b="1" i="1" baseline="0" dirty="0" smtClean="0"/>
              <a:t>Divide audience into 4 groups (or multiples of 4 if larger audience) </a:t>
            </a:r>
          </a:p>
          <a:p>
            <a:pPr marL="174708" indent="-174708">
              <a:buFont typeface="Arial" panose="020B0604020202020204" pitchFamily="34" charset="0"/>
              <a:buChar char="•"/>
            </a:pPr>
            <a:r>
              <a:rPr lang="en-US" b="1" i="1" baseline="0" dirty="0" smtClean="0"/>
              <a:t>Have each group develop their own list of characteristics</a:t>
            </a:r>
          </a:p>
          <a:p>
            <a:pPr marL="174708" indent="-174708">
              <a:buFont typeface="Arial" panose="020B0604020202020204" pitchFamily="34" charset="0"/>
              <a:buChar char="•"/>
            </a:pPr>
            <a:r>
              <a:rPr lang="en-US" b="1" i="1" baseline="0" dirty="0" smtClean="0"/>
              <a:t>Debrief:  start with one group, have them report their list, trainer writes on flip chart/white board</a:t>
            </a:r>
          </a:p>
          <a:p>
            <a:pPr marL="174708" indent="-174708">
              <a:buFont typeface="Arial" panose="020B0604020202020204" pitchFamily="34" charset="0"/>
              <a:buChar char="•"/>
            </a:pPr>
            <a:r>
              <a:rPr lang="en-US" b="1" i="1" baseline="0" dirty="0" smtClean="0"/>
              <a:t>“So what’s a common theme among these characteristics?” </a:t>
            </a:r>
          </a:p>
          <a:p>
            <a:endParaRPr lang="en-US" baseline="0" dirty="0" smtClean="0"/>
          </a:p>
          <a:p>
            <a:r>
              <a:rPr lang="en-US" baseline="0" dirty="0" smtClean="0"/>
              <a:t>The purpose of this activity is to get participants thinking about characteristics of change agents that help to enhance engagement. Ideally, the trainer would want to identify any aspects of “acceptance” as a transition to the next slide, but participant answers will vary and be valid. Highlighting the common themes (often times “empathy,” “nonjudgmental,” “supportive,” and “believing in me” will come up in discussion) helps to illustrate that there are a set of behaviors that can enhance engagement significantly.  </a:t>
            </a:r>
            <a:endParaRPr lang="en-US" dirty="0"/>
          </a:p>
        </p:txBody>
      </p:sp>
      <p:sp>
        <p:nvSpPr>
          <p:cNvPr id="4" name="Slide Number Placeholder 3"/>
          <p:cNvSpPr>
            <a:spLocks noGrp="1"/>
          </p:cNvSpPr>
          <p:nvPr>
            <p:ph type="sldNum" sz="quarter" idx="10"/>
          </p:nvPr>
        </p:nvSpPr>
        <p:spPr/>
        <p:txBody>
          <a:bodyPr/>
          <a:lstStyle/>
          <a:p>
            <a:pPr>
              <a:defRPr/>
            </a:pPr>
            <a:fld id="{EDE5165B-1C64-4CD4-8E75-0A16F1553D18}" type="slidenum">
              <a:rPr lang="en-US" smtClean="0"/>
              <a:pPr>
                <a:defRPr/>
              </a:pPr>
              <a:t>50</a:t>
            </a:fld>
            <a:endParaRPr lang="en-US"/>
          </a:p>
        </p:txBody>
      </p:sp>
    </p:spTree>
    <p:extLst>
      <p:ext uri="{BB962C8B-B14F-4D97-AF65-F5344CB8AC3E}">
        <p14:creationId xmlns:p14="http://schemas.microsoft.com/office/powerpoint/2010/main" val="2046302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Acceptance</a:t>
            </a:r>
            <a:r>
              <a:rPr lang="en-US" baseline="0" dirty="0" smtClean="0"/>
              <a:t> is a critical component of engaging individuals in treatment. Before any change may occur, clients have to feel like they’re heard and respected. As noted previously, one major facilitator to engaging individuals in treatment is ensuring that individuals are treatment with respect. Acceptance means being willing to tolerate and try to understand what someone is bringing to a particular interaction. This does not mean that you have to agree with what the person does or says or even endorse it, but a component of developing empathy is attempting to display a willingness to tolerate someone else’s experience. </a:t>
            </a:r>
          </a:p>
          <a:p>
            <a:endParaRPr lang="en-US" baseline="0" dirty="0" smtClean="0"/>
          </a:p>
          <a:p>
            <a:r>
              <a:rPr lang="en-US" b="1" baseline="0" dirty="0" smtClean="0"/>
              <a:t>Ask the audience in a brief 4-6 minute discussion how they show acceptance without judgment. </a:t>
            </a:r>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51</a:t>
            </a:fld>
            <a:endParaRPr lang="en-US"/>
          </a:p>
        </p:txBody>
      </p:sp>
    </p:spTree>
    <p:extLst>
      <p:ext uri="{BB962C8B-B14F-4D97-AF65-F5344CB8AC3E}">
        <p14:creationId xmlns:p14="http://schemas.microsoft.com/office/powerpoint/2010/main" val="1802995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image will animate to the right and the shape will shrink, highlighting the point of the star labeled “affirmation.”</a:t>
            </a:r>
          </a:p>
          <a:p>
            <a:endParaRPr lang="en-US" b="1" baseline="0" dirty="0" smtClean="0"/>
          </a:p>
          <a:p>
            <a:r>
              <a:rPr lang="en-US" b="0" baseline="0" dirty="0" smtClean="0"/>
              <a:t>Discuss with participants what it means to provide an affirmation. Focus on deliberately reinforcing specific strengths. Providing affirmations to clients allows an opportunity to enhance engagement and demonstrate acceptance.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52</a:t>
            </a:fld>
            <a:endParaRPr lang="en-US"/>
          </a:p>
        </p:txBody>
      </p:sp>
    </p:spTree>
    <p:extLst>
      <p:ext uri="{BB962C8B-B14F-4D97-AF65-F5344CB8AC3E}">
        <p14:creationId xmlns:p14="http://schemas.microsoft.com/office/powerpoint/2010/main" val="4111650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image will animate to the left and the shape will shrink, highlighting the point of the star labeled “autonomy.”</a:t>
            </a:r>
          </a:p>
          <a:p>
            <a:endParaRPr lang="en-US" b="1" baseline="0" dirty="0" smtClean="0"/>
          </a:p>
          <a:p>
            <a:r>
              <a:rPr lang="en-US" b="0" baseline="0" dirty="0" smtClean="0"/>
              <a:t>Autonomy is offering people “complete freedom to be and to choose.” While this seems counterintuitive, the nature of change is such that the more an individual is pushed to change, the less willing that individual becomes to actually make a change. Change originates when an individual is provided an opportunity to consider their own motivations within an atmosphere of compassion and acceptance. </a:t>
            </a: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53</a:t>
            </a:fld>
            <a:endParaRPr lang="en-US"/>
          </a:p>
        </p:txBody>
      </p:sp>
    </p:spTree>
    <p:extLst>
      <p:ext uri="{BB962C8B-B14F-4D97-AF65-F5344CB8AC3E}">
        <p14:creationId xmlns:p14="http://schemas.microsoft.com/office/powerpoint/2010/main" val="3481483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image will animate down and the shape will shrink, highlighting the point of the star labeled “absolute worth.”</a:t>
            </a:r>
          </a:p>
          <a:p>
            <a:endParaRPr lang="en-US" dirty="0" smtClean="0"/>
          </a:p>
          <a:p>
            <a:r>
              <a:rPr lang="en-US" b="0" dirty="0" smtClean="0"/>
              <a:t>The concept of absolute worth is based in</a:t>
            </a:r>
            <a:r>
              <a:rPr lang="en-US" b="0" baseline="0" dirty="0" smtClean="0"/>
              <a:t> respecting that the other person has worth in their own right. It recognizes that people have some expertise in their own lives that providers cannot presume to know. It is important to focus on helping individuals recognize that expertise in situations where they do not see it themselves.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54</a:t>
            </a:fld>
            <a:endParaRPr lang="en-US"/>
          </a:p>
        </p:txBody>
      </p:sp>
    </p:spTree>
    <p:extLst>
      <p:ext uri="{BB962C8B-B14F-4D97-AF65-F5344CB8AC3E}">
        <p14:creationId xmlns:p14="http://schemas.microsoft.com/office/powerpoint/2010/main" val="2655305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image will animate up and the shape will shrink, highlighting the point of the star labeled “accurate empathy.”</a:t>
            </a:r>
          </a:p>
          <a:p>
            <a:endParaRPr lang="en-US" dirty="0" smtClean="0"/>
          </a:p>
          <a:p>
            <a:r>
              <a:rPr lang="en-US" dirty="0" smtClean="0"/>
              <a:t>Read through</a:t>
            </a:r>
            <a:r>
              <a:rPr lang="en-US" baseline="0" dirty="0" smtClean="0"/>
              <a:t> the points on “accurate empathy” and advance to the next slide.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55</a:t>
            </a:fld>
            <a:endParaRPr lang="en-US"/>
          </a:p>
        </p:txBody>
      </p:sp>
    </p:spTree>
    <p:extLst>
      <p:ext uri="{BB962C8B-B14F-4D97-AF65-F5344CB8AC3E}">
        <p14:creationId xmlns:p14="http://schemas.microsoft.com/office/powerpoint/2010/main" val="2755160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 </a:t>
            </a:r>
            <a:r>
              <a:rPr lang="en-US" b="1" i="1" dirty="0" smtClean="0"/>
              <a:t>slide contains</a:t>
            </a:r>
            <a:r>
              <a:rPr lang="en-US" b="1" i="1" baseline="0" dirty="0" smtClean="0"/>
              <a:t> a movie clip that will play when the trainer advances the slide. In order for this to work, the connection between the PowerPoint presentation and the video file must be maintained. When moving the PowerPoint file to another location on your computer, or to another computer, make sure to always move the video file along with it. </a:t>
            </a:r>
          </a:p>
          <a:p>
            <a:endParaRPr lang="en-US" b="1" i="1" baseline="0" dirty="0" smtClean="0"/>
          </a:p>
          <a:p>
            <a:r>
              <a:rPr lang="en-US" b="1" i="1" baseline="0" dirty="0" smtClean="0"/>
              <a:t>If the link becomes broken, the video will need to be reinserted. Delete the image and gray box. From the insert menu in PowerPoint, select “movie.” Select the video file “SympathyEmpathy.mp4” that was included for this training. When asked, indicate that the movie should play automatically. It will appear as a black box on the screen. This video should play when the slide show is being viewed when the trainer clicks on the black box</a:t>
            </a:r>
            <a:r>
              <a:rPr lang="en-US" b="1" i="1" baseline="0" dirty="0" smtClean="0"/>
              <a:t>.</a:t>
            </a:r>
            <a:endParaRPr lang="en-US" b="1" i="1" baseline="0" dirty="0" smtClean="0"/>
          </a:p>
          <a:p>
            <a:endParaRPr lang="en-US" baseline="0" dirty="0" smtClean="0"/>
          </a:p>
          <a:p>
            <a:r>
              <a:rPr lang="en-US" b="0" i="0" baseline="0" dirty="0" smtClean="0"/>
              <a:t>The video is an animated clip of Dr. </a:t>
            </a:r>
            <a:r>
              <a:rPr lang="en-US" b="0" i="0" baseline="0" dirty="0" err="1" smtClean="0"/>
              <a:t>Brene</a:t>
            </a:r>
            <a:r>
              <a:rPr lang="en-US" b="0" i="0" baseline="0" dirty="0" smtClean="0"/>
              <a:t> Brown discussing the difference between sympathy and empathy. Play the video and summarize the importance of recognizing the difference between sympathy and empathy in creating acceptance and not inadvertently creating a barrier between provider and client. </a:t>
            </a:r>
          </a:p>
          <a:p>
            <a:endParaRPr lang="en-US" b="0" i="0" baseline="0" dirty="0" smtClean="0"/>
          </a:p>
          <a:p>
            <a:r>
              <a:rPr lang="en-US" b="1" i="0" baseline="0" dirty="0" smtClean="0"/>
              <a:t>VIDEO SOURCE:</a:t>
            </a:r>
          </a:p>
          <a:p>
            <a:r>
              <a:rPr lang="en-US" b="0" i="0" baseline="0" dirty="0" smtClean="0"/>
              <a:t>https</a:t>
            </a:r>
            <a:r>
              <a:rPr lang="en-US" b="0" i="0" baseline="0" dirty="0" smtClean="0"/>
              <a:t>://www.youtube.com/watch?v=1Evwgu369Jw</a:t>
            </a: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56</a:t>
            </a:fld>
            <a:endParaRPr lang="en-US"/>
          </a:p>
        </p:txBody>
      </p:sp>
    </p:spTree>
    <p:extLst>
      <p:ext uri="{BB962C8B-B14F-4D97-AF65-F5344CB8AC3E}">
        <p14:creationId xmlns:p14="http://schemas.microsoft.com/office/powerpoint/2010/main" val="2307536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a:t>
            </a:r>
            <a:r>
              <a:rPr lang="en-US" b="1" i="1" baseline="0" dirty="0" smtClean="0"/>
              <a:t>through the vignette. Divide the training participants into groups of 2-3. Give them 5-7 minutes to discuss how they might identify strengths of this individual if they were working with him. </a:t>
            </a:r>
            <a:endParaRPr lang="en-US" b="1" i="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57</a:t>
            </a:fld>
            <a:endParaRPr lang="en-US"/>
          </a:p>
        </p:txBody>
      </p:sp>
    </p:spTree>
    <p:extLst>
      <p:ext uri="{BB962C8B-B14F-4D97-AF65-F5344CB8AC3E}">
        <p14:creationId xmlns:p14="http://schemas.microsoft.com/office/powerpoint/2010/main" val="2060742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a:t>
            </a:r>
            <a:r>
              <a:rPr lang="en-US" b="1" i="1" baseline="0" dirty="0" smtClean="0"/>
              <a:t>through the bulleted points. Focus on the definition of health literacy and why health literacy and education are important in contributing to changing behavior such as increased medication adherence. Note that health literacy barriers can include individual barriers (motivation or willingness to learn additional information; biases and misconceptions), provider-related barriers (limited training or educational enhancement opportunities), system-level barriers (lack of organizational or </a:t>
            </a:r>
            <a:r>
              <a:rPr lang="en-US" b="1" i="1" baseline="0" dirty="0" smtClean="0"/>
              <a:t>macro-level </a:t>
            </a:r>
            <a:r>
              <a:rPr lang="en-US" b="1" i="1" baseline="0" dirty="0" smtClean="0"/>
              <a:t>support to provide targeted education to certain groups). </a:t>
            </a:r>
            <a:endParaRPr lang="en-US" b="1" i="1" dirty="0" smtClean="0"/>
          </a:p>
          <a:p>
            <a:endParaRPr lang="en-US" dirty="0" smtClean="0"/>
          </a:p>
          <a:p>
            <a:r>
              <a:rPr lang="en-US" b="1" dirty="0" smtClean="0"/>
              <a:t>REFERENCE:</a:t>
            </a:r>
          </a:p>
          <a:p>
            <a:r>
              <a:rPr lang="en-US" b="0" dirty="0" err="1" smtClean="0"/>
              <a:t>Corless</a:t>
            </a:r>
            <a:r>
              <a:rPr lang="en-US" b="0" dirty="0" smtClean="0"/>
              <a:t>,</a:t>
            </a:r>
            <a:r>
              <a:rPr lang="en-US" b="0" baseline="0" dirty="0" smtClean="0"/>
              <a:t> I. B. (2016). Doing what you’re told: It’s not that simple. </a:t>
            </a:r>
            <a:r>
              <a:rPr lang="en-US" b="0" i="1" baseline="0" dirty="0" smtClean="0"/>
              <a:t>Journal of the Association of Nurses in AIDS Care, 27</a:t>
            </a:r>
            <a:r>
              <a:rPr lang="en-US" b="0" i="0" baseline="0" dirty="0" smtClean="0"/>
              <a:t>(2), 117-120.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58</a:t>
            </a:fld>
            <a:endParaRPr lang="en-US"/>
          </a:p>
        </p:txBody>
      </p:sp>
    </p:spTree>
    <p:extLst>
      <p:ext uri="{BB962C8B-B14F-4D97-AF65-F5344CB8AC3E}">
        <p14:creationId xmlns:p14="http://schemas.microsoft.com/office/powerpoint/2010/main" val="4025209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a:t>
            </a:r>
            <a:r>
              <a:rPr lang="en-US" baseline="0" dirty="0" smtClean="0"/>
              <a:t> information presented on this slide includes suggestions for overcoming barriers to engagement. Providers should consider using an integrated treatment team approach rather than relying on one particular provider to accomplish all tasks. Thorough assessment and recognition of addressing basic needs helps to appropriately treatment plan. We also recognize that penalizing patients for noncompliance is not consistent with the strategies for engagement discussed up to this point. Collaborative decision making and establishing a program for broad HIV education are components of engaging individuals in treatment – an additional activity would be to involve key stakeholders in identifying jargon in policies and practices to simplify information. </a:t>
            </a:r>
            <a:endParaRPr lang="en-US" dirty="0" smtClean="0"/>
          </a:p>
          <a:p>
            <a:pPr defTabSz="931774">
              <a:defRPr/>
            </a:pPr>
            <a:endParaRPr lang="en-US" dirty="0" smtClean="0"/>
          </a:p>
          <a:p>
            <a:pPr defTabSz="931774">
              <a:defRPr/>
            </a:pPr>
            <a:r>
              <a:rPr lang="en-US" b="1" dirty="0" smtClean="0"/>
              <a:t>Additional information for trainers:</a:t>
            </a:r>
            <a:r>
              <a:rPr lang="en-US" b="1" baseline="0" dirty="0" smtClean="0"/>
              <a:t> </a:t>
            </a:r>
          </a:p>
          <a:p>
            <a:pPr defTabSz="931774">
              <a:defRPr/>
            </a:pPr>
            <a:r>
              <a:rPr lang="en-US" dirty="0" smtClean="0"/>
              <a:t>Individual barriers</a:t>
            </a:r>
            <a:r>
              <a:rPr lang="en-US" baseline="0" dirty="0" smtClean="0"/>
              <a:t> include:</a:t>
            </a:r>
            <a:r>
              <a:rPr lang="en-US" dirty="0" smtClean="0"/>
              <a:t> mental health issues, adjustment to recent diagnosis, basic literacy skills, cognitive/organizational impairments, motivational considerations, attempt to self-educate (</a:t>
            </a:r>
            <a:r>
              <a:rPr lang="en-US" dirty="0" err="1" smtClean="0"/>
              <a:t>i.e.,via</a:t>
            </a:r>
            <a:r>
              <a:rPr lang="en-US" dirty="0" smtClean="0"/>
              <a:t> the internet). System barriers</a:t>
            </a:r>
            <a:r>
              <a:rPr lang="en-US" baseline="0" dirty="0" smtClean="0"/>
              <a:t> include:</a:t>
            </a:r>
            <a:r>
              <a:rPr lang="en-US" dirty="0" smtClean="0"/>
              <a:t> manuals, procedures that are too technical and not</a:t>
            </a:r>
            <a:r>
              <a:rPr lang="en-US" baseline="0" dirty="0" smtClean="0"/>
              <a:t> accessible to varying literacy levels; high co-pays that prevent some individuals from accessing adequate care/resources.</a:t>
            </a:r>
          </a:p>
          <a:p>
            <a:pPr defTabSz="931774">
              <a:defRPr/>
            </a:pPr>
            <a:endParaRPr lang="en-US" dirty="0" smtClean="0"/>
          </a:p>
          <a:p>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smtClean="0"/>
              <a:t>Corless</a:t>
            </a:r>
            <a:r>
              <a:rPr lang="en-US" b="0" dirty="0" smtClean="0"/>
              <a:t>,</a:t>
            </a:r>
            <a:r>
              <a:rPr lang="en-US" b="0" baseline="0" dirty="0" smtClean="0"/>
              <a:t> I. B. (2016). Doing what you’re told: It’s not that simple. </a:t>
            </a:r>
            <a:r>
              <a:rPr lang="en-US" b="0" i="1" baseline="0" dirty="0" smtClean="0"/>
              <a:t>Journal of the Association of Nurses in AIDS Care, 27</a:t>
            </a:r>
            <a:r>
              <a:rPr lang="en-US" b="0" i="0" baseline="0" dirty="0" smtClean="0"/>
              <a:t>(2), 117-120. </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59</a:t>
            </a:fld>
            <a:endParaRPr lang="en-US"/>
          </a:p>
        </p:txBody>
      </p:sp>
    </p:spTree>
    <p:extLst>
      <p:ext uri="{BB962C8B-B14F-4D97-AF65-F5344CB8AC3E}">
        <p14:creationId xmlns:p14="http://schemas.microsoft.com/office/powerpoint/2010/main" val="169719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#3 – correct response is C (37%)</a:t>
            </a:r>
          </a:p>
        </p:txBody>
      </p:sp>
    </p:spTree>
    <p:extLst>
      <p:ext uri="{BB962C8B-B14F-4D97-AF65-F5344CB8AC3E}">
        <p14:creationId xmlns:p14="http://schemas.microsoft.com/office/powerpoint/2010/main" val="830741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REACH study is a mixed-method</a:t>
            </a:r>
            <a:r>
              <a:rPr lang="en-US" baseline="0" dirty="0" smtClean="0"/>
              <a:t> study to identify methods for improving HIV care. The study recognized that HIV stigma and health beliefs can significantly impact access to care. Factors that were related to being likely to disengage in care included: being male, older, white, MSM, or initiated on ART. While ART adherence is important, individuals may be likely to disengage once initiated thinking they do not need additional or on-going care. PLWH are more likely to disengage from care if they are using intravenous drugs. Risk factors also include receiving a recent diagnosis as this can cause excessive and unanticipated stress for the individual. An additional consideration would be if the individual is a migrant. </a:t>
            </a:r>
            <a:endParaRPr lang="en-US" dirty="0" smtClean="0"/>
          </a:p>
          <a:p>
            <a:endParaRPr lang="en-US" dirty="0" smtClean="0"/>
          </a:p>
          <a:p>
            <a:r>
              <a:rPr lang="en-US" b="1" dirty="0" smtClean="0"/>
              <a:t>REFERENCE: </a:t>
            </a:r>
          </a:p>
          <a:p>
            <a:r>
              <a:rPr lang="en-US" dirty="0" err="1" smtClean="0"/>
              <a:t>Howarth</a:t>
            </a:r>
            <a:r>
              <a:rPr lang="en-US" dirty="0" smtClean="0"/>
              <a:t>, A., </a:t>
            </a:r>
            <a:r>
              <a:rPr lang="en-US" dirty="0" err="1" smtClean="0"/>
              <a:t>Apea</a:t>
            </a:r>
            <a:r>
              <a:rPr lang="en-US" dirty="0" smtClean="0"/>
              <a:t> ,V., </a:t>
            </a:r>
            <a:r>
              <a:rPr lang="en-US" dirty="0" err="1" smtClean="0"/>
              <a:t>Michie</a:t>
            </a:r>
            <a:r>
              <a:rPr lang="en-US" dirty="0" smtClean="0"/>
              <a:t>, S., Morris, S., </a:t>
            </a:r>
            <a:r>
              <a:rPr lang="en-US" dirty="0" err="1" smtClean="0"/>
              <a:t>Sachikonye</a:t>
            </a:r>
            <a:r>
              <a:rPr lang="en-US" dirty="0" smtClean="0"/>
              <a:t>,</a:t>
            </a:r>
            <a:r>
              <a:rPr lang="en-US" baseline="0" dirty="0" smtClean="0"/>
              <a:t> </a:t>
            </a:r>
            <a:r>
              <a:rPr lang="en-US" dirty="0" smtClean="0"/>
              <a:t>M., Mercer, C., Evans, A., </a:t>
            </a:r>
            <a:r>
              <a:rPr lang="en-US" dirty="0" err="1" smtClean="0"/>
              <a:t>Delpech</a:t>
            </a:r>
            <a:r>
              <a:rPr lang="en-US" dirty="0" smtClean="0"/>
              <a:t>, V., Sabin, C., &amp; Burns, F. (2017) REACH: A mixed-methods study to investigate the measurement, prediction and improvement of retention and engagement in outpatient HIV care. </a:t>
            </a:r>
            <a:r>
              <a:rPr lang="en-US" i="1" dirty="0" smtClean="0"/>
              <a:t>Health Services and Delivery Research</a:t>
            </a:r>
            <a:r>
              <a:rPr lang="en-US" i="0" dirty="0" smtClean="0"/>
              <a:t>, </a:t>
            </a:r>
            <a:r>
              <a:rPr lang="en-US" i="1" dirty="0" smtClean="0"/>
              <a:t>5</a:t>
            </a:r>
            <a:r>
              <a:rPr lang="en-US" i="0" dirty="0" smtClean="0"/>
              <a:t>(13), 1-159.</a:t>
            </a:r>
            <a:endParaRPr lang="en-US" i="0" dirty="0"/>
          </a:p>
        </p:txBody>
      </p:sp>
      <p:sp>
        <p:nvSpPr>
          <p:cNvPr id="4" name="Slide Number Placeholder 3"/>
          <p:cNvSpPr>
            <a:spLocks noGrp="1"/>
          </p:cNvSpPr>
          <p:nvPr>
            <p:ph type="sldNum" sz="quarter" idx="10"/>
          </p:nvPr>
        </p:nvSpPr>
        <p:spPr/>
        <p:txBody>
          <a:bodyPr/>
          <a:lstStyle/>
          <a:p>
            <a:fld id="{28A40FCB-08AF-4B6B-AAEC-E165D97B2B97}" type="slidenum">
              <a:rPr lang="en-US" smtClean="0"/>
              <a:t>60</a:t>
            </a:fld>
            <a:endParaRPr lang="en-US"/>
          </a:p>
        </p:txBody>
      </p:sp>
    </p:spTree>
    <p:extLst>
      <p:ext uri="{BB962C8B-B14F-4D97-AF65-F5344CB8AC3E}">
        <p14:creationId xmlns:p14="http://schemas.microsoft.com/office/powerpoint/2010/main" val="2636318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Summarize </a:t>
            </a:r>
            <a:r>
              <a:rPr lang="en-US" b="1" i="1" dirty="0" smtClean="0"/>
              <a:t>the main points of the key influences on attendance.</a:t>
            </a:r>
            <a:r>
              <a:rPr lang="en-US" b="1" i="1" baseline="0" dirty="0" smtClean="0"/>
              <a:t> Identify that the three aspects of the wheel, “capability,” “opportunity,” and “motivation” all have different components to them. These three aspects could be useful categories to begin to assess an individual’s functioning in order to better understand the potentials barriers (and facilitators) to attending treatment. Note also that each of the three aspects of attendance breaks down into two different components that capture difficulties in that particular component. It is up to the presenter(s) to decide how many of the components they want to discuss, but it is recommended that speakers focus, at minimum, on drawing participants’ attention to the barriers under “Opportunity” as these are specific issues that an organization may want to begin to consider in the hopes of reducing any impact on attendance. These are also some aspects of engagement that have previously been focused on in the presentation, such as “homelessness.” </a:t>
            </a:r>
          </a:p>
          <a:p>
            <a:endParaRPr lang="en-US" b="0" baseline="0" dirty="0" smtClean="0"/>
          </a:p>
          <a:p>
            <a:r>
              <a:rPr lang="en-US" b="1" dirty="0" smtClean="0"/>
              <a:t>REFERENCE: </a:t>
            </a:r>
          </a:p>
          <a:p>
            <a:r>
              <a:rPr lang="en-US" dirty="0" err="1" smtClean="0"/>
              <a:t>Howarth</a:t>
            </a:r>
            <a:r>
              <a:rPr lang="en-US" dirty="0" smtClean="0"/>
              <a:t>, A., </a:t>
            </a:r>
            <a:r>
              <a:rPr lang="en-US" dirty="0" err="1" smtClean="0"/>
              <a:t>Apea</a:t>
            </a:r>
            <a:r>
              <a:rPr lang="en-US" dirty="0" smtClean="0"/>
              <a:t> ,V., </a:t>
            </a:r>
            <a:r>
              <a:rPr lang="en-US" dirty="0" err="1" smtClean="0"/>
              <a:t>Michie</a:t>
            </a:r>
            <a:r>
              <a:rPr lang="en-US" dirty="0" smtClean="0"/>
              <a:t>, S., Morris, S., </a:t>
            </a:r>
            <a:r>
              <a:rPr lang="en-US" dirty="0" err="1" smtClean="0"/>
              <a:t>Sachikonye</a:t>
            </a:r>
            <a:r>
              <a:rPr lang="en-US" dirty="0" smtClean="0"/>
              <a:t>,</a:t>
            </a:r>
            <a:r>
              <a:rPr lang="en-US" baseline="0" dirty="0" smtClean="0"/>
              <a:t> </a:t>
            </a:r>
            <a:r>
              <a:rPr lang="en-US" dirty="0" smtClean="0"/>
              <a:t>M., Mercer, C., Evans, A., </a:t>
            </a:r>
            <a:r>
              <a:rPr lang="en-US" dirty="0" err="1" smtClean="0"/>
              <a:t>Delpech</a:t>
            </a:r>
            <a:r>
              <a:rPr lang="en-US" dirty="0" smtClean="0"/>
              <a:t>, V., Sabin, C., &amp; Burns, F. (2017) REACH: A mixed-methods study to investigate the measurement, prediction and improvement of retention and engagement in outpatient HIV care. </a:t>
            </a:r>
            <a:r>
              <a:rPr lang="en-US" i="1" dirty="0" smtClean="0"/>
              <a:t>Health Services and Delivery Research</a:t>
            </a:r>
            <a:r>
              <a:rPr lang="en-US" i="0" dirty="0" smtClean="0"/>
              <a:t>, </a:t>
            </a:r>
            <a:r>
              <a:rPr lang="en-US" i="1" dirty="0" smtClean="0"/>
              <a:t>5</a:t>
            </a:r>
            <a:r>
              <a:rPr lang="en-US" i="0" dirty="0" smtClean="0"/>
              <a:t>(13).</a:t>
            </a:r>
          </a:p>
        </p:txBody>
      </p:sp>
      <p:sp>
        <p:nvSpPr>
          <p:cNvPr id="4" name="Slide Number Placeholder 3"/>
          <p:cNvSpPr>
            <a:spLocks noGrp="1"/>
          </p:cNvSpPr>
          <p:nvPr>
            <p:ph type="sldNum" sz="quarter" idx="10"/>
          </p:nvPr>
        </p:nvSpPr>
        <p:spPr/>
        <p:txBody>
          <a:bodyPr/>
          <a:lstStyle/>
          <a:p>
            <a:fld id="{28A40FCB-08AF-4B6B-AAEC-E165D97B2B97}" type="slidenum">
              <a:rPr lang="en-US" smtClean="0"/>
              <a:t>61</a:t>
            </a:fld>
            <a:endParaRPr lang="en-US"/>
          </a:p>
        </p:txBody>
      </p:sp>
    </p:spTree>
    <p:extLst>
      <p:ext uri="{BB962C8B-B14F-4D97-AF65-F5344CB8AC3E}">
        <p14:creationId xmlns:p14="http://schemas.microsoft.com/office/powerpoint/2010/main" val="15684411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 recommendation</a:t>
            </a:r>
            <a:r>
              <a:rPr lang="en-US" baseline="0" dirty="0" smtClean="0"/>
              <a:t>s from the results of the REACH study on how to improve engagement with individuals coming into care at your facility. One recommendation that is discussed in other parts of the training is to utilize technology in order to provide reminders or give updates on appointments and scheduling. Flexibility in hours and providing some transportation to individuals with difficulty getting to the clinic/organization help to enhance engagement. Peer support, advisors, and consultants dedicated to enhancing education and a welcoming approach are all critical in helping individuals feel valued in clinical interactions but also to receive necessary information in making choices about care. </a:t>
            </a:r>
          </a:p>
          <a:p>
            <a:endParaRPr lang="en-US" baseline="0" dirty="0" smtClean="0"/>
          </a:p>
          <a:p>
            <a:r>
              <a:rPr lang="en-US" b="1" dirty="0" smtClean="0"/>
              <a:t>REFERENCE: </a:t>
            </a:r>
          </a:p>
          <a:p>
            <a:r>
              <a:rPr lang="en-US" dirty="0" err="1" smtClean="0"/>
              <a:t>Howarth</a:t>
            </a:r>
            <a:r>
              <a:rPr lang="en-US" dirty="0" smtClean="0"/>
              <a:t>, A., </a:t>
            </a:r>
            <a:r>
              <a:rPr lang="en-US" dirty="0" err="1" smtClean="0"/>
              <a:t>Apea</a:t>
            </a:r>
            <a:r>
              <a:rPr lang="en-US" dirty="0" smtClean="0"/>
              <a:t> ,V., </a:t>
            </a:r>
            <a:r>
              <a:rPr lang="en-US" dirty="0" err="1" smtClean="0"/>
              <a:t>Michie</a:t>
            </a:r>
            <a:r>
              <a:rPr lang="en-US" dirty="0" smtClean="0"/>
              <a:t>, S., Morris, S., </a:t>
            </a:r>
            <a:r>
              <a:rPr lang="en-US" dirty="0" err="1" smtClean="0"/>
              <a:t>Sachikonye</a:t>
            </a:r>
            <a:r>
              <a:rPr lang="en-US" dirty="0" smtClean="0"/>
              <a:t>,</a:t>
            </a:r>
            <a:r>
              <a:rPr lang="en-US" baseline="0" dirty="0" smtClean="0"/>
              <a:t> </a:t>
            </a:r>
            <a:r>
              <a:rPr lang="en-US" dirty="0" smtClean="0"/>
              <a:t>M., Mercer, C., Evans, A., </a:t>
            </a:r>
            <a:r>
              <a:rPr lang="en-US" dirty="0" err="1" smtClean="0"/>
              <a:t>Delpech</a:t>
            </a:r>
            <a:r>
              <a:rPr lang="en-US" dirty="0" smtClean="0"/>
              <a:t>, V., Sabin, C., &amp; Burns, F. (2017) REACH: A mixed-methods study to investigate the measurement, prediction and improvement of retention and engagement in outpatient HIV care. </a:t>
            </a:r>
            <a:r>
              <a:rPr lang="en-US" i="1" dirty="0" smtClean="0"/>
              <a:t>Health Services and Delivery Research</a:t>
            </a:r>
            <a:r>
              <a:rPr lang="en-US" i="0" dirty="0" smtClean="0"/>
              <a:t>, </a:t>
            </a:r>
            <a:r>
              <a:rPr lang="en-US" i="1" dirty="0" smtClean="0"/>
              <a:t>5</a:t>
            </a:r>
            <a:r>
              <a:rPr lang="en-US" i="0" dirty="0" smtClean="0"/>
              <a:t>(13).</a:t>
            </a:r>
          </a:p>
        </p:txBody>
      </p:sp>
      <p:sp>
        <p:nvSpPr>
          <p:cNvPr id="4" name="Slide Number Placeholder 3"/>
          <p:cNvSpPr>
            <a:spLocks noGrp="1"/>
          </p:cNvSpPr>
          <p:nvPr>
            <p:ph type="sldNum" sz="quarter" idx="10"/>
          </p:nvPr>
        </p:nvSpPr>
        <p:spPr/>
        <p:txBody>
          <a:bodyPr/>
          <a:lstStyle/>
          <a:p>
            <a:fld id="{28A40FCB-08AF-4B6B-AAEC-E165D97B2B97}" type="slidenum">
              <a:rPr lang="en-US" smtClean="0"/>
              <a:t>62</a:t>
            </a:fld>
            <a:endParaRPr lang="en-US"/>
          </a:p>
        </p:txBody>
      </p:sp>
    </p:spTree>
    <p:extLst>
      <p:ext uri="{BB962C8B-B14F-4D97-AF65-F5344CB8AC3E}">
        <p14:creationId xmlns:p14="http://schemas.microsoft.com/office/powerpoint/2010/main" val="2836288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Formerly the Network for the Improvement of Addiction</a:t>
            </a:r>
            <a:r>
              <a:rPr lang="en-US" baseline="0" dirty="0" smtClean="0"/>
              <a:t> Treatment, </a:t>
            </a:r>
            <a:r>
              <a:rPr lang="en-US" baseline="0" dirty="0" err="1" smtClean="0"/>
              <a:t>NIATx</a:t>
            </a:r>
            <a:r>
              <a:rPr lang="en-US" baseline="0" dirty="0" smtClean="0"/>
              <a:t> provides information to providers about process improvement and organizational change. One aspect of enhancing processes in community health clinics is to address barriers that arise in substance use treatment. Recommendations from </a:t>
            </a:r>
            <a:r>
              <a:rPr lang="en-US" baseline="0" dirty="0" err="1" smtClean="0"/>
              <a:t>NIATx</a:t>
            </a:r>
            <a:r>
              <a:rPr lang="en-US" baseline="0" dirty="0" smtClean="0"/>
              <a:t> on how to reduce these barriers include: having conversations regularly about the barriers that are coming up – it will be easier to address specific barriers if they can be incorporated into treatment as an identified symptom of the individual’s substance use or mental health disorder or as an opportunity for case management; using outreach and case management that is not tied to one physical location but can exist within a client’s community; using motivational interviewing and developing scripts around discussions of change can help to enhance engagement and retention; as mentioned when discussing barriers, begin to anticipate the most common logistical problems that clients may encounter, including transportation issues, childcare issues, work schedules, and involvement with the criminal justice system. </a:t>
            </a:r>
          </a:p>
          <a:p>
            <a:endParaRPr lang="en-US" dirty="0" smtClean="0"/>
          </a:p>
          <a:p>
            <a:r>
              <a:rPr lang="en-US" b="1" dirty="0" smtClean="0"/>
              <a:t>REFERENCE: </a:t>
            </a:r>
          </a:p>
          <a:p>
            <a:r>
              <a:rPr lang="en-US" dirty="0" smtClean="0"/>
              <a:t>Barriers</a:t>
            </a:r>
            <a:r>
              <a:rPr lang="en-US" baseline="0" dirty="0" smtClean="0"/>
              <a:t> to Treatment. (March 2018). Retrieved from </a:t>
            </a:r>
            <a:r>
              <a:rPr lang="en-US" sz="1200" b="0" i="0" kern="1200" dirty="0" smtClean="0">
                <a:solidFill>
                  <a:schemeClr val="tx1"/>
                </a:solidFill>
                <a:effectLst/>
                <a:latin typeface="+mn-lt"/>
                <a:ea typeface="+mn-ea"/>
                <a:cs typeface="+mn-cs"/>
              </a:rPr>
              <a:t>http://adai.uw.edu/retentiontoolkit/barriers.htm.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63</a:t>
            </a:fld>
            <a:endParaRPr lang="en-US"/>
          </a:p>
        </p:txBody>
      </p:sp>
    </p:spTree>
    <p:extLst>
      <p:ext uri="{BB962C8B-B14F-4D97-AF65-F5344CB8AC3E}">
        <p14:creationId xmlns:p14="http://schemas.microsoft.com/office/powerpoint/2010/main" val="13638090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defining stigma and providing examples of ways that providers may (intentionally or unintentionally) perpetuate or contribute to feelings of stigma. The section still also provide suggestions on how to reduce stigma through changing vocabulary and what providers say, as well as discussing stigma with clients.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r>
              <a:rPr lang="en-US" altLang="en-US"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64</a:t>
            </a:fld>
            <a:endParaRPr lang="en-US"/>
          </a:p>
        </p:txBody>
      </p:sp>
    </p:spTree>
    <p:extLst>
      <p:ext uri="{BB962C8B-B14F-4D97-AF65-F5344CB8AC3E}">
        <p14:creationId xmlns:p14="http://schemas.microsoft.com/office/powerpoint/2010/main" val="2459921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slide present broad definitions of what stigma is and how it can occur. Stigma is not limited to a particular group or a particular label.</a:t>
            </a:r>
            <a:r>
              <a:rPr lang="en-US" b="0" baseline="0" dirty="0" smtClean="0"/>
              <a:t> Individuals can experience stigma in multiple ways, depending on what groups they identify (or may not choose to identify</a:t>
            </a:r>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65</a:t>
            </a:fld>
            <a:endParaRPr lang="en-US"/>
          </a:p>
        </p:txBody>
      </p:sp>
    </p:spTree>
    <p:extLst>
      <p:ext uri="{BB962C8B-B14F-4D97-AF65-F5344CB8AC3E}">
        <p14:creationId xmlns:p14="http://schemas.microsoft.com/office/powerpoint/2010/main" val="103342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Stigma</a:t>
            </a:r>
            <a:r>
              <a:rPr lang="en-US" baseline="0" dirty="0" smtClean="0"/>
              <a:t> is a complex and confounding aspect of treatment in that, even if the practitioner is careful not to perpetuate stigma, it may still affect the engagement and willingness of the client to participate as fully as the practitioner may want. Stigma also impacts the experience of stress and can affect an individual’s health either directly by preventing an individual from access care at a certain location; or indirectly through the stress response produced by having to confront devaluation. This stress response can push individuals in the direction of riskier coping mechanisms such as substance use. Education and employment stigmatization can lead to health disparities as well as limited opportunities in these areas can exacerbate devaluation or, more practically, deny the individual access to needed resources related to healthcare and well-being. </a:t>
            </a:r>
          </a:p>
          <a:p>
            <a:endParaRPr lang="en-US" baseline="0" dirty="0" smtClean="0"/>
          </a:p>
          <a:p>
            <a:r>
              <a:rPr lang="en-US" b="1" baseline="0" dirty="0" smtClean="0"/>
              <a:t>REFERENCE: </a:t>
            </a:r>
            <a:endParaRPr lang="en-US" b="0" baseline="0" dirty="0" smtClean="0"/>
          </a:p>
          <a:p>
            <a:r>
              <a:rPr lang="en-US" b="0" baseline="0" dirty="0" smtClean="0"/>
              <a:t>Clair, M., Daniel, C., &amp; Lamont, M. (2016). </a:t>
            </a:r>
            <a:r>
              <a:rPr lang="en-US" b="0" baseline="0" dirty="0" err="1" smtClean="0"/>
              <a:t>Destigmatization</a:t>
            </a:r>
            <a:r>
              <a:rPr lang="en-US" b="0" baseline="0" dirty="0" smtClean="0"/>
              <a:t> and health: Cultural considerations and the long-term reduction of stigma. </a:t>
            </a:r>
            <a:r>
              <a:rPr lang="en-US" b="0" i="1" baseline="0" dirty="0" smtClean="0"/>
              <a:t>Social, Science and Medicine, 165, </a:t>
            </a:r>
            <a:r>
              <a:rPr lang="en-US" b="0" i="0" baseline="0" dirty="0" smtClean="0"/>
              <a:t>223-232. </a:t>
            </a:r>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66</a:t>
            </a:fld>
            <a:endParaRPr lang="en-US"/>
          </a:p>
        </p:txBody>
      </p:sp>
    </p:spTree>
    <p:extLst>
      <p:ext uri="{BB962C8B-B14F-4D97-AF65-F5344CB8AC3E}">
        <p14:creationId xmlns:p14="http://schemas.microsoft.com/office/powerpoint/2010/main" val="34747954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a:t>
            </a:r>
            <a:r>
              <a:rPr lang="en-US" baseline="0" dirty="0" smtClean="0"/>
              <a:t> minority emerging adults, limited knowledge about the risk and impact of HIV is prevalent. This leads to a high rate of new diagnoses among this particular age group. The Get SMART Project aimed to gather information about the perspective of safe sex practices and substance use among young adults, particularly African-American youth between the age of 18-24 – 46% of 824 interviewed students at Historically Black Colleges and Universities (HBCUs) reported not using a condom during their last sexual intercourse. The researchers identified academic institutions as being a critical access point in on-going partnership to provide education around risk reduction to youth.  </a:t>
            </a:r>
          </a:p>
          <a:p>
            <a:endParaRPr lang="en-US" baseline="0" dirty="0" smtClean="0"/>
          </a:p>
          <a:p>
            <a:r>
              <a:rPr lang="en-US" b="1" baseline="0" dirty="0" smtClean="0"/>
              <a:t>REFERENCES: </a:t>
            </a:r>
            <a:endParaRPr lang="en-US" b="0" baseline="0" dirty="0" smtClean="0"/>
          </a:p>
          <a:p>
            <a:r>
              <a:rPr lang="en-US" b="0" baseline="0" dirty="0" err="1" smtClean="0"/>
              <a:t>Bcheraoui</a:t>
            </a:r>
            <a:r>
              <a:rPr lang="en-US" b="0" baseline="0" dirty="0" smtClean="0"/>
              <a:t>, E., Sutton, M.Y., </a:t>
            </a:r>
            <a:r>
              <a:rPr lang="en-US" b="0" baseline="0" dirty="0" err="1" smtClean="0"/>
              <a:t>Hardnett</a:t>
            </a:r>
            <a:r>
              <a:rPr lang="en-US" b="0" baseline="0" dirty="0" smtClean="0"/>
              <a:t>, F.P., &amp; Jones, S.B. (2013). Patterns of condom use among students at historically Black colleges and universities: Implications for HIV prevention efforts among college-age young adults. </a:t>
            </a:r>
            <a:r>
              <a:rPr lang="en-US" b="0" i="1" baseline="0" dirty="0" smtClean="0"/>
              <a:t>AIDS Care, 25</a:t>
            </a:r>
            <a:r>
              <a:rPr lang="en-US" b="0" i="0" baseline="0" dirty="0" smtClean="0"/>
              <a:t>(2), 186-193. </a:t>
            </a:r>
            <a:endParaRPr lang="en-US" b="0" baseline="0" dirty="0" smtClean="0"/>
          </a:p>
          <a:p>
            <a:endParaRPr lang="en-US" b="0" baseline="0" dirty="0" smtClean="0"/>
          </a:p>
          <a:p>
            <a:r>
              <a:rPr lang="en-US" b="0" baseline="0" dirty="0" smtClean="0"/>
              <a:t>Edwards, L.V., </a:t>
            </a:r>
            <a:r>
              <a:rPr lang="en-US" b="0" baseline="0" dirty="0" err="1" smtClean="0"/>
              <a:t>Lindong</a:t>
            </a:r>
            <a:r>
              <a:rPr lang="en-US" b="0" baseline="0" dirty="0" smtClean="0"/>
              <a:t>, I., Brown, L., Hawkins, A.S., Dennis, S., </a:t>
            </a:r>
            <a:r>
              <a:rPr lang="en-US" b="0" baseline="0" dirty="0" err="1" smtClean="0"/>
              <a:t>Fajobi</a:t>
            </a:r>
            <a:r>
              <a:rPr lang="en-US" b="0" baseline="0" dirty="0" smtClean="0"/>
              <a:t>, O., Rowel, R., Braithwaite, R., &amp; Sydnor, K.D. (2017). None of us will get out of here alive: The intersection of perceived risk for HIV, risk behaviors and survival expectations among African American emerging adults. </a:t>
            </a:r>
            <a:r>
              <a:rPr lang="en-US" b="0" i="1" baseline="0" dirty="0" smtClean="0"/>
              <a:t>Journal of Health care for the Poor and Underserved, 28</a:t>
            </a:r>
            <a:r>
              <a:rPr lang="en-US" b="0" i="0" baseline="0" dirty="0" smtClean="0"/>
              <a:t>(2), 48-68. </a:t>
            </a:r>
          </a:p>
          <a:p>
            <a:endParaRPr lang="en-US" b="0" i="0" baseline="0" dirty="0" smtClean="0"/>
          </a:p>
          <a:p>
            <a:endParaRPr lang="en-US" b="1" dirty="0"/>
          </a:p>
        </p:txBody>
      </p:sp>
      <p:sp>
        <p:nvSpPr>
          <p:cNvPr id="4" name="Slide Number Placeholder 3"/>
          <p:cNvSpPr>
            <a:spLocks noGrp="1"/>
          </p:cNvSpPr>
          <p:nvPr>
            <p:ph type="sldNum" sz="quarter" idx="10"/>
          </p:nvPr>
        </p:nvSpPr>
        <p:spPr/>
        <p:txBody>
          <a:bodyPr/>
          <a:lstStyle/>
          <a:p>
            <a:fld id="{28A40FCB-08AF-4B6B-AAEC-E165D97B2B97}" type="slidenum">
              <a:rPr lang="en-US" smtClean="0"/>
              <a:t>67</a:t>
            </a:fld>
            <a:endParaRPr lang="en-US"/>
          </a:p>
        </p:txBody>
      </p:sp>
    </p:spTree>
    <p:extLst>
      <p:ext uri="{BB962C8B-B14F-4D97-AF65-F5344CB8AC3E}">
        <p14:creationId xmlns:p14="http://schemas.microsoft.com/office/powerpoint/2010/main" val="20156644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emergent theme</a:t>
            </a:r>
            <a:r>
              <a:rPr lang="en-US" baseline="0" dirty="0" smtClean="0"/>
              <a:t> that researchers found revolved around stigma, secrets, and satisfaction. In particular, it is essential that individuals have knowledge of why understanding HIV status is critical and how knowledge of status can reduce likelihood of transmission with appropriate care. Only about one in three young people 18-24 have ever had an HIV test and only one in four sexually experienced youth have had an HIV test. Education should focus on reducing the perceived lack of purpose in testing. Not seeing oneself as being at risk also increased the potential for risky behavior. </a:t>
            </a:r>
          </a:p>
          <a:p>
            <a:endParaRPr lang="en-US" baseline="0" dirty="0" smtClean="0"/>
          </a:p>
          <a:p>
            <a:r>
              <a:rPr lang="en-US" b="1" baseline="0" dirty="0" smtClean="0"/>
              <a:t>Additional information for trainers: </a:t>
            </a:r>
            <a:endParaRPr lang="en-US" b="1" baseline="0" dirty="0" smtClean="0"/>
          </a:p>
          <a:p>
            <a:r>
              <a:rPr lang="en-US" b="1" i="1" baseline="0" dirty="0" smtClean="0"/>
              <a:t>This </a:t>
            </a:r>
            <a:r>
              <a:rPr lang="en-US" b="1" i="1" baseline="0" dirty="0" smtClean="0"/>
              <a:t>slide includes two quotes from the study specifically related to Theme 1. These quotes are incorporated into a handout </a:t>
            </a:r>
            <a:r>
              <a:rPr lang="en-US" b="1" i="1" baseline="0" dirty="0" smtClean="0"/>
              <a:t>(see page 154 of trainer guide) given </a:t>
            </a:r>
            <a:r>
              <a:rPr lang="en-US" b="1" i="1" baseline="0" dirty="0" smtClean="0"/>
              <a:t>to participants and referenced on Slide 71 to discuss how a provider might approach dispelling myths in conversation with clients. </a:t>
            </a:r>
          </a:p>
          <a:p>
            <a:endParaRPr lang="en-US" b="0" baseline="0" dirty="0" smtClean="0"/>
          </a:p>
          <a:p>
            <a:pPr rtl="0"/>
            <a:r>
              <a:rPr lang="en-US" b="1" baseline="0" dirty="0" smtClean="0"/>
              <a:t>Quote 1:</a:t>
            </a:r>
            <a:r>
              <a:rPr lang="en-US" b="0" baseline="0" dirty="0" smtClean="0"/>
              <a:t> </a:t>
            </a:r>
            <a:r>
              <a:rPr lang="en-US" sz="1200" b="0" i="1" kern="1200" dirty="0" smtClean="0">
                <a:solidFill>
                  <a:schemeClr val="tx1"/>
                </a:solidFill>
                <a:effectLst/>
                <a:latin typeface="+mn-lt"/>
                <a:ea typeface="+mn-ea"/>
                <a:cs typeface="+mn-cs"/>
              </a:rPr>
              <a:t>“I prefer not know my HIV status. I am satisfied not knowing and life is easier that way. What you don’t know can’t hurt you. If a person doesn’t look right, I won’t have sex with them unless I am smoking weed or maybe high. Some of the main reason why people don’t get tested is because they don’t want to know if they have HIV. Plus, we don’t see ourselves at risk. The </a:t>
            </a:r>
            <a:r>
              <a:rPr lang="en-US" sz="1200" b="0" i="1" kern="1200" dirty="0" smtClean="0">
                <a:solidFill>
                  <a:schemeClr val="tx1"/>
                </a:solidFill>
                <a:effectLst/>
                <a:latin typeface="+mn-lt"/>
                <a:ea typeface="+mn-ea"/>
                <a:cs typeface="+mn-cs"/>
              </a:rPr>
              <a:t>people </a:t>
            </a:r>
            <a:r>
              <a:rPr lang="en-US" sz="1200" b="0" i="1" kern="1200" dirty="0" smtClean="0">
                <a:solidFill>
                  <a:schemeClr val="tx1"/>
                </a:solidFill>
                <a:effectLst/>
                <a:latin typeface="+mn-lt"/>
                <a:ea typeface="+mn-ea"/>
                <a:cs typeface="+mn-cs"/>
              </a:rPr>
              <a:t>I hang out with are okay. They are clean. HIV </a:t>
            </a:r>
            <a:r>
              <a:rPr lang="en-US" sz="1200" b="0" i="1" kern="1200" dirty="0" err="1" smtClean="0">
                <a:solidFill>
                  <a:schemeClr val="tx1"/>
                </a:solidFill>
                <a:effectLst/>
                <a:latin typeface="+mn-lt"/>
                <a:ea typeface="+mn-ea"/>
                <a:cs typeface="+mn-cs"/>
              </a:rPr>
              <a:t>ain’t</a:t>
            </a:r>
            <a:r>
              <a:rPr lang="en-US" sz="1200" b="0" i="1" kern="1200" dirty="0" smtClean="0">
                <a:solidFill>
                  <a:schemeClr val="tx1"/>
                </a:solidFill>
                <a:effectLst/>
                <a:latin typeface="+mn-lt"/>
                <a:ea typeface="+mn-ea"/>
                <a:cs typeface="+mn-cs"/>
              </a:rPr>
              <a:t> that big of a problem. Don’t they have pills that will take care of it anyways? This is information that I really don’t need to know.”</a:t>
            </a:r>
          </a:p>
          <a:p>
            <a:endParaRPr lang="en-US" b="0" dirty="0"/>
          </a:p>
          <a:p>
            <a:pPr rtl="0"/>
            <a:r>
              <a:rPr lang="en-US" b="1" dirty="0" smtClean="0"/>
              <a:t>Quote</a:t>
            </a:r>
            <a:r>
              <a:rPr lang="en-US" b="1" baseline="0" dirty="0" smtClean="0"/>
              <a:t> 2:</a:t>
            </a:r>
            <a:r>
              <a:rPr lang="en-US" b="0" baseline="0" dirty="0" smtClean="0"/>
              <a:t> </a:t>
            </a:r>
            <a:r>
              <a:rPr lang="en-US" b="0" i="1" baseline="0" dirty="0" smtClean="0"/>
              <a:t>“</a:t>
            </a:r>
            <a:r>
              <a:rPr lang="en-US" sz="1200" b="0" i="1" kern="1200" dirty="0" smtClean="0">
                <a:solidFill>
                  <a:schemeClr val="tx1"/>
                </a:solidFill>
                <a:effectLst/>
                <a:latin typeface="+mn-lt"/>
                <a:ea typeface="+mn-ea"/>
                <a:cs typeface="+mn-cs"/>
              </a:rPr>
              <a:t>Getting tested for HIV is my business. Nobody needs to know that information but me and who I am having sex with at the moment, if I chose to tell them. These people are nosey and all up in your business!! All you need is for someone to find out your HIV status and it’s all over the news. Hell no, I am not taking that chance. Whatever my HIV status is my secret and I will tell only when I feel like it. More people should be like me. Just have sex, get high, smoke a little and have some juice, enjoy yourself, and live life. If I were positive, I don’t think I would tell. And, </a:t>
            </a:r>
            <a:r>
              <a:rPr lang="en-US" sz="1200" b="0" i="1" kern="1200" dirty="0" smtClean="0">
                <a:solidFill>
                  <a:schemeClr val="tx1"/>
                </a:solidFill>
                <a:effectLst/>
                <a:latin typeface="+mn-lt"/>
                <a:ea typeface="+mn-ea"/>
                <a:cs typeface="+mn-cs"/>
              </a:rPr>
              <a:t>that’s </a:t>
            </a:r>
            <a:r>
              <a:rPr lang="en-US" sz="1200" b="0" i="1" kern="1200" dirty="0" smtClean="0">
                <a:solidFill>
                  <a:schemeClr val="tx1"/>
                </a:solidFill>
                <a:effectLst/>
                <a:latin typeface="+mn-lt"/>
                <a:ea typeface="+mn-ea"/>
                <a:cs typeface="+mn-cs"/>
              </a:rPr>
              <a:t>really easy and all I have to say about it.”</a:t>
            </a:r>
          </a:p>
          <a:p>
            <a:pPr rtl="0"/>
            <a:endParaRPr lang="en-US" sz="1200" b="0" i="0" kern="1200" dirty="0" smtClean="0">
              <a:solidFill>
                <a:schemeClr val="tx1"/>
              </a:solidFill>
              <a:effectLst/>
              <a:latin typeface="+mn-lt"/>
              <a:ea typeface="+mn-ea"/>
              <a:cs typeface="+mn-cs"/>
            </a:endParaRPr>
          </a:p>
          <a:p>
            <a:r>
              <a:rPr lang="en-US" b="1" baseline="0" dirty="0" smtClean="0"/>
              <a:t>REFERENCE: </a:t>
            </a:r>
            <a:endParaRPr lang="en-US" b="0" baseline="0" dirty="0" smtClean="0"/>
          </a:p>
          <a:p>
            <a:r>
              <a:rPr lang="en-US" b="0" baseline="0" dirty="0" smtClean="0"/>
              <a:t>Edwards, L.V., </a:t>
            </a:r>
            <a:r>
              <a:rPr lang="en-US" b="0" baseline="0" dirty="0" err="1" smtClean="0"/>
              <a:t>Lindong</a:t>
            </a:r>
            <a:r>
              <a:rPr lang="en-US" b="0" baseline="0" dirty="0" smtClean="0"/>
              <a:t>, I., Brown, L., Hawkins, A.S., Dennis, S., </a:t>
            </a:r>
            <a:r>
              <a:rPr lang="en-US" b="0" baseline="0" dirty="0" err="1" smtClean="0"/>
              <a:t>Fajobi</a:t>
            </a:r>
            <a:r>
              <a:rPr lang="en-US" b="0" baseline="0" dirty="0" smtClean="0"/>
              <a:t>, O., Rowel, R., Braithwaite, R., &amp; Sydnor, K.D. (2017). None of us will get out of here alive: The intersection of perceived risk for HIV, risk behaviors and survival expectations among African American emerging adults. </a:t>
            </a:r>
            <a:r>
              <a:rPr lang="en-US" b="0" i="1" baseline="0" dirty="0" smtClean="0"/>
              <a:t>Journal of Health care for the Poor and Underserved, 28</a:t>
            </a:r>
            <a:r>
              <a:rPr lang="en-US" b="0" i="0" baseline="0" dirty="0" smtClean="0"/>
              <a:t>(2), 48-68. </a:t>
            </a:r>
          </a:p>
        </p:txBody>
      </p:sp>
      <p:sp>
        <p:nvSpPr>
          <p:cNvPr id="4" name="Slide Number Placeholder 3"/>
          <p:cNvSpPr>
            <a:spLocks noGrp="1"/>
          </p:cNvSpPr>
          <p:nvPr>
            <p:ph type="sldNum" sz="quarter" idx="10"/>
          </p:nvPr>
        </p:nvSpPr>
        <p:spPr/>
        <p:txBody>
          <a:bodyPr/>
          <a:lstStyle/>
          <a:p>
            <a:fld id="{28A40FCB-08AF-4B6B-AAEC-E165D97B2B97}" type="slidenum">
              <a:rPr lang="en-US" smtClean="0"/>
              <a:t>68</a:t>
            </a:fld>
            <a:endParaRPr lang="en-US"/>
          </a:p>
        </p:txBody>
      </p:sp>
    </p:spTree>
    <p:extLst>
      <p:ext uri="{BB962C8B-B14F-4D97-AF65-F5344CB8AC3E}">
        <p14:creationId xmlns:p14="http://schemas.microsoft.com/office/powerpoint/2010/main" val="31084669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second theme that researchers noted in talking with youth about HIV risk was “Living in the Moment.” This spoke to uncertain survival expectations as an emerging indicator of adolescent pessimism, particularly among African-American youth. This seems to run contrary to the belief that young people see themselves as invincible and living forever. This survival expectation and foreshortened sense of future has been linked to additional impulsive and problematic behaviors such as unsafe sexual behaviors, substance use, HIV transmission and unhealthy diet. Consider the way in which this perspective is related to the shifted Maslow’s Hierarchy of Needs on Slide 24 and aspect of community safety. </a:t>
            </a:r>
          </a:p>
          <a:p>
            <a:endParaRPr lang="en-US" baseline="0" dirty="0" smtClean="0"/>
          </a:p>
          <a:p>
            <a:r>
              <a:rPr lang="en-US" b="1" baseline="0" dirty="0" smtClean="0"/>
              <a:t>Additional information for trainers: </a:t>
            </a:r>
            <a:endParaRPr lang="en-US" b="1" baseline="0" dirty="0" smtClean="0"/>
          </a:p>
          <a:p>
            <a:r>
              <a:rPr lang="en-US" b="1" i="1" baseline="0" dirty="0" smtClean="0"/>
              <a:t>This </a:t>
            </a:r>
            <a:r>
              <a:rPr lang="en-US" b="1" i="1" baseline="0" dirty="0" smtClean="0"/>
              <a:t>slide includes two quotes from the study specifically related to Theme 2. These quotes are incorporated into a handout </a:t>
            </a:r>
            <a:r>
              <a:rPr lang="en-US" b="1" i="1" baseline="0" dirty="0" smtClean="0"/>
              <a:t>(see page 154 of trainer guide) given </a:t>
            </a:r>
            <a:r>
              <a:rPr lang="en-US" b="1" i="1" baseline="0" dirty="0" smtClean="0"/>
              <a:t>to participants and referenced on Slide 71 to discuss how a provider might approach dispelling myths in conversation with clients. </a:t>
            </a:r>
            <a:endParaRPr lang="en-US" b="1" i="1" baseline="0" dirty="0" smtClean="0"/>
          </a:p>
          <a:p>
            <a:endParaRPr lang="en-US" b="0" baseline="0" dirty="0" smtClean="0"/>
          </a:p>
          <a:p>
            <a:pPr rtl="0"/>
            <a:r>
              <a:rPr lang="en-US" b="1" baseline="0" dirty="0" smtClean="0"/>
              <a:t>Quote 3: </a:t>
            </a:r>
            <a:r>
              <a:rPr lang="en-US" b="0" baseline="0" dirty="0" smtClean="0"/>
              <a:t>“</a:t>
            </a:r>
            <a:r>
              <a:rPr lang="en-US" sz="1200" b="0" i="0" kern="1200" dirty="0" smtClean="0">
                <a:solidFill>
                  <a:schemeClr val="tx1"/>
                </a:solidFill>
                <a:effectLst/>
                <a:latin typeface="+mn-lt"/>
                <a:ea typeface="+mn-ea"/>
                <a:cs typeface="+mn-cs"/>
              </a:rPr>
              <a:t>I know people living with HIV and they look okay to me. I like having sex and I like it with different girls and sometimes I don’t have condoms on me. Condom use or lack of condom use </a:t>
            </a:r>
            <a:r>
              <a:rPr lang="en-US" sz="1200" b="0" i="0" kern="1200" dirty="0" smtClean="0">
                <a:solidFill>
                  <a:schemeClr val="tx1"/>
                </a:solidFill>
                <a:effectLst/>
                <a:latin typeface="+mn-lt"/>
                <a:ea typeface="+mn-ea"/>
                <a:cs typeface="+mn-cs"/>
              </a:rPr>
              <a:t>communicates </a:t>
            </a:r>
            <a:r>
              <a:rPr lang="en-US" sz="1200" b="0" i="0" kern="1200" dirty="0" smtClean="0">
                <a:solidFill>
                  <a:schemeClr val="tx1"/>
                </a:solidFill>
                <a:effectLst/>
                <a:latin typeface="+mn-lt"/>
                <a:ea typeface="+mn-ea"/>
                <a:cs typeface="+mn-cs"/>
              </a:rPr>
              <a:t>different message to people, you know what I mean. I live for this moment and if I get offered sex, I am taking it and probably without a condom. I just don’t see myself at risk </a:t>
            </a:r>
            <a:r>
              <a:rPr lang="en-US" sz="1200" b="0" i="0" kern="1200" dirty="0" smtClean="0">
                <a:solidFill>
                  <a:schemeClr val="tx1"/>
                </a:solidFill>
                <a:effectLst/>
                <a:latin typeface="+mn-lt"/>
                <a:ea typeface="+mn-ea"/>
                <a:cs typeface="+mn-cs"/>
              </a:rPr>
              <a:t>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HIV </a:t>
            </a:r>
            <a:r>
              <a:rPr lang="en-US" sz="1200" b="0" i="0" kern="1200" dirty="0" smtClean="0">
                <a:solidFill>
                  <a:schemeClr val="tx1"/>
                </a:solidFill>
                <a:effectLst/>
                <a:latin typeface="+mn-lt"/>
                <a:ea typeface="+mn-ea"/>
                <a:cs typeface="+mn-cs"/>
              </a:rPr>
              <a:t>anyways. I can’t worry about something that may never happen. You have to get what you can whenever you can. Life is short. And, I just want to have a good time.”</a:t>
            </a:r>
          </a:p>
          <a:p>
            <a:endParaRPr lang="en-US" b="0" dirty="0" smtClean="0"/>
          </a:p>
          <a:p>
            <a:pPr rtl="0"/>
            <a:r>
              <a:rPr lang="en-US" b="1" dirty="0" smtClean="0"/>
              <a:t>Quote</a:t>
            </a:r>
            <a:r>
              <a:rPr lang="en-US" b="1" baseline="0" dirty="0" smtClean="0"/>
              <a:t> 4:</a:t>
            </a:r>
            <a:r>
              <a:rPr lang="en-US" b="0" baseline="0" dirty="0" smtClean="0"/>
              <a:t> </a:t>
            </a:r>
            <a:r>
              <a:rPr lang="en-US" sz="1200" b="0" i="0" kern="1200" dirty="0" smtClean="0">
                <a:solidFill>
                  <a:schemeClr val="tx1"/>
                </a:solidFill>
                <a:effectLst/>
                <a:latin typeface="+mn-lt"/>
                <a:ea typeface="+mn-ea"/>
                <a:cs typeface="+mn-cs"/>
              </a:rPr>
              <a:t>“I have the desire for immediate gratification and to get what I can right now!!! I don’t care about anything except what I want. I know that sounds selfish! It’s dope when you can live life </a:t>
            </a:r>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way you want while you’re here. I know too many friends that are gone. They are dead!! Almost every week, every day, somebody gets killed or hurt real bad in a fight or something. </a:t>
            </a:r>
            <a:r>
              <a:rPr lang="en-US" sz="1200" b="0" i="0" kern="1200" dirty="0" smtClean="0">
                <a:solidFill>
                  <a:schemeClr val="tx1"/>
                </a:solidFill>
                <a:effectLst/>
                <a:latin typeface="+mn-lt"/>
                <a:ea typeface="+mn-ea"/>
                <a:cs typeface="+mn-cs"/>
              </a:rPr>
              <a:t>I need </a:t>
            </a:r>
            <a:r>
              <a:rPr lang="en-US" sz="1200" b="0" i="0" kern="1200" dirty="0" smtClean="0">
                <a:solidFill>
                  <a:schemeClr val="tx1"/>
                </a:solidFill>
                <a:effectLst/>
                <a:latin typeface="+mn-lt"/>
                <a:ea typeface="+mn-ea"/>
                <a:cs typeface="+mn-cs"/>
              </a:rPr>
              <a:t>to get mine now!! Sex helps you get through the day and deal with stress. If I have a condom, I may or may not use it. It really depends but if I am high, I might forget to practice </a:t>
            </a:r>
            <a:r>
              <a:rPr lang="en-US" sz="1200" b="0" i="0" kern="1200" dirty="0" smtClean="0">
                <a:solidFill>
                  <a:schemeClr val="tx1"/>
                </a:solidFill>
                <a:effectLst/>
                <a:latin typeface="+mn-lt"/>
                <a:ea typeface="+mn-ea"/>
                <a:cs typeface="+mn-cs"/>
              </a:rPr>
              <a:t>safe sex</a:t>
            </a:r>
            <a:r>
              <a:rPr lang="en-US" sz="1200" b="0" i="0" kern="1200" dirty="0" smtClean="0">
                <a:solidFill>
                  <a:schemeClr val="tx1"/>
                </a:solidFill>
                <a:effectLst/>
                <a:latin typeface="+mn-lt"/>
                <a:ea typeface="+mn-ea"/>
                <a:cs typeface="+mn-cs"/>
              </a:rPr>
              <a:t>.”</a:t>
            </a:r>
          </a:p>
          <a:p>
            <a:pPr rtl="0"/>
            <a:endParaRPr lang="en-US" sz="1200" b="0" i="0" kern="1200" dirty="0" smtClean="0">
              <a:solidFill>
                <a:schemeClr val="tx1"/>
              </a:solidFill>
              <a:effectLst/>
              <a:latin typeface="+mn-lt"/>
              <a:ea typeface="+mn-ea"/>
              <a:cs typeface="+mn-cs"/>
            </a:endParaRPr>
          </a:p>
          <a:p>
            <a:r>
              <a:rPr lang="en-US" b="1" baseline="0" dirty="0" smtClean="0"/>
              <a:t>REFERENCE</a:t>
            </a:r>
            <a:r>
              <a:rPr lang="en-US" b="1" baseline="0" dirty="0" smtClean="0"/>
              <a:t>: </a:t>
            </a:r>
            <a:endParaRPr lang="en-US" b="0" baseline="0" dirty="0" smtClean="0"/>
          </a:p>
          <a:p>
            <a:r>
              <a:rPr lang="en-US" b="0" baseline="0" dirty="0" smtClean="0"/>
              <a:t>Edwards, L.V., </a:t>
            </a:r>
            <a:r>
              <a:rPr lang="en-US" b="0" baseline="0" dirty="0" err="1" smtClean="0"/>
              <a:t>Lindong</a:t>
            </a:r>
            <a:r>
              <a:rPr lang="en-US" b="0" baseline="0" dirty="0" smtClean="0"/>
              <a:t>, I., Brown, L., Hawkins, A.S., Dennis, S., </a:t>
            </a:r>
            <a:r>
              <a:rPr lang="en-US" b="0" baseline="0" dirty="0" err="1" smtClean="0"/>
              <a:t>Fajobi</a:t>
            </a:r>
            <a:r>
              <a:rPr lang="en-US" b="0" baseline="0" dirty="0" smtClean="0"/>
              <a:t>, O., Rowel, R., Braithwaite, R., &amp; Sydnor, K.D. (2017). None of us will get out of here alive: The intersection of perceived risk for HIV, risk behaviors and survival expectations among African American emerging adults. </a:t>
            </a:r>
            <a:r>
              <a:rPr lang="en-US" b="0" i="1" baseline="0" dirty="0" smtClean="0"/>
              <a:t>Journal of Health care for the Poor and Underserved, 28</a:t>
            </a:r>
            <a:r>
              <a:rPr lang="en-US" b="0" i="0" baseline="0" dirty="0" smtClean="0"/>
              <a:t>(2), 48-68. </a:t>
            </a:r>
          </a:p>
        </p:txBody>
      </p:sp>
      <p:sp>
        <p:nvSpPr>
          <p:cNvPr id="4" name="Slide Number Placeholder 3"/>
          <p:cNvSpPr>
            <a:spLocks noGrp="1"/>
          </p:cNvSpPr>
          <p:nvPr>
            <p:ph type="sldNum" sz="quarter" idx="10"/>
          </p:nvPr>
        </p:nvSpPr>
        <p:spPr/>
        <p:txBody>
          <a:bodyPr/>
          <a:lstStyle/>
          <a:p>
            <a:fld id="{28A40FCB-08AF-4B6B-AAEC-E165D97B2B97}" type="slidenum">
              <a:rPr lang="en-US" smtClean="0"/>
              <a:t>69</a:t>
            </a:fld>
            <a:endParaRPr lang="en-US"/>
          </a:p>
        </p:txBody>
      </p:sp>
    </p:spTree>
    <p:extLst>
      <p:ext uri="{BB962C8B-B14F-4D97-AF65-F5344CB8AC3E}">
        <p14:creationId xmlns:p14="http://schemas.microsoft.com/office/powerpoint/2010/main" val="372590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sz="900" dirty="0"/>
          </a:p>
          <a:p>
            <a:r>
              <a:rPr lang="en-US" altLang="en-US" sz="900" b="1" dirty="0" smtClean="0"/>
              <a:t>Answer </a:t>
            </a:r>
            <a:r>
              <a:rPr lang="en-US" altLang="en-US" sz="900" b="1" dirty="0"/>
              <a:t>Key:</a:t>
            </a:r>
          </a:p>
          <a:p>
            <a:r>
              <a:rPr lang="en-US" altLang="en-US" sz="900" dirty="0"/>
              <a:t>#4 – correct response is A (MSM)</a:t>
            </a:r>
          </a:p>
        </p:txBody>
      </p:sp>
    </p:spTree>
    <p:extLst>
      <p:ext uri="{BB962C8B-B14F-4D97-AF65-F5344CB8AC3E}">
        <p14:creationId xmlns:p14="http://schemas.microsoft.com/office/powerpoint/2010/main" val="6241481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theme that emerged from the study</a:t>
            </a:r>
            <a:r>
              <a:rPr lang="en-US" baseline="0" dirty="0" smtClean="0"/>
              <a:t> focused on “Millennial Melancholy,” specifically related to aspects of the modified Maslow’s Hierarchy of Needs on Slide 24. Issues related to housing and homelessness and fear of community or police violence were noted frequently. The hopelessness that resulted from this anxiety was associated with increased risky sexual behaviors and substance use. The focus was less on planning for the future and immediate gratification became the driving force in decision making. </a:t>
            </a:r>
          </a:p>
          <a:p>
            <a:endParaRPr lang="en-US" baseline="0" dirty="0" smtClean="0"/>
          </a:p>
          <a:p>
            <a:r>
              <a:rPr lang="en-US" b="1" baseline="0" dirty="0" smtClean="0"/>
              <a:t>Additional information for trainers: </a:t>
            </a:r>
            <a:endParaRPr lang="en-US" b="1" baseline="0" dirty="0" smtClean="0"/>
          </a:p>
          <a:p>
            <a:r>
              <a:rPr lang="en-US" b="1" i="1" baseline="0" dirty="0" smtClean="0"/>
              <a:t>This </a:t>
            </a:r>
            <a:r>
              <a:rPr lang="en-US" b="1" i="1" baseline="0" dirty="0" smtClean="0"/>
              <a:t>slide includes two quotes from the study specifically related to Theme 3. These quotes are incorporated into a </a:t>
            </a:r>
            <a:r>
              <a:rPr lang="en-US" b="1" i="1" baseline="0" dirty="0" smtClean="0"/>
              <a:t>handout (see page 154 of trainer guide) given </a:t>
            </a:r>
            <a:r>
              <a:rPr lang="en-US" b="1" i="1" baseline="0" dirty="0" smtClean="0"/>
              <a:t>to participants and referenced on Slide 71 to discuss how a provider might approach dispelling myths in conversation with clients</a:t>
            </a:r>
            <a:r>
              <a:rPr lang="en-US" b="1" i="1" baseline="0" dirty="0" smtClean="0"/>
              <a:t>. </a:t>
            </a:r>
            <a:endParaRPr lang="en-US" b="1" i="1" baseline="0" dirty="0" smtClean="0"/>
          </a:p>
          <a:p>
            <a:endParaRPr lang="en-US" b="0" baseline="0" dirty="0" smtClean="0"/>
          </a:p>
          <a:p>
            <a:pPr rtl="0"/>
            <a:r>
              <a:rPr lang="en-US" b="1" baseline="0" dirty="0" smtClean="0"/>
              <a:t>Quote 5:</a:t>
            </a:r>
            <a:r>
              <a:rPr lang="en-US" b="0" baseline="0" dirty="0" smtClean="0"/>
              <a:t> “</a:t>
            </a:r>
            <a:r>
              <a:rPr lang="en-US" sz="1200" b="0" i="0" kern="1200" dirty="0" smtClean="0">
                <a:solidFill>
                  <a:schemeClr val="tx1"/>
                </a:solidFill>
                <a:effectLst/>
                <a:latin typeface="+mn-lt"/>
                <a:ea typeface="+mn-ea"/>
                <a:cs typeface="+mn-cs"/>
              </a:rPr>
              <a:t>My father is responsible for paying our rent. Sometimes he pays and sometimes he may miss a month or two. I never know how things are going to be around here. Therefore, I take it one day at time. We have come so close to being evicted and one day I know it’s going to happen. That’s a fear I that I am often faced with. I have to think about what I have right here and right now and that’s just the way it is. Sometimes, I can understand why people trade sex for different things. At least they may hook up with someone and have a nice place to stay. I know of people </a:t>
            </a:r>
            <a:r>
              <a:rPr lang="en-US" sz="1200" b="0" i="0" kern="1200" dirty="0" smtClean="0">
                <a:solidFill>
                  <a:schemeClr val="tx1"/>
                </a:solidFill>
                <a:effectLst/>
                <a:latin typeface="+mn-lt"/>
                <a:ea typeface="+mn-ea"/>
                <a:cs typeface="+mn-cs"/>
              </a:rPr>
              <a:t>who </a:t>
            </a:r>
            <a:r>
              <a:rPr lang="en-US" sz="1200" b="0" i="0" kern="1200" dirty="0" smtClean="0">
                <a:solidFill>
                  <a:schemeClr val="tx1"/>
                </a:solidFill>
                <a:effectLst/>
                <a:latin typeface="+mn-lt"/>
                <a:ea typeface="+mn-ea"/>
                <a:cs typeface="+mn-cs"/>
              </a:rPr>
              <a:t>trade sex for different things (e.g., money, food, clothes, and gifts) but I don’t want to do that. I want more for my life.”</a:t>
            </a:r>
          </a:p>
          <a:p>
            <a:endParaRPr lang="en-US" b="0" dirty="0" smtClean="0"/>
          </a:p>
          <a:p>
            <a:pPr rtl="0"/>
            <a:r>
              <a:rPr lang="en-US" b="1" dirty="0" smtClean="0"/>
              <a:t>Quote</a:t>
            </a:r>
            <a:r>
              <a:rPr lang="en-US" b="1" baseline="0" dirty="0" smtClean="0"/>
              <a:t> 6:</a:t>
            </a:r>
            <a:r>
              <a:rPr lang="en-US" b="0" baseline="0" dirty="0" smtClean="0"/>
              <a:t> </a:t>
            </a:r>
            <a:r>
              <a:rPr lang="en-US" sz="1200" b="0" i="0" kern="1200" dirty="0" smtClean="0">
                <a:solidFill>
                  <a:schemeClr val="tx1"/>
                </a:solidFill>
                <a:effectLst/>
                <a:latin typeface="+mn-lt"/>
                <a:ea typeface="+mn-ea"/>
                <a:cs typeface="+mn-cs"/>
              </a:rPr>
              <a:t>“Last year my cousin was shot in the leg while coming home from a party. He didn’t know the guy but the guy just shot him for no reason. People out here are crazy and tripping. You never know when you may catch a bullet, fist, stick, or knife. This is crazy and I am supposed to worry about an STD or HIV?”</a:t>
            </a:r>
          </a:p>
          <a:p>
            <a:pPr rtl="0"/>
            <a:endParaRPr lang="en-US" sz="1200" b="0" i="0" kern="1200" dirty="0" smtClean="0">
              <a:solidFill>
                <a:schemeClr val="tx1"/>
              </a:solidFill>
              <a:effectLst/>
              <a:latin typeface="+mn-lt"/>
              <a:ea typeface="+mn-ea"/>
              <a:cs typeface="+mn-cs"/>
            </a:endParaRPr>
          </a:p>
          <a:p>
            <a:r>
              <a:rPr lang="en-US" b="1" baseline="0" dirty="0" smtClean="0"/>
              <a:t>REFERENCE</a:t>
            </a:r>
            <a:r>
              <a:rPr lang="en-US" b="1" baseline="0" dirty="0" smtClean="0"/>
              <a:t>: </a:t>
            </a:r>
            <a:endParaRPr lang="en-US" b="0" baseline="0" dirty="0" smtClean="0"/>
          </a:p>
          <a:p>
            <a:r>
              <a:rPr lang="en-US" b="0" baseline="0" dirty="0" smtClean="0"/>
              <a:t>Edwards, L.V., </a:t>
            </a:r>
            <a:r>
              <a:rPr lang="en-US" b="0" baseline="0" dirty="0" err="1" smtClean="0"/>
              <a:t>Lindong</a:t>
            </a:r>
            <a:r>
              <a:rPr lang="en-US" b="0" baseline="0" dirty="0" smtClean="0"/>
              <a:t>, I., Brown, L., Hawkins, A.S., Dennis, S., </a:t>
            </a:r>
            <a:r>
              <a:rPr lang="en-US" b="0" baseline="0" dirty="0" err="1" smtClean="0"/>
              <a:t>Fajobi</a:t>
            </a:r>
            <a:r>
              <a:rPr lang="en-US" b="0" baseline="0" dirty="0" smtClean="0"/>
              <a:t>, O., Rowel, R., Braithwaite, R., &amp; Sydnor, K.D. (2017). None of us will get out of here alive: The intersection of perceived risk for HIV, risk behaviors and survival expectations among African American emerging adults. </a:t>
            </a:r>
            <a:r>
              <a:rPr lang="en-US" b="0" i="1" baseline="0" dirty="0" smtClean="0"/>
              <a:t>Journal of Health care for the Poor and Underserved, 28</a:t>
            </a:r>
            <a:r>
              <a:rPr lang="en-US" b="0" i="0" baseline="0" dirty="0" smtClean="0"/>
              <a:t>(2), 48-68. </a:t>
            </a:r>
          </a:p>
          <a:p>
            <a:endParaRPr lang="en-US" b="1" dirty="0" smtClean="0"/>
          </a:p>
          <a:p>
            <a:pPr rtl="0"/>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70</a:t>
            </a:fld>
            <a:endParaRPr lang="en-US"/>
          </a:p>
        </p:txBody>
      </p:sp>
    </p:spTree>
    <p:extLst>
      <p:ext uri="{BB962C8B-B14F-4D97-AF65-F5344CB8AC3E}">
        <p14:creationId xmlns:p14="http://schemas.microsoft.com/office/powerpoint/2010/main" val="36093511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Referring </a:t>
            </a:r>
            <a:r>
              <a:rPr lang="en-US" b="1" i="1" dirty="0" smtClean="0"/>
              <a:t>to</a:t>
            </a:r>
            <a:r>
              <a:rPr lang="en-US" b="1" i="1" baseline="0" dirty="0" smtClean="0"/>
              <a:t> the </a:t>
            </a:r>
            <a:r>
              <a:rPr lang="en-US" b="1" i="1" baseline="0" dirty="0" smtClean="0"/>
              <a:t>handout (see page 154 of trainer guide) with </a:t>
            </a:r>
            <a:r>
              <a:rPr lang="en-US" b="1" i="1" baseline="0" dirty="0" smtClean="0"/>
              <a:t>the six quotes from the previous slides, ask participants to get into groups of 4-6 and discuss one of the quotes (consider assigning quotes to groups rather than letting groups choose, depending on the size of the training). Once they’ve discussed the quote, ask them to consider how they might initiate a conversation with this individual to try to engage them in treatment by reducing misinformation around risky behaviors in a way that could enhance engagement. </a:t>
            </a:r>
            <a:r>
              <a:rPr lang="en-US" b="1" i="1" baseline="0" dirty="0" smtClean="0"/>
              <a:t>This activity </a:t>
            </a:r>
            <a:r>
              <a:rPr lang="en-US" b="1" i="1" baseline="0" dirty="0" smtClean="0"/>
              <a:t>lasts 5-10 minutes, depending on number of participants. </a:t>
            </a:r>
          </a:p>
        </p:txBody>
      </p:sp>
      <p:sp>
        <p:nvSpPr>
          <p:cNvPr id="4" name="Slide Number Placeholder 3"/>
          <p:cNvSpPr>
            <a:spLocks noGrp="1"/>
          </p:cNvSpPr>
          <p:nvPr>
            <p:ph type="sldNum" sz="quarter" idx="10"/>
          </p:nvPr>
        </p:nvSpPr>
        <p:spPr/>
        <p:txBody>
          <a:bodyPr/>
          <a:lstStyle/>
          <a:p>
            <a:fld id="{28A40FCB-08AF-4B6B-AAEC-E165D97B2B97}" type="slidenum">
              <a:rPr lang="en-US" smtClean="0"/>
              <a:t>71</a:t>
            </a:fld>
            <a:endParaRPr lang="en-US"/>
          </a:p>
        </p:txBody>
      </p:sp>
    </p:spTree>
    <p:extLst>
      <p:ext uri="{BB962C8B-B14F-4D97-AF65-F5344CB8AC3E}">
        <p14:creationId xmlns:p14="http://schemas.microsoft.com/office/powerpoint/2010/main" val="1799783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recommendations for counteracting stigma begin with a recognition that stigma can occur whenever someone holds a negative opinion or attitude towards others. For the purposes of this presentation, we are focusing specifically on people living with HIV/AIDS, someone with a mental illness or someone using substances. One way to begin to counteract stigma is to provide education to others about what it means to live with a particular illness. Without the opportunity for education and getting to know someone living with a particular illness, misinformation is perpetuated that can have detrimental impacts on individuals in the general public.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72</a:t>
            </a:fld>
            <a:endParaRPr lang="en-US"/>
          </a:p>
        </p:txBody>
      </p:sp>
    </p:spTree>
    <p:extLst>
      <p:ext uri="{BB962C8B-B14F-4D97-AF65-F5344CB8AC3E}">
        <p14:creationId xmlns:p14="http://schemas.microsoft.com/office/powerpoint/2010/main" val="2434267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a:t>
            </a:r>
            <a:r>
              <a:rPr lang="en-US" b="1" i="1" baseline="0" dirty="0" smtClean="0"/>
              <a:t>through each of the suggestions listed for counteracting stigma. Emphasize the importance of education and, for healthcare staff in particular, training. </a:t>
            </a:r>
            <a:endParaRPr lang="en-US" b="1" i="1" dirty="0"/>
          </a:p>
        </p:txBody>
      </p:sp>
      <p:sp>
        <p:nvSpPr>
          <p:cNvPr id="4" name="Slide Number Placeholder 3"/>
          <p:cNvSpPr>
            <a:spLocks noGrp="1"/>
          </p:cNvSpPr>
          <p:nvPr>
            <p:ph type="sldNum" sz="quarter" idx="10"/>
          </p:nvPr>
        </p:nvSpPr>
        <p:spPr/>
        <p:txBody>
          <a:bodyPr/>
          <a:lstStyle/>
          <a:p>
            <a:fld id="{28A40FCB-08AF-4B6B-AAEC-E165D97B2B97}" type="slidenum">
              <a:rPr lang="en-US" smtClean="0"/>
              <a:t>73</a:t>
            </a:fld>
            <a:endParaRPr lang="en-US"/>
          </a:p>
        </p:txBody>
      </p:sp>
    </p:spTree>
    <p:extLst>
      <p:ext uri="{BB962C8B-B14F-4D97-AF65-F5344CB8AC3E}">
        <p14:creationId xmlns:p14="http://schemas.microsoft.com/office/powerpoint/2010/main" val="2417282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conditions have</a:t>
            </a:r>
            <a:r>
              <a:rPr lang="en-US" baseline="0" dirty="0" smtClean="0"/>
              <a:t> to be present in order to begin to reduce stigma. These are conditions that can be adopted within an organization or broader as a community. The first of these is the status and visibility of new conceptualizations regarding expectations of what it means to be living with HIV/AIDS or a substance use disorder. Who is distributing the information and are they a trustworthy source of information? If the individual is credible, the information they are presenting is more likely to be adopted and take root in the general public. For example, to the general public in the 90s, the highest profile individual living with HIV was Magic Johnson. Since that time, he has come to be identified publically not by his diagnosis but for the number of public initiatives he has worked on in and around Los Angeles. This type of “good will” towards an identified figure living with a particular illness can help to integrate new information to destigmatize misinformation in the general public. </a:t>
            </a:r>
          </a:p>
          <a:p>
            <a:endParaRPr lang="en-US" baseline="0" dirty="0" smtClean="0"/>
          </a:p>
          <a:p>
            <a:r>
              <a:rPr lang="en-US" baseline="0" dirty="0" smtClean="0"/>
              <a:t>The second of the conditions is the interaction of new constructions with existing ideologies. Meaning, how do new conceptualizations that are presented fit with existing ideologies held by the targeted audience. Ease of integration will indicate whether or not the new constructions will be easily adopted. Early in the development of rights laws related to individuals living with AIDS, policy makers and supporters of equal rights had to frame the right to equal treatment within existing frameworks of other, previously established marginalized groups with disabilities. </a:t>
            </a:r>
          </a:p>
          <a:p>
            <a:endParaRPr lang="en-US" baseline="0" dirty="0" smtClean="0"/>
          </a:p>
          <a:p>
            <a:r>
              <a:rPr lang="en-US" baseline="0" dirty="0" smtClean="0"/>
              <a:t>The last is the ability to tie the stigmatized group and the dominant group together to begin to reduce the ostracizing that a stigmatized group may experience. The “common fate” may also help to normalize individuals diagnosed with a particular illness as not being inherently different from other (“majority”) group in public.  For example, public health initiatives and messaging that clarify the narrative of HIV/AIDS as a viral condition, not as a “gay condition” tied fates together in the general public. </a:t>
            </a:r>
          </a:p>
          <a:p>
            <a:endParaRPr lang="en-US" baseline="0" dirty="0" smtClean="0"/>
          </a:p>
          <a:p>
            <a:r>
              <a:rPr lang="en-US" b="1" baseline="0" dirty="0" smtClean="0"/>
              <a:t>REFERENCE: </a:t>
            </a:r>
            <a:endParaRPr lang="en-US" b="0" baseline="0" dirty="0" smtClean="0"/>
          </a:p>
          <a:p>
            <a:r>
              <a:rPr lang="en-US" b="0" baseline="0" dirty="0" smtClean="0"/>
              <a:t>Clair, M., Daniel, C., &amp; Lamont, M. (2016). </a:t>
            </a:r>
            <a:r>
              <a:rPr lang="en-US" b="0" baseline="0" dirty="0" err="1" smtClean="0"/>
              <a:t>Destigmatization</a:t>
            </a:r>
            <a:r>
              <a:rPr lang="en-US" b="0" baseline="0" dirty="0" smtClean="0"/>
              <a:t> and health: Cultural considerations and the long-term reduction of stigma. </a:t>
            </a:r>
            <a:r>
              <a:rPr lang="en-US" b="0" i="1" baseline="0" dirty="0" smtClean="0"/>
              <a:t>Social, Science and Medicine, 165, </a:t>
            </a:r>
            <a:r>
              <a:rPr lang="en-US" b="0" i="0" baseline="0" dirty="0" smtClean="0"/>
              <a:t>223-232. </a:t>
            </a:r>
            <a:endParaRPr lang="en-US" b="1"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74</a:t>
            </a:fld>
            <a:endParaRPr lang="en-US"/>
          </a:p>
        </p:txBody>
      </p:sp>
    </p:spTree>
    <p:extLst>
      <p:ext uri="{BB962C8B-B14F-4D97-AF65-F5344CB8AC3E}">
        <p14:creationId xmlns:p14="http://schemas.microsoft.com/office/powerpoint/2010/main" val="1023435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these conditions for reducing stigma,</a:t>
            </a:r>
            <a:r>
              <a:rPr lang="en-US" baseline="0" dirty="0" smtClean="0"/>
              <a:t> three actions are presented to guide stigma reduction as a social level. The first of which is to use identified social actors that have high visibility and high credibility in a particular community. The second is to enhance awareness of basic rights from a grassroots action standpoint that seeks to engage families and community members in understanding HIV-specific issues. The last is the address healthcare inequities through institutional policies and culture; ensuring that any actions are consistent with the expectations of the overall organization and reduce stigma towards patients. </a:t>
            </a:r>
          </a:p>
          <a:p>
            <a:endParaRPr lang="en-US" baseline="0" dirty="0" smtClean="0"/>
          </a:p>
          <a:p>
            <a:r>
              <a:rPr lang="en-US" b="1" baseline="0" dirty="0" smtClean="0"/>
              <a:t>REFERENCES:</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Chambers, L., Rueda, S., Baker, D. N., Wilson, M., Deutsch, R., </a:t>
            </a:r>
            <a:r>
              <a:rPr lang="en-US" dirty="0" err="1" smtClean="0"/>
              <a:t>Raeifar</a:t>
            </a:r>
            <a:r>
              <a:rPr lang="en-US" dirty="0" smtClean="0"/>
              <a:t>, E., Rourke, S., &amp; The Stigma Review Team. (2015). Stigma, HIV, and health: A qualitative synthesis. </a:t>
            </a:r>
            <a:r>
              <a:rPr lang="en-US" i="1" dirty="0" smtClean="0"/>
              <a:t>BMC Public Health, 15(</a:t>
            </a:r>
            <a:r>
              <a:rPr lang="en-US" i="0" dirty="0" smtClean="0"/>
              <a:t>848), 1-17</a:t>
            </a:r>
            <a:r>
              <a:rPr lang="en-US" dirty="0" smtClean="0"/>
              <a:t>.</a:t>
            </a:r>
          </a:p>
          <a:p>
            <a:endParaRPr lang="en-US" b="0" baseline="0" dirty="0" smtClean="0"/>
          </a:p>
          <a:p>
            <a:r>
              <a:rPr lang="en-US" b="0" baseline="0" dirty="0" smtClean="0"/>
              <a:t>Clair, M., Daniel, C., &amp; Lamont, M. (2016). </a:t>
            </a:r>
            <a:r>
              <a:rPr lang="en-US" b="0" baseline="0" dirty="0" err="1" smtClean="0"/>
              <a:t>Destigmatization</a:t>
            </a:r>
            <a:r>
              <a:rPr lang="en-US" b="0" baseline="0" dirty="0" smtClean="0"/>
              <a:t> and health: Cultural considerations and the long-term reduction of stigma. </a:t>
            </a:r>
            <a:r>
              <a:rPr lang="en-US" b="0" i="1" baseline="0" dirty="0" smtClean="0"/>
              <a:t>Social, Science and Medicine, 165, </a:t>
            </a:r>
            <a:r>
              <a:rPr lang="en-US" b="0" i="0" baseline="0" dirty="0" smtClean="0"/>
              <a:t>223-232. </a:t>
            </a:r>
            <a:endParaRPr lang="en-US" b="1" dirty="0" smtClean="0"/>
          </a:p>
          <a:p>
            <a:endParaRPr lang="en-US" b="1" dirty="0" smtClean="0"/>
          </a:p>
          <a:p>
            <a:r>
              <a:rPr lang="en-US" dirty="0" err="1" smtClean="0"/>
              <a:t>Thapa</a:t>
            </a:r>
            <a:r>
              <a:rPr lang="en-US" dirty="0" smtClean="0"/>
              <a:t>, S., Hannes, K., Cargo, M., </a:t>
            </a:r>
            <a:r>
              <a:rPr lang="en-US" dirty="0" err="1" smtClean="0"/>
              <a:t>Buve</a:t>
            </a:r>
            <a:r>
              <a:rPr lang="en-US" dirty="0" smtClean="0"/>
              <a:t>, A., &amp; </a:t>
            </a:r>
            <a:r>
              <a:rPr lang="en-US" dirty="0" err="1" smtClean="0"/>
              <a:t>Mathei</a:t>
            </a:r>
            <a:r>
              <a:rPr lang="en-US" dirty="0" smtClean="0"/>
              <a:t>, C. (2015). Effect of stigma reduction intervention strategies on HIV test uptake in low and middle-income countries: A realist review protocol. </a:t>
            </a:r>
            <a:r>
              <a:rPr lang="en-US" i="1" dirty="0" smtClean="0"/>
              <a:t>Systematic Reviews, 4,</a:t>
            </a:r>
            <a:r>
              <a:rPr lang="en-US" dirty="0" smtClean="0"/>
              <a:t> 142.</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75</a:t>
            </a:fld>
            <a:endParaRPr lang="en-US"/>
          </a:p>
        </p:txBody>
      </p:sp>
    </p:spTree>
    <p:extLst>
      <p:ext uri="{BB962C8B-B14F-4D97-AF65-F5344CB8AC3E}">
        <p14:creationId xmlns:p14="http://schemas.microsoft.com/office/powerpoint/2010/main" val="2535235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provide recommendations to providers on how to counteract stigma using language that is person-centered.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76</a:t>
            </a:fld>
            <a:endParaRPr lang="en-US"/>
          </a:p>
        </p:txBody>
      </p:sp>
    </p:spTree>
    <p:extLst>
      <p:ext uri="{BB962C8B-B14F-4D97-AF65-F5344CB8AC3E}">
        <p14:creationId xmlns:p14="http://schemas.microsoft.com/office/powerpoint/2010/main" val="3203270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ADDICTIONary</a:t>
            </a:r>
            <a:r>
              <a:rPr lang="en-US" dirty="0" smtClean="0"/>
              <a:t>” is a presentation</a:t>
            </a:r>
            <a:r>
              <a:rPr lang="en-US" baseline="0" dirty="0" smtClean="0"/>
              <a:t> developed by the National Council on Alcoholism and Drug Dependence, designed to describe the way language changes and current terms that are used in substance use treatment to reduce stigma between providers and clients. Terms are constantly evolving, so it is important that providers approach interactions with an open-mind and continue to educate themselves. </a:t>
            </a:r>
            <a:endParaRPr lang="en-US" dirty="0"/>
          </a:p>
        </p:txBody>
      </p:sp>
      <p:sp>
        <p:nvSpPr>
          <p:cNvPr id="4" name="Slide Number Placeholder 3"/>
          <p:cNvSpPr>
            <a:spLocks noGrp="1"/>
          </p:cNvSpPr>
          <p:nvPr>
            <p:ph type="sldNum" sz="quarter" idx="10"/>
          </p:nvPr>
        </p:nvSpPr>
        <p:spPr/>
        <p:txBody>
          <a:bodyPr/>
          <a:lstStyle/>
          <a:p>
            <a:fld id="{9333715B-DB14-4BCB-9E61-257C5C06985E}" type="slidenum">
              <a:rPr lang="en-US" smtClean="0"/>
              <a:pPr/>
              <a:t>77</a:t>
            </a:fld>
            <a:endParaRPr lang="en-US" dirty="0"/>
          </a:p>
        </p:txBody>
      </p:sp>
    </p:spTree>
    <p:extLst>
      <p:ext uri="{BB962C8B-B14F-4D97-AF65-F5344CB8AC3E}">
        <p14:creationId xmlns:p14="http://schemas.microsoft.com/office/powerpoint/2010/main" val="41450564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Recognizing the significance</a:t>
            </a:r>
            <a:r>
              <a:rPr lang="en-US" baseline="0" dirty="0" smtClean="0"/>
              <a:t> of language is critical in being able to reduce stigma and engage individuals in treatment. Words matter – this is true regardless of the presenting problems someone describes when coming to treatment. Substance use, like HIV/AIDS, is one of the more misunderstood and mischaracterized health conditions. Using person-centered and unified language helps to clarify misconceptions and reduce misinformation. </a:t>
            </a:r>
          </a:p>
          <a:p>
            <a:endParaRPr lang="en-US" baseline="0" dirty="0" smtClean="0"/>
          </a:p>
          <a:p>
            <a:r>
              <a:rPr lang="en-US" b="1" baseline="0" dirty="0" smtClean="0"/>
              <a:t>SOURCE  CREDIT:</a:t>
            </a:r>
          </a:p>
          <a:p>
            <a:r>
              <a:rPr lang="en-US" b="0" baseline="0" dirty="0" smtClean="0"/>
              <a:t>Facing Addiction with the National Council on Alcoholism and Drug Dependence, 2018. </a:t>
            </a:r>
            <a:endParaRPr lang="en-US" b="1" baseline="0"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78</a:t>
            </a:fld>
            <a:endParaRPr lang="en-US"/>
          </a:p>
        </p:txBody>
      </p:sp>
    </p:spTree>
    <p:extLst>
      <p:ext uri="{BB962C8B-B14F-4D97-AF65-F5344CB8AC3E}">
        <p14:creationId xmlns:p14="http://schemas.microsoft.com/office/powerpoint/2010/main" val="550007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upon previously discussed aspects of stigma, is it easy to understand</a:t>
            </a:r>
            <a:r>
              <a:rPr lang="en-US" baseline="0" dirty="0" smtClean="0"/>
              <a:t> that if an individual were to come to treatment and be confronted with judgement and blaming language, they would be less likely to engage with the provider in that interaction and unlikely to ever return for follow-up. This has relevance for the way we advertise and describe our services before someone even comes in for treatment. If they feel that they won’t be granted privacy or experience shame even considering approaching a treatment facility, it will be difficult to get that individual engaged in services.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 CREDIT: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Facing Addiction with the National Council on Alcoholism and Drug Dependence, 2018.</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79</a:t>
            </a:fld>
            <a:endParaRPr lang="en-US"/>
          </a:p>
        </p:txBody>
      </p:sp>
    </p:spTree>
    <p:extLst>
      <p:ext uri="{BB962C8B-B14F-4D97-AF65-F5344CB8AC3E}">
        <p14:creationId xmlns:p14="http://schemas.microsoft.com/office/powerpoint/2010/main" val="421344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i="1" dirty="0" smtClean="0"/>
              <a:t>Read </a:t>
            </a:r>
            <a:r>
              <a:rPr lang="en-US" sz="900" b="1" i="1" dirty="0"/>
              <a:t>the question and choices, and review audience responses out loud. </a:t>
            </a:r>
          </a:p>
          <a:p>
            <a:endParaRPr lang="en-US" altLang="en-US" sz="900" b="1" dirty="0"/>
          </a:p>
          <a:p>
            <a:r>
              <a:rPr lang="en-US" altLang="en-US" sz="900" b="1" dirty="0"/>
              <a:t>Answer Key:</a:t>
            </a:r>
          </a:p>
          <a:p>
            <a:r>
              <a:rPr lang="en-US" altLang="en-US" sz="900" dirty="0"/>
              <a:t>#5 – correct response is D (60%)</a:t>
            </a:r>
          </a:p>
        </p:txBody>
      </p:sp>
    </p:spTree>
    <p:extLst>
      <p:ext uri="{BB962C8B-B14F-4D97-AF65-F5344CB8AC3E}">
        <p14:creationId xmlns:p14="http://schemas.microsoft.com/office/powerpoint/2010/main" val="3345454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it is intuitive that</a:t>
            </a:r>
            <a:r>
              <a:rPr lang="en-US" baseline="0" dirty="0" smtClean="0"/>
              <a:t> providers should use person-centered language in talking with individuals, research has actually demonstrated the detrimental impact of not using person-centered language. In a study, one individual was referred to as a “substance abuser” while the other was referred to as “having a substance use disorder.” In gathering feedback about the two individuals, participants demonstrated biases based on these descriptors alone. The “substance abuser” was viewed as being less likely to benefit from treatment, more likely to benefit from punishment, more likely to be threatening, more likely to be blamed for substance-related difficulties, and more able to control their substance use without help. If each of these biases were held (consciously or unconsciously by a provider), they could impact treatment and engagement in significant ways. </a:t>
            </a:r>
          </a:p>
          <a:p>
            <a:endParaRPr lang="en-US" baseline="0" dirty="0" smtClean="0"/>
          </a:p>
          <a:p>
            <a:r>
              <a:rPr lang="en-US" sz="1200" b="1" kern="1200" dirty="0" smtClean="0">
                <a:solidFill>
                  <a:schemeClr val="tx1"/>
                </a:solidFill>
                <a:effectLst/>
                <a:latin typeface="+mn-lt"/>
                <a:ea typeface="+mn-ea"/>
                <a:cs typeface="+mn-cs"/>
              </a:rPr>
              <a:t>SOURCE CREDIT: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Facing Addiction with the National Council on Alcoholism and Drug Dependence, 2018.</a:t>
            </a:r>
            <a:r>
              <a:rPr lang="en-US" b="0" baseline="0" dirty="0" smtClean="0"/>
              <a:t> </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80</a:t>
            </a:fld>
            <a:endParaRPr lang="en-US"/>
          </a:p>
        </p:txBody>
      </p:sp>
    </p:spTree>
    <p:extLst>
      <p:ext uri="{BB962C8B-B14F-4D97-AF65-F5344CB8AC3E}">
        <p14:creationId xmlns:p14="http://schemas.microsoft.com/office/powerpoint/2010/main" val="395668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Consider</a:t>
            </a:r>
            <a:r>
              <a:rPr lang="en-US" b="0" i="0" baseline="0" dirty="0" smtClean="0"/>
              <a:t> the way that we might use stigmatizing language in everyday conversation without realizing it due to the term being commonplace in social interactions. However, there could easily be a perceived negative sentiment or judgement attached to those terms. Consider that in each of the phrases on the slide. For example, “My friend is a drug addict” is a very stigmatizing term that will instantly lead individuals to perceive the friend in an overwhelmingly negative way while giving no real substantive diagnostic information about the individual’s functioning. </a:t>
            </a:r>
          </a:p>
          <a:p>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 CREDIT: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Facing Addiction with the National Council on Alcoholism and Drug Dependence, 2018.</a:t>
            </a:r>
            <a:r>
              <a:rPr lang="en-US" b="0" baseline="0" dirty="0" smtClean="0"/>
              <a:t> </a:t>
            </a:r>
            <a:endParaRPr lang="en-US" b="1" baseline="0" dirty="0" smtClean="0"/>
          </a:p>
          <a:p>
            <a:endParaRPr lang="en-US" b="0" i="0" dirty="0"/>
          </a:p>
        </p:txBody>
      </p:sp>
      <p:sp>
        <p:nvSpPr>
          <p:cNvPr id="4" name="Slide Number Placeholder 3"/>
          <p:cNvSpPr>
            <a:spLocks noGrp="1"/>
          </p:cNvSpPr>
          <p:nvPr>
            <p:ph type="sldNum" sz="quarter" idx="10"/>
          </p:nvPr>
        </p:nvSpPr>
        <p:spPr/>
        <p:txBody>
          <a:bodyPr/>
          <a:lstStyle/>
          <a:p>
            <a:fld id="{9333715B-DB14-4BCB-9E61-257C5C06985E}" type="slidenum">
              <a:rPr lang="en-US" smtClean="0"/>
              <a:pPr/>
              <a:t>81</a:t>
            </a:fld>
            <a:endParaRPr lang="en-US" dirty="0"/>
          </a:p>
        </p:txBody>
      </p:sp>
    </p:spTree>
    <p:extLst>
      <p:ext uri="{BB962C8B-B14F-4D97-AF65-F5344CB8AC3E}">
        <p14:creationId xmlns:p14="http://schemas.microsoft.com/office/powerpoint/2010/main" val="17239361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a:t>
            </a:r>
            <a:r>
              <a:rPr lang="en-US" b="1" i="1" baseline="0" dirty="0" smtClean="0"/>
              <a:t>through the slide, noting the stigmatizing language on the left and the corrected, less stigmatizing term on the right. </a:t>
            </a:r>
          </a:p>
          <a:p>
            <a:endParaRPr lang="en-US" b="0" i="0" baseline="0" dirty="0" smtClean="0"/>
          </a:p>
          <a:p>
            <a:r>
              <a:rPr lang="en-US" b="1" i="0" baseline="0" dirty="0" smtClean="0"/>
              <a:t>Additional information for trainers: </a:t>
            </a:r>
            <a:endParaRPr lang="en-US" b="1" i="0" baseline="0" dirty="0" smtClean="0"/>
          </a:p>
          <a:p>
            <a:r>
              <a:rPr lang="en-US" b="0" i="0" baseline="0" dirty="0" smtClean="0"/>
              <a:t>The </a:t>
            </a:r>
            <a:r>
              <a:rPr lang="en-US" b="0" i="0" baseline="0" dirty="0" smtClean="0"/>
              <a:t>term “substance abuse” may still be used if a study was done using the DSM-IV-TR criteria for diagnosis and that aspect of the study is specifically noted. However, current terminology indicates a range of “substance use disorders” without the inclusion of the outdated “abuse” or “dependence” identifiers. </a:t>
            </a:r>
          </a:p>
          <a:p>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 CREDIT: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Facing Addiction with the National Council on Alcoholism and Drug Dependence, 2018.</a:t>
            </a:r>
            <a:endParaRPr lang="en-US" b="1" i="0" dirty="0"/>
          </a:p>
        </p:txBody>
      </p:sp>
      <p:sp>
        <p:nvSpPr>
          <p:cNvPr id="4" name="Slide Number Placeholder 3"/>
          <p:cNvSpPr>
            <a:spLocks noGrp="1"/>
          </p:cNvSpPr>
          <p:nvPr>
            <p:ph type="sldNum" sz="quarter" idx="10"/>
          </p:nvPr>
        </p:nvSpPr>
        <p:spPr/>
        <p:txBody>
          <a:bodyPr/>
          <a:lstStyle/>
          <a:p>
            <a:pPr defTabSz="465887">
              <a:defRPr/>
            </a:pPr>
            <a:fld id="{9333715B-DB14-4BCB-9E61-257C5C06985E}" type="slidenum">
              <a:rPr lang="en-US">
                <a:solidFill>
                  <a:prstClr val="black"/>
                </a:solidFill>
                <a:latin typeface="Calibri"/>
              </a:rPr>
              <a:pPr defTabSz="465887">
                <a:defRPr/>
              </a:pPr>
              <a:t>82</a:t>
            </a:fld>
            <a:endParaRPr lang="en-US" dirty="0">
              <a:solidFill>
                <a:prstClr val="black"/>
              </a:solidFill>
              <a:latin typeface="Calibri"/>
            </a:endParaRPr>
          </a:p>
        </p:txBody>
      </p:sp>
    </p:spTree>
    <p:extLst>
      <p:ext uri="{BB962C8B-B14F-4D97-AF65-F5344CB8AC3E}">
        <p14:creationId xmlns:p14="http://schemas.microsoft.com/office/powerpoint/2010/main" val="22492949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image will animate to reveal the second part of this chart with additional recommendations for modifying language. </a:t>
            </a:r>
            <a:endParaRPr lang="en-US" i="1" dirty="0" smtClean="0"/>
          </a:p>
          <a:p>
            <a:endParaRPr lang="en-US" dirty="0" smtClean="0"/>
          </a:p>
          <a:p>
            <a:r>
              <a:rPr lang="en-US" dirty="0" smtClean="0"/>
              <a:t>While </a:t>
            </a:r>
            <a:r>
              <a:rPr lang="en-US" dirty="0" smtClean="0"/>
              <a:t>NCADD</a:t>
            </a:r>
            <a:r>
              <a:rPr lang="en-US" baseline="0" dirty="0" smtClean="0"/>
              <a:t> had developed a guide to talking about substance use issues using less stigmatizing language, the CDC has also developed a guide for using less stigmatizing language when talking about HIV and AIDS. In addition to more accessible terms, the guide provides context in the “WHY” column as to why the shift has occurred in order for providers to educate themselves and provide some context for education to clients if applicable. </a:t>
            </a:r>
          </a:p>
          <a:p>
            <a:endParaRPr lang="en-US" baseline="0" dirty="0" smtClean="0"/>
          </a:p>
          <a:p>
            <a:r>
              <a:rPr lang="en-US" b="1" baseline="0" dirty="0" smtClean="0"/>
              <a:t>REFERENCE</a:t>
            </a:r>
            <a:r>
              <a:rPr lang="en-US" b="1" baseline="0" dirty="0" smtClean="0"/>
              <a:t>:</a:t>
            </a:r>
            <a:endParaRPr lang="en-US" dirty="0" smtClean="0"/>
          </a:p>
          <a:p>
            <a:r>
              <a:rPr lang="en-US" dirty="0" smtClean="0"/>
              <a:t>A</a:t>
            </a:r>
            <a:r>
              <a:rPr lang="en-US" baseline="0" dirty="0" smtClean="0"/>
              <a:t> Guide To Talking About HIV. Center for Disease control and Prevention. Retrieved from: http://www.cdc.gov/actagainstaids/pdf/campaigns/lsht/cdc-hiv-togetherstigmalanguageguide.pdf.</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83</a:t>
            </a:fld>
            <a:endParaRPr lang="en-US"/>
          </a:p>
        </p:txBody>
      </p:sp>
    </p:spTree>
    <p:extLst>
      <p:ext uri="{BB962C8B-B14F-4D97-AF65-F5344CB8AC3E}">
        <p14:creationId xmlns:p14="http://schemas.microsoft.com/office/powerpoint/2010/main" val="18722186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begin to discuss recommendations for promoting behavior change among individuals coming in to HIV care. While this section is primarily focused on HIV care, substance use treatment resources may be embedded in programs and practice recommendations.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84</a:t>
            </a:fld>
            <a:endParaRPr lang="en-US"/>
          </a:p>
        </p:txBody>
      </p:sp>
    </p:spTree>
    <p:extLst>
      <p:ext uri="{BB962C8B-B14F-4D97-AF65-F5344CB8AC3E}">
        <p14:creationId xmlns:p14="http://schemas.microsoft.com/office/powerpoint/2010/main" val="4198418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considering the impact of intersectionality described previously, the CDC has a publicly-available, comprehensive initiative called “Act Against AIDS” that</a:t>
            </a:r>
            <a:r>
              <a:rPr lang="en-US" baseline="0" dirty="0" smtClean="0"/>
              <a:t> is designed to promote awareness, identification, and access to individuals around HIV and AIDS. The focus is on shifting towards whole-person wellness rather than just treatment as an intervention. </a:t>
            </a:r>
          </a:p>
          <a:p>
            <a:endParaRPr lang="en-US" baseline="0" dirty="0" smtClean="0"/>
          </a:p>
          <a:p>
            <a:r>
              <a:rPr lang="en-US" b="1" baseline="0" dirty="0" smtClean="0"/>
              <a:t>REFERENCE</a:t>
            </a:r>
            <a:r>
              <a:rPr lang="en-US" b="1" baseline="0" dirty="0" smtClean="0"/>
              <a:t>: </a:t>
            </a:r>
          </a:p>
          <a:p>
            <a:r>
              <a:rPr lang="en-US" baseline="0" dirty="0" smtClean="0"/>
              <a:t>HIV Treatment Works. 2018. Center for Disease Control and Prevention. Retrieved from: </a:t>
            </a:r>
            <a:r>
              <a:rPr lang="en-US" dirty="0" smtClean="0"/>
              <a:t>http://www.cdc.gov/actagainstaids/campaigns/hivtreatmentworks/index.html.</a:t>
            </a:r>
          </a:p>
          <a:p>
            <a:endParaRPr lang="en-US" dirty="0" smtClean="0"/>
          </a:p>
          <a:p>
            <a:r>
              <a:rPr lang="en-US" b="1" dirty="0" smtClean="0"/>
              <a:t>IMAGE CREDIT:</a:t>
            </a:r>
          </a:p>
          <a:p>
            <a:r>
              <a:rPr lang="en-US" dirty="0" smtClean="0"/>
              <a:t>https</a:t>
            </a:r>
            <a:r>
              <a:rPr lang="en-US" dirty="0" smtClean="0"/>
              <a:t>://www.cdc.gov/hiv/library/infographics/index.html, 2018.</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85</a:t>
            </a:fld>
            <a:endParaRPr lang="en-US"/>
          </a:p>
        </p:txBody>
      </p:sp>
    </p:spTree>
    <p:extLst>
      <p:ext uri="{BB962C8B-B14F-4D97-AF65-F5344CB8AC3E}">
        <p14:creationId xmlns:p14="http://schemas.microsoft.com/office/powerpoint/2010/main" val="733248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dirty="0" smtClean="0"/>
              <a:t>Upon click,</a:t>
            </a:r>
            <a:r>
              <a:rPr lang="en-US" b="1" baseline="0" dirty="0" smtClean="0"/>
              <a:t> the first video will play </a:t>
            </a:r>
            <a:r>
              <a:rPr lang="en-US" b="1" baseline="0" dirty="0" smtClean="0"/>
              <a:t>full-screen</a:t>
            </a:r>
            <a:r>
              <a:rPr lang="en-US" b="1" baseline="0" dirty="0" smtClean="0"/>
              <a:t>. Once the video has played all the way through, click again to advance the slide and play the second video. </a:t>
            </a:r>
            <a:r>
              <a:rPr lang="en-US" b="1" i="1" dirty="0" smtClean="0"/>
              <a:t>This </a:t>
            </a:r>
            <a:r>
              <a:rPr lang="en-US" b="1" i="1" dirty="0" smtClean="0"/>
              <a:t>slide contains</a:t>
            </a:r>
            <a:r>
              <a:rPr lang="en-US" b="1" i="1" baseline="0" dirty="0" smtClean="0"/>
              <a:t> a movie clip that will play when the trainer advances the slide. In order for this to work, the connection between the PowerPoint presentation and the video file must be maintained. When moving the PowerPoint file to another location on your computer, or to another computer, make sure to always move the video file along with it. </a:t>
            </a:r>
          </a:p>
          <a:p>
            <a:endParaRPr lang="en-US" b="1" i="1" baseline="0" dirty="0" smtClean="0"/>
          </a:p>
          <a:p>
            <a:r>
              <a:rPr lang="en-US" b="1" i="1" baseline="0" dirty="0" smtClean="0"/>
              <a:t>If the link becomes broken, the video will need to be reinserted. Delete the image and gray box. From the insert menu in PowerPoint, select “movie.” Select the video file that was included for this training. When asked, indicate that the movie should play automatically. It will appear as a black box on the screen. This video should play when the slide show is being viewed when the trainer clicks on the black box</a:t>
            </a:r>
            <a:r>
              <a:rPr lang="en-US" b="1" i="1" baseline="0" dirty="0" smtClean="0"/>
              <a:t>.</a:t>
            </a:r>
            <a:endParaRPr lang="en-US" b="1" i="1" baseline="0" dirty="0" smtClean="0"/>
          </a:p>
          <a:p>
            <a:endParaRPr lang="en-US" dirty="0" smtClean="0"/>
          </a:p>
          <a:p>
            <a:r>
              <a:rPr lang="en-US" b="0" dirty="0" smtClean="0"/>
              <a:t>The</a:t>
            </a:r>
            <a:r>
              <a:rPr lang="en-US" b="0" baseline="0" dirty="0" smtClean="0"/>
              <a:t> first video is a short clip on promoting health behaviors for the whole person. The second clip incorporates patient testimonial about the importance of care and how care can be effective. It is important to note that while these are useful tools to increase awareness, these may not be the typical experiences of every client a participant has worked with. </a:t>
            </a:r>
            <a:endParaRPr lang="en-US" b="0" dirty="0" smtClean="0"/>
          </a:p>
          <a:p>
            <a:endParaRPr lang="en-US" dirty="0" smtClean="0"/>
          </a:p>
          <a:p>
            <a:r>
              <a:rPr lang="en-US" b="1" dirty="0" smtClean="0"/>
              <a:t>VIDEO SOURCE: </a:t>
            </a:r>
            <a:endParaRPr lang="en-US" b="1" dirty="0" smtClean="0"/>
          </a:p>
          <a:p>
            <a:r>
              <a:rPr lang="en-US" baseline="0" dirty="0" smtClean="0"/>
              <a:t>HIV Treatment Works. 2018. Center for Disease Control and Prevention. Retrieved from: </a:t>
            </a:r>
            <a:r>
              <a:rPr lang="en-US" dirty="0" smtClean="0"/>
              <a:t>http://www.cdc.gov/actagainstaids/campaigns/hivtreatmentworks/index.html.</a:t>
            </a:r>
          </a:p>
        </p:txBody>
      </p:sp>
      <p:sp>
        <p:nvSpPr>
          <p:cNvPr id="4" name="Slide Number Placeholder 3"/>
          <p:cNvSpPr>
            <a:spLocks noGrp="1"/>
          </p:cNvSpPr>
          <p:nvPr>
            <p:ph type="sldNum" sz="quarter" idx="10"/>
          </p:nvPr>
        </p:nvSpPr>
        <p:spPr/>
        <p:txBody>
          <a:bodyPr/>
          <a:lstStyle/>
          <a:p>
            <a:fld id="{28A40FCB-08AF-4B6B-AAEC-E165D97B2B97}" type="slidenum">
              <a:rPr lang="en-US" smtClean="0"/>
              <a:t>86</a:t>
            </a:fld>
            <a:endParaRPr lang="en-US"/>
          </a:p>
        </p:txBody>
      </p:sp>
    </p:spTree>
    <p:extLst>
      <p:ext uri="{BB962C8B-B14F-4D97-AF65-F5344CB8AC3E}">
        <p14:creationId xmlns:p14="http://schemas.microsoft.com/office/powerpoint/2010/main" val="22967206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p>
          <a:p>
            <a:r>
              <a:rPr lang="en-US" b="1" i="1" dirty="0" smtClean="0"/>
              <a:t>Upon click,</a:t>
            </a:r>
            <a:r>
              <a:rPr lang="en-US" b="1" i="1" baseline="0" dirty="0" smtClean="0"/>
              <a:t> the items related to “Get in Care” will animate in and a line connecting the box to the bulleted points will appear. Advancing again will cause that section to gray out while the next box and bulleted items animate in. This continues for the third box upon advancing. </a:t>
            </a:r>
          </a:p>
          <a:p>
            <a:endParaRPr lang="en-US" dirty="0" smtClean="0"/>
          </a:p>
          <a:p>
            <a:r>
              <a:rPr lang="en-US" dirty="0" smtClean="0"/>
              <a:t>Within</a:t>
            </a:r>
            <a:r>
              <a:rPr lang="en-US" baseline="0" dirty="0" smtClean="0"/>
              <a:t> </a:t>
            </a:r>
            <a:r>
              <a:rPr lang="en-US" baseline="0" dirty="0" smtClean="0"/>
              <a:t>the HIV Treatment Works compendium, there are a number of resources for providers. They are broken into multiple categories, three of which are presented on this slide. The program provides recommendations to providers and potential clients on how to understand the need for care, how to stay in care and other aspects related to wellness. </a:t>
            </a:r>
          </a:p>
          <a:p>
            <a:endParaRPr lang="en-US" baseline="0" dirty="0" smtClean="0"/>
          </a:p>
          <a:p>
            <a:r>
              <a:rPr lang="en-US" b="1" dirty="0" smtClean="0"/>
              <a:t>REFERENCE: </a:t>
            </a:r>
          </a:p>
          <a:p>
            <a:r>
              <a:rPr lang="en-US" baseline="0" dirty="0" smtClean="0"/>
              <a:t>HIV Treatment Works. 2018. Center for Disease Control and Prevention. Retrieved from: </a:t>
            </a:r>
            <a:r>
              <a:rPr lang="en-US" dirty="0" smtClean="0"/>
              <a:t>http://www.cdc.gov/actagainstaids/campaigns/hivtreatmentworks/index.html.</a:t>
            </a: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87</a:t>
            </a:fld>
            <a:endParaRPr lang="en-US"/>
          </a:p>
        </p:txBody>
      </p:sp>
    </p:spTree>
    <p:extLst>
      <p:ext uri="{BB962C8B-B14F-4D97-AF65-F5344CB8AC3E}">
        <p14:creationId xmlns:p14="http://schemas.microsoft.com/office/powerpoint/2010/main" val="8129884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aspects related to care include utilizing resources. Finding</a:t>
            </a:r>
            <a:r>
              <a:rPr lang="en-US" baseline="0" dirty="0" smtClean="0"/>
              <a:t> a doctor or getting additional supports are aspects of engagement that have previously been discussed in this training as contributing to better engagement and retention. Utilizing the website may be useful for providers to orient themselves to available resources in their community and how to encourage clients to access them. </a:t>
            </a:r>
          </a:p>
          <a:p>
            <a:endParaRPr lang="en-US" baseline="0" dirty="0" smtClean="0"/>
          </a:p>
          <a:p>
            <a:r>
              <a:rPr lang="en-US" b="1" dirty="0" smtClean="0"/>
              <a:t>REFERENCE: </a:t>
            </a:r>
          </a:p>
          <a:p>
            <a:r>
              <a:rPr lang="en-US" baseline="0" dirty="0" smtClean="0"/>
              <a:t>HIV Treatment Works. 2018. Center for Disease Control and Prevention. Retrieved from: </a:t>
            </a:r>
            <a:r>
              <a:rPr lang="en-US" dirty="0" smtClean="0"/>
              <a:t>http://www.cdc.gov/actagainstaids/campaigns/hivtreatmentworks/index.html.</a:t>
            </a:r>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88</a:t>
            </a:fld>
            <a:endParaRPr lang="en-US"/>
          </a:p>
        </p:txBody>
      </p:sp>
    </p:spTree>
    <p:extLst>
      <p:ext uri="{BB962C8B-B14F-4D97-AF65-F5344CB8AC3E}">
        <p14:creationId xmlns:p14="http://schemas.microsoft.com/office/powerpoint/2010/main" val="1305030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t>
            </a:r>
            <a:r>
              <a:rPr lang="en-US" b="1" dirty="0" smtClean="0"/>
              <a:t>ANIMATION**</a:t>
            </a:r>
          </a:p>
          <a:p>
            <a:r>
              <a:rPr lang="en-US" b="1" i="1" dirty="0" smtClean="0"/>
              <a:t>Upon click, the banners will animate in from left to right. This slide present examples of available web banners and print posters to use in enhancing</a:t>
            </a:r>
            <a:r>
              <a:rPr lang="en-US" b="1" i="1" baseline="0" dirty="0" smtClean="0"/>
              <a:t> awareness or advertising treatment. </a:t>
            </a:r>
            <a:endParaRPr lang="en-US" b="1" i="1" dirty="0"/>
          </a:p>
        </p:txBody>
      </p:sp>
      <p:sp>
        <p:nvSpPr>
          <p:cNvPr id="4" name="Slide Number Placeholder 3"/>
          <p:cNvSpPr>
            <a:spLocks noGrp="1"/>
          </p:cNvSpPr>
          <p:nvPr>
            <p:ph type="sldNum" sz="quarter" idx="10"/>
          </p:nvPr>
        </p:nvSpPr>
        <p:spPr/>
        <p:txBody>
          <a:bodyPr/>
          <a:lstStyle/>
          <a:p>
            <a:fld id="{28A40FCB-08AF-4B6B-AAEC-E165D97B2B97}" type="slidenum">
              <a:rPr lang="en-US" smtClean="0"/>
              <a:t>89</a:t>
            </a:fld>
            <a:endParaRPr lang="en-US"/>
          </a:p>
        </p:txBody>
      </p:sp>
    </p:spTree>
    <p:extLst>
      <p:ext uri="{BB962C8B-B14F-4D97-AF65-F5344CB8AC3E}">
        <p14:creationId xmlns:p14="http://schemas.microsoft.com/office/powerpoint/2010/main" val="224876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i="1" dirty="0" smtClean="0"/>
              <a:t>Briefly </a:t>
            </a:r>
            <a:r>
              <a:rPr lang="en-US" altLang="en-US" sz="900" b="1" i="1" dirty="0"/>
              <a:t>review each of the educational objectives with the audience.</a:t>
            </a:r>
          </a:p>
        </p:txBody>
      </p:sp>
    </p:spTree>
    <p:extLst>
      <p:ext uri="{BB962C8B-B14F-4D97-AF65-F5344CB8AC3E}">
        <p14:creationId xmlns:p14="http://schemas.microsoft.com/office/powerpoint/2010/main" val="14840084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CDC has identified a number of best practice recommendations from a </a:t>
            </a:r>
            <a:r>
              <a:rPr lang="en-US" baseline="0" dirty="0" smtClean="0"/>
              <a:t>meta-analysis </a:t>
            </a:r>
            <a:r>
              <a:rPr lang="en-US" baseline="0" dirty="0" smtClean="0"/>
              <a:t>on over 12,000 reports of engagement strategies. From this </a:t>
            </a:r>
            <a:r>
              <a:rPr lang="en-US" baseline="0" dirty="0" smtClean="0"/>
              <a:t>meta-analysis</a:t>
            </a:r>
            <a:r>
              <a:rPr lang="en-US" baseline="0" dirty="0" smtClean="0"/>
              <a:t>, a recommendation for the five best evidence-based interventions (EBIs) emerged to engage individuals in HIV care. The study also identified a set of evidence-informed interventions that are promising and could yield enhance engagement, but the studies themselves were not as rigorously evaluated as the EBI conditions. It is also important to note that none of the studies included re-engagement following loss of contact or discontinuation as a component of engagement. </a:t>
            </a:r>
          </a:p>
          <a:p>
            <a:endParaRPr lang="en-US" baseline="0" dirty="0" smtClean="0"/>
          </a:p>
          <a:p>
            <a:r>
              <a:rPr lang="en-US" b="1" baseline="0" dirty="0" smtClean="0"/>
              <a:t>REFERENCE: </a:t>
            </a:r>
          </a:p>
          <a:p>
            <a:r>
              <a:rPr lang="en-US" b="0" baseline="0" dirty="0" err="1" smtClean="0"/>
              <a:t>Higa</a:t>
            </a:r>
            <a:r>
              <a:rPr lang="en-US" b="0" baseline="0" dirty="0" smtClean="0"/>
              <a:t>, D.H., </a:t>
            </a:r>
            <a:r>
              <a:rPr lang="en-US" b="0" baseline="0" dirty="0" err="1" smtClean="0"/>
              <a:t>Crepaz</a:t>
            </a:r>
            <a:r>
              <a:rPr lang="en-US" b="0" baseline="0" dirty="0" smtClean="0"/>
              <a:t>, N., Mullins, M.M., &amp; The Prevention Research Synthesis Project. (2016). Identifying best practices for increasing linkage to, retention, and re-engagement in HIV medical care: Findings from a systematic review, 1996-2014. </a:t>
            </a:r>
            <a:r>
              <a:rPr lang="en-US" b="0" i="1" baseline="0" dirty="0" smtClean="0"/>
              <a:t>AIDS and Behavior, 20, </a:t>
            </a:r>
            <a:r>
              <a:rPr lang="en-US" b="0" i="0" baseline="0" dirty="0" smtClean="0"/>
              <a:t>951-996.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90</a:t>
            </a:fld>
            <a:endParaRPr lang="en-US"/>
          </a:p>
        </p:txBody>
      </p:sp>
    </p:spTree>
    <p:extLst>
      <p:ext uri="{BB962C8B-B14F-4D97-AF65-F5344CB8AC3E}">
        <p14:creationId xmlns:p14="http://schemas.microsoft.com/office/powerpoint/2010/main" val="1673954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of the best practices in HIV care recommended by the CDC is ATRAS – anti-retroviral treatment and access to services. This intervention is focused specifically on building rapport and establishing linkage through a linkage coordinator. This individual encourages recognition of strengths and is able to link the individual, following assessment, to community resources that will assist in enhancing access to medical services. The typical timeline for this intervention is 5 sessions over a period of 90 days or until the individual is successfully linked. </a:t>
            </a:r>
          </a:p>
          <a:p>
            <a:endParaRPr lang="en-US" baseline="0" dirty="0" smtClean="0"/>
          </a:p>
          <a:p>
            <a:r>
              <a:rPr lang="en-US" baseline="0" dirty="0" smtClean="0"/>
              <a:t>The second recommended practice is designed to focus on retention through enhancing personal contacts between an interventionist and a client who meet during medical visits and talk on the phone between sessions. This individual will assist in any linkage issues, including case management around planning and organization to attend critical sessions. This intervention also uses a strengths-based focus for engagement and identification of goals. The timeline for this intervention is one year. </a:t>
            </a:r>
          </a:p>
          <a:p>
            <a:endParaRPr lang="en-US" baseline="0" dirty="0" smtClean="0"/>
          </a:p>
          <a:p>
            <a:r>
              <a:rPr lang="en-US" b="1" baseline="0" dirty="0" smtClean="0"/>
              <a:t>REFERENCE</a:t>
            </a:r>
            <a:r>
              <a:rPr lang="en-US" b="1" baseline="0" dirty="0" smtClean="0"/>
              <a:t>: </a:t>
            </a:r>
          </a:p>
          <a:p>
            <a:r>
              <a:rPr lang="en-US" b="0" baseline="0" dirty="0" err="1" smtClean="0"/>
              <a:t>Higa</a:t>
            </a:r>
            <a:r>
              <a:rPr lang="en-US" b="0" baseline="0" dirty="0" smtClean="0"/>
              <a:t>, D.H., </a:t>
            </a:r>
            <a:r>
              <a:rPr lang="en-US" b="0" baseline="0" dirty="0" err="1" smtClean="0"/>
              <a:t>Crepaz</a:t>
            </a:r>
            <a:r>
              <a:rPr lang="en-US" b="0" baseline="0" dirty="0" smtClean="0"/>
              <a:t>, N., Mullins, M.M., &amp; The Prevention Research Synthesis Project. (2016). Identifying best practices for increasing linkage to, retention, and re-engagement in HIV medical care: Findings from a systematic review, 1996-2014. </a:t>
            </a:r>
            <a:r>
              <a:rPr lang="en-US" b="0" i="1" baseline="0" dirty="0" smtClean="0"/>
              <a:t>AIDS and Behavior, 20, </a:t>
            </a:r>
            <a:r>
              <a:rPr lang="en-US" b="0" i="0" baseline="0" dirty="0" smtClean="0"/>
              <a:t>951-996. </a:t>
            </a:r>
            <a:endParaRPr lang="en-US" b="0" dirty="0"/>
          </a:p>
        </p:txBody>
      </p:sp>
      <p:sp>
        <p:nvSpPr>
          <p:cNvPr id="4" name="Slide Number Placeholder 3"/>
          <p:cNvSpPr>
            <a:spLocks noGrp="1"/>
          </p:cNvSpPr>
          <p:nvPr>
            <p:ph type="sldNum" sz="quarter" idx="10"/>
          </p:nvPr>
        </p:nvSpPr>
        <p:spPr/>
        <p:txBody>
          <a:bodyPr/>
          <a:lstStyle/>
          <a:p>
            <a:fld id="{28A40FCB-08AF-4B6B-AAEC-E165D97B2B97}" type="slidenum">
              <a:rPr lang="en-US" smtClean="0"/>
              <a:t>91</a:t>
            </a:fld>
            <a:endParaRPr lang="en-US"/>
          </a:p>
        </p:txBody>
      </p:sp>
    </p:spTree>
    <p:extLst>
      <p:ext uri="{BB962C8B-B14F-4D97-AF65-F5344CB8AC3E}">
        <p14:creationId xmlns:p14="http://schemas.microsoft.com/office/powerpoint/2010/main" val="14725116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Buprenorphine</a:t>
            </a:r>
            <a:r>
              <a:rPr lang="en-US" baseline="0" dirty="0" smtClean="0"/>
              <a:t> will be discussed later in the training as well, but the use of this medicine is useful in enhancing engagement with a nurse or physician in an HIV clinic in which an individual can receive doses and counseling with regular drug testing. The timeline for this intervention varies with initial daily administration to on-going weekly or monthly sessions. </a:t>
            </a:r>
          </a:p>
          <a:p>
            <a:endParaRPr lang="en-US" baseline="0" dirty="0" smtClean="0"/>
          </a:p>
          <a:p>
            <a:r>
              <a:rPr lang="en-US" baseline="0" dirty="0" smtClean="0"/>
              <a:t>Extended counseling is an intervention that involves a trained counselor providing on-going HIV-related care and focusing on aspects of healthy living and motivation for medical care. The timeline is monthly 2-hour long sessions. </a:t>
            </a:r>
          </a:p>
          <a:p>
            <a:endParaRPr lang="en-US" baseline="0" dirty="0" smtClean="0"/>
          </a:p>
          <a:p>
            <a:r>
              <a:rPr lang="en-US" b="1" baseline="0" dirty="0" smtClean="0"/>
              <a:t>REFERENCE: </a:t>
            </a:r>
          </a:p>
          <a:p>
            <a:r>
              <a:rPr lang="en-US" b="0" baseline="0" dirty="0" err="1" smtClean="0"/>
              <a:t>Higa</a:t>
            </a:r>
            <a:r>
              <a:rPr lang="en-US" b="0" baseline="0" dirty="0" smtClean="0"/>
              <a:t>, D.H., </a:t>
            </a:r>
            <a:r>
              <a:rPr lang="en-US" b="0" baseline="0" dirty="0" err="1" smtClean="0"/>
              <a:t>Crepaz</a:t>
            </a:r>
            <a:r>
              <a:rPr lang="en-US" b="0" baseline="0" dirty="0" smtClean="0"/>
              <a:t>, N., Mullins, M.M., &amp; The Prevention Research Synthesis Project. (2016). Identifying best practices for increasing linkage to, retention, and re-engagement in HIV medical care: Findings from a systematic review, 1996-2014. </a:t>
            </a:r>
            <a:r>
              <a:rPr lang="en-US" b="0" i="1" baseline="0" dirty="0" smtClean="0"/>
              <a:t>AIDS and Behavior, 20, </a:t>
            </a:r>
            <a:r>
              <a:rPr lang="en-US" b="0" i="0" baseline="0" dirty="0" smtClean="0"/>
              <a:t>951-996. </a:t>
            </a:r>
            <a:endParaRPr lang="en-US" b="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92</a:t>
            </a:fld>
            <a:endParaRPr lang="en-US"/>
          </a:p>
        </p:txBody>
      </p:sp>
    </p:spTree>
    <p:extLst>
      <p:ext uri="{BB962C8B-B14F-4D97-AF65-F5344CB8AC3E}">
        <p14:creationId xmlns:p14="http://schemas.microsoft.com/office/powerpoint/2010/main" val="7938833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Virology </a:t>
            </a:r>
            <a:r>
              <a:rPr lang="en-US" dirty="0" err="1" smtClean="0"/>
              <a:t>fasttrack</a:t>
            </a:r>
            <a:r>
              <a:rPr lang="en-US" dirty="0" smtClean="0"/>
              <a:t> utilizes electronic health records</a:t>
            </a:r>
            <a:r>
              <a:rPr lang="en-US" baseline="0" dirty="0" smtClean="0"/>
              <a:t> in order to provide regular updates to providers regarding relevant laboratories, follow-up appointments, and needed tests. Integration with notification systems in an existing electronic health record automates the alerts to free up other organizational resources. The timeline is on-going. </a:t>
            </a:r>
          </a:p>
          <a:p>
            <a:endParaRPr lang="en-US" baseline="0" dirty="0" smtClean="0"/>
          </a:p>
          <a:p>
            <a:r>
              <a:rPr lang="en-US" b="1" baseline="0" dirty="0" smtClean="0"/>
              <a:t>REFERENCE</a:t>
            </a:r>
            <a:r>
              <a:rPr lang="en-US" b="1" baseline="0" dirty="0" smtClean="0"/>
              <a:t>: </a:t>
            </a:r>
          </a:p>
          <a:p>
            <a:r>
              <a:rPr lang="en-US" b="0" baseline="0" dirty="0" err="1" smtClean="0"/>
              <a:t>Higa</a:t>
            </a:r>
            <a:r>
              <a:rPr lang="en-US" b="0" baseline="0" dirty="0" smtClean="0"/>
              <a:t>, D.H., </a:t>
            </a:r>
            <a:r>
              <a:rPr lang="en-US" b="0" baseline="0" dirty="0" err="1" smtClean="0"/>
              <a:t>Crepaz</a:t>
            </a:r>
            <a:r>
              <a:rPr lang="en-US" b="0" baseline="0" dirty="0" smtClean="0"/>
              <a:t>, N., Mullins, M.M., &amp; The Prevention Research Synthesis Project. (2016). Identifying best practices for increasing linkage to, retention, and re-engagement in HIV medical care: Findings from a systematic review, 1996-2014. </a:t>
            </a:r>
            <a:r>
              <a:rPr lang="en-US" b="0" i="1" baseline="0" dirty="0" smtClean="0"/>
              <a:t>AIDS and Behavior, 20, </a:t>
            </a:r>
            <a:r>
              <a:rPr lang="en-US" b="0" i="0" baseline="0" dirty="0" smtClean="0"/>
              <a:t>951-996. </a:t>
            </a:r>
            <a:endParaRPr lang="en-US" b="0"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93</a:t>
            </a:fld>
            <a:endParaRPr lang="en-US"/>
          </a:p>
        </p:txBody>
      </p:sp>
    </p:spTree>
    <p:extLst>
      <p:ext uri="{BB962C8B-B14F-4D97-AF65-F5344CB8AC3E}">
        <p14:creationId xmlns:p14="http://schemas.microsoft.com/office/powerpoint/2010/main" val="28859127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additional recommendation for intervention is</a:t>
            </a:r>
            <a:r>
              <a:rPr lang="en-US" baseline="0" dirty="0" smtClean="0"/>
              <a:t> the ACCEPT Model. The ACCEPT Model is a group-based intervention that is specifically targeted towards newly diagnosed, gender-specific youth. ACCEPT grew out of recognition that in 2013, only 78% of youth diagnosed with HIV were actually linked to care and only 52% were retained in care. The intent of the group format was to enhance engagement and retention for this particular vulnerable population. </a:t>
            </a:r>
            <a:endParaRPr lang="en-US" dirty="0" smtClean="0"/>
          </a:p>
          <a:p>
            <a:endParaRPr lang="en-US" dirty="0" smtClean="0"/>
          </a:p>
          <a:p>
            <a:r>
              <a:rPr lang="en-US" b="1" dirty="0" smtClean="0"/>
              <a:t>REFERENCE</a:t>
            </a:r>
            <a:r>
              <a:rPr lang="en-US" b="1" dirty="0" smtClean="0"/>
              <a:t>: </a:t>
            </a:r>
            <a:endParaRPr lang="en-US" b="0" dirty="0" smtClean="0"/>
          </a:p>
          <a:p>
            <a:r>
              <a:rPr lang="en-US" b="0" dirty="0" err="1" smtClean="0"/>
              <a:t>Hosek</a:t>
            </a:r>
            <a:r>
              <a:rPr lang="en-US" b="0" dirty="0" smtClean="0"/>
              <a:t>, S.G., Harper, G.W., </a:t>
            </a:r>
            <a:r>
              <a:rPr lang="en-US" b="0" dirty="0" err="1" smtClean="0"/>
              <a:t>Lemos</a:t>
            </a:r>
            <a:r>
              <a:rPr lang="en-US" b="0" dirty="0" smtClean="0"/>
              <a:t>, D., Burke-Miller, J., Lee, S.,</a:t>
            </a:r>
            <a:r>
              <a:rPr lang="en-US" b="0" baseline="0" dirty="0" smtClean="0"/>
              <a:t> Friedman, L., &amp; Martinez, J. (2018). Project ACCEPT: Evaluation of a group-based intervention to improve engagement in care for youth newly diagnosed with HIV. </a:t>
            </a:r>
            <a:r>
              <a:rPr lang="en-US" b="0" i="1" baseline="0" dirty="0" smtClean="0"/>
              <a:t>AIDS and Behavior,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10.1007/s10461-018-2034-4.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ahead of print]. Retrieved from: http://link.springer.com/content/pdf/10.1007%2Fs10461-018-2034-4.pdf. </a:t>
            </a:r>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94</a:t>
            </a:fld>
            <a:endParaRPr lang="en-US"/>
          </a:p>
        </p:txBody>
      </p:sp>
    </p:spTree>
    <p:extLst>
      <p:ext uri="{BB962C8B-B14F-4D97-AF65-F5344CB8AC3E}">
        <p14:creationId xmlns:p14="http://schemas.microsoft.com/office/powerpoint/2010/main" val="5493146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ACCEPT Model consisted of</a:t>
            </a:r>
            <a:r>
              <a:rPr lang="en-US" baseline="0" dirty="0" smtClean="0"/>
              <a:t> six group session and three individual sessions (pre and post). The groups were identified as being gender-specific to focus on engagement and opportunities to identify gender-specific health issues. The outcomes of the groups were focused on enhancing engagement and adherence to treatment, decreasing barriers, and improving education about stigma and social supports. In general, outcomes showed that ACCEPT participants were 2.3 time more likely to take HIV medication over a 12-month period. These participants also demonstrated earlier viral load decline. The participants were equally likely to indicate decreases in overall psychosocial distress ratings. </a:t>
            </a:r>
            <a:endParaRPr lang="en-US" dirty="0" smtClean="0"/>
          </a:p>
          <a:p>
            <a:endParaRPr lang="en-US" dirty="0" smtClean="0"/>
          </a:p>
          <a:p>
            <a:r>
              <a:rPr lang="en-US" b="1" dirty="0" smtClean="0"/>
              <a:t>REFERENCE: </a:t>
            </a:r>
            <a:endParaRPr lang="en-US" b="0" dirty="0" smtClean="0"/>
          </a:p>
          <a:p>
            <a:r>
              <a:rPr lang="en-US" b="0" dirty="0" err="1" smtClean="0"/>
              <a:t>Hosek</a:t>
            </a:r>
            <a:r>
              <a:rPr lang="en-US" b="0" dirty="0" smtClean="0"/>
              <a:t>, S.G., Harper, G.W., </a:t>
            </a:r>
            <a:r>
              <a:rPr lang="en-US" b="0" dirty="0" err="1" smtClean="0"/>
              <a:t>Lemos</a:t>
            </a:r>
            <a:r>
              <a:rPr lang="en-US" b="0" dirty="0" smtClean="0"/>
              <a:t>, D., Burke-Miller, J., Lee, S.,</a:t>
            </a:r>
            <a:r>
              <a:rPr lang="en-US" b="0" baseline="0" dirty="0" smtClean="0"/>
              <a:t> Friedman, L., &amp; Martinez, J. (2018). Project ACCEPT: Evaluation of a group-based intervention to improve engagement in care for youth newly diagnosed with HIV. </a:t>
            </a:r>
            <a:r>
              <a:rPr lang="en-US" b="0" i="1" baseline="0" dirty="0" smtClean="0"/>
              <a:t>AIDS and Behavior,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10.1007/s10461-018-2034-4.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ahead of print]. Retrieved from: http://link.springer.com/content/pdf/10.1007%2Fs10461-018-2034-4.pdf. </a:t>
            </a:r>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95</a:t>
            </a:fld>
            <a:endParaRPr lang="en-US"/>
          </a:p>
        </p:txBody>
      </p:sp>
    </p:spTree>
    <p:extLst>
      <p:ext uri="{BB962C8B-B14F-4D97-AF65-F5344CB8AC3E}">
        <p14:creationId xmlns:p14="http://schemas.microsoft.com/office/powerpoint/2010/main" val="6942808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format of the ACCEPT model broke down into two individual pre-group sessions that focused</a:t>
            </a:r>
            <a:r>
              <a:rPr lang="en-US" baseline="0" dirty="0" smtClean="0"/>
              <a:t> on introducing the purpose of the group and giving participants opportunities to ask questions. The first group session provided an overview of HIV, the second on disclosure and stigma, and the third on medical intervention and adherence. Session four, five, and six enhance aspects of healthy living, including substance use issues, positive sexuality, and self-esteem. The final session was an individual session post-group that summarized experiences in group and developed a future plan for on-going support. </a:t>
            </a:r>
          </a:p>
          <a:p>
            <a:endParaRPr lang="en-US" baseline="0" dirty="0" smtClean="0"/>
          </a:p>
          <a:p>
            <a:r>
              <a:rPr lang="en-US" b="1" dirty="0" smtClean="0"/>
              <a:t>REFERENCE</a:t>
            </a:r>
            <a:r>
              <a:rPr lang="en-US" b="1" dirty="0" smtClean="0"/>
              <a:t>: </a:t>
            </a:r>
            <a:endParaRPr lang="en-US" b="0" dirty="0" smtClean="0"/>
          </a:p>
          <a:p>
            <a:r>
              <a:rPr lang="en-US" b="0" dirty="0" err="1" smtClean="0"/>
              <a:t>Hosek</a:t>
            </a:r>
            <a:r>
              <a:rPr lang="en-US" b="0" dirty="0" smtClean="0"/>
              <a:t>, S.G., Harper, G.W., </a:t>
            </a:r>
            <a:r>
              <a:rPr lang="en-US" b="0" dirty="0" err="1" smtClean="0"/>
              <a:t>Lemos</a:t>
            </a:r>
            <a:r>
              <a:rPr lang="en-US" b="0" dirty="0" smtClean="0"/>
              <a:t>, D., Burke-Miller, J., Lee, S.,</a:t>
            </a:r>
            <a:r>
              <a:rPr lang="en-US" b="0" baseline="0" dirty="0" smtClean="0"/>
              <a:t> Friedman, L., &amp; Martinez, J. (2018). Project ACCEPT: Evaluation of a group-based intervention to improve engagement in care for youth newly diagnosed with HIV. </a:t>
            </a:r>
            <a:r>
              <a:rPr lang="en-US" b="0" i="1" baseline="0" dirty="0" smtClean="0"/>
              <a:t>AIDS and Behavior,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10.1007/s10461-018-2034-4.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ahead of print]. Retrieved from: http://link.springer.com/content/pdf/10.1007%2Fs10461-018-2034-4.pdf. </a:t>
            </a:r>
            <a:endParaRPr lang="en-US" b="1" dirty="0" smtClean="0"/>
          </a:p>
        </p:txBody>
      </p:sp>
      <p:sp>
        <p:nvSpPr>
          <p:cNvPr id="4" name="Slide Number Placeholder 3"/>
          <p:cNvSpPr>
            <a:spLocks noGrp="1"/>
          </p:cNvSpPr>
          <p:nvPr>
            <p:ph type="sldNum" sz="quarter" idx="10"/>
          </p:nvPr>
        </p:nvSpPr>
        <p:spPr/>
        <p:txBody>
          <a:bodyPr/>
          <a:lstStyle/>
          <a:p>
            <a:fld id="{28A40FCB-08AF-4B6B-AAEC-E165D97B2B97}" type="slidenum">
              <a:rPr lang="en-US" smtClean="0"/>
              <a:t>96</a:t>
            </a:fld>
            <a:endParaRPr lang="en-US"/>
          </a:p>
        </p:txBody>
      </p:sp>
    </p:spTree>
    <p:extLst>
      <p:ext uri="{BB962C8B-B14F-4D97-AF65-F5344CB8AC3E}">
        <p14:creationId xmlns:p14="http://schemas.microsoft.com/office/powerpoint/2010/main" val="39314804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0" dirty="0" smtClean="0"/>
          </a:p>
          <a:p>
            <a:r>
              <a:rPr lang="en-US" b="0" dirty="0" smtClean="0"/>
              <a:t>This</a:t>
            </a:r>
            <a:r>
              <a:rPr lang="en-US" b="0" baseline="0" dirty="0" smtClean="0"/>
              <a:t> section will begin to discuss recommendations for promoting behavior change among individuals seeking substance use disorder treatment. While this section is primarily focused on substance use disorder treatment, HIV treatment resources may be embedded in programs and practice recommendations.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Fotolia</a:t>
            </a:r>
            <a:r>
              <a:rPr lang="en-US" altLang="en-US" baseline="0" dirty="0" smtClean="0"/>
              <a:t>, purchased image, 2017.</a:t>
            </a: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97</a:t>
            </a:fld>
            <a:endParaRPr lang="en-US"/>
          </a:p>
        </p:txBody>
      </p:sp>
    </p:spTree>
    <p:extLst>
      <p:ext uri="{BB962C8B-B14F-4D97-AF65-F5344CB8AC3E}">
        <p14:creationId xmlns:p14="http://schemas.microsoft.com/office/powerpoint/2010/main" val="40904439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 two different categories</a:t>
            </a:r>
            <a:r>
              <a:rPr lang="en-US" baseline="0" dirty="0" smtClean="0"/>
              <a:t> of medications that can be used to treat alcohol use disorders and opioid use disorders. The medications for alcohol use disorder are </a:t>
            </a:r>
            <a:r>
              <a:rPr lang="en-US" baseline="0" dirty="0" err="1" smtClean="0"/>
              <a:t>acamprosate</a:t>
            </a:r>
            <a:r>
              <a:rPr lang="en-US" baseline="0" dirty="0" smtClean="0"/>
              <a:t>, naltrexone, disulfiram, and extended-release naltrexone. The medications approved for opioid use disorders are naltrexone, methadone, buprenorphine, and buprenorphine/naloxone combinations. While these medications have different physiological and neurochemical effects, all have been thoroughly researched and demonstrated efficacy in managing symptoms and improving functioning. </a:t>
            </a:r>
            <a:endParaRPr lang="en-US" dirty="0"/>
          </a:p>
        </p:txBody>
      </p:sp>
      <p:sp>
        <p:nvSpPr>
          <p:cNvPr id="4" name="Slide Number Placeholder 3"/>
          <p:cNvSpPr>
            <a:spLocks noGrp="1"/>
          </p:cNvSpPr>
          <p:nvPr>
            <p:ph type="sldNum" sz="quarter" idx="10"/>
          </p:nvPr>
        </p:nvSpPr>
        <p:spPr/>
        <p:txBody>
          <a:bodyPr/>
          <a:lstStyle/>
          <a:p>
            <a:fld id="{28A40FCB-08AF-4B6B-AAEC-E165D97B2B97}" type="slidenum">
              <a:rPr lang="en-US" smtClean="0"/>
              <a:t>98</a:t>
            </a:fld>
            <a:endParaRPr lang="en-US"/>
          </a:p>
        </p:txBody>
      </p:sp>
    </p:spTree>
    <p:extLst>
      <p:ext uri="{BB962C8B-B14F-4D97-AF65-F5344CB8AC3E}">
        <p14:creationId xmlns:p14="http://schemas.microsoft.com/office/powerpoint/2010/main" val="24087885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9F95668-D7DD-4088-80B7-BEA90C0C5F34}" type="slidenum">
              <a:rPr lang="en-US" altLang="en-US">
                <a:solidFill>
                  <a:srgbClr val="000000"/>
                </a:solidFill>
                <a:effectLst/>
              </a:rPr>
              <a:pPr algn="r" eaLnBrk="1" hangingPunct="1">
                <a:spcBef>
                  <a:spcPct val="0"/>
                </a:spcBef>
              </a:pPr>
              <a:t>99</a:t>
            </a:fld>
            <a:endParaRPr lang="en-US" altLang="en-US">
              <a:solidFill>
                <a:srgbClr val="000000"/>
              </a:solidFill>
              <a:effectLst/>
            </a:endParaRPr>
          </a:p>
        </p:txBody>
      </p:sp>
      <p:sp>
        <p:nvSpPr>
          <p:cNvPr id="101379" name="Rectangle 2"/>
          <p:cNvSpPr>
            <a:spLocks noGrp="1" noRot="1" noChangeAspect="1" noChangeArrowheads="1" noTextEdit="1"/>
          </p:cNvSpPr>
          <p:nvPr>
            <p:ph type="sldImg"/>
          </p:nvPr>
        </p:nvSpPr>
        <p:spPr>
          <a:xfrm>
            <a:off x="406400" y="696913"/>
            <a:ext cx="6197600" cy="3486150"/>
          </a:xfrm>
          <a:ln/>
        </p:spPr>
      </p:sp>
      <p:sp>
        <p:nvSpPr>
          <p:cNvPr id="101380" name="Rectangle 3"/>
          <p:cNvSpPr>
            <a:spLocks noGrp="1" noChangeArrowheads="1"/>
          </p:cNvSpPr>
          <p:nvPr>
            <p:ph type="body" idx="1"/>
          </p:nvPr>
        </p:nvSpPr>
        <p:spPr>
          <a:xfrm>
            <a:off x="935039"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This slide graphically depicts the different types of opioids (whether they are prescribed medications such as Vicodin or methadone, or an illicit substance, like heroin).</a:t>
            </a:r>
          </a:p>
          <a:p>
            <a:endParaRPr lang="en-US" altLang="en-US" dirty="0" smtClean="0">
              <a:latin typeface="Arial" pitchFamily="34" charset="0"/>
            </a:endParaRPr>
          </a:p>
          <a:p>
            <a:r>
              <a:rPr lang="en-US" altLang="en-US" b="1" i="1" dirty="0" smtClean="0">
                <a:latin typeface="Arial" pitchFamily="34" charset="0"/>
              </a:rPr>
              <a:t>Move forward to reveal first line (full agonist)</a:t>
            </a:r>
            <a:endParaRPr lang="en-US" altLang="en-US" dirty="0" smtClean="0">
              <a:latin typeface="Arial" pitchFamily="34" charset="0"/>
            </a:endParaRPr>
          </a:p>
          <a:p>
            <a:r>
              <a:rPr lang="en-US" altLang="en-US" dirty="0" smtClean="0">
                <a:latin typeface="Arial" pitchFamily="34" charset="0"/>
              </a:rPr>
              <a:t>Full agonists (e.g., heroin, opium, Vicodin, methadone, etc.) fully activate the receptors so that the more you use, the more effect you experience.  If someone continues to use, they will eventually experience overdose and, possibly, death.</a:t>
            </a:r>
          </a:p>
          <a:p>
            <a:endParaRPr lang="en-US" altLang="en-US" b="1" i="1" dirty="0" smtClean="0">
              <a:latin typeface="Arial" pitchFamily="34" charset="0"/>
            </a:endParaRPr>
          </a:p>
          <a:p>
            <a:r>
              <a:rPr lang="en-US" altLang="en-US" b="1" i="1" dirty="0" smtClean="0">
                <a:latin typeface="Arial" pitchFamily="34" charset="0"/>
              </a:rPr>
              <a:t>The following metaphor may be helpful in explaining the differences between the types of opioids:</a:t>
            </a:r>
            <a:endParaRPr lang="en-US" altLang="en-US" dirty="0" smtClean="0">
              <a:latin typeface="Arial" pitchFamily="34" charset="0"/>
            </a:endParaRPr>
          </a:p>
          <a:p>
            <a:r>
              <a:rPr lang="en-US" altLang="en-US" dirty="0" smtClean="0">
                <a:latin typeface="Arial" pitchFamily="34" charset="0"/>
              </a:rPr>
              <a:t>Opioid agonists work like having the right key to a door.  You put the key in the lock, the lock turns and the door opens completely. </a:t>
            </a:r>
          </a:p>
          <a:p>
            <a:endParaRPr lang="en-US" altLang="en-US" b="1" i="1" dirty="0" smtClean="0">
              <a:latin typeface="Arial" pitchFamily="34" charset="0"/>
            </a:endParaRPr>
          </a:p>
          <a:p>
            <a:r>
              <a:rPr lang="en-US" altLang="en-US" b="1" i="1" dirty="0" smtClean="0">
                <a:latin typeface="Arial" pitchFamily="34" charset="0"/>
              </a:rPr>
              <a:t>Move forward to reveal the next line (antagonists)</a:t>
            </a:r>
            <a:endParaRPr lang="en-US" altLang="en-US" dirty="0" smtClean="0">
              <a:latin typeface="Arial" pitchFamily="34" charset="0"/>
            </a:endParaRPr>
          </a:p>
          <a:p>
            <a:r>
              <a:rPr lang="en-US" altLang="en-US" dirty="0" smtClean="0">
                <a:latin typeface="Arial" pitchFamily="34" charset="0"/>
              </a:rPr>
              <a:t>Opioid antagonists (e.g., naltrexone, naloxone) fill the receptors and block the action of other opioids. If the person has used an opioid agonist, the antagonist will replace it on the receptor and the person will experience withdrawal.  If the person is stable on an antagonist, and uses another opioid, the antagonist will block the effects, preventing the user from experiencing the high.</a:t>
            </a:r>
          </a:p>
          <a:p>
            <a:pPr eaLnBrk="1" hangingPunct="1"/>
            <a:endParaRPr lang="en-US" altLang="en-US" dirty="0" smtClean="0">
              <a:latin typeface="Arial" pitchFamily="34" charset="0"/>
            </a:endParaRPr>
          </a:p>
          <a:p>
            <a:r>
              <a:rPr lang="en-US" altLang="en-US" b="1" i="1" dirty="0" smtClean="0">
                <a:latin typeface="Arial" pitchFamily="34" charset="0"/>
              </a:rPr>
              <a:t>The door metaphor continued:</a:t>
            </a:r>
            <a:endParaRPr lang="en-US" altLang="en-US" dirty="0" smtClean="0">
              <a:latin typeface="Arial" pitchFamily="34" charset="0"/>
            </a:endParaRPr>
          </a:p>
          <a:p>
            <a:r>
              <a:rPr lang="en-US" altLang="en-US" dirty="0" smtClean="0">
                <a:latin typeface="Arial" pitchFamily="34" charset="0"/>
              </a:rPr>
              <a:t>Opioid antagonists work like having the wrong key to a door.  You put the key in the lock; the door remains locked and will not open.  Additionally, since the key is in the lock, no other key can be put in the lock (even if it is the right key for that door) until the wrong key is removed.</a:t>
            </a:r>
          </a:p>
          <a:p>
            <a:endParaRPr lang="en-US" altLang="en-US" b="1" i="1" dirty="0" smtClean="0">
              <a:latin typeface="Arial" pitchFamily="34" charset="0"/>
            </a:endParaRPr>
          </a:p>
          <a:p>
            <a:r>
              <a:rPr lang="en-US" altLang="en-US" b="1" i="1" dirty="0" smtClean="0">
                <a:latin typeface="Arial" pitchFamily="34" charset="0"/>
              </a:rPr>
              <a:t>Move forward to reveal the last line (partial agonists)</a:t>
            </a:r>
            <a:endParaRPr lang="en-US" altLang="en-US" dirty="0" smtClean="0">
              <a:latin typeface="Arial" pitchFamily="34" charset="0"/>
            </a:endParaRPr>
          </a:p>
          <a:p>
            <a:r>
              <a:rPr lang="en-US" altLang="en-US" dirty="0" smtClean="0">
                <a:latin typeface="Arial" pitchFamily="34" charset="0"/>
              </a:rPr>
              <a:t>Opioid partial agonists (e.g., buprenorphine) are in the middle.  At lower doses, they work just like agonists, filling the receptor and preventing withdrawal symptoms.  However, as the dose increases, a ceiling effect occurs so that if more is used, no more effect is achieved.  This ceiling effect applies both to opioid euphoria (they don</a:t>
            </a:r>
            <a:r>
              <a:rPr lang="ja-JP" altLang="en-US" dirty="0" smtClean="0">
                <a:latin typeface="Arial" pitchFamily="34" charset="0"/>
              </a:rPr>
              <a:t>’</a:t>
            </a:r>
            <a:r>
              <a:rPr lang="en-US" altLang="ja-JP" dirty="0" smtClean="0">
                <a:latin typeface="Arial" pitchFamily="34" charset="0"/>
              </a:rPr>
              <a:t>t feel high), and to the respiratory suppression (making overdose less likely).</a:t>
            </a:r>
          </a:p>
          <a:p>
            <a:endParaRPr lang="en-US" altLang="en-US" b="1" i="1" dirty="0" smtClean="0">
              <a:latin typeface="Arial" pitchFamily="34" charset="0"/>
            </a:endParaRPr>
          </a:p>
          <a:p>
            <a:r>
              <a:rPr lang="en-US" altLang="en-US" b="1" i="1" dirty="0" smtClean="0">
                <a:latin typeface="Arial" pitchFamily="34" charset="0"/>
              </a:rPr>
              <a:t>The door metaphor continued:</a:t>
            </a:r>
            <a:endParaRPr lang="en-US" altLang="en-US" dirty="0" smtClean="0">
              <a:latin typeface="Arial" pitchFamily="34" charset="0"/>
            </a:endParaRPr>
          </a:p>
          <a:p>
            <a:r>
              <a:rPr lang="en-US" altLang="en-US" dirty="0" smtClean="0">
                <a:latin typeface="Arial" pitchFamily="34" charset="0"/>
              </a:rPr>
              <a:t>Opioid partial agonists work like having the right key to a door, but the chain is on the door.  The key goes in and opens the door, but it will only open so far.</a:t>
            </a:r>
          </a:p>
        </p:txBody>
      </p:sp>
    </p:spTree>
    <p:extLst>
      <p:ext uri="{BB962C8B-B14F-4D97-AF65-F5344CB8AC3E}">
        <p14:creationId xmlns:p14="http://schemas.microsoft.com/office/powerpoint/2010/main" val="334844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DD04284-C429-47FC-B941-6D34E3BAF9A8}" type="datetime1">
              <a:rPr lang="en-US" smtClean="0"/>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57936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B80389-D6F8-4C1F-A8FB-12FD8681E7DF}"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407385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A65063-C00C-466F-931B-DEFA0959C445}"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426434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E8DCA-E0E2-455E-8292-A8DA4D6B03AE}"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3985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FD69B2-638A-4B42-B1DF-BD70A8EFDEFE}"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989558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EFE4DC9-6C8A-461B-93E3-1E1B9EB63278}" type="datetime1">
              <a:rPr lang="en-US" smtClean="0"/>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359500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8D1250-DEDD-471E-9ED1-366E835867EF}" type="datetime1">
              <a:rPr lang="en-US" smtClean="0"/>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229905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2221B-BE76-49A8-B8A4-188FDB6E3D34}"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108473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5425BA-5039-4A47-8078-C5C569ABDB02}"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56452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7200"/>
            <a:ext cx="10668000" cy="762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492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313" y="4956542"/>
            <a:ext cx="9982961" cy="323165"/>
          </a:xfrm>
        </p:spPr>
        <p:txBody>
          <a:bodyPr wrap="square" anchor="t" anchorCtr="0">
            <a:spAutoFit/>
          </a:bodyPr>
          <a:lstStyle>
            <a:lvl1pPr algn="ctr">
              <a:lnSpc>
                <a:spcPct val="80000"/>
              </a:lnSpc>
              <a:defRPr sz="1800" b="0" i="0" spc="0" baseline="0">
                <a:solidFill>
                  <a:schemeClr val="tx1">
                    <a:lumMod val="50000"/>
                    <a:lumOff val="50000"/>
                  </a:schemeClr>
                </a:solidFill>
                <a:latin typeface="+mj-lt"/>
                <a:cs typeface="Rockwell"/>
              </a:defRPr>
            </a:lvl1pPr>
          </a:lstStyle>
          <a:p>
            <a:r>
              <a:rPr lang="en-US" dirty="0"/>
              <a:t>CLICK TO EDIT TITLE LOREM IPSUM DOLOR </a:t>
            </a:r>
          </a:p>
        </p:txBody>
      </p:sp>
      <p:sp>
        <p:nvSpPr>
          <p:cNvPr id="3" name="Rectangle 2"/>
          <p:cNvSpPr/>
          <p:nvPr userDrawn="1"/>
        </p:nvSpPr>
        <p:spPr>
          <a:xfrm>
            <a:off x="-4284" y="6298393"/>
            <a:ext cx="2484592" cy="5596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descr="gradient_2.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7091" y="1554996"/>
            <a:ext cx="6650183" cy="2389910"/>
          </a:xfrm>
          <a:prstGeom prst="rect">
            <a:avLst/>
          </a:prstGeom>
        </p:spPr>
      </p:pic>
      <p:sp>
        <p:nvSpPr>
          <p:cNvPr id="10" name="Rectangle 9"/>
          <p:cNvSpPr/>
          <p:nvPr userDrawn="1"/>
        </p:nvSpPr>
        <p:spPr>
          <a:xfrm flipH="1">
            <a:off x="-4285" y="1"/>
            <a:ext cx="12196284" cy="60325"/>
          </a:xfrm>
          <a:prstGeom prst="rect">
            <a:avLst/>
          </a:prstGeom>
          <a:gradFill flip="none" rotWithShape="1">
            <a:gsLst>
              <a:gs pos="0">
                <a:srgbClr val="BAD12C"/>
              </a:gs>
              <a:gs pos="40000">
                <a:srgbClr val="009ABC"/>
              </a:gs>
            </a:gsLst>
            <a:lin ang="0" scaled="1"/>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cxnSp>
        <p:nvCxnSpPr>
          <p:cNvPr id="11" name="Straight Connector 10"/>
          <p:cNvCxnSpPr/>
          <p:nvPr userDrawn="1"/>
        </p:nvCxnSpPr>
        <p:spPr>
          <a:xfrm>
            <a:off x="3962400" y="4478883"/>
            <a:ext cx="417406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91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9F504D-E8F0-4120-8059-E3269253BEBD}"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34915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2" name="Picture 1" descr="header.jpg"/>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1"/>
            <a:ext cx="12191999" cy="6858001"/>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159285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 Blue">
    <p:spTree>
      <p:nvGrpSpPr>
        <p:cNvPr id="1" name=""/>
        <p:cNvGrpSpPr/>
        <p:nvPr/>
      </p:nvGrpSpPr>
      <p:grpSpPr>
        <a:xfrm>
          <a:off x="0" y="0"/>
          <a:ext cx="0" cy="0"/>
          <a:chOff x="0" y="0"/>
          <a:chExt cx="0" cy="0"/>
        </a:xfrm>
      </p:grpSpPr>
      <p:pic>
        <p:nvPicPr>
          <p:cNvPr id="3" name="Picture 2" descr="crow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295170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 Blue">
    <p:spTree>
      <p:nvGrpSpPr>
        <p:cNvPr id="1" name=""/>
        <p:cNvGrpSpPr/>
        <p:nvPr/>
      </p:nvGrpSpPr>
      <p:grpSpPr>
        <a:xfrm>
          <a:off x="0" y="0"/>
          <a:ext cx="0" cy="0"/>
          <a:chOff x="0" y="0"/>
          <a:chExt cx="0" cy="0"/>
        </a:xfrm>
      </p:grpSpPr>
      <p:pic>
        <p:nvPicPr>
          <p:cNvPr id="2" name="Picture 1" descr="crowd-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userDrawn="1"/>
        </p:nvSpPr>
        <p:spPr>
          <a:xfrm flipH="1">
            <a:off x="-4"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2062104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 Blue">
    <p:spTree>
      <p:nvGrpSpPr>
        <p:cNvPr id="1" name=""/>
        <p:cNvGrpSpPr/>
        <p:nvPr/>
      </p:nvGrpSpPr>
      <p:grpSpPr>
        <a:xfrm>
          <a:off x="0" y="0"/>
          <a:ext cx="0" cy="0"/>
          <a:chOff x="0" y="0"/>
          <a:chExt cx="0" cy="0"/>
        </a:xfrm>
      </p:grpSpPr>
      <p:pic>
        <p:nvPicPr>
          <p:cNvPr id="2" name="Picture 1" descr="header.jpg"/>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1"/>
            <a:ext cx="12191999" cy="6858001"/>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6" name="Rectangle 5"/>
          <p:cNvSpPr/>
          <p:nvPr userDrawn="1"/>
        </p:nvSpPr>
        <p:spPr>
          <a:xfrm>
            <a:off x="0" y="-1"/>
            <a:ext cx="12192000" cy="6858000"/>
          </a:xfrm>
          <a:prstGeom prst="rect">
            <a:avLst/>
          </a:prstGeom>
          <a:solidFill>
            <a:srgbClr val="14596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4199393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6" name="Picture 5" descr="inse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4" name="Rectangle 3"/>
          <p:cNvSpPr/>
          <p:nvPr userDrawn="1"/>
        </p:nvSpPr>
        <p:spPr>
          <a:xfrm flipH="1">
            <a:off x="-4"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5"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2132913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 Green">
    <p:spTree>
      <p:nvGrpSpPr>
        <p:cNvPr id="1" name=""/>
        <p:cNvGrpSpPr/>
        <p:nvPr/>
      </p:nvGrpSpPr>
      <p:grpSpPr>
        <a:xfrm>
          <a:off x="0" y="0"/>
          <a:ext cx="0" cy="0"/>
          <a:chOff x="0" y="0"/>
          <a:chExt cx="0" cy="0"/>
        </a:xfrm>
      </p:grpSpPr>
      <p:pic>
        <p:nvPicPr>
          <p:cNvPr id="2" name="Picture 1" descr="capitol.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flipH="1">
            <a:off x="0"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5"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2053925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people-collag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466471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24748843106_181ac26b18_o-2.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0" y="-20637"/>
            <a:ext cx="12192000" cy="6878638"/>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4"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29929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88389" y="985323"/>
            <a:ext cx="88315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1688389" y="5477971"/>
            <a:ext cx="8831540" cy="276999"/>
          </a:xfrm>
        </p:spPr>
        <p:txBody>
          <a:bodyPr wrap="square" anchor="t" anchorCtr="0">
            <a:spAutoFit/>
          </a:bodyPr>
          <a:lstStyle>
            <a:lvl1pPr algn="l">
              <a:defRPr sz="1200" b="0" i="1" kern="1000" spc="0">
                <a:solidFill>
                  <a:schemeClr val="tx1"/>
                </a:solidFill>
                <a:latin typeface="+mj-lt"/>
                <a:cs typeface="Open Sans"/>
              </a:defRPr>
            </a:lvl1pPr>
          </a:lstStyle>
          <a:p>
            <a:pPr lvl="0"/>
            <a:r>
              <a:rPr lang="en-US" dirty="0"/>
              <a:t>Click to edit caption</a:t>
            </a:r>
          </a:p>
        </p:txBody>
      </p:sp>
    </p:spTree>
    <p:extLst>
      <p:ext uri="{BB962C8B-B14F-4D97-AF65-F5344CB8AC3E}">
        <p14:creationId xmlns:p14="http://schemas.microsoft.com/office/powerpoint/2010/main" val="93700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5" name="Rectangle 24"/>
          <p:cNvSpPr/>
          <p:nvPr userDrawn="1"/>
        </p:nvSpPr>
        <p:spPr>
          <a:xfrm>
            <a:off x="-79023" y="-67733"/>
            <a:ext cx="12361333" cy="701886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dirty="0"/>
          </a:p>
        </p:txBody>
      </p:sp>
      <p:sp>
        <p:nvSpPr>
          <p:cNvPr id="26" name="Rectangle 25"/>
          <p:cNvSpPr/>
          <p:nvPr userDrawn="1"/>
        </p:nvSpPr>
        <p:spPr>
          <a:xfrm>
            <a:off x="6096001" y="2286000"/>
            <a:ext cx="6186311"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p:cNvSpPr>
            <a:spLocks noGrp="1"/>
          </p:cNvSpPr>
          <p:nvPr>
            <p:ph type="pic" sz="quarter" idx="10"/>
          </p:nvPr>
        </p:nvSpPr>
        <p:spPr>
          <a:xfrm>
            <a:off x="0" y="0"/>
            <a:ext cx="6096000" cy="4572000"/>
          </a:xfrm>
        </p:spPr>
        <p:txBody>
          <a:bodyPr/>
          <a:lstStyle/>
          <a:p>
            <a:endParaRPr lang="en-US" dirty="0"/>
          </a:p>
        </p:txBody>
      </p:sp>
      <p:sp>
        <p:nvSpPr>
          <p:cNvPr id="17" name="Picture Placeholder 16"/>
          <p:cNvSpPr>
            <a:spLocks noGrp="1"/>
          </p:cNvSpPr>
          <p:nvPr>
            <p:ph type="pic" sz="quarter" idx="11"/>
          </p:nvPr>
        </p:nvSpPr>
        <p:spPr>
          <a:xfrm>
            <a:off x="0" y="4572000"/>
            <a:ext cx="3048000" cy="2286000"/>
          </a:xfrm>
        </p:spPr>
        <p:txBody>
          <a:bodyPr/>
          <a:lstStyle/>
          <a:p>
            <a:endParaRPr lang="en-US" dirty="0"/>
          </a:p>
        </p:txBody>
      </p:sp>
      <p:sp>
        <p:nvSpPr>
          <p:cNvPr id="18" name="Picture Placeholder 16"/>
          <p:cNvSpPr>
            <a:spLocks noGrp="1"/>
          </p:cNvSpPr>
          <p:nvPr>
            <p:ph type="pic" sz="quarter" idx="12"/>
          </p:nvPr>
        </p:nvSpPr>
        <p:spPr>
          <a:xfrm>
            <a:off x="3048000" y="4572000"/>
            <a:ext cx="3048000" cy="2286000"/>
          </a:xfrm>
        </p:spPr>
        <p:txBody>
          <a:bodyPr/>
          <a:lstStyle/>
          <a:p>
            <a:endParaRPr lang="en-US" dirty="0"/>
          </a:p>
        </p:txBody>
      </p:sp>
      <p:sp>
        <p:nvSpPr>
          <p:cNvPr id="19" name="Picture Placeholder 16"/>
          <p:cNvSpPr>
            <a:spLocks noGrp="1"/>
          </p:cNvSpPr>
          <p:nvPr>
            <p:ph type="pic" sz="quarter" idx="13"/>
          </p:nvPr>
        </p:nvSpPr>
        <p:spPr>
          <a:xfrm>
            <a:off x="6096000" y="4572000"/>
            <a:ext cx="3048000" cy="2286000"/>
          </a:xfrm>
        </p:spPr>
        <p:txBody>
          <a:bodyPr/>
          <a:lstStyle/>
          <a:p>
            <a:endParaRPr lang="en-US" dirty="0"/>
          </a:p>
        </p:txBody>
      </p:sp>
      <p:sp>
        <p:nvSpPr>
          <p:cNvPr id="20" name="Picture Placeholder 16"/>
          <p:cNvSpPr>
            <a:spLocks noGrp="1"/>
          </p:cNvSpPr>
          <p:nvPr>
            <p:ph type="pic" sz="quarter" idx="14"/>
          </p:nvPr>
        </p:nvSpPr>
        <p:spPr>
          <a:xfrm>
            <a:off x="6096000" y="0"/>
            <a:ext cx="3048000" cy="2286000"/>
          </a:xfrm>
        </p:spPr>
        <p:txBody>
          <a:bodyPr/>
          <a:lstStyle/>
          <a:p>
            <a:endParaRPr lang="en-US" dirty="0"/>
          </a:p>
        </p:txBody>
      </p:sp>
      <p:sp>
        <p:nvSpPr>
          <p:cNvPr id="21" name="Picture Placeholder 16"/>
          <p:cNvSpPr>
            <a:spLocks noGrp="1"/>
          </p:cNvSpPr>
          <p:nvPr>
            <p:ph type="pic" sz="quarter" idx="15"/>
          </p:nvPr>
        </p:nvSpPr>
        <p:spPr>
          <a:xfrm>
            <a:off x="9144000" y="0"/>
            <a:ext cx="3048000" cy="2286000"/>
          </a:xfrm>
        </p:spPr>
        <p:txBody>
          <a:bodyPr/>
          <a:lstStyle/>
          <a:p>
            <a:endParaRPr lang="en-US" dirty="0"/>
          </a:p>
        </p:txBody>
      </p:sp>
      <p:sp>
        <p:nvSpPr>
          <p:cNvPr id="23" name="Picture Placeholder 16"/>
          <p:cNvSpPr>
            <a:spLocks noGrp="1"/>
          </p:cNvSpPr>
          <p:nvPr>
            <p:ph type="pic" sz="quarter" idx="17"/>
          </p:nvPr>
        </p:nvSpPr>
        <p:spPr>
          <a:xfrm>
            <a:off x="9144000" y="4572000"/>
            <a:ext cx="3048000" cy="2286000"/>
          </a:xfrm>
        </p:spPr>
        <p:txBody>
          <a:bodyPr/>
          <a:lstStyle/>
          <a:p>
            <a:endParaRPr lang="en-US" dirty="0"/>
          </a:p>
        </p:txBody>
      </p:sp>
      <p:sp>
        <p:nvSpPr>
          <p:cNvPr id="24" name="Rectangle 23"/>
          <p:cNvSpPr/>
          <p:nvPr userDrawn="1"/>
        </p:nvSpPr>
        <p:spPr>
          <a:xfrm flipH="1">
            <a:off x="6095999" y="2286001"/>
            <a:ext cx="6186311" cy="60325"/>
          </a:xfrm>
          <a:prstGeom prst="rect">
            <a:avLst/>
          </a:prstGeom>
          <a:gradFill flip="none" rotWithShape="1">
            <a:gsLst>
              <a:gs pos="0">
                <a:srgbClr val="BAD12C"/>
              </a:gs>
              <a:gs pos="40000">
                <a:srgbClr val="009ABC"/>
              </a:gs>
            </a:gsLst>
            <a:lin ang="0" scaled="1"/>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28" name="Title 1"/>
          <p:cNvSpPr>
            <a:spLocks noGrp="1"/>
          </p:cNvSpPr>
          <p:nvPr>
            <p:ph type="title" hasCustomPrompt="1"/>
          </p:nvPr>
        </p:nvSpPr>
        <p:spPr>
          <a:xfrm>
            <a:off x="6457245" y="2523025"/>
            <a:ext cx="5508980" cy="1778042"/>
          </a:xfrm>
        </p:spPr>
        <p:txBody>
          <a:bodyPr wrap="square" anchor="t" anchorCtr="0">
            <a:normAutofit/>
          </a:bodyPr>
          <a:lstStyle>
            <a:lvl1pPr algn="l">
              <a:lnSpc>
                <a:spcPct val="130000"/>
              </a:lnSpc>
              <a:defRPr sz="2500" b="0" i="0" kern="1000" spc="0" baseline="0">
                <a:solidFill>
                  <a:schemeClr val="bg1"/>
                </a:solidFill>
                <a:latin typeface="+mj-lt"/>
                <a:cs typeface="TradeGothic CondEighteen"/>
              </a:defRPr>
            </a:lvl1pPr>
          </a:lstStyle>
          <a:p>
            <a:pPr lvl="0"/>
            <a:r>
              <a:rPr lang="en-US" dirty="0"/>
              <a:t>Click to enter body copy</a:t>
            </a:r>
          </a:p>
        </p:txBody>
      </p:sp>
    </p:spTree>
    <p:extLst>
      <p:ext uri="{BB962C8B-B14F-4D97-AF65-F5344CB8AC3E}">
        <p14:creationId xmlns:p14="http://schemas.microsoft.com/office/powerpoint/2010/main" val="215077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84A804-04D7-4037-86B6-1840089FB146}"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25911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3165" y="423318"/>
            <a:ext cx="10998888" cy="369332"/>
          </a:xfrm>
        </p:spPr>
        <p:txBody>
          <a:bodyPr wrap="square" anchor="t" anchorCtr="0">
            <a:spAutoFit/>
          </a:bodyPr>
          <a:lstStyle>
            <a:lvl1pPr algn="ctr">
              <a:defRPr sz="1800" b="0" i="0" kern="1000" spc="0" baseline="0">
                <a:solidFill>
                  <a:schemeClr val="tx2"/>
                </a:solidFill>
                <a:latin typeface="+mj-lt"/>
                <a:cs typeface="Open Sans"/>
              </a:defRPr>
            </a:lvl1pPr>
          </a:lstStyle>
          <a:p>
            <a:pPr lvl="0"/>
            <a:r>
              <a:rPr lang="en-US" dirty="0"/>
              <a:t>Click to edit caption</a:t>
            </a:r>
          </a:p>
        </p:txBody>
      </p:sp>
      <p:graphicFrame>
        <p:nvGraphicFramePr>
          <p:cNvPr id="6" name="Chart 5"/>
          <p:cNvGraphicFramePr/>
          <p:nvPr userDrawn="1">
            <p:extLst/>
          </p:nvPr>
        </p:nvGraphicFramePr>
        <p:xfrm>
          <a:off x="1334235" y="945484"/>
          <a:ext cx="9679603" cy="4839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696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845266" y="1656262"/>
            <a:ext cx="8501469" cy="2332946"/>
          </a:xfrm>
        </p:spPr>
        <p:txBody>
          <a:bodyPr wrap="square" anchor="t" anchorCtr="0">
            <a:spAutoFit/>
          </a:bodyPr>
          <a:lstStyle>
            <a:lvl1pPr algn="l">
              <a:lnSpc>
                <a:spcPct val="130000"/>
              </a:lnSpc>
              <a:defRPr sz="1600" b="0" i="0" kern="1000" spc="0" baseline="0">
                <a:solidFill>
                  <a:schemeClr val="tx2"/>
                </a:solidFill>
                <a:latin typeface="+mj-lt"/>
                <a:cs typeface="TradeGothic CondEighteen"/>
              </a:defRPr>
            </a:lvl1pPr>
          </a:lstStyle>
          <a:p>
            <a:pPr lvl="0"/>
            <a:r>
              <a:rPr lang="en-US" dirty="0"/>
              <a:t>Click to enter body copy…</a:t>
            </a:r>
            <a:r>
              <a:rPr lang="en-US" dirty="0" err="1"/>
              <a:t>Proin</a:t>
            </a:r>
            <a:r>
              <a:rPr lang="en-US" dirty="0"/>
              <a:t> </a:t>
            </a:r>
            <a:r>
              <a:rPr lang="en-US" dirty="0" err="1"/>
              <a:t>mollis</a:t>
            </a:r>
            <a:r>
              <a:rPr lang="en-US" dirty="0"/>
              <a:t> </a:t>
            </a:r>
            <a:r>
              <a:rPr lang="en-US" dirty="0" err="1"/>
              <a:t>nulla</a:t>
            </a:r>
            <a:r>
              <a:rPr lang="en-US" dirty="0"/>
              <a:t> </a:t>
            </a:r>
            <a:r>
              <a:rPr lang="en-US" dirty="0" err="1"/>
              <a:t>mauris</a:t>
            </a:r>
            <a:r>
              <a:rPr lang="en-US" dirty="0"/>
              <a:t>, in </a:t>
            </a:r>
            <a:r>
              <a:rPr lang="en-US" dirty="0" err="1"/>
              <a:t>scelerisque</a:t>
            </a:r>
            <a:r>
              <a:rPr lang="en-US" dirty="0"/>
              <a:t> quam </a:t>
            </a:r>
            <a:r>
              <a:rPr lang="en-US" dirty="0" err="1"/>
              <a:t>tincidunt</a:t>
            </a:r>
            <a:r>
              <a:rPr lang="en-US" dirty="0"/>
              <a:t> id. </a:t>
            </a:r>
            <a:r>
              <a:rPr lang="en-US" dirty="0" err="1"/>
              <a:t>Suspendisse</a:t>
            </a:r>
            <a:r>
              <a:rPr lang="en-US" dirty="0"/>
              <a:t> </a:t>
            </a:r>
            <a:r>
              <a:rPr lang="en-US" dirty="0" err="1"/>
              <a:t>sed</a:t>
            </a:r>
            <a:r>
              <a:rPr lang="en-US" dirty="0"/>
              <a:t> </a:t>
            </a:r>
            <a:r>
              <a:rPr lang="en-US" dirty="0" err="1"/>
              <a:t>metus</a:t>
            </a:r>
            <a:r>
              <a:rPr lang="en-US" dirty="0"/>
              <a:t> </a:t>
            </a:r>
            <a:r>
              <a:rPr lang="en-US" dirty="0" err="1"/>
              <a:t>purus</a:t>
            </a:r>
            <a:r>
              <a:rPr lang="en-US" dirty="0"/>
              <a:t>. Nam </a:t>
            </a:r>
            <a:r>
              <a:rPr lang="en-US" dirty="0" err="1"/>
              <a:t>ullamcorper</a:t>
            </a:r>
            <a:r>
              <a:rPr lang="en-US" dirty="0"/>
              <a:t> </a:t>
            </a:r>
            <a:r>
              <a:rPr lang="en-US" dirty="0" err="1"/>
              <a:t>nulla</a:t>
            </a:r>
            <a:r>
              <a:rPr lang="en-US" dirty="0"/>
              <a:t> vitae lacus </a:t>
            </a:r>
            <a:r>
              <a:rPr lang="en-US" dirty="0" err="1"/>
              <a:t>finibus</a:t>
            </a:r>
            <a:r>
              <a:rPr lang="en-US" dirty="0"/>
              <a:t>, </a:t>
            </a:r>
            <a:r>
              <a:rPr lang="en-US" dirty="0" err="1"/>
              <a:t>quis</a:t>
            </a:r>
            <a:r>
              <a:rPr lang="en-US" dirty="0"/>
              <a:t> </a:t>
            </a:r>
            <a:r>
              <a:rPr lang="en-US" dirty="0" err="1"/>
              <a:t>ultrices</a:t>
            </a:r>
            <a:r>
              <a:rPr lang="en-US" dirty="0"/>
              <a:t> </a:t>
            </a:r>
            <a:r>
              <a:rPr lang="en-US" dirty="0" err="1"/>
              <a:t>urna</a:t>
            </a:r>
            <a:r>
              <a:rPr lang="en-US" dirty="0"/>
              <a:t> </a:t>
            </a:r>
            <a:r>
              <a:rPr lang="en-US" dirty="0" err="1"/>
              <a:t>porttitor</a:t>
            </a:r>
            <a:r>
              <a:rPr lang="en-US" dirty="0"/>
              <a:t>. Integer </a:t>
            </a:r>
            <a:r>
              <a:rPr lang="en-US" dirty="0" err="1"/>
              <a:t>efficitur</a:t>
            </a:r>
            <a:r>
              <a:rPr lang="en-US" dirty="0"/>
              <a:t> </a:t>
            </a:r>
            <a:r>
              <a:rPr lang="en-US" dirty="0" err="1"/>
              <a:t>mauris</a:t>
            </a:r>
            <a:r>
              <a:rPr lang="en-US" dirty="0"/>
              <a:t> </a:t>
            </a:r>
            <a:r>
              <a:rPr lang="en-US" dirty="0" err="1"/>
              <a:t>ut</a:t>
            </a:r>
            <a:r>
              <a:rPr lang="en-US" dirty="0"/>
              <a:t> </a:t>
            </a:r>
            <a:r>
              <a:rPr lang="en-US" dirty="0" err="1"/>
              <a:t>nisl</a:t>
            </a:r>
            <a:r>
              <a:rPr lang="en-US" dirty="0"/>
              <a:t> </a:t>
            </a:r>
            <a:r>
              <a:rPr lang="en-US" dirty="0" err="1"/>
              <a:t>consectetur</a:t>
            </a:r>
            <a:r>
              <a:rPr lang="en-US" dirty="0"/>
              <a:t> </a:t>
            </a:r>
            <a:r>
              <a:rPr lang="en-US" dirty="0" err="1"/>
              <a:t>pellentesque</a:t>
            </a:r>
            <a:r>
              <a:rPr lang="en-US" dirty="0"/>
              <a:t>. </a:t>
            </a:r>
            <a:r>
              <a:rPr lang="en-US" dirty="0" err="1"/>
              <a:t>Pellentesque</a:t>
            </a:r>
            <a:r>
              <a:rPr lang="en-US" dirty="0"/>
              <a:t> </a:t>
            </a:r>
            <a:r>
              <a:rPr lang="en-US" dirty="0" err="1"/>
              <a:t>sed</a:t>
            </a:r>
            <a:r>
              <a:rPr lang="en-US" dirty="0"/>
              <a:t> </a:t>
            </a:r>
            <a:r>
              <a:rPr lang="en-US" dirty="0" err="1"/>
              <a:t>velit</a:t>
            </a:r>
            <a:r>
              <a:rPr lang="en-US" dirty="0"/>
              <a:t> </a:t>
            </a:r>
            <a:r>
              <a:rPr lang="en-US" dirty="0" err="1"/>
              <a:t>egestas</a:t>
            </a:r>
            <a:r>
              <a:rPr lang="en-US" dirty="0"/>
              <a:t>, </a:t>
            </a:r>
            <a:r>
              <a:rPr lang="en-US" dirty="0" err="1"/>
              <a:t>gravida</a:t>
            </a:r>
            <a:r>
              <a:rPr lang="en-US" dirty="0"/>
              <a:t> </a:t>
            </a:r>
            <a:r>
              <a:rPr lang="en-US" dirty="0" err="1"/>
              <a:t>massa</a:t>
            </a:r>
            <a:r>
              <a:rPr lang="en-US" dirty="0"/>
              <a:t> in, </a:t>
            </a:r>
            <a:r>
              <a:rPr lang="en-US" dirty="0" err="1"/>
              <a:t>interdum</a:t>
            </a:r>
            <a:r>
              <a:rPr lang="en-US" dirty="0"/>
              <a:t> </a:t>
            </a:r>
            <a:r>
              <a:rPr lang="en-US" dirty="0" err="1"/>
              <a:t>lectus</a:t>
            </a:r>
            <a:r>
              <a:rPr lang="en-US" dirty="0"/>
              <a:t>. </a:t>
            </a:r>
            <a:r>
              <a:rPr lang="en-US" dirty="0" err="1"/>
              <a:t>Nullam</a:t>
            </a:r>
            <a:r>
              <a:rPr lang="en-US" dirty="0"/>
              <a:t> </a:t>
            </a:r>
            <a:r>
              <a:rPr lang="en-US" dirty="0" err="1"/>
              <a:t>elit</a:t>
            </a:r>
            <a:r>
              <a:rPr lang="en-US" dirty="0"/>
              <a:t> nisi, </a:t>
            </a:r>
            <a:r>
              <a:rPr lang="en-US" dirty="0" err="1"/>
              <a:t>facilisis</a:t>
            </a:r>
            <a:r>
              <a:rPr lang="en-US" dirty="0"/>
              <a:t> </a:t>
            </a:r>
            <a:r>
              <a:rPr lang="en-US" dirty="0" err="1"/>
              <a:t>nec</a:t>
            </a:r>
            <a:r>
              <a:rPr lang="en-US" dirty="0"/>
              <a:t> </a:t>
            </a:r>
            <a:r>
              <a:rPr lang="en-US" dirty="0" err="1"/>
              <a:t>scelerisque</a:t>
            </a:r>
            <a:r>
              <a:rPr lang="en-US" dirty="0"/>
              <a:t> ac, </a:t>
            </a:r>
            <a:r>
              <a:rPr lang="en-US" dirty="0" err="1"/>
              <a:t>interdum</a:t>
            </a:r>
            <a:r>
              <a:rPr lang="en-US" dirty="0"/>
              <a:t> at </a:t>
            </a:r>
            <a:r>
              <a:rPr lang="en-US" dirty="0" err="1"/>
              <a:t>arcu</a:t>
            </a:r>
            <a:r>
              <a:rPr lang="en-US" dirty="0"/>
              <a:t>. </a:t>
            </a:r>
            <a:r>
              <a:rPr lang="en-US" dirty="0" err="1"/>
              <a:t>Cras</a:t>
            </a:r>
            <a:r>
              <a:rPr lang="en-US" dirty="0"/>
              <a:t> </a:t>
            </a:r>
            <a:r>
              <a:rPr lang="en-US" dirty="0" err="1"/>
              <a:t>eu</a:t>
            </a:r>
            <a:r>
              <a:rPr lang="en-US" dirty="0"/>
              <a:t> </a:t>
            </a:r>
            <a:r>
              <a:rPr lang="en-US" dirty="0" err="1"/>
              <a:t>faucibus</a:t>
            </a:r>
            <a:r>
              <a:rPr lang="en-US" dirty="0"/>
              <a:t> </a:t>
            </a:r>
            <a:r>
              <a:rPr lang="en-US" dirty="0" err="1"/>
              <a:t>justo</a:t>
            </a:r>
            <a:r>
              <a:rPr lang="en-US" dirty="0"/>
              <a:t>. </a:t>
            </a:r>
            <a:r>
              <a:rPr lang="en-US" dirty="0" err="1"/>
              <a:t>Suspendisse</a:t>
            </a:r>
            <a:r>
              <a:rPr lang="en-US" dirty="0"/>
              <a:t> </a:t>
            </a:r>
            <a:r>
              <a:rPr lang="en-US" dirty="0" err="1"/>
              <a:t>eu</a:t>
            </a:r>
            <a:r>
              <a:rPr lang="en-US" dirty="0"/>
              <a:t> dolor </a:t>
            </a:r>
            <a:r>
              <a:rPr lang="en-US" dirty="0" err="1"/>
              <a:t>ultricies</a:t>
            </a:r>
            <a:r>
              <a:rPr lang="en-US" dirty="0"/>
              <a:t>, </a:t>
            </a:r>
            <a:r>
              <a:rPr lang="en-US" dirty="0" err="1"/>
              <a:t>aliquet</a:t>
            </a:r>
            <a:r>
              <a:rPr lang="en-US" dirty="0"/>
              <a:t> ex </a:t>
            </a:r>
            <a:r>
              <a:rPr lang="en-US" dirty="0" err="1"/>
              <a:t>vel</a:t>
            </a:r>
            <a:r>
              <a:rPr lang="en-US" dirty="0"/>
              <a:t>, </a:t>
            </a:r>
            <a:r>
              <a:rPr lang="en-US" dirty="0" err="1"/>
              <a:t>sodales</a:t>
            </a:r>
            <a:r>
              <a:rPr lang="en-US" dirty="0"/>
              <a:t> </a:t>
            </a:r>
            <a:r>
              <a:rPr lang="en-US" dirty="0" err="1"/>
              <a:t>augue</a:t>
            </a:r>
            <a:r>
              <a:rPr lang="en-US" dirty="0"/>
              <a:t>. </a:t>
            </a:r>
            <a:r>
              <a:rPr lang="en-US" dirty="0" err="1"/>
              <a:t>Vivamus</a:t>
            </a:r>
            <a:r>
              <a:rPr lang="en-US" dirty="0"/>
              <a:t> sit </a:t>
            </a:r>
            <a:r>
              <a:rPr lang="en-US" dirty="0" err="1"/>
              <a:t>amet</a:t>
            </a:r>
            <a:r>
              <a:rPr lang="en-US" dirty="0"/>
              <a:t> </a:t>
            </a:r>
            <a:r>
              <a:rPr lang="en-US" dirty="0" err="1"/>
              <a:t>justo</a:t>
            </a:r>
            <a:r>
              <a:rPr lang="en-US" dirty="0"/>
              <a:t> </a:t>
            </a:r>
            <a:r>
              <a:rPr lang="en-US" dirty="0" err="1"/>
              <a:t>quis</a:t>
            </a:r>
            <a:r>
              <a:rPr lang="en-US" dirty="0"/>
              <a:t> </a:t>
            </a:r>
            <a:r>
              <a:rPr lang="en-US" dirty="0" err="1"/>
              <a:t>odio</a:t>
            </a:r>
            <a:r>
              <a:rPr lang="en-US" dirty="0"/>
              <a:t> </a:t>
            </a:r>
            <a:r>
              <a:rPr lang="en-US" dirty="0" err="1"/>
              <a:t>condimentum</a:t>
            </a:r>
            <a:r>
              <a:rPr lang="en-US" dirty="0"/>
              <a:t> </a:t>
            </a:r>
            <a:r>
              <a:rPr lang="en-US" dirty="0" err="1"/>
              <a:t>aliquam</a:t>
            </a:r>
            <a:r>
              <a:rPr lang="en-US" dirty="0"/>
              <a:t> id </a:t>
            </a:r>
            <a:r>
              <a:rPr lang="en-US" dirty="0" err="1"/>
              <a:t>nec</a:t>
            </a:r>
            <a:r>
              <a:rPr lang="en-US" dirty="0"/>
              <a:t> </a:t>
            </a:r>
            <a:r>
              <a:rPr lang="en-US" dirty="0" err="1"/>
              <a:t>elit</a:t>
            </a:r>
            <a:r>
              <a:rPr lang="en-US" dirty="0"/>
              <a:t>. </a:t>
            </a:r>
            <a:r>
              <a:rPr lang="en-US" dirty="0" err="1"/>
              <a:t>Cras</a:t>
            </a:r>
            <a:r>
              <a:rPr lang="en-US" dirty="0"/>
              <a:t> </a:t>
            </a:r>
            <a:r>
              <a:rPr lang="en-US" dirty="0" err="1"/>
              <a:t>eu</a:t>
            </a:r>
            <a:r>
              <a:rPr lang="en-US" dirty="0"/>
              <a:t> </a:t>
            </a:r>
            <a:r>
              <a:rPr lang="en-US" dirty="0" err="1"/>
              <a:t>libero</a:t>
            </a:r>
            <a:r>
              <a:rPr lang="en-US" dirty="0"/>
              <a:t> </a:t>
            </a:r>
            <a:r>
              <a:rPr lang="en-US" dirty="0" err="1"/>
              <a:t>sed</a:t>
            </a:r>
            <a:r>
              <a:rPr lang="en-US" dirty="0"/>
              <a:t> nisi </a:t>
            </a:r>
            <a:r>
              <a:rPr lang="en-US" dirty="0" err="1"/>
              <a:t>aliquam</a:t>
            </a:r>
            <a:r>
              <a:rPr lang="en-US" dirty="0"/>
              <a:t> </a:t>
            </a:r>
            <a:r>
              <a:rPr lang="en-US" dirty="0" err="1"/>
              <a:t>interdum</a:t>
            </a:r>
            <a:r>
              <a:rPr lang="en-US" dirty="0"/>
              <a:t> id ac </a:t>
            </a:r>
            <a:r>
              <a:rPr lang="en-US" dirty="0" err="1"/>
              <a:t>augue</a:t>
            </a:r>
            <a:r>
              <a:rPr lang="en-US" dirty="0"/>
              <a:t>. </a:t>
            </a:r>
          </a:p>
        </p:txBody>
      </p:sp>
    </p:spTree>
    <p:extLst>
      <p:ext uri="{BB962C8B-B14F-4D97-AF65-F5344CB8AC3E}">
        <p14:creationId xmlns:p14="http://schemas.microsoft.com/office/powerpoint/2010/main" val="1498992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Rectangle 2"/>
          <p:cNvSpPr/>
          <p:nvPr userDrawn="1"/>
        </p:nvSpPr>
        <p:spPr>
          <a:xfrm>
            <a:off x="-34324" y="-1"/>
            <a:ext cx="12351077" cy="700391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bg2"/>
              </a:solidFill>
            </a:endParaRPr>
          </a:p>
        </p:txBody>
      </p:sp>
      <p:pic>
        <p:nvPicPr>
          <p:cNvPr id="5" name="Picture 4" descr="gradient_2.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10335" y="5578968"/>
            <a:ext cx="1867799" cy="671240"/>
          </a:xfrm>
          <a:prstGeom prst="rect">
            <a:avLst/>
          </a:prstGeom>
        </p:spPr>
      </p:pic>
    </p:spTree>
    <p:extLst>
      <p:ext uri="{BB962C8B-B14F-4D97-AF65-F5344CB8AC3E}">
        <p14:creationId xmlns:p14="http://schemas.microsoft.com/office/powerpoint/2010/main" val="523233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845266" y="1656262"/>
            <a:ext cx="8501469" cy="2012859"/>
          </a:xfrm>
        </p:spPr>
        <p:txBody>
          <a:bodyPr wrap="square" anchor="t" anchorCtr="0">
            <a:spAutoFit/>
          </a:bodyPr>
          <a:lstStyle>
            <a:lvl1pPr algn="l">
              <a:lnSpc>
                <a:spcPct val="130000"/>
              </a:lnSpc>
              <a:defRPr sz="1600" b="0" i="0" kern="1000" spc="0" baseline="0">
                <a:solidFill>
                  <a:schemeClr val="tx2"/>
                </a:solidFill>
                <a:latin typeface="+mj-lt"/>
                <a:cs typeface="TradeGothic CondEighteen"/>
              </a:defRPr>
            </a:lvl1pPr>
          </a:lstStyle>
          <a:p>
            <a:pPr lvl="0"/>
            <a:r>
              <a:rPr lang="en-US" dirty="0"/>
              <a:t>Click to enter body copy…</a:t>
            </a:r>
            <a:r>
              <a:rPr lang="en-US" dirty="0" err="1"/>
              <a:t>Proin</a:t>
            </a:r>
            <a:r>
              <a:rPr lang="en-US" dirty="0"/>
              <a:t> </a:t>
            </a:r>
            <a:r>
              <a:rPr lang="en-US" dirty="0" err="1"/>
              <a:t>mollis</a:t>
            </a:r>
            <a:r>
              <a:rPr lang="en-US" dirty="0"/>
              <a:t> </a:t>
            </a:r>
            <a:r>
              <a:rPr lang="en-US" dirty="0" err="1"/>
              <a:t>nulla</a:t>
            </a:r>
            <a:r>
              <a:rPr lang="en-US" dirty="0"/>
              <a:t> </a:t>
            </a:r>
            <a:r>
              <a:rPr lang="en-US" dirty="0" err="1"/>
              <a:t>mauris</a:t>
            </a:r>
            <a:r>
              <a:rPr lang="en-US" dirty="0"/>
              <a:t>, in </a:t>
            </a:r>
            <a:r>
              <a:rPr lang="en-US" dirty="0" err="1"/>
              <a:t>scelerisque</a:t>
            </a:r>
            <a:r>
              <a:rPr lang="en-US" dirty="0"/>
              <a:t> quam </a:t>
            </a:r>
            <a:r>
              <a:rPr lang="en-US" dirty="0" err="1"/>
              <a:t>tincidunt</a:t>
            </a:r>
            <a:r>
              <a:rPr lang="en-US" dirty="0"/>
              <a:t> id. </a:t>
            </a:r>
            <a:r>
              <a:rPr lang="en-US" dirty="0" err="1"/>
              <a:t>Suspendisse</a:t>
            </a:r>
            <a:r>
              <a:rPr lang="en-US" dirty="0"/>
              <a:t> </a:t>
            </a:r>
            <a:r>
              <a:rPr lang="en-US" dirty="0" err="1"/>
              <a:t>sed</a:t>
            </a:r>
            <a:r>
              <a:rPr lang="en-US" dirty="0"/>
              <a:t> </a:t>
            </a:r>
            <a:r>
              <a:rPr lang="en-US" dirty="0" err="1"/>
              <a:t>metus</a:t>
            </a:r>
            <a:r>
              <a:rPr lang="en-US" dirty="0"/>
              <a:t> </a:t>
            </a:r>
            <a:r>
              <a:rPr lang="en-US" dirty="0" err="1"/>
              <a:t>purus</a:t>
            </a:r>
            <a:r>
              <a:rPr lang="en-US" dirty="0"/>
              <a:t>. Nam </a:t>
            </a:r>
            <a:r>
              <a:rPr lang="en-US" dirty="0" err="1"/>
              <a:t>ullamcorper</a:t>
            </a:r>
            <a:r>
              <a:rPr lang="en-US" dirty="0"/>
              <a:t> </a:t>
            </a:r>
            <a:r>
              <a:rPr lang="en-US" dirty="0" err="1"/>
              <a:t>nulla</a:t>
            </a:r>
            <a:r>
              <a:rPr lang="en-US" dirty="0"/>
              <a:t> vitae lacus </a:t>
            </a:r>
            <a:r>
              <a:rPr lang="en-US" dirty="0" err="1"/>
              <a:t>finibus</a:t>
            </a:r>
            <a:r>
              <a:rPr lang="en-US" dirty="0"/>
              <a:t>, </a:t>
            </a:r>
            <a:r>
              <a:rPr lang="en-US" dirty="0" err="1"/>
              <a:t>quis</a:t>
            </a:r>
            <a:r>
              <a:rPr lang="en-US" dirty="0"/>
              <a:t> </a:t>
            </a:r>
            <a:r>
              <a:rPr lang="en-US" dirty="0" err="1"/>
              <a:t>ultrices</a:t>
            </a:r>
            <a:r>
              <a:rPr lang="en-US" dirty="0"/>
              <a:t> </a:t>
            </a:r>
            <a:r>
              <a:rPr lang="en-US" dirty="0" err="1"/>
              <a:t>urna</a:t>
            </a:r>
            <a:r>
              <a:rPr lang="en-US" dirty="0"/>
              <a:t> </a:t>
            </a:r>
            <a:r>
              <a:rPr lang="en-US" dirty="0" err="1"/>
              <a:t>porttitor</a:t>
            </a:r>
            <a:r>
              <a:rPr lang="en-US" dirty="0"/>
              <a:t>. Integer </a:t>
            </a:r>
            <a:r>
              <a:rPr lang="en-US" dirty="0" err="1"/>
              <a:t>efficitur</a:t>
            </a:r>
            <a:r>
              <a:rPr lang="en-US" dirty="0"/>
              <a:t> </a:t>
            </a:r>
            <a:r>
              <a:rPr lang="en-US" dirty="0" err="1"/>
              <a:t>mauris</a:t>
            </a:r>
            <a:r>
              <a:rPr lang="en-US" dirty="0"/>
              <a:t> </a:t>
            </a:r>
            <a:r>
              <a:rPr lang="en-US" dirty="0" err="1"/>
              <a:t>ut</a:t>
            </a:r>
            <a:r>
              <a:rPr lang="en-US" dirty="0"/>
              <a:t> </a:t>
            </a:r>
            <a:r>
              <a:rPr lang="en-US" dirty="0" err="1"/>
              <a:t>nisl</a:t>
            </a:r>
            <a:r>
              <a:rPr lang="en-US" dirty="0"/>
              <a:t> </a:t>
            </a:r>
            <a:r>
              <a:rPr lang="en-US" dirty="0" err="1"/>
              <a:t>consectetur</a:t>
            </a:r>
            <a:r>
              <a:rPr lang="en-US" dirty="0"/>
              <a:t> </a:t>
            </a:r>
            <a:r>
              <a:rPr lang="en-US" dirty="0" err="1"/>
              <a:t>pellentesque</a:t>
            </a:r>
            <a:r>
              <a:rPr lang="en-US" dirty="0"/>
              <a:t>. </a:t>
            </a:r>
            <a:r>
              <a:rPr lang="en-US" dirty="0" err="1"/>
              <a:t>Pellentesque</a:t>
            </a:r>
            <a:r>
              <a:rPr lang="en-US" dirty="0"/>
              <a:t> </a:t>
            </a:r>
            <a:r>
              <a:rPr lang="en-US" dirty="0" err="1"/>
              <a:t>sed</a:t>
            </a:r>
            <a:r>
              <a:rPr lang="en-US" dirty="0"/>
              <a:t> </a:t>
            </a:r>
            <a:r>
              <a:rPr lang="en-US" dirty="0" err="1"/>
              <a:t>velit</a:t>
            </a:r>
            <a:r>
              <a:rPr lang="en-US" dirty="0"/>
              <a:t> </a:t>
            </a:r>
            <a:r>
              <a:rPr lang="en-US" dirty="0" err="1"/>
              <a:t>egestas</a:t>
            </a:r>
            <a:r>
              <a:rPr lang="en-US" dirty="0"/>
              <a:t>, </a:t>
            </a:r>
            <a:r>
              <a:rPr lang="en-US" dirty="0" err="1"/>
              <a:t>gravida</a:t>
            </a:r>
            <a:r>
              <a:rPr lang="en-US" dirty="0"/>
              <a:t> </a:t>
            </a:r>
            <a:r>
              <a:rPr lang="en-US" dirty="0" err="1"/>
              <a:t>massa</a:t>
            </a:r>
            <a:r>
              <a:rPr lang="en-US" dirty="0"/>
              <a:t> in, </a:t>
            </a:r>
            <a:r>
              <a:rPr lang="en-US" dirty="0" err="1"/>
              <a:t>interdum</a:t>
            </a:r>
            <a:r>
              <a:rPr lang="en-US" dirty="0"/>
              <a:t> </a:t>
            </a:r>
            <a:r>
              <a:rPr lang="en-US" dirty="0" err="1"/>
              <a:t>lectus</a:t>
            </a:r>
            <a:r>
              <a:rPr lang="en-US" dirty="0"/>
              <a:t>. </a:t>
            </a:r>
            <a:r>
              <a:rPr lang="en-US" dirty="0" err="1"/>
              <a:t>Nullam</a:t>
            </a:r>
            <a:r>
              <a:rPr lang="en-US" dirty="0"/>
              <a:t> </a:t>
            </a:r>
            <a:r>
              <a:rPr lang="en-US" dirty="0" err="1"/>
              <a:t>elit</a:t>
            </a:r>
            <a:r>
              <a:rPr lang="en-US" dirty="0"/>
              <a:t> nisi, </a:t>
            </a:r>
            <a:r>
              <a:rPr lang="en-US" dirty="0" err="1"/>
              <a:t>facilisis</a:t>
            </a:r>
            <a:r>
              <a:rPr lang="en-US" dirty="0"/>
              <a:t> </a:t>
            </a:r>
            <a:r>
              <a:rPr lang="en-US" dirty="0" err="1"/>
              <a:t>nec</a:t>
            </a:r>
            <a:r>
              <a:rPr lang="en-US" dirty="0"/>
              <a:t> </a:t>
            </a:r>
            <a:r>
              <a:rPr lang="en-US" dirty="0" err="1"/>
              <a:t>scelerisque</a:t>
            </a:r>
            <a:r>
              <a:rPr lang="en-US" dirty="0"/>
              <a:t> ac, </a:t>
            </a:r>
            <a:r>
              <a:rPr lang="en-US" dirty="0" err="1"/>
              <a:t>interdum</a:t>
            </a:r>
            <a:r>
              <a:rPr lang="en-US" dirty="0"/>
              <a:t> at </a:t>
            </a:r>
            <a:r>
              <a:rPr lang="en-US" dirty="0" err="1"/>
              <a:t>arcu</a:t>
            </a:r>
            <a:r>
              <a:rPr lang="en-US" dirty="0"/>
              <a:t>. </a:t>
            </a:r>
            <a:r>
              <a:rPr lang="en-US" dirty="0" err="1"/>
              <a:t>Cras</a:t>
            </a:r>
            <a:r>
              <a:rPr lang="en-US" dirty="0"/>
              <a:t> </a:t>
            </a:r>
            <a:r>
              <a:rPr lang="en-US" dirty="0" err="1"/>
              <a:t>eu</a:t>
            </a:r>
            <a:r>
              <a:rPr lang="en-US" dirty="0"/>
              <a:t> </a:t>
            </a:r>
            <a:r>
              <a:rPr lang="en-US" dirty="0" err="1"/>
              <a:t>faucibus</a:t>
            </a:r>
            <a:r>
              <a:rPr lang="en-US" dirty="0"/>
              <a:t> </a:t>
            </a:r>
            <a:r>
              <a:rPr lang="en-US" dirty="0" err="1"/>
              <a:t>justo</a:t>
            </a:r>
            <a:r>
              <a:rPr lang="en-US" dirty="0"/>
              <a:t>. </a:t>
            </a:r>
            <a:r>
              <a:rPr lang="en-US" dirty="0" err="1"/>
              <a:t>Suspendisse</a:t>
            </a:r>
            <a:r>
              <a:rPr lang="en-US" dirty="0"/>
              <a:t> </a:t>
            </a:r>
            <a:r>
              <a:rPr lang="en-US" dirty="0" err="1"/>
              <a:t>eu</a:t>
            </a:r>
            <a:r>
              <a:rPr lang="en-US" dirty="0"/>
              <a:t> dolor </a:t>
            </a:r>
            <a:r>
              <a:rPr lang="en-US" dirty="0" err="1"/>
              <a:t>ultricies</a:t>
            </a:r>
            <a:r>
              <a:rPr lang="en-US" dirty="0"/>
              <a:t>, </a:t>
            </a:r>
            <a:r>
              <a:rPr lang="en-US" dirty="0" err="1"/>
              <a:t>aliquet</a:t>
            </a:r>
            <a:r>
              <a:rPr lang="en-US" dirty="0"/>
              <a:t> ex </a:t>
            </a:r>
            <a:r>
              <a:rPr lang="en-US" dirty="0" err="1"/>
              <a:t>vel</a:t>
            </a:r>
            <a:r>
              <a:rPr lang="en-US" dirty="0"/>
              <a:t>, </a:t>
            </a:r>
            <a:r>
              <a:rPr lang="en-US" dirty="0" err="1"/>
              <a:t>sodales</a:t>
            </a:r>
            <a:r>
              <a:rPr lang="en-US" dirty="0"/>
              <a:t> </a:t>
            </a:r>
            <a:r>
              <a:rPr lang="en-US" dirty="0" err="1"/>
              <a:t>augue</a:t>
            </a:r>
            <a:r>
              <a:rPr lang="en-US" dirty="0"/>
              <a:t>. </a:t>
            </a:r>
            <a:r>
              <a:rPr lang="en-US" dirty="0" err="1"/>
              <a:t>Vivamus</a:t>
            </a:r>
            <a:r>
              <a:rPr lang="en-US" dirty="0"/>
              <a:t> sit </a:t>
            </a:r>
            <a:r>
              <a:rPr lang="en-US" dirty="0" err="1"/>
              <a:t>amet</a:t>
            </a:r>
            <a:r>
              <a:rPr lang="en-US" dirty="0"/>
              <a:t> </a:t>
            </a:r>
            <a:r>
              <a:rPr lang="en-US" dirty="0" err="1"/>
              <a:t>justo</a:t>
            </a:r>
            <a:r>
              <a:rPr lang="en-US" dirty="0"/>
              <a:t> </a:t>
            </a:r>
            <a:r>
              <a:rPr lang="en-US" dirty="0" err="1"/>
              <a:t>quis</a:t>
            </a:r>
            <a:r>
              <a:rPr lang="en-US" dirty="0"/>
              <a:t> </a:t>
            </a:r>
            <a:r>
              <a:rPr lang="en-US" dirty="0" err="1"/>
              <a:t>odio</a:t>
            </a:r>
            <a:r>
              <a:rPr lang="en-US" dirty="0"/>
              <a:t> </a:t>
            </a:r>
            <a:r>
              <a:rPr lang="en-US" dirty="0" err="1"/>
              <a:t>condimentum</a:t>
            </a:r>
            <a:r>
              <a:rPr lang="en-US" dirty="0"/>
              <a:t> </a:t>
            </a:r>
            <a:r>
              <a:rPr lang="en-US" dirty="0" err="1"/>
              <a:t>aliquam</a:t>
            </a:r>
            <a:r>
              <a:rPr lang="en-US" dirty="0"/>
              <a:t> id </a:t>
            </a:r>
            <a:r>
              <a:rPr lang="en-US" dirty="0" err="1"/>
              <a:t>nec</a:t>
            </a:r>
            <a:r>
              <a:rPr lang="en-US" dirty="0"/>
              <a:t> </a:t>
            </a:r>
            <a:r>
              <a:rPr lang="en-US" dirty="0" err="1"/>
              <a:t>elit</a:t>
            </a:r>
            <a:r>
              <a:rPr lang="en-US" dirty="0"/>
              <a:t>. </a:t>
            </a:r>
            <a:r>
              <a:rPr lang="en-US" dirty="0" err="1"/>
              <a:t>Cras</a:t>
            </a:r>
            <a:r>
              <a:rPr lang="en-US" dirty="0"/>
              <a:t> </a:t>
            </a:r>
            <a:r>
              <a:rPr lang="en-US" dirty="0" err="1"/>
              <a:t>eu</a:t>
            </a:r>
            <a:r>
              <a:rPr lang="en-US" dirty="0"/>
              <a:t> </a:t>
            </a:r>
            <a:r>
              <a:rPr lang="en-US" dirty="0" err="1"/>
              <a:t>libero</a:t>
            </a:r>
            <a:r>
              <a:rPr lang="en-US" dirty="0"/>
              <a:t> </a:t>
            </a:r>
            <a:r>
              <a:rPr lang="en-US" dirty="0" err="1"/>
              <a:t>sed</a:t>
            </a:r>
            <a:r>
              <a:rPr lang="en-US" dirty="0"/>
              <a:t> nisi </a:t>
            </a:r>
            <a:r>
              <a:rPr lang="en-US" dirty="0" err="1"/>
              <a:t>aliquam</a:t>
            </a:r>
            <a:r>
              <a:rPr lang="en-US" dirty="0"/>
              <a:t> </a:t>
            </a:r>
            <a:r>
              <a:rPr lang="en-US" dirty="0" err="1"/>
              <a:t>interdum</a:t>
            </a:r>
            <a:r>
              <a:rPr lang="en-US" dirty="0"/>
              <a:t> id ac </a:t>
            </a:r>
            <a:r>
              <a:rPr lang="en-US" dirty="0" err="1"/>
              <a:t>augue</a:t>
            </a:r>
            <a:r>
              <a:rPr lang="en-US" dirty="0"/>
              <a:t>. </a:t>
            </a:r>
          </a:p>
        </p:txBody>
      </p:sp>
    </p:spTree>
    <p:extLst>
      <p:ext uri="{BB962C8B-B14F-4D97-AF65-F5344CB8AC3E}">
        <p14:creationId xmlns:p14="http://schemas.microsoft.com/office/powerpoint/2010/main" val="925727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3124200"/>
            <a:ext cx="9753600" cy="1293592"/>
          </a:xfrm>
        </p:spPr>
        <p:txBody>
          <a:bodyPr anchor="t"/>
          <a:lstStyle>
            <a:lvl1pPr algn="l">
              <a:defRPr sz="4000" b="0" cap="none"/>
            </a:lvl1pPr>
          </a:lstStyle>
          <a:p>
            <a:r>
              <a:rPr lang="en-US"/>
              <a:t>Click to edit Master title style</a:t>
            </a:r>
          </a:p>
        </p:txBody>
      </p:sp>
      <p:sp>
        <p:nvSpPr>
          <p:cNvPr id="3" name="Slide Number Placeholder 7"/>
          <p:cNvSpPr>
            <a:spLocks noGrp="1"/>
          </p:cNvSpPr>
          <p:nvPr>
            <p:ph type="sldNum" sz="quarter" idx="11"/>
          </p:nvPr>
        </p:nvSpPr>
        <p:spPr>
          <a:xfrm>
            <a:off x="10937064" y="6556248"/>
            <a:ext cx="1254937"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extLst>
      <p:ext uri="{BB962C8B-B14F-4D97-AF65-F5344CB8AC3E}">
        <p14:creationId xmlns:p14="http://schemas.microsoft.com/office/powerpoint/2010/main" val="3306753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313" y="4956542"/>
            <a:ext cx="9982961" cy="323165"/>
          </a:xfrm>
        </p:spPr>
        <p:txBody>
          <a:bodyPr wrap="square" anchor="t" anchorCtr="0">
            <a:spAutoFit/>
          </a:bodyPr>
          <a:lstStyle>
            <a:lvl1pPr algn="ctr">
              <a:lnSpc>
                <a:spcPct val="80000"/>
              </a:lnSpc>
              <a:defRPr sz="1800" b="0" i="0" spc="0" baseline="0">
                <a:solidFill>
                  <a:schemeClr val="tx1">
                    <a:lumMod val="50000"/>
                    <a:lumOff val="50000"/>
                  </a:schemeClr>
                </a:solidFill>
                <a:latin typeface="+mj-lt"/>
                <a:cs typeface="Rockwell"/>
              </a:defRPr>
            </a:lvl1pPr>
          </a:lstStyle>
          <a:p>
            <a:r>
              <a:rPr lang="en-US" dirty="0"/>
              <a:t>CLICK TO EDIT TITLE LOREM IPSUM DOLOR </a:t>
            </a:r>
          </a:p>
        </p:txBody>
      </p:sp>
      <p:sp>
        <p:nvSpPr>
          <p:cNvPr id="3" name="Rectangle 2"/>
          <p:cNvSpPr/>
          <p:nvPr userDrawn="1"/>
        </p:nvSpPr>
        <p:spPr>
          <a:xfrm>
            <a:off x="-4284" y="6298393"/>
            <a:ext cx="2484592" cy="5596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descr="gradient_2.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7091" y="1554996"/>
            <a:ext cx="6650183" cy="2389910"/>
          </a:xfrm>
          <a:prstGeom prst="rect">
            <a:avLst/>
          </a:prstGeom>
        </p:spPr>
      </p:pic>
      <p:sp>
        <p:nvSpPr>
          <p:cNvPr id="10" name="Rectangle 9"/>
          <p:cNvSpPr/>
          <p:nvPr userDrawn="1"/>
        </p:nvSpPr>
        <p:spPr>
          <a:xfrm flipH="1">
            <a:off x="-4285" y="1"/>
            <a:ext cx="12196284" cy="60325"/>
          </a:xfrm>
          <a:prstGeom prst="rect">
            <a:avLst/>
          </a:prstGeom>
          <a:gradFill flip="none" rotWithShape="1">
            <a:gsLst>
              <a:gs pos="0">
                <a:srgbClr val="BAD12C"/>
              </a:gs>
              <a:gs pos="40000">
                <a:srgbClr val="009ABC"/>
              </a:gs>
            </a:gsLst>
            <a:lin ang="0" scaled="1"/>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cxnSp>
        <p:nvCxnSpPr>
          <p:cNvPr id="11" name="Straight Connector 10"/>
          <p:cNvCxnSpPr/>
          <p:nvPr userDrawn="1"/>
        </p:nvCxnSpPr>
        <p:spPr>
          <a:xfrm>
            <a:off x="3962400" y="4478883"/>
            <a:ext cx="417406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495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2" name="Picture 1" descr="header.jpg"/>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1"/>
            <a:ext cx="12191999" cy="6858001"/>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303464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Header - Blue">
    <p:spTree>
      <p:nvGrpSpPr>
        <p:cNvPr id="1" name=""/>
        <p:cNvGrpSpPr/>
        <p:nvPr/>
      </p:nvGrpSpPr>
      <p:grpSpPr>
        <a:xfrm>
          <a:off x="0" y="0"/>
          <a:ext cx="0" cy="0"/>
          <a:chOff x="0" y="0"/>
          <a:chExt cx="0" cy="0"/>
        </a:xfrm>
      </p:grpSpPr>
      <p:pic>
        <p:nvPicPr>
          <p:cNvPr id="3" name="Picture 2" descr="crow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1074110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ection Header - Blue">
    <p:spTree>
      <p:nvGrpSpPr>
        <p:cNvPr id="1" name=""/>
        <p:cNvGrpSpPr/>
        <p:nvPr/>
      </p:nvGrpSpPr>
      <p:grpSpPr>
        <a:xfrm>
          <a:off x="0" y="0"/>
          <a:ext cx="0" cy="0"/>
          <a:chOff x="0" y="0"/>
          <a:chExt cx="0" cy="0"/>
        </a:xfrm>
      </p:grpSpPr>
      <p:pic>
        <p:nvPicPr>
          <p:cNvPr id="2" name="Picture 1" descr="crowd-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userDrawn="1"/>
        </p:nvSpPr>
        <p:spPr>
          <a:xfrm flipH="1">
            <a:off x="-4"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083961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 Blue">
    <p:spTree>
      <p:nvGrpSpPr>
        <p:cNvPr id="1" name=""/>
        <p:cNvGrpSpPr/>
        <p:nvPr/>
      </p:nvGrpSpPr>
      <p:grpSpPr>
        <a:xfrm>
          <a:off x="0" y="0"/>
          <a:ext cx="0" cy="0"/>
          <a:chOff x="0" y="0"/>
          <a:chExt cx="0" cy="0"/>
        </a:xfrm>
      </p:grpSpPr>
      <p:pic>
        <p:nvPicPr>
          <p:cNvPr id="2" name="Picture 1" descr="header.jpg"/>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1"/>
            <a:ext cx="12191999" cy="6858001"/>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6" name="Rectangle 5"/>
          <p:cNvSpPr/>
          <p:nvPr userDrawn="1"/>
        </p:nvSpPr>
        <p:spPr>
          <a:xfrm>
            <a:off x="0" y="-1"/>
            <a:ext cx="12192000" cy="6858000"/>
          </a:xfrm>
          <a:prstGeom prst="rect">
            <a:avLst/>
          </a:prstGeom>
          <a:solidFill>
            <a:srgbClr val="14596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175761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B0C686-479F-4275-BFC0-5D3E6BBDCEF3}"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997809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6" name="Picture 5" descr="inse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4" name="Rectangle 3"/>
          <p:cNvSpPr/>
          <p:nvPr userDrawn="1"/>
        </p:nvSpPr>
        <p:spPr>
          <a:xfrm flipH="1">
            <a:off x="-4"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5"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3076144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 Green">
    <p:spTree>
      <p:nvGrpSpPr>
        <p:cNvPr id="1" name=""/>
        <p:cNvGrpSpPr/>
        <p:nvPr/>
      </p:nvGrpSpPr>
      <p:grpSpPr>
        <a:xfrm>
          <a:off x="0" y="0"/>
          <a:ext cx="0" cy="0"/>
          <a:chOff x="0" y="0"/>
          <a:chExt cx="0" cy="0"/>
        </a:xfrm>
      </p:grpSpPr>
      <p:pic>
        <p:nvPicPr>
          <p:cNvPr id="2" name="Picture 1" descr="capitol.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flipH="1">
            <a:off x="0" y="0"/>
            <a:ext cx="12192003" cy="6858000"/>
          </a:xfrm>
          <a:prstGeom prst="rect">
            <a:avLst/>
          </a:prstGeom>
          <a:solidFill>
            <a:schemeClr val="accent1">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5"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1169826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people-collag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2769530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24748843106_181ac26b18_o-2.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0" y="-20637"/>
            <a:ext cx="12192000" cy="6878638"/>
          </a:xfrm>
          <a:prstGeom prst="rect">
            <a:avLst/>
          </a:prstGeom>
        </p:spPr>
      </p:pic>
      <p:sp>
        <p:nvSpPr>
          <p:cNvPr id="5" name="Rectangle 4"/>
          <p:cNvSpPr/>
          <p:nvPr userDrawn="1"/>
        </p:nvSpPr>
        <p:spPr>
          <a:xfrm flipH="1">
            <a:off x="0" y="0"/>
            <a:ext cx="12192000" cy="6858000"/>
          </a:xfrm>
          <a:prstGeom prst="rect">
            <a:avLst/>
          </a:prstGeom>
          <a:solidFill>
            <a:schemeClr val="tx2">
              <a:alpha val="77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4" name="Title 1"/>
          <p:cNvSpPr>
            <a:spLocks noGrp="1"/>
          </p:cNvSpPr>
          <p:nvPr>
            <p:ph type="title" hasCustomPrompt="1"/>
          </p:nvPr>
        </p:nvSpPr>
        <p:spPr>
          <a:xfrm>
            <a:off x="982133" y="1872257"/>
            <a:ext cx="10555112" cy="630942"/>
          </a:xfrm>
        </p:spPr>
        <p:txBody>
          <a:bodyPr wrap="square" anchor="t" anchorCtr="0">
            <a:spAutoFit/>
          </a:bodyPr>
          <a:lstStyle>
            <a:lvl1pPr algn="l">
              <a:lnSpc>
                <a:spcPct val="80000"/>
              </a:lnSpc>
              <a:defRPr sz="4200" b="0" i="0" spc="0" baseline="0">
                <a:solidFill>
                  <a:schemeClr val="accent3"/>
                </a:solidFill>
                <a:latin typeface="+mj-lt"/>
                <a:cs typeface="TradeGothic CondEighteen"/>
              </a:defRPr>
            </a:lvl1pPr>
          </a:lstStyle>
          <a:p>
            <a:r>
              <a:rPr lang="en-US" dirty="0"/>
              <a:t>Click To Edit Subtitle</a:t>
            </a:r>
          </a:p>
        </p:txBody>
      </p:sp>
    </p:spTree>
    <p:extLst>
      <p:ext uri="{BB962C8B-B14F-4D97-AF65-F5344CB8AC3E}">
        <p14:creationId xmlns:p14="http://schemas.microsoft.com/office/powerpoint/2010/main" val="1351570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61482"/>
            <a:ext cx="10972800" cy="830997"/>
          </a:xfrm>
        </p:spPr>
        <p:txBody>
          <a:bodyPr/>
          <a:lstStyle/>
          <a:p>
            <a:r>
              <a:rPr lang="en-US" dirty="0"/>
              <a:t>Click to Edit Title</a:t>
            </a:r>
          </a:p>
        </p:txBody>
      </p:sp>
      <p:sp>
        <p:nvSpPr>
          <p:cNvPr id="3" name="Content Placeholder 2"/>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4011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Quote/Fact">
    <p:spTree>
      <p:nvGrpSpPr>
        <p:cNvPr id="1" name=""/>
        <p:cNvGrpSpPr/>
        <p:nvPr/>
      </p:nvGrpSpPr>
      <p:grpSpPr>
        <a:xfrm>
          <a:off x="0" y="0"/>
          <a:ext cx="0" cy="0"/>
          <a:chOff x="0" y="0"/>
          <a:chExt cx="0" cy="0"/>
        </a:xfrm>
      </p:grpSpPr>
      <p:sp>
        <p:nvSpPr>
          <p:cNvPr id="6" name="Rectangle 5"/>
          <p:cNvSpPr/>
          <p:nvPr userDrawn="1"/>
        </p:nvSpPr>
        <p:spPr>
          <a:xfrm flipH="1">
            <a:off x="-4287" y="0"/>
            <a:ext cx="12196285" cy="6858000"/>
          </a:xfrm>
          <a:prstGeom prst="rect">
            <a:avLst/>
          </a:prstGeom>
          <a:gradFill flip="none" rotWithShape="1">
            <a:gsLst>
              <a:gs pos="0">
                <a:srgbClr val="BAD12C"/>
              </a:gs>
              <a:gs pos="46000">
                <a:srgbClr val="009ABC"/>
              </a:gs>
            </a:gsLst>
            <a:lin ang="18120000" scaled="0"/>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2" name="Title 1"/>
          <p:cNvSpPr>
            <a:spLocks noGrp="1"/>
          </p:cNvSpPr>
          <p:nvPr>
            <p:ph type="ctrTitle" hasCustomPrompt="1"/>
          </p:nvPr>
        </p:nvSpPr>
        <p:spPr>
          <a:xfrm>
            <a:off x="914400" y="978042"/>
            <a:ext cx="10363200" cy="492443"/>
          </a:xfrm>
        </p:spPr>
        <p:txBody>
          <a:bodyPr anchor="b" anchorCtr="0">
            <a:spAutoFit/>
          </a:bodyPr>
          <a:lstStyle>
            <a:lvl1pPr algn="l">
              <a:defRPr sz="2600" b="0" i="0" baseline="0">
                <a:solidFill>
                  <a:schemeClr val="bg1"/>
                </a:solidFill>
                <a:latin typeface="+mj-lt"/>
                <a:cs typeface="TradeGothic CondEighteen"/>
              </a:defRPr>
            </a:lvl1pPr>
          </a:lstStyle>
          <a:p>
            <a:r>
              <a:rPr lang="en-US" dirty="0"/>
              <a:t>“ Click to add quote or factoid…”</a:t>
            </a:r>
          </a:p>
        </p:txBody>
      </p:sp>
      <p:sp>
        <p:nvSpPr>
          <p:cNvPr id="3" name="Subtitle 2"/>
          <p:cNvSpPr>
            <a:spLocks noGrp="1"/>
          </p:cNvSpPr>
          <p:nvPr>
            <p:ph type="subTitle" idx="1" hasCustomPrompt="1"/>
          </p:nvPr>
        </p:nvSpPr>
        <p:spPr>
          <a:xfrm>
            <a:off x="914400" y="1585934"/>
            <a:ext cx="10363200" cy="269969"/>
          </a:xfrm>
        </p:spPr>
        <p:txBody>
          <a:bodyPr>
            <a:normAutofit/>
          </a:bodyPr>
          <a:lstStyle>
            <a:lvl1pPr marL="0" indent="0" algn="l">
              <a:buNone/>
              <a:defRPr sz="1000" b="0" i="0" kern="1000" spc="0" baseline="0">
                <a:solidFill>
                  <a:srgbClr val="FFFFFF"/>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SOURCE / NAME</a:t>
            </a:r>
          </a:p>
        </p:txBody>
      </p:sp>
    </p:spTree>
    <p:extLst>
      <p:ext uri="{BB962C8B-B14F-4D97-AF65-F5344CB8AC3E}">
        <p14:creationId xmlns:p14="http://schemas.microsoft.com/office/powerpoint/2010/main" val="1727346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88389" y="985323"/>
            <a:ext cx="88315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1688389" y="5477971"/>
            <a:ext cx="8831540" cy="276999"/>
          </a:xfrm>
        </p:spPr>
        <p:txBody>
          <a:bodyPr wrap="square" anchor="t" anchorCtr="0">
            <a:spAutoFit/>
          </a:bodyPr>
          <a:lstStyle>
            <a:lvl1pPr algn="l">
              <a:defRPr sz="1200" b="0" i="1" kern="1000" spc="0">
                <a:solidFill>
                  <a:schemeClr val="tx1"/>
                </a:solidFill>
                <a:latin typeface="+mj-lt"/>
                <a:cs typeface="Open Sans"/>
              </a:defRPr>
            </a:lvl1pPr>
          </a:lstStyle>
          <a:p>
            <a:pPr lvl="0"/>
            <a:r>
              <a:rPr lang="en-US" dirty="0"/>
              <a:t>Click to edit caption</a:t>
            </a:r>
          </a:p>
        </p:txBody>
      </p:sp>
    </p:spTree>
    <p:extLst>
      <p:ext uri="{BB962C8B-B14F-4D97-AF65-F5344CB8AC3E}">
        <p14:creationId xmlns:p14="http://schemas.microsoft.com/office/powerpoint/2010/main" val="554263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5" name="Rectangle 24"/>
          <p:cNvSpPr/>
          <p:nvPr userDrawn="1"/>
        </p:nvSpPr>
        <p:spPr>
          <a:xfrm>
            <a:off x="-79023" y="-67733"/>
            <a:ext cx="12361333" cy="701886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dirty="0"/>
          </a:p>
        </p:txBody>
      </p:sp>
      <p:sp>
        <p:nvSpPr>
          <p:cNvPr id="26" name="Rectangle 25"/>
          <p:cNvSpPr/>
          <p:nvPr userDrawn="1"/>
        </p:nvSpPr>
        <p:spPr>
          <a:xfrm>
            <a:off x="6096001" y="2286000"/>
            <a:ext cx="6186311"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p:cNvSpPr>
            <a:spLocks noGrp="1"/>
          </p:cNvSpPr>
          <p:nvPr>
            <p:ph type="pic" sz="quarter" idx="10"/>
          </p:nvPr>
        </p:nvSpPr>
        <p:spPr>
          <a:xfrm>
            <a:off x="0" y="0"/>
            <a:ext cx="6096000" cy="4572000"/>
          </a:xfrm>
        </p:spPr>
        <p:txBody>
          <a:bodyPr/>
          <a:lstStyle/>
          <a:p>
            <a:endParaRPr lang="en-US" dirty="0"/>
          </a:p>
        </p:txBody>
      </p:sp>
      <p:sp>
        <p:nvSpPr>
          <p:cNvPr id="17" name="Picture Placeholder 16"/>
          <p:cNvSpPr>
            <a:spLocks noGrp="1"/>
          </p:cNvSpPr>
          <p:nvPr>
            <p:ph type="pic" sz="quarter" idx="11"/>
          </p:nvPr>
        </p:nvSpPr>
        <p:spPr>
          <a:xfrm>
            <a:off x="0" y="4572000"/>
            <a:ext cx="3048000" cy="2286000"/>
          </a:xfrm>
        </p:spPr>
        <p:txBody>
          <a:bodyPr/>
          <a:lstStyle/>
          <a:p>
            <a:endParaRPr lang="en-US" dirty="0"/>
          </a:p>
        </p:txBody>
      </p:sp>
      <p:sp>
        <p:nvSpPr>
          <p:cNvPr id="18" name="Picture Placeholder 16"/>
          <p:cNvSpPr>
            <a:spLocks noGrp="1"/>
          </p:cNvSpPr>
          <p:nvPr>
            <p:ph type="pic" sz="quarter" idx="12"/>
          </p:nvPr>
        </p:nvSpPr>
        <p:spPr>
          <a:xfrm>
            <a:off x="3048000" y="4572000"/>
            <a:ext cx="3048000" cy="2286000"/>
          </a:xfrm>
        </p:spPr>
        <p:txBody>
          <a:bodyPr/>
          <a:lstStyle/>
          <a:p>
            <a:endParaRPr lang="en-US" dirty="0"/>
          </a:p>
        </p:txBody>
      </p:sp>
      <p:sp>
        <p:nvSpPr>
          <p:cNvPr id="19" name="Picture Placeholder 16"/>
          <p:cNvSpPr>
            <a:spLocks noGrp="1"/>
          </p:cNvSpPr>
          <p:nvPr>
            <p:ph type="pic" sz="quarter" idx="13"/>
          </p:nvPr>
        </p:nvSpPr>
        <p:spPr>
          <a:xfrm>
            <a:off x="6096000" y="4572000"/>
            <a:ext cx="3048000" cy="2286000"/>
          </a:xfrm>
        </p:spPr>
        <p:txBody>
          <a:bodyPr/>
          <a:lstStyle/>
          <a:p>
            <a:endParaRPr lang="en-US" dirty="0"/>
          </a:p>
        </p:txBody>
      </p:sp>
      <p:sp>
        <p:nvSpPr>
          <p:cNvPr id="20" name="Picture Placeholder 16"/>
          <p:cNvSpPr>
            <a:spLocks noGrp="1"/>
          </p:cNvSpPr>
          <p:nvPr>
            <p:ph type="pic" sz="quarter" idx="14"/>
          </p:nvPr>
        </p:nvSpPr>
        <p:spPr>
          <a:xfrm>
            <a:off x="6096000" y="0"/>
            <a:ext cx="3048000" cy="2286000"/>
          </a:xfrm>
        </p:spPr>
        <p:txBody>
          <a:bodyPr/>
          <a:lstStyle/>
          <a:p>
            <a:endParaRPr lang="en-US" dirty="0"/>
          </a:p>
        </p:txBody>
      </p:sp>
      <p:sp>
        <p:nvSpPr>
          <p:cNvPr id="21" name="Picture Placeholder 16"/>
          <p:cNvSpPr>
            <a:spLocks noGrp="1"/>
          </p:cNvSpPr>
          <p:nvPr>
            <p:ph type="pic" sz="quarter" idx="15"/>
          </p:nvPr>
        </p:nvSpPr>
        <p:spPr>
          <a:xfrm>
            <a:off x="9144000" y="0"/>
            <a:ext cx="3048000" cy="2286000"/>
          </a:xfrm>
        </p:spPr>
        <p:txBody>
          <a:bodyPr/>
          <a:lstStyle/>
          <a:p>
            <a:endParaRPr lang="en-US" dirty="0"/>
          </a:p>
        </p:txBody>
      </p:sp>
      <p:sp>
        <p:nvSpPr>
          <p:cNvPr id="23" name="Picture Placeholder 16"/>
          <p:cNvSpPr>
            <a:spLocks noGrp="1"/>
          </p:cNvSpPr>
          <p:nvPr>
            <p:ph type="pic" sz="quarter" idx="17"/>
          </p:nvPr>
        </p:nvSpPr>
        <p:spPr>
          <a:xfrm>
            <a:off x="9144000" y="4572000"/>
            <a:ext cx="3048000" cy="2286000"/>
          </a:xfrm>
        </p:spPr>
        <p:txBody>
          <a:bodyPr/>
          <a:lstStyle/>
          <a:p>
            <a:endParaRPr lang="en-US" dirty="0"/>
          </a:p>
        </p:txBody>
      </p:sp>
      <p:sp>
        <p:nvSpPr>
          <p:cNvPr id="24" name="Rectangle 23"/>
          <p:cNvSpPr/>
          <p:nvPr userDrawn="1"/>
        </p:nvSpPr>
        <p:spPr>
          <a:xfrm flipH="1">
            <a:off x="6095999" y="2286001"/>
            <a:ext cx="6186311" cy="60325"/>
          </a:xfrm>
          <a:prstGeom prst="rect">
            <a:avLst/>
          </a:prstGeom>
          <a:gradFill flip="none" rotWithShape="1">
            <a:gsLst>
              <a:gs pos="0">
                <a:srgbClr val="BAD12C"/>
              </a:gs>
              <a:gs pos="40000">
                <a:srgbClr val="009ABC"/>
              </a:gs>
            </a:gsLst>
            <a:lin ang="0" scaled="1"/>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
        <p:nvSpPr>
          <p:cNvPr id="28" name="Title 1"/>
          <p:cNvSpPr>
            <a:spLocks noGrp="1"/>
          </p:cNvSpPr>
          <p:nvPr>
            <p:ph type="title" hasCustomPrompt="1"/>
          </p:nvPr>
        </p:nvSpPr>
        <p:spPr>
          <a:xfrm>
            <a:off x="6457245" y="2523025"/>
            <a:ext cx="5508980" cy="1778042"/>
          </a:xfrm>
        </p:spPr>
        <p:txBody>
          <a:bodyPr wrap="square" anchor="t" anchorCtr="0">
            <a:normAutofit/>
          </a:bodyPr>
          <a:lstStyle>
            <a:lvl1pPr algn="l">
              <a:lnSpc>
                <a:spcPct val="130000"/>
              </a:lnSpc>
              <a:defRPr sz="2500" b="0" i="0" kern="1000" spc="0" baseline="0">
                <a:solidFill>
                  <a:schemeClr val="bg1"/>
                </a:solidFill>
                <a:latin typeface="+mj-lt"/>
                <a:cs typeface="TradeGothic CondEighteen"/>
              </a:defRPr>
            </a:lvl1pPr>
          </a:lstStyle>
          <a:p>
            <a:pPr lvl="0"/>
            <a:r>
              <a:rPr lang="en-US" dirty="0"/>
              <a:t>Click to enter body copy</a:t>
            </a:r>
          </a:p>
        </p:txBody>
      </p:sp>
    </p:spTree>
    <p:extLst>
      <p:ext uri="{BB962C8B-B14F-4D97-AF65-F5344CB8AC3E}">
        <p14:creationId xmlns:p14="http://schemas.microsoft.com/office/powerpoint/2010/main" val="2183566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3165" y="423318"/>
            <a:ext cx="10998888" cy="369332"/>
          </a:xfrm>
        </p:spPr>
        <p:txBody>
          <a:bodyPr wrap="square" anchor="t" anchorCtr="0">
            <a:spAutoFit/>
          </a:bodyPr>
          <a:lstStyle>
            <a:lvl1pPr algn="ctr">
              <a:defRPr sz="1800" b="0" i="0" kern="1000" spc="0" baseline="0">
                <a:solidFill>
                  <a:schemeClr val="tx2"/>
                </a:solidFill>
                <a:latin typeface="+mj-lt"/>
                <a:cs typeface="Open Sans"/>
              </a:defRPr>
            </a:lvl1pPr>
          </a:lstStyle>
          <a:p>
            <a:pPr lvl="0"/>
            <a:r>
              <a:rPr lang="en-US" dirty="0"/>
              <a:t>Click to edit caption</a:t>
            </a:r>
          </a:p>
        </p:txBody>
      </p:sp>
      <p:graphicFrame>
        <p:nvGraphicFramePr>
          <p:cNvPr id="6" name="Chart 5"/>
          <p:cNvGraphicFramePr/>
          <p:nvPr userDrawn="1">
            <p:extLst/>
          </p:nvPr>
        </p:nvGraphicFramePr>
        <p:xfrm>
          <a:off x="1334235" y="945484"/>
          <a:ext cx="9679603" cy="4839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8417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845266" y="1656262"/>
            <a:ext cx="8501469" cy="2332946"/>
          </a:xfrm>
        </p:spPr>
        <p:txBody>
          <a:bodyPr wrap="square" anchor="t" anchorCtr="0">
            <a:spAutoFit/>
          </a:bodyPr>
          <a:lstStyle>
            <a:lvl1pPr algn="l">
              <a:lnSpc>
                <a:spcPct val="130000"/>
              </a:lnSpc>
              <a:defRPr sz="1600" b="0" i="0" kern="1000" spc="0" baseline="0">
                <a:solidFill>
                  <a:schemeClr val="tx2"/>
                </a:solidFill>
                <a:latin typeface="+mj-lt"/>
                <a:cs typeface="TradeGothic CondEighteen"/>
              </a:defRPr>
            </a:lvl1pPr>
          </a:lstStyle>
          <a:p>
            <a:pPr lvl="0"/>
            <a:r>
              <a:rPr lang="en-US" dirty="0"/>
              <a:t>Click to enter body copy…</a:t>
            </a:r>
            <a:r>
              <a:rPr lang="en-US" dirty="0" err="1"/>
              <a:t>Proin</a:t>
            </a:r>
            <a:r>
              <a:rPr lang="en-US" dirty="0"/>
              <a:t> </a:t>
            </a:r>
            <a:r>
              <a:rPr lang="en-US" dirty="0" err="1"/>
              <a:t>mollis</a:t>
            </a:r>
            <a:r>
              <a:rPr lang="en-US" dirty="0"/>
              <a:t> </a:t>
            </a:r>
            <a:r>
              <a:rPr lang="en-US" dirty="0" err="1"/>
              <a:t>nulla</a:t>
            </a:r>
            <a:r>
              <a:rPr lang="en-US" dirty="0"/>
              <a:t> </a:t>
            </a:r>
            <a:r>
              <a:rPr lang="en-US" dirty="0" err="1"/>
              <a:t>mauris</a:t>
            </a:r>
            <a:r>
              <a:rPr lang="en-US" dirty="0"/>
              <a:t>, in </a:t>
            </a:r>
            <a:r>
              <a:rPr lang="en-US" dirty="0" err="1"/>
              <a:t>scelerisque</a:t>
            </a:r>
            <a:r>
              <a:rPr lang="en-US" dirty="0"/>
              <a:t> quam </a:t>
            </a:r>
            <a:r>
              <a:rPr lang="en-US" dirty="0" err="1"/>
              <a:t>tincidunt</a:t>
            </a:r>
            <a:r>
              <a:rPr lang="en-US" dirty="0"/>
              <a:t> id. </a:t>
            </a:r>
            <a:r>
              <a:rPr lang="en-US" dirty="0" err="1"/>
              <a:t>Suspendisse</a:t>
            </a:r>
            <a:r>
              <a:rPr lang="en-US" dirty="0"/>
              <a:t> </a:t>
            </a:r>
            <a:r>
              <a:rPr lang="en-US" dirty="0" err="1"/>
              <a:t>sed</a:t>
            </a:r>
            <a:r>
              <a:rPr lang="en-US" dirty="0"/>
              <a:t> </a:t>
            </a:r>
            <a:r>
              <a:rPr lang="en-US" dirty="0" err="1"/>
              <a:t>metus</a:t>
            </a:r>
            <a:r>
              <a:rPr lang="en-US" dirty="0"/>
              <a:t> </a:t>
            </a:r>
            <a:r>
              <a:rPr lang="en-US" dirty="0" err="1"/>
              <a:t>purus</a:t>
            </a:r>
            <a:r>
              <a:rPr lang="en-US" dirty="0"/>
              <a:t>. Nam </a:t>
            </a:r>
            <a:r>
              <a:rPr lang="en-US" dirty="0" err="1"/>
              <a:t>ullamcorper</a:t>
            </a:r>
            <a:r>
              <a:rPr lang="en-US" dirty="0"/>
              <a:t> </a:t>
            </a:r>
            <a:r>
              <a:rPr lang="en-US" dirty="0" err="1"/>
              <a:t>nulla</a:t>
            </a:r>
            <a:r>
              <a:rPr lang="en-US" dirty="0"/>
              <a:t> vitae lacus </a:t>
            </a:r>
            <a:r>
              <a:rPr lang="en-US" dirty="0" err="1"/>
              <a:t>finibus</a:t>
            </a:r>
            <a:r>
              <a:rPr lang="en-US" dirty="0"/>
              <a:t>, </a:t>
            </a:r>
            <a:r>
              <a:rPr lang="en-US" dirty="0" err="1"/>
              <a:t>quis</a:t>
            </a:r>
            <a:r>
              <a:rPr lang="en-US" dirty="0"/>
              <a:t> </a:t>
            </a:r>
            <a:r>
              <a:rPr lang="en-US" dirty="0" err="1"/>
              <a:t>ultrices</a:t>
            </a:r>
            <a:r>
              <a:rPr lang="en-US" dirty="0"/>
              <a:t> </a:t>
            </a:r>
            <a:r>
              <a:rPr lang="en-US" dirty="0" err="1"/>
              <a:t>urna</a:t>
            </a:r>
            <a:r>
              <a:rPr lang="en-US" dirty="0"/>
              <a:t> </a:t>
            </a:r>
            <a:r>
              <a:rPr lang="en-US" dirty="0" err="1"/>
              <a:t>porttitor</a:t>
            </a:r>
            <a:r>
              <a:rPr lang="en-US" dirty="0"/>
              <a:t>. Integer </a:t>
            </a:r>
            <a:r>
              <a:rPr lang="en-US" dirty="0" err="1"/>
              <a:t>efficitur</a:t>
            </a:r>
            <a:r>
              <a:rPr lang="en-US" dirty="0"/>
              <a:t> </a:t>
            </a:r>
            <a:r>
              <a:rPr lang="en-US" dirty="0" err="1"/>
              <a:t>mauris</a:t>
            </a:r>
            <a:r>
              <a:rPr lang="en-US" dirty="0"/>
              <a:t> </a:t>
            </a:r>
            <a:r>
              <a:rPr lang="en-US" dirty="0" err="1"/>
              <a:t>ut</a:t>
            </a:r>
            <a:r>
              <a:rPr lang="en-US" dirty="0"/>
              <a:t> </a:t>
            </a:r>
            <a:r>
              <a:rPr lang="en-US" dirty="0" err="1"/>
              <a:t>nisl</a:t>
            </a:r>
            <a:r>
              <a:rPr lang="en-US" dirty="0"/>
              <a:t> </a:t>
            </a:r>
            <a:r>
              <a:rPr lang="en-US" dirty="0" err="1"/>
              <a:t>consectetur</a:t>
            </a:r>
            <a:r>
              <a:rPr lang="en-US" dirty="0"/>
              <a:t> </a:t>
            </a:r>
            <a:r>
              <a:rPr lang="en-US" dirty="0" err="1"/>
              <a:t>pellentesque</a:t>
            </a:r>
            <a:r>
              <a:rPr lang="en-US" dirty="0"/>
              <a:t>. </a:t>
            </a:r>
            <a:r>
              <a:rPr lang="en-US" dirty="0" err="1"/>
              <a:t>Pellentesque</a:t>
            </a:r>
            <a:r>
              <a:rPr lang="en-US" dirty="0"/>
              <a:t> </a:t>
            </a:r>
            <a:r>
              <a:rPr lang="en-US" dirty="0" err="1"/>
              <a:t>sed</a:t>
            </a:r>
            <a:r>
              <a:rPr lang="en-US" dirty="0"/>
              <a:t> </a:t>
            </a:r>
            <a:r>
              <a:rPr lang="en-US" dirty="0" err="1"/>
              <a:t>velit</a:t>
            </a:r>
            <a:r>
              <a:rPr lang="en-US" dirty="0"/>
              <a:t> </a:t>
            </a:r>
            <a:r>
              <a:rPr lang="en-US" dirty="0" err="1"/>
              <a:t>egestas</a:t>
            </a:r>
            <a:r>
              <a:rPr lang="en-US" dirty="0"/>
              <a:t>, </a:t>
            </a:r>
            <a:r>
              <a:rPr lang="en-US" dirty="0" err="1"/>
              <a:t>gravida</a:t>
            </a:r>
            <a:r>
              <a:rPr lang="en-US" dirty="0"/>
              <a:t> </a:t>
            </a:r>
            <a:r>
              <a:rPr lang="en-US" dirty="0" err="1"/>
              <a:t>massa</a:t>
            </a:r>
            <a:r>
              <a:rPr lang="en-US" dirty="0"/>
              <a:t> in, </a:t>
            </a:r>
            <a:r>
              <a:rPr lang="en-US" dirty="0" err="1"/>
              <a:t>interdum</a:t>
            </a:r>
            <a:r>
              <a:rPr lang="en-US" dirty="0"/>
              <a:t> </a:t>
            </a:r>
            <a:r>
              <a:rPr lang="en-US" dirty="0" err="1"/>
              <a:t>lectus</a:t>
            </a:r>
            <a:r>
              <a:rPr lang="en-US" dirty="0"/>
              <a:t>. </a:t>
            </a:r>
            <a:r>
              <a:rPr lang="en-US" dirty="0" err="1"/>
              <a:t>Nullam</a:t>
            </a:r>
            <a:r>
              <a:rPr lang="en-US" dirty="0"/>
              <a:t> </a:t>
            </a:r>
            <a:r>
              <a:rPr lang="en-US" dirty="0" err="1"/>
              <a:t>elit</a:t>
            </a:r>
            <a:r>
              <a:rPr lang="en-US" dirty="0"/>
              <a:t> nisi, </a:t>
            </a:r>
            <a:r>
              <a:rPr lang="en-US" dirty="0" err="1"/>
              <a:t>facilisis</a:t>
            </a:r>
            <a:r>
              <a:rPr lang="en-US" dirty="0"/>
              <a:t> </a:t>
            </a:r>
            <a:r>
              <a:rPr lang="en-US" dirty="0" err="1"/>
              <a:t>nec</a:t>
            </a:r>
            <a:r>
              <a:rPr lang="en-US" dirty="0"/>
              <a:t> </a:t>
            </a:r>
            <a:r>
              <a:rPr lang="en-US" dirty="0" err="1"/>
              <a:t>scelerisque</a:t>
            </a:r>
            <a:r>
              <a:rPr lang="en-US" dirty="0"/>
              <a:t> ac, </a:t>
            </a:r>
            <a:r>
              <a:rPr lang="en-US" dirty="0" err="1"/>
              <a:t>interdum</a:t>
            </a:r>
            <a:r>
              <a:rPr lang="en-US" dirty="0"/>
              <a:t> at </a:t>
            </a:r>
            <a:r>
              <a:rPr lang="en-US" dirty="0" err="1"/>
              <a:t>arcu</a:t>
            </a:r>
            <a:r>
              <a:rPr lang="en-US" dirty="0"/>
              <a:t>. </a:t>
            </a:r>
            <a:r>
              <a:rPr lang="en-US" dirty="0" err="1"/>
              <a:t>Cras</a:t>
            </a:r>
            <a:r>
              <a:rPr lang="en-US" dirty="0"/>
              <a:t> </a:t>
            </a:r>
            <a:r>
              <a:rPr lang="en-US" dirty="0" err="1"/>
              <a:t>eu</a:t>
            </a:r>
            <a:r>
              <a:rPr lang="en-US" dirty="0"/>
              <a:t> </a:t>
            </a:r>
            <a:r>
              <a:rPr lang="en-US" dirty="0" err="1"/>
              <a:t>faucibus</a:t>
            </a:r>
            <a:r>
              <a:rPr lang="en-US" dirty="0"/>
              <a:t> </a:t>
            </a:r>
            <a:r>
              <a:rPr lang="en-US" dirty="0" err="1"/>
              <a:t>justo</a:t>
            </a:r>
            <a:r>
              <a:rPr lang="en-US" dirty="0"/>
              <a:t>. </a:t>
            </a:r>
            <a:r>
              <a:rPr lang="en-US" dirty="0" err="1"/>
              <a:t>Suspendisse</a:t>
            </a:r>
            <a:r>
              <a:rPr lang="en-US" dirty="0"/>
              <a:t> </a:t>
            </a:r>
            <a:r>
              <a:rPr lang="en-US" dirty="0" err="1"/>
              <a:t>eu</a:t>
            </a:r>
            <a:r>
              <a:rPr lang="en-US" dirty="0"/>
              <a:t> dolor </a:t>
            </a:r>
            <a:r>
              <a:rPr lang="en-US" dirty="0" err="1"/>
              <a:t>ultricies</a:t>
            </a:r>
            <a:r>
              <a:rPr lang="en-US" dirty="0"/>
              <a:t>, </a:t>
            </a:r>
            <a:r>
              <a:rPr lang="en-US" dirty="0" err="1"/>
              <a:t>aliquet</a:t>
            </a:r>
            <a:r>
              <a:rPr lang="en-US" dirty="0"/>
              <a:t> ex </a:t>
            </a:r>
            <a:r>
              <a:rPr lang="en-US" dirty="0" err="1"/>
              <a:t>vel</a:t>
            </a:r>
            <a:r>
              <a:rPr lang="en-US" dirty="0"/>
              <a:t>, </a:t>
            </a:r>
            <a:r>
              <a:rPr lang="en-US" dirty="0" err="1"/>
              <a:t>sodales</a:t>
            </a:r>
            <a:r>
              <a:rPr lang="en-US" dirty="0"/>
              <a:t> </a:t>
            </a:r>
            <a:r>
              <a:rPr lang="en-US" dirty="0" err="1"/>
              <a:t>augue</a:t>
            </a:r>
            <a:r>
              <a:rPr lang="en-US" dirty="0"/>
              <a:t>. </a:t>
            </a:r>
            <a:r>
              <a:rPr lang="en-US" dirty="0" err="1"/>
              <a:t>Vivamus</a:t>
            </a:r>
            <a:r>
              <a:rPr lang="en-US" dirty="0"/>
              <a:t> sit </a:t>
            </a:r>
            <a:r>
              <a:rPr lang="en-US" dirty="0" err="1"/>
              <a:t>amet</a:t>
            </a:r>
            <a:r>
              <a:rPr lang="en-US" dirty="0"/>
              <a:t> </a:t>
            </a:r>
            <a:r>
              <a:rPr lang="en-US" dirty="0" err="1"/>
              <a:t>justo</a:t>
            </a:r>
            <a:r>
              <a:rPr lang="en-US" dirty="0"/>
              <a:t> </a:t>
            </a:r>
            <a:r>
              <a:rPr lang="en-US" dirty="0" err="1"/>
              <a:t>quis</a:t>
            </a:r>
            <a:r>
              <a:rPr lang="en-US" dirty="0"/>
              <a:t> </a:t>
            </a:r>
            <a:r>
              <a:rPr lang="en-US" dirty="0" err="1"/>
              <a:t>odio</a:t>
            </a:r>
            <a:r>
              <a:rPr lang="en-US" dirty="0"/>
              <a:t> </a:t>
            </a:r>
            <a:r>
              <a:rPr lang="en-US" dirty="0" err="1"/>
              <a:t>condimentum</a:t>
            </a:r>
            <a:r>
              <a:rPr lang="en-US" dirty="0"/>
              <a:t> </a:t>
            </a:r>
            <a:r>
              <a:rPr lang="en-US" dirty="0" err="1"/>
              <a:t>aliquam</a:t>
            </a:r>
            <a:r>
              <a:rPr lang="en-US" dirty="0"/>
              <a:t> id </a:t>
            </a:r>
            <a:r>
              <a:rPr lang="en-US" dirty="0" err="1"/>
              <a:t>nec</a:t>
            </a:r>
            <a:r>
              <a:rPr lang="en-US" dirty="0"/>
              <a:t> </a:t>
            </a:r>
            <a:r>
              <a:rPr lang="en-US" dirty="0" err="1"/>
              <a:t>elit</a:t>
            </a:r>
            <a:r>
              <a:rPr lang="en-US" dirty="0"/>
              <a:t>. </a:t>
            </a:r>
            <a:r>
              <a:rPr lang="en-US" dirty="0" err="1"/>
              <a:t>Cras</a:t>
            </a:r>
            <a:r>
              <a:rPr lang="en-US" dirty="0"/>
              <a:t> </a:t>
            </a:r>
            <a:r>
              <a:rPr lang="en-US" dirty="0" err="1"/>
              <a:t>eu</a:t>
            </a:r>
            <a:r>
              <a:rPr lang="en-US" dirty="0"/>
              <a:t> </a:t>
            </a:r>
            <a:r>
              <a:rPr lang="en-US" dirty="0" err="1"/>
              <a:t>libero</a:t>
            </a:r>
            <a:r>
              <a:rPr lang="en-US" dirty="0"/>
              <a:t> </a:t>
            </a:r>
            <a:r>
              <a:rPr lang="en-US" dirty="0" err="1"/>
              <a:t>sed</a:t>
            </a:r>
            <a:r>
              <a:rPr lang="en-US" dirty="0"/>
              <a:t> nisi </a:t>
            </a:r>
            <a:r>
              <a:rPr lang="en-US" dirty="0" err="1"/>
              <a:t>aliquam</a:t>
            </a:r>
            <a:r>
              <a:rPr lang="en-US" dirty="0"/>
              <a:t> </a:t>
            </a:r>
            <a:r>
              <a:rPr lang="en-US" dirty="0" err="1"/>
              <a:t>interdum</a:t>
            </a:r>
            <a:r>
              <a:rPr lang="en-US" dirty="0"/>
              <a:t> id ac </a:t>
            </a:r>
            <a:r>
              <a:rPr lang="en-US" dirty="0" err="1"/>
              <a:t>augue</a:t>
            </a:r>
            <a:r>
              <a:rPr lang="en-US" dirty="0"/>
              <a:t>. </a:t>
            </a:r>
          </a:p>
        </p:txBody>
      </p:sp>
    </p:spTree>
    <p:extLst>
      <p:ext uri="{BB962C8B-B14F-4D97-AF65-F5344CB8AC3E}">
        <p14:creationId xmlns:p14="http://schemas.microsoft.com/office/powerpoint/2010/main" val="347929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6CD0CA-36EA-4AB2-BBFF-5BE14624189C}" type="datetime1">
              <a:rPr lang="en-US" smtClean="0"/>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253964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Rectangle 2"/>
          <p:cNvSpPr/>
          <p:nvPr userDrawn="1"/>
        </p:nvSpPr>
        <p:spPr>
          <a:xfrm>
            <a:off x="-34324" y="-1"/>
            <a:ext cx="12351077" cy="700391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bg2"/>
              </a:solidFill>
            </a:endParaRPr>
          </a:p>
        </p:txBody>
      </p:sp>
      <p:pic>
        <p:nvPicPr>
          <p:cNvPr id="5" name="Picture 4" descr="gradient_2.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10335" y="5578968"/>
            <a:ext cx="1867799" cy="671240"/>
          </a:xfrm>
          <a:prstGeom prst="rect">
            <a:avLst/>
          </a:prstGeom>
        </p:spPr>
      </p:pic>
    </p:spTree>
    <p:extLst>
      <p:ext uri="{BB962C8B-B14F-4D97-AF65-F5344CB8AC3E}">
        <p14:creationId xmlns:p14="http://schemas.microsoft.com/office/powerpoint/2010/main" val="287986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058E69-6A1E-40F3-9869-9F5D2860A672}" type="datetime1">
              <a:rPr lang="en-US" smtClean="0"/>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4196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E41D19-83CF-415D-A1B7-5565F5C9E599}" type="datetime1">
              <a:rPr lang="en-US" smtClean="0"/>
              <a:t>7/18/2018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79229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8465DB-09A0-4700-BF35-D06D5741B874}"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107657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D312AA-C037-4E21-AADC-EE6ECFF0FD98}"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15DB1-8E10-4517-86FA-3AB67A7F16AE}" type="slidenum">
              <a:rPr lang="en-US" smtClean="0"/>
              <a:t>‹#›</a:t>
            </a:fld>
            <a:endParaRPr lang="en-US"/>
          </a:p>
        </p:txBody>
      </p:sp>
    </p:spTree>
    <p:extLst>
      <p:ext uri="{BB962C8B-B14F-4D97-AF65-F5344CB8AC3E}">
        <p14:creationId xmlns:p14="http://schemas.microsoft.com/office/powerpoint/2010/main" val="312002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5BC3FBA-849A-4348-A9D4-D48C55BDF46A}" type="datetime1">
              <a:rPr lang="en-US" smtClean="0"/>
              <a:t>7/18/2018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AB15DB1-8E10-4517-86FA-3AB67A7F16AE}" type="slidenum">
              <a:rPr lang="en-US" smtClean="0"/>
              <a:t>‹#›</a:t>
            </a:fld>
            <a:endParaRPr lang="en-US"/>
          </a:p>
        </p:txBody>
      </p:sp>
    </p:spTree>
    <p:extLst>
      <p:ext uri="{BB962C8B-B14F-4D97-AF65-F5344CB8AC3E}">
        <p14:creationId xmlns:p14="http://schemas.microsoft.com/office/powerpoint/2010/main" val="297992652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3" r:id="rId28"/>
    <p:sldLayoutId id="2147483704" r:id="rId29"/>
    <p:sldLayoutId id="2147483705" r:id="rId30"/>
    <p:sldLayoutId id="2147483706" r:id="rId31"/>
    <p:sldLayoutId id="2147483707" r:id="rId32"/>
    <p:sldLayoutId id="2147483725" r:id="rId33"/>
    <p:sldLayoutId id="2147483726" r:id="rId34"/>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830997"/>
          </a:xfrm>
          <a:prstGeom prst="rect">
            <a:avLst/>
          </a:prstGeom>
        </p:spPr>
        <p:txBody>
          <a:bodyPr vert="horz" lIns="91440" tIns="45720" rIns="91440" bIns="45720" rtlCol="0" anchor="t" anchorCtr="0">
            <a:spAutoFit/>
          </a:bodyPr>
          <a:lstStyle/>
          <a:p>
            <a:r>
              <a:rPr lang="en-US" dirty="0"/>
              <a:t>Click To Edit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Rectangle 4"/>
          <p:cNvSpPr/>
          <p:nvPr userDrawn="1"/>
        </p:nvSpPr>
        <p:spPr>
          <a:xfrm flipH="1">
            <a:off x="-4285" y="1"/>
            <a:ext cx="12196284" cy="60325"/>
          </a:xfrm>
          <a:prstGeom prst="rect">
            <a:avLst/>
          </a:prstGeom>
          <a:gradFill flip="none" rotWithShape="1">
            <a:gsLst>
              <a:gs pos="0">
                <a:srgbClr val="BAD12C"/>
              </a:gs>
              <a:gs pos="40000">
                <a:srgbClr val="009ABC"/>
              </a:gs>
            </a:gsLst>
            <a:lin ang="0" scaled="1"/>
            <a:tileRect/>
          </a:gra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r>
              <a:rPr lang="en-US" sz="1000" dirty="0">
                <a:effectLst/>
                <a:latin typeface="Cambria"/>
                <a:ea typeface="HGP明朝E"/>
                <a:cs typeface="Times New Roman"/>
              </a:rPr>
              <a:t> </a:t>
            </a:r>
          </a:p>
        </p:txBody>
      </p:sp>
    </p:spTree>
    <p:extLst>
      <p:ext uri="{BB962C8B-B14F-4D97-AF65-F5344CB8AC3E}">
        <p14:creationId xmlns:p14="http://schemas.microsoft.com/office/powerpoint/2010/main" val="9378389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hdr="0" ftr="0" dt="0"/>
  <p:txStyles>
    <p:titleStyle>
      <a:lvl1pPr algn="l" defTabSz="457200" rtl="0" eaLnBrk="1" latinLnBrk="0" hangingPunct="1">
        <a:spcBef>
          <a:spcPct val="0"/>
        </a:spcBef>
        <a:buNone/>
        <a:defRPr sz="4800" b="0" i="0" kern="1200" spc="10">
          <a:solidFill>
            <a:schemeClr val="tx2"/>
          </a:solidFill>
          <a:latin typeface="+mj-lt"/>
          <a:ea typeface="+mj-ea"/>
          <a:cs typeface="Rockwell"/>
        </a:defRPr>
      </a:lvl1pPr>
    </p:titleStyle>
    <p:bodyStyle>
      <a:lvl1pPr marL="342900" indent="-342900" algn="l" defTabSz="457200" rtl="0" eaLnBrk="1" latinLnBrk="0" hangingPunct="1">
        <a:spcBef>
          <a:spcPct val="20000"/>
        </a:spcBef>
        <a:buFont typeface="Wingdings" charset="2"/>
        <a:buChar char="§"/>
        <a:defRPr sz="2800" b="0" i="0" kern="1200">
          <a:solidFill>
            <a:schemeClr val="tx1">
              <a:lumMod val="50000"/>
              <a:lumOff val="50000"/>
            </a:schemeClr>
          </a:solidFill>
          <a:latin typeface="+mj-lt"/>
          <a:ea typeface="+mn-ea"/>
          <a:cs typeface="Rockwell"/>
        </a:defRPr>
      </a:lvl1pPr>
      <a:lvl2pPr marL="742950" indent="-285750" algn="l" defTabSz="457200" rtl="0" eaLnBrk="1" latinLnBrk="0" hangingPunct="1">
        <a:spcBef>
          <a:spcPct val="20000"/>
        </a:spcBef>
        <a:buFont typeface="Arial"/>
        <a:buChar char="–"/>
        <a:defRPr sz="1600" b="0" kern="1000" spc="0">
          <a:solidFill>
            <a:schemeClr val="tx1">
              <a:lumMod val="50000"/>
              <a:lumOff val="50000"/>
            </a:schemeClr>
          </a:solidFill>
          <a:latin typeface="Open Sans"/>
          <a:ea typeface="+mn-ea"/>
          <a:cs typeface="Open Sans"/>
        </a:defRPr>
      </a:lvl2pPr>
      <a:lvl3pPr marL="1143000" indent="-228600" algn="l" defTabSz="457200" rtl="0" eaLnBrk="1" latinLnBrk="0" hangingPunct="1">
        <a:spcBef>
          <a:spcPct val="20000"/>
        </a:spcBef>
        <a:buFont typeface="Wingdings" charset="2"/>
        <a:buChar char="§"/>
        <a:defRPr sz="1400" b="0" i="0" kern="1200" spc="200">
          <a:solidFill>
            <a:schemeClr val="tx2"/>
          </a:solidFill>
          <a:latin typeface="Rockwell"/>
          <a:ea typeface="+mn-ea"/>
          <a:cs typeface="Rockwell"/>
        </a:defRPr>
      </a:lvl3pPr>
      <a:lvl4pPr marL="1600200" indent="-228600" algn="l" defTabSz="457200" rtl="0" eaLnBrk="1" latinLnBrk="0" hangingPunct="1">
        <a:spcBef>
          <a:spcPct val="20000"/>
        </a:spcBef>
        <a:buFont typeface="Arial"/>
        <a:buChar char="–"/>
        <a:defRPr sz="1200" b="0" i="0" kern="1200">
          <a:solidFill>
            <a:schemeClr val="bg2">
              <a:lumMod val="50000"/>
            </a:schemeClr>
          </a:solidFill>
          <a:latin typeface="Open Sans"/>
          <a:ea typeface="+mn-ea"/>
          <a:cs typeface="Open Sans"/>
        </a:defRPr>
      </a:lvl4pPr>
      <a:lvl5pPr marL="2057400" indent="-228600" algn="l" defTabSz="457200" rtl="0" eaLnBrk="1" latinLnBrk="0" hangingPunct="1">
        <a:spcBef>
          <a:spcPct val="20000"/>
        </a:spcBef>
        <a:buFont typeface="Courier New"/>
        <a:buChar char="o"/>
        <a:defRPr lang="en-US" sz="1200" b="0" i="0" kern="1200" smtClean="0">
          <a:solidFill>
            <a:schemeClr val="bg2">
              <a:lumMod val="50000"/>
            </a:schemeClr>
          </a:solidFill>
          <a:effectLst/>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0.xml"/><Relationship Id="rId1" Type="http://schemas.openxmlformats.org/officeDocument/2006/relationships/slideLayout" Target="../slideLayouts/slideLayout32.xml"/><Relationship Id="rId4" Type="http://schemas.openxmlformats.org/officeDocument/2006/relationships/image" Target="../media/image33.tiff"/></Relationships>
</file>

<file path=ppt/slides/_rels/slide8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50.xml"/><Relationship Id="rId4" Type="http://schemas.openxmlformats.org/officeDocument/2006/relationships/image" Target="../media/image33.tiff"/></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4"/><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86.xml"/><Relationship Id="rId5" Type="http://schemas.openxmlformats.org/officeDocument/2006/relationships/slideLayout" Target="../slideLayouts/slideLayout2.xml"/><Relationship Id="rId10" Type="http://schemas.openxmlformats.org/officeDocument/2006/relationships/image" Target="../media/image46.png"/><Relationship Id="rId4" Type="http://schemas.openxmlformats.org/officeDocument/2006/relationships/video" Target="../media/media3.mp4"/><Relationship Id="rId9"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6526"/>
            <a:ext cx="10515600" cy="3534344"/>
          </a:xfrm>
        </p:spPr>
        <p:txBody>
          <a:bodyPr>
            <a:normAutofit/>
          </a:bodyPr>
          <a:lstStyle/>
          <a:p>
            <a:pPr algn="ctr"/>
            <a:r>
              <a:rPr lang="en-US" sz="6600" dirty="0" smtClean="0">
                <a:effectLst/>
              </a:rPr>
              <a:t>How Change Happens: Substance Use Disorders </a:t>
            </a:r>
            <a:br>
              <a:rPr lang="en-US" sz="6600" dirty="0" smtClean="0">
                <a:effectLst/>
              </a:rPr>
            </a:br>
            <a:r>
              <a:rPr lang="en-US" sz="6600" dirty="0" smtClean="0">
                <a:effectLst/>
              </a:rPr>
              <a:t>and HIV/AIDS</a:t>
            </a:r>
            <a:endParaRPr lang="en-US" sz="6600" dirty="0">
              <a:effectLst/>
            </a:endParaRPr>
          </a:p>
        </p:txBody>
      </p:sp>
      <p:sp>
        <p:nvSpPr>
          <p:cNvPr id="4" name="Text Placeholder 3"/>
          <p:cNvSpPr>
            <a:spLocks noGrp="1"/>
          </p:cNvSpPr>
          <p:nvPr>
            <p:ph type="body" sz="half" idx="2"/>
          </p:nvPr>
        </p:nvSpPr>
        <p:spPr>
          <a:xfrm>
            <a:off x="826341" y="3429001"/>
            <a:ext cx="10514012" cy="2528047"/>
          </a:xfrm>
        </p:spPr>
        <p:txBody>
          <a:bodyPr>
            <a:normAutofit/>
          </a:bodyPr>
          <a:lstStyle/>
          <a:p>
            <a:pPr algn="ctr"/>
            <a:r>
              <a:rPr lang="en-US" altLang="en-US" sz="3600" dirty="0">
                <a:solidFill>
                  <a:schemeClr val="accent5"/>
                </a:solidFill>
              </a:rPr>
              <a:t>TRAINER’S NAME</a:t>
            </a:r>
          </a:p>
          <a:p>
            <a:pPr algn="ctr"/>
            <a:r>
              <a:rPr lang="en-US" altLang="en-US" sz="3600" dirty="0">
                <a:solidFill>
                  <a:schemeClr val="accent5"/>
                </a:solidFill>
              </a:rPr>
              <a:t>TRAINING DATE</a:t>
            </a:r>
          </a:p>
          <a:p>
            <a:pPr algn="ctr"/>
            <a:r>
              <a:rPr lang="en-US" altLang="en-US" sz="3600" dirty="0">
                <a:solidFill>
                  <a:schemeClr val="accent5"/>
                </a:solidFill>
              </a:rPr>
              <a:t>TRAINING LOCATION</a:t>
            </a:r>
          </a:p>
          <a:p>
            <a:endParaRPr lang="en-US" sz="1800" dirty="0"/>
          </a:p>
        </p:txBody>
      </p:sp>
      <p:pic>
        <p:nvPicPr>
          <p:cNvPr id="5" name="Picture 10" descr="Nude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4708" y="6164375"/>
            <a:ext cx="1752600" cy="664723"/>
          </a:xfrm>
          <a:prstGeom prst="rect">
            <a:avLst/>
          </a:prstGeom>
          <a:solidFill>
            <a:schemeClr val="tx1">
              <a:lumMod val="95000"/>
            </a:schemeClr>
          </a:solidFill>
        </p:spPr>
      </p:pic>
      <p:sp>
        <p:nvSpPr>
          <p:cNvPr id="8" name="Slide Number Placeholder 7"/>
          <p:cNvSpPr>
            <a:spLocks noGrp="1"/>
          </p:cNvSpPr>
          <p:nvPr>
            <p:ph type="sldNum" sz="quarter" idx="12"/>
          </p:nvPr>
        </p:nvSpPr>
        <p:spPr/>
        <p:txBody>
          <a:bodyPr/>
          <a:lstStyle/>
          <a:p>
            <a:fld id="{1AB15DB1-8E10-4517-86FA-3AB67A7F16AE}" type="slidenum">
              <a:rPr lang="en-US" smtClean="0"/>
              <a:t>1</a:t>
            </a:fld>
            <a:endParaRPr lang="en-US"/>
          </a:p>
        </p:txBody>
      </p:sp>
    </p:spTree>
    <p:extLst>
      <p:ext uri="{BB962C8B-B14F-4D97-AF65-F5344CB8AC3E}">
        <p14:creationId xmlns:p14="http://schemas.microsoft.com/office/powerpoint/2010/main" val="2347196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048" y="459255"/>
            <a:ext cx="10515600" cy="1325563"/>
          </a:xfrm>
        </p:spPr>
        <p:txBody>
          <a:bodyPr/>
          <a:lstStyle/>
          <a:p>
            <a:r>
              <a:rPr lang="en-US" dirty="0" smtClean="0"/>
              <a:t>Factors that Promote Change</a:t>
            </a:r>
            <a:endParaRPr lang="en-US" dirty="0"/>
          </a:p>
        </p:txBody>
      </p:sp>
      <p:sp>
        <p:nvSpPr>
          <p:cNvPr id="3" name="Content Placeholder 2"/>
          <p:cNvSpPr>
            <a:spLocks noGrp="1"/>
          </p:cNvSpPr>
          <p:nvPr>
            <p:ph idx="1"/>
          </p:nvPr>
        </p:nvSpPr>
        <p:spPr>
          <a:xfrm>
            <a:off x="891399" y="2084294"/>
            <a:ext cx="10233800" cy="4625788"/>
          </a:xfrm>
        </p:spPr>
        <p:txBody>
          <a:bodyPr>
            <a:normAutofit/>
          </a:bodyPr>
          <a:lstStyle/>
          <a:p>
            <a:pPr>
              <a:spcAft>
                <a:spcPts val="1800"/>
              </a:spcAft>
            </a:pPr>
            <a:r>
              <a:rPr lang="en-US" sz="3600" dirty="0" smtClean="0"/>
              <a:t>Addressing Basic Needs </a:t>
            </a:r>
          </a:p>
          <a:p>
            <a:pPr>
              <a:spcAft>
                <a:spcPts val="1800"/>
              </a:spcAft>
            </a:pPr>
            <a:r>
              <a:rPr lang="en-US" sz="3600" dirty="0" smtClean="0"/>
              <a:t>Addressing Intersectionality </a:t>
            </a:r>
            <a:endParaRPr lang="en-US" sz="3600" dirty="0"/>
          </a:p>
          <a:p>
            <a:pPr>
              <a:spcAft>
                <a:spcPts val="1800"/>
              </a:spcAft>
            </a:pPr>
            <a:r>
              <a:rPr lang="en-US" sz="3600" dirty="0" smtClean="0">
                <a:solidFill>
                  <a:schemeClr val="accent5"/>
                </a:solidFill>
              </a:rPr>
              <a:t>Enhancing Engagement and Retention</a:t>
            </a:r>
          </a:p>
          <a:p>
            <a:pPr>
              <a:spcAft>
                <a:spcPts val="1800"/>
              </a:spcAft>
            </a:pPr>
            <a:r>
              <a:rPr lang="en-US" sz="3600" dirty="0" smtClean="0">
                <a:solidFill>
                  <a:schemeClr val="accent5"/>
                </a:solidFill>
              </a:rPr>
              <a:t>Counteracting Stigma</a:t>
            </a:r>
          </a:p>
          <a:p>
            <a:pPr>
              <a:spcAft>
                <a:spcPts val="1800"/>
              </a:spcAft>
            </a:pPr>
            <a:r>
              <a:rPr lang="en-US" sz="3600" dirty="0" smtClean="0">
                <a:solidFill>
                  <a:schemeClr val="accent5"/>
                </a:solidFill>
              </a:rPr>
              <a:t>Interventions that Promote Change </a:t>
            </a:r>
          </a:p>
          <a:p>
            <a:endParaRPr lang="en-US" dirty="0" smtClean="0">
              <a:solidFill>
                <a:schemeClr val="accent5"/>
              </a:solidFill>
            </a:endParaRPr>
          </a:p>
          <a:p>
            <a:pPr lvl="1"/>
            <a:endParaRPr lang="en-US" dirty="0" smtClean="0"/>
          </a:p>
          <a:p>
            <a:pPr lvl="1"/>
            <a:endParaRPr lang="en-US" dirty="0" smtClean="0"/>
          </a:p>
          <a:p>
            <a:pPr lvl="1"/>
            <a:endParaRPr lang="en-US" dirty="0" smtClean="0"/>
          </a:p>
          <a:p>
            <a:pPr lvl="1"/>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458" y="4382591"/>
            <a:ext cx="3104454" cy="2328341"/>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1AB15DB1-8E10-4517-86FA-3AB67A7F16AE}" type="slidenum">
              <a:rPr lang="en-US" smtClean="0"/>
              <a:t>10</a:t>
            </a:fld>
            <a:endParaRPr lang="en-US"/>
          </a:p>
        </p:txBody>
      </p:sp>
    </p:spTree>
    <p:extLst>
      <p:ext uri="{BB962C8B-B14F-4D97-AF65-F5344CB8AC3E}">
        <p14:creationId xmlns:p14="http://schemas.microsoft.com/office/powerpoint/2010/main" val="10286990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is important</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75" b="52308"/>
          <a:stretch/>
        </p:blipFill>
        <p:spPr bwMode="auto">
          <a:xfrm>
            <a:off x="914400" y="3016251"/>
            <a:ext cx="5357446" cy="327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913" b="1278"/>
          <a:stretch/>
        </p:blipFill>
        <p:spPr bwMode="auto">
          <a:xfrm>
            <a:off x="6541476" y="3019671"/>
            <a:ext cx="5410200" cy="326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87669" y="1690688"/>
            <a:ext cx="11295184" cy="1077218"/>
          </a:xfrm>
          <a:prstGeom prst="rect">
            <a:avLst/>
          </a:prstGeom>
          <a:noFill/>
        </p:spPr>
        <p:txBody>
          <a:bodyPr wrap="square" rtlCol="0">
            <a:spAutoFit/>
          </a:bodyPr>
          <a:lstStyle/>
          <a:p>
            <a:r>
              <a:rPr lang="en-US" sz="3200" dirty="0" smtClean="0"/>
              <a:t>Patients given an initial dose of medication demonstrated higher treatment engagement and reduced days of illicit substance use </a:t>
            </a:r>
            <a:endParaRPr lang="en-US" dirty="0"/>
          </a:p>
        </p:txBody>
      </p:sp>
      <p:sp>
        <p:nvSpPr>
          <p:cNvPr id="4" name="TextBox 3"/>
          <p:cNvSpPr txBox="1"/>
          <p:nvPr/>
        </p:nvSpPr>
        <p:spPr>
          <a:xfrm>
            <a:off x="82941" y="6456594"/>
            <a:ext cx="7280031" cy="369332"/>
          </a:xfrm>
          <a:prstGeom prst="rect">
            <a:avLst/>
          </a:prstGeom>
          <a:noFill/>
        </p:spPr>
        <p:txBody>
          <a:bodyPr wrap="square" rtlCol="0">
            <a:spAutoFit/>
          </a:bodyPr>
          <a:lstStyle/>
          <a:p>
            <a:r>
              <a:rPr lang="en-US" dirty="0" smtClean="0"/>
              <a:t>SOURCE: </a:t>
            </a:r>
            <a:r>
              <a:rPr lang="en-US" dirty="0" err="1" smtClean="0"/>
              <a:t>D’Onofrio</a:t>
            </a:r>
            <a:r>
              <a:rPr lang="en-US" dirty="0"/>
              <a:t> </a:t>
            </a:r>
            <a:r>
              <a:rPr lang="en-US" dirty="0" smtClean="0"/>
              <a:t>&amp; </a:t>
            </a:r>
            <a:r>
              <a:rPr lang="en-US" dirty="0" err="1" smtClean="0"/>
              <a:t>Fiellin</a:t>
            </a:r>
            <a:r>
              <a:rPr lang="en-US" dirty="0" smtClean="0"/>
              <a:t>, 2015.</a:t>
            </a:r>
            <a:endParaRPr lang="en-US" dirty="0"/>
          </a:p>
        </p:txBody>
      </p:sp>
      <p:sp>
        <p:nvSpPr>
          <p:cNvPr id="6" name="Slide Number Placeholder 5"/>
          <p:cNvSpPr>
            <a:spLocks noGrp="1"/>
          </p:cNvSpPr>
          <p:nvPr>
            <p:ph type="sldNum" sz="quarter" idx="12"/>
          </p:nvPr>
        </p:nvSpPr>
        <p:spPr/>
        <p:txBody>
          <a:bodyPr/>
          <a:lstStyle/>
          <a:p>
            <a:fld id="{1AB15DB1-8E10-4517-86FA-3AB67A7F16AE}" type="slidenum">
              <a:rPr lang="en-US" smtClean="0"/>
              <a:t>100</a:t>
            </a:fld>
            <a:endParaRPr lang="en-US" dirty="0"/>
          </a:p>
        </p:txBody>
      </p:sp>
    </p:spTree>
    <p:extLst>
      <p:ext uri="{BB962C8B-B14F-4D97-AF65-F5344CB8AC3E}">
        <p14:creationId xmlns:p14="http://schemas.microsoft.com/office/powerpoint/2010/main" val="16654425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NIATx’s</a:t>
            </a:r>
            <a:r>
              <a:rPr lang="en-US" dirty="0" smtClean="0"/>
              <a:t> Promising Practices Database</a:t>
            </a:r>
            <a:endParaRPr lang="en-US" dirty="0"/>
          </a:p>
        </p:txBody>
      </p:sp>
      <p:sp>
        <p:nvSpPr>
          <p:cNvPr id="4" name="Content Placeholder 3"/>
          <p:cNvSpPr>
            <a:spLocks noGrp="1"/>
          </p:cNvSpPr>
          <p:nvPr>
            <p:ph idx="1"/>
          </p:nvPr>
        </p:nvSpPr>
        <p:spPr>
          <a:xfrm>
            <a:off x="609011" y="1879413"/>
            <a:ext cx="7849188" cy="4351338"/>
          </a:xfrm>
        </p:spPr>
        <p:txBody>
          <a:bodyPr/>
          <a:lstStyle/>
          <a:p>
            <a:r>
              <a:rPr lang="en-US" dirty="0" smtClean="0"/>
              <a:t>Provides a list of over 30 evidence-supported interventions that enhance retention and engagement</a:t>
            </a:r>
          </a:p>
          <a:p>
            <a:r>
              <a:rPr lang="en-US" dirty="0" smtClean="0"/>
              <a:t>Interventions focus on motivational enhancement activities, office-based process-improvement, assessment of risk of leave, levels of care, and collaborative approaches to care</a:t>
            </a:r>
          </a:p>
          <a:p>
            <a:r>
              <a:rPr lang="en-US" dirty="0" smtClean="0"/>
              <a:t>Users can sort and search based on ease of use and desired outcome</a:t>
            </a:r>
            <a:endParaRPr lang="en-US" dirty="0"/>
          </a:p>
        </p:txBody>
      </p:sp>
      <p:sp>
        <p:nvSpPr>
          <p:cNvPr id="3" name="Slide Number Placeholder 2"/>
          <p:cNvSpPr>
            <a:spLocks noGrp="1"/>
          </p:cNvSpPr>
          <p:nvPr>
            <p:ph type="sldNum" sz="quarter" idx="12"/>
          </p:nvPr>
        </p:nvSpPr>
        <p:spPr/>
        <p:txBody>
          <a:bodyPr/>
          <a:lstStyle/>
          <a:p>
            <a:fld id="{1AB15DB1-8E10-4517-86FA-3AB67A7F16AE}" type="slidenum">
              <a:rPr lang="en-US" smtClean="0"/>
              <a:t>101</a:t>
            </a:fld>
            <a:endParaRPr lang="en-US"/>
          </a:p>
        </p:txBody>
      </p:sp>
      <p:pic>
        <p:nvPicPr>
          <p:cNvPr id="5" name="Picture 4"/>
          <p:cNvPicPr>
            <a:picLocks noChangeAspect="1"/>
          </p:cNvPicPr>
          <p:nvPr/>
        </p:nvPicPr>
        <p:blipFill>
          <a:blip r:embed="rId3"/>
          <a:stretch>
            <a:fillRect/>
          </a:stretch>
        </p:blipFill>
        <p:spPr>
          <a:xfrm>
            <a:off x="8584826" y="1353671"/>
            <a:ext cx="3257550" cy="5334000"/>
          </a:xfrm>
          <a:prstGeom prst="rect">
            <a:avLst/>
          </a:prstGeom>
        </p:spPr>
      </p:pic>
      <p:pic>
        <p:nvPicPr>
          <p:cNvPr id="6" name="Picture 5"/>
          <p:cNvPicPr>
            <a:picLocks noChangeAspect="1"/>
          </p:cNvPicPr>
          <p:nvPr/>
        </p:nvPicPr>
        <p:blipFill>
          <a:blip r:embed="rId4"/>
          <a:stretch>
            <a:fillRect/>
          </a:stretch>
        </p:blipFill>
        <p:spPr>
          <a:xfrm>
            <a:off x="5822577" y="5692308"/>
            <a:ext cx="2133600" cy="771525"/>
          </a:xfrm>
          <a:prstGeom prst="rect">
            <a:avLst/>
          </a:prstGeom>
        </p:spPr>
      </p:pic>
      <p:sp>
        <p:nvSpPr>
          <p:cNvPr id="7" name="Slide Number Placeholder 5"/>
          <p:cNvSpPr txBox="1">
            <a:spLocks/>
          </p:cNvSpPr>
          <p:nvPr/>
        </p:nvSpPr>
        <p:spPr>
          <a:xfrm>
            <a:off x="9448800" y="64468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101</a:t>
            </a:r>
            <a:endParaRPr lang="en-US" dirty="0"/>
          </a:p>
        </p:txBody>
      </p:sp>
    </p:spTree>
    <p:extLst>
      <p:ext uri="{BB962C8B-B14F-4D97-AF65-F5344CB8AC3E}">
        <p14:creationId xmlns:p14="http://schemas.microsoft.com/office/powerpoint/2010/main" val="34060814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518" y="4464028"/>
            <a:ext cx="9834282" cy="1641490"/>
          </a:xfrm>
        </p:spPr>
        <p:txBody>
          <a:bodyPr>
            <a:normAutofit fontScale="90000"/>
          </a:bodyPr>
          <a:lstStyle/>
          <a:p>
            <a:r>
              <a:rPr lang="en-US" sz="6600" dirty="0" smtClean="0"/>
              <a:t>Interventions to Promote Change</a:t>
            </a:r>
            <a:br>
              <a:rPr lang="en-US" sz="6600" dirty="0" smtClean="0"/>
            </a:br>
            <a:r>
              <a:rPr lang="en-US" sz="6600" dirty="0" smtClean="0"/>
              <a:t>Integrating </a:t>
            </a:r>
            <a:r>
              <a:rPr lang="en-US" sz="6700" dirty="0" smtClean="0"/>
              <a:t>HIV and SUD</a:t>
            </a:r>
            <a:endParaRPr lang="en-US" sz="73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16" y="2307895"/>
            <a:ext cx="3246383" cy="2164255"/>
          </a:xfrm>
          <a:prstGeom prst="rect">
            <a:avLst/>
          </a:prstGeom>
          <a:ln>
            <a:noFill/>
          </a:ln>
          <a:effectLst>
            <a:softEdge rad="112500"/>
          </a:effectLst>
        </p:spPr>
      </p:pic>
      <p:cxnSp>
        <p:nvCxnSpPr>
          <p:cNvPr id="6" name="Straight Connector 5"/>
          <p:cNvCxnSpPr/>
          <p:nvPr/>
        </p:nvCxnSpPr>
        <p:spPr>
          <a:xfrm>
            <a:off x="1785938" y="5336808"/>
            <a:ext cx="9458325" cy="0"/>
          </a:xfrm>
          <a:prstGeom prst="line">
            <a:avLst/>
          </a:prstGeom>
          <a:ln w="508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CDC Compendium of Evidence-Based Interventions for HIV Prevention</a:t>
            </a:r>
            <a:endParaRPr lang="en-US" dirty="0"/>
          </a:p>
        </p:txBody>
      </p:sp>
      <p:sp>
        <p:nvSpPr>
          <p:cNvPr id="3" name="Content Placeholder 2"/>
          <p:cNvSpPr>
            <a:spLocks noGrp="1"/>
          </p:cNvSpPr>
          <p:nvPr>
            <p:ph idx="1"/>
          </p:nvPr>
        </p:nvSpPr>
        <p:spPr/>
        <p:txBody>
          <a:bodyPr/>
          <a:lstStyle/>
          <a:p>
            <a:r>
              <a:rPr lang="en-US" dirty="0" smtClean="0"/>
              <a:t>CDC has identified and compiled a list of behavioral interventions for individuals who are using illicit drugs</a:t>
            </a:r>
          </a:p>
          <a:p>
            <a:r>
              <a:rPr lang="en-US" dirty="0" smtClean="0"/>
              <a:t>Interventions have been demonstrated to reduce the risk of acquiring HIV or other STDs</a:t>
            </a:r>
          </a:p>
          <a:p>
            <a:r>
              <a:rPr lang="en-US" dirty="0" smtClean="0"/>
              <a:t>The Compendium is broken into three chapters</a:t>
            </a:r>
          </a:p>
          <a:p>
            <a:r>
              <a:rPr lang="en-US" i="1" dirty="0" smtClean="0"/>
              <a:t>Linkage to, Retention in, and Re-engagement in HIV Care</a:t>
            </a:r>
            <a:r>
              <a:rPr lang="en-US" dirty="0" smtClean="0"/>
              <a:t> contains 14 best practices</a:t>
            </a:r>
          </a:p>
          <a:p>
            <a:r>
              <a:rPr lang="en-US" i="1" dirty="0" smtClean="0"/>
              <a:t>Medication Adherence</a:t>
            </a:r>
            <a:r>
              <a:rPr lang="en-US" dirty="0" smtClean="0"/>
              <a:t> contains 14 evidence-based interventions</a:t>
            </a:r>
          </a:p>
          <a:p>
            <a:r>
              <a:rPr lang="en-US" i="1" dirty="0" smtClean="0"/>
              <a:t>Risk Reduction</a:t>
            </a:r>
            <a:r>
              <a:rPr lang="en-US" dirty="0" smtClean="0"/>
              <a:t> contains 61 evidence-based interventions </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103</a:t>
            </a:fld>
            <a:endParaRPr lang="en-US"/>
          </a:p>
        </p:txBody>
      </p:sp>
      <p:sp>
        <p:nvSpPr>
          <p:cNvPr id="5" name="TextBox 4"/>
          <p:cNvSpPr txBox="1"/>
          <p:nvPr/>
        </p:nvSpPr>
        <p:spPr>
          <a:xfrm>
            <a:off x="70065" y="6488668"/>
            <a:ext cx="2099870" cy="369332"/>
          </a:xfrm>
          <a:prstGeom prst="rect">
            <a:avLst/>
          </a:prstGeom>
          <a:noFill/>
        </p:spPr>
        <p:txBody>
          <a:bodyPr wrap="none" rtlCol="0">
            <a:spAutoFit/>
          </a:bodyPr>
          <a:lstStyle/>
          <a:p>
            <a:r>
              <a:rPr lang="en-US" dirty="0" smtClean="0"/>
              <a:t>SOURCE: CDC, 2017</a:t>
            </a:r>
            <a:endParaRPr lang="en-US" dirty="0"/>
          </a:p>
        </p:txBody>
      </p:sp>
    </p:spTree>
    <p:extLst>
      <p:ext uri="{BB962C8B-B14F-4D97-AF65-F5344CB8AC3E}">
        <p14:creationId xmlns:p14="http://schemas.microsoft.com/office/powerpoint/2010/main" val="8625358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Best Practices in Integrated HIV/SUD Care</a:t>
            </a:r>
            <a:endParaRPr lang="en-US" dirty="0"/>
          </a:p>
        </p:txBody>
      </p:sp>
      <p:sp>
        <p:nvSpPr>
          <p:cNvPr id="3" name="Content Placeholder 2"/>
          <p:cNvSpPr>
            <a:spLocks noGrp="1"/>
          </p:cNvSpPr>
          <p:nvPr>
            <p:ph idx="1"/>
          </p:nvPr>
        </p:nvSpPr>
        <p:spPr/>
        <p:txBody>
          <a:bodyPr>
            <a:normAutofit/>
          </a:bodyPr>
          <a:lstStyle/>
          <a:p>
            <a:r>
              <a:rPr lang="en-US" sz="3200" dirty="0" smtClean="0"/>
              <a:t>Prevention and Treatment</a:t>
            </a:r>
          </a:p>
          <a:p>
            <a:pPr lvl="1"/>
            <a:r>
              <a:rPr lang="en-US" sz="2800" dirty="0" smtClean="0"/>
              <a:t>Utilization of standardized screening and brief intervention in primary care settings (such as SBIRT)</a:t>
            </a:r>
          </a:p>
          <a:p>
            <a:pPr lvl="1"/>
            <a:r>
              <a:rPr lang="en-US" sz="2800" dirty="0" smtClean="0"/>
              <a:t>CBT </a:t>
            </a:r>
          </a:p>
          <a:p>
            <a:pPr lvl="1"/>
            <a:r>
              <a:rPr lang="en-US" sz="2800" dirty="0" smtClean="0"/>
              <a:t>MI</a:t>
            </a:r>
          </a:p>
          <a:p>
            <a:pPr lvl="1"/>
            <a:r>
              <a:rPr lang="en-US" sz="2800" dirty="0" smtClean="0"/>
              <a:t>Community reinforcement approaches such as CM</a:t>
            </a:r>
          </a:p>
        </p:txBody>
      </p:sp>
      <p:sp>
        <p:nvSpPr>
          <p:cNvPr id="4" name="Slide Number Placeholder 3"/>
          <p:cNvSpPr>
            <a:spLocks noGrp="1"/>
          </p:cNvSpPr>
          <p:nvPr>
            <p:ph type="sldNum" sz="quarter" idx="12"/>
          </p:nvPr>
        </p:nvSpPr>
        <p:spPr/>
        <p:txBody>
          <a:bodyPr/>
          <a:lstStyle/>
          <a:p>
            <a:fld id="{1AB15DB1-8E10-4517-86FA-3AB67A7F16AE}" type="slidenum">
              <a:rPr lang="en-US" smtClean="0"/>
              <a:t>104</a:t>
            </a:fld>
            <a:endParaRPr lang="en-US"/>
          </a:p>
        </p:txBody>
      </p:sp>
      <p:sp>
        <p:nvSpPr>
          <p:cNvPr id="5" name="TextBox 4"/>
          <p:cNvSpPr txBox="1"/>
          <p:nvPr/>
        </p:nvSpPr>
        <p:spPr>
          <a:xfrm>
            <a:off x="58202" y="6488668"/>
            <a:ext cx="2793842" cy="369332"/>
          </a:xfrm>
          <a:prstGeom prst="rect">
            <a:avLst/>
          </a:prstGeom>
          <a:noFill/>
        </p:spPr>
        <p:txBody>
          <a:bodyPr wrap="none" rtlCol="0">
            <a:spAutoFit/>
          </a:bodyPr>
          <a:lstStyle/>
          <a:p>
            <a:r>
              <a:rPr lang="en-US" dirty="0" smtClean="0"/>
              <a:t>SOURCE: </a:t>
            </a:r>
            <a:r>
              <a:rPr lang="en-US" dirty="0" err="1" smtClean="0"/>
              <a:t>Belani</a:t>
            </a:r>
            <a:r>
              <a:rPr lang="en-US" dirty="0" smtClean="0"/>
              <a:t> et al., 2012</a:t>
            </a:r>
            <a:endParaRPr lang="en-US" dirty="0"/>
          </a:p>
        </p:txBody>
      </p:sp>
    </p:spTree>
    <p:extLst>
      <p:ext uri="{BB962C8B-B14F-4D97-AF65-F5344CB8AC3E}">
        <p14:creationId xmlns:p14="http://schemas.microsoft.com/office/powerpoint/2010/main" val="14591486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Best Practices in Integrated HIV/SUD Care</a:t>
            </a:r>
            <a:endParaRPr lang="en-US" dirty="0"/>
          </a:p>
        </p:txBody>
      </p:sp>
      <p:sp>
        <p:nvSpPr>
          <p:cNvPr id="3" name="Content Placeholder 2"/>
          <p:cNvSpPr>
            <a:spLocks noGrp="1"/>
          </p:cNvSpPr>
          <p:nvPr>
            <p:ph idx="1"/>
          </p:nvPr>
        </p:nvSpPr>
        <p:spPr/>
        <p:txBody>
          <a:bodyPr>
            <a:normAutofit/>
          </a:bodyPr>
          <a:lstStyle/>
          <a:p>
            <a:r>
              <a:rPr lang="en-US" sz="3200" dirty="0" smtClean="0"/>
              <a:t>Outreach Programs</a:t>
            </a:r>
          </a:p>
          <a:p>
            <a:pPr lvl="1"/>
            <a:r>
              <a:rPr lang="en-US" dirty="0" smtClean="0"/>
              <a:t>Peer educator outreach</a:t>
            </a:r>
          </a:p>
          <a:p>
            <a:pPr lvl="1"/>
            <a:r>
              <a:rPr lang="en-US" dirty="0" smtClean="0"/>
              <a:t>In locales where individuals congregate, on the streets, or in mobile vans/clinics</a:t>
            </a:r>
          </a:p>
          <a:p>
            <a:pPr lvl="1"/>
            <a:r>
              <a:rPr lang="en-US" dirty="0" smtClean="0"/>
              <a:t>Provide education on drug- and sex-related risk-reduction </a:t>
            </a:r>
          </a:p>
          <a:p>
            <a:pPr lvl="1"/>
            <a:r>
              <a:rPr lang="en-US" dirty="0" smtClean="0"/>
              <a:t>Provide risk reduction supplies such as condoms, sterile needles/syringes, naloxone</a:t>
            </a:r>
          </a:p>
          <a:p>
            <a:pPr lvl="1"/>
            <a:r>
              <a:rPr lang="en-US" dirty="0" smtClean="0"/>
              <a:t>Refer to prevention programs</a:t>
            </a:r>
          </a:p>
          <a:p>
            <a:pPr lvl="1"/>
            <a:r>
              <a:rPr lang="en-US" dirty="0" smtClean="0"/>
              <a:t>Help build trust in treatment services and healthcare providers</a:t>
            </a:r>
          </a:p>
        </p:txBody>
      </p:sp>
      <p:sp>
        <p:nvSpPr>
          <p:cNvPr id="4" name="Slide Number Placeholder 3"/>
          <p:cNvSpPr>
            <a:spLocks noGrp="1"/>
          </p:cNvSpPr>
          <p:nvPr>
            <p:ph type="sldNum" sz="quarter" idx="12"/>
          </p:nvPr>
        </p:nvSpPr>
        <p:spPr/>
        <p:txBody>
          <a:bodyPr/>
          <a:lstStyle/>
          <a:p>
            <a:fld id="{1AB15DB1-8E10-4517-86FA-3AB67A7F16AE}" type="slidenum">
              <a:rPr lang="en-US" smtClean="0"/>
              <a:t>105</a:t>
            </a:fld>
            <a:endParaRPr lang="en-US"/>
          </a:p>
        </p:txBody>
      </p:sp>
      <p:sp>
        <p:nvSpPr>
          <p:cNvPr id="6" name="TextBox 5"/>
          <p:cNvSpPr txBox="1"/>
          <p:nvPr/>
        </p:nvSpPr>
        <p:spPr>
          <a:xfrm>
            <a:off x="58202" y="6488668"/>
            <a:ext cx="2793842" cy="369332"/>
          </a:xfrm>
          <a:prstGeom prst="rect">
            <a:avLst/>
          </a:prstGeom>
          <a:noFill/>
        </p:spPr>
        <p:txBody>
          <a:bodyPr wrap="none" rtlCol="0">
            <a:spAutoFit/>
          </a:bodyPr>
          <a:lstStyle/>
          <a:p>
            <a:r>
              <a:rPr lang="en-US" dirty="0" smtClean="0"/>
              <a:t>SOURCE: </a:t>
            </a:r>
            <a:r>
              <a:rPr lang="en-US" dirty="0" err="1" smtClean="0"/>
              <a:t>Belani</a:t>
            </a:r>
            <a:r>
              <a:rPr lang="en-US" dirty="0" smtClean="0"/>
              <a:t> et al., 2012</a:t>
            </a:r>
            <a:endParaRPr lang="en-US" dirty="0"/>
          </a:p>
        </p:txBody>
      </p:sp>
    </p:spTree>
    <p:extLst>
      <p:ext uri="{BB962C8B-B14F-4D97-AF65-F5344CB8AC3E}">
        <p14:creationId xmlns:p14="http://schemas.microsoft.com/office/powerpoint/2010/main" val="21790651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Best Practices in Integrated HIV/SUD Care</a:t>
            </a:r>
            <a:endParaRPr lang="en-US" dirty="0"/>
          </a:p>
        </p:txBody>
      </p:sp>
      <p:sp>
        <p:nvSpPr>
          <p:cNvPr id="3" name="Content Placeholder 2"/>
          <p:cNvSpPr>
            <a:spLocks noGrp="1"/>
          </p:cNvSpPr>
          <p:nvPr>
            <p:ph idx="1"/>
          </p:nvPr>
        </p:nvSpPr>
        <p:spPr/>
        <p:txBody>
          <a:bodyPr>
            <a:normAutofit/>
          </a:bodyPr>
          <a:lstStyle/>
          <a:p>
            <a:r>
              <a:rPr lang="en-US" sz="3200" dirty="0" smtClean="0"/>
              <a:t>Vaccination</a:t>
            </a:r>
          </a:p>
          <a:p>
            <a:pPr lvl="1"/>
            <a:r>
              <a:rPr lang="en-US" dirty="0" smtClean="0"/>
              <a:t>Hepatitis A and B for individuals using illicit drugs</a:t>
            </a:r>
          </a:p>
          <a:p>
            <a:pPr lvl="1"/>
            <a:r>
              <a:rPr lang="en-US" dirty="0" err="1" smtClean="0"/>
              <a:t>Prevaccination</a:t>
            </a:r>
            <a:r>
              <a:rPr lang="en-US" dirty="0" smtClean="0"/>
              <a:t> testing for Hepatitis B is recommended for all individuals who share a household with, have had sexual contact with, or have shared needles with someone with Hepatitis B and for individuals living with HIV</a:t>
            </a:r>
          </a:p>
          <a:p>
            <a:r>
              <a:rPr lang="en-US" dirty="0" smtClean="0"/>
              <a:t>Prevention of Mother-to-Child Transmission</a:t>
            </a:r>
          </a:p>
          <a:p>
            <a:pPr lvl="1"/>
            <a:r>
              <a:rPr lang="en-US" dirty="0" smtClean="0"/>
              <a:t>Pregnant women with HIV have cited illicit drug use as a major barrier to care</a:t>
            </a:r>
          </a:p>
          <a:p>
            <a:pPr lvl="1"/>
            <a:r>
              <a:rPr lang="en-US" dirty="0" smtClean="0"/>
              <a:t>All pregnant women should be screened for Hepatitis B</a:t>
            </a:r>
            <a:endParaRPr lang="en-US" dirty="0"/>
          </a:p>
          <a:p>
            <a:pPr lvl="1"/>
            <a:r>
              <a:rPr lang="en-US" dirty="0" smtClean="0"/>
              <a:t>Pregnant women who use illicit drugs are at greater risk for all sexually transmitted infections</a:t>
            </a:r>
          </a:p>
        </p:txBody>
      </p:sp>
      <p:sp>
        <p:nvSpPr>
          <p:cNvPr id="4" name="Slide Number Placeholder 3"/>
          <p:cNvSpPr>
            <a:spLocks noGrp="1"/>
          </p:cNvSpPr>
          <p:nvPr>
            <p:ph type="sldNum" sz="quarter" idx="12"/>
          </p:nvPr>
        </p:nvSpPr>
        <p:spPr/>
        <p:txBody>
          <a:bodyPr/>
          <a:lstStyle/>
          <a:p>
            <a:fld id="{1AB15DB1-8E10-4517-86FA-3AB67A7F16AE}" type="slidenum">
              <a:rPr lang="en-US" smtClean="0"/>
              <a:t>106</a:t>
            </a:fld>
            <a:endParaRPr lang="en-US"/>
          </a:p>
        </p:txBody>
      </p:sp>
      <p:sp>
        <p:nvSpPr>
          <p:cNvPr id="6" name="TextBox 5"/>
          <p:cNvSpPr txBox="1"/>
          <p:nvPr/>
        </p:nvSpPr>
        <p:spPr>
          <a:xfrm>
            <a:off x="58202" y="6488668"/>
            <a:ext cx="2793842" cy="369332"/>
          </a:xfrm>
          <a:prstGeom prst="rect">
            <a:avLst/>
          </a:prstGeom>
          <a:noFill/>
        </p:spPr>
        <p:txBody>
          <a:bodyPr wrap="none" rtlCol="0">
            <a:spAutoFit/>
          </a:bodyPr>
          <a:lstStyle/>
          <a:p>
            <a:r>
              <a:rPr lang="en-US" dirty="0" smtClean="0"/>
              <a:t>SOURCE: </a:t>
            </a:r>
            <a:r>
              <a:rPr lang="en-US" dirty="0" err="1" smtClean="0"/>
              <a:t>Belani</a:t>
            </a:r>
            <a:r>
              <a:rPr lang="en-US" dirty="0" smtClean="0"/>
              <a:t> et al., 2012</a:t>
            </a:r>
            <a:endParaRPr lang="en-US" dirty="0"/>
          </a:p>
        </p:txBody>
      </p:sp>
    </p:spTree>
    <p:extLst>
      <p:ext uri="{BB962C8B-B14F-4D97-AF65-F5344CB8AC3E}">
        <p14:creationId xmlns:p14="http://schemas.microsoft.com/office/powerpoint/2010/main" val="20138370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Best Practices in Integrated HIV/SUD Care</a:t>
            </a:r>
            <a:endParaRPr lang="en-US" dirty="0"/>
          </a:p>
        </p:txBody>
      </p:sp>
      <p:sp>
        <p:nvSpPr>
          <p:cNvPr id="3" name="Content Placeholder 2"/>
          <p:cNvSpPr>
            <a:spLocks noGrp="1"/>
          </p:cNvSpPr>
          <p:nvPr>
            <p:ph idx="1"/>
          </p:nvPr>
        </p:nvSpPr>
        <p:spPr>
          <a:xfrm>
            <a:off x="457199" y="1825625"/>
            <a:ext cx="11241741" cy="4351338"/>
          </a:xfrm>
        </p:spPr>
        <p:txBody>
          <a:bodyPr>
            <a:noAutofit/>
          </a:bodyPr>
          <a:lstStyle/>
          <a:p>
            <a:r>
              <a:rPr lang="en-US" sz="3600" dirty="0" smtClean="0"/>
              <a:t>Risk Reduction and Messaging</a:t>
            </a:r>
          </a:p>
          <a:p>
            <a:pPr lvl="1"/>
            <a:r>
              <a:rPr lang="en-US" sz="3200" dirty="0" smtClean="0"/>
              <a:t>Four strategies reduce risk behaviors: </a:t>
            </a:r>
          </a:p>
          <a:p>
            <a:pPr lvl="2"/>
            <a:r>
              <a:rPr lang="en-US" sz="2400" dirty="0" smtClean="0"/>
              <a:t>Risk-reduction programs and messages</a:t>
            </a:r>
          </a:p>
          <a:p>
            <a:pPr lvl="2"/>
            <a:r>
              <a:rPr lang="en-US" sz="2400" dirty="0" smtClean="0"/>
              <a:t>Treatment of substance use and mental disorders</a:t>
            </a:r>
          </a:p>
          <a:p>
            <a:pPr lvl="2"/>
            <a:r>
              <a:rPr lang="en-US" sz="2400" dirty="0" smtClean="0"/>
              <a:t>Access to sterile injection and drug preparation equipment </a:t>
            </a:r>
          </a:p>
          <a:p>
            <a:pPr lvl="2"/>
            <a:r>
              <a:rPr lang="en-US" sz="2400" dirty="0" smtClean="0"/>
              <a:t>Interventions to increase condom availability</a:t>
            </a:r>
          </a:p>
          <a:p>
            <a:pPr lvl="1"/>
            <a:r>
              <a:rPr lang="en-US" sz="3200" dirty="0" smtClean="0"/>
              <a:t>Messaging should include information about: </a:t>
            </a:r>
          </a:p>
          <a:p>
            <a:pPr lvl="2"/>
            <a:r>
              <a:rPr lang="en-US" sz="2400" dirty="0" smtClean="0"/>
              <a:t>Preventing the transmission of infectious diseases, assessment of personal risk, training on proper condom use, addressing emotional or practical issues related to safe sex, safer sex negotiation training, HIV testing, STD screening and treatment, referral to substance use treatment and housing, training in overdose prevention (naloxone)</a:t>
            </a:r>
          </a:p>
        </p:txBody>
      </p:sp>
      <p:sp>
        <p:nvSpPr>
          <p:cNvPr id="4" name="Slide Number Placeholder 3"/>
          <p:cNvSpPr>
            <a:spLocks noGrp="1"/>
          </p:cNvSpPr>
          <p:nvPr>
            <p:ph type="sldNum" sz="quarter" idx="12"/>
          </p:nvPr>
        </p:nvSpPr>
        <p:spPr/>
        <p:txBody>
          <a:bodyPr/>
          <a:lstStyle/>
          <a:p>
            <a:fld id="{1AB15DB1-8E10-4517-86FA-3AB67A7F16AE}" type="slidenum">
              <a:rPr lang="en-US" smtClean="0"/>
              <a:t>107</a:t>
            </a:fld>
            <a:endParaRPr lang="en-US" dirty="0"/>
          </a:p>
        </p:txBody>
      </p:sp>
      <p:sp>
        <p:nvSpPr>
          <p:cNvPr id="5" name="TextBox 4"/>
          <p:cNvSpPr txBox="1"/>
          <p:nvPr/>
        </p:nvSpPr>
        <p:spPr>
          <a:xfrm>
            <a:off x="58202" y="6488668"/>
            <a:ext cx="2793842" cy="369332"/>
          </a:xfrm>
          <a:prstGeom prst="rect">
            <a:avLst/>
          </a:prstGeom>
          <a:noFill/>
        </p:spPr>
        <p:txBody>
          <a:bodyPr wrap="none" rtlCol="0">
            <a:spAutoFit/>
          </a:bodyPr>
          <a:lstStyle/>
          <a:p>
            <a:r>
              <a:rPr lang="en-US" dirty="0" smtClean="0"/>
              <a:t>SOURCE: </a:t>
            </a:r>
            <a:r>
              <a:rPr lang="en-US" dirty="0" err="1" smtClean="0"/>
              <a:t>Belani</a:t>
            </a:r>
            <a:r>
              <a:rPr lang="en-US" dirty="0" smtClean="0"/>
              <a:t> et al., 2012</a:t>
            </a:r>
            <a:endParaRPr lang="en-US" dirty="0"/>
          </a:p>
        </p:txBody>
      </p:sp>
    </p:spTree>
    <p:extLst>
      <p:ext uri="{BB962C8B-B14F-4D97-AF65-F5344CB8AC3E}">
        <p14:creationId xmlns:p14="http://schemas.microsoft.com/office/powerpoint/2010/main" val="25897602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12-Step Participation	</a:t>
            </a:r>
            <a:endParaRPr lang="en-US" dirty="0"/>
          </a:p>
        </p:txBody>
      </p:sp>
      <p:sp>
        <p:nvSpPr>
          <p:cNvPr id="3" name="Content Placeholder 2"/>
          <p:cNvSpPr>
            <a:spLocks noGrp="1"/>
          </p:cNvSpPr>
          <p:nvPr>
            <p:ph idx="1"/>
          </p:nvPr>
        </p:nvSpPr>
        <p:spPr/>
        <p:txBody>
          <a:bodyPr/>
          <a:lstStyle/>
          <a:p>
            <a:r>
              <a:rPr lang="en-US" dirty="0" smtClean="0"/>
              <a:t>A wealth of research demonstrates the efficacy of supplementing treatment with 12-step participation </a:t>
            </a:r>
          </a:p>
          <a:p>
            <a:r>
              <a:rPr lang="en-US" dirty="0" smtClean="0"/>
              <a:t>A clinician’s willingness to adopt proactive and positive attitudes toward 12-step referral and integration are significant in 12-step engagement</a:t>
            </a:r>
          </a:p>
          <a:p>
            <a:r>
              <a:rPr lang="en-US" dirty="0" smtClean="0"/>
              <a:t>While 12-step meeting participation is a significant predictor of abstinence self-efficacy in substance use, complications due to intersectionality can arise</a:t>
            </a:r>
          </a:p>
          <a:p>
            <a:r>
              <a:rPr lang="en-US" dirty="0" smtClean="0"/>
              <a:t>HIV-risk sexual behavior showed greater variance with abstinence self-efficacy even when combined with 12-step attendance </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108</a:t>
            </a:fld>
            <a:endParaRPr lang="en-US"/>
          </a:p>
        </p:txBody>
      </p:sp>
      <p:sp>
        <p:nvSpPr>
          <p:cNvPr id="5" name="TextBox 4"/>
          <p:cNvSpPr txBox="1"/>
          <p:nvPr/>
        </p:nvSpPr>
        <p:spPr>
          <a:xfrm>
            <a:off x="0" y="6488668"/>
            <a:ext cx="4887235" cy="369332"/>
          </a:xfrm>
          <a:prstGeom prst="rect">
            <a:avLst/>
          </a:prstGeom>
          <a:noFill/>
        </p:spPr>
        <p:txBody>
          <a:bodyPr wrap="none" rtlCol="0">
            <a:spAutoFit/>
          </a:bodyPr>
          <a:lstStyle/>
          <a:p>
            <a:r>
              <a:rPr lang="en-US" dirty="0" smtClean="0"/>
              <a:t>SOURCE: Dennis &amp; Davis, 2017; </a:t>
            </a:r>
            <a:r>
              <a:rPr lang="en-US" dirty="0" err="1" smtClean="0"/>
              <a:t>Majer</a:t>
            </a:r>
            <a:r>
              <a:rPr lang="en-US" dirty="0" smtClean="0"/>
              <a:t> et al., 2015 </a:t>
            </a:r>
            <a:endParaRPr lang="en-US" dirty="0"/>
          </a:p>
        </p:txBody>
      </p:sp>
    </p:spTree>
    <p:extLst>
      <p:ext uri="{BB962C8B-B14F-4D97-AF65-F5344CB8AC3E}">
        <p14:creationId xmlns:p14="http://schemas.microsoft.com/office/powerpoint/2010/main" val="12392167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Contingency Management</a:t>
            </a:r>
            <a:endParaRPr lang="en-US" dirty="0"/>
          </a:p>
        </p:txBody>
      </p:sp>
      <p:sp>
        <p:nvSpPr>
          <p:cNvPr id="3" name="Content Placeholder 2"/>
          <p:cNvSpPr>
            <a:spLocks noGrp="1"/>
          </p:cNvSpPr>
          <p:nvPr>
            <p:ph idx="1"/>
          </p:nvPr>
        </p:nvSpPr>
        <p:spPr/>
        <p:txBody>
          <a:bodyPr>
            <a:normAutofit/>
          </a:bodyPr>
          <a:lstStyle/>
          <a:p>
            <a:r>
              <a:rPr lang="en-US" sz="3200" dirty="0" smtClean="0"/>
              <a:t>Contingency management (CM) provides tangible incentives for specific targeted behaviors </a:t>
            </a:r>
          </a:p>
          <a:p>
            <a:r>
              <a:rPr lang="en-US" sz="3200" dirty="0" smtClean="0"/>
              <a:t>Has been shown to enhance treatment retention</a:t>
            </a:r>
          </a:p>
          <a:p>
            <a:r>
              <a:rPr lang="en-US" sz="3200" dirty="0" smtClean="0"/>
              <a:t>Increases abstinence relative to 12-step for PLWH receiving treatment at an HIV clinic</a:t>
            </a:r>
          </a:p>
          <a:p>
            <a:r>
              <a:rPr lang="en-US" sz="3200" dirty="0" smtClean="0"/>
              <a:t>Study examining CM for cocaine use in an outpatient clinic found no difference in efficacy for PLWH versus individuals who were not diagnosed with HIV</a:t>
            </a:r>
            <a:endParaRPr lang="en-US" sz="3200" dirty="0"/>
          </a:p>
        </p:txBody>
      </p:sp>
      <p:sp>
        <p:nvSpPr>
          <p:cNvPr id="4" name="Slide Number Placeholder 3"/>
          <p:cNvSpPr>
            <a:spLocks noGrp="1"/>
          </p:cNvSpPr>
          <p:nvPr>
            <p:ph type="sldNum" sz="quarter" idx="12"/>
          </p:nvPr>
        </p:nvSpPr>
        <p:spPr/>
        <p:txBody>
          <a:bodyPr/>
          <a:lstStyle/>
          <a:p>
            <a:fld id="{1AB15DB1-8E10-4517-86FA-3AB67A7F16AE}" type="slidenum">
              <a:rPr lang="en-US" smtClean="0"/>
              <a:t>109</a:t>
            </a:fld>
            <a:endParaRPr lang="en-US"/>
          </a:p>
        </p:txBody>
      </p:sp>
      <p:sp>
        <p:nvSpPr>
          <p:cNvPr id="5" name="TextBox 4"/>
          <p:cNvSpPr txBox="1"/>
          <p:nvPr/>
        </p:nvSpPr>
        <p:spPr>
          <a:xfrm>
            <a:off x="0" y="6488668"/>
            <a:ext cx="2801408" cy="369332"/>
          </a:xfrm>
          <a:prstGeom prst="rect">
            <a:avLst/>
          </a:prstGeom>
          <a:noFill/>
        </p:spPr>
        <p:txBody>
          <a:bodyPr wrap="none" rtlCol="0">
            <a:spAutoFit/>
          </a:bodyPr>
          <a:lstStyle/>
          <a:p>
            <a:r>
              <a:rPr lang="en-US" dirty="0" smtClean="0"/>
              <a:t>SOURCE: Burch et al., 2017 </a:t>
            </a:r>
            <a:endParaRPr lang="en-US" dirty="0"/>
          </a:p>
        </p:txBody>
      </p:sp>
    </p:spTree>
    <p:extLst>
      <p:ext uri="{BB962C8B-B14F-4D97-AF65-F5344CB8AC3E}">
        <p14:creationId xmlns:p14="http://schemas.microsoft.com/office/powerpoint/2010/main" val="2634977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6749"/>
                    </a14:imgEffect>
                    <a14:imgEffect>
                      <a14:saturation sat="54000"/>
                    </a14:imgEffect>
                    <a14:imgEffect>
                      <a14:brightnessContrast bright="-20000" contrast="-28000"/>
                    </a14:imgEffect>
                  </a14:imgLayer>
                </a14:imgProps>
              </a:ext>
              <a:ext uri="{28A0092B-C50C-407E-A947-70E740481C1C}">
                <a14:useLocalDpi xmlns:a14="http://schemas.microsoft.com/office/drawing/2010/main" val="0"/>
              </a:ext>
            </a:extLst>
          </a:blip>
          <a:stretch>
            <a:fillRect/>
          </a:stretch>
        </p:blipFill>
        <p:spPr>
          <a:xfrm>
            <a:off x="0" y="0"/>
            <a:ext cx="12192000" cy="8113640"/>
          </a:xfrm>
          <a:prstGeom prst="rect">
            <a:avLst/>
          </a:prstGeom>
          <a:effectLst>
            <a:reflection endPos="0" dist="50800" dir="5400000" sy="-100000" algn="bl" rotWithShape="0"/>
          </a:effectLst>
        </p:spPr>
      </p:pic>
      <p:sp>
        <p:nvSpPr>
          <p:cNvPr id="3" name="Content Placeholder 2"/>
          <p:cNvSpPr>
            <a:spLocks noGrp="1"/>
          </p:cNvSpPr>
          <p:nvPr>
            <p:ph idx="1"/>
          </p:nvPr>
        </p:nvSpPr>
        <p:spPr>
          <a:xfrm>
            <a:off x="1305195" y="911223"/>
            <a:ext cx="10233800" cy="5162197"/>
          </a:xfrm>
        </p:spPr>
        <p:txBody>
          <a:bodyPr/>
          <a:lstStyle/>
          <a:p>
            <a:pPr marL="0" indent="0">
              <a:buNone/>
            </a:pPr>
            <a:r>
              <a:rPr lang="en-US" sz="3600" b="1" dirty="0" smtClean="0">
                <a:ln>
                  <a:solidFill>
                    <a:schemeClr val="bg1"/>
                  </a:solidFill>
                </a:ln>
                <a:solidFill>
                  <a:schemeClr val="tx1"/>
                </a:solidFill>
              </a:rPr>
              <a:t>“…many </a:t>
            </a:r>
            <a:r>
              <a:rPr lang="en-US" sz="3600" b="1" dirty="0">
                <a:ln>
                  <a:solidFill>
                    <a:schemeClr val="bg1"/>
                  </a:solidFill>
                </a:ln>
                <a:solidFill>
                  <a:schemeClr val="tx1"/>
                </a:solidFill>
              </a:rPr>
              <a:t>believe that this infection is a kind of punishment, complete with sympathetic and unsympathetic victims. As such, HIV/AIDS is not only a medical epidemic but also a social and cultural Rorschach test that pushes our views about difference and complex inequalities to center stage</a:t>
            </a:r>
            <a:r>
              <a:rPr lang="en-US" sz="3600" b="1" dirty="0" smtClean="0">
                <a:ln>
                  <a:solidFill>
                    <a:schemeClr val="bg1"/>
                  </a:solidFill>
                </a:ln>
                <a:solidFill>
                  <a:schemeClr val="tx1"/>
                </a:solidFill>
              </a:rPr>
              <a:t>.”</a:t>
            </a:r>
          </a:p>
          <a:p>
            <a:pPr marL="0" indent="0">
              <a:buNone/>
            </a:pPr>
            <a:endParaRPr lang="en-US" dirty="0"/>
          </a:p>
        </p:txBody>
      </p:sp>
      <p:sp>
        <p:nvSpPr>
          <p:cNvPr id="2" name="Slide Number Placeholder 1"/>
          <p:cNvSpPr>
            <a:spLocks noGrp="1"/>
          </p:cNvSpPr>
          <p:nvPr>
            <p:ph type="sldNum" sz="quarter" idx="12"/>
          </p:nvPr>
        </p:nvSpPr>
        <p:spPr/>
        <p:txBody>
          <a:bodyPr/>
          <a:lstStyle/>
          <a:p>
            <a:fld id="{1AB15DB1-8E10-4517-86FA-3AB67A7F16AE}" type="slidenum">
              <a:rPr lang="en-US" smtClean="0"/>
              <a:t>11</a:t>
            </a:fld>
            <a:endParaRPr lang="en-US" dirty="0"/>
          </a:p>
        </p:txBody>
      </p:sp>
      <p:sp>
        <p:nvSpPr>
          <p:cNvPr id="4" name="TextBox 3"/>
          <p:cNvSpPr txBox="1"/>
          <p:nvPr/>
        </p:nvSpPr>
        <p:spPr>
          <a:xfrm>
            <a:off x="0" y="6615311"/>
            <a:ext cx="3692324" cy="369332"/>
          </a:xfrm>
          <a:prstGeom prst="rect">
            <a:avLst/>
          </a:prstGeom>
          <a:noFill/>
        </p:spPr>
        <p:txBody>
          <a:bodyPr wrap="square" rtlCol="0">
            <a:spAutoFit/>
          </a:bodyPr>
          <a:lstStyle/>
          <a:p>
            <a:r>
              <a:rPr lang="en-US" dirty="0" smtClean="0"/>
              <a:t>SOURCE: Watkins-Hayes, 2014</a:t>
            </a:r>
            <a:endParaRPr lang="en-US" dirty="0"/>
          </a:p>
        </p:txBody>
      </p:sp>
    </p:spTree>
    <p:extLst>
      <p:ext uri="{BB962C8B-B14F-4D97-AF65-F5344CB8AC3E}">
        <p14:creationId xmlns:p14="http://schemas.microsoft.com/office/powerpoint/2010/main" val="347740777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Motivational Interviewing to Address Intersectionality Risk</a:t>
            </a:r>
            <a:endParaRPr lang="en-US" dirty="0"/>
          </a:p>
        </p:txBody>
      </p:sp>
      <p:sp>
        <p:nvSpPr>
          <p:cNvPr id="3" name="Content Placeholder 2"/>
          <p:cNvSpPr>
            <a:spLocks noGrp="1"/>
          </p:cNvSpPr>
          <p:nvPr>
            <p:ph idx="1"/>
          </p:nvPr>
        </p:nvSpPr>
        <p:spPr>
          <a:xfrm>
            <a:off x="618565" y="1825624"/>
            <a:ext cx="11214847" cy="4884457"/>
          </a:xfrm>
        </p:spPr>
        <p:txBody>
          <a:bodyPr>
            <a:normAutofit/>
          </a:bodyPr>
          <a:lstStyle/>
          <a:p>
            <a:r>
              <a:rPr lang="en-US" dirty="0" smtClean="0"/>
              <a:t>Motivational interviewing has demonstrated efficacy for medication adherence as well as improvement in functioning for long-term disability/chronic illness</a:t>
            </a:r>
          </a:p>
          <a:p>
            <a:r>
              <a:rPr lang="en-US" dirty="0" smtClean="0"/>
              <a:t>Meta-analysis demonstrates that MI is effective alone and (preferably) in combination with other treatment interventions</a:t>
            </a:r>
          </a:p>
          <a:p>
            <a:pPr lvl="1"/>
            <a:r>
              <a:rPr lang="en-US" dirty="0" smtClean="0"/>
              <a:t>Positive outcomes regardless of interventionist</a:t>
            </a:r>
          </a:p>
          <a:p>
            <a:pPr lvl="1"/>
            <a:r>
              <a:rPr lang="en-US" dirty="0" smtClean="0"/>
              <a:t>Universality of efficacy – across genders, ages (16+), SES and race/ethnicity</a:t>
            </a:r>
          </a:p>
          <a:p>
            <a:r>
              <a:rPr lang="en-US" dirty="0" smtClean="0"/>
              <a:t>While effects decrease post-delivery, eight sessions of MI has been shown to be effective in improving CD4 counts and medication adherence in co-occurring alcohol use populations</a:t>
            </a:r>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1AB15DB1-8E10-4517-86FA-3AB67A7F16AE}" type="slidenum">
              <a:rPr lang="en-US" smtClean="0"/>
              <a:t>110</a:t>
            </a:fld>
            <a:endParaRPr lang="en-US"/>
          </a:p>
        </p:txBody>
      </p:sp>
      <p:sp>
        <p:nvSpPr>
          <p:cNvPr id="5" name="TextBox 4"/>
          <p:cNvSpPr txBox="1"/>
          <p:nvPr/>
        </p:nvSpPr>
        <p:spPr>
          <a:xfrm>
            <a:off x="104172" y="6488668"/>
            <a:ext cx="4960653" cy="369332"/>
          </a:xfrm>
          <a:prstGeom prst="rect">
            <a:avLst/>
          </a:prstGeom>
          <a:noFill/>
        </p:spPr>
        <p:txBody>
          <a:bodyPr wrap="none" rtlCol="0">
            <a:spAutoFit/>
          </a:bodyPr>
          <a:lstStyle/>
          <a:p>
            <a:r>
              <a:rPr lang="en-US" dirty="0" smtClean="0"/>
              <a:t>SOURCES: Parsons et al., 2007; Dillard et al., 2016 </a:t>
            </a:r>
            <a:endParaRPr lang="en-US" dirty="0"/>
          </a:p>
        </p:txBody>
      </p:sp>
    </p:spTree>
    <p:extLst>
      <p:ext uri="{BB962C8B-B14F-4D97-AF65-F5344CB8AC3E}">
        <p14:creationId xmlns:p14="http://schemas.microsoft.com/office/powerpoint/2010/main" val="4878718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Motivation-Based Interventions</a:t>
            </a:r>
            <a:endParaRPr lang="en-US" dirty="0"/>
          </a:p>
        </p:txBody>
      </p:sp>
      <p:sp>
        <p:nvSpPr>
          <p:cNvPr id="3" name="Content Placeholder 2"/>
          <p:cNvSpPr>
            <a:spLocks noGrp="1"/>
          </p:cNvSpPr>
          <p:nvPr>
            <p:ph idx="1"/>
          </p:nvPr>
        </p:nvSpPr>
        <p:spPr/>
        <p:txBody>
          <a:bodyPr/>
          <a:lstStyle/>
          <a:p>
            <a:r>
              <a:rPr lang="en-US" dirty="0" smtClean="0"/>
              <a:t>Brief MI is useful but must be supplemented with on-going intervention/repeated contact</a:t>
            </a:r>
          </a:p>
          <a:p>
            <a:r>
              <a:rPr lang="en-US" dirty="0" smtClean="0"/>
              <a:t>Four sessions of Motivational Interviewing has been shown to reduce substance use and unprotected sex in young gay and bisexual men (YGBM) better than education alone</a:t>
            </a:r>
          </a:p>
          <a:p>
            <a:r>
              <a:rPr lang="en-US" dirty="0" smtClean="0"/>
              <a:t>Homophobia and racism decrease motivation for accessing HIV prevention services</a:t>
            </a:r>
          </a:p>
          <a:p>
            <a:r>
              <a:rPr lang="en-US" dirty="0" smtClean="0"/>
              <a:t>The empathetic, non-judgmental approach resonates with these groups disproportionately affected by bullying, depression, stigma – YGBM of color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111</a:t>
            </a:fld>
            <a:endParaRPr lang="en-US"/>
          </a:p>
        </p:txBody>
      </p:sp>
      <p:sp>
        <p:nvSpPr>
          <p:cNvPr id="6" name="TextBox 5"/>
          <p:cNvSpPr txBox="1"/>
          <p:nvPr/>
        </p:nvSpPr>
        <p:spPr>
          <a:xfrm>
            <a:off x="219919" y="6481823"/>
            <a:ext cx="5554854" cy="369332"/>
          </a:xfrm>
          <a:prstGeom prst="rect">
            <a:avLst/>
          </a:prstGeom>
          <a:noFill/>
        </p:spPr>
        <p:txBody>
          <a:bodyPr wrap="none" rtlCol="0">
            <a:spAutoFit/>
          </a:bodyPr>
          <a:lstStyle/>
          <a:p>
            <a:r>
              <a:rPr lang="en-US" dirty="0" smtClean="0"/>
              <a:t>SOURCES: </a:t>
            </a:r>
            <a:r>
              <a:rPr lang="en-US" dirty="0" err="1" smtClean="0"/>
              <a:t>Aharonovich</a:t>
            </a:r>
            <a:r>
              <a:rPr lang="en-US" dirty="0"/>
              <a:t> </a:t>
            </a:r>
            <a:r>
              <a:rPr lang="en-US" dirty="0" smtClean="0"/>
              <a:t>et al., 2016; Parsons, et al., 2014</a:t>
            </a:r>
            <a:endParaRPr lang="en-US" dirty="0"/>
          </a:p>
        </p:txBody>
      </p:sp>
    </p:spTree>
    <p:extLst>
      <p:ext uri="{BB962C8B-B14F-4D97-AF65-F5344CB8AC3E}">
        <p14:creationId xmlns:p14="http://schemas.microsoft.com/office/powerpoint/2010/main" val="19860136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Effective Treatment for SUD and HIV</a:t>
            </a:r>
            <a:endParaRPr lang="en-US" dirty="0"/>
          </a:p>
        </p:txBody>
      </p:sp>
      <p:sp>
        <p:nvSpPr>
          <p:cNvPr id="3" name="Content Placeholder 2"/>
          <p:cNvSpPr>
            <a:spLocks noGrp="1"/>
          </p:cNvSpPr>
          <p:nvPr>
            <p:ph idx="1"/>
          </p:nvPr>
        </p:nvSpPr>
        <p:spPr/>
        <p:txBody>
          <a:bodyPr/>
          <a:lstStyle/>
          <a:p>
            <a:r>
              <a:rPr lang="en-US" dirty="0" smtClean="0"/>
              <a:t>There are limited studies that examine appropriate interventions focused on internalized HIV stigma and internalized SUD stigma</a:t>
            </a:r>
          </a:p>
          <a:p>
            <a:endParaRPr lang="en-US" dirty="0" smtClean="0"/>
          </a:p>
          <a:p>
            <a:r>
              <a:rPr lang="en-US" dirty="0" smtClean="0"/>
              <a:t>The relationship is clear: individuals with internalized HIV stigma were significantly more likely to experience depression if they identified internalized SUD stigma as well </a:t>
            </a:r>
          </a:p>
          <a:p>
            <a:endParaRPr lang="en-US" dirty="0" smtClean="0"/>
          </a:p>
          <a:p>
            <a:r>
              <a:rPr lang="en-US" dirty="0" smtClean="0"/>
              <a:t>Acceptance and Commitment Therapy may be one consideration for further evaluation in reducing barriers related to stigma</a:t>
            </a:r>
          </a:p>
        </p:txBody>
      </p:sp>
      <p:sp>
        <p:nvSpPr>
          <p:cNvPr id="4" name="Slide Number Placeholder 3"/>
          <p:cNvSpPr>
            <a:spLocks noGrp="1"/>
          </p:cNvSpPr>
          <p:nvPr>
            <p:ph type="sldNum" sz="quarter" idx="12"/>
          </p:nvPr>
        </p:nvSpPr>
        <p:spPr/>
        <p:txBody>
          <a:bodyPr/>
          <a:lstStyle/>
          <a:p>
            <a:fld id="{1AB15DB1-8E10-4517-86FA-3AB67A7F16AE}" type="slidenum">
              <a:rPr lang="en-US" smtClean="0"/>
              <a:t>112</a:t>
            </a:fld>
            <a:endParaRPr lang="en-US"/>
          </a:p>
        </p:txBody>
      </p:sp>
      <p:sp>
        <p:nvSpPr>
          <p:cNvPr id="5" name="TextBox 4"/>
          <p:cNvSpPr txBox="1"/>
          <p:nvPr/>
        </p:nvSpPr>
        <p:spPr>
          <a:xfrm>
            <a:off x="134471" y="6488668"/>
            <a:ext cx="3135282" cy="369332"/>
          </a:xfrm>
          <a:prstGeom prst="rect">
            <a:avLst/>
          </a:prstGeom>
          <a:noFill/>
        </p:spPr>
        <p:txBody>
          <a:bodyPr wrap="none" rtlCol="0">
            <a:spAutoFit/>
          </a:bodyPr>
          <a:lstStyle/>
          <a:p>
            <a:r>
              <a:rPr lang="en-US" dirty="0" smtClean="0"/>
              <a:t>SOURCE: </a:t>
            </a:r>
            <a:r>
              <a:rPr lang="en-US" dirty="0" err="1" smtClean="0"/>
              <a:t>Earnshaw</a:t>
            </a:r>
            <a:r>
              <a:rPr lang="en-US" dirty="0" smtClean="0"/>
              <a:t> et al., 2013</a:t>
            </a:r>
            <a:endParaRPr lang="en-US" dirty="0"/>
          </a:p>
        </p:txBody>
      </p:sp>
    </p:spTree>
    <p:extLst>
      <p:ext uri="{BB962C8B-B14F-4D97-AF65-F5344CB8AC3E}">
        <p14:creationId xmlns:p14="http://schemas.microsoft.com/office/powerpoint/2010/main" val="39643609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8000" dirty="0" smtClean="0"/>
              <a:t>Additional Tips for Providers</a:t>
            </a:r>
            <a:endParaRPr lang="en-US" sz="8000" dirty="0"/>
          </a:p>
        </p:txBody>
      </p:sp>
      <p:sp>
        <p:nvSpPr>
          <p:cNvPr id="4" name="Slide Number Placeholder 3"/>
          <p:cNvSpPr>
            <a:spLocks noGrp="1"/>
          </p:cNvSpPr>
          <p:nvPr>
            <p:ph type="sldNum" sz="quarter" idx="12"/>
          </p:nvPr>
        </p:nvSpPr>
        <p:spPr/>
        <p:txBody>
          <a:bodyPr/>
          <a:lstStyle/>
          <a:p>
            <a:fld id="{1AB15DB1-8E10-4517-86FA-3AB67A7F16AE}" type="slidenum">
              <a:rPr lang="en-US" smtClean="0"/>
              <a:t>113</a:t>
            </a:fld>
            <a:endParaRPr lang="en-US"/>
          </a:p>
        </p:txBody>
      </p:sp>
    </p:spTree>
    <p:extLst>
      <p:ext uri="{BB962C8B-B14F-4D97-AF65-F5344CB8AC3E}">
        <p14:creationId xmlns:p14="http://schemas.microsoft.com/office/powerpoint/2010/main" val="35012052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and Retaining Individuals</a:t>
            </a:r>
            <a:endParaRPr lang="en-US" dirty="0"/>
          </a:p>
        </p:txBody>
      </p:sp>
      <p:sp>
        <p:nvSpPr>
          <p:cNvPr id="3" name="Content Placeholder 2"/>
          <p:cNvSpPr>
            <a:spLocks noGrp="1"/>
          </p:cNvSpPr>
          <p:nvPr>
            <p:ph idx="1"/>
          </p:nvPr>
        </p:nvSpPr>
        <p:spPr>
          <a:xfrm>
            <a:off x="653073" y="1494885"/>
            <a:ext cx="10233800" cy="4351338"/>
          </a:xfrm>
        </p:spPr>
        <p:txBody>
          <a:bodyPr/>
          <a:lstStyle/>
          <a:p>
            <a:r>
              <a:rPr lang="en-US" dirty="0" smtClean="0"/>
              <a:t>Web-based Risk Reduction Tool</a:t>
            </a:r>
            <a:endParaRPr lang="en-US" dirty="0"/>
          </a:p>
        </p:txBody>
      </p:sp>
      <p:pic>
        <p:nvPicPr>
          <p:cNvPr id="4" name="Picture 3"/>
          <p:cNvPicPr>
            <a:picLocks noChangeAspect="1"/>
          </p:cNvPicPr>
          <p:nvPr/>
        </p:nvPicPr>
        <p:blipFill>
          <a:blip r:embed="rId3"/>
          <a:stretch>
            <a:fillRect/>
          </a:stretch>
        </p:blipFill>
        <p:spPr>
          <a:xfrm>
            <a:off x="7390692" y="2295727"/>
            <a:ext cx="4619368" cy="3700564"/>
          </a:xfrm>
          <a:prstGeom prst="rect">
            <a:avLst/>
          </a:prstGeom>
        </p:spPr>
      </p:pic>
      <p:pic>
        <p:nvPicPr>
          <p:cNvPr id="5" name="Picture 4"/>
          <p:cNvPicPr>
            <a:picLocks noChangeAspect="1"/>
          </p:cNvPicPr>
          <p:nvPr/>
        </p:nvPicPr>
        <p:blipFill rotWithShape="1">
          <a:blip r:embed="rId4"/>
          <a:srcRect r="44704"/>
          <a:stretch/>
        </p:blipFill>
        <p:spPr>
          <a:xfrm>
            <a:off x="197694" y="2088163"/>
            <a:ext cx="4977421" cy="4769837"/>
          </a:xfrm>
          <a:prstGeom prst="rect">
            <a:avLst/>
          </a:prstGeom>
        </p:spPr>
      </p:pic>
      <p:pic>
        <p:nvPicPr>
          <p:cNvPr id="6" name="Picture 5"/>
          <p:cNvPicPr>
            <a:picLocks noChangeAspect="1"/>
          </p:cNvPicPr>
          <p:nvPr/>
        </p:nvPicPr>
        <p:blipFill>
          <a:blip r:embed="rId5"/>
          <a:stretch>
            <a:fillRect/>
          </a:stretch>
        </p:blipFill>
        <p:spPr>
          <a:xfrm>
            <a:off x="4075687" y="1912663"/>
            <a:ext cx="4494381" cy="4857788"/>
          </a:xfrm>
          <a:prstGeom prst="rect">
            <a:avLst/>
          </a:prstGeom>
        </p:spPr>
      </p:pic>
      <p:sp>
        <p:nvSpPr>
          <p:cNvPr id="7" name="Slide Number Placeholder 6"/>
          <p:cNvSpPr>
            <a:spLocks noGrp="1"/>
          </p:cNvSpPr>
          <p:nvPr>
            <p:ph type="sldNum" sz="quarter" idx="12"/>
          </p:nvPr>
        </p:nvSpPr>
        <p:spPr/>
        <p:txBody>
          <a:bodyPr/>
          <a:lstStyle/>
          <a:p>
            <a:fld id="{1AB15DB1-8E10-4517-86FA-3AB67A7F16AE}" type="slidenum">
              <a:rPr lang="en-US" smtClean="0"/>
              <a:t>114</a:t>
            </a:fld>
            <a:endParaRPr lang="en-US"/>
          </a:p>
        </p:txBody>
      </p:sp>
    </p:spTree>
    <p:extLst>
      <p:ext uri="{BB962C8B-B14F-4D97-AF65-F5344CB8AC3E}">
        <p14:creationId xmlns:p14="http://schemas.microsoft.com/office/powerpoint/2010/main" val="23035799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Intersectionality: Coordinated and Integrated Health Strategies</a:t>
            </a:r>
            <a:endParaRPr lang="en-US" dirty="0"/>
          </a:p>
        </p:txBody>
      </p:sp>
      <p:sp>
        <p:nvSpPr>
          <p:cNvPr id="3" name="Content Placeholder 2"/>
          <p:cNvSpPr>
            <a:spLocks noGrp="1"/>
          </p:cNvSpPr>
          <p:nvPr>
            <p:ph idx="1"/>
          </p:nvPr>
        </p:nvSpPr>
        <p:spPr/>
        <p:txBody>
          <a:bodyPr/>
          <a:lstStyle/>
          <a:p>
            <a:r>
              <a:rPr lang="en-US" dirty="0" smtClean="0"/>
              <a:t>Partnering and Communicating Together (PACT) Against AIDS</a:t>
            </a:r>
          </a:p>
          <a:p>
            <a:r>
              <a:rPr lang="en-US" dirty="0" smtClean="0"/>
              <a:t>Work with the CDC to reduce health disparities among at-risk populations</a:t>
            </a:r>
          </a:p>
          <a:p>
            <a:r>
              <a:rPr lang="en-US" dirty="0" smtClean="0"/>
              <a:t>Partnerships include: </a:t>
            </a:r>
          </a:p>
          <a:p>
            <a:pPr lvl="1"/>
            <a:r>
              <a:rPr lang="en-US" dirty="0" smtClean="0"/>
              <a:t>ASPIRA Association</a:t>
            </a:r>
          </a:p>
          <a:p>
            <a:pPr lvl="1"/>
            <a:r>
              <a:rPr lang="en-US" dirty="0" smtClean="0"/>
              <a:t>Black men’s </a:t>
            </a:r>
            <a:r>
              <a:rPr lang="en-US" dirty="0" err="1" smtClean="0"/>
              <a:t>Xchange</a:t>
            </a:r>
            <a:r>
              <a:rPr lang="en-US" dirty="0" smtClean="0"/>
              <a:t> National</a:t>
            </a:r>
          </a:p>
          <a:p>
            <a:pPr lvl="1"/>
            <a:r>
              <a:rPr lang="en-US" dirty="0"/>
              <a:t>University of Southern California – Hollywood, Health, and </a:t>
            </a:r>
            <a:r>
              <a:rPr lang="en-US" dirty="0" smtClean="0"/>
              <a:t>Society</a:t>
            </a:r>
          </a:p>
          <a:p>
            <a:pPr lvl="1"/>
            <a:r>
              <a:rPr lang="en-US" dirty="0" smtClean="0"/>
              <a:t>National African American Tobacco Prevention Network</a:t>
            </a:r>
          </a:p>
          <a:p>
            <a:pPr lvl="1"/>
            <a:r>
              <a:rPr lang="en-US" dirty="0" smtClean="0"/>
              <a:t>Southern Christian Leadership Foundation</a:t>
            </a:r>
          </a:p>
          <a:p>
            <a:pPr lvl="1"/>
            <a:r>
              <a:rPr lang="en-US" dirty="0" smtClean="0"/>
              <a:t>National African American Tobacco Prevention Network</a:t>
            </a:r>
          </a:p>
        </p:txBody>
      </p:sp>
      <p:pic>
        <p:nvPicPr>
          <p:cNvPr id="2050" name="Picture 2" descr="pac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303" y="5156943"/>
            <a:ext cx="2714625" cy="1409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610600" y="6493510"/>
            <a:ext cx="2743200" cy="365125"/>
          </a:xfrm>
        </p:spPr>
        <p:txBody>
          <a:bodyPr/>
          <a:lstStyle/>
          <a:p>
            <a:fld id="{1AB15DB1-8E10-4517-86FA-3AB67A7F16AE}" type="slidenum">
              <a:rPr lang="en-US" smtClean="0"/>
              <a:t>115</a:t>
            </a:fld>
            <a:endParaRPr lang="en-US"/>
          </a:p>
        </p:txBody>
      </p:sp>
    </p:spTree>
    <p:extLst>
      <p:ext uri="{BB962C8B-B14F-4D97-AF65-F5344CB8AC3E}">
        <p14:creationId xmlns:p14="http://schemas.microsoft.com/office/powerpoint/2010/main" val="39654267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Thoughts/Things to Remember</a:t>
            </a:r>
            <a:endParaRPr lang="en-US" dirty="0"/>
          </a:p>
        </p:txBody>
      </p:sp>
      <p:sp>
        <p:nvSpPr>
          <p:cNvPr id="3" name="Content Placeholder 2"/>
          <p:cNvSpPr>
            <a:spLocks noGrp="1"/>
          </p:cNvSpPr>
          <p:nvPr>
            <p:ph idx="1"/>
          </p:nvPr>
        </p:nvSpPr>
        <p:spPr>
          <a:xfrm>
            <a:off x="931741" y="1610471"/>
            <a:ext cx="10233800" cy="4803775"/>
          </a:xfrm>
        </p:spPr>
        <p:txBody>
          <a:bodyPr>
            <a:normAutofit/>
          </a:bodyPr>
          <a:lstStyle/>
          <a:p>
            <a:r>
              <a:rPr lang="en-US" dirty="0" smtClean="0"/>
              <a:t>Recognize that intersectionality is complex and essential to understanding an individual comprehensively </a:t>
            </a:r>
          </a:p>
          <a:p>
            <a:r>
              <a:rPr lang="en-US" dirty="0" smtClean="0"/>
              <a:t>Find opportunities to reduce stigma and enhance engagement  such as educating key stakeholders through community relationship building</a:t>
            </a:r>
          </a:p>
          <a:p>
            <a:r>
              <a:rPr lang="en-US" dirty="0" smtClean="0"/>
              <a:t>Ensure that we approach all clients without judgement – language matters!</a:t>
            </a:r>
          </a:p>
          <a:p>
            <a:r>
              <a:rPr lang="en-US" dirty="0" smtClean="0"/>
              <a:t>Utilize a motivational approach to engage individuals and have conversations with genuine interest and empathy</a:t>
            </a:r>
          </a:p>
        </p:txBody>
      </p:sp>
      <p:sp>
        <p:nvSpPr>
          <p:cNvPr id="4" name="Slide Number Placeholder 3"/>
          <p:cNvSpPr>
            <a:spLocks noGrp="1"/>
          </p:cNvSpPr>
          <p:nvPr>
            <p:ph type="sldNum" sz="quarter" idx="12"/>
          </p:nvPr>
        </p:nvSpPr>
        <p:spPr/>
        <p:txBody>
          <a:bodyPr/>
          <a:lstStyle/>
          <a:p>
            <a:fld id="{1AB15DB1-8E10-4517-86FA-3AB67A7F16AE}" type="slidenum">
              <a:rPr lang="en-US" smtClean="0"/>
              <a:t>116</a:t>
            </a:fld>
            <a:endParaRPr lang="en-US"/>
          </a:p>
        </p:txBody>
      </p:sp>
      <p:sp>
        <p:nvSpPr>
          <p:cNvPr id="5" name="TextBox 4"/>
          <p:cNvSpPr txBox="1"/>
          <p:nvPr/>
        </p:nvSpPr>
        <p:spPr>
          <a:xfrm>
            <a:off x="121023" y="6488668"/>
            <a:ext cx="2194127" cy="369332"/>
          </a:xfrm>
          <a:prstGeom prst="rect">
            <a:avLst/>
          </a:prstGeom>
          <a:noFill/>
        </p:spPr>
        <p:txBody>
          <a:bodyPr wrap="none" rtlCol="0">
            <a:spAutoFit/>
          </a:bodyPr>
          <a:lstStyle/>
          <a:p>
            <a:r>
              <a:rPr lang="en-US" dirty="0" smtClean="0"/>
              <a:t>SOURCE: Glass, 2015</a:t>
            </a:r>
            <a:endParaRPr lang="en-US" dirty="0"/>
          </a:p>
        </p:txBody>
      </p:sp>
    </p:spTree>
    <p:extLst>
      <p:ext uri="{BB962C8B-B14F-4D97-AF65-F5344CB8AC3E}">
        <p14:creationId xmlns:p14="http://schemas.microsoft.com/office/powerpoint/2010/main" val="19308322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Thoughts/Things to Remember</a:t>
            </a:r>
            <a:endParaRPr lang="en-US" dirty="0"/>
          </a:p>
        </p:txBody>
      </p:sp>
      <p:sp>
        <p:nvSpPr>
          <p:cNvPr id="3" name="Content Placeholder 2"/>
          <p:cNvSpPr>
            <a:spLocks noGrp="1"/>
          </p:cNvSpPr>
          <p:nvPr>
            <p:ph idx="1"/>
          </p:nvPr>
        </p:nvSpPr>
        <p:spPr>
          <a:xfrm>
            <a:off x="931741" y="1610471"/>
            <a:ext cx="10233800" cy="4803775"/>
          </a:xfrm>
        </p:spPr>
        <p:txBody>
          <a:bodyPr>
            <a:normAutofit/>
          </a:bodyPr>
          <a:lstStyle/>
          <a:p>
            <a:r>
              <a:rPr lang="en-US" dirty="0"/>
              <a:t>Identify barriers AND </a:t>
            </a:r>
            <a:r>
              <a:rPr lang="en-US" dirty="0">
                <a:solidFill>
                  <a:srgbClr val="FFFF00"/>
                </a:solidFill>
              </a:rPr>
              <a:t>facilitators</a:t>
            </a:r>
          </a:p>
          <a:p>
            <a:r>
              <a:rPr lang="en-US" dirty="0">
                <a:solidFill>
                  <a:srgbClr val="FFFF00"/>
                </a:solidFill>
              </a:rPr>
              <a:t>Repeated contact </a:t>
            </a:r>
            <a:r>
              <a:rPr lang="en-US" dirty="0"/>
              <a:t>is key</a:t>
            </a:r>
          </a:p>
          <a:p>
            <a:r>
              <a:rPr lang="en-US" dirty="0">
                <a:solidFill>
                  <a:srgbClr val="FFFF00"/>
                </a:solidFill>
              </a:rPr>
              <a:t>Integrated case management </a:t>
            </a:r>
            <a:r>
              <a:rPr lang="en-US" dirty="0"/>
              <a:t>consistent with readiness to change is </a:t>
            </a:r>
            <a:r>
              <a:rPr lang="en-US" dirty="0" smtClean="0"/>
              <a:t>essential</a:t>
            </a:r>
          </a:p>
          <a:p>
            <a:r>
              <a:rPr lang="en-US" dirty="0" smtClean="0"/>
              <a:t>Complex cases make referral and continuity more difficult: higher risk patients with co-occurring anxiety/depression, SUD, and HIV are less likely to receive follow-up contact</a:t>
            </a:r>
          </a:p>
          <a:p>
            <a:r>
              <a:rPr lang="en-US" dirty="0" smtClean="0"/>
              <a:t>BUT when providers are able to adequately engage these individuals, their retention in care is the </a:t>
            </a:r>
            <a:r>
              <a:rPr lang="en-US" dirty="0" smtClean="0">
                <a:solidFill>
                  <a:srgbClr val="FFFF00"/>
                </a:solidFill>
              </a:rPr>
              <a:t>same </a:t>
            </a:r>
            <a:r>
              <a:rPr lang="en-US" dirty="0" smtClean="0">
                <a:solidFill>
                  <a:schemeClr val="tx1"/>
                </a:solidFill>
              </a:rPr>
              <a:t>as PLWH who do not have behavioral/mental health issues</a:t>
            </a:r>
          </a:p>
        </p:txBody>
      </p:sp>
      <p:sp>
        <p:nvSpPr>
          <p:cNvPr id="4" name="Slide Number Placeholder 3"/>
          <p:cNvSpPr>
            <a:spLocks noGrp="1"/>
          </p:cNvSpPr>
          <p:nvPr>
            <p:ph type="sldNum" sz="quarter" idx="12"/>
          </p:nvPr>
        </p:nvSpPr>
        <p:spPr/>
        <p:txBody>
          <a:bodyPr/>
          <a:lstStyle/>
          <a:p>
            <a:fld id="{1AB15DB1-8E10-4517-86FA-3AB67A7F16AE}" type="slidenum">
              <a:rPr lang="en-US" smtClean="0"/>
              <a:t>117</a:t>
            </a:fld>
            <a:endParaRPr lang="en-US"/>
          </a:p>
        </p:txBody>
      </p:sp>
      <p:sp>
        <p:nvSpPr>
          <p:cNvPr id="5" name="TextBox 4"/>
          <p:cNvSpPr txBox="1"/>
          <p:nvPr/>
        </p:nvSpPr>
        <p:spPr>
          <a:xfrm>
            <a:off x="121023" y="6488668"/>
            <a:ext cx="4218014" cy="369332"/>
          </a:xfrm>
          <a:prstGeom prst="rect">
            <a:avLst/>
          </a:prstGeom>
          <a:noFill/>
        </p:spPr>
        <p:txBody>
          <a:bodyPr wrap="none" rtlCol="0">
            <a:spAutoFit/>
          </a:bodyPr>
          <a:lstStyle/>
          <a:p>
            <a:r>
              <a:rPr lang="en-US" dirty="0" smtClean="0"/>
              <a:t>SOURCE: Glass, 2015; Gardner et al., 2016</a:t>
            </a:r>
            <a:endParaRPr lang="en-US" dirty="0"/>
          </a:p>
        </p:txBody>
      </p:sp>
    </p:spTree>
    <p:extLst>
      <p:ext uri="{BB962C8B-B14F-4D97-AF65-F5344CB8AC3E}">
        <p14:creationId xmlns:p14="http://schemas.microsoft.com/office/powerpoint/2010/main" val="26683091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928533"/>
            <a:ext cx="8229600" cy="2883431"/>
          </a:xfrm>
        </p:spPr>
        <p:txBody>
          <a:bodyPr/>
          <a:lstStyle/>
          <a:p>
            <a:pPr marL="971550" lvl="1" indent="-514350">
              <a:buClr>
                <a:schemeClr val="accent5"/>
              </a:buClr>
              <a:buFont typeface="Arial" panose="020B0604020202020204" pitchFamily="34" charset="0"/>
              <a:buAutoNum type="alphaUcPeriod"/>
            </a:pPr>
            <a:r>
              <a:rPr lang="en-US" altLang="en-US" sz="3000" dirty="0" smtClean="0"/>
              <a:t>Legal issues</a:t>
            </a:r>
          </a:p>
          <a:p>
            <a:pPr marL="971550" lvl="1" indent="-514350">
              <a:buClr>
                <a:schemeClr val="accent5"/>
              </a:buClr>
              <a:buFont typeface="Arial" panose="020B0604020202020204" pitchFamily="34" charset="0"/>
              <a:buAutoNum type="alphaUcPeriod"/>
            </a:pPr>
            <a:r>
              <a:rPr lang="en-US" altLang="en-US" sz="3000" dirty="0" smtClean="0"/>
              <a:t>Family of origin conflict</a:t>
            </a:r>
          </a:p>
          <a:p>
            <a:pPr marL="971550" lvl="1" indent="-514350">
              <a:buClr>
                <a:schemeClr val="accent5"/>
              </a:buClr>
              <a:buFont typeface="Arial" panose="020B0604020202020204" pitchFamily="34" charset="0"/>
              <a:buAutoNum type="alphaUcPeriod"/>
            </a:pPr>
            <a:r>
              <a:rPr lang="en-US" altLang="en-US" sz="3000" dirty="0" smtClean="0"/>
              <a:t>Food insecurity</a:t>
            </a:r>
            <a:endParaRPr lang="en-US" altLang="en-US" sz="3000" dirty="0"/>
          </a:p>
          <a:p>
            <a:pPr marL="971550" lvl="1" indent="-514350">
              <a:buClr>
                <a:schemeClr val="accent5"/>
              </a:buClr>
              <a:buFont typeface="Arial" panose="020B0604020202020204" pitchFamily="34" charset="0"/>
              <a:buAutoNum type="alphaUcPeriod"/>
            </a:pPr>
            <a:r>
              <a:rPr lang="en-US" altLang="en-US" sz="3000" dirty="0" smtClean="0"/>
              <a:t>Community assaultive violence</a:t>
            </a:r>
            <a:endParaRPr lang="en-US" altLang="en-US" sz="3000" dirty="0"/>
          </a:p>
          <a:p>
            <a:pPr marL="971550" lvl="1" indent="-514350">
              <a:buClr>
                <a:schemeClr val="tx2">
                  <a:lumMod val="60000"/>
                  <a:lumOff val="40000"/>
                </a:schemeClr>
              </a:buClr>
              <a:buFont typeface="Arial" panose="020B0604020202020204" pitchFamily="34" charset="0"/>
              <a:buAutoNum type="alphaUcPeriod"/>
            </a:pPr>
            <a:endParaRPr lang="en-US" altLang="en-US" sz="30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Arial" charset="0"/>
              <a:buAutoNum type="arabicPeriod"/>
              <a:tabLst/>
              <a:defRPr/>
            </a:pPr>
            <a:r>
              <a:rPr kumimoji="0" lang="en-US" sz="3200" b="0" i="0" u="none" strike="noStrike" kern="1200" cap="none" spc="0" normalizeH="0" baseline="0" noProof="0" dirty="0" smtClean="0">
                <a:ln>
                  <a:noFill/>
                </a:ln>
                <a:solidFill>
                  <a:prstClr val="white"/>
                </a:solidFill>
                <a:effectLst/>
                <a:uLnTx/>
                <a:uFillTx/>
                <a:latin typeface="Corbel" panose="020B0503020204020204"/>
                <a:ea typeface="+mn-ea"/>
                <a:cs typeface="+mn-cs"/>
              </a:rPr>
              <a:t>This is unaddressed</a:t>
            </a:r>
            <a:r>
              <a:rPr kumimoji="0" lang="en-US" sz="3200" b="0" i="0" u="none" strike="noStrike" kern="1200" cap="none" spc="0" normalizeH="0" noProof="0" dirty="0" smtClean="0">
                <a:ln>
                  <a:noFill/>
                </a:ln>
                <a:solidFill>
                  <a:prstClr val="white"/>
                </a:solidFill>
                <a:effectLst/>
                <a:uLnTx/>
                <a:uFillTx/>
                <a:latin typeface="Corbel" panose="020B0503020204020204"/>
                <a:ea typeface="+mn-ea"/>
                <a:cs typeface="+mn-cs"/>
              </a:rPr>
              <a:t> need is associated with lowered CD4 counts, higher viral load, and stronger medication side effects: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118</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30367298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928533"/>
            <a:ext cx="8229600" cy="2883431"/>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smtClean="0"/>
              <a:t>1 in 100</a:t>
            </a:r>
          </a:p>
          <a:p>
            <a:pPr marL="971550" lvl="1" indent="-514350">
              <a:buClr>
                <a:schemeClr val="accent5"/>
              </a:buClr>
              <a:buFont typeface="Arial" panose="020B0604020202020204" pitchFamily="34" charset="0"/>
              <a:buAutoNum type="alphaUcPeriod"/>
            </a:pPr>
            <a:r>
              <a:rPr lang="en-US" altLang="en-US" sz="3200" dirty="0" smtClean="0"/>
              <a:t>1 in 50</a:t>
            </a:r>
          </a:p>
          <a:p>
            <a:pPr marL="971550" lvl="1" indent="-514350">
              <a:buClr>
                <a:schemeClr val="accent5"/>
              </a:buClr>
              <a:buFont typeface="Arial" panose="020B0604020202020204" pitchFamily="34" charset="0"/>
              <a:buAutoNum type="alphaUcPeriod"/>
            </a:pPr>
            <a:r>
              <a:rPr lang="en-US" altLang="en-US" sz="3200" dirty="0" smtClean="0"/>
              <a:t>1 in 10</a:t>
            </a:r>
          </a:p>
          <a:p>
            <a:pPr marL="971550" lvl="1" indent="-514350">
              <a:buClr>
                <a:schemeClr val="accent5"/>
              </a:buClr>
              <a:buFont typeface="Arial" panose="020B0604020202020204" pitchFamily="34" charset="0"/>
              <a:buAutoNum type="alphaUcPeriod"/>
            </a:pPr>
            <a:r>
              <a:rPr lang="en-US" altLang="en-US" sz="3200" dirty="0" smtClean="0"/>
              <a:t>1 in 2</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2"/>
              <a:tabLst/>
              <a:defRPr/>
            </a:pPr>
            <a:r>
              <a:rPr kumimoji="0" lang="en-US" sz="3200" b="0" i="0" u="none" strike="noStrike" kern="1200" cap="none" spc="0" normalizeH="0" baseline="0" noProof="0" dirty="0" smtClean="0">
                <a:ln>
                  <a:noFill/>
                </a:ln>
                <a:solidFill>
                  <a:prstClr val="white"/>
                </a:solidFill>
                <a:effectLst/>
                <a:uLnTx/>
                <a:uFillTx/>
                <a:latin typeface="Corbel" panose="020B0503020204020204"/>
                <a:ea typeface="+mn-ea"/>
                <a:cs typeface="+mn-cs"/>
              </a:rPr>
              <a:t>If current diagnosis rates persist,</a:t>
            </a:r>
            <a:r>
              <a:rPr kumimoji="0" lang="en-US" sz="3200" b="0" i="0" u="none" strike="noStrike" kern="1200" cap="none" spc="0" normalizeH="0" noProof="0" dirty="0" smtClean="0">
                <a:ln>
                  <a:noFill/>
                </a:ln>
                <a:solidFill>
                  <a:prstClr val="white"/>
                </a:solidFill>
                <a:effectLst/>
                <a:uLnTx/>
                <a:uFillTx/>
                <a:latin typeface="Corbel" panose="020B0503020204020204"/>
                <a:ea typeface="+mn-ea"/>
                <a:cs typeface="+mn-cs"/>
              </a:rPr>
              <a:t> during their lifetime __________ black MSM will be diagnosed with HIV.</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119</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2724397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t>Addressing Basic Needs</a:t>
            </a:r>
            <a:endParaRPr lang="en-US" sz="8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364" y="1632030"/>
            <a:ext cx="4261469" cy="2840138"/>
          </a:xfrm>
          <a:prstGeom prst="rect">
            <a:avLst/>
          </a:prstGeom>
          <a:ln>
            <a:noFill/>
          </a:ln>
          <a:effectLst>
            <a:softEdge rad="112500"/>
          </a:effectLst>
        </p:spPr>
      </p:pic>
      <p:sp>
        <p:nvSpPr>
          <p:cNvPr id="6" name="Slide Number Placeholder 1"/>
          <p:cNvSpPr>
            <a:spLocks noGrp="1"/>
          </p:cNvSpPr>
          <p:nvPr>
            <p:ph type="sldNum" sz="quarter" idx="12"/>
          </p:nvPr>
        </p:nvSpPr>
        <p:spPr>
          <a:xfrm>
            <a:off x="8610600" y="6356350"/>
            <a:ext cx="2743200" cy="365125"/>
          </a:xfrm>
        </p:spPr>
        <p:txBody>
          <a:bodyPr/>
          <a:lstStyle/>
          <a:p>
            <a:r>
              <a:rPr lang="en-US" dirty="0" smtClean="0"/>
              <a:t>12</a:t>
            </a:r>
            <a:endParaRPr lang="en-US" dirty="0"/>
          </a:p>
        </p:txBody>
      </p:sp>
    </p:spTree>
    <p:extLst>
      <p:ext uri="{BB962C8B-B14F-4D97-AF65-F5344CB8AC3E}">
        <p14:creationId xmlns:p14="http://schemas.microsoft.com/office/powerpoint/2010/main" val="34305386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928533"/>
            <a:ext cx="8229600" cy="2883431"/>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smtClean="0"/>
              <a:t>86%</a:t>
            </a:r>
          </a:p>
          <a:p>
            <a:pPr marL="971550" lvl="1" indent="-514350">
              <a:buClr>
                <a:schemeClr val="accent5"/>
              </a:buClr>
              <a:buFont typeface="Arial" panose="020B0604020202020204" pitchFamily="34" charset="0"/>
              <a:buAutoNum type="alphaUcPeriod"/>
            </a:pPr>
            <a:r>
              <a:rPr lang="en-US" altLang="en-US" sz="3200" dirty="0" smtClean="0"/>
              <a:t>62%</a:t>
            </a:r>
          </a:p>
          <a:p>
            <a:pPr marL="971550" lvl="1" indent="-514350">
              <a:buClr>
                <a:schemeClr val="accent5"/>
              </a:buClr>
              <a:buFont typeface="Arial" panose="020B0604020202020204" pitchFamily="34" charset="0"/>
              <a:buAutoNum type="alphaUcPeriod"/>
            </a:pPr>
            <a:r>
              <a:rPr lang="en-US" altLang="en-US" sz="3200" dirty="0" smtClean="0"/>
              <a:t>37%</a:t>
            </a:r>
          </a:p>
          <a:p>
            <a:pPr marL="971550" lvl="1" indent="-514350">
              <a:buClr>
                <a:schemeClr val="accent5"/>
              </a:buClr>
              <a:buFont typeface="Arial" panose="020B0604020202020204" pitchFamily="34" charset="0"/>
              <a:buAutoNum type="alphaUcPeriod"/>
            </a:pPr>
            <a:r>
              <a:rPr lang="en-US" altLang="en-US" sz="3200" dirty="0" smtClean="0"/>
              <a:t>13%</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3"/>
              <a:tabLst/>
              <a:defRPr/>
            </a:pPr>
            <a:r>
              <a:rPr lang="en-US" sz="3200" dirty="0" smtClean="0">
                <a:solidFill>
                  <a:prstClr val="white"/>
                </a:solidFill>
                <a:latin typeface="Corbel" panose="020B0503020204020204"/>
              </a:rPr>
              <a:t>Rates of retention in care based on CDC criteria indicate that ____ of PLWH are successfully retained in treatment.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120</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395215134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641559"/>
            <a:ext cx="8229600" cy="3170406"/>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a:t>MSM </a:t>
            </a:r>
            <a:endParaRPr lang="en-US" altLang="en-US" sz="3200" dirty="0" smtClean="0"/>
          </a:p>
          <a:p>
            <a:pPr marL="971550" lvl="1" indent="-514350">
              <a:buClr>
                <a:schemeClr val="accent5"/>
              </a:buClr>
              <a:buFont typeface="Arial" panose="020B0604020202020204" pitchFamily="34" charset="0"/>
              <a:buAutoNum type="alphaUcPeriod"/>
            </a:pPr>
            <a:r>
              <a:rPr lang="en-US" altLang="en-US" sz="3200" dirty="0" smtClean="0"/>
              <a:t>Living in poverty and lack environmental resources besides care</a:t>
            </a:r>
          </a:p>
          <a:p>
            <a:pPr marL="971550" lvl="1" indent="-514350">
              <a:buClr>
                <a:schemeClr val="accent5"/>
              </a:buClr>
              <a:buFont typeface="Arial" panose="020B0604020202020204" pitchFamily="34" charset="0"/>
              <a:buAutoNum type="alphaUcPeriod"/>
            </a:pPr>
            <a:r>
              <a:rPr lang="en-US" altLang="en-US" sz="3200" dirty="0" smtClean="0"/>
              <a:t>Are recent migrants</a:t>
            </a:r>
          </a:p>
          <a:p>
            <a:pPr marL="971550" lvl="1" indent="-514350">
              <a:buClr>
                <a:schemeClr val="accent5"/>
              </a:buClr>
              <a:buFont typeface="Arial" panose="020B0604020202020204" pitchFamily="34" charset="0"/>
              <a:buAutoNum type="alphaUcPeriod"/>
            </a:pPr>
            <a:r>
              <a:rPr lang="en-US" altLang="en-US" sz="3200" dirty="0" smtClean="0"/>
              <a:t>Recently diagnosed</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4"/>
              <a:tabLst/>
              <a:defRPr/>
            </a:pPr>
            <a:r>
              <a:rPr lang="en-US" sz="3200" dirty="0" smtClean="0">
                <a:solidFill>
                  <a:prstClr val="white"/>
                </a:solidFill>
                <a:latin typeface="Corbel" panose="020B0503020204020204"/>
              </a:rPr>
              <a:t>PLWH are less likely to disengage from care if they are: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121</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40130988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721767"/>
            <a:ext cx="8229600" cy="3090197"/>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a:t>5</a:t>
            </a:r>
            <a:r>
              <a:rPr lang="en-US" altLang="en-US" sz="3200" dirty="0" smtClean="0"/>
              <a:t>% </a:t>
            </a:r>
          </a:p>
          <a:p>
            <a:pPr marL="971550" lvl="1" indent="-514350">
              <a:buClr>
                <a:schemeClr val="accent5"/>
              </a:buClr>
              <a:buFont typeface="Arial" panose="020B0604020202020204" pitchFamily="34" charset="0"/>
              <a:buAutoNum type="alphaUcPeriod"/>
            </a:pPr>
            <a:r>
              <a:rPr lang="en-US" altLang="en-US" sz="3200" dirty="0" smtClean="0"/>
              <a:t>20%</a:t>
            </a:r>
          </a:p>
          <a:p>
            <a:pPr marL="971550" lvl="1" indent="-514350">
              <a:buClr>
                <a:schemeClr val="accent5"/>
              </a:buClr>
              <a:buFont typeface="Arial" panose="020B0604020202020204" pitchFamily="34" charset="0"/>
              <a:buAutoNum type="alphaUcPeriod"/>
            </a:pPr>
            <a:r>
              <a:rPr lang="en-US" altLang="en-US" sz="3200" dirty="0" smtClean="0"/>
              <a:t>40%</a:t>
            </a:r>
          </a:p>
          <a:p>
            <a:pPr marL="971550" lvl="1" indent="-514350">
              <a:buClr>
                <a:schemeClr val="accent5"/>
              </a:buClr>
              <a:buFont typeface="Arial" panose="020B0604020202020204" pitchFamily="34" charset="0"/>
              <a:buAutoNum type="alphaUcPeriod"/>
            </a:pPr>
            <a:r>
              <a:rPr lang="en-US" altLang="en-US" sz="3200" dirty="0" smtClean="0"/>
              <a:t>60%</a:t>
            </a:r>
            <a:endParaRPr lang="en-US" altLang="en-US" sz="3200" dirty="0"/>
          </a:p>
        </p:txBody>
      </p:sp>
      <p:sp>
        <p:nvSpPr>
          <p:cNvPr id="4" name="Rectangle 3"/>
          <p:cNvSpPr txBox="1">
            <a:spLocks/>
          </p:cNvSpPr>
          <p:nvPr/>
        </p:nvSpPr>
        <p:spPr bwMode="auto">
          <a:xfrm>
            <a:off x="1816768" y="1661801"/>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5"/>
              <a:tabLst/>
              <a:defRPr/>
            </a:pPr>
            <a:r>
              <a:rPr lang="en-US" sz="3200" dirty="0" smtClean="0">
                <a:solidFill>
                  <a:prstClr val="white"/>
                </a:solidFill>
                <a:latin typeface="Corbel" panose="020B0503020204020204"/>
              </a:rPr>
              <a:t>Gay and bisexual men accounted for ___ of all new HIV cases due to injection drug use in 2014.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122</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177037035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ctrTitle" idx="4294967295"/>
          </p:nvPr>
        </p:nvSpPr>
        <p:spPr>
          <a:xfrm>
            <a:off x="1524000" y="132052"/>
            <a:ext cx="9144000" cy="1738312"/>
          </a:xfrm>
        </p:spPr>
        <p:txBody>
          <a:bodyPr/>
          <a:lstStyle/>
          <a:p>
            <a:pPr algn="ctr"/>
            <a:r>
              <a:rPr lang="en-US" altLang="en-US" sz="4000" dirty="0">
                <a:solidFill>
                  <a:schemeClr val="accent5"/>
                </a:solidFill>
              </a:rPr>
              <a:t>Thank you for your time!</a:t>
            </a:r>
          </a:p>
        </p:txBody>
      </p:sp>
      <p:sp>
        <p:nvSpPr>
          <p:cNvPr id="104451" name="Rectangle 3"/>
          <p:cNvSpPr>
            <a:spLocks noGrp="1"/>
          </p:cNvSpPr>
          <p:nvPr>
            <p:ph type="subTitle" idx="4294967295"/>
          </p:nvPr>
        </p:nvSpPr>
        <p:spPr>
          <a:xfrm>
            <a:off x="1524000" y="2349795"/>
            <a:ext cx="9144000" cy="3365205"/>
          </a:xfrm>
        </p:spPr>
        <p:txBody>
          <a:bodyPr>
            <a:normAutofit/>
          </a:bodyPr>
          <a:lstStyle/>
          <a:p>
            <a:pPr marL="0" indent="0" algn="ctr">
              <a:lnSpc>
                <a:spcPct val="80000"/>
              </a:lnSpc>
              <a:buNone/>
            </a:pPr>
            <a:r>
              <a:rPr lang="en-US" altLang="en-US" sz="2600" dirty="0"/>
              <a:t>For more information:</a:t>
            </a:r>
          </a:p>
          <a:p>
            <a:pPr marL="0" indent="0" algn="ctr">
              <a:lnSpc>
                <a:spcPct val="80000"/>
              </a:lnSpc>
              <a:buNone/>
            </a:pPr>
            <a:endParaRPr lang="en-US" altLang="en-US" sz="2600" dirty="0" smtClean="0"/>
          </a:p>
          <a:p>
            <a:pPr marL="0" indent="0" algn="ctr">
              <a:lnSpc>
                <a:spcPct val="80000"/>
              </a:lnSpc>
              <a:buNone/>
            </a:pPr>
            <a:r>
              <a:rPr lang="en-US" altLang="en-US" sz="2600" dirty="0" smtClean="0"/>
              <a:t>TRAINER NAME: trainer@email.com</a:t>
            </a:r>
          </a:p>
          <a:p>
            <a:pPr marL="0" indent="0" algn="ctr">
              <a:lnSpc>
                <a:spcPct val="80000"/>
              </a:lnSpc>
              <a:buNone/>
            </a:pPr>
            <a:endParaRPr lang="en-US" altLang="en-US" sz="2600" dirty="0" smtClean="0"/>
          </a:p>
          <a:p>
            <a:pPr marL="0" indent="0" algn="ctr">
              <a:lnSpc>
                <a:spcPct val="80000"/>
              </a:lnSpc>
              <a:buNone/>
            </a:pPr>
            <a:r>
              <a:rPr lang="en-US" altLang="en-US" sz="2600" dirty="0" smtClean="0"/>
              <a:t>Kevin-Paul </a:t>
            </a:r>
            <a:r>
              <a:rPr lang="en-US" altLang="en-US" sz="2600" dirty="0"/>
              <a:t>Johnson: kevinpaul@HIVtrainingCDU.org</a:t>
            </a:r>
          </a:p>
          <a:p>
            <a:pPr marL="0" indent="0" algn="ctr">
              <a:lnSpc>
                <a:spcPct val="80000"/>
              </a:lnSpc>
              <a:buNone/>
            </a:pPr>
            <a:r>
              <a:rPr lang="en-US" altLang="en-US" sz="2600" dirty="0" smtClean="0"/>
              <a:t>Pacific </a:t>
            </a:r>
            <a:r>
              <a:rPr lang="en-US" altLang="en-US" sz="2600" dirty="0"/>
              <a:t>Southwest ATTC: http://www.psattc.org</a:t>
            </a:r>
          </a:p>
          <a:p>
            <a:pPr marL="0" indent="0" algn="ctr">
              <a:lnSpc>
                <a:spcPct val="80000"/>
              </a:lnSpc>
              <a:buNone/>
            </a:pPr>
            <a:r>
              <a:rPr lang="en-US" altLang="en-US" sz="2600" dirty="0"/>
              <a:t>PAETC Training calendar: http://www.HIVtrainingCDU.org</a:t>
            </a:r>
          </a:p>
        </p:txBody>
      </p:sp>
      <p:sp>
        <p:nvSpPr>
          <p:cNvPr id="2" name="Slide Number Placeholder 1"/>
          <p:cNvSpPr>
            <a:spLocks noGrp="1"/>
          </p:cNvSpPr>
          <p:nvPr>
            <p:ph type="sldNum" sz="quarter" idx="12"/>
          </p:nvPr>
        </p:nvSpPr>
        <p:spPr/>
        <p:txBody>
          <a:bodyPr/>
          <a:lstStyle/>
          <a:p>
            <a:fld id="{1AB15DB1-8E10-4517-86FA-3AB67A7F16AE}" type="slidenum">
              <a:rPr lang="en-US" smtClean="0"/>
              <a:t>123</a:t>
            </a:fld>
            <a:endParaRPr lang="en-US"/>
          </a:p>
        </p:txBody>
      </p:sp>
    </p:spTree>
    <p:custDataLst>
      <p:tags r:id="rId1"/>
    </p:custDataLst>
    <p:extLst>
      <p:ext uri="{BB962C8B-B14F-4D97-AF65-F5344CB8AC3E}">
        <p14:creationId xmlns:p14="http://schemas.microsoft.com/office/powerpoint/2010/main" val="843549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Basic Needs</a:t>
            </a:r>
            <a:endParaRPr lang="en-US" dirty="0"/>
          </a:p>
        </p:txBody>
      </p:sp>
      <p:sp>
        <p:nvSpPr>
          <p:cNvPr id="3" name="Content Placeholder 2"/>
          <p:cNvSpPr>
            <a:spLocks noGrp="1"/>
          </p:cNvSpPr>
          <p:nvPr>
            <p:ph idx="1"/>
          </p:nvPr>
        </p:nvSpPr>
        <p:spPr/>
        <p:txBody>
          <a:bodyPr/>
          <a:lstStyle/>
          <a:p>
            <a:r>
              <a:rPr lang="en-US" dirty="0" smtClean="0"/>
              <a:t>ART adherence is critical in enhancing quality of life and illness management</a:t>
            </a:r>
          </a:p>
          <a:p>
            <a:r>
              <a:rPr lang="en-US" dirty="0" smtClean="0"/>
              <a:t>In order to see benefits of ART, high levels of adherence are required</a:t>
            </a:r>
          </a:p>
          <a:p>
            <a:r>
              <a:rPr lang="en-US" dirty="0" smtClean="0"/>
              <a:t>Obstacles such as mental health or substance use issues can challenge adherence </a:t>
            </a:r>
          </a:p>
          <a:p>
            <a:r>
              <a:rPr lang="en-US" dirty="0" smtClean="0"/>
              <a:t>In particular, optimal adherence is obstructed by factors related to poverty</a:t>
            </a:r>
          </a:p>
        </p:txBody>
      </p:sp>
      <p:sp>
        <p:nvSpPr>
          <p:cNvPr id="4" name="Slide Number Placeholder 3"/>
          <p:cNvSpPr>
            <a:spLocks noGrp="1"/>
          </p:cNvSpPr>
          <p:nvPr>
            <p:ph type="sldNum" sz="quarter" idx="12"/>
          </p:nvPr>
        </p:nvSpPr>
        <p:spPr/>
        <p:txBody>
          <a:bodyPr/>
          <a:lstStyle/>
          <a:p>
            <a:fld id="{1AB15DB1-8E10-4517-86FA-3AB67A7F16AE}" type="slidenum">
              <a:rPr lang="en-US" smtClean="0"/>
              <a:t>13</a:t>
            </a:fld>
            <a:endParaRPr lang="en-US"/>
          </a:p>
        </p:txBody>
      </p:sp>
      <p:sp>
        <p:nvSpPr>
          <p:cNvPr id="5" name="TextBox 4"/>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90720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Basic Needs</a:t>
            </a:r>
            <a:endParaRPr lang="en-US" dirty="0"/>
          </a:p>
        </p:txBody>
      </p:sp>
      <p:sp>
        <p:nvSpPr>
          <p:cNvPr id="3" name="Content Placeholder 2"/>
          <p:cNvSpPr>
            <a:spLocks noGrp="1"/>
          </p:cNvSpPr>
          <p:nvPr>
            <p:ph idx="1"/>
          </p:nvPr>
        </p:nvSpPr>
        <p:spPr/>
        <p:txBody>
          <a:bodyPr>
            <a:normAutofit lnSpcReduction="10000"/>
          </a:bodyPr>
          <a:lstStyle/>
          <a:p>
            <a:r>
              <a:rPr lang="en-US" dirty="0" smtClean="0"/>
              <a:t>Fulfilling basic needs is a starting point for successful achievement of adherence</a:t>
            </a:r>
          </a:p>
          <a:p>
            <a:r>
              <a:rPr lang="en-US" dirty="0" smtClean="0"/>
              <a:t>Basic resources, interpersonal resources, and personal resources can help or hinder adherence</a:t>
            </a:r>
          </a:p>
          <a:p>
            <a:r>
              <a:rPr lang="en-US" dirty="0" smtClean="0"/>
              <a:t>PLWH who report food insecurity note obstacles to adherence such as </a:t>
            </a:r>
            <a:r>
              <a:rPr lang="en-US" dirty="0" smtClean="0">
                <a:solidFill>
                  <a:srgbClr val="FFFF00"/>
                </a:solidFill>
              </a:rPr>
              <a:t>competing costs</a:t>
            </a:r>
            <a:r>
              <a:rPr lang="en-US" dirty="0" smtClean="0"/>
              <a:t>, stronger medication </a:t>
            </a:r>
            <a:r>
              <a:rPr lang="en-US" dirty="0" smtClean="0">
                <a:solidFill>
                  <a:srgbClr val="FFFF00"/>
                </a:solidFill>
              </a:rPr>
              <a:t>side effects when hungry</a:t>
            </a:r>
            <a:r>
              <a:rPr lang="en-US" dirty="0" smtClean="0"/>
              <a:t>, concerns about </a:t>
            </a:r>
            <a:r>
              <a:rPr lang="en-US" dirty="0" smtClean="0">
                <a:solidFill>
                  <a:srgbClr val="FFFF00"/>
                </a:solidFill>
              </a:rPr>
              <a:t>eating a balanced diet when taking medications</a:t>
            </a:r>
          </a:p>
          <a:p>
            <a:r>
              <a:rPr lang="en-US" dirty="0" smtClean="0"/>
              <a:t>Food insecurity is associated with</a:t>
            </a:r>
          </a:p>
          <a:p>
            <a:pPr lvl="1"/>
            <a:r>
              <a:rPr lang="en-US" dirty="0" smtClean="0">
                <a:solidFill>
                  <a:srgbClr val="FFFF00"/>
                </a:solidFill>
              </a:rPr>
              <a:t>Poor ART adherence</a:t>
            </a:r>
          </a:p>
          <a:p>
            <a:pPr lvl="1"/>
            <a:r>
              <a:rPr lang="en-US" dirty="0" smtClean="0">
                <a:solidFill>
                  <a:srgbClr val="FFFF00"/>
                </a:solidFill>
              </a:rPr>
              <a:t>Poor overall health</a:t>
            </a:r>
          </a:p>
          <a:p>
            <a:pPr lvl="1"/>
            <a:r>
              <a:rPr lang="en-US" dirty="0" smtClean="0">
                <a:solidFill>
                  <a:srgbClr val="FFFF00"/>
                </a:solidFill>
              </a:rPr>
              <a:t>Lower CD4 count and higher viral load</a:t>
            </a:r>
          </a:p>
        </p:txBody>
      </p:sp>
      <p:sp>
        <p:nvSpPr>
          <p:cNvPr id="4" name="Slide Number Placeholder 3"/>
          <p:cNvSpPr>
            <a:spLocks noGrp="1"/>
          </p:cNvSpPr>
          <p:nvPr>
            <p:ph type="sldNum" sz="quarter" idx="12"/>
          </p:nvPr>
        </p:nvSpPr>
        <p:spPr/>
        <p:txBody>
          <a:bodyPr/>
          <a:lstStyle/>
          <a:p>
            <a:fld id="{1AB15DB1-8E10-4517-86FA-3AB67A7F16AE}" type="slidenum">
              <a:rPr lang="en-US" smtClean="0"/>
              <a:t>14</a:t>
            </a:fld>
            <a:endParaRPr lang="en-US"/>
          </a:p>
        </p:txBody>
      </p:sp>
      <p:sp>
        <p:nvSpPr>
          <p:cNvPr id="5" name="TextBox 4"/>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387322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left)">
                                      <p:cBhvr>
                                        <p:cTn id="16" dur="500"/>
                                        <p:tgtEl>
                                          <p:spTgt spid="3">
                                            <p:txEl>
                                              <p:pRg st="5" end="5"/>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500"/>
                                        <p:tgtEl>
                                          <p:spTgt spid="3">
                                            <p:txEl>
                                              <p:pRg st="6" end="6"/>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0" end="0"/>
                                            </p:txEl>
                                          </p:spTgt>
                                        </p:tgtEl>
                                        <p:attrNameLst>
                                          <p:attrName>style.color</p:attrName>
                                        </p:attrNameLst>
                                      </p:cBhvr>
                                      <p:to>
                                        <a:srgbClr val="4D4D4D"/>
                                      </p:to>
                                    </p:animClr>
                                  </p:childTnLst>
                                </p:cTn>
                              </p:par>
                              <p:par>
                                <p:cTn id="22" presetID="3" presetClass="emph" presetSubtype="2" fill="hold" nodeType="withEffect">
                                  <p:stCondLst>
                                    <p:cond delay="0"/>
                                  </p:stCondLst>
                                  <p:childTnLst>
                                    <p:animClr clrSpc="rgb" dir="cw">
                                      <p:cBhvr override="childStyle">
                                        <p:cTn id="23" dur="500" fill="hold"/>
                                        <p:tgtEl>
                                          <p:spTgt spid="3">
                                            <p:txEl>
                                              <p:pRg st="1" end="1"/>
                                            </p:txEl>
                                          </p:spTgt>
                                        </p:tgtEl>
                                        <p:attrNameLst>
                                          <p:attrName>style.color</p:attrName>
                                        </p:attrNameLst>
                                      </p:cBhvr>
                                      <p:to>
                                        <a:srgbClr val="4D4D4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Basic Needs</a:t>
            </a:r>
            <a:endParaRPr lang="en-US" dirty="0"/>
          </a:p>
        </p:txBody>
      </p:sp>
      <p:sp>
        <p:nvSpPr>
          <p:cNvPr id="3" name="Content Placeholder 2"/>
          <p:cNvSpPr>
            <a:spLocks noGrp="1"/>
          </p:cNvSpPr>
          <p:nvPr>
            <p:ph idx="1"/>
          </p:nvPr>
        </p:nvSpPr>
        <p:spPr/>
        <p:txBody>
          <a:bodyPr>
            <a:normAutofit fontScale="92500"/>
          </a:bodyPr>
          <a:lstStyle/>
          <a:p>
            <a:r>
              <a:rPr lang="en-US" dirty="0" smtClean="0"/>
              <a:t>Homelessness and unstable housing disrupt adherence</a:t>
            </a:r>
          </a:p>
          <a:p>
            <a:r>
              <a:rPr lang="en-US" dirty="0" smtClean="0"/>
              <a:t>When combined with </a:t>
            </a:r>
            <a:r>
              <a:rPr lang="en-US" dirty="0" smtClean="0">
                <a:solidFill>
                  <a:srgbClr val="FFFF00"/>
                </a:solidFill>
              </a:rPr>
              <a:t>food insecurity, housing insecurity </a:t>
            </a:r>
            <a:r>
              <a:rPr lang="en-US" dirty="0" smtClean="0"/>
              <a:t>has a negative relationship with ART adherence</a:t>
            </a:r>
          </a:p>
          <a:p>
            <a:r>
              <a:rPr lang="en-US" dirty="0" smtClean="0"/>
              <a:t>Some studies have found </a:t>
            </a:r>
            <a:r>
              <a:rPr lang="en-US" dirty="0" smtClean="0">
                <a:solidFill>
                  <a:srgbClr val="FFFF00"/>
                </a:solidFill>
              </a:rPr>
              <a:t>no significant link </a:t>
            </a:r>
            <a:r>
              <a:rPr lang="en-US" dirty="0" smtClean="0"/>
              <a:t>between ART adherence and unstable housing </a:t>
            </a:r>
            <a:r>
              <a:rPr lang="en-US" dirty="0" smtClean="0">
                <a:solidFill>
                  <a:srgbClr val="FFFF00"/>
                </a:solidFill>
              </a:rPr>
              <a:t>when food insecurity is accounted for</a:t>
            </a:r>
          </a:p>
          <a:p>
            <a:r>
              <a:rPr lang="en-US" dirty="0" smtClean="0"/>
              <a:t>Lack of transportation is associated with lower ART adherence</a:t>
            </a:r>
          </a:p>
          <a:p>
            <a:r>
              <a:rPr lang="en-US" dirty="0" smtClean="0"/>
              <a:t>Social support can have a positive impact; yet </a:t>
            </a:r>
            <a:r>
              <a:rPr lang="en-US" dirty="0" smtClean="0">
                <a:solidFill>
                  <a:srgbClr val="FFFF00"/>
                </a:solidFill>
              </a:rPr>
              <a:t>individuals living in poverty</a:t>
            </a:r>
            <a:r>
              <a:rPr lang="en-US" dirty="0" smtClean="0"/>
              <a:t> often have </a:t>
            </a:r>
            <a:r>
              <a:rPr lang="en-US" dirty="0" smtClean="0">
                <a:solidFill>
                  <a:srgbClr val="FFFF00"/>
                </a:solidFill>
              </a:rPr>
              <a:t>underdeveloped social supports</a:t>
            </a:r>
          </a:p>
          <a:p>
            <a:r>
              <a:rPr lang="en-US" dirty="0" smtClean="0"/>
              <a:t>Self-efficacy has been consistently demonstrated to predict ART adherence and viral suppression </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15</a:t>
            </a:fld>
            <a:endParaRPr lang="en-US"/>
          </a:p>
        </p:txBody>
      </p:sp>
      <p:sp>
        <p:nvSpPr>
          <p:cNvPr id="5" name="TextBox 4"/>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489440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92500" y="2041771"/>
            <a:ext cx="5194300" cy="3354237"/>
            <a:chOff x="1752600" y="2827787"/>
            <a:chExt cx="5194300" cy="3354237"/>
          </a:xfrm>
        </p:grpSpPr>
        <p:grpSp>
          <p:nvGrpSpPr>
            <p:cNvPr id="47" name="Group 4"/>
            <p:cNvGrpSpPr>
              <a:grpSpLocks/>
            </p:cNvGrpSpPr>
            <p:nvPr/>
          </p:nvGrpSpPr>
          <p:grpSpPr bwMode="auto">
            <a:xfrm>
              <a:off x="1752600" y="5119030"/>
              <a:ext cx="5194300" cy="1062994"/>
              <a:chOff x="498" y="2892"/>
              <a:chExt cx="4756" cy="1018"/>
            </a:xfrm>
          </p:grpSpPr>
          <p:sp>
            <p:nvSpPr>
              <p:cNvPr id="48"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9"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0"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51" name="Group 3"/>
            <p:cNvGrpSpPr>
              <a:grpSpLocks/>
            </p:cNvGrpSpPr>
            <p:nvPr/>
          </p:nvGrpSpPr>
          <p:grpSpPr bwMode="auto">
            <a:xfrm>
              <a:off x="2170064" y="4580901"/>
              <a:ext cx="4265706" cy="977623"/>
              <a:chOff x="528" y="2940"/>
              <a:chExt cx="4897" cy="920"/>
            </a:xfrm>
          </p:grpSpPr>
          <p:sp>
            <p:nvSpPr>
              <p:cNvPr id="52"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3"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4"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55" name="Group 4"/>
            <p:cNvGrpSpPr>
              <a:grpSpLocks/>
            </p:cNvGrpSpPr>
            <p:nvPr/>
          </p:nvGrpSpPr>
          <p:grpSpPr bwMode="auto">
            <a:xfrm>
              <a:off x="2599981" y="4028209"/>
              <a:ext cx="3313138" cy="876959"/>
              <a:chOff x="1385" y="834"/>
              <a:chExt cx="2801" cy="799"/>
            </a:xfrm>
          </p:grpSpPr>
          <p:sp>
            <p:nvSpPr>
              <p:cNvPr id="56"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7"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8"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59" name="Group 4"/>
            <p:cNvGrpSpPr>
              <a:grpSpLocks/>
            </p:cNvGrpSpPr>
            <p:nvPr/>
          </p:nvGrpSpPr>
          <p:grpSpPr bwMode="auto">
            <a:xfrm>
              <a:off x="3045912" y="3426749"/>
              <a:ext cx="2320735" cy="824920"/>
              <a:chOff x="1875" y="1502"/>
              <a:chExt cx="1827" cy="699"/>
            </a:xfrm>
          </p:grpSpPr>
          <p:sp>
            <p:nvSpPr>
              <p:cNvPr id="60"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61"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62"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grpSp>
          <p:nvGrpSpPr>
            <p:cNvPr id="63" name="Group 4"/>
            <p:cNvGrpSpPr>
              <a:grpSpLocks/>
            </p:cNvGrpSpPr>
            <p:nvPr/>
          </p:nvGrpSpPr>
          <p:grpSpPr bwMode="auto">
            <a:xfrm>
              <a:off x="3531537" y="2827787"/>
              <a:ext cx="1257442" cy="725531"/>
              <a:chOff x="2316" y="927"/>
              <a:chExt cx="854" cy="591"/>
            </a:xfrm>
          </p:grpSpPr>
          <p:sp>
            <p:nvSpPr>
              <p:cNvPr id="64"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65"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pic>
        <p:nvPicPr>
          <p:cNvPr id="12292" name="Picture 4" descr="http://www.pianetanuovo.it/wp-content/uploads/abraham-maslow.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6000" y1="63200" x2="12000" y2="90800"/>
                        <a14:foregroundMark x1="24800" y1="61600" x2="12800" y2="71600"/>
                        <a14:foregroundMark x1="25200" y1="75600" x2="54400" y2="95600"/>
                        <a14:foregroundMark x1="77600" y1="14400" x2="77600" y2="14400"/>
                        <a14:foregroundMark x1="79200" y1="14400" x2="79200" y2="14400"/>
                        <a14:foregroundMark x1="85200" y1="23600" x2="85200" y2="23600"/>
                        <a14:backgroundMark x1="74000" y1="66800" x2="74000" y2="66800"/>
                        <a14:backgroundMark x1="89600" y1="37200" x2="89600" y2="37200"/>
                      </a14:backgroundRemoval>
                    </a14:imgEffect>
                  </a14:imgLayer>
                </a14:imgProps>
              </a:ext>
              <a:ext uri="{28A0092B-C50C-407E-A947-70E740481C1C}">
                <a14:useLocalDpi xmlns:a14="http://schemas.microsoft.com/office/drawing/2010/main" val="0"/>
              </a:ext>
            </a:extLst>
          </a:blip>
          <a:srcRect/>
          <a:stretch>
            <a:fillRect/>
          </a:stretch>
        </p:blipFill>
        <p:spPr bwMode="auto">
          <a:xfrm>
            <a:off x="4625226" y="2882618"/>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2"/>
          <p:cNvSpPr>
            <a:spLocks noChangeArrowheads="1"/>
          </p:cNvSpPr>
          <p:nvPr/>
        </p:nvSpPr>
        <p:spPr bwMode="auto">
          <a:xfrm>
            <a:off x="1603376" y="152400"/>
            <a:ext cx="8912225" cy="54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Remember Maslow’s Hierarchy of Needs?</a:t>
            </a:r>
          </a:p>
        </p:txBody>
      </p:sp>
      <p:grpSp>
        <p:nvGrpSpPr>
          <p:cNvPr id="2" name="Group 1"/>
          <p:cNvGrpSpPr/>
          <p:nvPr/>
        </p:nvGrpSpPr>
        <p:grpSpPr>
          <a:xfrm>
            <a:off x="2314575" y="1107663"/>
            <a:ext cx="7550150" cy="5110820"/>
            <a:chOff x="790575" y="1107663"/>
            <a:chExt cx="7550150" cy="5110820"/>
          </a:xfrm>
        </p:grpSpPr>
        <p:grpSp>
          <p:nvGrpSpPr>
            <p:cNvPr id="16" name="Group 15"/>
            <p:cNvGrpSpPr/>
            <p:nvPr/>
          </p:nvGrpSpPr>
          <p:grpSpPr>
            <a:xfrm>
              <a:off x="790575" y="4591050"/>
              <a:ext cx="7550150" cy="1627433"/>
              <a:chOff x="790575" y="4591050"/>
              <a:chExt cx="7550150" cy="1627433"/>
            </a:xfrm>
          </p:grpSpPr>
          <p:sp>
            <p:nvSpPr>
              <p:cNvPr id="17" name="Rectangle 2"/>
              <p:cNvSpPr>
                <a:spLocks noChangeArrowheads="1"/>
              </p:cNvSpPr>
              <p:nvPr/>
            </p:nvSpPr>
            <p:spPr bwMode="auto">
              <a:xfrm>
                <a:off x="1373188" y="5487988"/>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pPr>
                <a:r>
                  <a:rPr lang="en-US" altLang="en-US" sz="3200" dirty="0">
                    <a:solidFill>
                      <a:srgbClr val="D6ECFF"/>
                    </a:solidFill>
                    <a:latin typeface="Century Schoolbook" panose="02040604050505020304" pitchFamily="18" charset="0"/>
                  </a:rPr>
                  <a:t>PHYSIOLOGICAL</a:t>
                </a:r>
              </a:p>
            </p:txBody>
          </p:sp>
          <p:grpSp>
            <p:nvGrpSpPr>
              <p:cNvPr id="18" name="Group 4"/>
              <p:cNvGrpSpPr>
                <a:grpSpLocks/>
              </p:cNvGrpSpPr>
              <p:nvPr/>
            </p:nvGrpSpPr>
            <p:grpSpPr bwMode="auto">
              <a:xfrm>
                <a:off x="790575" y="4591050"/>
                <a:ext cx="7550150" cy="1616075"/>
                <a:chOff x="498" y="2892"/>
                <a:chExt cx="4756" cy="1018"/>
              </a:xfrm>
            </p:grpSpPr>
            <p:sp>
              <p:nvSpPr>
                <p:cNvPr id="20"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1"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2"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19" name="Rectangle 8"/>
              <p:cNvSpPr>
                <a:spLocks noChangeArrowheads="1"/>
              </p:cNvSpPr>
              <p:nvPr/>
            </p:nvSpPr>
            <p:spPr bwMode="auto">
              <a:xfrm>
                <a:off x="1449388" y="5636272"/>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Biological/Physiological</a:t>
                </a:r>
              </a:p>
            </p:txBody>
          </p:sp>
        </p:grpSp>
        <p:grpSp>
          <p:nvGrpSpPr>
            <p:cNvPr id="23" name="Group 22"/>
            <p:cNvGrpSpPr/>
            <p:nvPr/>
          </p:nvGrpSpPr>
          <p:grpSpPr>
            <a:xfrm>
              <a:off x="1397378" y="3772931"/>
              <a:ext cx="6200397" cy="1505475"/>
              <a:chOff x="790575" y="3784385"/>
              <a:chExt cx="7773988" cy="1479358"/>
            </a:xfrm>
          </p:grpSpPr>
          <p:grpSp>
            <p:nvGrpSpPr>
              <p:cNvPr id="24" name="Group 3"/>
              <p:cNvGrpSpPr>
                <a:grpSpLocks/>
              </p:cNvGrpSpPr>
              <p:nvPr/>
            </p:nvGrpSpPr>
            <p:grpSpPr bwMode="auto">
              <a:xfrm>
                <a:off x="790575" y="3784385"/>
                <a:ext cx="7773988" cy="1460500"/>
                <a:chOff x="528" y="2940"/>
                <a:chExt cx="4897" cy="920"/>
              </a:xfrm>
            </p:grpSpPr>
            <p:sp>
              <p:nvSpPr>
                <p:cNvPr id="26"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7"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8"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5" name="Rectangle 7"/>
              <p:cNvSpPr>
                <a:spLocks noChangeArrowheads="1"/>
              </p:cNvSpPr>
              <p:nvPr/>
            </p:nvSpPr>
            <p:spPr bwMode="auto">
              <a:xfrm>
                <a:off x="1782763" y="4687481"/>
                <a:ext cx="5711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Safety &amp; Security</a:t>
                </a:r>
              </a:p>
            </p:txBody>
          </p:sp>
        </p:grpSp>
        <p:grpSp>
          <p:nvGrpSpPr>
            <p:cNvPr id="29" name="Group 2"/>
            <p:cNvGrpSpPr>
              <a:grpSpLocks/>
            </p:cNvGrpSpPr>
            <p:nvPr/>
          </p:nvGrpSpPr>
          <p:grpSpPr bwMode="auto">
            <a:xfrm>
              <a:off x="2022282" y="2932671"/>
              <a:ext cx="4815796" cy="1346593"/>
              <a:chOff x="1337" y="1152"/>
              <a:chExt cx="2801" cy="807"/>
            </a:xfrm>
          </p:grpSpPr>
          <p:grpSp>
            <p:nvGrpSpPr>
              <p:cNvPr id="30" name="Group 4"/>
              <p:cNvGrpSpPr>
                <a:grpSpLocks/>
              </p:cNvGrpSpPr>
              <p:nvPr/>
            </p:nvGrpSpPr>
            <p:grpSpPr bwMode="auto">
              <a:xfrm>
                <a:off x="1337" y="1152"/>
                <a:ext cx="2801" cy="799"/>
                <a:chOff x="1385" y="834"/>
                <a:chExt cx="2801" cy="799"/>
              </a:xfrm>
            </p:grpSpPr>
            <p:sp>
              <p:nvSpPr>
                <p:cNvPr id="32"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3"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4"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31" name="Rectangle 8"/>
              <p:cNvSpPr>
                <a:spLocks noChangeArrowheads="1"/>
              </p:cNvSpPr>
              <p:nvPr/>
            </p:nvSpPr>
            <p:spPr bwMode="auto">
              <a:xfrm>
                <a:off x="1392" y="1610"/>
                <a:ext cx="249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Love &amp; Belonging</a:t>
                </a:r>
                <a:endParaRPr lang="en-US" altLang="en-US" sz="3200" kern="0" dirty="0">
                  <a:solidFill>
                    <a:srgbClr val="D6ECFF"/>
                  </a:solidFill>
                  <a:latin typeface="Century Schoolbook" panose="02040604050505020304" pitchFamily="18" charset="0"/>
                </a:endParaRPr>
              </a:p>
            </p:txBody>
          </p:sp>
        </p:grpSp>
        <p:grpSp>
          <p:nvGrpSpPr>
            <p:cNvPr id="35" name="Group 2"/>
            <p:cNvGrpSpPr>
              <a:grpSpLocks/>
            </p:cNvGrpSpPr>
            <p:nvPr/>
          </p:nvGrpSpPr>
          <p:grpSpPr bwMode="auto">
            <a:xfrm>
              <a:off x="2670463" y="2018270"/>
              <a:ext cx="3373293" cy="1300779"/>
              <a:chOff x="1826" y="2255"/>
              <a:chExt cx="1827" cy="725"/>
            </a:xfrm>
          </p:grpSpPr>
          <p:grpSp>
            <p:nvGrpSpPr>
              <p:cNvPr id="36" name="Group 4"/>
              <p:cNvGrpSpPr>
                <a:grpSpLocks/>
              </p:cNvGrpSpPr>
              <p:nvPr/>
            </p:nvGrpSpPr>
            <p:grpSpPr bwMode="auto">
              <a:xfrm>
                <a:off x="1826" y="2255"/>
                <a:ext cx="1827" cy="699"/>
                <a:chOff x="1875" y="1502"/>
                <a:chExt cx="1827" cy="699"/>
              </a:xfrm>
            </p:grpSpPr>
            <p:sp>
              <p:nvSpPr>
                <p:cNvPr id="38"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39"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40"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37" name="Rectangle 8"/>
              <p:cNvSpPr>
                <a:spLocks noChangeArrowheads="1"/>
              </p:cNvSpPr>
              <p:nvPr/>
            </p:nvSpPr>
            <p:spPr bwMode="auto">
              <a:xfrm>
                <a:off x="1833" y="2645"/>
                <a:ext cx="168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kern="0" dirty="0">
                    <a:solidFill>
                      <a:srgbClr val="D6ECFF"/>
                    </a:solidFill>
                  </a:rPr>
                  <a:t>Self-Esteem</a:t>
                </a:r>
              </a:p>
            </p:txBody>
          </p:sp>
        </p:grpSp>
        <p:grpSp>
          <p:nvGrpSpPr>
            <p:cNvPr id="41" name="Group 2"/>
            <p:cNvGrpSpPr>
              <a:grpSpLocks/>
            </p:cNvGrpSpPr>
            <p:nvPr/>
          </p:nvGrpSpPr>
          <p:grpSpPr bwMode="auto">
            <a:xfrm>
              <a:off x="1606378" y="1107663"/>
              <a:ext cx="5239262" cy="1173950"/>
              <a:chOff x="1440" y="1680"/>
              <a:chExt cx="2448" cy="629"/>
            </a:xfrm>
          </p:grpSpPr>
          <p:grpSp>
            <p:nvGrpSpPr>
              <p:cNvPr id="42" name="Group 4"/>
              <p:cNvGrpSpPr>
                <a:grpSpLocks/>
              </p:cNvGrpSpPr>
              <p:nvPr/>
            </p:nvGrpSpPr>
            <p:grpSpPr bwMode="auto">
              <a:xfrm>
                <a:off x="2267" y="1680"/>
                <a:ext cx="854" cy="591"/>
                <a:chOff x="2316" y="927"/>
                <a:chExt cx="854" cy="591"/>
              </a:xfrm>
            </p:grpSpPr>
            <p:sp>
              <p:nvSpPr>
                <p:cNvPr id="44"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5"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43" name="Rectangle 7"/>
              <p:cNvSpPr>
                <a:spLocks noChangeArrowheads="1"/>
              </p:cNvSpPr>
              <p:nvPr/>
            </p:nvSpPr>
            <p:spPr bwMode="auto">
              <a:xfrm>
                <a:off x="1440" y="1733"/>
                <a:ext cx="24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Self-</a:t>
                </a:r>
                <a:br>
                  <a:rPr lang="en-US" altLang="en-US" sz="3200" kern="0" dirty="0">
                    <a:solidFill>
                      <a:srgbClr val="D6ECFF"/>
                    </a:solidFill>
                  </a:rPr>
                </a:br>
                <a:r>
                  <a:rPr lang="en-US" altLang="en-US" sz="3200" kern="0" dirty="0">
                    <a:solidFill>
                      <a:srgbClr val="D6ECFF"/>
                    </a:solidFill>
                  </a:rPr>
                  <a:t>Actualization</a:t>
                </a:r>
              </a:p>
            </p:txBody>
          </p:sp>
        </p:grpSp>
      </p:grpSp>
      <p:sp>
        <p:nvSpPr>
          <p:cNvPr id="4" name="Slide Number Placeholder 3"/>
          <p:cNvSpPr>
            <a:spLocks noGrp="1"/>
          </p:cNvSpPr>
          <p:nvPr>
            <p:ph type="sldNum" sz="quarter" idx="12"/>
          </p:nvPr>
        </p:nvSpPr>
        <p:spPr/>
        <p:txBody>
          <a:bodyPr/>
          <a:lstStyle/>
          <a:p>
            <a:fld id="{1AB15DB1-8E10-4517-86FA-3AB67A7F16AE}" type="slidenum">
              <a:rPr lang="en-US" smtClean="0"/>
              <a:t>16</a:t>
            </a:fld>
            <a:endParaRPr lang="en-US"/>
          </a:p>
        </p:txBody>
      </p:sp>
    </p:spTree>
    <p:extLst>
      <p:ext uri="{BB962C8B-B14F-4D97-AF65-F5344CB8AC3E}">
        <p14:creationId xmlns:p14="http://schemas.microsoft.com/office/powerpoint/2010/main" val="349779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292"/>
                                        </p:tgtEl>
                                      </p:cBhvr>
                                    </p:animEffect>
                                    <p:set>
                                      <p:cBhvr>
                                        <p:cTn id="12" dur="1" fill="hold">
                                          <p:stCondLst>
                                            <p:cond delay="999"/>
                                          </p:stCondLst>
                                        </p:cTn>
                                        <p:tgtEl>
                                          <p:spTgt spid="12292"/>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3"/>
                                        </p:tgtEl>
                                      </p:cBhvr>
                                      <p:by x="150000" y="150000"/>
                                    </p:animScale>
                                  </p:childTnLst>
                                </p:cTn>
                              </p:par>
                              <p:par>
                                <p:cTn id="15" presetID="10" presetClass="exit" presetSubtype="0" fill="hold" nodeType="withEffect">
                                  <p:stCondLst>
                                    <p:cond delay="150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par>
                                <p:cTn id="18" presetID="10" presetClass="entr" presetSubtype="0" fill="hold" nodeType="withEffect">
                                  <p:stCondLst>
                                    <p:cond delay="125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ChangeArrowheads="1"/>
          </p:cNvSpPr>
          <p:nvPr/>
        </p:nvSpPr>
        <p:spPr bwMode="auto">
          <a:xfrm>
            <a:off x="2897189" y="5487989"/>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latin typeface="Century Schoolbook" panose="02040604050505020304" pitchFamily="18" charset="0"/>
              </a:rPr>
              <a:t>PHYSIOLOGICAL</a:t>
            </a:r>
          </a:p>
        </p:txBody>
      </p:sp>
      <p:grpSp>
        <p:nvGrpSpPr>
          <p:cNvPr id="90117" name="Group 4"/>
          <p:cNvGrpSpPr>
            <a:grpSpLocks/>
          </p:cNvGrpSpPr>
          <p:nvPr/>
        </p:nvGrpSpPr>
        <p:grpSpPr bwMode="auto">
          <a:xfrm>
            <a:off x="2314575" y="4591051"/>
            <a:ext cx="7550150" cy="1616075"/>
            <a:chOff x="498" y="2892"/>
            <a:chExt cx="4756" cy="1018"/>
          </a:xfrm>
        </p:grpSpPr>
        <p:sp>
          <p:nvSpPr>
            <p:cNvPr id="90123"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0124"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0125"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90118" name="Rectangle 8"/>
          <p:cNvSpPr>
            <a:spLocks noChangeArrowheads="1"/>
          </p:cNvSpPr>
          <p:nvPr/>
        </p:nvSpPr>
        <p:spPr bwMode="auto">
          <a:xfrm>
            <a:off x="2973389" y="5487989"/>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rPr>
              <a:t>Biological/Physiological</a:t>
            </a:r>
          </a:p>
        </p:txBody>
      </p:sp>
      <p:sp>
        <p:nvSpPr>
          <p:cNvPr id="90119" name="Rectangle 9"/>
          <p:cNvSpPr>
            <a:spLocks noChangeArrowheads="1"/>
          </p:cNvSpPr>
          <p:nvPr/>
        </p:nvSpPr>
        <p:spPr bwMode="auto">
          <a:xfrm>
            <a:off x="2363789" y="914400"/>
            <a:ext cx="7769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spcBef>
                <a:spcPct val="50000"/>
              </a:spcBef>
              <a:buClrTx/>
              <a:buFontTx/>
              <a:buChar char="•"/>
            </a:pPr>
            <a:r>
              <a:rPr lang="en-US" altLang="en-US" sz="3600" dirty="0">
                <a:solidFill>
                  <a:schemeClr val="tx2"/>
                </a:solidFill>
              </a:rPr>
              <a:t>Substance Use</a:t>
            </a:r>
          </a:p>
          <a:p>
            <a:pPr>
              <a:spcBef>
                <a:spcPct val="50000"/>
              </a:spcBef>
              <a:buClrTx/>
              <a:buFontTx/>
              <a:buChar char="•"/>
            </a:pPr>
            <a:r>
              <a:rPr lang="en-US" altLang="en-US" sz="3600" dirty="0">
                <a:solidFill>
                  <a:schemeClr val="tx2"/>
                </a:solidFill>
              </a:rPr>
              <a:t>Physical Health Management</a:t>
            </a:r>
          </a:p>
          <a:p>
            <a:pPr>
              <a:spcBef>
                <a:spcPct val="50000"/>
              </a:spcBef>
              <a:buClrTx/>
              <a:buFontTx/>
              <a:buChar char="•"/>
            </a:pPr>
            <a:r>
              <a:rPr lang="en-US" altLang="en-US" sz="3600" dirty="0">
                <a:solidFill>
                  <a:schemeClr val="tx2"/>
                </a:solidFill>
              </a:rPr>
              <a:t>Medication Adherence Issues</a:t>
            </a:r>
            <a:endParaRPr lang="en-US" altLang="en-US" sz="3600" dirty="0">
              <a:solidFill>
                <a:schemeClr val="tx2"/>
              </a:solidFill>
              <a:latin typeface="Century Schoolbook" panose="02040604050505020304" pitchFamily="18" charset="0"/>
            </a:endParaRPr>
          </a:p>
        </p:txBody>
      </p:sp>
      <p:grpSp>
        <p:nvGrpSpPr>
          <p:cNvPr id="90120" name="Group 10"/>
          <p:cNvGrpSpPr>
            <a:grpSpLocks/>
          </p:cNvGrpSpPr>
          <p:nvPr/>
        </p:nvGrpSpPr>
        <p:grpSpPr bwMode="auto">
          <a:xfrm>
            <a:off x="1574802" y="152400"/>
            <a:ext cx="9064625" cy="685800"/>
            <a:chOff x="32" y="96"/>
            <a:chExt cx="5710" cy="432"/>
          </a:xfrm>
        </p:grpSpPr>
        <p:sp>
          <p:nvSpPr>
            <p:cNvPr id="90121" name="Rectangle 11"/>
            <p:cNvSpPr>
              <a:spLocks noChangeArrowheads="1"/>
            </p:cNvSpPr>
            <p:nvPr/>
          </p:nvSpPr>
          <p:spPr bwMode="auto">
            <a:xfrm>
              <a:off x="32" y="96"/>
              <a:ext cx="5710"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Physical Needs</a:t>
              </a:r>
            </a:p>
          </p:txBody>
        </p:sp>
        <p:sp>
          <p:nvSpPr>
            <p:cNvPr id="90122" name="Line 12"/>
            <p:cNvSpPr>
              <a:spLocks noChangeShapeType="1"/>
            </p:cNvSpPr>
            <p:nvPr/>
          </p:nvSpPr>
          <p:spPr bwMode="auto">
            <a:xfrm>
              <a:off x="183" y="528"/>
              <a:ext cx="5409"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dirty="0"/>
            </a:p>
          </p:txBody>
        </p:sp>
      </p:grpSp>
      <p:grpSp>
        <p:nvGrpSpPr>
          <p:cNvPr id="3" name="Group 2"/>
          <p:cNvGrpSpPr/>
          <p:nvPr/>
        </p:nvGrpSpPr>
        <p:grpSpPr>
          <a:xfrm>
            <a:off x="4851568" y="3458429"/>
            <a:ext cx="2118628" cy="1363666"/>
            <a:chOff x="2168712" y="2827787"/>
            <a:chExt cx="4267058" cy="2746518"/>
          </a:xfrm>
        </p:grpSpPr>
        <p:sp>
          <p:nvSpPr>
            <p:cNvPr id="38" name="Freeform 6"/>
            <p:cNvSpPr>
              <a:spLocks/>
            </p:cNvSpPr>
            <p:nvPr/>
          </p:nvSpPr>
          <p:spPr bwMode="auto">
            <a:xfrm>
              <a:off x="2168712" y="5119034"/>
              <a:ext cx="4267058" cy="455271"/>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nvGrpSpPr>
            <p:cNvPr id="40" name="Group 3"/>
            <p:cNvGrpSpPr>
              <a:grpSpLocks/>
            </p:cNvGrpSpPr>
            <p:nvPr/>
          </p:nvGrpSpPr>
          <p:grpSpPr bwMode="auto">
            <a:xfrm>
              <a:off x="2170064" y="4580901"/>
              <a:ext cx="4265706" cy="977623"/>
              <a:chOff x="528" y="2940"/>
              <a:chExt cx="4897" cy="920"/>
            </a:xfrm>
          </p:grpSpPr>
          <p:sp>
            <p:nvSpPr>
              <p:cNvPr id="41"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2"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3"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44" name="Group 4"/>
            <p:cNvGrpSpPr>
              <a:grpSpLocks/>
            </p:cNvGrpSpPr>
            <p:nvPr/>
          </p:nvGrpSpPr>
          <p:grpSpPr bwMode="auto">
            <a:xfrm>
              <a:off x="2599981" y="4028209"/>
              <a:ext cx="3313138" cy="876959"/>
              <a:chOff x="1385" y="834"/>
              <a:chExt cx="2801" cy="799"/>
            </a:xfrm>
          </p:grpSpPr>
          <p:sp>
            <p:nvSpPr>
              <p:cNvPr id="45"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6"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7"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48" name="Group 4"/>
            <p:cNvGrpSpPr>
              <a:grpSpLocks/>
            </p:cNvGrpSpPr>
            <p:nvPr/>
          </p:nvGrpSpPr>
          <p:grpSpPr bwMode="auto">
            <a:xfrm>
              <a:off x="3045912" y="3426749"/>
              <a:ext cx="2320735" cy="824920"/>
              <a:chOff x="1875" y="1502"/>
              <a:chExt cx="1827" cy="699"/>
            </a:xfrm>
          </p:grpSpPr>
          <p:sp>
            <p:nvSpPr>
              <p:cNvPr id="49"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50"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51"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grpSp>
          <p:nvGrpSpPr>
            <p:cNvPr id="52" name="Group 4"/>
            <p:cNvGrpSpPr>
              <a:grpSpLocks/>
            </p:cNvGrpSpPr>
            <p:nvPr/>
          </p:nvGrpSpPr>
          <p:grpSpPr bwMode="auto">
            <a:xfrm>
              <a:off x="3531537" y="2827787"/>
              <a:ext cx="1257442" cy="725531"/>
              <a:chOff x="2316" y="927"/>
              <a:chExt cx="854" cy="591"/>
            </a:xfrm>
          </p:grpSpPr>
          <p:sp>
            <p:nvSpPr>
              <p:cNvPr id="53"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4"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sp>
        <p:nvSpPr>
          <p:cNvPr id="2" name="Slide Number Placeholder 1"/>
          <p:cNvSpPr>
            <a:spLocks noGrp="1"/>
          </p:cNvSpPr>
          <p:nvPr>
            <p:ph type="sldNum" sz="quarter" idx="12"/>
          </p:nvPr>
        </p:nvSpPr>
        <p:spPr/>
        <p:txBody>
          <a:bodyPr/>
          <a:lstStyle/>
          <a:p>
            <a:fld id="{1AB15DB1-8E10-4517-86FA-3AB67A7F16AE}" type="slidenum">
              <a:rPr lang="en-US" smtClean="0"/>
              <a:t>17</a:t>
            </a:fld>
            <a:endParaRPr lang="en-US"/>
          </a:p>
        </p:txBody>
      </p:sp>
    </p:spTree>
    <p:extLst>
      <p:ext uri="{BB962C8B-B14F-4D97-AF65-F5344CB8AC3E}">
        <p14:creationId xmlns:p14="http://schemas.microsoft.com/office/powerpoint/2010/main" val="249584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4"/>
          <p:cNvGrpSpPr>
            <a:grpSpLocks/>
          </p:cNvGrpSpPr>
          <p:nvPr/>
        </p:nvGrpSpPr>
        <p:grpSpPr bwMode="auto">
          <a:xfrm>
            <a:off x="4238314" y="5775966"/>
            <a:ext cx="3534086" cy="814921"/>
            <a:chOff x="498" y="2892"/>
            <a:chExt cx="4756" cy="1018"/>
          </a:xfrm>
        </p:grpSpPr>
        <p:sp>
          <p:nvSpPr>
            <p:cNvPr id="15"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6"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7"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91139" name="Group 3"/>
          <p:cNvGrpSpPr>
            <a:grpSpLocks/>
          </p:cNvGrpSpPr>
          <p:nvPr/>
        </p:nvGrpSpPr>
        <p:grpSpPr bwMode="auto">
          <a:xfrm>
            <a:off x="2362200" y="4667250"/>
            <a:ext cx="7773988" cy="1460500"/>
            <a:chOff x="528" y="2940"/>
            <a:chExt cx="4897" cy="920"/>
          </a:xfrm>
        </p:grpSpPr>
        <p:sp>
          <p:nvSpPr>
            <p:cNvPr id="91146"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1147"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1148"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91142" name="Rectangle 9"/>
          <p:cNvSpPr>
            <a:spLocks noChangeArrowheads="1"/>
          </p:cNvSpPr>
          <p:nvPr/>
        </p:nvSpPr>
        <p:spPr bwMode="auto">
          <a:xfrm>
            <a:off x="2325688" y="919164"/>
            <a:ext cx="7769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spcBef>
                <a:spcPct val="50000"/>
              </a:spcBef>
              <a:buClrTx/>
              <a:buFontTx/>
              <a:buChar char="•"/>
            </a:pPr>
            <a:r>
              <a:rPr lang="en-US" altLang="en-US" sz="3600" dirty="0">
                <a:solidFill>
                  <a:schemeClr val="tx2"/>
                </a:solidFill>
              </a:rPr>
              <a:t>Mental health management</a:t>
            </a:r>
          </a:p>
          <a:p>
            <a:pPr>
              <a:spcBef>
                <a:spcPct val="50000"/>
              </a:spcBef>
              <a:buClrTx/>
              <a:buFontTx/>
              <a:buChar char="•"/>
            </a:pPr>
            <a:r>
              <a:rPr lang="en-US" altLang="en-US" sz="3600" dirty="0">
                <a:solidFill>
                  <a:schemeClr val="tx2"/>
                </a:solidFill>
              </a:rPr>
              <a:t>Functional impairments</a:t>
            </a:r>
          </a:p>
          <a:p>
            <a:pPr>
              <a:spcBef>
                <a:spcPct val="50000"/>
              </a:spcBef>
              <a:buClrTx/>
              <a:buFontTx/>
              <a:buChar char="•"/>
            </a:pPr>
            <a:r>
              <a:rPr lang="en-US" altLang="en-US" sz="3600" dirty="0">
                <a:solidFill>
                  <a:schemeClr val="tx2"/>
                </a:solidFill>
              </a:rPr>
              <a:t>Legal issues</a:t>
            </a:r>
          </a:p>
        </p:txBody>
      </p:sp>
      <p:grpSp>
        <p:nvGrpSpPr>
          <p:cNvPr id="91143" name="Group 10"/>
          <p:cNvGrpSpPr>
            <a:grpSpLocks/>
          </p:cNvGrpSpPr>
          <p:nvPr/>
        </p:nvGrpSpPr>
        <p:grpSpPr bwMode="auto">
          <a:xfrm>
            <a:off x="1611313" y="152400"/>
            <a:ext cx="8991600" cy="685800"/>
            <a:chOff x="55" y="96"/>
            <a:chExt cx="5664" cy="432"/>
          </a:xfrm>
        </p:grpSpPr>
        <p:sp>
          <p:nvSpPr>
            <p:cNvPr id="91144" name="Rectangle 11"/>
            <p:cNvSpPr>
              <a:spLocks noChangeArrowheads="1"/>
            </p:cNvSpPr>
            <p:nvPr/>
          </p:nvSpPr>
          <p:spPr bwMode="auto">
            <a:xfrm>
              <a:off x="55" y="96"/>
              <a:ext cx="56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Safety &amp; Security </a:t>
              </a:r>
            </a:p>
          </p:txBody>
        </p:sp>
        <p:sp>
          <p:nvSpPr>
            <p:cNvPr id="91145" name="Line 12"/>
            <p:cNvSpPr>
              <a:spLocks noChangeShapeType="1"/>
            </p:cNvSpPr>
            <p:nvPr/>
          </p:nvSpPr>
          <p:spPr bwMode="auto">
            <a:xfrm>
              <a:off x="183" y="528"/>
              <a:ext cx="5409"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dirty="0"/>
            </a:p>
          </p:txBody>
        </p:sp>
      </p:grpSp>
      <p:sp>
        <p:nvSpPr>
          <p:cNvPr id="91140" name="Rectangle 7"/>
          <p:cNvSpPr>
            <a:spLocks noChangeArrowheads="1"/>
          </p:cNvSpPr>
          <p:nvPr/>
        </p:nvSpPr>
        <p:spPr bwMode="auto">
          <a:xfrm>
            <a:off x="4267202" y="5410201"/>
            <a:ext cx="388619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rPr>
              <a:t>Safety &amp; Security</a:t>
            </a:r>
          </a:p>
        </p:txBody>
      </p:sp>
      <p:grpSp>
        <p:nvGrpSpPr>
          <p:cNvPr id="22" name="Group 4"/>
          <p:cNvGrpSpPr>
            <a:grpSpLocks/>
          </p:cNvGrpSpPr>
          <p:nvPr/>
        </p:nvGrpSpPr>
        <p:grpSpPr bwMode="auto">
          <a:xfrm>
            <a:off x="4832416" y="4273077"/>
            <a:ext cx="2254185" cy="672302"/>
            <a:chOff x="1385" y="834"/>
            <a:chExt cx="2801" cy="799"/>
          </a:xfrm>
        </p:grpSpPr>
        <p:sp>
          <p:nvSpPr>
            <p:cNvPr id="23"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4"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5"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26" name="Group 4"/>
          <p:cNvGrpSpPr>
            <a:grpSpLocks/>
          </p:cNvGrpSpPr>
          <p:nvPr/>
        </p:nvGrpSpPr>
        <p:grpSpPr bwMode="auto">
          <a:xfrm>
            <a:off x="5135816" y="3811982"/>
            <a:ext cx="1578976" cy="632407"/>
            <a:chOff x="1875" y="1502"/>
            <a:chExt cx="1827" cy="699"/>
          </a:xfrm>
        </p:grpSpPr>
        <p:sp>
          <p:nvSpPr>
            <p:cNvPr id="27"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28"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29"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grpSp>
        <p:nvGrpSpPr>
          <p:cNvPr id="30" name="Group 4"/>
          <p:cNvGrpSpPr>
            <a:grpSpLocks/>
          </p:cNvGrpSpPr>
          <p:nvPr/>
        </p:nvGrpSpPr>
        <p:grpSpPr bwMode="auto">
          <a:xfrm>
            <a:off x="5466226" y="3352801"/>
            <a:ext cx="855535" cy="556213"/>
            <a:chOff x="2316" y="927"/>
            <a:chExt cx="854" cy="591"/>
          </a:xfrm>
        </p:grpSpPr>
        <p:sp>
          <p:nvSpPr>
            <p:cNvPr id="31"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2"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 name="Slide Number Placeholder 1"/>
          <p:cNvSpPr>
            <a:spLocks noGrp="1"/>
          </p:cNvSpPr>
          <p:nvPr>
            <p:ph type="sldNum" sz="quarter" idx="12"/>
          </p:nvPr>
        </p:nvSpPr>
        <p:spPr/>
        <p:txBody>
          <a:bodyPr/>
          <a:lstStyle/>
          <a:p>
            <a:fld id="{1AB15DB1-8E10-4517-86FA-3AB67A7F16AE}" type="slidenum">
              <a:rPr lang="en-US" smtClean="0"/>
              <a:t>18</a:t>
            </a:fld>
            <a:endParaRPr lang="en-US"/>
          </a:p>
        </p:txBody>
      </p:sp>
    </p:spTree>
    <p:extLst>
      <p:ext uri="{BB962C8B-B14F-4D97-AF65-F5344CB8AC3E}">
        <p14:creationId xmlns:p14="http://schemas.microsoft.com/office/powerpoint/2010/main" val="829700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4"/>
          <p:cNvGrpSpPr>
            <a:grpSpLocks/>
          </p:cNvGrpSpPr>
          <p:nvPr/>
        </p:nvGrpSpPr>
        <p:grpSpPr bwMode="auto">
          <a:xfrm>
            <a:off x="4302917" y="5684577"/>
            <a:ext cx="3352802" cy="686138"/>
            <a:chOff x="498" y="2892"/>
            <a:chExt cx="4756" cy="1018"/>
          </a:xfrm>
        </p:grpSpPr>
        <p:sp>
          <p:nvSpPr>
            <p:cNvPr id="16"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7"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8"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19" name="Group 3"/>
          <p:cNvGrpSpPr>
            <a:grpSpLocks/>
          </p:cNvGrpSpPr>
          <p:nvPr/>
        </p:nvGrpSpPr>
        <p:grpSpPr bwMode="auto">
          <a:xfrm>
            <a:off x="4584155" y="5337228"/>
            <a:ext cx="2753416" cy="631033"/>
            <a:chOff x="528" y="2940"/>
            <a:chExt cx="4897" cy="920"/>
          </a:xfrm>
        </p:grpSpPr>
        <p:sp>
          <p:nvSpPr>
            <p:cNvPr id="20"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1"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2"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92163" name="Group 2"/>
          <p:cNvGrpSpPr>
            <a:grpSpLocks/>
          </p:cNvGrpSpPr>
          <p:nvPr/>
        </p:nvGrpSpPr>
        <p:grpSpPr bwMode="auto">
          <a:xfrm>
            <a:off x="3875088" y="4310780"/>
            <a:ext cx="4446588" cy="1268413"/>
            <a:chOff x="1337" y="1152"/>
            <a:chExt cx="2801" cy="799"/>
          </a:xfrm>
        </p:grpSpPr>
        <p:grpSp>
          <p:nvGrpSpPr>
            <p:cNvPr id="92169" name="Group 4"/>
            <p:cNvGrpSpPr>
              <a:grpSpLocks/>
            </p:cNvGrpSpPr>
            <p:nvPr/>
          </p:nvGrpSpPr>
          <p:grpSpPr bwMode="auto">
            <a:xfrm>
              <a:off x="1337" y="1152"/>
              <a:ext cx="2801" cy="799"/>
              <a:chOff x="1385" y="834"/>
              <a:chExt cx="2801" cy="799"/>
            </a:xfrm>
          </p:grpSpPr>
          <p:sp>
            <p:nvSpPr>
              <p:cNvPr id="92171"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2172"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2173"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92170" name="Rectangle 8"/>
            <p:cNvSpPr>
              <a:spLocks noChangeArrowheads="1"/>
            </p:cNvSpPr>
            <p:nvPr/>
          </p:nvSpPr>
          <p:spPr bwMode="auto">
            <a:xfrm>
              <a:off x="1392" y="1470"/>
              <a:ext cx="2496"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rPr>
                <a:t>Love &amp; Belonging</a:t>
              </a:r>
              <a:endParaRPr lang="en-US" altLang="en-US" sz="3200" dirty="0">
                <a:solidFill>
                  <a:schemeClr val="tx2"/>
                </a:solidFill>
                <a:latin typeface="Century Schoolbook" panose="02040604050505020304" pitchFamily="18" charset="0"/>
              </a:endParaRPr>
            </a:p>
          </p:txBody>
        </p:sp>
      </p:grpSp>
      <p:sp>
        <p:nvSpPr>
          <p:cNvPr id="92164" name="Rectangle 9"/>
          <p:cNvSpPr>
            <a:spLocks noChangeArrowheads="1"/>
          </p:cNvSpPr>
          <p:nvPr/>
        </p:nvSpPr>
        <p:spPr bwMode="auto">
          <a:xfrm>
            <a:off x="2438400" y="990601"/>
            <a:ext cx="7848600" cy="230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spcBef>
                <a:spcPct val="50000"/>
              </a:spcBef>
              <a:buClrTx/>
              <a:buFontTx/>
              <a:buChar char="•"/>
            </a:pPr>
            <a:r>
              <a:rPr lang="en-US" altLang="en-US" sz="3600" dirty="0">
                <a:solidFill>
                  <a:schemeClr val="tx2"/>
                </a:solidFill>
              </a:rPr>
              <a:t>Social &amp; interpersonal skills</a:t>
            </a:r>
          </a:p>
          <a:p>
            <a:pPr>
              <a:spcBef>
                <a:spcPct val="50000"/>
              </a:spcBef>
              <a:buClrTx/>
              <a:buFontTx/>
              <a:buChar char="•"/>
            </a:pPr>
            <a:r>
              <a:rPr lang="en-US" altLang="en-US" sz="3600" dirty="0">
                <a:solidFill>
                  <a:schemeClr val="tx2"/>
                </a:solidFill>
              </a:rPr>
              <a:t>Need for affiliation</a:t>
            </a:r>
          </a:p>
          <a:p>
            <a:pPr>
              <a:spcBef>
                <a:spcPct val="50000"/>
              </a:spcBef>
              <a:buClrTx/>
              <a:buFontTx/>
              <a:buChar char="•"/>
            </a:pPr>
            <a:r>
              <a:rPr lang="en-US" altLang="en-US" sz="3600" dirty="0">
                <a:solidFill>
                  <a:schemeClr val="tx2"/>
                </a:solidFill>
              </a:rPr>
              <a:t>Relationships-Family and Friends</a:t>
            </a:r>
          </a:p>
        </p:txBody>
      </p:sp>
      <p:grpSp>
        <p:nvGrpSpPr>
          <p:cNvPr id="92165" name="Group 10"/>
          <p:cNvGrpSpPr>
            <a:grpSpLocks/>
          </p:cNvGrpSpPr>
          <p:nvPr/>
        </p:nvGrpSpPr>
        <p:grpSpPr bwMode="auto">
          <a:xfrm>
            <a:off x="1612902" y="123826"/>
            <a:ext cx="8988425" cy="561975"/>
            <a:chOff x="56" y="78"/>
            <a:chExt cx="5662" cy="354"/>
          </a:xfrm>
        </p:grpSpPr>
        <p:sp>
          <p:nvSpPr>
            <p:cNvPr id="92166" name="Rectangle 11"/>
            <p:cNvSpPr>
              <a:spLocks noChangeArrowheads="1"/>
            </p:cNvSpPr>
            <p:nvPr/>
          </p:nvSpPr>
          <p:spPr bwMode="auto">
            <a:xfrm>
              <a:off x="56" y="78"/>
              <a:ext cx="566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Love &amp; Belonging Needs</a:t>
              </a:r>
            </a:p>
          </p:txBody>
        </p:sp>
        <p:sp>
          <p:nvSpPr>
            <p:cNvPr id="92167" name="Line 12"/>
            <p:cNvSpPr>
              <a:spLocks noChangeShapeType="1"/>
            </p:cNvSpPr>
            <p:nvPr/>
          </p:nvSpPr>
          <p:spPr bwMode="auto">
            <a:xfrm>
              <a:off x="183" y="432"/>
              <a:ext cx="5409"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dirty="0"/>
            </a:p>
          </p:txBody>
        </p:sp>
      </p:grpSp>
      <p:sp>
        <p:nvSpPr>
          <p:cNvPr id="25" name="Freeform 6"/>
          <p:cNvSpPr>
            <a:spLocks/>
          </p:cNvSpPr>
          <p:nvPr/>
        </p:nvSpPr>
        <p:spPr bwMode="auto">
          <a:xfrm>
            <a:off x="5334001" y="4356246"/>
            <a:ext cx="1497981" cy="153735"/>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nvGrpSpPr>
          <p:cNvPr id="27" name="Group 4"/>
          <p:cNvGrpSpPr>
            <a:grpSpLocks/>
          </p:cNvGrpSpPr>
          <p:nvPr/>
        </p:nvGrpSpPr>
        <p:grpSpPr bwMode="auto">
          <a:xfrm>
            <a:off x="5326186" y="3968017"/>
            <a:ext cx="1497981" cy="532467"/>
            <a:chOff x="1875" y="1502"/>
            <a:chExt cx="1827" cy="699"/>
          </a:xfrm>
        </p:grpSpPr>
        <p:sp>
          <p:nvSpPr>
            <p:cNvPr id="28"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29"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30"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grpSp>
        <p:nvGrpSpPr>
          <p:cNvPr id="31" name="Group 4"/>
          <p:cNvGrpSpPr>
            <a:grpSpLocks/>
          </p:cNvGrpSpPr>
          <p:nvPr/>
        </p:nvGrpSpPr>
        <p:grpSpPr bwMode="auto">
          <a:xfrm>
            <a:off x="5639647" y="3581401"/>
            <a:ext cx="811651" cy="468313"/>
            <a:chOff x="2316" y="927"/>
            <a:chExt cx="854" cy="591"/>
          </a:xfrm>
        </p:grpSpPr>
        <p:sp>
          <p:nvSpPr>
            <p:cNvPr id="32"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3"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 name="Slide Number Placeholder 1"/>
          <p:cNvSpPr>
            <a:spLocks noGrp="1"/>
          </p:cNvSpPr>
          <p:nvPr>
            <p:ph type="sldNum" sz="quarter" idx="12"/>
          </p:nvPr>
        </p:nvSpPr>
        <p:spPr/>
        <p:txBody>
          <a:bodyPr/>
          <a:lstStyle/>
          <a:p>
            <a:fld id="{1AB15DB1-8E10-4517-86FA-3AB67A7F16AE}" type="slidenum">
              <a:rPr lang="en-US" smtClean="0"/>
              <a:t>19</a:t>
            </a:fld>
            <a:endParaRPr lang="en-US"/>
          </a:p>
        </p:txBody>
      </p:sp>
    </p:spTree>
    <p:extLst>
      <p:ext uri="{BB962C8B-B14F-4D97-AF65-F5344CB8AC3E}">
        <p14:creationId xmlns:p14="http://schemas.microsoft.com/office/powerpoint/2010/main" val="3653025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p:txBody>
          <a:bodyPr vert="horz" lIns="91440" tIns="45720" rIns="91440" bIns="45720" rtlCol="0" anchor="ctr">
            <a:normAutofit fontScale="90000"/>
          </a:bodyPr>
          <a:lstStyle/>
          <a:p>
            <a:r>
              <a:rPr lang="en-US" altLang="en-US" dirty="0">
                <a:solidFill>
                  <a:schemeClr val="tx1">
                    <a:lumMod val="85000"/>
                  </a:schemeClr>
                </a:solidFill>
              </a:rPr>
              <a:t>Training </a:t>
            </a:r>
            <a:r>
              <a:rPr lang="en-US" altLang="en-US" dirty="0" smtClean="0">
                <a:solidFill>
                  <a:schemeClr val="tx1">
                    <a:lumMod val="85000"/>
                  </a:schemeClr>
                </a:solidFill>
              </a:rPr>
              <a:t>Collaborators and Special Acknowledgments</a:t>
            </a:r>
            <a:endParaRPr lang="en-US" altLang="en-US" dirty="0">
              <a:solidFill>
                <a:schemeClr val="tx1">
                  <a:lumMod val="85000"/>
                </a:schemeClr>
              </a:solidFill>
            </a:endParaRPr>
          </a:p>
        </p:txBody>
      </p:sp>
      <p:sp>
        <p:nvSpPr>
          <p:cNvPr id="3075" name="Rectangle 3"/>
          <p:cNvSpPr>
            <a:spLocks noGrp="1"/>
          </p:cNvSpPr>
          <p:nvPr>
            <p:ph idx="1"/>
          </p:nvPr>
        </p:nvSpPr>
        <p:spPr/>
        <p:txBody>
          <a:bodyPr>
            <a:normAutofit/>
          </a:bodyPr>
          <a:lstStyle/>
          <a:p>
            <a:pPr>
              <a:buClr>
                <a:schemeClr val="tx1">
                  <a:lumMod val="85000"/>
                </a:schemeClr>
              </a:buClr>
            </a:pPr>
            <a:endParaRPr lang="en-US" altLang="en-US" sz="3600" b="1" u="sng" dirty="0"/>
          </a:p>
          <a:p>
            <a:pPr>
              <a:buClr>
                <a:schemeClr val="tx1">
                  <a:lumMod val="85000"/>
                </a:schemeClr>
              </a:buClr>
            </a:pPr>
            <a:r>
              <a:rPr lang="en-US" altLang="en-US" sz="3600" dirty="0"/>
              <a:t>LA Region Pacific AIDS Education and Training Center</a:t>
            </a:r>
          </a:p>
          <a:p>
            <a:pPr>
              <a:buClr>
                <a:schemeClr val="tx1">
                  <a:lumMod val="85000"/>
                </a:schemeClr>
              </a:buClr>
            </a:pPr>
            <a:r>
              <a:rPr lang="en-US" altLang="en-US" sz="3600" dirty="0">
                <a:solidFill>
                  <a:schemeClr val="accent5"/>
                </a:solidFill>
              </a:rPr>
              <a:t>Pacific Southwest Addiction Technology Transfer Center</a:t>
            </a:r>
          </a:p>
          <a:p>
            <a:pPr>
              <a:buClr>
                <a:schemeClr val="tx1">
                  <a:lumMod val="85000"/>
                </a:schemeClr>
              </a:buClr>
            </a:pPr>
            <a:r>
              <a:rPr lang="en-US" altLang="en-US" sz="3600" dirty="0"/>
              <a:t>UCLA Integrated Substance Abuse Programs</a:t>
            </a:r>
          </a:p>
          <a:p>
            <a:pPr>
              <a:buClr>
                <a:schemeClr val="tx1">
                  <a:lumMod val="85000"/>
                </a:schemeClr>
              </a:buClr>
            </a:pPr>
            <a:endParaRPr lang="en-US" altLang="en-US" sz="3600" dirty="0"/>
          </a:p>
          <a:p>
            <a:pPr marL="0" indent="0">
              <a:buClr>
                <a:schemeClr val="tx1">
                  <a:lumMod val="85000"/>
                </a:schemeClr>
              </a:buClr>
              <a:buNone/>
            </a:pPr>
            <a:endParaRPr lang="en-US" altLang="en-US" sz="3600" b="1" u="sng" dirty="0">
              <a:solidFill>
                <a:srgbClr val="FFFF00"/>
              </a:solidFill>
            </a:endParaRPr>
          </a:p>
        </p:txBody>
      </p:sp>
      <p:sp>
        <p:nvSpPr>
          <p:cNvPr id="3" name="Slide Number Placeholder 2"/>
          <p:cNvSpPr>
            <a:spLocks noGrp="1"/>
          </p:cNvSpPr>
          <p:nvPr>
            <p:ph type="sldNum" sz="quarter" idx="12"/>
          </p:nvPr>
        </p:nvSpPr>
        <p:spPr/>
        <p:txBody>
          <a:bodyPr/>
          <a:lstStyle/>
          <a:p>
            <a:fld id="{70F353DC-E220-4A57-A478-FFF9A64FA4CB}" type="slidenum">
              <a:rPr lang="en-US" altLang="en-US" smtClean="0"/>
              <a:pPr/>
              <a:t>2</a:t>
            </a:fld>
            <a:endParaRPr lang="en-US" altLang="en-US"/>
          </a:p>
        </p:txBody>
      </p:sp>
    </p:spTree>
    <p:custDataLst>
      <p:tags r:id="rId1"/>
    </p:custDataLst>
    <p:extLst>
      <p:ext uri="{BB962C8B-B14F-4D97-AF65-F5344CB8AC3E}">
        <p14:creationId xmlns:p14="http://schemas.microsoft.com/office/powerpoint/2010/main" val="3234112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4"/>
          <p:cNvGrpSpPr>
            <a:grpSpLocks/>
          </p:cNvGrpSpPr>
          <p:nvPr/>
        </p:nvGrpSpPr>
        <p:grpSpPr bwMode="auto">
          <a:xfrm>
            <a:off x="3898900" y="5553852"/>
            <a:ext cx="3949700" cy="808291"/>
            <a:chOff x="498" y="2892"/>
            <a:chExt cx="4756" cy="1018"/>
          </a:xfrm>
        </p:grpSpPr>
        <p:sp>
          <p:nvSpPr>
            <p:cNvPr id="16"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7"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8"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19" name="Group 3"/>
          <p:cNvGrpSpPr>
            <a:grpSpLocks/>
          </p:cNvGrpSpPr>
          <p:nvPr/>
        </p:nvGrpSpPr>
        <p:grpSpPr bwMode="auto">
          <a:xfrm>
            <a:off x="4216337" y="5144662"/>
            <a:ext cx="3243605" cy="743376"/>
            <a:chOff x="528" y="2940"/>
            <a:chExt cx="4897" cy="920"/>
          </a:xfrm>
        </p:grpSpPr>
        <p:sp>
          <p:nvSpPr>
            <p:cNvPr id="20"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1"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2"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23" name="Group 4"/>
          <p:cNvGrpSpPr>
            <a:grpSpLocks/>
          </p:cNvGrpSpPr>
          <p:nvPr/>
        </p:nvGrpSpPr>
        <p:grpSpPr bwMode="auto">
          <a:xfrm>
            <a:off x="4543242" y="4724400"/>
            <a:ext cx="2519281" cy="666832"/>
            <a:chOff x="1385" y="834"/>
            <a:chExt cx="2801" cy="799"/>
          </a:xfrm>
        </p:grpSpPr>
        <p:sp>
          <p:nvSpPr>
            <p:cNvPr id="24"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5"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6"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93187" name="Group 2"/>
          <p:cNvGrpSpPr>
            <a:grpSpLocks/>
          </p:cNvGrpSpPr>
          <p:nvPr/>
        </p:nvGrpSpPr>
        <p:grpSpPr bwMode="auto">
          <a:xfrm>
            <a:off x="4351863" y="3886200"/>
            <a:ext cx="2955522" cy="1109662"/>
            <a:chOff x="1826" y="2255"/>
            <a:chExt cx="1827" cy="699"/>
          </a:xfrm>
        </p:grpSpPr>
        <p:grpSp>
          <p:nvGrpSpPr>
            <p:cNvPr id="93193" name="Group 4"/>
            <p:cNvGrpSpPr>
              <a:grpSpLocks/>
            </p:cNvGrpSpPr>
            <p:nvPr/>
          </p:nvGrpSpPr>
          <p:grpSpPr bwMode="auto">
            <a:xfrm>
              <a:off x="1826" y="2255"/>
              <a:ext cx="1827" cy="699"/>
              <a:chOff x="1875" y="1502"/>
              <a:chExt cx="1827" cy="699"/>
            </a:xfrm>
          </p:grpSpPr>
          <p:sp>
            <p:nvSpPr>
              <p:cNvPr id="93195"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3196"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3197"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93194" name="Rectangle 8"/>
            <p:cNvSpPr>
              <a:spLocks noChangeArrowheads="1"/>
            </p:cNvSpPr>
            <p:nvPr/>
          </p:nvSpPr>
          <p:spPr bwMode="auto">
            <a:xfrm>
              <a:off x="1872" y="2400"/>
              <a:ext cx="168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rPr>
                <a:t>Self-Esteem</a:t>
              </a:r>
              <a:endParaRPr lang="en-US" altLang="en-US" sz="3200" dirty="0">
                <a:solidFill>
                  <a:schemeClr val="tx2"/>
                </a:solidFill>
                <a:latin typeface="Century Schoolbook" panose="02040604050505020304" pitchFamily="18" charset="0"/>
              </a:endParaRPr>
            </a:p>
          </p:txBody>
        </p:sp>
      </p:grpSp>
      <p:sp>
        <p:nvSpPr>
          <p:cNvPr id="93188" name="Rectangle 9"/>
          <p:cNvSpPr>
            <a:spLocks noChangeArrowheads="1"/>
          </p:cNvSpPr>
          <p:nvPr/>
        </p:nvSpPr>
        <p:spPr bwMode="auto">
          <a:xfrm>
            <a:off x="2373313" y="1065213"/>
            <a:ext cx="7467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73038" indent="-173038">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spcBef>
                <a:spcPct val="50000"/>
              </a:spcBef>
              <a:buClrTx/>
              <a:buFontTx/>
              <a:buChar char="•"/>
            </a:pPr>
            <a:r>
              <a:rPr lang="en-US" altLang="en-US" sz="3500" dirty="0">
                <a:solidFill>
                  <a:schemeClr val="tx2"/>
                </a:solidFill>
              </a:rPr>
              <a:t>Achievement and mastery  </a:t>
            </a:r>
          </a:p>
          <a:p>
            <a:pPr>
              <a:spcBef>
                <a:spcPct val="50000"/>
              </a:spcBef>
              <a:buClrTx/>
              <a:buFontTx/>
              <a:buChar char="•"/>
            </a:pPr>
            <a:r>
              <a:rPr lang="en-US" altLang="en-US" sz="3500" dirty="0">
                <a:solidFill>
                  <a:schemeClr val="tx2"/>
                </a:solidFill>
              </a:rPr>
              <a:t>Independence/status</a:t>
            </a:r>
          </a:p>
          <a:p>
            <a:pPr>
              <a:spcBef>
                <a:spcPct val="50000"/>
              </a:spcBef>
              <a:buClrTx/>
              <a:buFontTx/>
              <a:buChar char="•"/>
            </a:pPr>
            <a:r>
              <a:rPr lang="en-US" altLang="en-US" sz="3500" dirty="0">
                <a:solidFill>
                  <a:schemeClr val="tx2"/>
                </a:solidFill>
              </a:rPr>
              <a:t>Prestige</a:t>
            </a:r>
          </a:p>
        </p:txBody>
      </p:sp>
      <p:grpSp>
        <p:nvGrpSpPr>
          <p:cNvPr id="93189" name="Group 10"/>
          <p:cNvGrpSpPr>
            <a:grpSpLocks/>
          </p:cNvGrpSpPr>
          <p:nvPr/>
        </p:nvGrpSpPr>
        <p:grpSpPr bwMode="auto">
          <a:xfrm>
            <a:off x="1573213" y="152400"/>
            <a:ext cx="9067800" cy="685800"/>
            <a:chOff x="31" y="96"/>
            <a:chExt cx="5712" cy="432"/>
          </a:xfrm>
        </p:grpSpPr>
        <p:sp>
          <p:nvSpPr>
            <p:cNvPr id="93190" name="Rectangle 11"/>
            <p:cNvSpPr>
              <a:spLocks noChangeArrowheads="1"/>
            </p:cNvSpPr>
            <p:nvPr/>
          </p:nvSpPr>
          <p:spPr bwMode="auto">
            <a:xfrm>
              <a:off x="31" y="96"/>
              <a:ext cx="571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Self-Esteem</a:t>
              </a:r>
            </a:p>
          </p:txBody>
        </p:sp>
        <p:sp>
          <p:nvSpPr>
            <p:cNvPr id="93191" name="Line 12"/>
            <p:cNvSpPr>
              <a:spLocks noChangeShapeType="1"/>
            </p:cNvSpPr>
            <p:nvPr/>
          </p:nvSpPr>
          <p:spPr bwMode="auto">
            <a:xfrm>
              <a:off x="183" y="528"/>
              <a:ext cx="5409"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dirty="0"/>
            </a:p>
          </p:txBody>
        </p:sp>
      </p:grpSp>
      <p:grpSp>
        <p:nvGrpSpPr>
          <p:cNvPr id="31" name="Group 4"/>
          <p:cNvGrpSpPr>
            <a:grpSpLocks/>
          </p:cNvGrpSpPr>
          <p:nvPr/>
        </p:nvGrpSpPr>
        <p:grpSpPr bwMode="auto">
          <a:xfrm>
            <a:off x="5292252" y="3486914"/>
            <a:ext cx="956148" cy="551687"/>
            <a:chOff x="2316" y="927"/>
            <a:chExt cx="854" cy="591"/>
          </a:xfrm>
        </p:grpSpPr>
        <p:sp>
          <p:nvSpPr>
            <p:cNvPr id="32"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3"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 name="Slide Number Placeholder 1"/>
          <p:cNvSpPr>
            <a:spLocks noGrp="1"/>
          </p:cNvSpPr>
          <p:nvPr>
            <p:ph type="sldNum" sz="quarter" idx="12"/>
          </p:nvPr>
        </p:nvSpPr>
        <p:spPr/>
        <p:txBody>
          <a:bodyPr/>
          <a:lstStyle/>
          <a:p>
            <a:fld id="{1AB15DB1-8E10-4517-86FA-3AB67A7F16AE}" type="slidenum">
              <a:rPr lang="en-US" smtClean="0"/>
              <a:t>20</a:t>
            </a:fld>
            <a:endParaRPr lang="en-US"/>
          </a:p>
        </p:txBody>
      </p:sp>
    </p:spTree>
    <p:extLst>
      <p:ext uri="{BB962C8B-B14F-4D97-AF65-F5344CB8AC3E}">
        <p14:creationId xmlns:p14="http://schemas.microsoft.com/office/powerpoint/2010/main" val="1819113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1185" y="4648200"/>
            <a:ext cx="3187700" cy="1690890"/>
            <a:chOff x="1752600" y="3426749"/>
            <a:chExt cx="5194300" cy="2755275"/>
          </a:xfrm>
        </p:grpSpPr>
        <p:grpSp>
          <p:nvGrpSpPr>
            <p:cNvPr id="14" name="Group 4"/>
            <p:cNvGrpSpPr>
              <a:grpSpLocks/>
            </p:cNvGrpSpPr>
            <p:nvPr/>
          </p:nvGrpSpPr>
          <p:grpSpPr bwMode="auto">
            <a:xfrm>
              <a:off x="1752600" y="5119030"/>
              <a:ext cx="5194300" cy="1062994"/>
              <a:chOff x="498" y="2892"/>
              <a:chExt cx="4756" cy="1018"/>
            </a:xfrm>
          </p:grpSpPr>
          <p:sp>
            <p:nvSpPr>
              <p:cNvPr id="15"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6"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7"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18" name="Group 3"/>
            <p:cNvGrpSpPr>
              <a:grpSpLocks/>
            </p:cNvGrpSpPr>
            <p:nvPr/>
          </p:nvGrpSpPr>
          <p:grpSpPr bwMode="auto">
            <a:xfrm>
              <a:off x="2170064" y="4580901"/>
              <a:ext cx="4265706" cy="977623"/>
              <a:chOff x="528" y="2940"/>
              <a:chExt cx="4897" cy="920"/>
            </a:xfrm>
          </p:grpSpPr>
          <p:sp>
            <p:nvSpPr>
              <p:cNvPr id="19"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0"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1"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22" name="Group 4"/>
            <p:cNvGrpSpPr>
              <a:grpSpLocks/>
            </p:cNvGrpSpPr>
            <p:nvPr/>
          </p:nvGrpSpPr>
          <p:grpSpPr bwMode="auto">
            <a:xfrm>
              <a:off x="2599981" y="4028209"/>
              <a:ext cx="3313138" cy="876959"/>
              <a:chOff x="1385" y="834"/>
              <a:chExt cx="2801" cy="799"/>
            </a:xfrm>
          </p:grpSpPr>
          <p:sp>
            <p:nvSpPr>
              <p:cNvPr id="23"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4"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5"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grpSp>
          <p:nvGrpSpPr>
            <p:cNvPr id="26" name="Group 4"/>
            <p:cNvGrpSpPr>
              <a:grpSpLocks/>
            </p:cNvGrpSpPr>
            <p:nvPr/>
          </p:nvGrpSpPr>
          <p:grpSpPr bwMode="auto">
            <a:xfrm>
              <a:off x="3045912" y="3426749"/>
              <a:ext cx="2320735" cy="824920"/>
              <a:chOff x="1875" y="1502"/>
              <a:chExt cx="1827" cy="699"/>
            </a:xfrm>
          </p:grpSpPr>
          <p:sp>
            <p:nvSpPr>
              <p:cNvPr id="27"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28"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29"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grpSp>
      <p:grpSp>
        <p:nvGrpSpPr>
          <p:cNvPr id="94211" name="Group 2"/>
          <p:cNvGrpSpPr>
            <a:grpSpLocks/>
          </p:cNvGrpSpPr>
          <p:nvPr/>
        </p:nvGrpSpPr>
        <p:grpSpPr bwMode="auto">
          <a:xfrm>
            <a:off x="3886200" y="3665514"/>
            <a:ext cx="4495800" cy="1287403"/>
            <a:chOff x="1440" y="1680"/>
            <a:chExt cx="2448" cy="620"/>
          </a:xfrm>
        </p:grpSpPr>
        <p:grpSp>
          <p:nvGrpSpPr>
            <p:cNvPr id="94217" name="Group 4"/>
            <p:cNvGrpSpPr>
              <a:grpSpLocks/>
            </p:cNvGrpSpPr>
            <p:nvPr/>
          </p:nvGrpSpPr>
          <p:grpSpPr bwMode="auto">
            <a:xfrm>
              <a:off x="2267" y="1680"/>
              <a:ext cx="854" cy="591"/>
              <a:chOff x="2316" y="927"/>
              <a:chExt cx="854" cy="591"/>
            </a:xfrm>
          </p:grpSpPr>
          <p:sp>
            <p:nvSpPr>
              <p:cNvPr id="94219"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94220"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94218" name="Rectangle 7"/>
            <p:cNvSpPr>
              <a:spLocks noChangeArrowheads="1"/>
            </p:cNvSpPr>
            <p:nvPr/>
          </p:nvSpPr>
          <p:spPr bwMode="auto">
            <a:xfrm>
              <a:off x="1440" y="1782"/>
              <a:ext cx="24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dirty="0">
                  <a:solidFill>
                    <a:schemeClr val="tx2"/>
                  </a:solidFill>
                </a:rPr>
                <a:t>Self-</a:t>
              </a:r>
              <a:br>
                <a:rPr lang="en-US" altLang="en-US" sz="3200" dirty="0">
                  <a:solidFill>
                    <a:schemeClr val="tx2"/>
                  </a:solidFill>
                </a:rPr>
              </a:br>
              <a:r>
                <a:rPr lang="en-US" altLang="en-US" sz="3200" dirty="0">
                  <a:solidFill>
                    <a:schemeClr val="tx2"/>
                  </a:solidFill>
                </a:rPr>
                <a:t>Actualization</a:t>
              </a:r>
            </a:p>
          </p:txBody>
        </p:sp>
      </p:grpSp>
      <p:grpSp>
        <p:nvGrpSpPr>
          <p:cNvPr id="94212" name="Group 8"/>
          <p:cNvGrpSpPr>
            <a:grpSpLocks/>
          </p:cNvGrpSpPr>
          <p:nvPr/>
        </p:nvGrpSpPr>
        <p:grpSpPr bwMode="auto">
          <a:xfrm>
            <a:off x="1573213" y="152400"/>
            <a:ext cx="9067800" cy="685800"/>
            <a:chOff x="31" y="96"/>
            <a:chExt cx="5712" cy="432"/>
          </a:xfrm>
        </p:grpSpPr>
        <p:sp>
          <p:nvSpPr>
            <p:cNvPr id="94214" name="Rectangle 9"/>
            <p:cNvSpPr>
              <a:spLocks noChangeArrowheads="1"/>
            </p:cNvSpPr>
            <p:nvPr/>
          </p:nvSpPr>
          <p:spPr bwMode="auto">
            <a:xfrm>
              <a:off x="31" y="96"/>
              <a:ext cx="571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a:solidFill>
                    <a:schemeClr val="tx2">
                      <a:satMod val="200000"/>
                    </a:schemeClr>
                  </a:solidFill>
                  <a:latin typeface="Calibri" panose="020F0502020204030204" pitchFamily="34" charset="0"/>
                  <a:ea typeface="+mj-ea"/>
                  <a:cs typeface="+mj-cs"/>
                </a:rPr>
                <a:t>Self-Actualization </a:t>
              </a:r>
            </a:p>
          </p:txBody>
        </p:sp>
        <p:sp>
          <p:nvSpPr>
            <p:cNvPr id="94215" name="Line 10"/>
            <p:cNvSpPr>
              <a:spLocks noChangeShapeType="1"/>
            </p:cNvSpPr>
            <p:nvPr/>
          </p:nvSpPr>
          <p:spPr bwMode="auto">
            <a:xfrm>
              <a:off x="183" y="528"/>
              <a:ext cx="5409"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dirty="0"/>
            </a:p>
          </p:txBody>
        </p:sp>
      </p:grpSp>
      <p:sp>
        <p:nvSpPr>
          <p:cNvPr id="94213" name="Rectangle 11"/>
          <p:cNvSpPr>
            <a:spLocks noChangeArrowheads="1"/>
          </p:cNvSpPr>
          <p:nvPr/>
        </p:nvSpPr>
        <p:spPr bwMode="auto">
          <a:xfrm>
            <a:off x="2514600" y="914400"/>
            <a:ext cx="6705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457200" indent="-457200">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spcBef>
                <a:spcPct val="50000"/>
              </a:spcBef>
              <a:buClrTx/>
              <a:buFontTx/>
              <a:buChar char="•"/>
            </a:pPr>
            <a:r>
              <a:rPr lang="en-US" altLang="en-US" sz="3500" dirty="0">
                <a:solidFill>
                  <a:schemeClr val="tx2"/>
                </a:solidFill>
              </a:rPr>
              <a:t>Seeking personal potential</a:t>
            </a:r>
          </a:p>
          <a:p>
            <a:pPr>
              <a:spcBef>
                <a:spcPct val="50000"/>
              </a:spcBef>
              <a:buClrTx/>
              <a:buFontTx/>
              <a:buChar char="•"/>
            </a:pPr>
            <a:r>
              <a:rPr lang="en-US" altLang="en-US" sz="3500" dirty="0">
                <a:solidFill>
                  <a:schemeClr val="tx2"/>
                </a:solidFill>
              </a:rPr>
              <a:t>Self-fulfillment</a:t>
            </a:r>
          </a:p>
          <a:p>
            <a:pPr>
              <a:spcBef>
                <a:spcPct val="50000"/>
              </a:spcBef>
              <a:buClrTx/>
              <a:buFontTx/>
              <a:buChar char="•"/>
            </a:pPr>
            <a:r>
              <a:rPr lang="en-US" altLang="en-US" sz="3500" dirty="0">
                <a:solidFill>
                  <a:schemeClr val="tx2"/>
                </a:solidFill>
              </a:rPr>
              <a:t>Personal growth</a:t>
            </a:r>
          </a:p>
        </p:txBody>
      </p:sp>
      <p:sp>
        <p:nvSpPr>
          <p:cNvPr id="3" name="Slide Number Placeholder 2"/>
          <p:cNvSpPr>
            <a:spLocks noGrp="1"/>
          </p:cNvSpPr>
          <p:nvPr>
            <p:ph type="sldNum" sz="quarter" idx="12"/>
          </p:nvPr>
        </p:nvSpPr>
        <p:spPr/>
        <p:txBody>
          <a:bodyPr/>
          <a:lstStyle/>
          <a:p>
            <a:fld id="{1AB15DB1-8E10-4517-86FA-3AB67A7F16AE}" type="slidenum">
              <a:rPr lang="en-US" smtClean="0"/>
              <a:t>21</a:t>
            </a:fld>
            <a:endParaRPr lang="en-US"/>
          </a:p>
        </p:txBody>
      </p:sp>
    </p:spTree>
    <p:extLst>
      <p:ext uri="{BB962C8B-B14F-4D97-AF65-F5344CB8AC3E}">
        <p14:creationId xmlns:p14="http://schemas.microsoft.com/office/powerpoint/2010/main" val="222879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603376" y="152400"/>
            <a:ext cx="8912225" cy="54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lnSpc>
                <a:spcPct val="80000"/>
              </a:lnSpc>
              <a:spcBef>
                <a:spcPct val="0"/>
              </a:spcBef>
              <a:buClrTx/>
            </a:pPr>
            <a:r>
              <a:rPr lang="en-US" altLang="en-US" sz="3600" b="0" spc="-100" dirty="0" smtClean="0">
                <a:latin typeface="Calibri" panose="020F0502020204030204" pitchFamily="34" charset="0"/>
                <a:ea typeface="+mj-ea"/>
                <a:cs typeface="+mj-cs"/>
              </a:rPr>
              <a:t>Maslow’s Hierarchy and Substance Use Disorders</a:t>
            </a:r>
            <a:endParaRPr lang="en-US" altLang="en-US" sz="3600" b="0" spc="-100" dirty="0">
              <a:latin typeface="Calibri" panose="020F0502020204030204" pitchFamily="34" charset="0"/>
              <a:ea typeface="+mj-ea"/>
              <a:cs typeface="+mj-cs"/>
            </a:endParaRPr>
          </a:p>
        </p:txBody>
      </p:sp>
      <p:grpSp>
        <p:nvGrpSpPr>
          <p:cNvPr id="16" name="Group 15"/>
          <p:cNvGrpSpPr/>
          <p:nvPr/>
        </p:nvGrpSpPr>
        <p:grpSpPr>
          <a:xfrm>
            <a:off x="2368363" y="4187639"/>
            <a:ext cx="7550150" cy="1627433"/>
            <a:chOff x="790575" y="4591050"/>
            <a:chExt cx="7550150" cy="1627433"/>
          </a:xfrm>
        </p:grpSpPr>
        <p:sp>
          <p:nvSpPr>
            <p:cNvPr id="17" name="Rectangle 2"/>
            <p:cNvSpPr>
              <a:spLocks noChangeArrowheads="1"/>
            </p:cNvSpPr>
            <p:nvPr/>
          </p:nvSpPr>
          <p:spPr bwMode="auto">
            <a:xfrm>
              <a:off x="1373188" y="5487988"/>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pPr>
              <a:r>
                <a:rPr lang="en-US" altLang="en-US" sz="3200" dirty="0">
                  <a:solidFill>
                    <a:srgbClr val="D6ECFF"/>
                  </a:solidFill>
                  <a:latin typeface="Century Schoolbook" panose="02040604050505020304" pitchFamily="18" charset="0"/>
                </a:rPr>
                <a:t>PHYSIOLOGICAL</a:t>
              </a:r>
            </a:p>
          </p:txBody>
        </p:sp>
        <p:grpSp>
          <p:nvGrpSpPr>
            <p:cNvPr id="18" name="Group 4"/>
            <p:cNvGrpSpPr>
              <a:grpSpLocks/>
            </p:cNvGrpSpPr>
            <p:nvPr/>
          </p:nvGrpSpPr>
          <p:grpSpPr bwMode="auto">
            <a:xfrm>
              <a:off x="790575" y="4591050"/>
              <a:ext cx="7550150" cy="1616075"/>
              <a:chOff x="498" y="2892"/>
              <a:chExt cx="4756" cy="1018"/>
            </a:xfrm>
          </p:grpSpPr>
          <p:sp>
            <p:nvSpPr>
              <p:cNvPr id="20"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1"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2"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19" name="Rectangle 8"/>
            <p:cNvSpPr>
              <a:spLocks noChangeArrowheads="1"/>
            </p:cNvSpPr>
            <p:nvPr/>
          </p:nvSpPr>
          <p:spPr bwMode="auto">
            <a:xfrm>
              <a:off x="1449388" y="5636272"/>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Biological/Physiological</a:t>
              </a:r>
            </a:p>
          </p:txBody>
        </p:sp>
      </p:grpSp>
      <p:grpSp>
        <p:nvGrpSpPr>
          <p:cNvPr id="23" name="Group 22"/>
          <p:cNvGrpSpPr/>
          <p:nvPr/>
        </p:nvGrpSpPr>
        <p:grpSpPr>
          <a:xfrm>
            <a:off x="2988614" y="3396414"/>
            <a:ext cx="6200397" cy="1505475"/>
            <a:chOff x="790575" y="3784385"/>
            <a:chExt cx="7773988" cy="1479358"/>
          </a:xfrm>
        </p:grpSpPr>
        <p:grpSp>
          <p:nvGrpSpPr>
            <p:cNvPr id="24" name="Group 3"/>
            <p:cNvGrpSpPr>
              <a:grpSpLocks/>
            </p:cNvGrpSpPr>
            <p:nvPr/>
          </p:nvGrpSpPr>
          <p:grpSpPr bwMode="auto">
            <a:xfrm>
              <a:off x="790575" y="3784385"/>
              <a:ext cx="7773988" cy="1460500"/>
              <a:chOff x="528" y="2940"/>
              <a:chExt cx="4897" cy="920"/>
            </a:xfrm>
          </p:grpSpPr>
          <p:sp>
            <p:nvSpPr>
              <p:cNvPr id="26"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7"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8"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5" name="Rectangle 7"/>
            <p:cNvSpPr>
              <a:spLocks noChangeArrowheads="1"/>
            </p:cNvSpPr>
            <p:nvPr/>
          </p:nvSpPr>
          <p:spPr bwMode="auto">
            <a:xfrm>
              <a:off x="1782763" y="4687481"/>
              <a:ext cx="5711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Safety &amp; Security</a:t>
              </a:r>
            </a:p>
          </p:txBody>
        </p:sp>
      </p:grpSp>
      <p:grpSp>
        <p:nvGrpSpPr>
          <p:cNvPr id="29" name="Group 2"/>
          <p:cNvGrpSpPr>
            <a:grpSpLocks/>
          </p:cNvGrpSpPr>
          <p:nvPr/>
        </p:nvGrpSpPr>
        <p:grpSpPr bwMode="auto">
          <a:xfrm>
            <a:off x="3613518" y="2570442"/>
            <a:ext cx="4815796" cy="1346593"/>
            <a:chOff x="1337" y="1152"/>
            <a:chExt cx="2801" cy="807"/>
          </a:xfrm>
        </p:grpSpPr>
        <p:grpSp>
          <p:nvGrpSpPr>
            <p:cNvPr id="30" name="Group 4"/>
            <p:cNvGrpSpPr>
              <a:grpSpLocks/>
            </p:cNvGrpSpPr>
            <p:nvPr/>
          </p:nvGrpSpPr>
          <p:grpSpPr bwMode="auto">
            <a:xfrm>
              <a:off x="1337" y="1152"/>
              <a:ext cx="2801" cy="799"/>
              <a:chOff x="1385" y="834"/>
              <a:chExt cx="2801" cy="799"/>
            </a:xfrm>
          </p:grpSpPr>
          <p:sp>
            <p:nvSpPr>
              <p:cNvPr id="32"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3"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4"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31" name="Rectangle 8"/>
            <p:cNvSpPr>
              <a:spLocks noChangeArrowheads="1"/>
            </p:cNvSpPr>
            <p:nvPr/>
          </p:nvSpPr>
          <p:spPr bwMode="auto">
            <a:xfrm>
              <a:off x="1392" y="1610"/>
              <a:ext cx="249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Love &amp; Belonging</a:t>
              </a:r>
              <a:endParaRPr lang="en-US" altLang="en-US" sz="3200" kern="0" dirty="0">
                <a:solidFill>
                  <a:srgbClr val="D6ECFF"/>
                </a:solidFill>
                <a:latin typeface="Century Schoolbook" panose="02040604050505020304" pitchFamily="18" charset="0"/>
              </a:endParaRPr>
            </a:p>
          </p:txBody>
        </p:sp>
      </p:grpSp>
      <p:grpSp>
        <p:nvGrpSpPr>
          <p:cNvPr id="35" name="Group 2"/>
          <p:cNvGrpSpPr>
            <a:grpSpLocks/>
          </p:cNvGrpSpPr>
          <p:nvPr/>
        </p:nvGrpSpPr>
        <p:grpSpPr bwMode="auto">
          <a:xfrm>
            <a:off x="4261699" y="1670329"/>
            <a:ext cx="3373293" cy="1300779"/>
            <a:chOff x="1826" y="2255"/>
            <a:chExt cx="1827" cy="725"/>
          </a:xfrm>
        </p:grpSpPr>
        <p:grpSp>
          <p:nvGrpSpPr>
            <p:cNvPr id="36" name="Group 4"/>
            <p:cNvGrpSpPr>
              <a:grpSpLocks/>
            </p:cNvGrpSpPr>
            <p:nvPr/>
          </p:nvGrpSpPr>
          <p:grpSpPr bwMode="auto">
            <a:xfrm>
              <a:off x="1826" y="2255"/>
              <a:ext cx="1827" cy="699"/>
              <a:chOff x="1875" y="1502"/>
              <a:chExt cx="1827" cy="699"/>
            </a:xfrm>
          </p:grpSpPr>
          <p:sp>
            <p:nvSpPr>
              <p:cNvPr id="38"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39"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40"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37" name="Rectangle 8"/>
            <p:cNvSpPr>
              <a:spLocks noChangeArrowheads="1"/>
            </p:cNvSpPr>
            <p:nvPr/>
          </p:nvSpPr>
          <p:spPr bwMode="auto">
            <a:xfrm>
              <a:off x="1833" y="2645"/>
              <a:ext cx="168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kern="0" dirty="0">
                  <a:solidFill>
                    <a:srgbClr val="D6ECFF"/>
                  </a:solidFill>
                </a:rPr>
                <a:t>Self-Esteem</a:t>
              </a:r>
            </a:p>
          </p:txBody>
        </p:sp>
      </p:grpSp>
      <p:grpSp>
        <p:nvGrpSpPr>
          <p:cNvPr id="41" name="Group 2"/>
          <p:cNvGrpSpPr>
            <a:grpSpLocks/>
          </p:cNvGrpSpPr>
          <p:nvPr/>
        </p:nvGrpSpPr>
        <p:grpSpPr bwMode="auto">
          <a:xfrm>
            <a:off x="3197614" y="759721"/>
            <a:ext cx="5239262" cy="1173950"/>
            <a:chOff x="1440" y="1680"/>
            <a:chExt cx="2448" cy="629"/>
          </a:xfrm>
        </p:grpSpPr>
        <p:grpSp>
          <p:nvGrpSpPr>
            <p:cNvPr id="42" name="Group 4"/>
            <p:cNvGrpSpPr>
              <a:grpSpLocks/>
            </p:cNvGrpSpPr>
            <p:nvPr/>
          </p:nvGrpSpPr>
          <p:grpSpPr bwMode="auto">
            <a:xfrm>
              <a:off x="2267" y="1680"/>
              <a:ext cx="854" cy="591"/>
              <a:chOff x="2316" y="927"/>
              <a:chExt cx="854" cy="591"/>
            </a:xfrm>
          </p:grpSpPr>
          <p:sp>
            <p:nvSpPr>
              <p:cNvPr id="44"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5"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43" name="Rectangle 7"/>
            <p:cNvSpPr>
              <a:spLocks noChangeArrowheads="1"/>
            </p:cNvSpPr>
            <p:nvPr/>
          </p:nvSpPr>
          <p:spPr bwMode="auto">
            <a:xfrm>
              <a:off x="1440" y="1733"/>
              <a:ext cx="24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a:solidFill>
                    <a:srgbClr val="D6ECFF"/>
                  </a:solidFill>
                </a:rPr>
                <a:t>Self-</a:t>
              </a:r>
              <a:br>
                <a:rPr lang="en-US" altLang="en-US" sz="3200" kern="0" dirty="0">
                  <a:solidFill>
                    <a:srgbClr val="D6ECFF"/>
                  </a:solidFill>
                </a:rPr>
              </a:br>
              <a:r>
                <a:rPr lang="en-US" altLang="en-US" sz="3200" kern="0" dirty="0">
                  <a:solidFill>
                    <a:srgbClr val="D6ECFF"/>
                  </a:solidFill>
                </a:rPr>
                <a:t>Actualization</a:t>
              </a:r>
            </a:p>
          </p:txBody>
        </p:sp>
      </p:grpSp>
      <p:sp>
        <p:nvSpPr>
          <p:cNvPr id="4" name="Slide Number Placeholder 3"/>
          <p:cNvSpPr>
            <a:spLocks noGrp="1"/>
          </p:cNvSpPr>
          <p:nvPr>
            <p:ph type="sldNum" sz="quarter" idx="12"/>
          </p:nvPr>
        </p:nvSpPr>
        <p:spPr/>
        <p:txBody>
          <a:bodyPr/>
          <a:lstStyle/>
          <a:p>
            <a:fld id="{1AB15DB1-8E10-4517-86FA-3AB67A7F16AE}" type="slidenum">
              <a:rPr lang="en-US" smtClean="0"/>
              <a:t>22</a:t>
            </a:fld>
            <a:endParaRPr lang="en-US"/>
          </a:p>
        </p:txBody>
      </p:sp>
      <p:sp>
        <p:nvSpPr>
          <p:cNvPr id="5" name="TextBox 4"/>
          <p:cNvSpPr txBox="1"/>
          <p:nvPr/>
        </p:nvSpPr>
        <p:spPr>
          <a:xfrm>
            <a:off x="2114830" y="1026180"/>
            <a:ext cx="7962341" cy="4031873"/>
          </a:xfrm>
          <a:prstGeom prst="rect">
            <a:avLst/>
          </a:prstGeom>
          <a:noFill/>
        </p:spPr>
        <p:txBody>
          <a:bodyPr wrap="square" rtlCol="0">
            <a:spAutoFit/>
          </a:bodyPr>
          <a:lstStyle/>
          <a:p>
            <a:pPr algn="ctr"/>
            <a:r>
              <a:rPr lang="en-US" sz="3200" b="1" dirty="0" smtClean="0">
                <a:ln w="9525">
                  <a:solidFill>
                    <a:schemeClr val="bg1"/>
                  </a:solidFill>
                </a:ln>
                <a:solidFill>
                  <a:srgbClr val="FFFF00"/>
                </a:solidFill>
              </a:rPr>
              <a:t>“If </a:t>
            </a:r>
            <a:r>
              <a:rPr lang="en-US" sz="3200" b="1" dirty="0">
                <a:ln w="9525">
                  <a:solidFill>
                    <a:schemeClr val="bg1"/>
                  </a:solidFill>
                </a:ln>
                <a:solidFill>
                  <a:srgbClr val="FFFF00"/>
                </a:solidFill>
              </a:rPr>
              <a:t>all other needs are unsatisfied, and the organism is then dominated by the physiological needs, all other needs may become simply non-existent or be pushed into the background. It is then fair to </a:t>
            </a:r>
            <a:r>
              <a:rPr lang="en-US" sz="3200" b="1" dirty="0" smtClean="0">
                <a:ln w="9525">
                  <a:solidFill>
                    <a:schemeClr val="bg1"/>
                  </a:solidFill>
                </a:ln>
                <a:solidFill>
                  <a:srgbClr val="FFFF00"/>
                </a:solidFill>
              </a:rPr>
              <a:t>characterize </a:t>
            </a:r>
            <a:r>
              <a:rPr lang="en-US" sz="3200" b="1" dirty="0">
                <a:ln w="9525">
                  <a:solidFill>
                    <a:schemeClr val="bg1"/>
                  </a:solidFill>
                </a:ln>
                <a:solidFill>
                  <a:srgbClr val="FFFF00"/>
                </a:solidFill>
              </a:rPr>
              <a:t>the whole organism by saying simply that it is hungry, for consciousness is almost completely pre-empted by </a:t>
            </a:r>
            <a:r>
              <a:rPr lang="en-US" sz="3200" b="1" dirty="0" smtClean="0">
                <a:ln w="9525">
                  <a:solidFill>
                    <a:schemeClr val="bg1"/>
                  </a:solidFill>
                </a:ln>
                <a:solidFill>
                  <a:srgbClr val="FFFF00"/>
                </a:solidFill>
              </a:rPr>
              <a:t>hunger</a:t>
            </a:r>
            <a:r>
              <a:rPr lang="en-US" sz="3200" b="1" dirty="0">
                <a:ln w="9525">
                  <a:solidFill>
                    <a:schemeClr val="bg1"/>
                  </a:solidFill>
                </a:ln>
                <a:solidFill>
                  <a:srgbClr val="FFFF00"/>
                </a:solidFill>
              </a:rPr>
              <a:t>.</a:t>
            </a:r>
            <a:r>
              <a:rPr lang="en-US" sz="3200" b="1" dirty="0" smtClean="0">
                <a:ln w="9525">
                  <a:solidFill>
                    <a:schemeClr val="bg1"/>
                  </a:solidFill>
                </a:ln>
                <a:solidFill>
                  <a:srgbClr val="FFFF00"/>
                </a:solidFill>
              </a:rPr>
              <a:t>”</a:t>
            </a:r>
            <a:endParaRPr lang="en-US" sz="3200" b="1" dirty="0">
              <a:ln w="9525">
                <a:solidFill>
                  <a:schemeClr val="bg1"/>
                </a:solidFill>
              </a:ln>
              <a:solidFill>
                <a:srgbClr val="FFFF00"/>
              </a:solidFill>
            </a:endParaRPr>
          </a:p>
        </p:txBody>
      </p:sp>
      <p:sp>
        <p:nvSpPr>
          <p:cNvPr id="6" name="TextBox 5"/>
          <p:cNvSpPr txBox="1"/>
          <p:nvPr/>
        </p:nvSpPr>
        <p:spPr>
          <a:xfrm>
            <a:off x="105876" y="6488668"/>
            <a:ext cx="5997388" cy="369332"/>
          </a:xfrm>
          <a:prstGeom prst="rect">
            <a:avLst/>
          </a:prstGeom>
          <a:noFill/>
        </p:spPr>
        <p:txBody>
          <a:bodyPr wrap="square" rtlCol="0">
            <a:spAutoFit/>
          </a:bodyPr>
          <a:lstStyle/>
          <a:p>
            <a:r>
              <a:rPr lang="en-US" dirty="0" smtClean="0"/>
              <a:t>SOURCES: Maslow, 1943; Best et al., 2008</a:t>
            </a:r>
            <a:endParaRPr lang="en-US" dirty="0"/>
          </a:p>
        </p:txBody>
      </p:sp>
    </p:spTree>
    <p:extLst>
      <p:ext uri="{BB962C8B-B14F-4D97-AF65-F5344CB8AC3E}">
        <p14:creationId xmlns:p14="http://schemas.microsoft.com/office/powerpoint/2010/main" val="39486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092 0.00023 L -0.00534 0.11782 " pathEditMode="relative" rAng="0" ptsTypes="AA">
                                      <p:cBhvr>
                                        <p:cTn id="11" dur="2000" fill="hold"/>
                                        <p:tgtEl>
                                          <p:spTgt spid="16"/>
                                        </p:tgtEl>
                                        <p:attrNameLst>
                                          <p:attrName>ppt_x</p:attrName>
                                          <p:attrName>ppt_y</p:attrName>
                                        </p:attrNameLst>
                                      </p:cBhvr>
                                      <p:rCtr x="-221" y="5880"/>
                                    </p:animMotion>
                                  </p:childTnLst>
                                </p:cTn>
                              </p:par>
                            </p:childTnLst>
                          </p:cTn>
                        </p:par>
                        <p:par>
                          <p:cTn id="12" fill="hold">
                            <p:stCondLst>
                              <p:cond delay="2000"/>
                            </p:stCondLst>
                            <p:childTnLst>
                              <p:par>
                                <p:cTn id="13" presetID="9" presetClass="emph" presetSubtype="0" nodeType="afterEffect">
                                  <p:stCondLst>
                                    <p:cond delay="0"/>
                                  </p:stCondLst>
                                  <p:childTnLst>
                                    <p:set>
                                      <p:cBhvr rctx="PPT">
                                        <p:cTn id="14" dur="indefinite"/>
                                        <p:tgtEl>
                                          <p:spTgt spid="23"/>
                                        </p:tgtEl>
                                        <p:attrNameLst>
                                          <p:attrName>style.opacity</p:attrName>
                                        </p:attrNameLst>
                                      </p:cBhvr>
                                      <p:to>
                                        <p:strVal val="0.15"/>
                                      </p:to>
                                    </p:set>
                                    <p:animEffect filter="image" prLst="opacity: 0.15">
                                      <p:cBhvr rctx="IE">
                                        <p:cTn id="15" dur="indefinite"/>
                                        <p:tgtEl>
                                          <p:spTgt spid="23"/>
                                        </p:tgtEl>
                                      </p:cBhvr>
                                    </p:animEffect>
                                  </p:childTnLst>
                                </p:cTn>
                              </p:par>
                              <p:par>
                                <p:cTn id="16" presetID="9" presetClass="emph" presetSubtype="0" nodeType="withEffect">
                                  <p:stCondLst>
                                    <p:cond delay="0"/>
                                  </p:stCondLst>
                                  <p:childTnLst>
                                    <p:set>
                                      <p:cBhvr rctx="PPT">
                                        <p:cTn id="17" dur="indefinite"/>
                                        <p:tgtEl>
                                          <p:spTgt spid="29"/>
                                        </p:tgtEl>
                                        <p:attrNameLst>
                                          <p:attrName>style.opacity</p:attrName>
                                        </p:attrNameLst>
                                      </p:cBhvr>
                                      <p:to>
                                        <p:strVal val="0.15"/>
                                      </p:to>
                                    </p:set>
                                    <p:animEffect filter="image" prLst="opacity: 0.15">
                                      <p:cBhvr rctx="IE">
                                        <p:cTn id="18" dur="indefinite"/>
                                        <p:tgtEl>
                                          <p:spTgt spid="29"/>
                                        </p:tgtEl>
                                      </p:cBhvr>
                                    </p:animEffect>
                                  </p:childTnLst>
                                </p:cTn>
                              </p:par>
                              <p:par>
                                <p:cTn id="19" presetID="9" presetClass="emph" presetSubtype="0" nodeType="withEffect">
                                  <p:stCondLst>
                                    <p:cond delay="0"/>
                                  </p:stCondLst>
                                  <p:childTnLst>
                                    <p:set>
                                      <p:cBhvr rctx="PPT">
                                        <p:cTn id="20" dur="indefinite"/>
                                        <p:tgtEl>
                                          <p:spTgt spid="35"/>
                                        </p:tgtEl>
                                        <p:attrNameLst>
                                          <p:attrName>style.opacity</p:attrName>
                                        </p:attrNameLst>
                                      </p:cBhvr>
                                      <p:to>
                                        <p:strVal val="0.15"/>
                                      </p:to>
                                    </p:set>
                                    <p:animEffect filter="image" prLst="opacity: 0.15">
                                      <p:cBhvr rctx="IE">
                                        <p:cTn id="21" dur="indefinite"/>
                                        <p:tgtEl>
                                          <p:spTgt spid="35"/>
                                        </p:tgtEl>
                                      </p:cBhvr>
                                    </p:animEffect>
                                  </p:childTnLst>
                                </p:cTn>
                              </p:par>
                              <p:par>
                                <p:cTn id="22" presetID="9" presetClass="emph" presetSubtype="0" nodeType="withEffect">
                                  <p:stCondLst>
                                    <p:cond delay="0"/>
                                  </p:stCondLst>
                                  <p:childTnLst>
                                    <p:set>
                                      <p:cBhvr rctx="PPT">
                                        <p:cTn id="23" dur="indefinite"/>
                                        <p:tgtEl>
                                          <p:spTgt spid="41"/>
                                        </p:tgtEl>
                                        <p:attrNameLst>
                                          <p:attrName>style.opacity</p:attrName>
                                        </p:attrNameLst>
                                      </p:cBhvr>
                                      <p:to>
                                        <p:strVal val="0.15"/>
                                      </p:to>
                                    </p:set>
                                    <p:animEffect filter="image" prLst="opacity: 0.15">
                                      <p:cBhvr rctx="IE">
                                        <p:cTn id="24" dur="indefinite"/>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Updating Maslow’s Hierarchy for Antiretroviral Therapy (ART) Adherence</a:t>
            </a:r>
            <a:endParaRPr lang="en-US" dirty="0"/>
          </a:p>
        </p:txBody>
      </p:sp>
      <p:grpSp>
        <p:nvGrpSpPr>
          <p:cNvPr id="4" name="Group 3"/>
          <p:cNvGrpSpPr/>
          <p:nvPr/>
        </p:nvGrpSpPr>
        <p:grpSpPr>
          <a:xfrm>
            <a:off x="3034831" y="1747181"/>
            <a:ext cx="6242588" cy="5110819"/>
            <a:chOff x="1355188" y="1107664"/>
            <a:chExt cx="6242588" cy="5110819"/>
          </a:xfrm>
        </p:grpSpPr>
        <p:grpSp>
          <p:nvGrpSpPr>
            <p:cNvPr id="5" name="Group 4"/>
            <p:cNvGrpSpPr/>
            <p:nvPr/>
          </p:nvGrpSpPr>
          <p:grpSpPr>
            <a:xfrm>
              <a:off x="1373188" y="4591050"/>
              <a:ext cx="6224588" cy="1627433"/>
              <a:chOff x="1373188" y="4591050"/>
              <a:chExt cx="6224588" cy="1627433"/>
            </a:xfrm>
          </p:grpSpPr>
          <p:sp>
            <p:nvSpPr>
              <p:cNvPr id="29" name="Rectangle 2"/>
              <p:cNvSpPr>
                <a:spLocks noChangeArrowheads="1"/>
              </p:cNvSpPr>
              <p:nvPr/>
            </p:nvSpPr>
            <p:spPr bwMode="auto">
              <a:xfrm>
                <a:off x="1373188" y="5487988"/>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pPr>
                <a:endParaRPr lang="en-US" altLang="en-US" sz="3200" dirty="0">
                  <a:solidFill>
                    <a:srgbClr val="D6ECFF"/>
                  </a:solidFill>
                  <a:latin typeface="Century Schoolbook" panose="02040604050505020304" pitchFamily="18" charset="0"/>
                </a:endParaRPr>
              </a:p>
            </p:txBody>
          </p:sp>
          <p:sp>
            <p:nvSpPr>
              <p:cNvPr id="33" name="Freeform 6"/>
              <p:cNvSpPr>
                <a:spLocks/>
              </p:cNvSpPr>
              <p:nvPr/>
            </p:nvSpPr>
            <p:spPr bwMode="auto">
              <a:xfrm>
                <a:off x="1395413" y="4591050"/>
                <a:ext cx="6202363" cy="692150"/>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1" name="Rectangle 8"/>
              <p:cNvSpPr>
                <a:spLocks noChangeArrowheads="1"/>
              </p:cNvSpPr>
              <p:nvPr/>
            </p:nvSpPr>
            <p:spPr bwMode="auto">
              <a:xfrm>
                <a:off x="1449388" y="5636272"/>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endParaRPr lang="en-US" altLang="en-US" sz="3200" kern="0" dirty="0">
                  <a:solidFill>
                    <a:srgbClr val="D6ECFF"/>
                  </a:solidFill>
                </a:endParaRPr>
              </a:p>
            </p:txBody>
          </p:sp>
        </p:grpSp>
        <p:grpSp>
          <p:nvGrpSpPr>
            <p:cNvPr id="6" name="Group 5"/>
            <p:cNvGrpSpPr/>
            <p:nvPr/>
          </p:nvGrpSpPr>
          <p:grpSpPr>
            <a:xfrm>
              <a:off x="1397378" y="3772931"/>
              <a:ext cx="6200397" cy="1505475"/>
              <a:chOff x="790575" y="3784385"/>
              <a:chExt cx="7773988" cy="1479358"/>
            </a:xfrm>
          </p:grpSpPr>
          <p:grpSp>
            <p:nvGrpSpPr>
              <p:cNvPr id="24" name="Group 3"/>
              <p:cNvGrpSpPr>
                <a:grpSpLocks/>
              </p:cNvGrpSpPr>
              <p:nvPr/>
            </p:nvGrpSpPr>
            <p:grpSpPr bwMode="auto">
              <a:xfrm>
                <a:off x="790575" y="3784385"/>
                <a:ext cx="7773988" cy="1460500"/>
                <a:chOff x="528" y="2940"/>
                <a:chExt cx="4897" cy="920"/>
              </a:xfrm>
            </p:grpSpPr>
            <p:sp>
              <p:nvSpPr>
                <p:cNvPr id="26"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7"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8"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5" name="Rectangle 7"/>
              <p:cNvSpPr>
                <a:spLocks noChangeArrowheads="1"/>
              </p:cNvSpPr>
              <p:nvPr/>
            </p:nvSpPr>
            <p:spPr bwMode="auto">
              <a:xfrm>
                <a:off x="1782763" y="4687481"/>
                <a:ext cx="5711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Basic Resources</a:t>
                </a:r>
                <a:endParaRPr lang="en-US" altLang="en-US" sz="3200" kern="0" dirty="0">
                  <a:solidFill>
                    <a:srgbClr val="D6ECFF"/>
                  </a:solidFill>
                </a:endParaRPr>
              </a:p>
            </p:txBody>
          </p:sp>
        </p:grpSp>
        <p:grpSp>
          <p:nvGrpSpPr>
            <p:cNvPr id="7" name="Group 2"/>
            <p:cNvGrpSpPr>
              <a:grpSpLocks/>
            </p:cNvGrpSpPr>
            <p:nvPr/>
          </p:nvGrpSpPr>
          <p:grpSpPr bwMode="auto">
            <a:xfrm>
              <a:off x="1355188" y="2932671"/>
              <a:ext cx="5768295" cy="1346593"/>
              <a:chOff x="949" y="1152"/>
              <a:chExt cx="3355" cy="807"/>
            </a:xfrm>
          </p:grpSpPr>
          <p:grpSp>
            <p:nvGrpSpPr>
              <p:cNvPr id="19" name="Group 4"/>
              <p:cNvGrpSpPr>
                <a:grpSpLocks/>
              </p:cNvGrpSpPr>
              <p:nvPr/>
            </p:nvGrpSpPr>
            <p:grpSpPr bwMode="auto">
              <a:xfrm>
                <a:off x="1337" y="1152"/>
                <a:ext cx="2801" cy="799"/>
                <a:chOff x="1385" y="834"/>
                <a:chExt cx="2801" cy="799"/>
              </a:xfrm>
            </p:grpSpPr>
            <p:sp>
              <p:nvSpPr>
                <p:cNvPr id="21"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2"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23"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20" name="Rectangle 8"/>
              <p:cNvSpPr>
                <a:spLocks noChangeArrowheads="1"/>
              </p:cNvSpPr>
              <p:nvPr/>
            </p:nvSpPr>
            <p:spPr bwMode="auto">
              <a:xfrm>
                <a:off x="949" y="1610"/>
                <a:ext cx="335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Interpersonal Resources</a:t>
                </a:r>
                <a:endParaRPr lang="en-US" altLang="en-US" sz="3200" kern="0" dirty="0">
                  <a:solidFill>
                    <a:srgbClr val="D6ECFF"/>
                  </a:solidFill>
                  <a:latin typeface="Century Schoolbook" panose="02040604050505020304" pitchFamily="18" charset="0"/>
                </a:endParaRPr>
              </a:p>
            </p:txBody>
          </p:sp>
        </p:grpSp>
        <p:grpSp>
          <p:nvGrpSpPr>
            <p:cNvPr id="8" name="Group 2"/>
            <p:cNvGrpSpPr>
              <a:grpSpLocks/>
            </p:cNvGrpSpPr>
            <p:nvPr/>
          </p:nvGrpSpPr>
          <p:grpSpPr bwMode="auto">
            <a:xfrm>
              <a:off x="2249494" y="2018269"/>
              <a:ext cx="4309395" cy="1282837"/>
              <a:chOff x="1598" y="2255"/>
              <a:chExt cx="2334" cy="715"/>
            </a:xfrm>
          </p:grpSpPr>
          <p:grpSp>
            <p:nvGrpSpPr>
              <p:cNvPr id="14" name="Group 4"/>
              <p:cNvGrpSpPr>
                <a:grpSpLocks/>
              </p:cNvGrpSpPr>
              <p:nvPr/>
            </p:nvGrpSpPr>
            <p:grpSpPr bwMode="auto">
              <a:xfrm>
                <a:off x="1826" y="2255"/>
                <a:ext cx="1827" cy="699"/>
                <a:chOff x="1875" y="1502"/>
                <a:chExt cx="1827" cy="699"/>
              </a:xfrm>
            </p:grpSpPr>
            <p:sp>
              <p:nvSpPr>
                <p:cNvPr id="16"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17"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18"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15" name="Rectangle 8"/>
              <p:cNvSpPr>
                <a:spLocks noChangeArrowheads="1"/>
              </p:cNvSpPr>
              <p:nvPr/>
            </p:nvSpPr>
            <p:spPr bwMode="auto">
              <a:xfrm>
                <a:off x="1598" y="2645"/>
                <a:ext cx="233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kern="0" dirty="0" smtClean="0">
                    <a:solidFill>
                      <a:srgbClr val="D6ECFF"/>
                    </a:solidFill>
                  </a:rPr>
                  <a:t>Personal Resources</a:t>
                </a:r>
                <a:endParaRPr lang="en-US" altLang="en-US" sz="3200" kern="0" dirty="0">
                  <a:solidFill>
                    <a:srgbClr val="D6ECFF"/>
                  </a:solidFill>
                </a:endParaRPr>
              </a:p>
            </p:txBody>
          </p:sp>
        </p:grpSp>
        <p:grpSp>
          <p:nvGrpSpPr>
            <p:cNvPr id="9" name="Group 2"/>
            <p:cNvGrpSpPr>
              <a:grpSpLocks/>
            </p:cNvGrpSpPr>
            <p:nvPr/>
          </p:nvGrpSpPr>
          <p:grpSpPr bwMode="auto">
            <a:xfrm>
              <a:off x="1694127" y="1107664"/>
              <a:ext cx="5239262" cy="1103028"/>
              <a:chOff x="1481" y="1680"/>
              <a:chExt cx="2448" cy="591"/>
            </a:xfrm>
          </p:grpSpPr>
          <p:grpSp>
            <p:nvGrpSpPr>
              <p:cNvPr id="10" name="Group 4"/>
              <p:cNvGrpSpPr>
                <a:grpSpLocks/>
              </p:cNvGrpSpPr>
              <p:nvPr/>
            </p:nvGrpSpPr>
            <p:grpSpPr bwMode="auto">
              <a:xfrm>
                <a:off x="2267" y="1680"/>
                <a:ext cx="854" cy="591"/>
                <a:chOff x="2316" y="927"/>
                <a:chExt cx="854" cy="591"/>
              </a:xfrm>
            </p:grpSpPr>
            <p:sp>
              <p:nvSpPr>
                <p:cNvPr id="12"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13"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11" name="Rectangle 7"/>
              <p:cNvSpPr>
                <a:spLocks noChangeArrowheads="1"/>
              </p:cNvSpPr>
              <p:nvPr/>
            </p:nvSpPr>
            <p:spPr bwMode="auto">
              <a:xfrm>
                <a:off x="1481" y="1952"/>
                <a:ext cx="244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Adherence</a:t>
                </a:r>
                <a:endParaRPr lang="en-US" altLang="en-US" sz="3200" kern="0" dirty="0">
                  <a:solidFill>
                    <a:srgbClr val="D6ECFF"/>
                  </a:solidFill>
                </a:endParaRPr>
              </a:p>
            </p:txBody>
          </p:sp>
        </p:grpSp>
      </p:grpSp>
      <p:sp>
        <p:nvSpPr>
          <p:cNvPr id="35" name="TextBox 34"/>
          <p:cNvSpPr txBox="1"/>
          <p:nvPr/>
        </p:nvSpPr>
        <p:spPr>
          <a:xfrm>
            <a:off x="9659566" y="5136205"/>
            <a:ext cx="2081719" cy="830997"/>
          </a:xfrm>
          <a:prstGeom prst="rect">
            <a:avLst/>
          </a:prstGeom>
          <a:noFill/>
        </p:spPr>
        <p:txBody>
          <a:bodyPr wrap="square" rtlCol="0">
            <a:spAutoFit/>
          </a:bodyPr>
          <a:lstStyle/>
          <a:p>
            <a:r>
              <a:rPr lang="en-US" sz="2400" dirty="0" smtClean="0"/>
              <a:t>Housing, food, transportation</a:t>
            </a:r>
            <a:endParaRPr lang="en-US" sz="2400" dirty="0"/>
          </a:p>
        </p:txBody>
      </p:sp>
      <p:sp>
        <p:nvSpPr>
          <p:cNvPr id="36" name="TextBox 35"/>
          <p:cNvSpPr txBox="1"/>
          <p:nvPr/>
        </p:nvSpPr>
        <p:spPr>
          <a:xfrm>
            <a:off x="9387193" y="3810001"/>
            <a:ext cx="2487038" cy="830997"/>
          </a:xfrm>
          <a:prstGeom prst="rect">
            <a:avLst/>
          </a:prstGeom>
          <a:noFill/>
        </p:spPr>
        <p:txBody>
          <a:bodyPr wrap="square" rtlCol="0">
            <a:spAutoFit/>
          </a:bodyPr>
          <a:lstStyle/>
          <a:p>
            <a:r>
              <a:rPr lang="en-US" sz="2400" dirty="0" smtClean="0"/>
              <a:t>Social supports, access to services</a:t>
            </a:r>
            <a:endParaRPr lang="en-US" sz="2400" dirty="0"/>
          </a:p>
        </p:txBody>
      </p:sp>
      <p:sp>
        <p:nvSpPr>
          <p:cNvPr id="37" name="TextBox 36"/>
          <p:cNvSpPr txBox="1"/>
          <p:nvPr/>
        </p:nvSpPr>
        <p:spPr>
          <a:xfrm>
            <a:off x="9471498" y="2642681"/>
            <a:ext cx="2081719" cy="461665"/>
          </a:xfrm>
          <a:prstGeom prst="rect">
            <a:avLst/>
          </a:prstGeom>
          <a:noFill/>
        </p:spPr>
        <p:txBody>
          <a:bodyPr wrap="square" rtlCol="0">
            <a:spAutoFit/>
          </a:bodyPr>
          <a:lstStyle/>
          <a:p>
            <a:r>
              <a:rPr lang="en-US" sz="2400" dirty="0" smtClean="0"/>
              <a:t>Self-efficacy</a:t>
            </a:r>
            <a:endParaRPr lang="en-US" sz="2400" dirty="0"/>
          </a:p>
        </p:txBody>
      </p:sp>
      <p:cxnSp>
        <p:nvCxnSpPr>
          <p:cNvPr id="39" name="Straight Connector 38"/>
          <p:cNvCxnSpPr>
            <a:endCxn id="35" idx="1"/>
          </p:cNvCxnSpPr>
          <p:nvPr/>
        </p:nvCxnSpPr>
        <p:spPr>
          <a:xfrm flipV="1">
            <a:off x="8025319" y="5551704"/>
            <a:ext cx="1634247" cy="417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6" idx="1"/>
          </p:cNvCxnSpPr>
          <p:nvPr/>
        </p:nvCxnSpPr>
        <p:spPr>
          <a:xfrm flipV="1">
            <a:off x="8226358" y="4225500"/>
            <a:ext cx="1160835" cy="28489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080442" y="3015574"/>
            <a:ext cx="1394298" cy="512323"/>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AB15DB1-8E10-4517-86FA-3AB67A7F16AE}" type="slidenum">
              <a:rPr lang="en-US" smtClean="0"/>
              <a:t>23</a:t>
            </a:fld>
            <a:endParaRPr lang="en-US"/>
          </a:p>
        </p:txBody>
      </p:sp>
      <p:sp>
        <p:nvSpPr>
          <p:cNvPr id="38" name="TextBox 37"/>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20406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Maslow’s ART Hierarchy and Intersectionality</a:t>
            </a:r>
            <a:endParaRPr lang="en-US" dirty="0"/>
          </a:p>
        </p:txBody>
      </p:sp>
      <p:grpSp>
        <p:nvGrpSpPr>
          <p:cNvPr id="3" name="Group 2"/>
          <p:cNvGrpSpPr/>
          <p:nvPr/>
        </p:nvGrpSpPr>
        <p:grpSpPr>
          <a:xfrm>
            <a:off x="1487488" y="1448132"/>
            <a:ext cx="8501974" cy="5115894"/>
            <a:chOff x="-506683" y="708830"/>
            <a:chExt cx="8501974" cy="5115894"/>
          </a:xfrm>
        </p:grpSpPr>
        <p:grpSp>
          <p:nvGrpSpPr>
            <p:cNvPr id="29" name="Group 28"/>
            <p:cNvGrpSpPr/>
            <p:nvPr/>
          </p:nvGrpSpPr>
          <p:grpSpPr>
            <a:xfrm>
              <a:off x="-506683" y="4192217"/>
              <a:ext cx="8501974" cy="1632507"/>
              <a:chOff x="41308" y="4591051"/>
              <a:chExt cx="8501974" cy="1632507"/>
            </a:xfrm>
          </p:grpSpPr>
          <p:grpSp>
            <p:nvGrpSpPr>
              <p:cNvPr id="54" name="Group 4"/>
              <p:cNvGrpSpPr>
                <a:grpSpLocks/>
              </p:cNvGrpSpPr>
              <p:nvPr/>
            </p:nvGrpSpPr>
            <p:grpSpPr bwMode="auto">
              <a:xfrm>
                <a:off x="781050" y="4591051"/>
                <a:ext cx="7559675" cy="1620838"/>
                <a:chOff x="492" y="2892"/>
                <a:chExt cx="4762" cy="1021"/>
              </a:xfrm>
            </p:grpSpPr>
            <p:sp>
              <p:nvSpPr>
                <p:cNvPr id="56"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7"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8" name="Freeform 7"/>
                <p:cNvSpPr>
                  <a:spLocks/>
                </p:cNvSpPr>
                <p:nvPr/>
              </p:nvSpPr>
              <p:spPr bwMode="auto">
                <a:xfrm>
                  <a:off x="492" y="3328"/>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55" name="Rectangle 8"/>
              <p:cNvSpPr>
                <a:spLocks noChangeArrowheads="1"/>
              </p:cNvSpPr>
              <p:nvPr/>
            </p:nvSpPr>
            <p:spPr bwMode="auto">
              <a:xfrm>
                <a:off x="41308" y="5641347"/>
                <a:ext cx="850197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Use of Excessive Force By Police</a:t>
                </a:r>
                <a:endParaRPr lang="en-US" altLang="en-US" sz="3200" kern="0" dirty="0">
                  <a:solidFill>
                    <a:srgbClr val="D6ECFF"/>
                  </a:solidFill>
                </a:endParaRPr>
              </a:p>
            </p:txBody>
          </p:sp>
        </p:grpSp>
        <p:grpSp>
          <p:nvGrpSpPr>
            <p:cNvPr id="30" name="Group 29"/>
            <p:cNvGrpSpPr/>
            <p:nvPr/>
          </p:nvGrpSpPr>
          <p:grpSpPr>
            <a:xfrm>
              <a:off x="-476656" y="3374098"/>
              <a:ext cx="8219873" cy="1501251"/>
              <a:chOff x="-872003" y="3784385"/>
              <a:chExt cx="10305985" cy="1475207"/>
            </a:xfrm>
          </p:grpSpPr>
          <p:grpSp>
            <p:nvGrpSpPr>
              <p:cNvPr id="48" name="Group 3"/>
              <p:cNvGrpSpPr>
                <a:grpSpLocks/>
              </p:cNvGrpSpPr>
              <p:nvPr/>
            </p:nvGrpSpPr>
            <p:grpSpPr bwMode="auto">
              <a:xfrm>
                <a:off x="790575" y="3784385"/>
                <a:ext cx="7773988" cy="1460500"/>
                <a:chOff x="528" y="2940"/>
                <a:chExt cx="4897" cy="920"/>
              </a:xfrm>
            </p:grpSpPr>
            <p:sp>
              <p:nvSpPr>
                <p:cNvPr id="50"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1"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52"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49" name="Rectangle 7"/>
              <p:cNvSpPr>
                <a:spLocks noChangeArrowheads="1"/>
              </p:cNvSpPr>
              <p:nvPr/>
            </p:nvSpPr>
            <p:spPr bwMode="auto">
              <a:xfrm>
                <a:off x="-872003" y="4687481"/>
                <a:ext cx="10305985" cy="5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Community Assaultive Violence</a:t>
                </a:r>
                <a:endParaRPr lang="en-US" altLang="en-US" sz="3200" kern="0" dirty="0">
                  <a:solidFill>
                    <a:srgbClr val="D6ECFF"/>
                  </a:solidFill>
                </a:endParaRPr>
              </a:p>
            </p:txBody>
          </p:sp>
        </p:grpSp>
        <p:grpSp>
          <p:nvGrpSpPr>
            <p:cNvPr id="31" name="Group 2"/>
            <p:cNvGrpSpPr>
              <a:grpSpLocks/>
            </p:cNvGrpSpPr>
            <p:nvPr/>
          </p:nvGrpSpPr>
          <p:grpSpPr bwMode="auto">
            <a:xfrm>
              <a:off x="184806" y="2533837"/>
              <a:ext cx="6887569" cy="1346593"/>
              <a:chOff x="587" y="1152"/>
              <a:chExt cx="4006" cy="807"/>
            </a:xfrm>
          </p:grpSpPr>
          <p:grpSp>
            <p:nvGrpSpPr>
              <p:cNvPr id="43" name="Group 4"/>
              <p:cNvGrpSpPr>
                <a:grpSpLocks/>
              </p:cNvGrpSpPr>
              <p:nvPr/>
            </p:nvGrpSpPr>
            <p:grpSpPr bwMode="auto">
              <a:xfrm>
                <a:off x="1337" y="1152"/>
                <a:ext cx="2801" cy="799"/>
                <a:chOff x="1385" y="834"/>
                <a:chExt cx="2801" cy="799"/>
              </a:xfrm>
            </p:grpSpPr>
            <p:sp>
              <p:nvSpPr>
                <p:cNvPr id="45"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6"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47"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44" name="Rectangle 8"/>
              <p:cNvSpPr>
                <a:spLocks noChangeArrowheads="1"/>
              </p:cNvSpPr>
              <p:nvPr/>
            </p:nvSpPr>
            <p:spPr bwMode="auto">
              <a:xfrm>
                <a:off x="587" y="1610"/>
                <a:ext cx="400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Environmental Factors</a:t>
                </a:r>
                <a:endParaRPr lang="en-US" altLang="en-US" sz="3200" kern="0" dirty="0">
                  <a:solidFill>
                    <a:srgbClr val="D6ECFF"/>
                  </a:solidFill>
                  <a:latin typeface="Century Schoolbook" panose="02040604050505020304" pitchFamily="18" charset="0"/>
                </a:endParaRPr>
              </a:p>
            </p:txBody>
          </p:sp>
        </p:grpSp>
        <p:grpSp>
          <p:nvGrpSpPr>
            <p:cNvPr id="32" name="Group 2"/>
            <p:cNvGrpSpPr>
              <a:grpSpLocks/>
            </p:cNvGrpSpPr>
            <p:nvPr/>
          </p:nvGrpSpPr>
          <p:grpSpPr bwMode="auto">
            <a:xfrm>
              <a:off x="2122472" y="1619436"/>
              <a:ext cx="3373293" cy="1300779"/>
              <a:chOff x="1826" y="2255"/>
              <a:chExt cx="1827" cy="725"/>
            </a:xfrm>
          </p:grpSpPr>
          <p:grpSp>
            <p:nvGrpSpPr>
              <p:cNvPr id="38" name="Group 4"/>
              <p:cNvGrpSpPr>
                <a:grpSpLocks/>
              </p:cNvGrpSpPr>
              <p:nvPr/>
            </p:nvGrpSpPr>
            <p:grpSpPr bwMode="auto">
              <a:xfrm>
                <a:off x="1826" y="2255"/>
                <a:ext cx="1827" cy="699"/>
                <a:chOff x="1875" y="1502"/>
                <a:chExt cx="1827" cy="699"/>
              </a:xfrm>
            </p:grpSpPr>
            <p:sp>
              <p:nvSpPr>
                <p:cNvPr id="40"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41"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42"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39" name="Rectangle 8"/>
              <p:cNvSpPr>
                <a:spLocks noChangeArrowheads="1"/>
              </p:cNvSpPr>
              <p:nvPr/>
            </p:nvSpPr>
            <p:spPr bwMode="auto">
              <a:xfrm>
                <a:off x="1833" y="2645"/>
                <a:ext cx="168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kern="0" dirty="0" smtClean="0">
                    <a:solidFill>
                      <a:srgbClr val="D6ECFF"/>
                    </a:solidFill>
                  </a:rPr>
                  <a:t>Homelessness</a:t>
                </a:r>
                <a:endParaRPr lang="en-US" altLang="en-US" sz="3200" kern="0" dirty="0">
                  <a:solidFill>
                    <a:srgbClr val="D6ECFF"/>
                  </a:solidFill>
                </a:endParaRPr>
              </a:p>
            </p:txBody>
          </p:sp>
        </p:grpSp>
        <p:grpSp>
          <p:nvGrpSpPr>
            <p:cNvPr id="33" name="Group 2"/>
            <p:cNvGrpSpPr>
              <a:grpSpLocks/>
            </p:cNvGrpSpPr>
            <p:nvPr/>
          </p:nvGrpSpPr>
          <p:grpSpPr bwMode="auto">
            <a:xfrm>
              <a:off x="1058387" y="708830"/>
              <a:ext cx="5239262" cy="1103028"/>
              <a:chOff x="1440" y="1680"/>
              <a:chExt cx="2448" cy="591"/>
            </a:xfrm>
          </p:grpSpPr>
          <p:grpSp>
            <p:nvGrpSpPr>
              <p:cNvPr id="34" name="Group 4"/>
              <p:cNvGrpSpPr>
                <a:grpSpLocks/>
              </p:cNvGrpSpPr>
              <p:nvPr/>
            </p:nvGrpSpPr>
            <p:grpSpPr bwMode="auto">
              <a:xfrm>
                <a:off x="2267" y="1680"/>
                <a:ext cx="854" cy="591"/>
                <a:chOff x="2316" y="927"/>
                <a:chExt cx="854" cy="591"/>
              </a:xfrm>
            </p:grpSpPr>
            <p:sp>
              <p:nvSpPr>
                <p:cNvPr id="36"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37"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35" name="Rectangle 7"/>
              <p:cNvSpPr>
                <a:spLocks noChangeArrowheads="1"/>
              </p:cNvSpPr>
              <p:nvPr/>
            </p:nvSpPr>
            <p:spPr bwMode="auto">
              <a:xfrm>
                <a:off x="1440" y="1936"/>
                <a:ext cx="244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HIV</a:t>
                </a:r>
                <a:endParaRPr lang="en-US" altLang="en-US" sz="3200" kern="0" dirty="0">
                  <a:solidFill>
                    <a:srgbClr val="D6ECFF"/>
                  </a:solidFill>
                </a:endParaRPr>
              </a:p>
            </p:txBody>
          </p:sp>
        </p:grpSp>
      </p:grpSp>
      <p:grpSp>
        <p:nvGrpSpPr>
          <p:cNvPr id="59" name="Group 58"/>
          <p:cNvGrpSpPr/>
          <p:nvPr/>
        </p:nvGrpSpPr>
        <p:grpSpPr>
          <a:xfrm>
            <a:off x="2772184" y="2068194"/>
            <a:ext cx="6242588" cy="5110819"/>
            <a:chOff x="1355188" y="1107664"/>
            <a:chExt cx="6242588" cy="5110819"/>
          </a:xfrm>
        </p:grpSpPr>
        <p:grpSp>
          <p:nvGrpSpPr>
            <p:cNvPr id="60" name="Group 59"/>
            <p:cNvGrpSpPr/>
            <p:nvPr/>
          </p:nvGrpSpPr>
          <p:grpSpPr>
            <a:xfrm>
              <a:off x="1373188" y="4591050"/>
              <a:ext cx="6224588" cy="1627433"/>
              <a:chOff x="1373188" y="4591050"/>
              <a:chExt cx="6224588" cy="1627433"/>
            </a:xfrm>
          </p:grpSpPr>
          <p:sp>
            <p:nvSpPr>
              <p:cNvPr id="84" name="Rectangle 2"/>
              <p:cNvSpPr>
                <a:spLocks noChangeArrowheads="1"/>
              </p:cNvSpPr>
              <p:nvPr/>
            </p:nvSpPr>
            <p:spPr bwMode="auto">
              <a:xfrm>
                <a:off x="1373188" y="5487988"/>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pPr>
                <a:endParaRPr lang="en-US" altLang="en-US" sz="3200" dirty="0">
                  <a:solidFill>
                    <a:srgbClr val="D6ECFF"/>
                  </a:solidFill>
                  <a:latin typeface="Century Schoolbook" panose="02040604050505020304" pitchFamily="18" charset="0"/>
                </a:endParaRPr>
              </a:p>
            </p:txBody>
          </p:sp>
          <p:sp>
            <p:nvSpPr>
              <p:cNvPr id="85" name="Freeform 6"/>
              <p:cNvSpPr>
                <a:spLocks/>
              </p:cNvSpPr>
              <p:nvPr/>
            </p:nvSpPr>
            <p:spPr bwMode="auto">
              <a:xfrm>
                <a:off x="1395413" y="4591050"/>
                <a:ext cx="6202363" cy="692150"/>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86" name="Rectangle 8"/>
              <p:cNvSpPr>
                <a:spLocks noChangeArrowheads="1"/>
              </p:cNvSpPr>
              <p:nvPr/>
            </p:nvSpPr>
            <p:spPr bwMode="auto">
              <a:xfrm>
                <a:off x="1449388" y="5636272"/>
                <a:ext cx="57118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endParaRPr lang="en-US" altLang="en-US" sz="3200" kern="0" dirty="0">
                  <a:solidFill>
                    <a:srgbClr val="D6ECFF"/>
                  </a:solidFill>
                </a:endParaRPr>
              </a:p>
            </p:txBody>
          </p:sp>
        </p:grpSp>
        <p:grpSp>
          <p:nvGrpSpPr>
            <p:cNvPr id="61" name="Group 60"/>
            <p:cNvGrpSpPr/>
            <p:nvPr/>
          </p:nvGrpSpPr>
          <p:grpSpPr>
            <a:xfrm>
              <a:off x="1397378" y="3772931"/>
              <a:ext cx="6200397" cy="1505475"/>
              <a:chOff x="790575" y="3784385"/>
              <a:chExt cx="7773988" cy="1479358"/>
            </a:xfrm>
          </p:grpSpPr>
          <p:grpSp>
            <p:nvGrpSpPr>
              <p:cNvPr id="79" name="Group 3"/>
              <p:cNvGrpSpPr>
                <a:grpSpLocks/>
              </p:cNvGrpSpPr>
              <p:nvPr/>
            </p:nvGrpSpPr>
            <p:grpSpPr bwMode="auto">
              <a:xfrm>
                <a:off x="790575" y="3784385"/>
                <a:ext cx="7773988" cy="1460500"/>
                <a:chOff x="528" y="2940"/>
                <a:chExt cx="4897" cy="920"/>
              </a:xfrm>
            </p:grpSpPr>
            <p:sp>
              <p:nvSpPr>
                <p:cNvPr id="81"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82"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83"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80" name="Rectangle 7"/>
              <p:cNvSpPr>
                <a:spLocks noChangeArrowheads="1"/>
              </p:cNvSpPr>
              <p:nvPr/>
            </p:nvSpPr>
            <p:spPr bwMode="auto">
              <a:xfrm>
                <a:off x="1782763" y="4687481"/>
                <a:ext cx="5711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Basic Resources</a:t>
                </a:r>
                <a:endParaRPr lang="en-US" altLang="en-US" sz="3200" kern="0" dirty="0">
                  <a:solidFill>
                    <a:srgbClr val="D6ECFF"/>
                  </a:solidFill>
                </a:endParaRPr>
              </a:p>
            </p:txBody>
          </p:sp>
        </p:grpSp>
        <p:grpSp>
          <p:nvGrpSpPr>
            <p:cNvPr id="62" name="Group 2"/>
            <p:cNvGrpSpPr>
              <a:grpSpLocks/>
            </p:cNvGrpSpPr>
            <p:nvPr/>
          </p:nvGrpSpPr>
          <p:grpSpPr bwMode="auto">
            <a:xfrm>
              <a:off x="1355188" y="2932671"/>
              <a:ext cx="5768295" cy="1346593"/>
              <a:chOff x="949" y="1152"/>
              <a:chExt cx="3355" cy="807"/>
            </a:xfrm>
          </p:grpSpPr>
          <p:grpSp>
            <p:nvGrpSpPr>
              <p:cNvPr id="74" name="Group 4"/>
              <p:cNvGrpSpPr>
                <a:grpSpLocks/>
              </p:cNvGrpSpPr>
              <p:nvPr/>
            </p:nvGrpSpPr>
            <p:grpSpPr bwMode="auto">
              <a:xfrm>
                <a:off x="1337" y="1152"/>
                <a:ext cx="2801" cy="799"/>
                <a:chOff x="1385" y="834"/>
                <a:chExt cx="2801" cy="799"/>
              </a:xfrm>
            </p:grpSpPr>
            <p:sp>
              <p:nvSpPr>
                <p:cNvPr id="76"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77"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78"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75" name="Rectangle 8"/>
              <p:cNvSpPr>
                <a:spLocks noChangeArrowheads="1"/>
              </p:cNvSpPr>
              <p:nvPr/>
            </p:nvSpPr>
            <p:spPr bwMode="auto">
              <a:xfrm>
                <a:off x="949" y="1610"/>
                <a:ext cx="335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Interpersonal Resources</a:t>
                </a:r>
                <a:endParaRPr lang="en-US" altLang="en-US" sz="3200" kern="0" dirty="0">
                  <a:solidFill>
                    <a:srgbClr val="D6ECFF"/>
                  </a:solidFill>
                  <a:latin typeface="Century Schoolbook" panose="02040604050505020304" pitchFamily="18" charset="0"/>
                </a:endParaRPr>
              </a:p>
            </p:txBody>
          </p:sp>
        </p:grpSp>
        <p:grpSp>
          <p:nvGrpSpPr>
            <p:cNvPr id="63" name="Group 2"/>
            <p:cNvGrpSpPr>
              <a:grpSpLocks/>
            </p:cNvGrpSpPr>
            <p:nvPr/>
          </p:nvGrpSpPr>
          <p:grpSpPr bwMode="auto">
            <a:xfrm>
              <a:off x="2249494" y="2018269"/>
              <a:ext cx="4309395" cy="1282837"/>
              <a:chOff x="1598" y="2255"/>
              <a:chExt cx="2334" cy="715"/>
            </a:xfrm>
          </p:grpSpPr>
          <p:grpSp>
            <p:nvGrpSpPr>
              <p:cNvPr id="69" name="Group 4"/>
              <p:cNvGrpSpPr>
                <a:grpSpLocks/>
              </p:cNvGrpSpPr>
              <p:nvPr/>
            </p:nvGrpSpPr>
            <p:grpSpPr bwMode="auto">
              <a:xfrm>
                <a:off x="1826" y="2255"/>
                <a:ext cx="1827" cy="699"/>
                <a:chOff x="1875" y="1502"/>
                <a:chExt cx="1827" cy="699"/>
              </a:xfrm>
            </p:grpSpPr>
            <p:sp>
              <p:nvSpPr>
                <p:cNvPr id="71"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72"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sp>
              <p:nvSpPr>
                <p:cNvPr id="73"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endParaRPr lang="en-US" altLang="en-US" dirty="0"/>
                </a:p>
              </p:txBody>
            </p:sp>
          </p:grpSp>
          <p:sp>
            <p:nvSpPr>
              <p:cNvPr id="70" name="Rectangle 8"/>
              <p:cNvSpPr>
                <a:spLocks noChangeArrowheads="1"/>
              </p:cNvSpPr>
              <p:nvPr/>
            </p:nvSpPr>
            <p:spPr bwMode="auto">
              <a:xfrm>
                <a:off x="1598" y="2645"/>
                <a:ext cx="233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a:spcBef>
                    <a:spcPct val="50000"/>
                  </a:spcBef>
                  <a:buClrTx/>
                  <a:buFontTx/>
                  <a:buNone/>
                </a:pPr>
                <a:r>
                  <a:rPr lang="en-US" altLang="en-US" sz="3200" kern="0" dirty="0" smtClean="0">
                    <a:solidFill>
                      <a:srgbClr val="D6ECFF"/>
                    </a:solidFill>
                  </a:rPr>
                  <a:t>Personal Resources</a:t>
                </a:r>
                <a:endParaRPr lang="en-US" altLang="en-US" sz="3200" kern="0" dirty="0">
                  <a:solidFill>
                    <a:srgbClr val="D6ECFF"/>
                  </a:solidFill>
                </a:endParaRPr>
              </a:p>
            </p:txBody>
          </p:sp>
        </p:grpSp>
        <p:grpSp>
          <p:nvGrpSpPr>
            <p:cNvPr id="64" name="Group 2"/>
            <p:cNvGrpSpPr>
              <a:grpSpLocks/>
            </p:cNvGrpSpPr>
            <p:nvPr/>
          </p:nvGrpSpPr>
          <p:grpSpPr bwMode="auto">
            <a:xfrm>
              <a:off x="1694127" y="1107664"/>
              <a:ext cx="5239262" cy="1103028"/>
              <a:chOff x="1481" y="1680"/>
              <a:chExt cx="2448" cy="591"/>
            </a:xfrm>
          </p:grpSpPr>
          <p:grpSp>
            <p:nvGrpSpPr>
              <p:cNvPr id="65" name="Group 4"/>
              <p:cNvGrpSpPr>
                <a:grpSpLocks/>
              </p:cNvGrpSpPr>
              <p:nvPr/>
            </p:nvGrpSpPr>
            <p:grpSpPr bwMode="auto">
              <a:xfrm>
                <a:off x="2267" y="1680"/>
                <a:ext cx="854" cy="591"/>
                <a:chOff x="2316" y="927"/>
                <a:chExt cx="854" cy="591"/>
              </a:xfrm>
            </p:grpSpPr>
            <p:sp>
              <p:nvSpPr>
                <p:cNvPr id="67"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sp>
              <p:nvSpPr>
                <p:cNvPr id="68"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defTabSz="914400">
                    <a:defRPr/>
                  </a:pPr>
                  <a:endParaRPr lang="en-US" altLang="en-US" kern="0" dirty="0">
                    <a:solidFill>
                      <a:prstClr val="white"/>
                    </a:solidFill>
                  </a:endParaRPr>
                </a:p>
              </p:txBody>
            </p:sp>
          </p:grpSp>
          <p:sp>
            <p:nvSpPr>
              <p:cNvPr id="66" name="Rectangle 7"/>
              <p:cNvSpPr>
                <a:spLocks noChangeArrowheads="1"/>
              </p:cNvSpPr>
              <p:nvPr/>
            </p:nvSpPr>
            <p:spPr bwMode="auto">
              <a:xfrm>
                <a:off x="1481" y="1952"/>
                <a:ext cx="244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800" b="1">
                    <a:solidFill>
                      <a:schemeClr val="tx1"/>
                    </a:solidFill>
                    <a:latin typeface="Arial" panose="020B0604020202020204" pitchFamily="34" charset="0"/>
                  </a:defRPr>
                </a:lvl9pPr>
              </a:lstStyle>
              <a:p>
                <a:pPr algn="ctr" defTabSz="914400">
                  <a:spcBef>
                    <a:spcPct val="50000"/>
                  </a:spcBef>
                  <a:defRPr/>
                </a:pPr>
                <a:r>
                  <a:rPr lang="en-US" altLang="en-US" sz="3200" kern="0" dirty="0" smtClean="0">
                    <a:solidFill>
                      <a:srgbClr val="D6ECFF"/>
                    </a:solidFill>
                  </a:rPr>
                  <a:t>Adherence</a:t>
                </a:r>
                <a:endParaRPr lang="en-US" altLang="en-US" sz="3200" kern="0" dirty="0">
                  <a:solidFill>
                    <a:srgbClr val="D6ECFF"/>
                  </a:solidFill>
                </a:endParaRPr>
              </a:p>
            </p:txBody>
          </p:sp>
        </p:grpSp>
      </p:grpSp>
      <p:sp>
        <p:nvSpPr>
          <p:cNvPr id="6" name="TextBox 5"/>
          <p:cNvSpPr txBox="1"/>
          <p:nvPr/>
        </p:nvSpPr>
        <p:spPr>
          <a:xfrm>
            <a:off x="9268222" y="6488668"/>
            <a:ext cx="3750198" cy="369332"/>
          </a:xfrm>
          <a:prstGeom prst="rect">
            <a:avLst/>
          </a:prstGeom>
          <a:noFill/>
        </p:spPr>
        <p:txBody>
          <a:bodyPr wrap="square" rtlCol="0">
            <a:spAutoFit/>
          </a:bodyPr>
          <a:lstStyle/>
          <a:p>
            <a:r>
              <a:rPr lang="en-US" dirty="0" smtClean="0"/>
              <a:t>SOURCE: Edwards et al, 2017</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24</a:t>
            </a:fld>
            <a:endParaRPr lang="en-US"/>
          </a:p>
        </p:txBody>
      </p:sp>
    </p:spTree>
    <p:extLst>
      <p:ext uri="{BB962C8B-B14F-4D97-AF65-F5344CB8AC3E}">
        <p14:creationId xmlns:p14="http://schemas.microsoft.com/office/powerpoint/2010/main" val="38243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9"/>
                                        </p:tgtEl>
                                      </p:cBhvr>
                                    </p:animEffect>
                                    <p:set>
                                      <p:cBhvr>
                                        <p:cTn id="7" dur="1" fill="hold">
                                          <p:stCondLst>
                                            <p:cond delay="1999"/>
                                          </p:stCondLst>
                                        </p:cTn>
                                        <p:tgtEl>
                                          <p:spTgt spid="5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Needs in ART Adherence</a:t>
            </a:r>
            <a:endParaRPr lang="en-US" dirty="0"/>
          </a:p>
        </p:txBody>
      </p:sp>
      <p:sp>
        <p:nvSpPr>
          <p:cNvPr id="3" name="Content Placeholder 2"/>
          <p:cNvSpPr>
            <a:spLocks noGrp="1"/>
          </p:cNvSpPr>
          <p:nvPr>
            <p:ph idx="1"/>
          </p:nvPr>
        </p:nvSpPr>
        <p:spPr/>
        <p:txBody>
          <a:bodyPr/>
          <a:lstStyle/>
          <a:p>
            <a:r>
              <a:rPr lang="en-US" dirty="0" smtClean="0"/>
              <a:t>Research finds that housing instability, food insecurity, and limited transportation had </a:t>
            </a:r>
            <a:r>
              <a:rPr lang="en-US" dirty="0" smtClean="0">
                <a:solidFill>
                  <a:srgbClr val="FFFF00"/>
                </a:solidFill>
              </a:rPr>
              <a:t>a hierarchical effect </a:t>
            </a:r>
            <a:r>
              <a:rPr lang="en-US" dirty="0" smtClean="0"/>
              <a:t>on interpersonal and personal resources</a:t>
            </a:r>
          </a:p>
          <a:p>
            <a:r>
              <a:rPr lang="en-US" dirty="0" smtClean="0"/>
              <a:t>Lack of access to transportation was the only basic resource that seemed to have a direct, negative effect on ART adherence</a:t>
            </a:r>
          </a:p>
          <a:p>
            <a:r>
              <a:rPr lang="en-US" dirty="0" smtClean="0"/>
              <a:t>Some of the negative effects were reduced through </a:t>
            </a:r>
            <a:r>
              <a:rPr lang="en-US" dirty="0" smtClean="0">
                <a:solidFill>
                  <a:srgbClr val="FFFF00"/>
                </a:solidFill>
              </a:rPr>
              <a:t>home-based care and medication delivery</a:t>
            </a:r>
          </a:p>
          <a:p>
            <a:r>
              <a:rPr lang="en-US" dirty="0" smtClean="0"/>
              <a:t>Food, housing, and transportation issues often co-occur for individuals in poverty</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25</a:t>
            </a:fld>
            <a:endParaRPr lang="en-US"/>
          </a:p>
        </p:txBody>
      </p:sp>
      <p:sp>
        <p:nvSpPr>
          <p:cNvPr id="5" name="TextBox 4"/>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1180469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Basic Needs</a:t>
            </a:r>
            <a:endParaRPr lang="en-US" dirty="0"/>
          </a:p>
        </p:txBody>
      </p:sp>
      <p:sp>
        <p:nvSpPr>
          <p:cNvPr id="3" name="Content Placeholder 2"/>
          <p:cNvSpPr>
            <a:spLocks noGrp="1"/>
          </p:cNvSpPr>
          <p:nvPr>
            <p:ph idx="1"/>
          </p:nvPr>
        </p:nvSpPr>
        <p:spPr>
          <a:xfrm>
            <a:off x="1120000" y="1825624"/>
            <a:ext cx="10233800" cy="4740545"/>
          </a:xfrm>
        </p:spPr>
        <p:txBody>
          <a:bodyPr>
            <a:normAutofit/>
          </a:bodyPr>
          <a:lstStyle/>
          <a:p>
            <a:r>
              <a:rPr lang="en-US" dirty="0" smtClean="0"/>
              <a:t>Interventions providing supplemental food have shown indications of increasing adherence</a:t>
            </a:r>
          </a:p>
          <a:p>
            <a:r>
              <a:rPr lang="en-US" dirty="0" smtClean="0"/>
              <a:t>Establishing housing is associated with improved functioning and physiological conditions for individuals with HIV</a:t>
            </a:r>
          </a:p>
          <a:p>
            <a:r>
              <a:rPr lang="en-US" dirty="0" smtClean="0"/>
              <a:t>Additional research on HIV-related stigma as a mediating factor is needed</a:t>
            </a:r>
          </a:p>
          <a:p>
            <a:r>
              <a:rPr lang="en-US" dirty="0" smtClean="0">
                <a:solidFill>
                  <a:srgbClr val="FFFF00"/>
                </a:solidFill>
              </a:rPr>
              <a:t>Effective case management </a:t>
            </a:r>
            <a:r>
              <a:rPr lang="en-US" dirty="0" smtClean="0"/>
              <a:t>may enhance adherence through reducing instability and unmet needs</a:t>
            </a:r>
          </a:p>
        </p:txBody>
      </p:sp>
      <p:sp>
        <p:nvSpPr>
          <p:cNvPr id="4" name="Slide Number Placeholder 3"/>
          <p:cNvSpPr>
            <a:spLocks noGrp="1"/>
          </p:cNvSpPr>
          <p:nvPr>
            <p:ph type="sldNum" sz="quarter" idx="12"/>
          </p:nvPr>
        </p:nvSpPr>
        <p:spPr/>
        <p:txBody>
          <a:bodyPr/>
          <a:lstStyle/>
          <a:p>
            <a:fld id="{1AB15DB1-8E10-4517-86FA-3AB67A7F16AE}" type="slidenum">
              <a:rPr lang="en-US" smtClean="0"/>
              <a:t>26</a:t>
            </a:fld>
            <a:endParaRPr lang="en-US"/>
          </a:p>
        </p:txBody>
      </p:sp>
      <p:sp>
        <p:nvSpPr>
          <p:cNvPr id="5" name="TextBox 4"/>
          <p:cNvSpPr txBox="1"/>
          <p:nvPr/>
        </p:nvSpPr>
        <p:spPr>
          <a:xfrm>
            <a:off x="266218" y="6400800"/>
            <a:ext cx="4872941" cy="369332"/>
          </a:xfrm>
          <a:prstGeom prst="rect">
            <a:avLst/>
          </a:prstGeom>
          <a:noFill/>
        </p:spPr>
        <p:txBody>
          <a:bodyPr wrap="square" rtlCol="0">
            <a:spAutoFit/>
          </a:bodyPr>
          <a:lstStyle/>
          <a:p>
            <a:r>
              <a:rPr lang="en-US" dirty="0" smtClean="0"/>
              <a:t>SOURCE: Cornelius et al., 2017 </a:t>
            </a:r>
            <a:endParaRPr lang="en-US" dirty="0"/>
          </a:p>
        </p:txBody>
      </p:sp>
    </p:spTree>
    <p:extLst>
      <p:ext uri="{BB962C8B-B14F-4D97-AF65-F5344CB8AC3E}">
        <p14:creationId xmlns:p14="http://schemas.microsoft.com/office/powerpoint/2010/main" val="13756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Addressing Basic Needs: Housing First</a:t>
            </a:r>
            <a:endParaRPr lang="en-US" dirty="0"/>
          </a:p>
        </p:txBody>
      </p:sp>
      <p:sp>
        <p:nvSpPr>
          <p:cNvPr id="3" name="Content Placeholder 2"/>
          <p:cNvSpPr>
            <a:spLocks noGrp="1"/>
          </p:cNvSpPr>
          <p:nvPr>
            <p:ph idx="1"/>
          </p:nvPr>
        </p:nvSpPr>
        <p:spPr>
          <a:xfrm>
            <a:off x="645459" y="1583577"/>
            <a:ext cx="10789024" cy="5032375"/>
          </a:xfrm>
        </p:spPr>
        <p:txBody>
          <a:bodyPr>
            <a:normAutofit/>
          </a:bodyPr>
          <a:lstStyle/>
          <a:p>
            <a:r>
              <a:rPr lang="en-US" dirty="0">
                <a:solidFill>
                  <a:srgbClr val="FFFF00"/>
                </a:solidFill>
              </a:rPr>
              <a:t>But isn’t providing basic resources cost prohibitive and enabling?</a:t>
            </a:r>
          </a:p>
          <a:p>
            <a:r>
              <a:rPr lang="en-US" dirty="0"/>
              <a:t>Costs for HIV-related housing may actually mitigate expenses from emergency room visits and higher level care health costs</a:t>
            </a:r>
          </a:p>
          <a:p>
            <a:r>
              <a:rPr lang="en-US" dirty="0" smtClean="0">
                <a:solidFill>
                  <a:srgbClr val="FFFF00"/>
                </a:solidFill>
              </a:rPr>
              <a:t>Housing First </a:t>
            </a:r>
            <a:r>
              <a:rPr lang="en-US" dirty="0" smtClean="0"/>
              <a:t>is a national alliance providing assistance to end homelessness</a:t>
            </a:r>
          </a:p>
          <a:p>
            <a:r>
              <a:rPr lang="en-US" dirty="0" smtClean="0"/>
              <a:t>Does not require prerequisites for accessing housing </a:t>
            </a:r>
          </a:p>
          <a:p>
            <a:r>
              <a:rPr lang="en-US" dirty="0" smtClean="0"/>
              <a:t>Individuals in Housing First</a:t>
            </a:r>
          </a:p>
          <a:p>
            <a:pPr lvl="1"/>
            <a:r>
              <a:rPr lang="en-US" dirty="0" smtClean="0"/>
              <a:t>Access housing </a:t>
            </a:r>
            <a:r>
              <a:rPr lang="en-US" dirty="0" smtClean="0">
                <a:solidFill>
                  <a:srgbClr val="FFFF00"/>
                </a:solidFill>
              </a:rPr>
              <a:t>faster</a:t>
            </a:r>
          </a:p>
          <a:p>
            <a:pPr lvl="1"/>
            <a:r>
              <a:rPr lang="en-US" dirty="0" smtClean="0"/>
              <a:t>Have a housing </a:t>
            </a:r>
            <a:r>
              <a:rPr lang="en-US" dirty="0" smtClean="0">
                <a:solidFill>
                  <a:srgbClr val="FFFF00"/>
                </a:solidFill>
              </a:rPr>
              <a:t>retention rate </a:t>
            </a:r>
            <a:r>
              <a:rPr lang="en-US" dirty="0" smtClean="0"/>
              <a:t>of up to 98%</a:t>
            </a:r>
          </a:p>
          <a:p>
            <a:pPr lvl="1"/>
            <a:r>
              <a:rPr lang="en-US" dirty="0" smtClean="0"/>
              <a:t>An </a:t>
            </a:r>
            <a:r>
              <a:rPr lang="en-US" dirty="0" smtClean="0">
                <a:solidFill>
                  <a:srgbClr val="FFFF00"/>
                </a:solidFill>
              </a:rPr>
              <a:t>average cost savings </a:t>
            </a:r>
            <a:r>
              <a:rPr lang="en-US" dirty="0" smtClean="0"/>
              <a:t>for emergency services of </a:t>
            </a:r>
            <a:r>
              <a:rPr lang="en-US" dirty="0" smtClean="0">
                <a:solidFill>
                  <a:srgbClr val="FFFF00"/>
                </a:solidFill>
              </a:rPr>
              <a:t>$31,545 over two years</a:t>
            </a:r>
          </a:p>
          <a:p>
            <a:pPr lvl="1"/>
            <a:r>
              <a:rPr lang="en-US" dirty="0" smtClean="0"/>
              <a:t>Cost up to </a:t>
            </a:r>
            <a:r>
              <a:rPr lang="en-US" dirty="0" smtClean="0">
                <a:solidFill>
                  <a:srgbClr val="FFFF00"/>
                </a:solidFill>
              </a:rPr>
              <a:t>$23,000 less to house </a:t>
            </a:r>
            <a:r>
              <a:rPr lang="en-US" dirty="0" smtClean="0"/>
              <a:t>compared to shelter programs</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27</a:t>
            </a:fld>
            <a:endParaRPr lang="en-US"/>
          </a:p>
        </p:txBody>
      </p:sp>
    </p:spTree>
    <p:extLst>
      <p:ext uri="{BB962C8B-B14F-4D97-AF65-F5344CB8AC3E}">
        <p14:creationId xmlns:p14="http://schemas.microsoft.com/office/powerpoint/2010/main" val="397335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left)">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6000" dirty="0" smtClean="0"/>
              <a:t>Factors Related to Intersectionality</a:t>
            </a:r>
            <a:endParaRPr lang="en-US" sz="6000" dirty="0"/>
          </a:p>
        </p:txBody>
      </p:sp>
      <p:sp>
        <p:nvSpPr>
          <p:cNvPr id="2" name="Slide Number Placeholder 1"/>
          <p:cNvSpPr>
            <a:spLocks noGrp="1"/>
          </p:cNvSpPr>
          <p:nvPr>
            <p:ph type="sldNum" sz="quarter" idx="12"/>
          </p:nvPr>
        </p:nvSpPr>
        <p:spPr/>
        <p:txBody>
          <a:bodyPr/>
          <a:lstStyle/>
          <a:p>
            <a:fld id="{1AB15DB1-8E10-4517-86FA-3AB67A7F16AE}" type="slidenum">
              <a:rPr lang="en-US" smtClean="0"/>
              <a:t>28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615" y="1937480"/>
            <a:ext cx="3782471" cy="2524637"/>
          </a:xfrm>
          <a:prstGeom prst="rect">
            <a:avLst/>
          </a:prstGeom>
          <a:ln>
            <a:noFill/>
          </a:ln>
          <a:effectLst>
            <a:softEdge rad="112500"/>
          </a:effectLst>
        </p:spPr>
      </p:pic>
    </p:spTree>
    <p:extLst>
      <p:ext uri="{BB962C8B-B14F-4D97-AF65-F5344CB8AC3E}">
        <p14:creationId xmlns:p14="http://schemas.microsoft.com/office/powerpoint/2010/main" val="1606089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of HIV/AIDS</a:t>
            </a:r>
            <a:endParaRPr lang="en-US" dirty="0"/>
          </a:p>
        </p:txBody>
      </p:sp>
      <p:sp>
        <p:nvSpPr>
          <p:cNvPr id="3" name="Content Placeholder 2"/>
          <p:cNvSpPr>
            <a:spLocks noGrp="1"/>
          </p:cNvSpPr>
          <p:nvPr>
            <p:ph idx="1"/>
          </p:nvPr>
        </p:nvSpPr>
        <p:spPr/>
        <p:txBody>
          <a:bodyPr/>
          <a:lstStyle/>
          <a:p>
            <a:r>
              <a:rPr lang="en-US" dirty="0" smtClean="0"/>
              <a:t>What is intersectionality? </a:t>
            </a:r>
          </a:p>
          <a:p>
            <a:r>
              <a:rPr lang="en-US" dirty="0" smtClean="0"/>
              <a:t>A definition initially advanced by </a:t>
            </a:r>
            <a:r>
              <a:rPr lang="en-US" dirty="0" err="1" smtClean="0"/>
              <a:t>Kimberle</a:t>
            </a:r>
            <a:r>
              <a:rPr lang="en-US" dirty="0" smtClean="0"/>
              <a:t> Crenshaw in 1988 as a method of delineating challenges faced by feminists of color: </a:t>
            </a:r>
          </a:p>
          <a:p>
            <a:r>
              <a:rPr lang="en-US" dirty="0" smtClean="0"/>
              <a:t>“paradigm </a:t>
            </a:r>
            <a:r>
              <a:rPr lang="en-US" dirty="0"/>
              <a:t>of intersectionality challenges </a:t>
            </a:r>
            <a:r>
              <a:rPr lang="en-US" dirty="0" smtClean="0"/>
              <a:t>single category </a:t>
            </a:r>
            <a:r>
              <a:rPr lang="en-US" dirty="0"/>
              <a:t>thinking about identity and group status and emphasizes approaches that interrogate how race, class, gender, sexuality, and other social locations operate simultaneously in social </a:t>
            </a:r>
            <a:r>
              <a:rPr lang="en-US" dirty="0" smtClean="0"/>
              <a:t>life”</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29</a:t>
            </a:fld>
            <a:endParaRPr lang="en-US"/>
          </a:p>
        </p:txBody>
      </p:sp>
      <p:sp>
        <p:nvSpPr>
          <p:cNvPr id="5" name="TextBox 4"/>
          <p:cNvSpPr txBox="1"/>
          <p:nvPr/>
        </p:nvSpPr>
        <p:spPr>
          <a:xfrm>
            <a:off x="127322" y="6366076"/>
            <a:ext cx="3692324" cy="369332"/>
          </a:xfrm>
          <a:prstGeom prst="rect">
            <a:avLst/>
          </a:prstGeom>
          <a:noFill/>
        </p:spPr>
        <p:txBody>
          <a:bodyPr wrap="square" rtlCol="0">
            <a:spAutoFit/>
          </a:bodyPr>
          <a:lstStyle/>
          <a:p>
            <a:r>
              <a:rPr lang="en-US" dirty="0" smtClean="0"/>
              <a:t>SOURCE: Watkins-Hayes, 2014</a:t>
            </a:r>
            <a:endParaRPr lang="en-US" dirty="0"/>
          </a:p>
        </p:txBody>
      </p:sp>
    </p:spTree>
    <p:extLst>
      <p:ext uri="{BB962C8B-B14F-4D97-AF65-F5344CB8AC3E}">
        <p14:creationId xmlns:p14="http://schemas.microsoft.com/office/powerpoint/2010/main" val="862418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84"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762000"/>
            <a:ext cx="7315200" cy="1293592"/>
          </a:xfrm>
        </p:spPr>
        <p:txBody>
          <a:bodyPr>
            <a:normAutofit/>
          </a:bodyPr>
          <a:lstStyle/>
          <a:p>
            <a:r>
              <a:rPr lang="en-US" sz="4400" b="1" dirty="0">
                <a:solidFill>
                  <a:schemeClr val="bg1">
                    <a:lumMod val="65000"/>
                    <a:lumOff val="35000"/>
                  </a:schemeClr>
                </a:solidFill>
              </a:rPr>
              <a:t>Test Your Knowledge</a:t>
            </a:r>
          </a:p>
        </p:txBody>
      </p:sp>
      <p:sp>
        <p:nvSpPr>
          <p:cNvPr id="7" name="Slide Number Placeholder 2"/>
          <p:cNvSpPr>
            <a:spLocks noGrp="1"/>
          </p:cNvSpPr>
          <p:nvPr>
            <p:ph type="sldNum" sz="quarter" idx="4294967295"/>
          </p:nvPr>
        </p:nvSpPr>
        <p:spPr>
          <a:xfrm>
            <a:off x="8534400" y="6361330"/>
            <a:ext cx="2057400" cy="365125"/>
          </a:xfrm>
          <a:prstGeom prst="rect">
            <a:avLst/>
          </a:prstGeom>
        </p:spPr>
        <p:txBody>
          <a:bodyPr/>
          <a:lstStyle/>
          <a:p>
            <a:pPr algn="r"/>
            <a:r>
              <a:rPr lang="en-US" altLang="en-US" dirty="0"/>
              <a:t>3</a:t>
            </a:r>
          </a:p>
        </p:txBody>
      </p:sp>
    </p:spTree>
    <p:extLst>
      <p:ext uri="{BB962C8B-B14F-4D97-AF65-F5344CB8AC3E}">
        <p14:creationId xmlns:p14="http://schemas.microsoft.com/office/powerpoint/2010/main" val="1514610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of HIV/AIDS</a:t>
            </a:r>
            <a:endParaRPr lang="en-US" dirty="0"/>
          </a:p>
        </p:txBody>
      </p:sp>
      <p:sp>
        <p:nvSpPr>
          <p:cNvPr id="3" name="Content Placeholder 2"/>
          <p:cNvSpPr>
            <a:spLocks noGrp="1"/>
          </p:cNvSpPr>
          <p:nvPr>
            <p:ph idx="1"/>
          </p:nvPr>
        </p:nvSpPr>
        <p:spPr>
          <a:xfrm>
            <a:off x="1050552" y="1640430"/>
            <a:ext cx="10233800" cy="4661672"/>
          </a:xfrm>
        </p:spPr>
        <p:txBody>
          <a:bodyPr>
            <a:normAutofit/>
          </a:bodyPr>
          <a:lstStyle/>
          <a:p>
            <a:r>
              <a:rPr lang="en-US" dirty="0" smtClean="0"/>
              <a:t>Most new infections in the US occur via male-to-male sexual contact</a:t>
            </a:r>
          </a:p>
          <a:p>
            <a:r>
              <a:rPr lang="en-US" dirty="0" smtClean="0"/>
              <a:t>MSM make up 4% of the US population but account for 78% of all new HIV infections among males</a:t>
            </a:r>
          </a:p>
          <a:p>
            <a:r>
              <a:rPr lang="en-US" dirty="0" smtClean="0"/>
              <a:t>25% of new infections are the result of heterosexual contact</a:t>
            </a:r>
          </a:p>
          <a:p>
            <a:r>
              <a:rPr lang="en-US" dirty="0" smtClean="0"/>
              <a:t>Heterosexual contact is most typically reported in women who report infection (20% of all new cases)</a:t>
            </a:r>
          </a:p>
          <a:p>
            <a:r>
              <a:rPr lang="en-US" dirty="0" smtClean="0"/>
              <a:t>8% are the result of intravenous drug use</a:t>
            </a:r>
          </a:p>
          <a:p>
            <a:r>
              <a:rPr lang="en-US" dirty="0" smtClean="0"/>
              <a:t>Black individuals </a:t>
            </a:r>
            <a:r>
              <a:rPr lang="en-US" dirty="0"/>
              <a:t>make up 12% of the US population yet </a:t>
            </a:r>
            <a:r>
              <a:rPr lang="en-US" dirty="0" smtClean="0"/>
              <a:t>comprise 45% of all people </a:t>
            </a:r>
            <a:r>
              <a:rPr lang="en-US" dirty="0"/>
              <a:t>living with HIV/AIDS </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1AB15DB1-8E10-4517-86FA-3AB67A7F16AE}" type="slidenum">
              <a:rPr lang="en-US" smtClean="0"/>
              <a:t>30</a:t>
            </a:fld>
            <a:endParaRPr lang="en-US"/>
          </a:p>
        </p:txBody>
      </p:sp>
      <p:sp>
        <p:nvSpPr>
          <p:cNvPr id="5" name="TextBox 4"/>
          <p:cNvSpPr txBox="1"/>
          <p:nvPr/>
        </p:nvSpPr>
        <p:spPr>
          <a:xfrm>
            <a:off x="127321" y="6366076"/>
            <a:ext cx="5914663" cy="369332"/>
          </a:xfrm>
          <a:prstGeom prst="rect">
            <a:avLst/>
          </a:prstGeom>
          <a:noFill/>
        </p:spPr>
        <p:txBody>
          <a:bodyPr wrap="square" rtlCol="0">
            <a:spAutoFit/>
          </a:bodyPr>
          <a:lstStyle/>
          <a:p>
            <a:r>
              <a:rPr lang="en-US" dirty="0" smtClean="0"/>
              <a:t>SOURCE: Watkins-Hayes, 2014; CDC, 2017</a:t>
            </a:r>
            <a:endParaRPr lang="en-US" dirty="0"/>
          </a:p>
        </p:txBody>
      </p:sp>
    </p:spTree>
    <p:extLst>
      <p:ext uri="{BB962C8B-B14F-4D97-AF65-F5344CB8AC3E}">
        <p14:creationId xmlns:p14="http://schemas.microsoft.com/office/powerpoint/2010/main" val="2478928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CDC Report - 2016</a:t>
            </a:r>
          </a:p>
        </p:txBody>
      </p:sp>
      <p:sp>
        <p:nvSpPr>
          <p:cNvPr id="6" name="Content Placeholder 5"/>
          <p:cNvSpPr>
            <a:spLocks noGrp="1"/>
          </p:cNvSpPr>
          <p:nvPr>
            <p:ph sz="half" idx="1"/>
          </p:nvPr>
        </p:nvSpPr>
        <p:spPr>
          <a:xfrm>
            <a:off x="609600" y="1600199"/>
            <a:ext cx="8171268" cy="4129391"/>
          </a:xfrm>
        </p:spPr>
        <p:txBody>
          <a:bodyPr>
            <a:noAutofit/>
          </a:bodyPr>
          <a:lstStyle/>
          <a:p>
            <a:r>
              <a:rPr lang="en-US" dirty="0"/>
              <a:t>If current HIV diagnoses rates persist in the U.S.:  </a:t>
            </a:r>
          </a:p>
          <a:p>
            <a:pPr lvl="1"/>
            <a:r>
              <a:rPr lang="en-US" sz="3600" b="1" dirty="0"/>
              <a:t>1 in 2 </a:t>
            </a:r>
            <a:r>
              <a:rPr lang="en-US" sz="3600" dirty="0"/>
              <a:t>Black MSM will be diagnosed with HIV during their lifetime </a:t>
            </a:r>
          </a:p>
          <a:p>
            <a:pPr lvl="1"/>
            <a:endParaRPr lang="en-US" sz="3600" b="1" dirty="0" smtClean="0"/>
          </a:p>
          <a:p>
            <a:pPr lvl="1"/>
            <a:r>
              <a:rPr lang="en-US" sz="3600" b="1" dirty="0" smtClean="0"/>
              <a:t>1 </a:t>
            </a:r>
            <a:r>
              <a:rPr lang="en-US" sz="3600" b="1" dirty="0"/>
              <a:t>in 4 </a:t>
            </a:r>
            <a:r>
              <a:rPr lang="en-US" sz="3600" dirty="0"/>
              <a:t>Latino MSM will be diagnosed with HIV during their lifetime </a:t>
            </a:r>
          </a:p>
          <a:p>
            <a:pPr lvl="1"/>
            <a:endParaRPr lang="en-US" sz="3600" b="1" dirty="0" smtClean="0"/>
          </a:p>
          <a:p>
            <a:pPr lvl="1"/>
            <a:r>
              <a:rPr lang="en-US" sz="3600" b="1" dirty="0" smtClean="0"/>
              <a:t>1 </a:t>
            </a:r>
            <a:r>
              <a:rPr lang="en-US" sz="3600" b="1" dirty="0"/>
              <a:t>in 11 </a:t>
            </a:r>
            <a:r>
              <a:rPr lang="en-US" sz="3600" dirty="0"/>
              <a:t>White MSM will be diagnosed with HIV during their lifetime </a:t>
            </a:r>
          </a:p>
          <a:p>
            <a:pPr marL="457063" lvl="1" indent="0">
              <a:buNone/>
            </a:pPr>
            <a:endParaRPr lang="en-US" sz="3600" dirty="0"/>
          </a:p>
          <a:p>
            <a:pPr lvl="1"/>
            <a:endParaRPr lang="en-US" sz="3600" dirty="0"/>
          </a:p>
          <a:p>
            <a:pPr lvl="1"/>
            <a:endParaRPr lang="en-US" sz="3600" dirty="0"/>
          </a:p>
        </p:txBody>
      </p:sp>
      <p:sp>
        <p:nvSpPr>
          <p:cNvPr id="8" name="TextBox 7"/>
          <p:cNvSpPr txBox="1"/>
          <p:nvPr/>
        </p:nvSpPr>
        <p:spPr>
          <a:xfrm>
            <a:off x="95250" y="6413698"/>
            <a:ext cx="5715000" cy="369332"/>
          </a:xfrm>
          <a:prstGeom prst="rect">
            <a:avLst/>
          </a:prstGeom>
          <a:noFill/>
        </p:spPr>
        <p:txBody>
          <a:bodyPr wrap="square" rtlCol="0">
            <a:spAutoFit/>
          </a:bodyPr>
          <a:lstStyle/>
          <a:p>
            <a:r>
              <a:rPr lang="en-US" dirty="0"/>
              <a:t>SOURCE: CDC, 2016</a:t>
            </a:r>
          </a:p>
        </p:txBody>
      </p:sp>
      <p:graphicFrame>
        <p:nvGraphicFramePr>
          <p:cNvPr id="4" name="Chart 3"/>
          <p:cNvGraphicFramePr/>
          <p:nvPr>
            <p:extLst>
              <p:ext uri="{D42A27DB-BD31-4B8C-83A1-F6EECF244321}">
                <p14:modId xmlns:p14="http://schemas.microsoft.com/office/powerpoint/2010/main" val="4054040006"/>
              </p:ext>
            </p:extLst>
          </p:nvPr>
        </p:nvGraphicFramePr>
        <p:xfrm>
          <a:off x="8288938" y="1411569"/>
          <a:ext cx="2681407" cy="2332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550508605"/>
              </p:ext>
            </p:extLst>
          </p:nvPr>
        </p:nvGraphicFramePr>
        <p:xfrm>
          <a:off x="8335237" y="3080778"/>
          <a:ext cx="2681407" cy="23328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nvPr>
        </p:nvGraphicFramePr>
        <p:xfrm>
          <a:off x="8323662" y="4809758"/>
          <a:ext cx="2681407" cy="2332807"/>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4"/>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t>31</a:t>
            </a:r>
            <a:endParaRPr lang="en-US" sz="1200" dirty="0"/>
          </a:p>
        </p:txBody>
      </p:sp>
    </p:spTree>
    <p:extLst>
      <p:ext uri="{BB962C8B-B14F-4D97-AF65-F5344CB8AC3E}">
        <p14:creationId xmlns:p14="http://schemas.microsoft.com/office/powerpoint/2010/main" val="31614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wipe(left)">
                                      <p:cBhvr>
                                        <p:cTn id="7" dur="500"/>
                                        <p:tgtEl>
                                          <p:spTgt spid="6">
                                            <p:txEl>
                                              <p:pRg st="5" end="5"/>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Graphic spid="4" grpId="0">
        <p:bldAsOne/>
      </p:bldGraphic>
      <p:bldGraphic spid="12" grpId="0">
        <p:bldAsOne/>
      </p:bldGraphic>
      <p:bldGraphic spid="11"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Incidence among YMSM</a:t>
            </a:r>
          </a:p>
        </p:txBody>
      </p:sp>
      <p:sp>
        <p:nvSpPr>
          <p:cNvPr id="3" name="Content Placeholder 2"/>
          <p:cNvSpPr>
            <a:spLocks noGrp="1"/>
          </p:cNvSpPr>
          <p:nvPr>
            <p:ph sz="half" idx="1"/>
          </p:nvPr>
        </p:nvSpPr>
        <p:spPr>
          <a:xfrm>
            <a:off x="168442" y="1443789"/>
            <a:ext cx="6003758" cy="4752474"/>
          </a:xfrm>
        </p:spPr>
        <p:txBody>
          <a:bodyPr>
            <a:normAutofit lnSpcReduction="10000"/>
          </a:bodyPr>
          <a:lstStyle/>
          <a:p>
            <a:pPr>
              <a:spcAft>
                <a:spcPts val="1200"/>
              </a:spcAft>
            </a:pPr>
            <a:r>
              <a:rPr lang="en-US" dirty="0"/>
              <a:t>In 2014, YMSM accounted for 80% of new HIV infections among 13-24 year olds in the U.S.</a:t>
            </a:r>
          </a:p>
          <a:p>
            <a:pPr marL="0" indent="0">
              <a:spcAft>
                <a:spcPts val="1800"/>
              </a:spcAft>
              <a:buNone/>
            </a:pPr>
            <a:endParaRPr lang="en-US" sz="1200" dirty="0"/>
          </a:p>
          <a:p>
            <a:pPr>
              <a:spcAft>
                <a:spcPts val="3000"/>
              </a:spcAft>
            </a:pPr>
            <a:r>
              <a:rPr lang="en-US" dirty="0"/>
              <a:t>Between 2005 and 2015, HIV diagnoses among African American and Hispanic/Latino YMSM increased 87%</a:t>
            </a:r>
          </a:p>
          <a:p>
            <a:pPr>
              <a:spcAft>
                <a:spcPts val="3000"/>
              </a:spcAft>
            </a:pPr>
            <a:r>
              <a:rPr lang="en-US" dirty="0"/>
              <a:t>55% of HIV-positive YMSM in 2014 were African American</a:t>
            </a:r>
          </a:p>
        </p:txBody>
      </p:sp>
      <p:graphicFrame>
        <p:nvGraphicFramePr>
          <p:cNvPr id="6" name="Content Placeholder 5"/>
          <p:cNvGraphicFramePr>
            <a:graphicFrameLocks noGrp="1"/>
          </p:cNvGraphicFramePr>
          <p:nvPr>
            <p:ph sz="half" idx="2"/>
            <p:extLst/>
          </p:nvPr>
        </p:nvGraphicFramePr>
        <p:xfrm>
          <a:off x="8426115" y="1159043"/>
          <a:ext cx="2895600" cy="19401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6527482"/>
            <a:ext cx="5715000" cy="369332"/>
          </a:xfrm>
          <a:prstGeom prst="rect">
            <a:avLst/>
          </a:prstGeom>
          <a:noFill/>
        </p:spPr>
        <p:txBody>
          <a:bodyPr wrap="square" rtlCol="0">
            <a:spAutoFit/>
          </a:bodyPr>
          <a:lstStyle/>
          <a:p>
            <a:r>
              <a:rPr lang="en-US" dirty="0"/>
              <a:t>SOURCES: CDC, 2016; CDC, 2013; Prejean et al., 2011.</a:t>
            </a:r>
          </a:p>
        </p:txBody>
      </p:sp>
      <p:graphicFrame>
        <p:nvGraphicFramePr>
          <p:cNvPr id="7" name="Content Placeholder 5"/>
          <p:cNvGraphicFramePr>
            <a:graphicFrameLocks/>
          </p:cNvGraphicFramePr>
          <p:nvPr>
            <p:extLst/>
          </p:nvPr>
        </p:nvGraphicFramePr>
        <p:xfrm>
          <a:off x="8426115" y="2863231"/>
          <a:ext cx="2895600" cy="1940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5"/>
          <p:cNvGraphicFramePr>
            <a:graphicFrameLocks/>
          </p:cNvGraphicFramePr>
          <p:nvPr>
            <p:extLst/>
          </p:nvPr>
        </p:nvGraphicFramePr>
        <p:xfrm>
          <a:off x="8426115" y="4763936"/>
          <a:ext cx="2895600" cy="1940176"/>
        </p:xfrm>
        <a:graphic>
          <a:graphicData uri="http://schemas.openxmlformats.org/drawingml/2006/chart">
            <c:chart xmlns:c="http://schemas.openxmlformats.org/drawingml/2006/chart" xmlns:r="http://schemas.openxmlformats.org/officeDocument/2006/relationships" r:id="rId5"/>
          </a:graphicData>
        </a:graphic>
      </p:graphicFrame>
      <p:sp>
        <p:nvSpPr>
          <p:cNvPr id="9" name="Right Arrow 8"/>
          <p:cNvSpPr/>
          <p:nvPr/>
        </p:nvSpPr>
        <p:spPr>
          <a:xfrm>
            <a:off x="6689557" y="3528519"/>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89557" y="1824331"/>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689557" y="5232707"/>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AB15DB1-8E10-4517-86FA-3AB67A7F16AE}" type="slidenum">
              <a:rPr lang="en-US" smtClean="0"/>
              <a:t>32</a:t>
            </a:fld>
            <a:endParaRPr lang="en-US" dirty="0"/>
          </a:p>
        </p:txBody>
      </p:sp>
    </p:spTree>
    <p:extLst>
      <p:ext uri="{BB962C8B-B14F-4D97-AF65-F5344CB8AC3E}">
        <p14:creationId xmlns:p14="http://schemas.microsoft.com/office/powerpoint/2010/main" val="3727319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Intersectionality: MSM</a:t>
            </a:r>
            <a:endParaRPr lang="en-US" dirty="0"/>
          </a:p>
        </p:txBody>
      </p:sp>
      <p:sp>
        <p:nvSpPr>
          <p:cNvPr id="6" name="Content Placeholder 5"/>
          <p:cNvSpPr>
            <a:spLocks noGrp="1"/>
          </p:cNvSpPr>
          <p:nvPr>
            <p:ph idx="1"/>
          </p:nvPr>
        </p:nvSpPr>
        <p:spPr/>
        <p:txBody>
          <a:bodyPr/>
          <a:lstStyle/>
          <a:p>
            <a:r>
              <a:rPr lang="en-US" dirty="0" smtClean="0"/>
              <a:t>More likely to experience clinical depression and anxiety than other men</a:t>
            </a:r>
          </a:p>
          <a:p>
            <a:r>
              <a:rPr lang="en-US" dirty="0" smtClean="0"/>
              <a:t>Have elevated rates of childhood sexual abuse relative to US population and heterosexual men</a:t>
            </a:r>
          </a:p>
          <a:p>
            <a:r>
              <a:rPr lang="en-US" dirty="0" smtClean="0"/>
              <a:t>Latino MSM are 2x more likely to report childhood sexual abuse than non-Latino MSM</a:t>
            </a:r>
          </a:p>
          <a:p>
            <a:r>
              <a:rPr lang="en-US" dirty="0" smtClean="0"/>
              <a:t>Individuals having experienced childhood sexual abuse are more likely to report sexual encounters</a:t>
            </a:r>
          </a:p>
          <a:p>
            <a:pPr lvl="1"/>
            <a:r>
              <a:rPr lang="en-US" dirty="0" smtClean="0"/>
              <a:t>that involved drug/alcohol use</a:t>
            </a:r>
          </a:p>
          <a:p>
            <a:pPr lvl="1"/>
            <a:r>
              <a:rPr lang="en-US" dirty="0" smtClean="0"/>
              <a:t>with non-monogamous partners</a:t>
            </a:r>
          </a:p>
          <a:p>
            <a:pPr lvl="1"/>
            <a:endParaRPr lang="en-US" dirty="0" smtClean="0"/>
          </a:p>
          <a:p>
            <a:endParaRPr lang="en-US" dirty="0" smtClean="0"/>
          </a:p>
        </p:txBody>
      </p:sp>
      <p:sp>
        <p:nvSpPr>
          <p:cNvPr id="2" name="Slide Number Placeholder 1"/>
          <p:cNvSpPr>
            <a:spLocks noGrp="1"/>
          </p:cNvSpPr>
          <p:nvPr>
            <p:ph type="sldNum" sz="quarter" idx="12"/>
          </p:nvPr>
        </p:nvSpPr>
        <p:spPr/>
        <p:txBody>
          <a:bodyPr/>
          <a:lstStyle/>
          <a:p>
            <a:fld id="{1AB15DB1-8E10-4517-86FA-3AB67A7F16AE}" type="slidenum">
              <a:rPr lang="en-US" smtClean="0"/>
              <a:t>33</a:t>
            </a:fld>
            <a:endParaRPr lang="en-US" dirty="0"/>
          </a:p>
        </p:txBody>
      </p:sp>
      <p:sp>
        <p:nvSpPr>
          <p:cNvPr id="4" name="Rectangle 3"/>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4206263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Social Oppression</a:t>
            </a:r>
            <a:endParaRPr lang="en-US" dirty="0"/>
          </a:p>
        </p:txBody>
      </p:sp>
      <p:sp>
        <p:nvSpPr>
          <p:cNvPr id="3" name="Content Placeholder 2"/>
          <p:cNvSpPr>
            <a:spLocks noGrp="1"/>
          </p:cNvSpPr>
          <p:nvPr>
            <p:ph idx="1"/>
          </p:nvPr>
        </p:nvSpPr>
        <p:spPr/>
        <p:txBody>
          <a:bodyPr/>
          <a:lstStyle/>
          <a:p>
            <a:r>
              <a:rPr lang="en-US" dirty="0" smtClean="0"/>
              <a:t>Social networks are essential</a:t>
            </a:r>
          </a:p>
          <a:p>
            <a:r>
              <a:rPr lang="en-US" dirty="0" smtClean="0"/>
              <a:t>Play a role in shaping sex norms </a:t>
            </a:r>
          </a:p>
          <a:p>
            <a:r>
              <a:rPr lang="en-US" dirty="0" smtClean="0"/>
              <a:t>Isolation from appropriate networks impacts development of healthy sex norms</a:t>
            </a:r>
          </a:p>
          <a:p>
            <a:r>
              <a:rPr lang="en-US" dirty="0" smtClean="0"/>
              <a:t>Men who perceive strong support and risk reduction norms among peers are less likely to engage in unprotected sex</a:t>
            </a:r>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34</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314" y="4645542"/>
            <a:ext cx="4294207" cy="2099390"/>
          </a:xfrm>
          <a:prstGeom prst="rect">
            <a:avLst/>
          </a:prstGeom>
          <a:ln>
            <a:noFill/>
          </a:ln>
          <a:effectLst>
            <a:softEdge rad="112500"/>
          </a:effectLst>
        </p:spPr>
      </p:pic>
      <p:sp>
        <p:nvSpPr>
          <p:cNvPr id="7" name="Slide Number Placeholder 1"/>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34</a:t>
            </a:r>
            <a:endParaRPr lang="en-US" dirty="0"/>
          </a:p>
        </p:txBody>
      </p:sp>
    </p:spTree>
    <p:extLst>
      <p:ext uri="{BB962C8B-B14F-4D97-AF65-F5344CB8AC3E}">
        <p14:creationId xmlns:p14="http://schemas.microsoft.com/office/powerpoint/2010/main" val="933317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Social Oppression</a:t>
            </a:r>
            <a:endParaRPr lang="en-US" dirty="0"/>
          </a:p>
        </p:txBody>
      </p:sp>
      <p:sp>
        <p:nvSpPr>
          <p:cNvPr id="3" name="Content Placeholder 2"/>
          <p:cNvSpPr>
            <a:spLocks noGrp="1"/>
          </p:cNvSpPr>
          <p:nvPr>
            <p:ph idx="1"/>
          </p:nvPr>
        </p:nvSpPr>
        <p:spPr/>
        <p:txBody>
          <a:bodyPr/>
          <a:lstStyle/>
          <a:p>
            <a:r>
              <a:rPr lang="en-US" dirty="0" smtClean="0"/>
              <a:t>Discrimination and financial impacts are correlated with risky sexual behaviors among gay Latino men</a:t>
            </a:r>
          </a:p>
          <a:p>
            <a:r>
              <a:rPr lang="en-US" dirty="0" smtClean="0"/>
              <a:t>Systemic homophobia, racism, financial hardship, limited social support are correlated with unprotected anal sex among black and Latino MSM</a:t>
            </a:r>
          </a:p>
          <a:p>
            <a:r>
              <a:rPr lang="en-US" dirty="0" smtClean="0"/>
              <a:t>Acculturation and migration may act as a protective factor </a:t>
            </a:r>
          </a:p>
          <a:p>
            <a:r>
              <a:rPr lang="en-US" dirty="0" smtClean="0"/>
              <a:t>Other studies have indicated that immigration may exacerbate risk behaviors</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35</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65476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Heterosexual Sex</a:t>
            </a:r>
            <a:endParaRPr lang="en-US" dirty="0"/>
          </a:p>
        </p:txBody>
      </p:sp>
      <p:sp>
        <p:nvSpPr>
          <p:cNvPr id="3" name="Content Placeholder 2"/>
          <p:cNvSpPr>
            <a:spLocks noGrp="1"/>
          </p:cNvSpPr>
          <p:nvPr>
            <p:ph idx="1"/>
          </p:nvPr>
        </p:nvSpPr>
        <p:spPr/>
        <p:txBody>
          <a:bodyPr/>
          <a:lstStyle/>
          <a:p>
            <a:r>
              <a:rPr lang="en-US" dirty="0" smtClean="0"/>
              <a:t>Trends beginning in 2007 indicated that male-to-male and IDU cases were decreasing while heterosexual transmission was increasing</a:t>
            </a:r>
          </a:p>
          <a:p>
            <a:r>
              <a:rPr lang="en-US" dirty="0" smtClean="0"/>
              <a:t>By the end of 2010, women represented 1 in 4 PLWH</a:t>
            </a:r>
          </a:p>
          <a:p>
            <a:r>
              <a:rPr lang="en-US" dirty="0" smtClean="0"/>
              <a:t>HIV is more effectively transmitted from men to women than vice versa during unprotected vaginal or anal intercourse</a:t>
            </a:r>
          </a:p>
          <a:p>
            <a:r>
              <a:rPr lang="en-US" dirty="0" smtClean="0"/>
              <a:t>Challenging the “vulnerability paradigm” to enhance women’s power and agency</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36</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4283997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IV Drug Use</a:t>
            </a:r>
            <a:endParaRPr lang="en-US" dirty="0"/>
          </a:p>
        </p:txBody>
      </p:sp>
      <p:sp>
        <p:nvSpPr>
          <p:cNvPr id="3" name="Content Placeholder 2"/>
          <p:cNvSpPr>
            <a:spLocks noGrp="1"/>
          </p:cNvSpPr>
          <p:nvPr>
            <p:ph idx="1"/>
          </p:nvPr>
        </p:nvSpPr>
        <p:spPr/>
        <p:txBody>
          <a:bodyPr/>
          <a:lstStyle/>
          <a:p>
            <a:r>
              <a:rPr lang="en-US" dirty="0" smtClean="0"/>
              <a:t>IDU is a significant predictor of delayed or no medical intervention</a:t>
            </a:r>
          </a:p>
          <a:p>
            <a:r>
              <a:rPr lang="en-US" dirty="0" smtClean="0"/>
              <a:t>Predicts higher mortality rate</a:t>
            </a:r>
          </a:p>
          <a:p>
            <a:r>
              <a:rPr lang="en-US" dirty="0" smtClean="0"/>
              <a:t>Environmental </a:t>
            </a:r>
            <a:r>
              <a:rPr lang="en-US" dirty="0"/>
              <a:t>f</a:t>
            </a:r>
            <a:r>
              <a:rPr lang="en-US" dirty="0" smtClean="0"/>
              <a:t>actors that increase HIV risk:</a:t>
            </a:r>
          </a:p>
          <a:p>
            <a:pPr lvl="1"/>
            <a:r>
              <a:rPr lang="en-US" dirty="0" smtClean="0"/>
              <a:t>Proximity to shooting galleries</a:t>
            </a:r>
          </a:p>
          <a:p>
            <a:pPr lvl="1"/>
            <a:r>
              <a:rPr lang="en-US" dirty="0" smtClean="0"/>
              <a:t>Limited neighborhood resources</a:t>
            </a:r>
          </a:p>
          <a:p>
            <a:pPr lvl="1"/>
            <a:r>
              <a:rPr lang="en-US" dirty="0" smtClean="0"/>
              <a:t>Neighborhood transitions (such as those produced by gentrification)</a:t>
            </a:r>
            <a:endParaRPr lang="en-US" dirty="0"/>
          </a:p>
          <a:p>
            <a:r>
              <a:rPr lang="en-US" dirty="0" smtClean="0"/>
              <a:t>New cases of HIV from IDU declined 56% between 2008-2014</a:t>
            </a:r>
          </a:p>
          <a:p>
            <a:r>
              <a:rPr lang="en-US" dirty="0" smtClean="0"/>
              <a:t>While 5% of all new cases in 2014 resulted from injection drug use, 3% of all new cases were of gay/bisexual men who injected drugs</a:t>
            </a:r>
          </a:p>
        </p:txBody>
      </p:sp>
      <p:sp>
        <p:nvSpPr>
          <p:cNvPr id="4" name="Slide Number Placeholder 3"/>
          <p:cNvSpPr>
            <a:spLocks noGrp="1"/>
          </p:cNvSpPr>
          <p:nvPr>
            <p:ph type="sldNum" sz="quarter" idx="12"/>
          </p:nvPr>
        </p:nvSpPr>
        <p:spPr/>
        <p:txBody>
          <a:bodyPr/>
          <a:lstStyle/>
          <a:p>
            <a:fld id="{1AB15DB1-8E10-4517-86FA-3AB67A7F16AE}" type="slidenum">
              <a:rPr lang="en-US" smtClean="0"/>
              <a:t>37</a:t>
            </a:fld>
            <a:endParaRPr lang="en-US"/>
          </a:p>
        </p:txBody>
      </p:sp>
      <p:sp>
        <p:nvSpPr>
          <p:cNvPr id="5" name="Rectangle 4"/>
          <p:cNvSpPr/>
          <p:nvPr/>
        </p:nvSpPr>
        <p:spPr>
          <a:xfrm>
            <a:off x="107792" y="6488668"/>
            <a:ext cx="2170081" cy="369332"/>
          </a:xfrm>
          <a:prstGeom prst="rect">
            <a:avLst/>
          </a:prstGeom>
        </p:spPr>
        <p:txBody>
          <a:bodyPr wrap="none">
            <a:spAutoFit/>
          </a:bodyPr>
          <a:lstStyle/>
          <a:p>
            <a:r>
              <a:rPr lang="en-US" dirty="0" smtClean="0"/>
              <a:t>SOURCE: CDC, 2018 </a:t>
            </a:r>
            <a:endParaRPr lang="en-US" dirty="0"/>
          </a:p>
        </p:txBody>
      </p:sp>
    </p:spTree>
    <p:extLst>
      <p:ext uri="{BB962C8B-B14F-4D97-AF65-F5344CB8AC3E}">
        <p14:creationId xmlns:p14="http://schemas.microsoft.com/office/powerpoint/2010/main" val="8254825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Opioid Use</a:t>
            </a:r>
            <a:endParaRPr lang="en-US" dirty="0"/>
          </a:p>
        </p:txBody>
      </p:sp>
      <p:sp>
        <p:nvSpPr>
          <p:cNvPr id="3" name="Content Placeholder 2"/>
          <p:cNvSpPr>
            <a:spLocks noGrp="1"/>
          </p:cNvSpPr>
          <p:nvPr>
            <p:ph idx="1"/>
          </p:nvPr>
        </p:nvSpPr>
        <p:spPr>
          <a:xfrm>
            <a:off x="1120000" y="1825625"/>
            <a:ext cx="10233800" cy="4779456"/>
          </a:xfrm>
        </p:spPr>
        <p:txBody>
          <a:bodyPr>
            <a:normAutofit fontScale="92500" lnSpcReduction="10000"/>
          </a:bodyPr>
          <a:lstStyle/>
          <a:p>
            <a:r>
              <a:rPr lang="en-US" dirty="0" smtClean="0"/>
              <a:t>In 2014, there were 47,055 overdose deaths in the US</a:t>
            </a:r>
          </a:p>
          <a:p>
            <a:r>
              <a:rPr lang="en-US" dirty="0" smtClean="0"/>
              <a:t>30,000 were due to opioid overdose</a:t>
            </a:r>
          </a:p>
          <a:p>
            <a:r>
              <a:rPr lang="en-US" dirty="0" smtClean="0"/>
              <a:t>In 2016, there were 64,000 overdose deaths in the US</a:t>
            </a:r>
          </a:p>
          <a:p>
            <a:r>
              <a:rPr lang="en-US" dirty="0" smtClean="0"/>
              <a:t>42,000 were due to opioid overdose</a:t>
            </a:r>
          </a:p>
          <a:p>
            <a:r>
              <a:rPr lang="en-US" dirty="0" smtClean="0"/>
              <a:t>Among all individuals over 13 diagnosed with HIV, 12% of males and 24% of females were infected via IV drug use</a:t>
            </a:r>
          </a:p>
          <a:p>
            <a:r>
              <a:rPr lang="en-US" dirty="0" smtClean="0"/>
              <a:t>In January 2015, Scott County in Indiana began investigating 11 new HIV cases</a:t>
            </a:r>
          </a:p>
          <a:p>
            <a:pPr lvl="1"/>
            <a:r>
              <a:rPr lang="en-US" dirty="0" smtClean="0"/>
              <a:t>The county had 5 new cases between 2004 and 2013</a:t>
            </a:r>
          </a:p>
          <a:p>
            <a:r>
              <a:rPr lang="en-US" dirty="0" smtClean="0"/>
              <a:t>All 11 reported injecting extended-release </a:t>
            </a:r>
            <a:r>
              <a:rPr lang="en-US" dirty="0" err="1" smtClean="0"/>
              <a:t>oxymorphone</a:t>
            </a:r>
            <a:endParaRPr lang="en-US" dirty="0" smtClean="0"/>
          </a:p>
          <a:p>
            <a:r>
              <a:rPr lang="en-US" dirty="0" smtClean="0"/>
              <a:t>159 of 181 new cases in a 12-month period reported the same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38</a:t>
            </a:fld>
            <a:endParaRPr lang="en-US"/>
          </a:p>
        </p:txBody>
      </p:sp>
      <p:sp>
        <p:nvSpPr>
          <p:cNvPr id="5" name="TextBox 4"/>
          <p:cNvSpPr txBox="1"/>
          <p:nvPr/>
        </p:nvSpPr>
        <p:spPr>
          <a:xfrm>
            <a:off x="0" y="6504503"/>
            <a:ext cx="6497420" cy="369332"/>
          </a:xfrm>
          <a:prstGeom prst="rect">
            <a:avLst/>
          </a:prstGeom>
          <a:noFill/>
        </p:spPr>
        <p:txBody>
          <a:bodyPr wrap="none" rtlCol="0">
            <a:spAutoFit/>
          </a:bodyPr>
          <a:lstStyle/>
          <a:p>
            <a:r>
              <a:rPr lang="en-US" dirty="0" smtClean="0"/>
              <a:t>SOURCE: Bernard et al., 2017; CDC, 2013; CDC, 2017; Peters, 2016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228" t="-675" r="675" b="675"/>
          <a:stretch/>
        </p:blipFill>
        <p:spPr>
          <a:xfrm>
            <a:off x="9029282" y="626480"/>
            <a:ext cx="2880141" cy="2626006"/>
          </a:xfrm>
          <a:prstGeom prst="rect">
            <a:avLst/>
          </a:prstGeom>
          <a:ln>
            <a:noFill/>
          </a:ln>
          <a:effectLst>
            <a:softEdge rad="112500"/>
          </a:effectLst>
        </p:spPr>
      </p:pic>
    </p:spTree>
    <p:extLst>
      <p:ext uri="{BB962C8B-B14F-4D97-AF65-F5344CB8AC3E}">
        <p14:creationId xmlns:p14="http://schemas.microsoft.com/office/powerpoint/2010/main" val="38372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left)">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 Space and Place</a:t>
            </a:r>
            <a:endParaRPr lang="en-US" dirty="0"/>
          </a:p>
        </p:txBody>
      </p:sp>
      <p:sp>
        <p:nvSpPr>
          <p:cNvPr id="3" name="Content Placeholder 2"/>
          <p:cNvSpPr>
            <a:spLocks noGrp="1"/>
          </p:cNvSpPr>
          <p:nvPr>
            <p:ph idx="1"/>
          </p:nvPr>
        </p:nvSpPr>
        <p:spPr>
          <a:xfrm>
            <a:off x="1120000" y="1825624"/>
            <a:ext cx="10233800" cy="4867005"/>
          </a:xfrm>
        </p:spPr>
        <p:txBody>
          <a:bodyPr>
            <a:normAutofit/>
          </a:bodyPr>
          <a:lstStyle/>
          <a:p>
            <a:r>
              <a:rPr lang="en-US" dirty="0" smtClean="0"/>
              <a:t>Largest number of cases of HIV is in the south</a:t>
            </a:r>
          </a:p>
          <a:p>
            <a:r>
              <a:rPr lang="en-US" dirty="0" smtClean="0"/>
              <a:t>Largest number of cases per 100,000 people is in the northeast</a:t>
            </a:r>
          </a:p>
          <a:p>
            <a:r>
              <a:rPr lang="en-US" dirty="0" smtClean="0"/>
              <a:t>Most cases occur in cities with greater than 500,000 people</a:t>
            </a:r>
          </a:p>
          <a:p>
            <a:r>
              <a:rPr lang="en-US" dirty="0" smtClean="0"/>
              <a:t>CDC identifies poverty as single-biggest factor for HIV infection outside of being a gay/bisexual male</a:t>
            </a:r>
          </a:p>
          <a:p>
            <a:r>
              <a:rPr lang="en-US" dirty="0" smtClean="0"/>
              <a:t>“</a:t>
            </a:r>
            <a:r>
              <a:rPr lang="en-US" dirty="0" err="1" smtClean="0"/>
              <a:t>Syndemics</a:t>
            </a:r>
            <a:r>
              <a:rPr lang="en-US" dirty="0" smtClean="0"/>
              <a:t>” are overlapping and mutually reinforcing factors for epidemics: </a:t>
            </a:r>
          </a:p>
          <a:p>
            <a:pPr lvl="1"/>
            <a:r>
              <a:rPr lang="en-US" dirty="0" smtClean="0"/>
              <a:t>HIV</a:t>
            </a:r>
          </a:p>
          <a:p>
            <a:pPr lvl="1"/>
            <a:r>
              <a:rPr lang="en-US" dirty="0" smtClean="0"/>
              <a:t>Poverty</a:t>
            </a:r>
          </a:p>
          <a:p>
            <a:pPr lvl="1"/>
            <a:r>
              <a:rPr lang="en-US" dirty="0" smtClean="0"/>
              <a:t>Substance Use</a:t>
            </a:r>
          </a:p>
        </p:txBody>
      </p:sp>
      <p:sp>
        <p:nvSpPr>
          <p:cNvPr id="4" name="Slide Number Placeholder 3"/>
          <p:cNvSpPr>
            <a:spLocks noGrp="1"/>
          </p:cNvSpPr>
          <p:nvPr>
            <p:ph type="sldNum" sz="quarter" idx="12"/>
          </p:nvPr>
        </p:nvSpPr>
        <p:spPr/>
        <p:txBody>
          <a:bodyPr/>
          <a:lstStyle/>
          <a:p>
            <a:fld id="{1AB15DB1-8E10-4517-86FA-3AB67A7F16AE}" type="slidenum">
              <a:rPr lang="en-US" smtClean="0"/>
              <a:t>39</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2996193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928533"/>
            <a:ext cx="8229600" cy="2883431"/>
          </a:xfrm>
        </p:spPr>
        <p:txBody>
          <a:bodyPr/>
          <a:lstStyle/>
          <a:p>
            <a:pPr marL="971550" lvl="1" indent="-514350">
              <a:buClr>
                <a:schemeClr val="accent5"/>
              </a:buClr>
              <a:buFont typeface="Arial" panose="020B0604020202020204" pitchFamily="34" charset="0"/>
              <a:buAutoNum type="alphaUcPeriod"/>
            </a:pPr>
            <a:r>
              <a:rPr lang="en-US" altLang="en-US" sz="3000" dirty="0" smtClean="0"/>
              <a:t>Legal issues</a:t>
            </a:r>
          </a:p>
          <a:p>
            <a:pPr marL="971550" lvl="1" indent="-514350">
              <a:buClr>
                <a:schemeClr val="accent5"/>
              </a:buClr>
              <a:buFont typeface="Arial" panose="020B0604020202020204" pitchFamily="34" charset="0"/>
              <a:buAutoNum type="alphaUcPeriod"/>
            </a:pPr>
            <a:r>
              <a:rPr lang="en-US" altLang="en-US" sz="3000" dirty="0" smtClean="0"/>
              <a:t>Family of origin conflict</a:t>
            </a:r>
          </a:p>
          <a:p>
            <a:pPr marL="971550" lvl="1" indent="-514350">
              <a:buClr>
                <a:schemeClr val="accent5"/>
              </a:buClr>
              <a:buFont typeface="Arial" panose="020B0604020202020204" pitchFamily="34" charset="0"/>
              <a:buAutoNum type="alphaUcPeriod"/>
            </a:pPr>
            <a:r>
              <a:rPr lang="en-US" altLang="en-US" sz="3000" dirty="0" smtClean="0"/>
              <a:t>Food insecurity</a:t>
            </a:r>
            <a:endParaRPr lang="en-US" altLang="en-US" sz="3000" dirty="0"/>
          </a:p>
          <a:p>
            <a:pPr marL="971550" lvl="1" indent="-514350">
              <a:buClr>
                <a:schemeClr val="accent5"/>
              </a:buClr>
              <a:buFont typeface="Arial" panose="020B0604020202020204" pitchFamily="34" charset="0"/>
              <a:buAutoNum type="alphaUcPeriod"/>
            </a:pPr>
            <a:r>
              <a:rPr lang="en-US" altLang="en-US" sz="3000" dirty="0" smtClean="0"/>
              <a:t>Community assaultive violence</a:t>
            </a:r>
            <a:endParaRPr lang="en-US" altLang="en-US" sz="3000" dirty="0"/>
          </a:p>
          <a:p>
            <a:pPr marL="971550" lvl="1" indent="-514350">
              <a:buClr>
                <a:schemeClr val="tx2">
                  <a:lumMod val="60000"/>
                  <a:lumOff val="40000"/>
                </a:schemeClr>
              </a:buClr>
              <a:buFont typeface="Arial" panose="020B0604020202020204" pitchFamily="34" charset="0"/>
              <a:buAutoNum type="alphaUcPeriod"/>
            </a:pPr>
            <a:endParaRPr lang="en-US" altLang="en-US" sz="30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Arial" charset="0"/>
              <a:buAutoNum type="arabicPeriod"/>
              <a:tabLst/>
              <a:defRPr/>
            </a:pPr>
            <a:r>
              <a:rPr kumimoji="0" lang="en-US" sz="3200" b="0" i="0" u="none" strike="noStrike" kern="1200" cap="none" spc="0" normalizeH="0" baseline="0" noProof="0" dirty="0" smtClean="0">
                <a:ln>
                  <a:noFill/>
                </a:ln>
                <a:solidFill>
                  <a:prstClr val="white"/>
                </a:solidFill>
                <a:effectLst/>
                <a:uLnTx/>
                <a:uFillTx/>
                <a:latin typeface="Corbel" panose="020B0503020204020204"/>
                <a:ea typeface="+mn-ea"/>
                <a:cs typeface="+mn-cs"/>
              </a:rPr>
              <a:t>This unaddressed</a:t>
            </a:r>
            <a:r>
              <a:rPr kumimoji="0" lang="en-US" sz="3200" b="0" i="0" u="none" strike="noStrike" kern="1200" cap="none" spc="0" normalizeH="0" noProof="0" dirty="0" smtClean="0">
                <a:ln>
                  <a:noFill/>
                </a:ln>
                <a:solidFill>
                  <a:prstClr val="white"/>
                </a:solidFill>
                <a:effectLst/>
                <a:uLnTx/>
                <a:uFillTx/>
                <a:latin typeface="Corbel" panose="020B0503020204020204"/>
                <a:ea typeface="+mn-ea"/>
                <a:cs typeface="+mn-cs"/>
              </a:rPr>
              <a:t> need is associated with lowered CD4 counts, higher viral load, and stronger medication side effects: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4</a:t>
            </a:r>
          </a:p>
        </p:txBody>
      </p:sp>
    </p:spTree>
    <p:custDataLst>
      <p:tags r:id="rId1"/>
    </p:custDataLst>
    <p:extLst>
      <p:ext uri="{BB962C8B-B14F-4D97-AF65-F5344CB8AC3E}">
        <p14:creationId xmlns:p14="http://schemas.microsoft.com/office/powerpoint/2010/main" val="2578198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Intersectionality: Factors that Maintain Imbalances in HIV and SUD Care</a:t>
            </a:r>
            <a:endParaRPr lang="en-US" dirty="0"/>
          </a:p>
        </p:txBody>
      </p:sp>
      <p:sp>
        <p:nvSpPr>
          <p:cNvPr id="6" name="Content Placeholder 5"/>
          <p:cNvSpPr>
            <a:spLocks noGrp="1"/>
          </p:cNvSpPr>
          <p:nvPr>
            <p:ph idx="1"/>
          </p:nvPr>
        </p:nvSpPr>
        <p:spPr>
          <a:xfrm>
            <a:off x="1120000" y="2261285"/>
            <a:ext cx="10233800" cy="3915677"/>
          </a:xfrm>
        </p:spPr>
        <p:txBody>
          <a:bodyPr/>
          <a:lstStyle/>
          <a:p>
            <a:r>
              <a:rPr lang="en-US" sz="4400" dirty="0" smtClean="0"/>
              <a:t>Race</a:t>
            </a:r>
          </a:p>
          <a:p>
            <a:r>
              <a:rPr lang="en-US" sz="4400" dirty="0" smtClean="0"/>
              <a:t>Sexual orientation</a:t>
            </a:r>
          </a:p>
          <a:p>
            <a:r>
              <a:rPr lang="en-US" sz="4400" dirty="0" smtClean="0"/>
              <a:t>Class</a:t>
            </a:r>
          </a:p>
          <a:p>
            <a:r>
              <a:rPr lang="en-US" sz="4400" dirty="0" smtClean="0"/>
              <a:t>Gender</a:t>
            </a:r>
          </a:p>
          <a:p>
            <a:r>
              <a:rPr lang="en-US" sz="4400" dirty="0" smtClean="0"/>
              <a:t>Other categories?</a:t>
            </a:r>
          </a:p>
          <a:p>
            <a:pPr marL="0" indent="0">
              <a:buNone/>
            </a:pPr>
            <a:endParaRPr lang="en-US" dirty="0"/>
          </a:p>
        </p:txBody>
      </p:sp>
      <p:sp>
        <p:nvSpPr>
          <p:cNvPr id="2" name="Slide Number Placeholder 1"/>
          <p:cNvSpPr>
            <a:spLocks noGrp="1"/>
          </p:cNvSpPr>
          <p:nvPr>
            <p:ph type="sldNum" sz="quarter" idx="12"/>
          </p:nvPr>
        </p:nvSpPr>
        <p:spPr/>
        <p:txBody>
          <a:bodyPr/>
          <a:lstStyle/>
          <a:p>
            <a:fld id="{1AB15DB1-8E10-4517-86FA-3AB67A7F16AE}" type="slidenum">
              <a:rPr lang="en-US" smtClean="0"/>
              <a:t>40</a:t>
            </a:fld>
            <a:endParaRPr lang="en-US"/>
          </a:p>
        </p:txBody>
      </p:sp>
    </p:spTree>
    <p:extLst>
      <p:ext uri="{BB962C8B-B14F-4D97-AF65-F5344CB8AC3E}">
        <p14:creationId xmlns:p14="http://schemas.microsoft.com/office/powerpoint/2010/main" val="23318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“Eradicating a disease goes far beyond scientific advances, which will go unrealized without strong social support and public health actions as well as substantial and sustainable investments</a:t>
            </a:r>
            <a:r>
              <a:rPr lang="en-US" dirty="0" smtClean="0"/>
              <a:t>.”</a:t>
            </a:r>
          </a:p>
          <a:p>
            <a:endParaRPr lang="en-US" dirty="0"/>
          </a:p>
          <a:p>
            <a:r>
              <a:rPr lang="en-US" dirty="0"/>
              <a:t>“Ending stigma and discrimination against people living with HIV, men who have sex with men, sex workers, and people who inject drugs—as well as improving these peoples’ access to and uptake of HIV services—[are] the underlying principles [necessary] to </a:t>
            </a:r>
            <a:r>
              <a:rPr lang="en-US" dirty="0" smtClean="0"/>
              <a:t>fulfill </a:t>
            </a:r>
            <a:r>
              <a:rPr lang="en-US" dirty="0"/>
              <a:t>the vision</a:t>
            </a:r>
            <a:r>
              <a:rPr lang="en-US" dirty="0" smtClean="0"/>
              <a:t>.”</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41</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3521035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Addressing Imbalances</a:t>
            </a:r>
            <a:endParaRPr lang="en-US" dirty="0"/>
          </a:p>
        </p:txBody>
      </p:sp>
      <p:sp>
        <p:nvSpPr>
          <p:cNvPr id="3" name="Content Placeholder 2"/>
          <p:cNvSpPr>
            <a:spLocks noGrp="1"/>
          </p:cNvSpPr>
          <p:nvPr>
            <p:ph idx="1"/>
          </p:nvPr>
        </p:nvSpPr>
        <p:spPr/>
        <p:txBody>
          <a:bodyPr/>
          <a:lstStyle/>
          <a:p>
            <a:r>
              <a:rPr lang="en-US" dirty="0" smtClean="0"/>
              <a:t>Attend to differences</a:t>
            </a:r>
          </a:p>
          <a:p>
            <a:r>
              <a:rPr lang="en-US" dirty="0" smtClean="0"/>
              <a:t>Recognize subjectivities/biases</a:t>
            </a:r>
          </a:p>
          <a:p>
            <a:r>
              <a:rPr lang="en-US" dirty="0" smtClean="0"/>
              <a:t>Awareness of identity categories</a:t>
            </a:r>
          </a:p>
          <a:p>
            <a:r>
              <a:rPr lang="en-US" dirty="0" smtClean="0"/>
              <a:t>Consider dynamics of dominance sustaining inequalities</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42</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4109173"/>
            <a:ext cx="3657600" cy="2413000"/>
          </a:xfrm>
          <a:prstGeom prst="rect">
            <a:avLst/>
          </a:prstGeom>
          <a:ln>
            <a:noFill/>
          </a:ln>
          <a:effectLst>
            <a:softEdge rad="112500"/>
          </a:effectLst>
        </p:spPr>
      </p:pic>
    </p:spTree>
    <p:extLst>
      <p:ext uri="{BB962C8B-B14F-4D97-AF65-F5344CB8AC3E}">
        <p14:creationId xmlns:p14="http://schemas.microsoft.com/office/powerpoint/2010/main" val="3113519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Intersectionality in Future Approaches</a:t>
            </a:r>
            <a:endParaRPr lang="en-US" dirty="0"/>
          </a:p>
        </p:txBody>
      </p:sp>
      <p:sp>
        <p:nvSpPr>
          <p:cNvPr id="3" name="Content Placeholder 2"/>
          <p:cNvSpPr>
            <a:spLocks noGrp="1"/>
          </p:cNvSpPr>
          <p:nvPr>
            <p:ph idx="1"/>
          </p:nvPr>
        </p:nvSpPr>
        <p:spPr>
          <a:xfrm>
            <a:off x="1120000" y="1825624"/>
            <a:ext cx="10233800" cy="4643269"/>
          </a:xfrm>
        </p:spPr>
        <p:txBody>
          <a:bodyPr/>
          <a:lstStyle/>
          <a:p>
            <a:pPr marL="0" indent="0">
              <a:buNone/>
            </a:pPr>
            <a:r>
              <a:rPr lang="en-US" dirty="0" smtClean="0"/>
              <a:t>Three main contributions to policy, academic, and programmatic components of HIV/AIDS research and treatment</a:t>
            </a:r>
          </a:p>
          <a:p>
            <a:pPr marL="0" indent="0">
              <a:buNone/>
            </a:pPr>
            <a:endParaRPr lang="en-US" dirty="0" smtClean="0"/>
          </a:p>
          <a:p>
            <a:pPr marL="514350" indent="-514350">
              <a:buFont typeface="+mj-lt"/>
              <a:buAutoNum type="arabicPeriod"/>
            </a:pPr>
            <a:r>
              <a:rPr lang="en-US" dirty="0" smtClean="0"/>
              <a:t>Challenge overemphasis on biomedical and individualized behavioral approaches</a:t>
            </a:r>
          </a:p>
          <a:p>
            <a:pPr marL="514350" indent="-514350">
              <a:buFont typeface="+mj-lt"/>
              <a:buAutoNum type="arabicPeriod"/>
            </a:pPr>
            <a:r>
              <a:rPr lang="en-US" dirty="0" smtClean="0"/>
              <a:t>Enhance intersectional approaches to treatment</a:t>
            </a:r>
          </a:p>
          <a:p>
            <a:pPr marL="514350" indent="-514350">
              <a:buFont typeface="+mj-lt"/>
              <a:buAutoNum type="arabicPeriod"/>
            </a:pPr>
            <a:r>
              <a:rPr lang="en-US" dirty="0" smtClean="0"/>
              <a:t>Focusing research on behaviors that fall outside of the perceived traditional norms</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43</a:t>
            </a:fld>
            <a:endParaRPr lang="en-US"/>
          </a:p>
        </p:txBody>
      </p:sp>
      <p:sp>
        <p:nvSpPr>
          <p:cNvPr id="5" name="Rectangle 4"/>
          <p:cNvSpPr/>
          <p:nvPr/>
        </p:nvSpPr>
        <p:spPr>
          <a:xfrm>
            <a:off x="107792" y="6488668"/>
            <a:ext cx="3133358" cy="369332"/>
          </a:xfrm>
          <a:prstGeom prst="rect">
            <a:avLst/>
          </a:prstGeom>
        </p:spPr>
        <p:txBody>
          <a:bodyPr wrap="none">
            <a:spAutoFit/>
          </a:bodyPr>
          <a:lstStyle/>
          <a:p>
            <a:r>
              <a:rPr lang="en-US" dirty="0"/>
              <a:t>SOURCE: Watkins-Hayes, 2014</a:t>
            </a:r>
          </a:p>
        </p:txBody>
      </p:sp>
    </p:spTree>
    <p:extLst>
      <p:ext uri="{BB962C8B-B14F-4D97-AF65-F5344CB8AC3E}">
        <p14:creationId xmlns:p14="http://schemas.microsoft.com/office/powerpoint/2010/main" val="811748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Enhancing Retention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6445" y="2164466"/>
            <a:ext cx="3496193" cy="2326678"/>
          </a:xfrm>
          <a:prstGeom prst="rect">
            <a:avLst/>
          </a:prstGeom>
          <a:ln>
            <a:noFill/>
          </a:ln>
          <a:effectLst>
            <a:softEdge rad="112500"/>
          </a:effectLst>
        </p:spPr>
      </p:pic>
    </p:spTree>
    <p:extLst>
      <p:ext uri="{BB962C8B-B14F-4D97-AF65-F5344CB8AC3E}">
        <p14:creationId xmlns:p14="http://schemas.microsoft.com/office/powerpoint/2010/main" val="4293419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retention? </a:t>
            </a:r>
            <a:endParaRPr lang="en-US" dirty="0"/>
          </a:p>
        </p:txBody>
      </p:sp>
      <p:sp>
        <p:nvSpPr>
          <p:cNvPr id="3" name="Content Placeholder 2"/>
          <p:cNvSpPr>
            <a:spLocks noGrp="1"/>
          </p:cNvSpPr>
          <p:nvPr>
            <p:ph idx="1"/>
          </p:nvPr>
        </p:nvSpPr>
        <p:spPr>
          <a:xfrm>
            <a:off x="1120000" y="1825625"/>
            <a:ext cx="10233800" cy="4736540"/>
          </a:xfrm>
        </p:spPr>
        <p:txBody>
          <a:bodyPr>
            <a:normAutofit/>
          </a:bodyPr>
          <a:lstStyle/>
          <a:p>
            <a:r>
              <a:rPr lang="en-US" dirty="0" smtClean="0"/>
              <a:t>Retention is the “continued engagement in health services, from enrollment in care to discharge or death”</a:t>
            </a:r>
          </a:p>
          <a:p>
            <a:r>
              <a:rPr lang="en-US" dirty="0" smtClean="0"/>
              <a:t>US Health </a:t>
            </a:r>
            <a:r>
              <a:rPr lang="en-US" dirty="0"/>
              <a:t>R</a:t>
            </a:r>
            <a:r>
              <a:rPr lang="en-US" dirty="0" smtClean="0"/>
              <a:t>esource and Services Administration HIV/AIDS Bureau (HRAS-HAB) defines retention for all Ryan White-funded clinics as two kept appointments at least 90 days apart within a 12 month period</a:t>
            </a:r>
          </a:p>
          <a:p>
            <a:r>
              <a:rPr lang="en-US" dirty="0" smtClean="0"/>
              <a:t>Individuals retained in care have lower mortality and higher viral suppression</a:t>
            </a:r>
          </a:p>
          <a:p>
            <a:r>
              <a:rPr lang="en-US" dirty="0" smtClean="0"/>
              <a:t>According to CDC criteria, in 2014 only 66% of PLWH were adequately linked to care and only 37% were retained in care and on ART</a:t>
            </a:r>
            <a:endParaRPr lang="en-US" dirty="0"/>
          </a:p>
        </p:txBody>
      </p:sp>
      <p:sp>
        <p:nvSpPr>
          <p:cNvPr id="5" name="TextBox 4"/>
          <p:cNvSpPr txBox="1"/>
          <p:nvPr/>
        </p:nvSpPr>
        <p:spPr>
          <a:xfrm>
            <a:off x="0" y="6477847"/>
            <a:ext cx="4497000" cy="369332"/>
          </a:xfrm>
          <a:prstGeom prst="rect">
            <a:avLst/>
          </a:prstGeom>
          <a:noFill/>
        </p:spPr>
        <p:txBody>
          <a:bodyPr wrap="none" rtlCol="0">
            <a:spAutoFit/>
          </a:bodyPr>
          <a:lstStyle/>
          <a:p>
            <a:r>
              <a:rPr lang="en-US" dirty="0" smtClean="0"/>
              <a:t>SOURCE: </a:t>
            </a:r>
            <a:r>
              <a:rPr lang="en-US" dirty="0" err="1" smtClean="0"/>
              <a:t>Okeke</a:t>
            </a:r>
            <a:r>
              <a:rPr lang="en-US" dirty="0" smtClean="0"/>
              <a:t>, et al., 2014; Hall et al., 2016 </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45</a:t>
            </a:fld>
            <a:endParaRPr lang="en-US"/>
          </a:p>
        </p:txBody>
      </p:sp>
    </p:spTree>
    <p:extLst>
      <p:ext uri="{BB962C8B-B14F-4D97-AF65-F5344CB8AC3E}">
        <p14:creationId xmlns:p14="http://schemas.microsoft.com/office/powerpoint/2010/main" val="26839656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retention?</a:t>
            </a:r>
            <a:endParaRPr lang="en-US" dirty="0"/>
          </a:p>
        </p:txBody>
      </p:sp>
      <p:sp>
        <p:nvSpPr>
          <p:cNvPr id="3" name="Content Placeholder 2"/>
          <p:cNvSpPr>
            <a:spLocks noGrp="1"/>
          </p:cNvSpPr>
          <p:nvPr>
            <p:ph idx="1"/>
          </p:nvPr>
        </p:nvSpPr>
        <p:spPr>
          <a:xfrm>
            <a:off x="1093106" y="1559859"/>
            <a:ext cx="10233800" cy="5029199"/>
          </a:xfrm>
        </p:spPr>
        <p:txBody>
          <a:bodyPr>
            <a:normAutofit lnSpcReduction="10000"/>
          </a:bodyPr>
          <a:lstStyle/>
          <a:p>
            <a:r>
              <a:rPr lang="en-US" dirty="0" smtClean="0"/>
              <a:t>Remaining in SUD treatment for </a:t>
            </a:r>
            <a:r>
              <a:rPr lang="en-US" dirty="0" smtClean="0">
                <a:solidFill>
                  <a:srgbClr val="FFFF00"/>
                </a:solidFill>
              </a:rPr>
              <a:t>at least 90 days </a:t>
            </a:r>
            <a:r>
              <a:rPr lang="en-US" dirty="0" smtClean="0"/>
              <a:t>is directly correlated with positive outcomes</a:t>
            </a:r>
          </a:p>
          <a:p>
            <a:r>
              <a:rPr lang="en-US" dirty="0" smtClean="0">
                <a:solidFill>
                  <a:srgbClr val="FFFF00"/>
                </a:solidFill>
              </a:rPr>
              <a:t>20.1 million people aged 12 or older </a:t>
            </a:r>
            <a:r>
              <a:rPr lang="en-US" dirty="0" smtClean="0"/>
              <a:t>have a substance use disorder</a:t>
            </a:r>
          </a:p>
          <a:p>
            <a:pPr lvl="1"/>
            <a:r>
              <a:rPr lang="en-US" dirty="0" smtClean="0"/>
              <a:t>15.1 due to alcohol</a:t>
            </a:r>
          </a:p>
          <a:p>
            <a:pPr lvl="1"/>
            <a:r>
              <a:rPr lang="en-US" dirty="0" smtClean="0"/>
              <a:t>7.4 due to illicit drug use</a:t>
            </a:r>
          </a:p>
          <a:p>
            <a:r>
              <a:rPr lang="en-US" dirty="0" smtClean="0"/>
              <a:t>Only </a:t>
            </a:r>
            <a:r>
              <a:rPr lang="en-US" dirty="0" smtClean="0">
                <a:solidFill>
                  <a:srgbClr val="FFFF00"/>
                </a:solidFill>
              </a:rPr>
              <a:t>1.4% </a:t>
            </a:r>
            <a:r>
              <a:rPr lang="en-US" dirty="0" smtClean="0"/>
              <a:t>of the individuals who would benefit from substance use treatment received it</a:t>
            </a:r>
          </a:p>
          <a:p>
            <a:pPr lvl="1"/>
            <a:r>
              <a:rPr lang="en-US" dirty="0" smtClean="0">
                <a:solidFill>
                  <a:srgbClr val="FFFF00"/>
                </a:solidFill>
              </a:rPr>
              <a:t>17.2 million Americans </a:t>
            </a:r>
            <a:r>
              <a:rPr lang="en-US" dirty="0" smtClean="0"/>
              <a:t>needing treatment did not receive it</a:t>
            </a:r>
          </a:p>
          <a:p>
            <a:pPr lvl="1"/>
            <a:r>
              <a:rPr lang="en-US" dirty="0" smtClean="0"/>
              <a:t>Individuals who would benefit from treatment are likely to never receive any sort of intervention</a:t>
            </a:r>
          </a:p>
          <a:p>
            <a:r>
              <a:rPr lang="en-US" dirty="0" smtClean="0"/>
              <a:t>Two most common reasons for not obtaining treatment were: </a:t>
            </a:r>
          </a:p>
          <a:p>
            <a:pPr lvl="1"/>
            <a:r>
              <a:rPr lang="en-US" dirty="0" smtClean="0"/>
              <a:t>Not being ready to discontinue use (38%)</a:t>
            </a:r>
          </a:p>
          <a:p>
            <a:pPr lvl="1"/>
            <a:r>
              <a:rPr lang="en-US" dirty="0" smtClean="0"/>
              <a:t>No health coverage/could not afford care (26.9%)</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46</a:t>
            </a:fld>
            <a:endParaRPr lang="en-US"/>
          </a:p>
        </p:txBody>
      </p:sp>
      <p:sp>
        <p:nvSpPr>
          <p:cNvPr id="5" name="TextBox 4"/>
          <p:cNvSpPr txBox="1"/>
          <p:nvPr/>
        </p:nvSpPr>
        <p:spPr>
          <a:xfrm>
            <a:off x="161364" y="6488668"/>
            <a:ext cx="2432717" cy="369332"/>
          </a:xfrm>
          <a:prstGeom prst="rect">
            <a:avLst/>
          </a:prstGeom>
          <a:noFill/>
        </p:spPr>
        <p:txBody>
          <a:bodyPr wrap="none" rtlCol="0">
            <a:spAutoFit/>
          </a:bodyPr>
          <a:lstStyle/>
          <a:p>
            <a:r>
              <a:rPr lang="en-US" dirty="0" smtClean="0"/>
              <a:t>SOURCE: NSDUH, 2017</a:t>
            </a:r>
          </a:p>
        </p:txBody>
      </p:sp>
    </p:spTree>
    <p:extLst>
      <p:ext uri="{BB962C8B-B14F-4D97-AF65-F5344CB8AC3E}">
        <p14:creationId xmlns:p14="http://schemas.microsoft.com/office/powerpoint/2010/main" val="21585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left)">
                                      <p:cBhvr>
                                        <p:cTn id="29" dur="500"/>
                                        <p:tgtEl>
                                          <p:spTgt spid="3">
                                            <p:txEl>
                                              <p:pRg st="7" end="7"/>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left)">
                                      <p:cBhvr>
                                        <p:cTn id="32" dur="500"/>
                                        <p:tgtEl>
                                          <p:spTgt spid="3">
                                            <p:txEl>
                                              <p:pRg st="8" end="8"/>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left)">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affect retention in HIV care</a:t>
            </a:r>
            <a:endParaRPr lang="en-US" dirty="0"/>
          </a:p>
        </p:txBody>
      </p:sp>
      <p:sp>
        <p:nvSpPr>
          <p:cNvPr id="4" name="Text Placeholder 3"/>
          <p:cNvSpPr>
            <a:spLocks noGrp="1"/>
          </p:cNvSpPr>
          <p:nvPr>
            <p:ph type="body" idx="1"/>
          </p:nvPr>
        </p:nvSpPr>
        <p:spPr>
          <a:xfrm>
            <a:off x="1120000" y="1428240"/>
            <a:ext cx="5025216" cy="823912"/>
          </a:xfrm>
        </p:spPr>
        <p:txBody>
          <a:bodyPr/>
          <a:lstStyle/>
          <a:p>
            <a:r>
              <a:rPr lang="en-US" sz="4000" dirty="0" smtClean="0">
                <a:solidFill>
                  <a:srgbClr val="FFC000"/>
                </a:solidFill>
              </a:rPr>
              <a:t>Barriers</a:t>
            </a:r>
            <a:endParaRPr lang="en-US" sz="4000" dirty="0">
              <a:solidFill>
                <a:srgbClr val="FFC000"/>
              </a:solidFill>
            </a:endParaRPr>
          </a:p>
        </p:txBody>
      </p:sp>
      <p:sp>
        <p:nvSpPr>
          <p:cNvPr id="5" name="Content Placeholder 4"/>
          <p:cNvSpPr>
            <a:spLocks noGrp="1"/>
          </p:cNvSpPr>
          <p:nvPr>
            <p:ph sz="half" idx="2"/>
          </p:nvPr>
        </p:nvSpPr>
        <p:spPr>
          <a:xfrm>
            <a:off x="983813" y="2271612"/>
            <a:ext cx="5025216" cy="3684588"/>
          </a:xfrm>
        </p:spPr>
        <p:txBody>
          <a:bodyPr>
            <a:normAutofit lnSpcReduction="10000"/>
          </a:bodyPr>
          <a:lstStyle/>
          <a:p>
            <a:r>
              <a:rPr lang="en-US" dirty="0" smtClean="0"/>
              <a:t>Stigma and discrimination</a:t>
            </a:r>
          </a:p>
          <a:p>
            <a:r>
              <a:rPr lang="en-US" dirty="0" smtClean="0"/>
              <a:t>Fear of disclosure</a:t>
            </a:r>
          </a:p>
          <a:p>
            <a:r>
              <a:rPr lang="en-US" dirty="0" smtClean="0"/>
              <a:t>Resources availability </a:t>
            </a:r>
          </a:p>
          <a:p>
            <a:r>
              <a:rPr lang="en-US" dirty="0" smtClean="0"/>
              <a:t>Institutional challenges</a:t>
            </a:r>
          </a:p>
          <a:p>
            <a:r>
              <a:rPr lang="en-US" dirty="0" smtClean="0"/>
              <a:t>High clinician workload</a:t>
            </a:r>
          </a:p>
          <a:p>
            <a:r>
              <a:rPr lang="en-US" dirty="0" smtClean="0"/>
              <a:t>Lack of available pharmacies/medication availability</a:t>
            </a:r>
          </a:p>
          <a:p>
            <a:pPr marL="0" indent="0">
              <a:buNone/>
            </a:pPr>
            <a:endParaRPr lang="en-US" dirty="0" smtClean="0"/>
          </a:p>
          <a:p>
            <a:endParaRPr lang="en-US" dirty="0" smtClean="0"/>
          </a:p>
        </p:txBody>
      </p:sp>
      <p:sp>
        <p:nvSpPr>
          <p:cNvPr id="6" name="Text Placeholder 5"/>
          <p:cNvSpPr>
            <a:spLocks noGrp="1"/>
          </p:cNvSpPr>
          <p:nvPr>
            <p:ph type="body" sz="quarter" idx="3"/>
          </p:nvPr>
        </p:nvSpPr>
        <p:spPr>
          <a:xfrm>
            <a:off x="6319840" y="1428240"/>
            <a:ext cx="5035548" cy="823912"/>
          </a:xfrm>
        </p:spPr>
        <p:txBody>
          <a:bodyPr>
            <a:normAutofit/>
          </a:bodyPr>
          <a:lstStyle/>
          <a:p>
            <a:r>
              <a:rPr lang="en-US" sz="4000" dirty="0" smtClean="0">
                <a:solidFill>
                  <a:srgbClr val="FFC000"/>
                </a:solidFill>
              </a:rPr>
              <a:t>Facilitators</a:t>
            </a:r>
            <a:endParaRPr lang="en-US" sz="4000" dirty="0">
              <a:solidFill>
                <a:srgbClr val="FFC000"/>
              </a:solidFill>
            </a:endParaRPr>
          </a:p>
        </p:txBody>
      </p:sp>
      <p:sp>
        <p:nvSpPr>
          <p:cNvPr id="7" name="Content Placeholder 6"/>
          <p:cNvSpPr>
            <a:spLocks noGrp="1"/>
          </p:cNvSpPr>
          <p:nvPr>
            <p:ph sz="quarter" idx="4"/>
          </p:nvPr>
        </p:nvSpPr>
        <p:spPr>
          <a:xfrm>
            <a:off x="6319840" y="2286000"/>
            <a:ext cx="5382534" cy="4455267"/>
          </a:xfrm>
        </p:spPr>
        <p:txBody>
          <a:bodyPr>
            <a:normAutofit fontScale="92500" lnSpcReduction="20000"/>
          </a:bodyPr>
          <a:lstStyle/>
          <a:p>
            <a:r>
              <a:rPr lang="en-US" dirty="0" smtClean="0"/>
              <a:t>Task shifting to lay health workers/peer navigation</a:t>
            </a:r>
          </a:p>
          <a:p>
            <a:r>
              <a:rPr lang="en-US" dirty="0" smtClean="0"/>
              <a:t>Technology-based outreach efforts</a:t>
            </a:r>
          </a:p>
          <a:p>
            <a:r>
              <a:rPr lang="en-US" dirty="0" smtClean="0"/>
              <a:t>Family and friend support</a:t>
            </a:r>
          </a:p>
          <a:p>
            <a:r>
              <a:rPr lang="en-US" dirty="0" smtClean="0"/>
              <a:t>Intensive, strengths-based case management</a:t>
            </a:r>
          </a:p>
          <a:p>
            <a:r>
              <a:rPr lang="en-US" dirty="0" smtClean="0"/>
              <a:t>Relationship with caregivers</a:t>
            </a:r>
          </a:p>
          <a:p>
            <a:r>
              <a:rPr lang="en-US" dirty="0" smtClean="0"/>
              <a:t>Collaborative healthcare decision-making</a:t>
            </a:r>
          </a:p>
          <a:p>
            <a:r>
              <a:rPr lang="en-US" dirty="0" smtClean="0"/>
              <a:t>Patience to answer questions</a:t>
            </a:r>
          </a:p>
          <a:p>
            <a:r>
              <a:rPr lang="en-US" dirty="0" smtClean="0"/>
              <a:t>Being treated with respect</a:t>
            </a:r>
            <a:endParaRPr lang="en-US" dirty="0"/>
          </a:p>
        </p:txBody>
      </p:sp>
      <p:sp>
        <p:nvSpPr>
          <p:cNvPr id="3" name="Slide Number Placeholder 2"/>
          <p:cNvSpPr>
            <a:spLocks noGrp="1"/>
          </p:cNvSpPr>
          <p:nvPr>
            <p:ph type="sldNum" sz="quarter" idx="12"/>
          </p:nvPr>
        </p:nvSpPr>
        <p:spPr/>
        <p:txBody>
          <a:bodyPr/>
          <a:lstStyle/>
          <a:p>
            <a:fld id="{1AB15DB1-8E10-4517-86FA-3AB67A7F16AE}" type="slidenum">
              <a:rPr lang="en-US" smtClean="0"/>
              <a:t>47</a:t>
            </a:fld>
            <a:endParaRPr lang="en-US"/>
          </a:p>
        </p:txBody>
      </p:sp>
      <p:sp>
        <p:nvSpPr>
          <p:cNvPr id="8" name="TextBox 7"/>
          <p:cNvSpPr txBox="1"/>
          <p:nvPr/>
        </p:nvSpPr>
        <p:spPr>
          <a:xfrm>
            <a:off x="105329" y="6481643"/>
            <a:ext cx="4497000" cy="369332"/>
          </a:xfrm>
          <a:prstGeom prst="rect">
            <a:avLst/>
          </a:prstGeom>
          <a:noFill/>
        </p:spPr>
        <p:txBody>
          <a:bodyPr wrap="none" rtlCol="0">
            <a:spAutoFit/>
          </a:bodyPr>
          <a:lstStyle/>
          <a:p>
            <a:r>
              <a:rPr lang="en-US" dirty="0" smtClean="0"/>
              <a:t>SOURCE: </a:t>
            </a:r>
            <a:r>
              <a:rPr lang="en-US" dirty="0" err="1" smtClean="0"/>
              <a:t>Okeke</a:t>
            </a:r>
            <a:r>
              <a:rPr lang="en-US" dirty="0" smtClean="0"/>
              <a:t>, et al., 2014; Hall et al., 2016 </a:t>
            </a:r>
            <a:endParaRPr lang="en-US" dirty="0"/>
          </a:p>
        </p:txBody>
      </p:sp>
    </p:spTree>
    <p:extLst>
      <p:ext uri="{BB962C8B-B14F-4D97-AF65-F5344CB8AC3E}">
        <p14:creationId xmlns:p14="http://schemas.microsoft.com/office/powerpoint/2010/main" val="3957658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Factors that affect retention in SUD treatment</a:t>
            </a:r>
            <a:endParaRPr lang="en-US" dirty="0"/>
          </a:p>
        </p:txBody>
      </p:sp>
      <p:sp>
        <p:nvSpPr>
          <p:cNvPr id="9" name="Content Placeholder 8"/>
          <p:cNvSpPr>
            <a:spLocks noGrp="1"/>
          </p:cNvSpPr>
          <p:nvPr>
            <p:ph idx="1"/>
          </p:nvPr>
        </p:nvSpPr>
        <p:spPr>
          <a:xfrm>
            <a:off x="1079659" y="1852519"/>
            <a:ext cx="10233800" cy="4351338"/>
          </a:xfrm>
        </p:spPr>
        <p:txBody>
          <a:bodyPr/>
          <a:lstStyle/>
          <a:p>
            <a:r>
              <a:rPr lang="en-US" sz="3200" dirty="0" smtClean="0"/>
              <a:t>Readiness to commit to treatment</a:t>
            </a:r>
          </a:p>
          <a:p>
            <a:r>
              <a:rPr lang="en-US" sz="3200" dirty="0" smtClean="0"/>
              <a:t>Trust in ability to overcome obstacles/impairments</a:t>
            </a:r>
          </a:p>
          <a:p>
            <a:r>
              <a:rPr lang="en-US" sz="3200" dirty="0" smtClean="0"/>
              <a:t>Expectation that treatment can be effective</a:t>
            </a:r>
          </a:p>
          <a:p>
            <a:r>
              <a:rPr lang="en-US" sz="3200" dirty="0" smtClean="0"/>
              <a:t>Potential satisfaction to be gained through treatment</a:t>
            </a:r>
          </a:p>
          <a:p>
            <a:r>
              <a:rPr lang="en-US" sz="3200" dirty="0" smtClean="0"/>
              <a:t>Perceived and experienced social support</a:t>
            </a:r>
          </a:p>
          <a:p>
            <a:r>
              <a:rPr lang="en-US" sz="3200" dirty="0" smtClean="0"/>
              <a:t>Clinical profile (</a:t>
            </a:r>
            <a:r>
              <a:rPr lang="en-US" sz="3200" dirty="0" err="1" smtClean="0"/>
              <a:t>ie</a:t>
            </a:r>
            <a:r>
              <a:rPr lang="en-US" sz="3200" dirty="0" smtClean="0"/>
              <a:t> co-0ccurring impairments)</a:t>
            </a:r>
          </a:p>
          <a:p>
            <a:r>
              <a:rPr lang="en-US" sz="3200" dirty="0" smtClean="0"/>
              <a:t>Life purpose/meaning identified by client</a:t>
            </a:r>
            <a:r>
              <a:rPr lang="en-US" dirty="0" smtClean="0"/>
              <a:t> </a:t>
            </a:r>
            <a:endParaRPr lang="en-US" dirty="0"/>
          </a:p>
        </p:txBody>
      </p:sp>
      <p:sp>
        <p:nvSpPr>
          <p:cNvPr id="7" name="Slide Number Placeholder 6"/>
          <p:cNvSpPr>
            <a:spLocks noGrp="1"/>
          </p:cNvSpPr>
          <p:nvPr>
            <p:ph type="sldNum" sz="quarter" idx="12"/>
          </p:nvPr>
        </p:nvSpPr>
        <p:spPr/>
        <p:txBody>
          <a:bodyPr/>
          <a:lstStyle/>
          <a:p>
            <a:fld id="{1AB15DB1-8E10-4517-86FA-3AB67A7F16AE}" type="slidenum">
              <a:rPr lang="en-US" smtClean="0"/>
              <a:t>48</a:t>
            </a:fld>
            <a:endParaRPr lang="en-US"/>
          </a:p>
        </p:txBody>
      </p:sp>
      <p:sp>
        <p:nvSpPr>
          <p:cNvPr id="10" name="TextBox 9"/>
          <p:cNvSpPr txBox="1"/>
          <p:nvPr/>
        </p:nvSpPr>
        <p:spPr>
          <a:xfrm>
            <a:off x="84044" y="6488668"/>
            <a:ext cx="3175356" cy="369332"/>
          </a:xfrm>
          <a:prstGeom prst="rect">
            <a:avLst/>
          </a:prstGeom>
          <a:noFill/>
        </p:spPr>
        <p:txBody>
          <a:bodyPr wrap="none" rtlCol="0">
            <a:spAutoFit/>
          </a:bodyPr>
          <a:lstStyle/>
          <a:p>
            <a:r>
              <a:rPr lang="en-US" dirty="0" smtClean="0"/>
              <a:t>SOURCE: Flora &amp; </a:t>
            </a:r>
            <a:r>
              <a:rPr lang="en-US" dirty="0" err="1" smtClean="0"/>
              <a:t>Stalikas</a:t>
            </a:r>
            <a:r>
              <a:rPr lang="en-US" dirty="0" smtClean="0"/>
              <a:t>, 2013</a:t>
            </a:r>
            <a:endParaRPr lang="en-US" dirty="0"/>
          </a:p>
        </p:txBody>
      </p:sp>
    </p:spTree>
    <p:extLst>
      <p:ext uri="{BB962C8B-B14F-4D97-AF65-F5344CB8AC3E}">
        <p14:creationId xmlns:p14="http://schemas.microsoft.com/office/powerpoint/2010/main" val="4171709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a:t>A  2014 provider survey conducted by the Department of Behavioral Health and Recovery in Washington found the ten most reported barriers to effective engagement in substance use treatment were: </a:t>
            </a:r>
            <a:br>
              <a:rPr lang="en-US" sz="2800" dirty="0"/>
            </a:br>
            <a:endParaRPr lang="en-US" sz="2800" dirty="0"/>
          </a:p>
        </p:txBody>
      </p:sp>
      <p:sp>
        <p:nvSpPr>
          <p:cNvPr id="3" name="Content Placeholder 2"/>
          <p:cNvSpPr>
            <a:spLocks noGrp="1"/>
          </p:cNvSpPr>
          <p:nvPr>
            <p:ph sz="half" idx="1"/>
          </p:nvPr>
        </p:nvSpPr>
        <p:spPr>
          <a:xfrm>
            <a:off x="461094" y="1879413"/>
            <a:ext cx="5025216" cy="4351338"/>
          </a:xfrm>
        </p:spPr>
        <p:txBody>
          <a:bodyPr>
            <a:normAutofit fontScale="85000" lnSpcReduction="20000"/>
          </a:bodyPr>
          <a:lstStyle/>
          <a:p>
            <a:pPr marL="514350" indent="-514350">
              <a:lnSpc>
                <a:spcPct val="120000"/>
              </a:lnSpc>
              <a:buFont typeface="+mj-lt"/>
              <a:buAutoNum type="arabicPeriod"/>
            </a:pPr>
            <a:r>
              <a:rPr lang="en-US" sz="3700" dirty="0" smtClean="0"/>
              <a:t>Transportation</a:t>
            </a:r>
          </a:p>
          <a:p>
            <a:pPr marL="514350" indent="-514350">
              <a:lnSpc>
                <a:spcPct val="120000"/>
              </a:lnSpc>
              <a:spcBef>
                <a:spcPts val="0"/>
              </a:spcBef>
              <a:buFont typeface="+mj-lt"/>
              <a:buAutoNum type="arabicPeriod"/>
            </a:pPr>
            <a:r>
              <a:rPr lang="en-US" sz="3700" dirty="0" smtClean="0"/>
              <a:t>Lack of safe/sober housing; homelessness </a:t>
            </a:r>
          </a:p>
          <a:p>
            <a:pPr marL="514350" indent="-514350">
              <a:lnSpc>
                <a:spcPct val="120000"/>
              </a:lnSpc>
              <a:spcBef>
                <a:spcPts val="0"/>
              </a:spcBef>
              <a:buFont typeface="+mj-lt"/>
              <a:buAutoNum type="arabicPeriod"/>
            </a:pPr>
            <a:r>
              <a:rPr lang="en-US" sz="3700" dirty="0" smtClean="0"/>
              <a:t>Childcare </a:t>
            </a:r>
          </a:p>
          <a:p>
            <a:pPr marL="514350" indent="-514350">
              <a:lnSpc>
                <a:spcPct val="120000"/>
              </a:lnSpc>
              <a:spcBef>
                <a:spcPts val="0"/>
              </a:spcBef>
              <a:buFont typeface="+mj-lt"/>
              <a:buAutoNum type="arabicPeriod"/>
            </a:pPr>
            <a:r>
              <a:rPr lang="en-US" sz="3700" dirty="0" smtClean="0"/>
              <a:t>Lack of funding (funding for treatment/co-pays, not eligible for insurance)</a:t>
            </a:r>
          </a:p>
          <a:p>
            <a:pPr marL="514350" indent="-514350">
              <a:lnSpc>
                <a:spcPct val="120000"/>
              </a:lnSpc>
              <a:spcBef>
                <a:spcPts val="0"/>
              </a:spcBef>
              <a:buFont typeface="+mj-lt"/>
              <a:buAutoNum type="arabicPeriod"/>
            </a:pPr>
            <a:r>
              <a:rPr lang="en-US" sz="3700" dirty="0" smtClean="0"/>
              <a:t>Lack of motivation</a:t>
            </a:r>
          </a:p>
          <a:p>
            <a:pPr marL="514350" indent="-514350">
              <a:lnSpc>
                <a:spcPct val="120000"/>
              </a:lnSpc>
              <a:spcBef>
                <a:spcPts val="0"/>
              </a:spcBef>
              <a:buFont typeface="+mj-lt"/>
              <a:buAutoNum type="arabicPeriod"/>
            </a:pPr>
            <a:r>
              <a:rPr lang="en-US" sz="3700" dirty="0"/>
              <a:t>Co-Occurring </a:t>
            </a:r>
            <a:r>
              <a:rPr lang="en-US" sz="3700" dirty="0" smtClean="0"/>
              <a:t>disorders</a:t>
            </a:r>
          </a:p>
          <a:p>
            <a:pPr marL="0" indent="0">
              <a:buNone/>
            </a:pPr>
            <a:endParaRPr lang="en-US" dirty="0"/>
          </a:p>
        </p:txBody>
      </p:sp>
      <p:sp>
        <p:nvSpPr>
          <p:cNvPr id="7" name="Content Placeholder 6"/>
          <p:cNvSpPr>
            <a:spLocks noGrp="1"/>
          </p:cNvSpPr>
          <p:nvPr>
            <p:ph sz="half" idx="2"/>
          </p:nvPr>
        </p:nvSpPr>
        <p:spPr>
          <a:xfrm>
            <a:off x="5795682" y="1718047"/>
            <a:ext cx="5934635" cy="5032375"/>
          </a:xfrm>
        </p:spPr>
        <p:txBody>
          <a:bodyPr>
            <a:normAutofit fontScale="85000" lnSpcReduction="20000"/>
          </a:bodyPr>
          <a:lstStyle/>
          <a:p>
            <a:pPr marL="512064" indent="-512064">
              <a:lnSpc>
                <a:spcPct val="120000"/>
              </a:lnSpc>
              <a:spcBef>
                <a:spcPts val="0"/>
              </a:spcBef>
              <a:buFont typeface="+mj-lt"/>
              <a:buAutoNum type="arabicPeriod" startAt="7"/>
            </a:pPr>
            <a:r>
              <a:rPr lang="en-US" sz="3800" dirty="0" smtClean="0"/>
              <a:t>Employment/school </a:t>
            </a:r>
            <a:r>
              <a:rPr lang="en-US" sz="3800" dirty="0"/>
              <a:t>commitments; scheduling </a:t>
            </a:r>
            <a:r>
              <a:rPr lang="en-US" sz="3800" dirty="0" smtClean="0"/>
              <a:t>challenges</a:t>
            </a:r>
          </a:p>
          <a:p>
            <a:pPr marL="512064" indent="-512064">
              <a:lnSpc>
                <a:spcPct val="120000"/>
              </a:lnSpc>
              <a:spcBef>
                <a:spcPts val="0"/>
              </a:spcBef>
              <a:buFont typeface="+mj-lt"/>
              <a:buAutoNum type="arabicPeriod" startAt="7"/>
            </a:pPr>
            <a:r>
              <a:rPr lang="en-US" sz="3800" dirty="0" smtClean="0"/>
              <a:t>Lack of family support</a:t>
            </a:r>
          </a:p>
          <a:p>
            <a:pPr marL="512064" indent="-512064">
              <a:lnSpc>
                <a:spcPct val="120000"/>
              </a:lnSpc>
              <a:spcBef>
                <a:spcPts val="0"/>
              </a:spcBef>
              <a:buFont typeface="+mj-lt"/>
              <a:buAutoNum type="arabicPeriod" startAt="7"/>
            </a:pPr>
            <a:r>
              <a:rPr lang="en-US" sz="3800" dirty="0" smtClean="0"/>
              <a:t>Clients </a:t>
            </a:r>
            <a:r>
              <a:rPr lang="en-US" sz="3800" dirty="0"/>
              <a:t>lack life skills to schedule and attend multiple appointments; need reminders</a:t>
            </a:r>
          </a:p>
          <a:p>
            <a:pPr marL="512064" indent="-512064">
              <a:lnSpc>
                <a:spcPct val="120000"/>
              </a:lnSpc>
              <a:spcBef>
                <a:spcPts val="0"/>
              </a:spcBef>
              <a:buFont typeface="+mj-lt"/>
              <a:buAutoNum type="arabicPeriod" startAt="7"/>
            </a:pPr>
            <a:r>
              <a:rPr lang="en-US" sz="3800" dirty="0"/>
              <a:t>Lack of services (wait times, staff shortage/large case loads, timeliness of appointments)</a:t>
            </a:r>
          </a:p>
          <a:p>
            <a:endParaRPr lang="en-US" dirty="0"/>
          </a:p>
        </p:txBody>
      </p:sp>
      <p:sp>
        <p:nvSpPr>
          <p:cNvPr id="2" name="Slide Number Placeholder 1"/>
          <p:cNvSpPr>
            <a:spLocks noGrp="1"/>
          </p:cNvSpPr>
          <p:nvPr>
            <p:ph type="sldNum" sz="quarter" idx="12"/>
          </p:nvPr>
        </p:nvSpPr>
        <p:spPr/>
        <p:txBody>
          <a:bodyPr/>
          <a:lstStyle/>
          <a:p>
            <a:fld id="{1AB15DB1-8E10-4517-86FA-3AB67A7F16AE}" type="slidenum">
              <a:rPr lang="en-US" smtClean="0"/>
              <a:t>49</a:t>
            </a:fld>
            <a:endParaRPr lang="en-US"/>
          </a:p>
        </p:txBody>
      </p:sp>
    </p:spTree>
    <p:extLst>
      <p:ext uri="{BB962C8B-B14F-4D97-AF65-F5344CB8AC3E}">
        <p14:creationId xmlns:p14="http://schemas.microsoft.com/office/powerpoint/2010/main" val="3569682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928533"/>
            <a:ext cx="8229600" cy="2883431"/>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smtClean="0"/>
              <a:t>1 in 100</a:t>
            </a:r>
          </a:p>
          <a:p>
            <a:pPr marL="971550" lvl="1" indent="-514350">
              <a:buClr>
                <a:schemeClr val="accent5"/>
              </a:buClr>
              <a:buFont typeface="Arial" panose="020B0604020202020204" pitchFamily="34" charset="0"/>
              <a:buAutoNum type="alphaUcPeriod"/>
            </a:pPr>
            <a:r>
              <a:rPr lang="en-US" altLang="en-US" sz="3200" dirty="0" smtClean="0"/>
              <a:t>1 in 50</a:t>
            </a:r>
          </a:p>
          <a:p>
            <a:pPr marL="971550" lvl="1" indent="-514350">
              <a:buClr>
                <a:schemeClr val="accent5"/>
              </a:buClr>
              <a:buFont typeface="Arial" panose="020B0604020202020204" pitchFamily="34" charset="0"/>
              <a:buAutoNum type="alphaUcPeriod"/>
            </a:pPr>
            <a:r>
              <a:rPr lang="en-US" altLang="en-US" sz="3200" dirty="0" smtClean="0"/>
              <a:t>1 in 10</a:t>
            </a:r>
          </a:p>
          <a:p>
            <a:pPr marL="971550" lvl="1" indent="-514350">
              <a:buClr>
                <a:schemeClr val="accent5"/>
              </a:buClr>
              <a:buFont typeface="Arial" panose="020B0604020202020204" pitchFamily="34" charset="0"/>
              <a:buAutoNum type="alphaUcPeriod"/>
            </a:pPr>
            <a:r>
              <a:rPr lang="en-US" altLang="en-US" sz="3200" dirty="0" smtClean="0"/>
              <a:t>1 in 2</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2"/>
              <a:tabLst/>
              <a:defRPr/>
            </a:pPr>
            <a:r>
              <a:rPr kumimoji="0" lang="en-US" sz="3200" b="0" i="0" u="none" strike="noStrike" kern="1200" cap="none" spc="0" normalizeH="0" baseline="0" noProof="0" dirty="0" smtClean="0">
                <a:ln>
                  <a:noFill/>
                </a:ln>
                <a:solidFill>
                  <a:prstClr val="white"/>
                </a:solidFill>
                <a:effectLst/>
                <a:uLnTx/>
                <a:uFillTx/>
                <a:latin typeface="Corbel" panose="020B0503020204020204"/>
                <a:ea typeface="+mn-ea"/>
                <a:cs typeface="+mn-cs"/>
              </a:rPr>
              <a:t>If current diagnosis rates persist,</a:t>
            </a:r>
            <a:r>
              <a:rPr kumimoji="0" lang="en-US" sz="3200" b="0" i="0" u="none" strike="noStrike" kern="1200" cap="none" spc="0" normalizeH="0" noProof="0" dirty="0" smtClean="0">
                <a:ln>
                  <a:noFill/>
                </a:ln>
                <a:solidFill>
                  <a:prstClr val="white"/>
                </a:solidFill>
                <a:effectLst/>
                <a:uLnTx/>
                <a:uFillTx/>
                <a:latin typeface="Corbel" panose="020B0503020204020204"/>
                <a:ea typeface="+mn-ea"/>
                <a:cs typeface="+mn-cs"/>
              </a:rPr>
              <a:t> during their lifetime __________ black MSM will be diagnosed with HIV.</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3000794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Activity: Inspiring Coach/Mentor/Teacher</a:t>
            </a:r>
          </a:p>
        </p:txBody>
      </p:sp>
      <p:sp>
        <p:nvSpPr>
          <p:cNvPr id="3" name="Content Placeholder 2"/>
          <p:cNvSpPr>
            <a:spLocks noGrp="1"/>
          </p:cNvSpPr>
          <p:nvPr>
            <p:ph idx="1"/>
          </p:nvPr>
        </p:nvSpPr>
        <p:spPr/>
        <p:txBody>
          <a:bodyPr>
            <a:normAutofit/>
          </a:bodyPr>
          <a:lstStyle/>
          <a:p>
            <a:r>
              <a:rPr lang="en-US" dirty="0" smtClean="0"/>
              <a:t>Think of someone who has helped you accomplish something important </a:t>
            </a:r>
          </a:p>
          <a:p>
            <a:endParaRPr lang="en-US" dirty="0" smtClean="0"/>
          </a:p>
          <a:p>
            <a:r>
              <a:rPr lang="en-US" dirty="0" smtClean="0"/>
              <a:t>What characteristics did you </a:t>
            </a:r>
            <a:r>
              <a:rPr lang="en-US" dirty="0"/>
              <a:t>most </a:t>
            </a:r>
            <a:r>
              <a:rPr lang="en-US" dirty="0" smtClean="0"/>
              <a:t>appreciate about them? What made them effective at coaching/guiding you?</a:t>
            </a:r>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50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033" y="4436680"/>
            <a:ext cx="2908843" cy="1938654"/>
          </a:xfrm>
          <a:prstGeom prst="rect">
            <a:avLst/>
          </a:prstGeom>
          <a:ln>
            <a:noFill/>
          </a:ln>
          <a:effectLst>
            <a:softEdge rad="112500"/>
          </a:effectLst>
        </p:spPr>
      </p:pic>
    </p:spTree>
    <p:extLst>
      <p:ext uri="{BB962C8B-B14F-4D97-AF65-F5344CB8AC3E}">
        <p14:creationId xmlns:p14="http://schemas.microsoft.com/office/powerpoint/2010/main" val="32490660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a:t>
            </a:r>
            <a:endParaRPr lang="en-US" dirty="0"/>
          </a:p>
        </p:txBody>
      </p:sp>
      <p:sp>
        <p:nvSpPr>
          <p:cNvPr id="3" name="Content Placeholder 2"/>
          <p:cNvSpPr>
            <a:spLocks noGrp="1"/>
          </p:cNvSpPr>
          <p:nvPr>
            <p:ph idx="1"/>
          </p:nvPr>
        </p:nvSpPr>
        <p:spPr>
          <a:xfrm>
            <a:off x="673060" y="1934736"/>
            <a:ext cx="9588539" cy="4443486"/>
          </a:xfrm>
        </p:spPr>
        <p:txBody>
          <a:bodyPr>
            <a:normAutofit/>
          </a:bodyPr>
          <a:lstStyle/>
          <a:p>
            <a:r>
              <a:rPr lang="en-US" dirty="0" smtClean="0"/>
              <a:t>Willing to accept what someone is bringing to the interaction</a:t>
            </a:r>
          </a:p>
          <a:p>
            <a:endParaRPr lang="en-US" dirty="0" smtClean="0"/>
          </a:p>
          <a:p>
            <a:r>
              <a:rPr lang="en-US" dirty="0" smtClean="0"/>
              <a:t>Does not mean you agree with or endorse what they are saying</a:t>
            </a:r>
          </a:p>
          <a:p>
            <a:endParaRPr lang="en-US" dirty="0" smtClean="0"/>
          </a:p>
          <a:p>
            <a:r>
              <a:rPr lang="en-US" dirty="0" smtClean="0"/>
              <a:t>How do you show that you accept without judgement? </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51</a:t>
            </a:fld>
            <a:endParaRPr lang="en-US"/>
          </a:p>
        </p:txBody>
      </p:sp>
    </p:spTree>
    <p:extLst>
      <p:ext uri="{BB962C8B-B14F-4D97-AF65-F5344CB8AC3E}">
        <p14:creationId xmlns:p14="http://schemas.microsoft.com/office/powerpoint/2010/main" val="331275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35942" y="188590"/>
            <a:ext cx="9459423" cy="6575785"/>
            <a:chOff x="2935942" y="188590"/>
            <a:chExt cx="9459423" cy="6575785"/>
          </a:xfrm>
        </p:grpSpPr>
        <p:sp>
          <p:nvSpPr>
            <p:cNvPr id="4" name="4-Point Star 3"/>
            <p:cNvSpPr/>
            <p:nvPr/>
          </p:nvSpPr>
          <p:spPr>
            <a:xfrm>
              <a:off x="3437467" y="801511"/>
              <a:ext cx="5317067" cy="5170311"/>
            </a:xfrm>
            <a:prstGeom prst="star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58682" y="3104444"/>
              <a:ext cx="2674637" cy="584775"/>
            </a:xfrm>
            <a:prstGeom prst="rect">
              <a:avLst/>
            </a:prstGeom>
            <a:noFill/>
          </p:spPr>
          <p:txBody>
            <a:bodyPr wrap="square" rtlCol="0">
              <a:spAutoFit/>
            </a:bodyPr>
            <a:lstStyle/>
            <a:p>
              <a:pPr algn="ctr"/>
              <a:r>
                <a:rPr lang="en-US" sz="3200" dirty="0" smtClean="0">
                  <a:solidFill>
                    <a:schemeClr val="bg1"/>
                  </a:solidFill>
                </a:rPr>
                <a:t>ACCEPTANCE</a:t>
              </a:r>
              <a:endParaRPr lang="en-US" sz="3200" dirty="0">
                <a:solidFill>
                  <a:schemeClr val="bg1"/>
                </a:solidFill>
              </a:endParaRPr>
            </a:p>
          </p:txBody>
        </p:sp>
        <p:sp>
          <p:nvSpPr>
            <p:cNvPr id="6" name="TextBox 5"/>
            <p:cNvSpPr txBox="1"/>
            <p:nvPr/>
          </p:nvSpPr>
          <p:spPr>
            <a:xfrm>
              <a:off x="3231777" y="188590"/>
              <a:ext cx="5728447" cy="707886"/>
            </a:xfrm>
            <a:prstGeom prst="rect">
              <a:avLst/>
            </a:prstGeom>
            <a:noFill/>
          </p:spPr>
          <p:txBody>
            <a:bodyPr wrap="square" rtlCol="0">
              <a:spAutoFit/>
            </a:bodyPr>
            <a:lstStyle/>
            <a:p>
              <a:pPr algn="ctr"/>
              <a:r>
                <a:rPr lang="en-US" sz="4000" dirty="0"/>
                <a:t>ABSOLUTE WORTH</a:t>
              </a:r>
            </a:p>
          </p:txBody>
        </p:sp>
        <p:sp>
          <p:nvSpPr>
            <p:cNvPr id="7" name="TextBox 6"/>
            <p:cNvSpPr txBox="1"/>
            <p:nvPr/>
          </p:nvSpPr>
          <p:spPr>
            <a:xfrm>
              <a:off x="2935942" y="6056489"/>
              <a:ext cx="6320117" cy="707886"/>
            </a:xfrm>
            <a:prstGeom prst="rect">
              <a:avLst/>
            </a:prstGeom>
            <a:noFill/>
          </p:spPr>
          <p:txBody>
            <a:bodyPr wrap="square" rtlCol="0">
              <a:spAutoFit/>
            </a:bodyPr>
            <a:lstStyle/>
            <a:p>
              <a:pPr algn="ctr"/>
              <a:r>
                <a:rPr lang="en-US" sz="4000" dirty="0" smtClean="0"/>
                <a:t>ACCURATE EMPATHY</a:t>
              </a:r>
              <a:endParaRPr lang="en-US" sz="4000" dirty="0"/>
            </a:p>
          </p:txBody>
        </p:sp>
        <p:sp>
          <p:nvSpPr>
            <p:cNvPr id="8" name="TextBox 7"/>
            <p:cNvSpPr txBox="1"/>
            <p:nvPr/>
          </p:nvSpPr>
          <p:spPr>
            <a:xfrm>
              <a:off x="8387809" y="3026418"/>
              <a:ext cx="4007556" cy="707886"/>
            </a:xfrm>
            <a:prstGeom prst="rect">
              <a:avLst/>
            </a:prstGeom>
            <a:noFill/>
          </p:spPr>
          <p:txBody>
            <a:bodyPr wrap="square" rtlCol="0">
              <a:spAutoFit/>
            </a:bodyPr>
            <a:lstStyle/>
            <a:p>
              <a:pPr algn="ctr"/>
              <a:r>
                <a:rPr lang="en-US" sz="4000" dirty="0" smtClean="0"/>
                <a:t>AUTONOMY</a:t>
              </a:r>
              <a:endParaRPr lang="en-US" sz="4000" dirty="0"/>
            </a:p>
          </p:txBody>
        </p:sp>
      </p:grpSp>
      <p:sp>
        <p:nvSpPr>
          <p:cNvPr id="9" name="TextBox 8"/>
          <p:cNvSpPr txBox="1"/>
          <p:nvPr/>
        </p:nvSpPr>
        <p:spPr>
          <a:xfrm>
            <a:off x="-193240" y="3070246"/>
            <a:ext cx="4007556" cy="707886"/>
          </a:xfrm>
          <a:prstGeom prst="rect">
            <a:avLst/>
          </a:prstGeom>
          <a:noFill/>
        </p:spPr>
        <p:txBody>
          <a:bodyPr wrap="square" rtlCol="0">
            <a:spAutoFit/>
          </a:bodyPr>
          <a:lstStyle/>
          <a:p>
            <a:pPr algn="ctr"/>
            <a:r>
              <a:rPr lang="en-US" sz="4000" dirty="0" smtClean="0"/>
              <a:t>AFFIRMATION</a:t>
            </a:r>
            <a:endParaRPr lang="en-US" sz="4000" dirty="0"/>
          </a:p>
        </p:txBody>
      </p:sp>
      <p:sp>
        <p:nvSpPr>
          <p:cNvPr id="2" name="Slide Number Placeholder 1"/>
          <p:cNvSpPr>
            <a:spLocks noGrp="1"/>
          </p:cNvSpPr>
          <p:nvPr>
            <p:ph type="sldNum" sz="quarter" idx="12"/>
          </p:nvPr>
        </p:nvSpPr>
        <p:spPr/>
        <p:txBody>
          <a:bodyPr/>
          <a:lstStyle/>
          <a:p>
            <a:fld id="{1AB15DB1-8E10-4517-86FA-3AB67A7F16AE}" type="slidenum">
              <a:rPr lang="en-US" smtClean="0"/>
              <a:t>52</a:t>
            </a:fld>
            <a:endParaRPr lang="en-US"/>
          </a:p>
        </p:txBody>
      </p:sp>
      <p:sp>
        <p:nvSpPr>
          <p:cNvPr id="12" name="Rectangle 11"/>
          <p:cNvSpPr/>
          <p:nvPr/>
        </p:nvSpPr>
        <p:spPr>
          <a:xfrm>
            <a:off x="1676399" y="3086126"/>
            <a:ext cx="7723094" cy="1200329"/>
          </a:xfrm>
          <a:prstGeom prst="rect">
            <a:avLst/>
          </a:prstGeom>
        </p:spPr>
        <p:txBody>
          <a:bodyPr wrap="square">
            <a:spAutoFit/>
          </a:bodyPr>
          <a:lstStyle/>
          <a:p>
            <a:pPr lvl="1"/>
            <a:r>
              <a:rPr lang="en-US" sz="3600" dirty="0"/>
              <a:t>An intentional way of </a:t>
            </a:r>
            <a:r>
              <a:rPr lang="en-US" sz="3600" dirty="0" smtClean="0"/>
              <a:t>communicating </a:t>
            </a:r>
            <a:r>
              <a:rPr lang="en-US" sz="3600" dirty="0"/>
              <a:t>strengths and recognition of efforts</a:t>
            </a:r>
            <a:endParaRPr lang="en-US" sz="4000" dirty="0"/>
          </a:p>
        </p:txBody>
      </p:sp>
      <p:pic>
        <p:nvPicPr>
          <p:cNvPr id="13" name="Picture 12"/>
          <p:cNvPicPr>
            <a:picLocks noChangeAspect="1"/>
          </p:cNvPicPr>
          <p:nvPr/>
        </p:nvPicPr>
        <p:blipFill>
          <a:blip r:embed="rId3"/>
          <a:stretch>
            <a:fillRect/>
          </a:stretch>
        </p:blipFill>
        <p:spPr>
          <a:xfrm>
            <a:off x="0" y="0"/>
            <a:ext cx="12192000" cy="6858001"/>
          </a:xfrm>
          <a:prstGeom prst="rect">
            <a:avLst/>
          </a:prstGeom>
        </p:spPr>
      </p:pic>
      <p:sp>
        <p:nvSpPr>
          <p:cNvPr id="14" name="Slide Number Placeholder 3"/>
          <p:cNvSpPr txBox="1">
            <a:spLocks/>
          </p:cNvSpPr>
          <p:nvPr/>
        </p:nvSpPr>
        <p:spPr>
          <a:xfrm>
            <a:off x="8754534" y="639429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52</a:t>
            </a:r>
            <a:endParaRPr lang="en-US" dirty="0"/>
          </a:p>
        </p:txBody>
      </p:sp>
    </p:spTree>
    <p:extLst>
      <p:ext uri="{BB962C8B-B14F-4D97-AF65-F5344CB8AC3E}">
        <p14:creationId xmlns:p14="http://schemas.microsoft.com/office/powerpoint/2010/main" val="26275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 0 L 0.25 -0.25 E" pathEditMode="relative" ptsTypes="">
                                      <p:cBhvr>
                                        <p:cTn id="10" dur="2000" fill="hold"/>
                                        <p:tgtEl>
                                          <p:spTgt spid="9">
                                            <p:txEl>
                                              <p:pRg st="0" end="0"/>
                                            </p:txEl>
                                          </p:spTgt>
                                        </p:tgtEl>
                                        <p:attrNameLst>
                                          <p:attrName>ppt_x</p:attrName>
                                          <p:attrName>ppt_y</p:attrName>
                                        </p:attrNameLst>
                                      </p:cBhvr>
                                    </p:animMotion>
                                  </p:childTnLst>
                                </p:cTn>
                              </p:par>
                              <p:par>
                                <p:cTn id="11" presetID="6" presetClass="emph" presetSubtype="0" fill="hold" nodeType="withEffect">
                                  <p:stCondLst>
                                    <p:cond delay="1000"/>
                                  </p:stCondLst>
                                  <p:childTnLst>
                                    <p:animScale>
                                      <p:cBhvr>
                                        <p:cTn id="12" dur="2000" fill="hold"/>
                                        <p:tgtEl>
                                          <p:spTgt spid="3"/>
                                        </p:tgtEl>
                                      </p:cBhvr>
                                      <p:by x="25000" y="25000"/>
                                    </p:animScale>
                                  </p:childTnLst>
                                </p:cTn>
                              </p:par>
                              <p:par>
                                <p:cTn id="13" presetID="56" presetClass="path" presetSubtype="0" accel="50000" decel="50000" fill="hold" nodeType="withEffect">
                                  <p:stCondLst>
                                    <p:cond delay="0"/>
                                  </p:stCondLst>
                                  <p:childTnLst>
                                    <p:animMotion origin="layout" path="M 0 0 L 0.25 -0.25 E" pathEditMode="relative" ptsTypes="">
                                      <p:cBhvr>
                                        <p:cTn id="14" dur="2000" fill="hold"/>
                                        <p:tgtEl>
                                          <p:spTgt spid="3"/>
                                        </p:tgtEl>
                                        <p:attrNameLst>
                                          <p:attrName>ppt_x</p:attrName>
                                          <p:attrName>ppt_y</p:attrName>
                                        </p:attrNameLst>
                                      </p:cBhvr>
                                    </p:animMotion>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7809" y="3026418"/>
            <a:ext cx="4007556" cy="707886"/>
          </a:xfrm>
          <a:prstGeom prst="rect">
            <a:avLst/>
          </a:prstGeom>
          <a:noFill/>
        </p:spPr>
        <p:txBody>
          <a:bodyPr wrap="square" rtlCol="0">
            <a:spAutoFit/>
          </a:bodyPr>
          <a:lstStyle/>
          <a:p>
            <a:pPr algn="ctr"/>
            <a:r>
              <a:rPr lang="en-US" sz="4000" dirty="0" smtClean="0"/>
              <a:t>AUTONOMY</a:t>
            </a:r>
            <a:endParaRPr lang="en-US" sz="4000" dirty="0"/>
          </a:p>
        </p:txBody>
      </p:sp>
      <p:grpSp>
        <p:nvGrpSpPr>
          <p:cNvPr id="10" name="Group 9"/>
          <p:cNvGrpSpPr/>
          <p:nvPr/>
        </p:nvGrpSpPr>
        <p:grpSpPr>
          <a:xfrm>
            <a:off x="-193240" y="188590"/>
            <a:ext cx="9449299" cy="6575785"/>
            <a:chOff x="-193240" y="188590"/>
            <a:chExt cx="9449299" cy="6575785"/>
          </a:xfrm>
        </p:grpSpPr>
        <p:sp>
          <p:nvSpPr>
            <p:cNvPr id="4" name="4-Point Star 3"/>
            <p:cNvSpPr/>
            <p:nvPr/>
          </p:nvSpPr>
          <p:spPr>
            <a:xfrm>
              <a:off x="3437467" y="801511"/>
              <a:ext cx="5317067" cy="5170311"/>
            </a:xfrm>
            <a:prstGeom prst="star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58682" y="3104444"/>
              <a:ext cx="2674637" cy="584775"/>
            </a:xfrm>
            <a:prstGeom prst="rect">
              <a:avLst/>
            </a:prstGeom>
            <a:noFill/>
          </p:spPr>
          <p:txBody>
            <a:bodyPr wrap="square" rtlCol="0">
              <a:spAutoFit/>
            </a:bodyPr>
            <a:lstStyle/>
            <a:p>
              <a:pPr algn="ctr"/>
              <a:r>
                <a:rPr lang="en-US" sz="3200" dirty="0" smtClean="0">
                  <a:solidFill>
                    <a:schemeClr val="bg1"/>
                  </a:solidFill>
                </a:rPr>
                <a:t>ACCEPTANCE</a:t>
              </a:r>
              <a:endParaRPr lang="en-US" sz="3200" dirty="0">
                <a:solidFill>
                  <a:schemeClr val="bg1"/>
                </a:solidFill>
              </a:endParaRPr>
            </a:p>
          </p:txBody>
        </p:sp>
        <p:sp>
          <p:nvSpPr>
            <p:cNvPr id="6" name="TextBox 5"/>
            <p:cNvSpPr txBox="1"/>
            <p:nvPr/>
          </p:nvSpPr>
          <p:spPr>
            <a:xfrm>
              <a:off x="3231777" y="188590"/>
              <a:ext cx="5728447" cy="707886"/>
            </a:xfrm>
            <a:prstGeom prst="rect">
              <a:avLst/>
            </a:prstGeom>
            <a:noFill/>
          </p:spPr>
          <p:txBody>
            <a:bodyPr wrap="square" rtlCol="0">
              <a:spAutoFit/>
            </a:bodyPr>
            <a:lstStyle/>
            <a:p>
              <a:pPr algn="ctr"/>
              <a:r>
                <a:rPr lang="en-US" sz="4000" dirty="0"/>
                <a:t>ABSOLUTE WORTH</a:t>
              </a:r>
            </a:p>
          </p:txBody>
        </p:sp>
        <p:sp>
          <p:nvSpPr>
            <p:cNvPr id="7" name="TextBox 6"/>
            <p:cNvSpPr txBox="1"/>
            <p:nvPr/>
          </p:nvSpPr>
          <p:spPr>
            <a:xfrm>
              <a:off x="2935942" y="6056489"/>
              <a:ext cx="6320117" cy="707886"/>
            </a:xfrm>
            <a:prstGeom prst="rect">
              <a:avLst/>
            </a:prstGeom>
            <a:noFill/>
          </p:spPr>
          <p:txBody>
            <a:bodyPr wrap="square" rtlCol="0">
              <a:spAutoFit/>
            </a:bodyPr>
            <a:lstStyle/>
            <a:p>
              <a:pPr algn="ctr"/>
              <a:r>
                <a:rPr lang="en-US" sz="4000" dirty="0" smtClean="0"/>
                <a:t>ACCURATE EMPATHY</a:t>
              </a:r>
              <a:endParaRPr lang="en-US" sz="4000" dirty="0"/>
            </a:p>
          </p:txBody>
        </p:sp>
        <p:sp>
          <p:nvSpPr>
            <p:cNvPr id="9" name="TextBox 8"/>
            <p:cNvSpPr txBox="1"/>
            <p:nvPr/>
          </p:nvSpPr>
          <p:spPr>
            <a:xfrm>
              <a:off x="-193240" y="3070246"/>
              <a:ext cx="4007556" cy="707886"/>
            </a:xfrm>
            <a:prstGeom prst="rect">
              <a:avLst/>
            </a:prstGeom>
            <a:noFill/>
          </p:spPr>
          <p:txBody>
            <a:bodyPr wrap="square" rtlCol="0">
              <a:spAutoFit/>
            </a:bodyPr>
            <a:lstStyle/>
            <a:p>
              <a:pPr algn="ctr"/>
              <a:r>
                <a:rPr lang="en-US" sz="4000" dirty="0" smtClean="0"/>
                <a:t>AFFIRMATION</a:t>
              </a:r>
              <a:endParaRPr lang="en-US" sz="4000" dirty="0"/>
            </a:p>
          </p:txBody>
        </p:sp>
      </p:grpSp>
      <p:sp>
        <p:nvSpPr>
          <p:cNvPr id="2" name="Slide Number Placeholder 1"/>
          <p:cNvSpPr>
            <a:spLocks noGrp="1"/>
          </p:cNvSpPr>
          <p:nvPr>
            <p:ph type="sldNum" sz="quarter" idx="12"/>
          </p:nvPr>
        </p:nvSpPr>
        <p:spPr/>
        <p:txBody>
          <a:bodyPr/>
          <a:lstStyle/>
          <a:p>
            <a:fld id="{1AB15DB1-8E10-4517-86FA-3AB67A7F16AE}" type="slidenum">
              <a:rPr lang="en-US" smtClean="0"/>
              <a:t>53</a:t>
            </a:fld>
            <a:endParaRPr lang="en-US"/>
          </a:p>
        </p:txBody>
      </p:sp>
      <p:sp>
        <p:nvSpPr>
          <p:cNvPr id="11" name="TextBox 10"/>
          <p:cNvSpPr txBox="1"/>
          <p:nvPr/>
        </p:nvSpPr>
        <p:spPr>
          <a:xfrm>
            <a:off x="2686050" y="2700338"/>
            <a:ext cx="9505950" cy="2031325"/>
          </a:xfrm>
          <a:prstGeom prst="rect">
            <a:avLst/>
          </a:prstGeom>
          <a:noFill/>
        </p:spPr>
        <p:txBody>
          <a:bodyPr wrap="square" rtlCol="0">
            <a:spAutoFit/>
          </a:bodyPr>
          <a:lstStyle/>
          <a:p>
            <a:pPr marL="914400" lvl="1" indent="-457200">
              <a:buFont typeface="Arial" panose="020B0604020202020204" pitchFamily="34" charset="0"/>
              <a:buChar char="•"/>
            </a:pPr>
            <a:r>
              <a:rPr lang="en-US" sz="3600" dirty="0"/>
              <a:t>Offering people “complete freedom to be and to choose”</a:t>
            </a:r>
          </a:p>
          <a:p>
            <a:pPr marL="914400" lvl="1" indent="-457200">
              <a:buFont typeface="Arial" panose="020B0604020202020204" pitchFamily="34" charset="0"/>
              <a:buChar char="•"/>
            </a:pPr>
            <a:r>
              <a:rPr lang="en-US" sz="3600" dirty="0"/>
              <a:t>Understanding the paradox of change</a:t>
            </a:r>
          </a:p>
          <a:p>
            <a:endParaRPr lang="en-US" dirty="0"/>
          </a:p>
        </p:txBody>
      </p:sp>
      <p:pic>
        <p:nvPicPr>
          <p:cNvPr id="12" name="Picture 11"/>
          <p:cNvPicPr>
            <a:picLocks noChangeAspect="1"/>
          </p:cNvPicPr>
          <p:nvPr/>
        </p:nvPicPr>
        <p:blipFill>
          <a:blip r:embed="rId3"/>
          <a:stretch>
            <a:fillRect/>
          </a:stretch>
        </p:blipFill>
        <p:spPr>
          <a:xfrm>
            <a:off x="0" y="0"/>
            <a:ext cx="12192000" cy="6858001"/>
          </a:xfrm>
          <a:prstGeom prst="rect">
            <a:avLst/>
          </a:prstGeom>
        </p:spPr>
      </p:pic>
      <p:sp>
        <p:nvSpPr>
          <p:cNvPr id="13" name="Slide Number Placeholder 3"/>
          <p:cNvSpPr txBox="1">
            <a:spLocks/>
          </p:cNvSpPr>
          <p:nvPr/>
        </p:nvSpPr>
        <p:spPr>
          <a:xfrm>
            <a:off x="8754534" y="633176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53</a:t>
            </a:r>
            <a:endParaRPr lang="en-US" dirty="0"/>
          </a:p>
        </p:txBody>
      </p:sp>
    </p:spTree>
    <p:extLst>
      <p:ext uri="{BB962C8B-B14F-4D97-AF65-F5344CB8AC3E}">
        <p14:creationId xmlns:p14="http://schemas.microsoft.com/office/powerpoint/2010/main" val="16342495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3.75E-6 -4.07407E-6 L -0.22539 -0.26157 " pathEditMode="relative" rAng="0" ptsTypes="AA">
                                      <p:cBhvr>
                                        <p:cTn id="10" dur="2000" fill="hold"/>
                                        <p:tgtEl>
                                          <p:spTgt spid="8"/>
                                        </p:tgtEl>
                                        <p:attrNameLst>
                                          <p:attrName>ppt_x</p:attrName>
                                          <p:attrName>ppt_y</p:attrName>
                                        </p:attrNameLst>
                                      </p:cBhvr>
                                      <p:rCtr x="-11276" y="-13079"/>
                                    </p:animMotion>
                                  </p:childTnLst>
                                </p:cTn>
                              </p:par>
                              <p:par>
                                <p:cTn id="11" presetID="6" presetClass="emph" presetSubtype="0" fill="hold" nodeType="withEffect">
                                  <p:stCondLst>
                                    <p:cond delay="1000"/>
                                  </p:stCondLst>
                                  <p:childTnLst>
                                    <p:animScale>
                                      <p:cBhvr>
                                        <p:cTn id="12" dur="2000" fill="hold"/>
                                        <p:tgtEl>
                                          <p:spTgt spid="10"/>
                                        </p:tgtEl>
                                      </p:cBhvr>
                                      <p:by x="25000" y="25000"/>
                                    </p:animScale>
                                  </p:childTnLst>
                                </p:cTn>
                              </p:par>
                              <p:par>
                                <p:cTn id="13" presetID="56" presetClass="path" presetSubtype="0" accel="50000" decel="50000" fill="hold" nodeType="withEffect">
                                  <p:stCondLst>
                                    <p:cond delay="0"/>
                                  </p:stCondLst>
                                  <p:childTnLst>
                                    <p:animMotion origin="layout" path="M -4.58333E-6 -4.44444E-6 L -0.20182 -0.24421 " pathEditMode="relative" rAng="0" ptsTypes="AA">
                                      <p:cBhvr>
                                        <p:cTn id="14" dur="2000" fill="hold"/>
                                        <p:tgtEl>
                                          <p:spTgt spid="10"/>
                                        </p:tgtEl>
                                        <p:attrNameLst>
                                          <p:attrName>ppt_x</p:attrName>
                                          <p:attrName>ppt_y</p:attrName>
                                        </p:attrNameLst>
                                      </p:cBhvr>
                                      <p:rCtr x="-10091" y="-12222"/>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1777" y="188590"/>
            <a:ext cx="5728447" cy="707886"/>
          </a:xfrm>
          <a:prstGeom prst="rect">
            <a:avLst/>
          </a:prstGeom>
          <a:noFill/>
        </p:spPr>
        <p:txBody>
          <a:bodyPr wrap="square" rtlCol="0">
            <a:spAutoFit/>
          </a:bodyPr>
          <a:lstStyle/>
          <a:p>
            <a:pPr algn="ctr"/>
            <a:r>
              <a:rPr lang="en-US" sz="4000" dirty="0"/>
              <a:t>ABSOLUTE WORTH</a:t>
            </a:r>
          </a:p>
        </p:txBody>
      </p:sp>
      <p:grpSp>
        <p:nvGrpSpPr>
          <p:cNvPr id="3" name="Group 2"/>
          <p:cNvGrpSpPr/>
          <p:nvPr/>
        </p:nvGrpSpPr>
        <p:grpSpPr>
          <a:xfrm>
            <a:off x="-193240" y="801511"/>
            <a:ext cx="12588605" cy="5962864"/>
            <a:chOff x="-193240" y="801511"/>
            <a:chExt cx="12588605" cy="5962864"/>
          </a:xfrm>
        </p:grpSpPr>
        <p:sp>
          <p:nvSpPr>
            <p:cNvPr id="8" name="TextBox 7"/>
            <p:cNvSpPr txBox="1"/>
            <p:nvPr/>
          </p:nvSpPr>
          <p:spPr>
            <a:xfrm>
              <a:off x="8387809" y="3026418"/>
              <a:ext cx="4007556" cy="707886"/>
            </a:xfrm>
            <a:prstGeom prst="rect">
              <a:avLst/>
            </a:prstGeom>
            <a:noFill/>
          </p:spPr>
          <p:txBody>
            <a:bodyPr wrap="square" rtlCol="0">
              <a:spAutoFit/>
            </a:bodyPr>
            <a:lstStyle/>
            <a:p>
              <a:pPr algn="ctr"/>
              <a:r>
                <a:rPr lang="en-US" sz="4000" dirty="0" smtClean="0"/>
                <a:t>AUTONOMY</a:t>
              </a:r>
              <a:endParaRPr lang="en-US" sz="4000" dirty="0"/>
            </a:p>
          </p:txBody>
        </p:sp>
        <p:sp>
          <p:nvSpPr>
            <p:cNvPr id="4" name="4-Point Star 3"/>
            <p:cNvSpPr/>
            <p:nvPr/>
          </p:nvSpPr>
          <p:spPr>
            <a:xfrm>
              <a:off x="3437467" y="801511"/>
              <a:ext cx="5317067" cy="5170311"/>
            </a:xfrm>
            <a:prstGeom prst="star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58682" y="3104444"/>
              <a:ext cx="2674637" cy="584775"/>
            </a:xfrm>
            <a:prstGeom prst="rect">
              <a:avLst/>
            </a:prstGeom>
            <a:noFill/>
          </p:spPr>
          <p:txBody>
            <a:bodyPr wrap="square" rtlCol="0">
              <a:spAutoFit/>
            </a:bodyPr>
            <a:lstStyle/>
            <a:p>
              <a:pPr algn="ctr"/>
              <a:r>
                <a:rPr lang="en-US" sz="3200" dirty="0" smtClean="0">
                  <a:solidFill>
                    <a:schemeClr val="bg1"/>
                  </a:solidFill>
                </a:rPr>
                <a:t>ACCEPTANCE</a:t>
              </a:r>
              <a:endParaRPr lang="en-US" sz="3200" dirty="0">
                <a:solidFill>
                  <a:schemeClr val="bg1"/>
                </a:solidFill>
              </a:endParaRPr>
            </a:p>
          </p:txBody>
        </p:sp>
        <p:sp>
          <p:nvSpPr>
            <p:cNvPr id="7" name="TextBox 6"/>
            <p:cNvSpPr txBox="1"/>
            <p:nvPr/>
          </p:nvSpPr>
          <p:spPr>
            <a:xfrm>
              <a:off x="2935942" y="6056489"/>
              <a:ext cx="6320117" cy="707886"/>
            </a:xfrm>
            <a:prstGeom prst="rect">
              <a:avLst/>
            </a:prstGeom>
            <a:noFill/>
          </p:spPr>
          <p:txBody>
            <a:bodyPr wrap="square" rtlCol="0">
              <a:spAutoFit/>
            </a:bodyPr>
            <a:lstStyle/>
            <a:p>
              <a:pPr algn="ctr"/>
              <a:r>
                <a:rPr lang="en-US" sz="4000" dirty="0" smtClean="0"/>
                <a:t>ACCURATE EMPATHY</a:t>
              </a:r>
              <a:endParaRPr lang="en-US" sz="4000" dirty="0"/>
            </a:p>
          </p:txBody>
        </p:sp>
        <p:sp>
          <p:nvSpPr>
            <p:cNvPr id="9" name="TextBox 8"/>
            <p:cNvSpPr txBox="1"/>
            <p:nvPr/>
          </p:nvSpPr>
          <p:spPr>
            <a:xfrm>
              <a:off x="-193240" y="3070246"/>
              <a:ext cx="4007556" cy="707886"/>
            </a:xfrm>
            <a:prstGeom prst="rect">
              <a:avLst/>
            </a:prstGeom>
            <a:noFill/>
          </p:spPr>
          <p:txBody>
            <a:bodyPr wrap="square" rtlCol="0">
              <a:spAutoFit/>
            </a:bodyPr>
            <a:lstStyle/>
            <a:p>
              <a:pPr algn="ctr"/>
              <a:r>
                <a:rPr lang="en-US" sz="4000" dirty="0" smtClean="0"/>
                <a:t>AFFIRMATION</a:t>
              </a:r>
              <a:endParaRPr lang="en-US" sz="4000" dirty="0"/>
            </a:p>
          </p:txBody>
        </p:sp>
      </p:grpSp>
      <p:sp>
        <p:nvSpPr>
          <p:cNvPr id="2" name="Slide Number Placeholder 1"/>
          <p:cNvSpPr>
            <a:spLocks noGrp="1"/>
          </p:cNvSpPr>
          <p:nvPr>
            <p:ph type="sldNum" sz="quarter" idx="12"/>
          </p:nvPr>
        </p:nvSpPr>
        <p:spPr/>
        <p:txBody>
          <a:bodyPr/>
          <a:lstStyle/>
          <a:p>
            <a:fld id="{1AB15DB1-8E10-4517-86FA-3AB67A7F16AE}" type="slidenum">
              <a:rPr lang="en-US" smtClean="0"/>
              <a:t>54</a:t>
            </a:fld>
            <a:endParaRPr lang="en-US"/>
          </a:p>
        </p:txBody>
      </p:sp>
      <p:sp>
        <p:nvSpPr>
          <p:cNvPr id="12" name="Rectangle 11"/>
          <p:cNvSpPr/>
          <p:nvPr/>
        </p:nvSpPr>
        <p:spPr>
          <a:xfrm>
            <a:off x="914401" y="2716307"/>
            <a:ext cx="10905564" cy="1815882"/>
          </a:xfrm>
          <a:prstGeom prst="rect">
            <a:avLst/>
          </a:prstGeom>
        </p:spPr>
        <p:txBody>
          <a:bodyPr wrap="square">
            <a:spAutoFit/>
          </a:bodyPr>
          <a:lstStyle/>
          <a:p>
            <a:pPr marL="285750" indent="-285750">
              <a:buFont typeface="Arial" panose="020B0604020202020204" pitchFamily="34" charset="0"/>
              <a:buChar char="•"/>
            </a:pPr>
            <a:r>
              <a:rPr lang="en-US" sz="2800" dirty="0"/>
              <a:t>Respecting that the other person has worth in their own right</a:t>
            </a:r>
            <a:endParaRPr lang="en-US" sz="2800" dirty="0">
              <a:solidFill>
                <a:srgbClr val="FFFFFF"/>
              </a:solidFill>
            </a:endParaRPr>
          </a:p>
          <a:p>
            <a:pPr marL="285750" indent="-285750">
              <a:buFont typeface="Arial" panose="020B0604020202020204" pitchFamily="34" charset="0"/>
              <a:buChar char="•"/>
            </a:pPr>
            <a:r>
              <a:rPr lang="en-US" sz="2800" dirty="0" smtClean="0">
                <a:solidFill>
                  <a:srgbClr val="FFFFFF"/>
                </a:solidFill>
              </a:rPr>
              <a:t>People </a:t>
            </a:r>
            <a:r>
              <a:rPr lang="en-US" sz="2800" dirty="0">
                <a:solidFill>
                  <a:srgbClr val="FFFFFF"/>
                </a:solidFill>
              </a:rPr>
              <a:t>have expertise about themselves.</a:t>
            </a:r>
          </a:p>
          <a:p>
            <a:pPr marL="285750" indent="-285750">
              <a:buFont typeface="Arial" panose="020B0604020202020204" pitchFamily="34" charset="0"/>
              <a:buChar char="•"/>
            </a:pPr>
            <a:r>
              <a:rPr lang="en-US" sz="2800" dirty="0">
                <a:solidFill>
                  <a:srgbClr val="FFFFFF"/>
                </a:solidFill>
              </a:rPr>
              <a:t>People have motivation, even if it’s hard to see.</a:t>
            </a:r>
          </a:p>
          <a:p>
            <a:pPr marL="285750" indent="-285750">
              <a:buFont typeface="Arial" panose="020B0604020202020204" pitchFamily="34" charset="0"/>
              <a:buChar char="•"/>
            </a:pPr>
            <a:r>
              <a:rPr lang="en-US" sz="2800" dirty="0">
                <a:solidFill>
                  <a:srgbClr val="FFFFFF"/>
                </a:solidFill>
              </a:rPr>
              <a:t>We want to help them see what they already have in themselves.</a:t>
            </a:r>
          </a:p>
        </p:txBody>
      </p:sp>
      <p:pic>
        <p:nvPicPr>
          <p:cNvPr id="10" name="Picture 9"/>
          <p:cNvPicPr>
            <a:picLocks noChangeAspect="1"/>
          </p:cNvPicPr>
          <p:nvPr/>
        </p:nvPicPr>
        <p:blipFill>
          <a:blip r:embed="rId3"/>
          <a:stretch>
            <a:fillRect/>
          </a:stretch>
        </p:blipFill>
        <p:spPr>
          <a:xfrm>
            <a:off x="0" y="0"/>
            <a:ext cx="12192000" cy="6858001"/>
          </a:xfrm>
          <a:prstGeom prst="rect">
            <a:avLst/>
          </a:prstGeom>
        </p:spPr>
      </p:pic>
      <p:sp>
        <p:nvSpPr>
          <p:cNvPr id="13" name="Slide Number Placeholder 3"/>
          <p:cNvSpPr txBox="1">
            <a:spLocks/>
          </p:cNvSpPr>
          <p:nvPr/>
        </p:nvSpPr>
        <p:spPr>
          <a:xfrm>
            <a:off x="8754534" y="627168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54</a:t>
            </a:r>
            <a:endParaRPr lang="en-US" dirty="0"/>
          </a:p>
        </p:txBody>
      </p:sp>
    </p:spTree>
    <p:extLst>
      <p:ext uri="{BB962C8B-B14F-4D97-AF65-F5344CB8AC3E}">
        <p14:creationId xmlns:p14="http://schemas.microsoft.com/office/powerpoint/2010/main" val="436725565"/>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0 3.33333E-6 L -0.00143 0.25602 " pathEditMode="relative" rAng="0" ptsTypes="AA">
                                      <p:cBhvr>
                                        <p:cTn id="10" dur="2000" fill="hold"/>
                                        <p:tgtEl>
                                          <p:spTgt spid="6"/>
                                        </p:tgtEl>
                                        <p:attrNameLst>
                                          <p:attrName>ppt_x</p:attrName>
                                          <p:attrName>ppt_y</p:attrName>
                                        </p:attrNameLst>
                                      </p:cBhvr>
                                      <p:rCtr x="-78" y="12801"/>
                                    </p:animMotion>
                                  </p:childTnLst>
                                </p:cTn>
                              </p:par>
                              <p:par>
                                <p:cTn id="11" presetID="6" presetClass="emph" presetSubtype="0" fill="hold" nodeType="withEffect">
                                  <p:stCondLst>
                                    <p:cond delay="1000"/>
                                  </p:stCondLst>
                                  <p:childTnLst>
                                    <p:animScale>
                                      <p:cBhvr>
                                        <p:cTn id="12" dur="2000" fill="hold"/>
                                        <p:tgtEl>
                                          <p:spTgt spid="3"/>
                                        </p:tgtEl>
                                      </p:cBhvr>
                                      <p:by x="25000" y="25000"/>
                                    </p:animScale>
                                  </p:childTnLst>
                                </p:cTn>
                              </p:par>
                              <p:par>
                                <p:cTn id="13" presetID="49" presetClass="path" presetSubtype="0" accel="50000" decel="50000" fill="hold" nodeType="withEffect">
                                  <p:stCondLst>
                                    <p:cond delay="0"/>
                                  </p:stCondLst>
                                  <p:childTnLst>
                                    <p:animMotion origin="layout" path="M -6.25E-7 -3.7037E-7 L -0.00117 0.24421 " pathEditMode="relative" rAng="0" ptsTypes="AA">
                                      <p:cBhvr>
                                        <p:cTn id="14" dur="2000" fill="hold"/>
                                        <p:tgtEl>
                                          <p:spTgt spid="3"/>
                                        </p:tgtEl>
                                        <p:attrNameLst>
                                          <p:attrName>ppt_x</p:attrName>
                                          <p:attrName>ppt_y</p:attrName>
                                        </p:attrNameLst>
                                      </p:cBhvr>
                                      <p:rCtr x="-65" y="12199"/>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35942" y="6056489"/>
            <a:ext cx="6320117" cy="707886"/>
          </a:xfrm>
          <a:prstGeom prst="rect">
            <a:avLst/>
          </a:prstGeom>
          <a:noFill/>
        </p:spPr>
        <p:txBody>
          <a:bodyPr wrap="square" rtlCol="0">
            <a:spAutoFit/>
          </a:bodyPr>
          <a:lstStyle/>
          <a:p>
            <a:pPr algn="ctr"/>
            <a:r>
              <a:rPr lang="en-US" sz="4000" dirty="0" smtClean="0"/>
              <a:t>ACCURATE EMPATHY</a:t>
            </a:r>
            <a:endParaRPr lang="en-US" sz="4000" dirty="0"/>
          </a:p>
        </p:txBody>
      </p:sp>
      <p:grpSp>
        <p:nvGrpSpPr>
          <p:cNvPr id="10" name="Group 9"/>
          <p:cNvGrpSpPr/>
          <p:nvPr/>
        </p:nvGrpSpPr>
        <p:grpSpPr>
          <a:xfrm>
            <a:off x="-193240" y="188590"/>
            <a:ext cx="12588605" cy="5783232"/>
            <a:chOff x="-193240" y="188590"/>
            <a:chExt cx="12588605" cy="5783232"/>
          </a:xfrm>
        </p:grpSpPr>
        <p:sp>
          <p:nvSpPr>
            <p:cNvPr id="6" name="TextBox 5"/>
            <p:cNvSpPr txBox="1"/>
            <p:nvPr/>
          </p:nvSpPr>
          <p:spPr>
            <a:xfrm>
              <a:off x="3231777" y="188590"/>
              <a:ext cx="5728447" cy="707886"/>
            </a:xfrm>
            <a:prstGeom prst="rect">
              <a:avLst/>
            </a:prstGeom>
            <a:noFill/>
          </p:spPr>
          <p:txBody>
            <a:bodyPr wrap="square" rtlCol="0">
              <a:spAutoFit/>
            </a:bodyPr>
            <a:lstStyle/>
            <a:p>
              <a:pPr algn="ctr"/>
              <a:r>
                <a:rPr lang="en-US" sz="4000" dirty="0"/>
                <a:t>ABSOLUTE WORTH</a:t>
              </a:r>
            </a:p>
          </p:txBody>
        </p:sp>
        <p:sp>
          <p:nvSpPr>
            <p:cNvPr id="8" name="TextBox 7"/>
            <p:cNvSpPr txBox="1"/>
            <p:nvPr/>
          </p:nvSpPr>
          <p:spPr>
            <a:xfrm>
              <a:off x="8387809" y="3026418"/>
              <a:ext cx="4007556" cy="707886"/>
            </a:xfrm>
            <a:prstGeom prst="rect">
              <a:avLst/>
            </a:prstGeom>
            <a:noFill/>
          </p:spPr>
          <p:txBody>
            <a:bodyPr wrap="square" rtlCol="0">
              <a:spAutoFit/>
            </a:bodyPr>
            <a:lstStyle/>
            <a:p>
              <a:pPr algn="ctr"/>
              <a:r>
                <a:rPr lang="en-US" sz="4000" dirty="0" smtClean="0"/>
                <a:t>AUTONOMY</a:t>
              </a:r>
              <a:endParaRPr lang="en-US" sz="4000" dirty="0"/>
            </a:p>
          </p:txBody>
        </p:sp>
        <p:sp>
          <p:nvSpPr>
            <p:cNvPr id="4" name="4-Point Star 3"/>
            <p:cNvSpPr/>
            <p:nvPr/>
          </p:nvSpPr>
          <p:spPr>
            <a:xfrm>
              <a:off x="3437467" y="801511"/>
              <a:ext cx="5317067" cy="5170311"/>
            </a:xfrm>
            <a:prstGeom prst="star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58682" y="3104444"/>
              <a:ext cx="2674637" cy="584775"/>
            </a:xfrm>
            <a:prstGeom prst="rect">
              <a:avLst/>
            </a:prstGeom>
            <a:noFill/>
          </p:spPr>
          <p:txBody>
            <a:bodyPr wrap="square" rtlCol="0">
              <a:spAutoFit/>
            </a:bodyPr>
            <a:lstStyle/>
            <a:p>
              <a:pPr algn="ctr"/>
              <a:r>
                <a:rPr lang="en-US" sz="3200" dirty="0" smtClean="0">
                  <a:solidFill>
                    <a:schemeClr val="bg1"/>
                  </a:solidFill>
                </a:rPr>
                <a:t>ACCEPTANCE</a:t>
              </a:r>
              <a:endParaRPr lang="en-US" sz="3200" dirty="0">
                <a:solidFill>
                  <a:schemeClr val="bg1"/>
                </a:solidFill>
              </a:endParaRPr>
            </a:p>
          </p:txBody>
        </p:sp>
        <p:sp>
          <p:nvSpPr>
            <p:cNvPr id="9" name="TextBox 8"/>
            <p:cNvSpPr txBox="1"/>
            <p:nvPr/>
          </p:nvSpPr>
          <p:spPr>
            <a:xfrm>
              <a:off x="-193240" y="3070246"/>
              <a:ext cx="4007556" cy="707886"/>
            </a:xfrm>
            <a:prstGeom prst="rect">
              <a:avLst/>
            </a:prstGeom>
            <a:noFill/>
          </p:spPr>
          <p:txBody>
            <a:bodyPr wrap="square" rtlCol="0">
              <a:spAutoFit/>
            </a:bodyPr>
            <a:lstStyle/>
            <a:p>
              <a:pPr algn="ctr"/>
              <a:r>
                <a:rPr lang="en-US" sz="4000" dirty="0" smtClean="0"/>
                <a:t>AFFIRMATION</a:t>
              </a:r>
              <a:endParaRPr lang="en-US" sz="4000" dirty="0"/>
            </a:p>
          </p:txBody>
        </p:sp>
      </p:grpSp>
      <p:sp>
        <p:nvSpPr>
          <p:cNvPr id="2" name="Slide Number Placeholder 1"/>
          <p:cNvSpPr>
            <a:spLocks noGrp="1"/>
          </p:cNvSpPr>
          <p:nvPr>
            <p:ph type="sldNum" sz="quarter" idx="12"/>
          </p:nvPr>
        </p:nvSpPr>
        <p:spPr/>
        <p:txBody>
          <a:bodyPr/>
          <a:lstStyle/>
          <a:p>
            <a:fld id="{1AB15DB1-8E10-4517-86FA-3AB67A7F16AE}" type="slidenum">
              <a:rPr lang="en-US" smtClean="0"/>
              <a:t>55</a:t>
            </a:fld>
            <a:endParaRPr lang="en-US"/>
          </a:p>
        </p:txBody>
      </p:sp>
      <p:sp>
        <p:nvSpPr>
          <p:cNvPr id="11" name="Rectangle 10"/>
          <p:cNvSpPr/>
          <p:nvPr/>
        </p:nvSpPr>
        <p:spPr>
          <a:xfrm>
            <a:off x="497543" y="4160728"/>
            <a:ext cx="11403104" cy="2554545"/>
          </a:xfrm>
          <a:prstGeom prst="rect">
            <a:avLst/>
          </a:prstGeom>
        </p:spPr>
        <p:txBody>
          <a:bodyPr wrap="square">
            <a:spAutoFit/>
          </a:bodyPr>
          <a:lstStyle/>
          <a:p>
            <a:pPr marL="914400" lvl="1" indent="-457200">
              <a:buFont typeface="Arial" panose="020B0604020202020204" pitchFamily="34" charset="0"/>
              <a:buChar char="•"/>
            </a:pPr>
            <a:r>
              <a:rPr lang="en-US" sz="3200" dirty="0"/>
              <a:t>Empathy is a “necessary and sufficient condition” of treatment (Rogerian approach)</a:t>
            </a:r>
          </a:p>
          <a:p>
            <a:pPr marL="914400" lvl="1" indent="-457200">
              <a:buFont typeface="Arial" panose="020B0604020202020204" pitchFamily="34" charset="0"/>
              <a:buChar char="•"/>
            </a:pPr>
            <a:r>
              <a:rPr lang="en-US" sz="3200" dirty="0"/>
              <a:t>Different than sympathy </a:t>
            </a:r>
          </a:p>
          <a:p>
            <a:pPr marL="914400" lvl="1" indent="-457200">
              <a:buFont typeface="Arial" panose="020B0604020202020204" pitchFamily="34" charset="0"/>
              <a:buChar char="•"/>
            </a:pPr>
            <a:r>
              <a:rPr lang="en-US" sz="3200" dirty="0"/>
              <a:t>Not “I’ve been there and I know what you’re experiencing, so I’ll tell you my story.”</a:t>
            </a:r>
          </a:p>
        </p:txBody>
      </p:sp>
      <p:pic>
        <p:nvPicPr>
          <p:cNvPr id="3" name="Picture 2"/>
          <p:cNvPicPr>
            <a:picLocks noChangeAspect="1"/>
          </p:cNvPicPr>
          <p:nvPr/>
        </p:nvPicPr>
        <p:blipFill>
          <a:blip r:embed="rId3"/>
          <a:stretch>
            <a:fillRect/>
          </a:stretch>
        </p:blipFill>
        <p:spPr>
          <a:xfrm>
            <a:off x="0" y="0"/>
            <a:ext cx="12191999" cy="6858000"/>
          </a:xfrm>
          <a:prstGeom prst="rect">
            <a:avLst/>
          </a:prstGeom>
        </p:spPr>
      </p:pic>
      <p:sp>
        <p:nvSpPr>
          <p:cNvPr id="12" name="Slide Number Placeholder 3"/>
          <p:cNvSpPr txBox="1">
            <a:spLocks/>
          </p:cNvSpPr>
          <p:nvPr/>
        </p:nvSpPr>
        <p:spPr>
          <a:xfrm>
            <a:off x="8756276" y="633176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55</a:t>
            </a:r>
            <a:endParaRPr lang="en-US" dirty="0"/>
          </a:p>
        </p:txBody>
      </p:sp>
    </p:spTree>
    <p:extLst>
      <p:ext uri="{BB962C8B-B14F-4D97-AF65-F5344CB8AC3E}">
        <p14:creationId xmlns:p14="http://schemas.microsoft.com/office/powerpoint/2010/main" val="244127180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0 -2.22222E-6 L -0.00039 -0.3956 " pathEditMode="relative" rAng="0" ptsTypes="AA">
                                      <p:cBhvr>
                                        <p:cTn id="10" dur="2000" fill="hold"/>
                                        <p:tgtEl>
                                          <p:spTgt spid="7"/>
                                        </p:tgtEl>
                                        <p:attrNameLst>
                                          <p:attrName>ppt_x</p:attrName>
                                          <p:attrName>ppt_y</p:attrName>
                                        </p:attrNameLst>
                                      </p:cBhvr>
                                      <p:rCtr x="-26" y="-19792"/>
                                    </p:animMotion>
                                  </p:childTnLst>
                                </p:cTn>
                              </p:par>
                              <p:par>
                                <p:cTn id="11" presetID="6" presetClass="emph" presetSubtype="0" fill="hold" nodeType="withEffect">
                                  <p:stCondLst>
                                    <p:cond delay="1000"/>
                                  </p:stCondLst>
                                  <p:childTnLst>
                                    <p:animScale>
                                      <p:cBhvr>
                                        <p:cTn id="12" dur="2000" fill="hold"/>
                                        <p:tgtEl>
                                          <p:spTgt spid="10"/>
                                        </p:tgtEl>
                                      </p:cBhvr>
                                      <p:by x="25000" y="25000"/>
                                    </p:animScale>
                                  </p:childTnLst>
                                </p:cTn>
                              </p:par>
                              <p:par>
                                <p:cTn id="13" presetID="56" presetClass="path" presetSubtype="0" accel="50000" decel="50000" fill="hold" nodeType="withEffect">
                                  <p:stCondLst>
                                    <p:cond delay="0"/>
                                  </p:stCondLst>
                                  <p:childTnLst>
                                    <p:animMotion origin="layout" path="M -6.25E-7 -4.07407E-6 L 0.00143 -0.30393 " pathEditMode="relative" rAng="0" ptsTypes="AA">
                                      <p:cBhvr>
                                        <p:cTn id="14" dur="2000" fill="hold"/>
                                        <p:tgtEl>
                                          <p:spTgt spid="10"/>
                                        </p:tgtEl>
                                        <p:attrNameLst>
                                          <p:attrName>ppt_x</p:attrName>
                                          <p:attrName>ppt_y</p:attrName>
                                        </p:attrNameLst>
                                      </p:cBhvr>
                                      <p:rCtr x="65" y="-15208"/>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rené Brown on Empat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0119" y="1670145"/>
            <a:ext cx="7087737" cy="3986852"/>
          </a:xfrm>
          <a:prstGeom prst="rect">
            <a:avLst/>
          </a:prstGeom>
        </p:spPr>
      </p:pic>
      <p:sp>
        <p:nvSpPr>
          <p:cNvPr id="5" name="Slide Number Placeholder 4"/>
          <p:cNvSpPr>
            <a:spLocks noGrp="1"/>
          </p:cNvSpPr>
          <p:nvPr>
            <p:ph type="sldNum" sz="quarter" idx="12"/>
          </p:nvPr>
        </p:nvSpPr>
        <p:spPr/>
        <p:txBody>
          <a:bodyPr/>
          <a:lstStyle/>
          <a:p>
            <a:fld id="{1AB15DB1-8E10-4517-86FA-3AB67A7F16AE}" type="slidenum">
              <a:rPr lang="en-US" smtClean="0"/>
              <a:t>56</a:t>
            </a:fld>
            <a:endParaRPr lang="en-US"/>
          </a:p>
        </p:txBody>
      </p:sp>
      <p:pic>
        <p:nvPicPr>
          <p:cNvPr id="4" name="Content Placeholder 3"/>
          <p:cNvPicPr>
            <a:picLocks noGrp="1" noChangeAspect="1"/>
          </p:cNvPicPr>
          <p:nvPr>
            <p:ph idx="1"/>
          </p:nvPr>
        </p:nvPicPr>
        <p:blipFill>
          <a:blip r:embed="rId6"/>
          <a:stretch>
            <a:fillRect/>
          </a:stretch>
        </p:blipFill>
        <p:spPr>
          <a:xfrm>
            <a:off x="1379157" y="978512"/>
            <a:ext cx="9743221" cy="4927749"/>
          </a:xfrm>
          <a:prstGeom prst="rect">
            <a:avLst/>
          </a:prstGeom>
        </p:spPr>
      </p:pic>
    </p:spTree>
    <p:extLst>
      <p:ext uri="{BB962C8B-B14F-4D97-AF65-F5344CB8AC3E}">
        <p14:creationId xmlns:p14="http://schemas.microsoft.com/office/powerpoint/2010/main" val="313604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59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18" y="96184"/>
            <a:ext cx="10515600" cy="1325563"/>
          </a:xfrm>
        </p:spPr>
        <p:txBody>
          <a:bodyPr/>
          <a:lstStyle/>
          <a:p>
            <a:r>
              <a:rPr lang="en-US" dirty="0" smtClean="0"/>
              <a:t>Activity: Identifying Strengths</a:t>
            </a:r>
            <a:endParaRPr lang="en-US" dirty="0"/>
          </a:p>
        </p:txBody>
      </p:sp>
      <p:sp>
        <p:nvSpPr>
          <p:cNvPr id="3" name="Content Placeholder 2"/>
          <p:cNvSpPr>
            <a:spLocks noGrp="1"/>
          </p:cNvSpPr>
          <p:nvPr>
            <p:ph idx="1"/>
          </p:nvPr>
        </p:nvSpPr>
        <p:spPr>
          <a:xfrm>
            <a:off x="658905" y="1492624"/>
            <a:ext cx="11017624" cy="5540188"/>
          </a:xfrm>
        </p:spPr>
        <p:txBody>
          <a:bodyPr>
            <a:noAutofit/>
          </a:bodyPr>
          <a:lstStyle/>
          <a:p>
            <a:pPr marL="0" indent="0">
              <a:lnSpc>
                <a:spcPct val="100000"/>
              </a:lnSpc>
              <a:spcBef>
                <a:spcPts val="300"/>
              </a:spcBef>
              <a:buNone/>
            </a:pPr>
            <a:r>
              <a:rPr lang="en-US" sz="2500" dirty="0" smtClean="0"/>
              <a:t>You’re meeting with a 36 year-old male who was recently diagnosed with HIV. During your assessment, you discover that your client has a two year-old child and is recently estranged from the child’s mother. The client states that the child’s mother found out that your client was regularly engaging in unprotected sex with men who he would meet at bars and clubs or using hook-up apps. </a:t>
            </a:r>
          </a:p>
          <a:p>
            <a:pPr marL="0" indent="0">
              <a:lnSpc>
                <a:spcPct val="100000"/>
              </a:lnSpc>
              <a:spcBef>
                <a:spcPts val="300"/>
              </a:spcBef>
              <a:buNone/>
            </a:pPr>
            <a:endParaRPr lang="en-US" sz="2500" dirty="0" smtClean="0"/>
          </a:p>
          <a:p>
            <a:pPr marL="0" indent="0">
              <a:lnSpc>
                <a:spcPct val="100000"/>
              </a:lnSpc>
              <a:spcBef>
                <a:spcPts val="300"/>
              </a:spcBef>
              <a:buNone/>
            </a:pPr>
            <a:r>
              <a:rPr lang="en-US" sz="2500" dirty="0" smtClean="0"/>
              <a:t>When asked about the estrangement and potential for risk based on his behaviors, the client states, “She just needs to relax. If she would just do her job and take care of the kid like she’s supposed to, everything would be fine.” When asked about on-going substance use, the client states that he uses alcohol and marijuana nearly daily and has “on occasion” done cocaine and meth while clubbing and injected heroin “once or twice if someone has it” in the past six months. He feels he doesn’t require any health interventions.  </a:t>
            </a:r>
          </a:p>
        </p:txBody>
      </p:sp>
      <p:sp>
        <p:nvSpPr>
          <p:cNvPr id="4" name="Slide Number Placeholder 3"/>
          <p:cNvSpPr>
            <a:spLocks noGrp="1"/>
          </p:cNvSpPr>
          <p:nvPr>
            <p:ph type="sldNum" sz="quarter" idx="12"/>
          </p:nvPr>
        </p:nvSpPr>
        <p:spPr/>
        <p:txBody>
          <a:bodyPr/>
          <a:lstStyle/>
          <a:p>
            <a:fld id="{1AB15DB1-8E10-4517-86FA-3AB67A7F16AE}" type="slidenum">
              <a:rPr lang="en-US" smtClean="0"/>
              <a:t>57</a:t>
            </a:fld>
            <a:endParaRPr lang="en-US"/>
          </a:p>
        </p:txBody>
      </p:sp>
    </p:spTree>
    <p:extLst>
      <p:ext uri="{BB962C8B-B14F-4D97-AF65-F5344CB8AC3E}">
        <p14:creationId xmlns:p14="http://schemas.microsoft.com/office/powerpoint/2010/main" val="38014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Engagement: Barriers to Health Literacy</a:t>
            </a:r>
            <a:endParaRPr lang="en-US" dirty="0"/>
          </a:p>
        </p:txBody>
      </p:sp>
      <p:sp>
        <p:nvSpPr>
          <p:cNvPr id="3" name="Content Placeholder 2"/>
          <p:cNvSpPr>
            <a:spLocks noGrp="1"/>
          </p:cNvSpPr>
          <p:nvPr>
            <p:ph idx="1"/>
          </p:nvPr>
        </p:nvSpPr>
        <p:spPr>
          <a:xfrm>
            <a:off x="1120000" y="1825624"/>
            <a:ext cx="10233800" cy="4682179"/>
          </a:xfrm>
        </p:spPr>
        <p:txBody>
          <a:bodyPr>
            <a:normAutofit lnSpcReduction="10000"/>
          </a:bodyPr>
          <a:lstStyle/>
          <a:p>
            <a:r>
              <a:rPr lang="en-US" dirty="0"/>
              <a:t>Individuals provided with appropriate health education show greater ART </a:t>
            </a:r>
            <a:r>
              <a:rPr lang="en-US" dirty="0" smtClean="0"/>
              <a:t>adherence</a:t>
            </a:r>
          </a:p>
          <a:p>
            <a:r>
              <a:rPr lang="en-US" dirty="0" smtClean="0"/>
              <a:t>Health literacy is “the degree to which individuals have the capacity to obtain, process, and understand basic health information and services needed to make appropriate health decisions.”</a:t>
            </a:r>
          </a:p>
          <a:p>
            <a:r>
              <a:rPr lang="en-US" dirty="0" smtClean="0"/>
              <a:t>Health providers face multiple barriers that can impede health education</a:t>
            </a:r>
          </a:p>
          <a:p>
            <a:r>
              <a:rPr lang="en-US" dirty="0" smtClean="0"/>
              <a:t>Health literacy barriers include: </a:t>
            </a:r>
          </a:p>
          <a:p>
            <a:pPr lvl="1"/>
            <a:r>
              <a:rPr lang="en-US" dirty="0" smtClean="0"/>
              <a:t>Individual barriers</a:t>
            </a:r>
          </a:p>
          <a:p>
            <a:pPr lvl="1"/>
            <a:r>
              <a:rPr lang="en-US" dirty="0" smtClean="0"/>
              <a:t>Provider-related barriers</a:t>
            </a:r>
          </a:p>
          <a:p>
            <a:pPr lvl="1"/>
            <a:r>
              <a:rPr lang="en-US" dirty="0" smtClean="0"/>
              <a:t>System-level barriers</a:t>
            </a:r>
          </a:p>
        </p:txBody>
      </p:sp>
      <p:sp>
        <p:nvSpPr>
          <p:cNvPr id="4" name="Slide Number Placeholder 3"/>
          <p:cNvSpPr>
            <a:spLocks noGrp="1"/>
          </p:cNvSpPr>
          <p:nvPr>
            <p:ph type="sldNum" sz="quarter" idx="12"/>
          </p:nvPr>
        </p:nvSpPr>
        <p:spPr/>
        <p:txBody>
          <a:bodyPr/>
          <a:lstStyle/>
          <a:p>
            <a:fld id="{1AB15DB1-8E10-4517-86FA-3AB67A7F16AE}" type="slidenum">
              <a:rPr lang="en-US" smtClean="0"/>
              <a:t>58</a:t>
            </a:fld>
            <a:endParaRPr lang="en-US"/>
          </a:p>
        </p:txBody>
      </p:sp>
      <p:sp>
        <p:nvSpPr>
          <p:cNvPr id="5" name="TextBox 4"/>
          <p:cNvSpPr txBox="1"/>
          <p:nvPr/>
        </p:nvSpPr>
        <p:spPr>
          <a:xfrm>
            <a:off x="84784" y="6419813"/>
            <a:ext cx="3981691" cy="369332"/>
          </a:xfrm>
          <a:prstGeom prst="rect">
            <a:avLst/>
          </a:prstGeom>
          <a:noFill/>
        </p:spPr>
        <p:txBody>
          <a:bodyPr wrap="square" rtlCol="0">
            <a:spAutoFit/>
          </a:bodyPr>
          <a:lstStyle/>
          <a:p>
            <a:r>
              <a:rPr lang="en-US" dirty="0" smtClean="0"/>
              <a:t>SOURCE: </a:t>
            </a:r>
            <a:r>
              <a:rPr lang="en-US" dirty="0" err="1" smtClean="0"/>
              <a:t>Corless</a:t>
            </a:r>
            <a:r>
              <a:rPr lang="en-US" dirty="0" smtClean="0"/>
              <a:t>, 2016</a:t>
            </a:r>
            <a:endParaRPr lang="en-US" dirty="0"/>
          </a:p>
        </p:txBody>
      </p:sp>
    </p:spTree>
    <p:extLst>
      <p:ext uri="{BB962C8B-B14F-4D97-AF65-F5344CB8AC3E}">
        <p14:creationId xmlns:p14="http://schemas.microsoft.com/office/powerpoint/2010/main" val="4180682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Engagement: Overcoming Obstacles</a:t>
            </a:r>
            <a:endParaRPr lang="en-US" dirty="0"/>
          </a:p>
        </p:txBody>
      </p:sp>
      <p:sp>
        <p:nvSpPr>
          <p:cNvPr id="3" name="Content Placeholder 2"/>
          <p:cNvSpPr>
            <a:spLocks noGrp="1"/>
          </p:cNvSpPr>
          <p:nvPr>
            <p:ph idx="1"/>
          </p:nvPr>
        </p:nvSpPr>
        <p:spPr>
          <a:xfrm>
            <a:off x="1120000" y="1614791"/>
            <a:ext cx="10233800" cy="4766554"/>
          </a:xfrm>
        </p:spPr>
        <p:txBody>
          <a:bodyPr>
            <a:normAutofit fontScale="92500" lnSpcReduction="10000"/>
          </a:bodyPr>
          <a:lstStyle/>
          <a:p>
            <a:r>
              <a:rPr lang="en-US" dirty="0" smtClean="0">
                <a:solidFill>
                  <a:schemeClr val="accent5"/>
                </a:solidFill>
              </a:rPr>
              <a:t>Use of an integrated team approach – relying on different disciplines with expertise in a coordinated way</a:t>
            </a:r>
          </a:p>
          <a:p>
            <a:r>
              <a:rPr lang="en-US" dirty="0" smtClean="0">
                <a:solidFill>
                  <a:schemeClr val="accent5"/>
                </a:solidFill>
              </a:rPr>
              <a:t>Assess needs and priorities – if housing and food are not addressed, other priorities become less important</a:t>
            </a:r>
          </a:p>
          <a:p>
            <a:r>
              <a:rPr lang="en-US" dirty="0" smtClean="0">
                <a:solidFill>
                  <a:schemeClr val="accent5"/>
                </a:solidFill>
              </a:rPr>
              <a:t>Penalizing patients for noncompliance is counterproductive</a:t>
            </a:r>
          </a:p>
          <a:p>
            <a:r>
              <a:rPr lang="en-US" dirty="0" smtClean="0">
                <a:solidFill>
                  <a:schemeClr val="accent5"/>
                </a:solidFill>
              </a:rPr>
              <a:t>Health care needs should be organized so the patient knows how to access resources during the day and at night</a:t>
            </a:r>
          </a:p>
          <a:p>
            <a:r>
              <a:rPr lang="en-US" dirty="0" smtClean="0">
                <a:solidFill>
                  <a:schemeClr val="accent5"/>
                </a:solidFill>
              </a:rPr>
              <a:t>Give individuals choices in their care</a:t>
            </a:r>
          </a:p>
          <a:p>
            <a:r>
              <a:rPr lang="en-US" dirty="0" smtClean="0">
                <a:solidFill>
                  <a:schemeClr val="accent5"/>
                </a:solidFill>
              </a:rPr>
              <a:t>Establish a program to provide broad HIV-related education</a:t>
            </a:r>
          </a:p>
          <a:p>
            <a:r>
              <a:rPr lang="en-US" dirty="0" smtClean="0">
                <a:solidFill>
                  <a:schemeClr val="accent5"/>
                </a:solidFill>
              </a:rPr>
              <a:t>Develop an activity in which providers and non-providers are tasked with re-writing processes, procedures, worksheets, medication scripts or recommendations to contain less jargon</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59</a:t>
            </a:fld>
            <a:endParaRPr lang="en-US"/>
          </a:p>
        </p:txBody>
      </p:sp>
      <p:sp>
        <p:nvSpPr>
          <p:cNvPr id="5" name="TextBox 4"/>
          <p:cNvSpPr txBox="1"/>
          <p:nvPr/>
        </p:nvSpPr>
        <p:spPr>
          <a:xfrm>
            <a:off x="153364" y="6381345"/>
            <a:ext cx="3981691" cy="369332"/>
          </a:xfrm>
          <a:prstGeom prst="rect">
            <a:avLst/>
          </a:prstGeom>
          <a:noFill/>
        </p:spPr>
        <p:txBody>
          <a:bodyPr wrap="square" rtlCol="0">
            <a:spAutoFit/>
          </a:bodyPr>
          <a:lstStyle/>
          <a:p>
            <a:r>
              <a:rPr lang="en-US" dirty="0" smtClean="0"/>
              <a:t>SOURCE: </a:t>
            </a:r>
            <a:r>
              <a:rPr lang="en-US" dirty="0" err="1" smtClean="0"/>
              <a:t>Corless</a:t>
            </a:r>
            <a:r>
              <a:rPr lang="en-US" dirty="0" smtClean="0"/>
              <a:t>, 2016</a:t>
            </a:r>
            <a:endParaRPr lang="en-US" dirty="0"/>
          </a:p>
        </p:txBody>
      </p:sp>
    </p:spTree>
    <p:extLst>
      <p:ext uri="{BB962C8B-B14F-4D97-AF65-F5344CB8AC3E}">
        <p14:creationId xmlns:p14="http://schemas.microsoft.com/office/powerpoint/2010/main" val="330699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3">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3">
                                            <p:txEl>
                                              <p:pRg st="3" end="3"/>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3">
                                            <p:txEl>
                                              <p:pRg st="4" end="4"/>
                                            </p:txEl>
                                          </p:spTgt>
                                        </p:tgtEl>
                                        <p:attrNameLst>
                                          <p:attrName>style.color</p:attrName>
                                        </p:attrNameLst>
                                      </p:cBhvr>
                                      <p:to>
                                        <a:srgbClr val="777777"/>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3">
                                            <p:txEl>
                                              <p:pRg st="5" end="5"/>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928533"/>
            <a:ext cx="8229600" cy="2883431"/>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smtClean="0"/>
              <a:t>86%</a:t>
            </a:r>
          </a:p>
          <a:p>
            <a:pPr marL="971550" lvl="1" indent="-514350">
              <a:buClr>
                <a:schemeClr val="accent5"/>
              </a:buClr>
              <a:buFont typeface="Arial" panose="020B0604020202020204" pitchFamily="34" charset="0"/>
              <a:buAutoNum type="alphaUcPeriod"/>
            </a:pPr>
            <a:r>
              <a:rPr lang="en-US" altLang="en-US" sz="3200" dirty="0" smtClean="0"/>
              <a:t>62%</a:t>
            </a:r>
          </a:p>
          <a:p>
            <a:pPr marL="971550" lvl="1" indent="-514350">
              <a:buClr>
                <a:schemeClr val="accent5"/>
              </a:buClr>
              <a:buFont typeface="Arial" panose="020B0604020202020204" pitchFamily="34" charset="0"/>
              <a:buAutoNum type="alphaUcPeriod"/>
            </a:pPr>
            <a:r>
              <a:rPr lang="en-US" altLang="en-US" sz="3200" dirty="0" smtClean="0"/>
              <a:t>37%</a:t>
            </a:r>
          </a:p>
          <a:p>
            <a:pPr marL="971550" lvl="1" indent="-514350">
              <a:buClr>
                <a:schemeClr val="accent5"/>
              </a:buClr>
              <a:buFont typeface="Arial" panose="020B0604020202020204" pitchFamily="34" charset="0"/>
              <a:buAutoNum type="alphaUcPeriod"/>
            </a:pPr>
            <a:r>
              <a:rPr lang="en-US" altLang="en-US" sz="3200" dirty="0" smtClean="0"/>
              <a:t>13%</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3"/>
              <a:tabLst/>
              <a:defRPr/>
            </a:pPr>
            <a:r>
              <a:rPr lang="en-US" sz="3200" dirty="0" smtClean="0">
                <a:solidFill>
                  <a:prstClr val="white"/>
                </a:solidFill>
                <a:latin typeface="Corbel" panose="020B0503020204020204"/>
              </a:rPr>
              <a:t>Rates of retention in care based on CDC criteria indicate that ____ of PLWH are successfully retained in treatment.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10384527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REACH: A Mixed Method Approach to Patient Engagement</a:t>
            </a:r>
            <a:endParaRPr lang="en-US" dirty="0"/>
          </a:p>
        </p:txBody>
      </p:sp>
      <p:sp>
        <p:nvSpPr>
          <p:cNvPr id="3" name="Content Placeholder 2"/>
          <p:cNvSpPr>
            <a:spLocks noGrp="1"/>
          </p:cNvSpPr>
          <p:nvPr>
            <p:ph idx="1"/>
          </p:nvPr>
        </p:nvSpPr>
        <p:spPr>
          <a:xfrm>
            <a:off x="1120000" y="1825624"/>
            <a:ext cx="10233800" cy="5032375"/>
          </a:xfrm>
        </p:spPr>
        <p:txBody>
          <a:bodyPr>
            <a:normAutofit/>
          </a:bodyPr>
          <a:lstStyle/>
          <a:p>
            <a:r>
              <a:rPr lang="en-US" dirty="0" smtClean="0"/>
              <a:t>HIV stigma and health beliefs are significant barrier to care</a:t>
            </a:r>
          </a:p>
          <a:p>
            <a:r>
              <a:rPr lang="en-US" dirty="0" smtClean="0"/>
              <a:t>PLWH are less likely to disengage from care if they are: </a:t>
            </a:r>
          </a:p>
          <a:p>
            <a:pPr lvl="1"/>
            <a:r>
              <a:rPr lang="en-US" dirty="0" smtClean="0"/>
              <a:t>Male</a:t>
            </a:r>
          </a:p>
          <a:p>
            <a:pPr lvl="1"/>
            <a:r>
              <a:rPr lang="en-US" dirty="0" smtClean="0"/>
              <a:t>Older</a:t>
            </a:r>
          </a:p>
          <a:p>
            <a:pPr lvl="1"/>
            <a:r>
              <a:rPr lang="en-US" dirty="0" smtClean="0"/>
              <a:t>White</a:t>
            </a:r>
          </a:p>
          <a:p>
            <a:pPr lvl="1"/>
            <a:r>
              <a:rPr lang="en-US" dirty="0" smtClean="0"/>
              <a:t>MSM</a:t>
            </a:r>
          </a:p>
          <a:p>
            <a:pPr lvl="1"/>
            <a:r>
              <a:rPr lang="en-US" dirty="0" smtClean="0"/>
              <a:t>initiated  on ART</a:t>
            </a:r>
          </a:p>
          <a:p>
            <a:r>
              <a:rPr lang="en-US" dirty="0" smtClean="0"/>
              <a:t>PLWH are more likely to disengage from care if they: </a:t>
            </a:r>
          </a:p>
          <a:p>
            <a:pPr lvl="1"/>
            <a:r>
              <a:rPr lang="en-US" dirty="0" smtClean="0"/>
              <a:t>Use intravenous drugs</a:t>
            </a:r>
          </a:p>
          <a:p>
            <a:pPr lvl="1"/>
            <a:r>
              <a:rPr lang="en-US" dirty="0" smtClean="0"/>
              <a:t>Are migrants</a:t>
            </a:r>
          </a:p>
          <a:p>
            <a:pPr lvl="1"/>
            <a:r>
              <a:rPr lang="en-US" dirty="0" smtClean="0"/>
              <a:t>Received a recent diagnosis</a:t>
            </a:r>
          </a:p>
        </p:txBody>
      </p:sp>
      <p:sp>
        <p:nvSpPr>
          <p:cNvPr id="4" name="Slide Number Placeholder 3"/>
          <p:cNvSpPr>
            <a:spLocks noGrp="1"/>
          </p:cNvSpPr>
          <p:nvPr>
            <p:ph type="sldNum" sz="quarter" idx="12"/>
          </p:nvPr>
        </p:nvSpPr>
        <p:spPr/>
        <p:txBody>
          <a:bodyPr/>
          <a:lstStyle/>
          <a:p>
            <a:fld id="{1AB15DB1-8E10-4517-86FA-3AB67A7F16AE}" type="slidenum">
              <a:rPr lang="en-US" smtClean="0"/>
              <a:t>60</a:t>
            </a:fld>
            <a:endParaRPr lang="en-US"/>
          </a:p>
        </p:txBody>
      </p:sp>
      <p:sp>
        <p:nvSpPr>
          <p:cNvPr id="5" name="TextBox 4"/>
          <p:cNvSpPr txBox="1"/>
          <p:nvPr/>
        </p:nvSpPr>
        <p:spPr>
          <a:xfrm>
            <a:off x="0" y="6432788"/>
            <a:ext cx="3981691" cy="369332"/>
          </a:xfrm>
          <a:prstGeom prst="rect">
            <a:avLst/>
          </a:prstGeom>
          <a:noFill/>
        </p:spPr>
        <p:txBody>
          <a:bodyPr wrap="square" rtlCol="0">
            <a:spAutoFit/>
          </a:bodyPr>
          <a:lstStyle/>
          <a:p>
            <a:r>
              <a:rPr lang="en-US" dirty="0" smtClean="0"/>
              <a:t>SOURCE: </a:t>
            </a:r>
            <a:r>
              <a:rPr lang="en-US" dirty="0" err="1" smtClean="0"/>
              <a:t>Howarth</a:t>
            </a:r>
            <a:r>
              <a:rPr lang="en-US" dirty="0" smtClean="0"/>
              <a:t> et al., 2017</a:t>
            </a:r>
            <a:endParaRPr lang="en-US" dirty="0"/>
          </a:p>
        </p:txBody>
      </p:sp>
    </p:spTree>
    <p:extLst>
      <p:ext uri="{BB962C8B-B14F-4D97-AF65-F5344CB8AC3E}">
        <p14:creationId xmlns:p14="http://schemas.microsoft.com/office/powerpoint/2010/main" val="19169038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Influences on Attendance</a:t>
            </a:r>
            <a:endParaRPr lang="en-US" dirty="0"/>
          </a:p>
        </p:txBody>
      </p:sp>
      <p:pic>
        <p:nvPicPr>
          <p:cNvPr id="4" name="Picture 3"/>
          <p:cNvPicPr>
            <a:picLocks noChangeAspect="1"/>
          </p:cNvPicPr>
          <p:nvPr/>
        </p:nvPicPr>
        <p:blipFill rotWithShape="1">
          <a:blip r:embed="rId3"/>
          <a:srcRect t="4558"/>
          <a:stretch/>
        </p:blipFill>
        <p:spPr>
          <a:xfrm>
            <a:off x="1804325" y="1511591"/>
            <a:ext cx="8905875" cy="4918117"/>
          </a:xfrm>
          <a:prstGeom prst="rect">
            <a:avLst/>
          </a:prstGeom>
        </p:spPr>
      </p:pic>
      <p:sp>
        <p:nvSpPr>
          <p:cNvPr id="6" name="TextBox 5"/>
          <p:cNvSpPr txBox="1"/>
          <p:nvPr/>
        </p:nvSpPr>
        <p:spPr>
          <a:xfrm>
            <a:off x="86086" y="6488668"/>
            <a:ext cx="3981691" cy="369332"/>
          </a:xfrm>
          <a:prstGeom prst="rect">
            <a:avLst/>
          </a:prstGeom>
          <a:noFill/>
        </p:spPr>
        <p:txBody>
          <a:bodyPr wrap="square" rtlCol="0">
            <a:spAutoFit/>
          </a:bodyPr>
          <a:lstStyle/>
          <a:p>
            <a:r>
              <a:rPr lang="en-US" dirty="0" smtClean="0"/>
              <a:t>SOURCE: </a:t>
            </a:r>
            <a:r>
              <a:rPr lang="en-US" dirty="0" err="1" smtClean="0"/>
              <a:t>Howarth</a:t>
            </a:r>
            <a:r>
              <a:rPr lang="en-US" dirty="0" smtClean="0"/>
              <a:t> et al., 2017</a:t>
            </a:r>
            <a:endParaRPr lang="en-US" dirty="0"/>
          </a:p>
        </p:txBody>
      </p:sp>
      <p:sp>
        <p:nvSpPr>
          <p:cNvPr id="3" name="Slide Number Placeholder 2"/>
          <p:cNvSpPr>
            <a:spLocks noGrp="1"/>
          </p:cNvSpPr>
          <p:nvPr>
            <p:ph type="sldNum" sz="quarter" idx="12"/>
          </p:nvPr>
        </p:nvSpPr>
        <p:spPr/>
        <p:txBody>
          <a:bodyPr/>
          <a:lstStyle/>
          <a:p>
            <a:fld id="{1AB15DB1-8E10-4517-86FA-3AB67A7F16AE}" type="slidenum">
              <a:rPr lang="en-US" smtClean="0"/>
              <a:t>61</a:t>
            </a:fld>
            <a:endParaRPr lang="en-US"/>
          </a:p>
        </p:txBody>
      </p:sp>
    </p:spTree>
    <p:extLst>
      <p:ext uri="{BB962C8B-B14F-4D97-AF65-F5344CB8AC3E}">
        <p14:creationId xmlns:p14="http://schemas.microsoft.com/office/powerpoint/2010/main" val="14767391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REACH: Suggestions to Improve Engagement</a:t>
            </a:r>
            <a:endParaRPr lang="en-US" dirty="0"/>
          </a:p>
        </p:txBody>
      </p:sp>
      <p:sp>
        <p:nvSpPr>
          <p:cNvPr id="3" name="Content Placeholder 2"/>
          <p:cNvSpPr>
            <a:spLocks noGrp="1"/>
          </p:cNvSpPr>
          <p:nvPr>
            <p:ph idx="1"/>
          </p:nvPr>
        </p:nvSpPr>
        <p:spPr>
          <a:xfrm>
            <a:off x="1120000" y="1825624"/>
            <a:ext cx="10233800" cy="4797597"/>
          </a:xfrm>
        </p:spPr>
        <p:txBody>
          <a:bodyPr>
            <a:normAutofit fontScale="92500" lnSpcReduction="10000"/>
          </a:bodyPr>
          <a:lstStyle/>
          <a:p>
            <a:r>
              <a:rPr lang="en-US" dirty="0" smtClean="0"/>
              <a:t>Text reminders and online appointments</a:t>
            </a:r>
          </a:p>
          <a:p>
            <a:r>
              <a:rPr lang="en-US" dirty="0" smtClean="0"/>
              <a:t>Information/welcome packets</a:t>
            </a:r>
          </a:p>
          <a:p>
            <a:r>
              <a:rPr lang="en-US" dirty="0" smtClean="0"/>
              <a:t>Pill organizers</a:t>
            </a:r>
          </a:p>
          <a:p>
            <a:r>
              <a:rPr lang="en-US" dirty="0" smtClean="0"/>
              <a:t>Education for providers outside the field of sexual health and HIV</a:t>
            </a:r>
          </a:p>
          <a:p>
            <a:r>
              <a:rPr lang="en-US" dirty="0" smtClean="0"/>
              <a:t>Clinics aimed at specific groups</a:t>
            </a:r>
          </a:p>
          <a:p>
            <a:r>
              <a:rPr lang="en-US" dirty="0" smtClean="0"/>
              <a:t>Welcome receptionists and consultation when nonadherence occurs</a:t>
            </a:r>
          </a:p>
          <a:p>
            <a:r>
              <a:rPr lang="en-US" dirty="0" smtClean="0"/>
              <a:t>Peer support</a:t>
            </a:r>
          </a:p>
          <a:p>
            <a:r>
              <a:rPr lang="en-US" dirty="0" smtClean="0"/>
              <a:t>Advisors to give practical social support</a:t>
            </a:r>
          </a:p>
          <a:p>
            <a:r>
              <a:rPr lang="en-US" dirty="0" smtClean="0"/>
              <a:t>Flexible weekend and evening hours</a:t>
            </a:r>
          </a:p>
          <a:p>
            <a:r>
              <a:rPr lang="en-US" dirty="0" smtClean="0"/>
              <a:t>Transportation for individuals with disabilities </a:t>
            </a:r>
          </a:p>
        </p:txBody>
      </p:sp>
      <p:sp>
        <p:nvSpPr>
          <p:cNvPr id="4" name="Slide Number Placeholder 3"/>
          <p:cNvSpPr>
            <a:spLocks noGrp="1"/>
          </p:cNvSpPr>
          <p:nvPr>
            <p:ph type="sldNum" sz="quarter" idx="12"/>
          </p:nvPr>
        </p:nvSpPr>
        <p:spPr/>
        <p:txBody>
          <a:bodyPr/>
          <a:lstStyle/>
          <a:p>
            <a:fld id="{1AB15DB1-8E10-4517-86FA-3AB67A7F16AE}" type="slidenum">
              <a:rPr lang="en-US" smtClean="0"/>
              <a:t>62</a:t>
            </a:fld>
            <a:endParaRPr lang="en-US"/>
          </a:p>
        </p:txBody>
      </p:sp>
      <p:sp>
        <p:nvSpPr>
          <p:cNvPr id="5" name="TextBox 4"/>
          <p:cNvSpPr txBox="1"/>
          <p:nvPr/>
        </p:nvSpPr>
        <p:spPr>
          <a:xfrm>
            <a:off x="84784" y="6438555"/>
            <a:ext cx="3981691" cy="369332"/>
          </a:xfrm>
          <a:prstGeom prst="rect">
            <a:avLst/>
          </a:prstGeom>
          <a:noFill/>
        </p:spPr>
        <p:txBody>
          <a:bodyPr wrap="square" rtlCol="0">
            <a:spAutoFit/>
          </a:bodyPr>
          <a:lstStyle/>
          <a:p>
            <a:r>
              <a:rPr lang="en-US" dirty="0" smtClean="0"/>
              <a:t>SOURCE: </a:t>
            </a:r>
            <a:r>
              <a:rPr lang="en-US" dirty="0" err="1" smtClean="0"/>
              <a:t>Howarth</a:t>
            </a:r>
            <a:r>
              <a:rPr lang="en-US" dirty="0" smtClean="0"/>
              <a:t> et al., 2017</a:t>
            </a:r>
            <a:endParaRPr lang="en-US" dirty="0"/>
          </a:p>
        </p:txBody>
      </p:sp>
    </p:spTree>
    <p:extLst>
      <p:ext uri="{BB962C8B-B14F-4D97-AF65-F5344CB8AC3E}">
        <p14:creationId xmlns:p14="http://schemas.microsoft.com/office/powerpoint/2010/main" val="21218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41" y="163420"/>
            <a:ext cx="10515600" cy="1325563"/>
          </a:xfrm>
        </p:spPr>
        <p:txBody>
          <a:bodyPr>
            <a:noAutofit/>
          </a:bodyPr>
          <a:lstStyle/>
          <a:p>
            <a:r>
              <a:rPr lang="en-US" sz="4000" dirty="0" err="1" smtClean="0"/>
              <a:t>NIATx</a:t>
            </a:r>
            <a:r>
              <a:rPr lang="en-US" sz="4000" dirty="0" smtClean="0"/>
              <a:t>: Reducing Barriers in Substance Use Treatment</a:t>
            </a:r>
            <a:endParaRPr lang="en-US" sz="4000" dirty="0"/>
          </a:p>
        </p:txBody>
      </p:sp>
      <p:sp>
        <p:nvSpPr>
          <p:cNvPr id="3" name="Content Placeholder 2"/>
          <p:cNvSpPr>
            <a:spLocks noGrp="1"/>
          </p:cNvSpPr>
          <p:nvPr>
            <p:ph idx="1"/>
          </p:nvPr>
        </p:nvSpPr>
        <p:spPr>
          <a:xfrm>
            <a:off x="645459" y="1600200"/>
            <a:ext cx="10856258" cy="4800600"/>
          </a:xfrm>
        </p:spPr>
        <p:txBody>
          <a:bodyPr>
            <a:noAutofit/>
          </a:bodyPr>
          <a:lstStyle/>
          <a:p>
            <a:r>
              <a:rPr lang="en-US" sz="3000" dirty="0" smtClean="0"/>
              <a:t>Have regular conversations about barriers</a:t>
            </a:r>
          </a:p>
          <a:p>
            <a:r>
              <a:rPr lang="en-US" sz="3000" dirty="0" smtClean="0"/>
              <a:t>Consider outreach efforts that are not tied to a physical location</a:t>
            </a:r>
          </a:p>
          <a:p>
            <a:r>
              <a:rPr lang="en-US" sz="3000" dirty="0" smtClean="0"/>
              <a:t>Utilize motivational interviewing-style scripts for initial interactions with clients</a:t>
            </a:r>
          </a:p>
          <a:p>
            <a:r>
              <a:rPr lang="en-US" sz="3000" dirty="0" smtClean="0"/>
              <a:t>Develop a system of assisting clients in anticipating and solving logistical problems as part of treatment planning and intervention</a:t>
            </a:r>
          </a:p>
          <a:p>
            <a:pPr marL="457200" lvl="1" indent="0">
              <a:buNone/>
            </a:pPr>
            <a:r>
              <a:rPr lang="en-US" dirty="0" smtClean="0">
                <a:sym typeface="Wingdings" panose="05000000000000000000" pitchFamily="2" charset="2"/>
              </a:rPr>
              <a:t> </a:t>
            </a:r>
            <a:r>
              <a:rPr lang="en-US" dirty="0" smtClean="0"/>
              <a:t>Transportation			</a:t>
            </a:r>
            <a:r>
              <a:rPr lang="en-US" dirty="0" smtClean="0">
                <a:sym typeface="Wingdings" panose="05000000000000000000" pitchFamily="2" charset="2"/>
              </a:rPr>
              <a:t> Other appointment</a:t>
            </a:r>
            <a:endParaRPr lang="en-US" dirty="0" smtClean="0"/>
          </a:p>
          <a:p>
            <a:pPr lvl="1">
              <a:buFont typeface="Wingdings" panose="05000000000000000000" pitchFamily="2" charset="2"/>
              <a:buChar char=""/>
            </a:pPr>
            <a:r>
              <a:rPr lang="en-US" dirty="0" smtClean="0"/>
              <a:t>Childcare		 	</a:t>
            </a:r>
            <a:r>
              <a:rPr lang="en-US" dirty="0" smtClean="0">
                <a:sym typeface="Wingdings" panose="05000000000000000000" pitchFamily="2" charset="2"/>
              </a:rPr>
              <a:t> Criminal justice system</a:t>
            </a:r>
            <a:endParaRPr lang="en-US" dirty="0" smtClean="0"/>
          </a:p>
          <a:p>
            <a:pPr marL="457200" lvl="1" indent="0">
              <a:buNone/>
            </a:pPr>
            <a:r>
              <a:rPr lang="en-US" dirty="0">
                <a:sym typeface="Wingdings" panose="05000000000000000000" pitchFamily="2" charset="2"/>
              </a:rPr>
              <a:t> </a:t>
            </a:r>
            <a:r>
              <a:rPr lang="en-US" dirty="0" smtClean="0"/>
              <a:t>Ability to pay			</a:t>
            </a:r>
            <a:r>
              <a:rPr lang="en-US" dirty="0" smtClean="0">
                <a:sym typeface="Wingdings" panose="05000000000000000000" pitchFamily="2" charset="2"/>
              </a:rPr>
              <a:t> Work schedules</a:t>
            </a:r>
            <a:endParaRPr lang="en-US" dirty="0" smtClean="0"/>
          </a:p>
          <a:p>
            <a:pPr marL="457200" lvl="1" indent="0">
              <a:buNone/>
            </a:pPr>
            <a:r>
              <a:rPr lang="en-US" dirty="0">
                <a:sym typeface="Wingdings" panose="05000000000000000000" pitchFamily="2" charset="2"/>
              </a:rPr>
              <a:t> </a:t>
            </a:r>
            <a:r>
              <a:rPr lang="en-US" dirty="0" smtClean="0"/>
              <a:t>Translation needs</a:t>
            </a:r>
          </a:p>
        </p:txBody>
      </p:sp>
      <p:sp>
        <p:nvSpPr>
          <p:cNvPr id="4" name="Slide Number Placeholder 3"/>
          <p:cNvSpPr>
            <a:spLocks noGrp="1"/>
          </p:cNvSpPr>
          <p:nvPr>
            <p:ph type="sldNum" sz="quarter" idx="12"/>
          </p:nvPr>
        </p:nvSpPr>
        <p:spPr/>
        <p:txBody>
          <a:bodyPr/>
          <a:lstStyle/>
          <a:p>
            <a:fld id="{1AB15DB1-8E10-4517-86FA-3AB67A7F16AE}" type="slidenum">
              <a:rPr lang="en-US" smtClean="0"/>
              <a:t>63</a:t>
            </a:fld>
            <a:endParaRPr lang="en-US"/>
          </a:p>
        </p:txBody>
      </p:sp>
    </p:spTree>
    <p:extLst>
      <p:ext uri="{BB962C8B-B14F-4D97-AF65-F5344CB8AC3E}">
        <p14:creationId xmlns:p14="http://schemas.microsoft.com/office/powerpoint/2010/main" val="29877432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Counteracting Stigma</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333" y="2222339"/>
            <a:ext cx="3411639" cy="2274426"/>
          </a:xfrm>
          <a:prstGeom prst="rect">
            <a:avLst/>
          </a:prstGeom>
          <a:ln>
            <a:noFill/>
          </a:ln>
          <a:effectLst>
            <a:softEdge rad="112500"/>
          </a:effectLst>
        </p:spPr>
      </p:pic>
      <p:sp>
        <p:nvSpPr>
          <p:cNvPr id="7" name="Slide Number Placeholder 3"/>
          <p:cNvSpPr>
            <a:spLocks noGrp="1"/>
          </p:cNvSpPr>
          <p:nvPr>
            <p:ph type="sldNum" sz="quarter" idx="12"/>
          </p:nvPr>
        </p:nvSpPr>
        <p:spPr>
          <a:xfrm>
            <a:off x="8610600" y="6356350"/>
            <a:ext cx="2743200" cy="365125"/>
          </a:xfrm>
        </p:spPr>
        <p:txBody>
          <a:bodyPr/>
          <a:lstStyle/>
          <a:p>
            <a:r>
              <a:rPr lang="en-US" dirty="0" smtClean="0"/>
              <a:t>64</a:t>
            </a:r>
            <a:endParaRPr lang="en-US" dirty="0"/>
          </a:p>
        </p:txBody>
      </p:sp>
    </p:spTree>
    <p:extLst>
      <p:ext uri="{BB962C8B-B14F-4D97-AF65-F5344CB8AC3E}">
        <p14:creationId xmlns:p14="http://schemas.microsoft.com/office/powerpoint/2010/main" val="30507657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2857" y="2684834"/>
            <a:ext cx="4466287" cy="1569660"/>
          </a:xfrm>
          <a:prstGeom prst="rect">
            <a:avLst/>
          </a:prstGeom>
          <a:noFill/>
        </p:spPr>
        <p:txBody>
          <a:bodyPr wrap="none" rtlCol="0">
            <a:spAutoFit/>
          </a:bodyPr>
          <a:lstStyle/>
          <a:p>
            <a:r>
              <a:rPr lang="en-US" sz="9600" dirty="0" smtClean="0"/>
              <a:t>STIGMA</a:t>
            </a:r>
            <a:endParaRPr lang="en-US" sz="9600" dirty="0"/>
          </a:p>
        </p:txBody>
      </p:sp>
      <p:sp>
        <p:nvSpPr>
          <p:cNvPr id="5" name="TextBox 4"/>
          <p:cNvSpPr txBox="1"/>
          <p:nvPr/>
        </p:nvSpPr>
        <p:spPr>
          <a:xfrm>
            <a:off x="933855" y="865762"/>
            <a:ext cx="3900792" cy="584775"/>
          </a:xfrm>
          <a:prstGeom prst="rect">
            <a:avLst/>
          </a:prstGeom>
          <a:noFill/>
        </p:spPr>
        <p:txBody>
          <a:bodyPr wrap="square" rtlCol="0">
            <a:spAutoFit/>
          </a:bodyPr>
          <a:lstStyle/>
          <a:p>
            <a:r>
              <a:rPr lang="en-US" sz="3200" dirty="0" smtClean="0"/>
              <a:t>What is stigma?</a:t>
            </a:r>
            <a:endParaRPr lang="en-US" sz="3200" dirty="0"/>
          </a:p>
        </p:txBody>
      </p:sp>
      <p:sp>
        <p:nvSpPr>
          <p:cNvPr id="6" name="TextBox 5"/>
          <p:cNvSpPr txBox="1"/>
          <p:nvPr/>
        </p:nvSpPr>
        <p:spPr>
          <a:xfrm>
            <a:off x="7052553" y="4912468"/>
            <a:ext cx="4285532" cy="584775"/>
          </a:xfrm>
          <a:prstGeom prst="rect">
            <a:avLst/>
          </a:prstGeom>
          <a:noFill/>
        </p:spPr>
        <p:txBody>
          <a:bodyPr wrap="none" rtlCol="0">
            <a:spAutoFit/>
          </a:bodyPr>
          <a:lstStyle/>
          <a:p>
            <a:r>
              <a:rPr lang="en-US" sz="3200" dirty="0" smtClean="0"/>
              <a:t>How does stigma occur?</a:t>
            </a:r>
            <a:endParaRPr lang="en-US" sz="3200" dirty="0"/>
          </a:p>
        </p:txBody>
      </p:sp>
      <p:sp>
        <p:nvSpPr>
          <p:cNvPr id="7" name="TextBox 6"/>
          <p:cNvSpPr txBox="1"/>
          <p:nvPr/>
        </p:nvSpPr>
        <p:spPr>
          <a:xfrm>
            <a:off x="1284050" y="1410510"/>
            <a:ext cx="10317248" cy="1200329"/>
          </a:xfrm>
          <a:prstGeom prst="rect">
            <a:avLst/>
          </a:prstGeom>
          <a:noFill/>
        </p:spPr>
        <p:txBody>
          <a:bodyPr wrap="none" rtlCol="0">
            <a:spAutoFit/>
          </a:bodyPr>
          <a:lstStyle/>
          <a:p>
            <a:r>
              <a:rPr lang="en-US" sz="2400" dirty="0" smtClean="0"/>
              <a:t>Negative stereotyping and separation from groups who are labeled as different; </a:t>
            </a:r>
          </a:p>
          <a:p>
            <a:r>
              <a:rPr lang="en-US" sz="2400" dirty="0" smtClean="0"/>
              <a:t>a fundamental cause of health inequalities and unequal distribution of </a:t>
            </a:r>
          </a:p>
          <a:p>
            <a:r>
              <a:rPr lang="en-US" sz="2400" dirty="0" smtClean="0"/>
              <a:t>resources and power</a:t>
            </a:r>
            <a:endParaRPr lang="en-US" sz="2400" dirty="0"/>
          </a:p>
        </p:txBody>
      </p:sp>
      <p:sp>
        <p:nvSpPr>
          <p:cNvPr id="9" name="TextBox 8"/>
          <p:cNvSpPr txBox="1"/>
          <p:nvPr/>
        </p:nvSpPr>
        <p:spPr>
          <a:xfrm>
            <a:off x="2208178" y="5554493"/>
            <a:ext cx="9027268" cy="830997"/>
          </a:xfrm>
          <a:prstGeom prst="rect">
            <a:avLst/>
          </a:prstGeom>
          <a:noFill/>
        </p:spPr>
        <p:txBody>
          <a:bodyPr wrap="square" rtlCol="0">
            <a:spAutoFit/>
          </a:bodyPr>
          <a:lstStyle/>
          <a:p>
            <a:pPr algn="r"/>
            <a:r>
              <a:rPr lang="en-US" sz="2400" dirty="0" smtClean="0"/>
              <a:t>Any action, policy, behavior, or attitude that limits access to material, social, and cultural resources for members of a stigmatized group </a:t>
            </a:r>
            <a:endParaRPr lang="en-US" sz="2400" dirty="0"/>
          </a:p>
        </p:txBody>
      </p:sp>
      <p:sp>
        <p:nvSpPr>
          <p:cNvPr id="2" name="Slide Number Placeholder 1"/>
          <p:cNvSpPr>
            <a:spLocks noGrp="1"/>
          </p:cNvSpPr>
          <p:nvPr>
            <p:ph type="sldNum" sz="quarter" idx="12"/>
          </p:nvPr>
        </p:nvSpPr>
        <p:spPr/>
        <p:txBody>
          <a:bodyPr/>
          <a:lstStyle/>
          <a:p>
            <a:fld id="{1AB15DB1-8E10-4517-86FA-3AB67A7F16AE}" type="slidenum">
              <a:rPr lang="en-US" smtClean="0"/>
              <a:t>65</a:t>
            </a:fld>
            <a:endParaRPr lang="en-US"/>
          </a:p>
        </p:txBody>
      </p:sp>
    </p:spTree>
    <p:extLst>
      <p:ext uri="{BB962C8B-B14F-4D97-AF65-F5344CB8AC3E}">
        <p14:creationId xmlns:p14="http://schemas.microsoft.com/office/powerpoint/2010/main" val="12587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up)">
                                      <p:cBhvr>
                                        <p:cTn id="10" dur="500"/>
                                        <p:tgtEl>
                                          <p:spTgt spid="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up)">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down)">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Stigma and Health</a:t>
            </a:r>
            <a:endParaRPr lang="en-US" dirty="0"/>
          </a:p>
        </p:txBody>
      </p:sp>
      <p:sp>
        <p:nvSpPr>
          <p:cNvPr id="3" name="Content Placeholder 2"/>
          <p:cNvSpPr>
            <a:spLocks noGrp="1"/>
          </p:cNvSpPr>
          <p:nvPr>
            <p:ph idx="1"/>
          </p:nvPr>
        </p:nvSpPr>
        <p:spPr/>
        <p:txBody>
          <a:bodyPr>
            <a:normAutofit lnSpcReduction="10000"/>
          </a:bodyPr>
          <a:lstStyle/>
          <a:p>
            <a:r>
              <a:rPr lang="en-US" dirty="0" smtClean="0"/>
              <a:t>Stigma affects health through many, multidirectional pathways</a:t>
            </a:r>
          </a:p>
          <a:p>
            <a:r>
              <a:rPr lang="en-US" dirty="0" smtClean="0"/>
              <a:t>Perceived discrimination can affect health directly and indirectly through stress response</a:t>
            </a:r>
          </a:p>
          <a:p>
            <a:r>
              <a:rPr lang="en-US" dirty="0" smtClean="0"/>
              <a:t>Individuals experiencing devaluation and discrimination may cope with risky behaviors such as substance use</a:t>
            </a:r>
          </a:p>
          <a:p>
            <a:r>
              <a:rPr lang="en-US" dirty="0" smtClean="0"/>
              <a:t>Stigmatizing ideas motivate and justify discriminatory treatment </a:t>
            </a:r>
          </a:p>
          <a:p>
            <a:r>
              <a:rPr lang="en-US" dirty="0" smtClean="0"/>
              <a:t>Healthcare providers who hold stigmatizing beliefs are more likely to provide unequal care </a:t>
            </a:r>
          </a:p>
          <a:p>
            <a:r>
              <a:rPr lang="en-US" dirty="0" smtClean="0"/>
              <a:t>Education and employment stigmatization can lead to health disparities as well</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66</a:t>
            </a:fld>
            <a:endParaRPr lang="en-US"/>
          </a:p>
        </p:txBody>
      </p:sp>
      <p:sp>
        <p:nvSpPr>
          <p:cNvPr id="5" name="TextBox 4"/>
          <p:cNvSpPr txBox="1"/>
          <p:nvPr/>
        </p:nvSpPr>
        <p:spPr>
          <a:xfrm>
            <a:off x="150471" y="6377651"/>
            <a:ext cx="4722471" cy="369332"/>
          </a:xfrm>
          <a:prstGeom prst="rect">
            <a:avLst/>
          </a:prstGeom>
          <a:noFill/>
        </p:spPr>
        <p:txBody>
          <a:bodyPr wrap="square" rtlCol="0">
            <a:spAutoFit/>
          </a:bodyPr>
          <a:lstStyle/>
          <a:p>
            <a:r>
              <a:rPr lang="en-US" dirty="0" smtClean="0"/>
              <a:t>SOURCE: Clair et al., 2016</a:t>
            </a:r>
            <a:endParaRPr lang="en-US" dirty="0"/>
          </a:p>
        </p:txBody>
      </p:sp>
    </p:spTree>
    <p:extLst>
      <p:ext uri="{BB962C8B-B14F-4D97-AF65-F5344CB8AC3E}">
        <p14:creationId xmlns:p14="http://schemas.microsoft.com/office/powerpoint/2010/main" val="30185472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Stigma and Health Literacy</a:t>
            </a:r>
            <a:endParaRPr lang="en-US" dirty="0"/>
          </a:p>
        </p:txBody>
      </p:sp>
      <p:sp>
        <p:nvSpPr>
          <p:cNvPr id="3" name="Content Placeholder 2"/>
          <p:cNvSpPr>
            <a:spLocks noGrp="1"/>
          </p:cNvSpPr>
          <p:nvPr>
            <p:ph idx="1"/>
          </p:nvPr>
        </p:nvSpPr>
        <p:spPr/>
        <p:txBody>
          <a:bodyPr/>
          <a:lstStyle/>
          <a:p>
            <a:r>
              <a:rPr lang="en-US" dirty="0" smtClean="0"/>
              <a:t>One study examining intersectionality at HBCUs found three emergent themes regarding perceived risk and survival expectation among students </a:t>
            </a:r>
          </a:p>
          <a:p>
            <a:pPr marL="0" indent="0">
              <a:buNone/>
            </a:pP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67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468" y="3501307"/>
            <a:ext cx="4027064" cy="2683914"/>
          </a:xfrm>
          <a:prstGeom prst="rect">
            <a:avLst/>
          </a:prstGeom>
          <a:ln>
            <a:noFill/>
          </a:ln>
          <a:effectLst>
            <a:softEdge rad="112500"/>
          </a:effectLst>
        </p:spPr>
      </p:pic>
    </p:spTree>
    <p:extLst>
      <p:ext uri="{BB962C8B-B14F-4D97-AF65-F5344CB8AC3E}">
        <p14:creationId xmlns:p14="http://schemas.microsoft.com/office/powerpoint/2010/main" val="9668077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Theme 1: Stigma, Secrets and Satisfaction</a:t>
            </a:r>
            <a:endParaRPr lang="en-US" dirty="0"/>
          </a:p>
        </p:txBody>
      </p:sp>
      <p:sp>
        <p:nvSpPr>
          <p:cNvPr id="3" name="Content Placeholder 2"/>
          <p:cNvSpPr>
            <a:spLocks noGrp="1"/>
          </p:cNvSpPr>
          <p:nvPr>
            <p:ph idx="1"/>
          </p:nvPr>
        </p:nvSpPr>
        <p:spPr/>
        <p:txBody>
          <a:bodyPr/>
          <a:lstStyle/>
          <a:p>
            <a:r>
              <a:rPr lang="en-US" dirty="0" smtClean="0"/>
              <a:t>Knowledge of HIV status is critical for appropriate care and lowering likelihood of transmission</a:t>
            </a:r>
          </a:p>
          <a:p>
            <a:r>
              <a:rPr lang="en-US" dirty="0" smtClean="0"/>
              <a:t>Only 35% of young people 18-24 have ever had an HIV test</a:t>
            </a:r>
          </a:p>
          <a:p>
            <a:r>
              <a:rPr lang="en-US" dirty="0" smtClean="0"/>
              <a:t>Only 25% of sexually experienced youth have ever had an HIV test</a:t>
            </a:r>
          </a:p>
          <a:p>
            <a:r>
              <a:rPr lang="en-US" dirty="0" smtClean="0"/>
              <a:t>The combination of lack of perceived purpose to testing and not seeing oneself as at risk contributes to risky behaviors</a:t>
            </a:r>
            <a:endParaRPr lang="en-US" dirty="0"/>
          </a:p>
        </p:txBody>
      </p:sp>
      <p:sp>
        <p:nvSpPr>
          <p:cNvPr id="4" name="TextBox 3"/>
          <p:cNvSpPr txBox="1"/>
          <p:nvPr/>
        </p:nvSpPr>
        <p:spPr>
          <a:xfrm>
            <a:off x="895314" y="1859829"/>
            <a:ext cx="10340502" cy="3970318"/>
          </a:xfrm>
          <a:prstGeom prst="rect">
            <a:avLst/>
          </a:prstGeom>
          <a:noFill/>
        </p:spPr>
        <p:txBody>
          <a:bodyPr wrap="square" rtlCol="0">
            <a:spAutoFit/>
          </a:bodyPr>
          <a:lstStyle/>
          <a:p>
            <a:r>
              <a:rPr lang="en-US" sz="2800" dirty="0"/>
              <a:t>“I prefer not know my HIV status. I am satisfied not knowing and life is easier that way. What you don’t know can’t hurt you. If a person doesn’t look right, I won’t have sex with them unless I am smoking weed or maybe high. Some of the main reason why people don’t get tested is because they don’t want to know if they have HIV. Plus, we don’t see ourselves at risk. The people I hang out with are okay. They are clean. HIV </a:t>
            </a:r>
            <a:r>
              <a:rPr lang="en-US" sz="2800" dirty="0" err="1"/>
              <a:t>ain’t</a:t>
            </a:r>
            <a:r>
              <a:rPr lang="en-US" sz="2800" dirty="0"/>
              <a:t> that big of a problem. Don’t they have pills that will take care of it anyways? This is information that I really don’t need to know.”</a:t>
            </a:r>
          </a:p>
        </p:txBody>
      </p:sp>
      <p:sp>
        <p:nvSpPr>
          <p:cNvPr id="5" name="TextBox 4"/>
          <p:cNvSpPr txBox="1"/>
          <p:nvPr/>
        </p:nvSpPr>
        <p:spPr>
          <a:xfrm>
            <a:off x="978265" y="1884908"/>
            <a:ext cx="10340502" cy="3970318"/>
          </a:xfrm>
          <a:prstGeom prst="rect">
            <a:avLst/>
          </a:prstGeom>
          <a:noFill/>
        </p:spPr>
        <p:txBody>
          <a:bodyPr wrap="square" rtlCol="0">
            <a:spAutoFit/>
          </a:bodyPr>
          <a:lstStyle/>
          <a:p>
            <a:r>
              <a:rPr lang="en-US" sz="2800" dirty="0" smtClean="0"/>
              <a:t>“Getting </a:t>
            </a:r>
            <a:r>
              <a:rPr lang="en-US" sz="2800" dirty="0"/>
              <a:t>tested for HIV is my business. Nobody needs to know that information but me and who I am having sex with at the moment, if I chose to tell them. These people are nosey and all up in your business!! All you need is for someone to find out your HIV status and it’s all over the news. Hell no, I am not taking that chance. Whatever my HIV status is my secret and I will tell only when I feel like it. More people should be like me. Just have sex, get high, smoke a little and have some juice, enjoy yourself, and live life. If I were positive, I don’t think I would tell. And, that’s really easy and all I have to say about it</a:t>
            </a:r>
            <a:r>
              <a:rPr lang="en-US" sz="2800" dirty="0" smtClean="0"/>
              <a:t>.”</a:t>
            </a:r>
            <a:endParaRPr lang="en-US" sz="2800" dirty="0"/>
          </a:p>
        </p:txBody>
      </p:sp>
      <p:sp>
        <p:nvSpPr>
          <p:cNvPr id="6" name="Slide Number Placeholder 5"/>
          <p:cNvSpPr>
            <a:spLocks noGrp="1"/>
          </p:cNvSpPr>
          <p:nvPr>
            <p:ph type="sldNum" sz="quarter" idx="12"/>
          </p:nvPr>
        </p:nvSpPr>
        <p:spPr/>
        <p:txBody>
          <a:bodyPr/>
          <a:lstStyle/>
          <a:p>
            <a:fld id="{1AB15DB1-8E10-4517-86FA-3AB67A7F16AE}" type="slidenum">
              <a:rPr lang="en-US" smtClean="0"/>
              <a:t>68</a:t>
            </a:fld>
            <a:endParaRPr lang="en-US"/>
          </a:p>
        </p:txBody>
      </p:sp>
      <p:pic>
        <p:nvPicPr>
          <p:cNvPr id="7" name="Picture 6"/>
          <p:cNvPicPr>
            <a:picLocks noChangeAspect="1"/>
          </p:cNvPicPr>
          <p:nvPr/>
        </p:nvPicPr>
        <p:blipFill>
          <a:blip r:embed="rId3"/>
          <a:stretch>
            <a:fillRect/>
          </a:stretch>
        </p:blipFill>
        <p:spPr>
          <a:xfrm>
            <a:off x="0" y="0"/>
            <a:ext cx="12192000" cy="6858001"/>
          </a:xfrm>
          <a:prstGeom prst="rect">
            <a:avLst/>
          </a:prstGeom>
        </p:spPr>
      </p:pic>
      <p:sp>
        <p:nvSpPr>
          <p:cNvPr id="9" name="Rectangle 8"/>
          <p:cNvSpPr/>
          <p:nvPr/>
        </p:nvSpPr>
        <p:spPr>
          <a:xfrm>
            <a:off x="126573" y="6346349"/>
            <a:ext cx="3019416" cy="369332"/>
          </a:xfrm>
          <a:prstGeom prst="rect">
            <a:avLst/>
          </a:prstGeom>
        </p:spPr>
        <p:txBody>
          <a:bodyPr wrap="none">
            <a:spAutoFit/>
          </a:bodyPr>
          <a:lstStyle/>
          <a:p>
            <a:r>
              <a:rPr lang="en-US" dirty="0"/>
              <a:t>SOURCE: </a:t>
            </a:r>
            <a:r>
              <a:rPr lang="en-US" dirty="0" smtClean="0"/>
              <a:t>Edwards et al., 2017</a:t>
            </a:r>
            <a:endParaRPr lang="en-US" dirty="0"/>
          </a:p>
        </p:txBody>
      </p:sp>
      <p:sp>
        <p:nvSpPr>
          <p:cNvPr id="10" name="Slide Number Placeholder 3"/>
          <p:cNvSpPr txBox="1">
            <a:spLocks/>
          </p:cNvSpPr>
          <p:nvPr/>
        </p:nvSpPr>
        <p:spPr>
          <a:xfrm>
            <a:off x="8705850" y="637778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68</a:t>
            </a:r>
            <a:endParaRPr lang="en-US" dirty="0"/>
          </a:p>
        </p:txBody>
      </p:sp>
    </p:spTree>
    <p:extLst>
      <p:ext uri="{BB962C8B-B14F-4D97-AF65-F5344CB8AC3E}">
        <p14:creationId xmlns:p14="http://schemas.microsoft.com/office/powerpoint/2010/main" val="19729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2: Living in the Moment</a:t>
            </a:r>
            <a:endParaRPr lang="en-US" dirty="0"/>
          </a:p>
        </p:txBody>
      </p:sp>
      <p:sp>
        <p:nvSpPr>
          <p:cNvPr id="3" name="Content Placeholder 2"/>
          <p:cNvSpPr>
            <a:spLocks noGrp="1"/>
          </p:cNvSpPr>
          <p:nvPr>
            <p:ph idx="1"/>
          </p:nvPr>
        </p:nvSpPr>
        <p:spPr/>
        <p:txBody>
          <a:bodyPr/>
          <a:lstStyle/>
          <a:p>
            <a:r>
              <a:rPr lang="en-US" dirty="0" smtClean="0"/>
              <a:t>Uncertain survival expectations are emerging as an indicator of adolescent pessimism, particularly among African-American youth</a:t>
            </a:r>
          </a:p>
          <a:p>
            <a:r>
              <a:rPr lang="en-US" dirty="0" smtClean="0"/>
              <a:t>This is contrary to the belief that young individuals see themselves as invincible and living forever</a:t>
            </a:r>
          </a:p>
          <a:p>
            <a:r>
              <a:rPr lang="en-US" dirty="0" smtClean="0"/>
              <a:t>Survival expectations have been linked to problem behaviors such as weapon use, unsafe sexual behaviors, substance use, HIV transmission and fast food consumption</a:t>
            </a:r>
            <a:endParaRPr lang="en-US" dirty="0"/>
          </a:p>
        </p:txBody>
      </p:sp>
      <p:sp>
        <p:nvSpPr>
          <p:cNvPr id="4" name="TextBox 3"/>
          <p:cNvSpPr txBox="1"/>
          <p:nvPr/>
        </p:nvSpPr>
        <p:spPr>
          <a:xfrm>
            <a:off x="885667" y="1931207"/>
            <a:ext cx="10340502" cy="3970318"/>
          </a:xfrm>
          <a:prstGeom prst="rect">
            <a:avLst/>
          </a:prstGeom>
          <a:noFill/>
        </p:spPr>
        <p:txBody>
          <a:bodyPr wrap="square" rtlCol="0">
            <a:spAutoFit/>
          </a:bodyPr>
          <a:lstStyle/>
          <a:p>
            <a:r>
              <a:rPr lang="en-US" sz="2800" dirty="0"/>
              <a:t>“I know people living with HIV and they look okay to me. I like having sex and I like it with different girls and sometimes I don’t have condoms on me. Condom use or lack of condom use communicates different message to people, you know what I mean. I live for this moment and if I get offered sex, I am taking it and probably without a condom. I just don’t see myself at risk for HIV anyways. I can’t worry about something that may never happen. You have to get what you can whenever you can. Life is short. And, I just want to have a good time.”</a:t>
            </a:r>
          </a:p>
        </p:txBody>
      </p:sp>
      <p:sp>
        <p:nvSpPr>
          <p:cNvPr id="5" name="TextBox 4"/>
          <p:cNvSpPr txBox="1"/>
          <p:nvPr/>
        </p:nvSpPr>
        <p:spPr>
          <a:xfrm>
            <a:off x="968619" y="1991009"/>
            <a:ext cx="10340502" cy="3970318"/>
          </a:xfrm>
          <a:prstGeom prst="rect">
            <a:avLst/>
          </a:prstGeom>
          <a:noFill/>
        </p:spPr>
        <p:txBody>
          <a:bodyPr wrap="square" rtlCol="0">
            <a:spAutoFit/>
          </a:bodyPr>
          <a:lstStyle/>
          <a:p>
            <a:r>
              <a:rPr lang="en-US" sz="2800" dirty="0"/>
              <a:t>“I have the desire for immediate gratification and to get what I can right now!!! I don’t care about anything except what I want. I know that sounds selfish! It’s dope when you can live life the way you want while you’re here. I know too many friends that are gone. They are dead!! Almost every week, every day, somebody gets killed or hurt real bad in a fight or something. I need to get mine now!! Sex helps you get through the day and deal with stress. If I have a condom, I may or may not use it. It really depends but if I am high, I might forget to practice safe sex.”</a:t>
            </a:r>
          </a:p>
        </p:txBody>
      </p:sp>
      <p:sp>
        <p:nvSpPr>
          <p:cNvPr id="6" name="Slide Number Placeholder 5"/>
          <p:cNvSpPr>
            <a:spLocks noGrp="1"/>
          </p:cNvSpPr>
          <p:nvPr>
            <p:ph type="sldNum" sz="quarter" idx="12"/>
          </p:nvPr>
        </p:nvSpPr>
        <p:spPr/>
        <p:txBody>
          <a:bodyPr/>
          <a:lstStyle/>
          <a:p>
            <a:fld id="{1AB15DB1-8E10-4517-86FA-3AB67A7F16AE}" type="slidenum">
              <a:rPr lang="en-US" smtClean="0"/>
              <a:t>69</a:t>
            </a:fld>
            <a:endParaRPr lang="en-US"/>
          </a:p>
        </p:txBody>
      </p:sp>
      <p:pic>
        <p:nvPicPr>
          <p:cNvPr id="7" name="Picture 6"/>
          <p:cNvPicPr>
            <a:picLocks noChangeAspect="1"/>
          </p:cNvPicPr>
          <p:nvPr/>
        </p:nvPicPr>
        <p:blipFill>
          <a:blip r:embed="rId3"/>
          <a:stretch>
            <a:fillRect/>
          </a:stretch>
        </p:blipFill>
        <p:spPr>
          <a:xfrm>
            <a:off x="0" y="0"/>
            <a:ext cx="12192000" cy="6858001"/>
          </a:xfrm>
          <a:prstGeom prst="rect">
            <a:avLst/>
          </a:prstGeom>
        </p:spPr>
      </p:pic>
      <p:sp>
        <p:nvSpPr>
          <p:cNvPr id="10" name="Rectangle 9"/>
          <p:cNvSpPr/>
          <p:nvPr/>
        </p:nvSpPr>
        <p:spPr>
          <a:xfrm>
            <a:off x="126573" y="6346349"/>
            <a:ext cx="3019416" cy="369332"/>
          </a:xfrm>
          <a:prstGeom prst="rect">
            <a:avLst/>
          </a:prstGeom>
        </p:spPr>
        <p:txBody>
          <a:bodyPr wrap="none">
            <a:spAutoFit/>
          </a:bodyPr>
          <a:lstStyle/>
          <a:p>
            <a:r>
              <a:rPr lang="en-US" dirty="0"/>
              <a:t>SOURCE: </a:t>
            </a:r>
            <a:r>
              <a:rPr lang="en-US" dirty="0" smtClean="0"/>
              <a:t>Edwards et al., 2017</a:t>
            </a:r>
            <a:endParaRPr lang="en-US" dirty="0"/>
          </a:p>
        </p:txBody>
      </p:sp>
      <p:sp>
        <p:nvSpPr>
          <p:cNvPr id="9" name="Slide Number Placeholder 3"/>
          <p:cNvSpPr txBox="1">
            <a:spLocks/>
          </p:cNvSpPr>
          <p:nvPr/>
        </p:nvSpPr>
        <p:spPr>
          <a:xfrm>
            <a:off x="8705850" y="637778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69</a:t>
            </a:r>
            <a:endParaRPr lang="en-US" dirty="0"/>
          </a:p>
        </p:txBody>
      </p:sp>
    </p:spTree>
    <p:extLst>
      <p:ext uri="{BB962C8B-B14F-4D97-AF65-F5344CB8AC3E}">
        <p14:creationId xmlns:p14="http://schemas.microsoft.com/office/powerpoint/2010/main" val="41998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641559"/>
            <a:ext cx="8229600" cy="3170406"/>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a:t>MSM </a:t>
            </a:r>
            <a:endParaRPr lang="en-US" altLang="en-US" sz="3200" dirty="0" smtClean="0"/>
          </a:p>
          <a:p>
            <a:pPr marL="971550" lvl="1" indent="-514350">
              <a:buClr>
                <a:schemeClr val="accent5"/>
              </a:buClr>
              <a:buFont typeface="Arial" panose="020B0604020202020204" pitchFamily="34" charset="0"/>
              <a:buAutoNum type="alphaUcPeriod"/>
            </a:pPr>
            <a:r>
              <a:rPr lang="en-US" altLang="en-US" sz="3200" dirty="0" smtClean="0"/>
              <a:t>Living in poverty and lack environmental resources besides care</a:t>
            </a:r>
          </a:p>
          <a:p>
            <a:pPr marL="971550" lvl="1" indent="-514350">
              <a:buClr>
                <a:schemeClr val="accent5"/>
              </a:buClr>
              <a:buFont typeface="Arial" panose="020B0604020202020204" pitchFamily="34" charset="0"/>
              <a:buAutoNum type="alphaUcPeriod"/>
            </a:pPr>
            <a:r>
              <a:rPr lang="en-US" altLang="en-US" sz="3200" dirty="0"/>
              <a:t>R</a:t>
            </a:r>
            <a:r>
              <a:rPr lang="en-US" altLang="en-US" sz="3200" dirty="0" smtClean="0"/>
              <a:t>ecent migrants</a:t>
            </a:r>
          </a:p>
          <a:p>
            <a:pPr marL="971550" lvl="1" indent="-514350">
              <a:buClr>
                <a:schemeClr val="accent5"/>
              </a:buClr>
              <a:buFont typeface="Arial" panose="020B0604020202020204" pitchFamily="34" charset="0"/>
              <a:buAutoNum type="alphaUcPeriod"/>
            </a:pPr>
            <a:r>
              <a:rPr lang="en-US" altLang="en-US" sz="3200" dirty="0" smtClean="0"/>
              <a:t>Recently diagnosed</a:t>
            </a:r>
            <a:endParaRPr lang="en-US" altLang="en-US" sz="32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4"/>
              <a:tabLst/>
              <a:defRPr/>
            </a:pPr>
            <a:r>
              <a:rPr lang="en-US" sz="3200" dirty="0" smtClean="0">
                <a:solidFill>
                  <a:prstClr val="white"/>
                </a:solidFill>
                <a:latin typeface="Corbel" panose="020B0503020204020204"/>
              </a:rPr>
              <a:t>PLWH are less likely to disengage from care if they are: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11516453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3: Millennial Melancholy</a:t>
            </a:r>
            <a:endParaRPr lang="en-US" dirty="0"/>
          </a:p>
        </p:txBody>
      </p:sp>
      <p:sp>
        <p:nvSpPr>
          <p:cNvPr id="3" name="Content Placeholder 2"/>
          <p:cNvSpPr>
            <a:spLocks noGrp="1"/>
          </p:cNvSpPr>
          <p:nvPr>
            <p:ph idx="1"/>
          </p:nvPr>
        </p:nvSpPr>
        <p:spPr/>
        <p:txBody>
          <a:bodyPr/>
          <a:lstStyle/>
          <a:p>
            <a:r>
              <a:rPr lang="en-US" dirty="0" smtClean="0"/>
              <a:t>Homelessness and fear of community or police violence is an emergent theme</a:t>
            </a:r>
          </a:p>
          <a:p>
            <a:r>
              <a:rPr lang="en-US" dirty="0" smtClean="0"/>
              <a:t>Hopelessness was associated with inconsistent condom use, multiple sex partners, and increase alcohol and substance use</a:t>
            </a:r>
          </a:p>
          <a:p>
            <a:r>
              <a:rPr lang="en-US" dirty="0" smtClean="0"/>
              <a:t>Long term goals are replaced by short-term, immediate gratification focuses</a:t>
            </a:r>
          </a:p>
          <a:p>
            <a:r>
              <a:rPr lang="en-US" dirty="0" smtClean="0"/>
              <a:t>Immediate needs become emergent and planning for the future becomes a lower priority</a:t>
            </a:r>
          </a:p>
          <a:p>
            <a:pPr marL="0" indent="0">
              <a:buNone/>
            </a:pPr>
            <a:endParaRPr lang="en-US" dirty="0"/>
          </a:p>
        </p:txBody>
      </p:sp>
      <p:sp>
        <p:nvSpPr>
          <p:cNvPr id="4" name="TextBox 3"/>
          <p:cNvSpPr txBox="1"/>
          <p:nvPr/>
        </p:nvSpPr>
        <p:spPr>
          <a:xfrm>
            <a:off x="968620" y="1620619"/>
            <a:ext cx="10340502" cy="4832092"/>
          </a:xfrm>
          <a:prstGeom prst="rect">
            <a:avLst/>
          </a:prstGeom>
          <a:noFill/>
        </p:spPr>
        <p:txBody>
          <a:bodyPr wrap="square" rtlCol="0">
            <a:spAutoFit/>
          </a:bodyPr>
          <a:lstStyle/>
          <a:p>
            <a:r>
              <a:rPr lang="en-US" sz="2800" dirty="0"/>
              <a:t>“My father is responsible for paying our rent. Sometimes he pays and sometimes </a:t>
            </a:r>
            <a:r>
              <a:rPr lang="en-US" sz="2800" dirty="0" smtClean="0"/>
              <a:t>he may </a:t>
            </a:r>
            <a:r>
              <a:rPr lang="en-US" sz="2800" dirty="0"/>
              <a:t>miss a month or two. I never know how things are going to be around here</a:t>
            </a:r>
            <a:r>
              <a:rPr lang="en-US" sz="2800" dirty="0" smtClean="0"/>
              <a:t>. Therefore</a:t>
            </a:r>
            <a:r>
              <a:rPr lang="en-US" sz="2800" dirty="0"/>
              <a:t>, I take it one day at time. We have come so close to being evicted and </a:t>
            </a:r>
            <a:r>
              <a:rPr lang="en-US" sz="2800" dirty="0" smtClean="0"/>
              <a:t>one day </a:t>
            </a:r>
            <a:r>
              <a:rPr lang="en-US" sz="2800" dirty="0"/>
              <a:t>I know it’s going to happen. That’s a fear I that I am often faced with. I have </a:t>
            </a:r>
            <a:r>
              <a:rPr lang="en-US" sz="2800" dirty="0" smtClean="0"/>
              <a:t>to think </a:t>
            </a:r>
            <a:r>
              <a:rPr lang="en-US" sz="2800" dirty="0"/>
              <a:t>about what I have right here and right now and that’s just the way it is. </a:t>
            </a:r>
            <a:r>
              <a:rPr lang="en-US" sz="2800" dirty="0" smtClean="0"/>
              <a:t>Sometimes, I </a:t>
            </a:r>
            <a:r>
              <a:rPr lang="en-US" sz="2800" dirty="0"/>
              <a:t>can understand why people trade sex for different things. At least they </a:t>
            </a:r>
            <a:r>
              <a:rPr lang="en-US" sz="2800" dirty="0" smtClean="0"/>
              <a:t>may hook </a:t>
            </a:r>
            <a:r>
              <a:rPr lang="en-US" sz="2800" dirty="0"/>
              <a:t>up with someone and have a nice place to stay. I know of people who </a:t>
            </a:r>
            <a:r>
              <a:rPr lang="en-US" sz="2800" dirty="0" smtClean="0"/>
              <a:t>trade sex </a:t>
            </a:r>
            <a:r>
              <a:rPr lang="en-US" sz="2800" dirty="0"/>
              <a:t>for different things (e.g., money, food, clothes, and gifts) but I don’t want to </a:t>
            </a:r>
            <a:r>
              <a:rPr lang="en-US" sz="2800" dirty="0" smtClean="0"/>
              <a:t>do that</a:t>
            </a:r>
            <a:r>
              <a:rPr lang="en-US" sz="2800" dirty="0"/>
              <a:t>. I want more for my </a:t>
            </a:r>
            <a:r>
              <a:rPr lang="en-US" sz="2800" dirty="0" smtClean="0"/>
              <a:t>life.”</a:t>
            </a:r>
            <a:endParaRPr lang="en-US" sz="2800" dirty="0"/>
          </a:p>
        </p:txBody>
      </p:sp>
      <p:sp>
        <p:nvSpPr>
          <p:cNvPr id="5" name="TextBox 4"/>
          <p:cNvSpPr txBox="1"/>
          <p:nvPr/>
        </p:nvSpPr>
        <p:spPr>
          <a:xfrm>
            <a:off x="912675" y="2710568"/>
            <a:ext cx="10340502" cy="2246769"/>
          </a:xfrm>
          <a:prstGeom prst="rect">
            <a:avLst/>
          </a:prstGeom>
          <a:noFill/>
        </p:spPr>
        <p:txBody>
          <a:bodyPr wrap="square" rtlCol="0">
            <a:spAutoFit/>
          </a:bodyPr>
          <a:lstStyle/>
          <a:p>
            <a:r>
              <a:rPr lang="en-US" sz="2800" dirty="0"/>
              <a:t>“Last year my cousin was shot in the leg while coming home from a party. He didn’t know the guy but the guy just shot him for no reason. People out here are crazy and tripping. You never know when you may catch a bullet, fist, stick, or knife. </a:t>
            </a:r>
            <a:r>
              <a:rPr lang="en-US" sz="2800" dirty="0" smtClean="0"/>
              <a:t>This </a:t>
            </a:r>
            <a:r>
              <a:rPr lang="en-US" sz="2800" dirty="0"/>
              <a:t>is crazy and I am supposed to worry about an STD or HIV</a:t>
            </a:r>
            <a:r>
              <a:rPr lang="en-US" sz="2800" dirty="0" smtClean="0"/>
              <a:t>?”</a:t>
            </a:r>
            <a:endParaRPr lang="en-US" sz="2800" dirty="0"/>
          </a:p>
        </p:txBody>
      </p:sp>
      <p:sp>
        <p:nvSpPr>
          <p:cNvPr id="6" name="Slide Number Placeholder 5"/>
          <p:cNvSpPr>
            <a:spLocks noGrp="1"/>
          </p:cNvSpPr>
          <p:nvPr>
            <p:ph type="sldNum" sz="quarter" idx="12"/>
          </p:nvPr>
        </p:nvSpPr>
        <p:spPr/>
        <p:txBody>
          <a:bodyPr/>
          <a:lstStyle/>
          <a:p>
            <a:fld id="{1AB15DB1-8E10-4517-86FA-3AB67A7F16AE}" type="slidenum">
              <a:rPr lang="en-US" smtClean="0"/>
              <a:t>70</a:t>
            </a:fld>
            <a:endParaRPr lang="en-US"/>
          </a:p>
        </p:txBody>
      </p:sp>
      <p:pic>
        <p:nvPicPr>
          <p:cNvPr id="8" name="Picture 7"/>
          <p:cNvPicPr>
            <a:picLocks noChangeAspect="1"/>
          </p:cNvPicPr>
          <p:nvPr/>
        </p:nvPicPr>
        <p:blipFill>
          <a:blip r:embed="rId3"/>
          <a:stretch>
            <a:fillRect/>
          </a:stretch>
        </p:blipFill>
        <p:spPr>
          <a:xfrm>
            <a:off x="0" y="0"/>
            <a:ext cx="12192000" cy="6858001"/>
          </a:xfrm>
          <a:prstGeom prst="rect">
            <a:avLst/>
          </a:prstGeom>
        </p:spPr>
      </p:pic>
      <p:sp>
        <p:nvSpPr>
          <p:cNvPr id="9" name="Rectangle 8"/>
          <p:cNvSpPr/>
          <p:nvPr/>
        </p:nvSpPr>
        <p:spPr>
          <a:xfrm>
            <a:off x="126573" y="6346349"/>
            <a:ext cx="3019416" cy="369332"/>
          </a:xfrm>
          <a:prstGeom prst="rect">
            <a:avLst/>
          </a:prstGeom>
        </p:spPr>
        <p:txBody>
          <a:bodyPr wrap="none">
            <a:spAutoFit/>
          </a:bodyPr>
          <a:lstStyle/>
          <a:p>
            <a:r>
              <a:rPr lang="en-US" dirty="0"/>
              <a:t>SOURCE: </a:t>
            </a:r>
            <a:r>
              <a:rPr lang="en-US" dirty="0" smtClean="0"/>
              <a:t>Edwards et al., 2017</a:t>
            </a:r>
            <a:endParaRPr lang="en-US" dirty="0"/>
          </a:p>
        </p:txBody>
      </p:sp>
      <p:sp>
        <p:nvSpPr>
          <p:cNvPr id="10" name="Slide Number Placeholder 3"/>
          <p:cNvSpPr txBox="1">
            <a:spLocks/>
          </p:cNvSpPr>
          <p:nvPr/>
        </p:nvSpPr>
        <p:spPr>
          <a:xfrm>
            <a:off x="8705850" y="637778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70</a:t>
            </a:r>
            <a:endParaRPr lang="en-US" dirty="0"/>
          </a:p>
        </p:txBody>
      </p:sp>
    </p:spTree>
    <p:extLst>
      <p:ext uri="{BB962C8B-B14F-4D97-AF65-F5344CB8AC3E}">
        <p14:creationId xmlns:p14="http://schemas.microsoft.com/office/powerpoint/2010/main" val="117021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Choosing one of the six quotes presented above, how would you initiate a conversation with this individual to try to correct misinformation and highlight the importance of safe sexual and substance use practices?</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71</a:t>
            </a:fld>
            <a:endParaRPr lang="en-US"/>
          </a:p>
        </p:txBody>
      </p:sp>
    </p:spTree>
    <p:extLst>
      <p:ext uri="{BB962C8B-B14F-4D97-AF65-F5344CB8AC3E}">
        <p14:creationId xmlns:p14="http://schemas.microsoft.com/office/powerpoint/2010/main" val="14599789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Counteracting stigma</a:t>
            </a:r>
          </a:p>
        </p:txBody>
      </p:sp>
      <p:sp>
        <p:nvSpPr>
          <p:cNvPr id="3" name="Content Placeholder 2"/>
          <p:cNvSpPr>
            <a:spLocks noGrp="1"/>
          </p:cNvSpPr>
          <p:nvPr>
            <p:ph idx="1"/>
          </p:nvPr>
        </p:nvSpPr>
        <p:spPr>
          <a:xfrm>
            <a:off x="1120000" y="1825625"/>
            <a:ext cx="10233800" cy="4710642"/>
          </a:xfrm>
        </p:spPr>
        <p:txBody>
          <a:bodyPr/>
          <a:lstStyle/>
          <a:p>
            <a:r>
              <a:rPr lang="en-US" dirty="0"/>
              <a:t>Stigma occurs when someone holds a negative opinion or attitude toward </a:t>
            </a:r>
            <a:r>
              <a:rPr lang="en-US" dirty="0" smtClean="0"/>
              <a:t>others; in this case, PLWHA, someone with a mental illness and or substance use</a:t>
            </a:r>
            <a:endParaRPr lang="en-US" dirty="0"/>
          </a:p>
          <a:p>
            <a:r>
              <a:rPr lang="en-US" dirty="0"/>
              <a:t>Stigma is a complicated problem with no easy solutions </a:t>
            </a:r>
          </a:p>
          <a:p>
            <a:r>
              <a:rPr lang="en-US" dirty="0"/>
              <a:t>One way to counteract stigma is to provide education and getting to know someone who </a:t>
            </a:r>
            <a:r>
              <a:rPr lang="en-US" dirty="0" smtClean="0"/>
              <a:t>has a particular illness</a:t>
            </a:r>
            <a:endParaRPr lang="en-US" dirty="0"/>
          </a:p>
          <a:p>
            <a:r>
              <a:rPr lang="en-US" dirty="0"/>
              <a:t>Stigma can create additional obstacles and stressors in the general public</a:t>
            </a:r>
          </a:p>
          <a:p>
            <a:pPr marL="0" indent="0">
              <a:buNone/>
            </a:pP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72</a:t>
            </a:fld>
            <a:endParaRPr lang="en-US"/>
          </a:p>
        </p:txBody>
      </p:sp>
    </p:spTree>
    <p:extLst>
      <p:ext uri="{BB962C8B-B14F-4D97-AF65-F5344CB8AC3E}">
        <p14:creationId xmlns:p14="http://schemas.microsoft.com/office/powerpoint/2010/main" val="16437234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Counteracting stigma</a:t>
            </a:r>
          </a:p>
        </p:txBody>
      </p:sp>
      <p:sp>
        <p:nvSpPr>
          <p:cNvPr id="3" name="Content Placeholder 2"/>
          <p:cNvSpPr>
            <a:spLocks noGrp="1"/>
          </p:cNvSpPr>
          <p:nvPr>
            <p:ph idx="1"/>
          </p:nvPr>
        </p:nvSpPr>
        <p:spPr/>
        <p:txBody>
          <a:bodyPr>
            <a:normAutofit lnSpcReduction="10000"/>
          </a:bodyPr>
          <a:lstStyle/>
          <a:p>
            <a:r>
              <a:rPr lang="en-US" dirty="0"/>
              <a:t>Become educated about </a:t>
            </a:r>
            <a:r>
              <a:rPr lang="en-US" dirty="0" smtClean="0"/>
              <a:t>HIV, substance use, and mental illness; </a:t>
            </a:r>
            <a:r>
              <a:rPr lang="en-US" dirty="0"/>
              <a:t>the symptoms, course of illness, and treatment options</a:t>
            </a:r>
          </a:p>
          <a:p>
            <a:endParaRPr lang="en-US" dirty="0"/>
          </a:p>
          <a:p>
            <a:r>
              <a:rPr lang="en-US" dirty="0" smtClean="0"/>
              <a:t>Possible to correct </a:t>
            </a:r>
            <a:r>
              <a:rPr lang="en-US" dirty="0"/>
              <a:t>misinformation by providing information about a personal experience </a:t>
            </a:r>
            <a:r>
              <a:rPr lang="en-US" dirty="0" smtClean="0"/>
              <a:t>of working with or living </a:t>
            </a:r>
            <a:r>
              <a:rPr lang="en-US" dirty="0"/>
              <a:t>with </a:t>
            </a:r>
            <a:r>
              <a:rPr lang="en-US" dirty="0" smtClean="0"/>
              <a:t>HIV, a </a:t>
            </a:r>
            <a:r>
              <a:rPr lang="en-US" dirty="0"/>
              <a:t>mental </a:t>
            </a:r>
            <a:r>
              <a:rPr lang="en-US" dirty="0" smtClean="0"/>
              <a:t>illness, or substance use</a:t>
            </a:r>
            <a:endParaRPr lang="en-US" dirty="0"/>
          </a:p>
          <a:p>
            <a:endParaRPr lang="en-US" dirty="0"/>
          </a:p>
          <a:p>
            <a:r>
              <a:rPr lang="en-US" dirty="0"/>
              <a:t>Disclose information to counteract stigma selectively</a:t>
            </a:r>
          </a:p>
          <a:p>
            <a:pPr marL="0" indent="0">
              <a:buNone/>
            </a:pPr>
            <a:endParaRPr lang="en-US" dirty="0"/>
          </a:p>
          <a:p>
            <a:r>
              <a:rPr lang="en-US" dirty="0"/>
              <a:t>Become aware of legal rights and advocacy support</a:t>
            </a:r>
          </a:p>
          <a:p>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73</a:t>
            </a:fld>
            <a:endParaRPr lang="en-US"/>
          </a:p>
        </p:txBody>
      </p:sp>
    </p:spTree>
    <p:extLst>
      <p:ext uri="{BB962C8B-B14F-4D97-AF65-F5344CB8AC3E}">
        <p14:creationId xmlns:p14="http://schemas.microsoft.com/office/powerpoint/2010/main" val="8917193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for Stigma Reduction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The credibility of new constructions – that is, the apparent “truthfulness” of new information and the perception of the individuals distributing the information (status and visibility) </a:t>
            </a:r>
          </a:p>
          <a:p>
            <a:pPr marL="514350" indent="-514350">
              <a:buFont typeface="+mj-lt"/>
              <a:buAutoNum type="arabicPeriod"/>
            </a:pPr>
            <a:endParaRPr lang="en-US" dirty="0" smtClean="0"/>
          </a:p>
          <a:p>
            <a:pPr marL="514350" indent="-514350">
              <a:buFont typeface="+mj-lt"/>
              <a:buAutoNum type="arabicPeriod"/>
            </a:pPr>
            <a:r>
              <a:rPr lang="en-US" dirty="0" smtClean="0"/>
              <a:t>The interaction of new constructions with existing ideologies</a:t>
            </a:r>
          </a:p>
          <a:p>
            <a:pPr marL="514350" indent="-514350">
              <a:buFont typeface="+mj-lt"/>
              <a:buAutoNum type="arabicPeriod"/>
            </a:pPr>
            <a:endParaRPr lang="en-US" dirty="0" smtClean="0"/>
          </a:p>
          <a:p>
            <a:pPr marL="514350" indent="-514350">
              <a:buFont typeface="+mj-lt"/>
              <a:buAutoNum type="arabicPeriod"/>
            </a:pPr>
            <a:r>
              <a:rPr lang="en-US" dirty="0" smtClean="0"/>
              <a:t>The inherent linkage between the stigmatized group and the dominant group – a common drive or “fate”</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74</a:t>
            </a:fld>
            <a:endParaRPr lang="en-US"/>
          </a:p>
        </p:txBody>
      </p:sp>
      <p:sp>
        <p:nvSpPr>
          <p:cNvPr id="5" name="TextBox 4"/>
          <p:cNvSpPr txBox="1"/>
          <p:nvPr/>
        </p:nvSpPr>
        <p:spPr>
          <a:xfrm>
            <a:off x="150471" y="6377651"/>
            <a:ext cx="4722471" cy="369332"/>
          </a:xfrm>
          <a:prstGeom prst="rect">
            <a:avLst/>
          </a:prstGeom>
          <a:noFill/>
        </p:spPr>
        <p:txBody>
          <a:bodyPr wrap="square" rtlCol="0">
            <a:spAutoFit/>
          </a:bodyPr>
          <a:lstStyle/>
          <a:p>
            <a:r>
              <a:rPr lang="en-US" dirty="0" smtClean="0"/>
              <a:t>SOURCE: Clair et al., 2016</a:t>
            </a:r>
            <a:endParaRPr lang="en-US" dirty="0"/>
          </a:p>
        </p:txBody>
      </p:sp>
    </p:spTree>
    <p:extLst>
      <p:ext uri="{BB962C8B-B14F-4D97-AF65-F5344CB8AC3E}">
        <p14:creationId xmlns:p14="http://schemas.microsoft.com/office/powerpoint/2010/main" val="19254956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Stigma Reduction Strategies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Change cultural constructions by using social actors to enhance equivalencies between PLWH and general population (accomplished by counselors, doctors, lawyers, policy makers, journalists, media, etc.)</a:t>
            </a:r>
          </a:p>
          <a:p>
            <a:pPr marL="514350" indent="-514350">
              <a:buFont typeface="+mj-lt"/>
              <a:buAutoNum type="arabicPeriod"/>
            </a:pPr>
            <a:r>
              <a:rPr lang="en-US" dirty="0" smtClean="0"/>
              <a:t>Enhance awareness of basic rights with materials that specifically include HIV-specific education; engage family and community support to implement policy-driven interventions that increase normative responses and grassroots actions</a:t>
            </a:r>
          </a:p>
          <a:p>
            <a:pPr marL="514350" indent="-514350">
              <a:buFont typeface="+mj-lt"/>
              <a:buAutoNum type="arabicPeriod"/>
            </a:pPr>
            <a:r>
              <a:rPr lang="en-US" dirty="0" smtClean="0"/>
              <a:t>Address inequities within healthcare settings and institutional culture, examining factors that perpetuate stigma at individual, environmental, and societal levels</a:t>
            </a:r>
          </a:p>
          <a:p>
            <a:endParaRPr lang="en-US" dirty="0" smtClean="0"/>
          </a:p>
        </p:txBody>
      </p:sp>
      <p:sp>
        <p:nvSpPr>
          <p:cNvPr id="4" name="Slide Number Placeholder 3"/>
          <p:cNvSpPr>
            <a:spLocks noGrp="1"/>
          </p:cNvSpPr>
          <p:nvPr>
            <p:ph type="sldNum" sz="quarter" idx="12"/>
          </p:nvPr>
        </p:nvSpPr>
        <p:spPr/>
        <p:txBody>
          <a:bodyPr/>
          <a:lstStyle/>
          <a:p>
            <a:fld id="{1AB15DB1-8E10-4517-86FA-3AB67A7F16AE}" type="slidenum">
              <a:rPr lang="en-US" smtClean="0"/>
              <a:t>75</a:t>
            </a:fld>
            <a:endParaRPr lang="en-US"/>
          </a:p>
        </p:txBody>
      </p:sp>
      <p:sp>
        <p:nvSpPr>
          <p:cNvPr id="5" name="TextBox 4"/>
          <p:cNvSpPr txBox="1"/>
          <p:nvPr/>
        </p:nvSpPr>
        <p:spPr>
          <a:xfrm>
            <a:off x="150471" y="6377651"/>
            <a:ext cx="4722471" cy="369332"/>
          </a:xfrm>
          <a:prstGeom prst="rect">
            <a:avLst/>
          </a:prstGeom>
          <a:noFill/>
        </p:spPr>
        <p:txBody>
          <a:bodyPr wrap="square" rtlCol="0">
            <a:spAutoFit/>
          </a:bodyPr>
          <a:lstStyle/>
          <a:p>
            <a:r>
              <a:rPr lang="en-US" dirty="0" smtClean="0"/>
              <a:t>SOURCE: Clair et al., 2016</a:t>
            </a:r>
            <a:endParaRPr lang="en-US" dirty="0"/>
          </a:p>
        </p:txBody>
      </p:sp>
    </p:spTree>
    <p:extLst>
      <p:ext uri="{BB962C8B-B14F-4D97-AF65-F5344CB8AC3E}">
        <p14:creationId xmlns:p14="http://schemas.microsoft.com/office/powerpoint/2010/main" val="19307190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smtClean="0"/>
              <a:t>Counteracting Stigma</a:t>
            </a:r>
            <a:br>
              <a:rPr lang="en-US" dirty="0" smtClean="0"/>
            </a:br>
            <a:r>
              <a:rPr lang="en-US" sz="7200" dirty="0" smtClean="0"/>
              <a:t>Language Matters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333" y="2222339"/>
            <a:ext cx="3411639" cy="2274426"/>
          </a:xfrm>
          <a:prstGeom prst="rect">
            <a:avLst/>
          </a:prstGeom>
          <a:ln>
            <a:noFill/>
          </a:ln>
          <a:effectLst>
            <a:softEdge rad="112500"/>
          </a:effectLst>
        </p:spPr>
      </p:pic>
      <p:cxnSp>
        <p:nvCxnSpPr>
          <p:cNvPr id="7" name="Straight Connector 6"/>
          <p:cNvCxnSpPr/>
          <p:nvPr/>
        </p:nvCxnSpPr>
        <p:spPr>
          <a:xfrm>
            <a:off x="1785938" y="5726771"/>
            <a:ext cx="9458325" cy="0"/>
          </a:xfrm>
          <a:prstGeom prst="line">
            <a:avLst/>
          </a:prstGeom>
          <a:ln w="508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3"/>
          <p:cNvSpPr>
            <a:spLocks noGrp="1"/>
          </p:cNvSpPr>
          <p:nvPr>
            <p:ph type="sldNum" sz="quarter" idx="12"/>
          </p:nvPr>
        </p:nvSpPr>
        <p:spPr>
          <a:xfrm>
            <a:off x="8610600" y="6356350"/>
            <a:ext cx="2743200" cy="365125"/>
          </a:xfrm>
        </p:spPr>
        <p:txBody>
          <a:bodyPr/>
          <a:lstStyle/>
          <a:p>
            <a:r>
              <a:rPr lang="en-US" dirty="0" smtClean="0"/>
              <a:t>76</a:t>
            </a:r>
            <a:endParaRPr lang="en-US" dirty="0"/>
          </a:p>
        </p:txBody>
      </p:sp>
    </p:spTree>
    <p:extLst>
      <p:ext uri="{BB962C8B-B14F-4D97-AF65-F5344CB8AC3E}">
        <p14:creationId xmlns:p14="http://schemas.microsoft.com/office/powerpoint/2010/main" val="10993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52914" y="1787398"/>
            <a:ext cx="6099717" cy="1419525"/>
          </a:xfrm>
          <a:prstGeom prst="rect">
            <a:avLst/>
          </a:prstGeom>
        </p:spPr>
      </p:pic>
      <p:sp>
        <p:nvSpPr>
          <p:cNvPr id="2" name="Title 1"/>
          <p:cNvSpPr>
            <a:spLocks noGrp="1"/>
          </p:cNvSpPr>
          <p:nvPr>
            <p:ph type="title"/>
          </p:nvPr>
        </p:nvSpPr>
        <p:spPr>
          <a:xfrm>
            <a:off x="3052913" y="4270917"/>
            <a:ext cx="6376102" cy="2412968"/>
          </a:xfrm>
        </p:spPr>
        <p:txBody>
          <a:bodyPr/>
          <a:lstStyle/>
          <a:p>
            <a:pPr algn="ctr"/>
            <a:r>
              <a:rPr lang="en-US" sz="2800" b="1" dirty="0" err="1">
                <a:solidFill>
                  <a:schemeClr val="tx1"/>
                </a:solidFill>
                <a:latin typeface="Helvetica" charset="0"/>
                <a:ea typeface="Helvetica" charset="0"/>
                <a:cs typeface="Helvetica" charset="0"/>
              </a:rPr>
              <a:t>ADDICTIONary</a:t>
            </a:r>
            <a:r>
              <a:rPr lang="en-US" sz="2800" dirty="0">
                <a:solidFill>
                  <a:schemeClr val="tx1"/>
                </a:solidFill>
                <a:latin typeface="Helvetica" charset="0"/>
                <a:ea typeface="Helvetica" charset="0"/>
                <a:cs typeface="Helvetica" charset="0"/>
              </a:rPr>
              <a:t/>
            </a:r>
            <a:br>
              <a:rPr lang="en-US" sz="2800" dirty="0">
                <a:solidFill>
                  <a:schemeClr val="tx1"/>
                </a:solidFill>
                <a:latin typeface="Helvetica" charset="0"/>
                <a:ea typeface="Helvetica" charset="0"/>
                <a:cs typeface="Helvetica" charset="0"/>
              </a:rPr>
            </a:br>
            <a:r>
              <a:rPr lang="en-US" sz="2800" dirty="0">
                <a:solidFill>
                  <a:schemeClr val="tx1"/>
                </a:solidFill>
                <a:latin typeface="Helvetica" charset="0"/>
                <a:ea typeface="Helvetica" charset="0"/>
                <a:cs typeface="Helvetica" charset="0"/>
              </a:rPr>
              <a:t>A Glossary of Key Terms Concerning Addiction &amp; Recovery</a:t>
            </a:r>
            <a:r>
              <a:rPr lang="en-US" dirty="0">
                <a:solidFill>
                  <a:schemeClr val="tx1"/>
                </a:solidFill>
                <a:latin typeface="Helvetica" charset="0"/>
                <a:ea typeface="Helvetica" charset="0"/>
                <a:cs typeface="Helvetica" charset="0"/>
              </a:rPr>
              <a:t/>
            </a:r>
            <a:br>
              <a:rPr lang="en-US" dirty="0">
                <a:solidFill>
                  <a:schemeClr val="tx1"/>
                </a:solidFill>
                <a:latin typeface="Helvetica" charset="0"/>
                <a:ea typeface="Helvetica" charset="0"/>
                <a:cs typeface="Helvetica" charset="0"/>
              </a:rPr>
            </a:br>
            <a:r>
              <a:rPr lang="en-US" dirty="0">
                <a:solidFill>
                  <a:schemeClr val="tx1"/>
                </a:solidFill>
                <a:latin typeface="Helvetica" charset="0"/>
                <a:ea typeface="Helvetica" charset="0"/>
                <a:cs typeface="Helvetica" charset="0"/>
              </a:rPr>
              <a:t/>
            </a:r>
            <a:br>
              <a:rPr lang="en-US" dirty="0">
                <a:solidFill>
                  <a:schemeClr val="tx1"/>
                </a:solidFill>
                <a:latin typeface="Helvetica" charset="0"/>
                <a:ea typeface="Helvetica" charset="0"/>
                <a:cs typeface="Helvetica" charset="0"/>
              </a:rPr>
            </a:br>
            <a:endParaRPr lang="en-US" dirty="0">
              <a:solidFill>
                <a:schemeClr val="tx1"/>
              </a:solidFill>
            </a:endParaRPr>
          </a:p>
        </p:txBody>
      </p:sp>
      <p:sp>
        <p:nvSpPr>
          <p:cNvPr id="4" name="Title 1"/>
          <p:cNvSpPr txBox="1">
            <a:spLocks/>
          </p:cNvSpPr>
          <p:nvPr/>
        </p:nvSpPr>
        <p:spPr>
          <a:xfrm>
            <a:off x="2495353" y="4490191"/>
            <a:ext cx="6376102" cy="412421"/>
          </a:xfrm>
          <a:prstGeom prst="rect">
            <a:avLst/>
          </a:prstGeom>
        </p:spPr>
        <p:txBody>
          <a:bodyPr vert="horz" wrap="square" lIns="91440" tIns="45720" rIns="91440" bIns="45720" rtlCol="0" anchor="t" anchorCtr="0">
            <a:spAutoFit/>
          </a:bodyPr>
          <a:lstStyle>
            <a:lvl1pPr algn="l" defTabSz="457200" rtl="0" eaLnBrk="1" latinLnBrk="0" hangingPunct="1">
              <a:lnSpc>
                <a:spcPct val="130000"/>
              </a:lnSpc>
              <a:spcBef>
                <a:spcPct val="0"/>
              </a:spcBef>
              <a:buNone/>
              <a:defRPr sz="1600" b="0" i="0" kern="1000" spc="0" baseline="0">
                <a:solidFill>
                  <a:schemeClr val="tx2"/>
                </a:solidFill>
                <a:latin typeface="+mj-lt"/>
                <a:ea typeface="+mj-ea"/>
                <a:cs typeface="TradeGothic CondEighteen"/>
              </a:defRPr>
            </a:lvl1pPr>
          </a:lstStyle>
          <a:p>
            <a:endParaRPr lang="en-US" dirty="0"/>
          </a:p>
        </p:txBody>
      </p:sp>
      <p:sp>
        <p:nvSpPr>
          <p:cNvPr id="5" name="Slide Number Placeholder 3"/>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t>77</a:t>
            </a:r>
            <a:endParaRPr lang="en-US" sz="1200" dirty="0"/>
          </a:p>
        </p:txBody>
      </p:sp>
    </p:spTree>
    <p:extLst>
      <p:ext uri="{BB962C8B-B14F-4D97-AF65-F5344CB8AC3E}">
        <p14:creationId xmlns:p14="http://schemas.microsoft.com/office/powerpoint/2010/main" val="7914780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u="sng" dirty="0">
                <a:latin typeface="Helvetica" charset="0"/>
                <a:ea typeface="Helvetica" charset="0"/>
                <a:cs typeface="Helvetica" charset="0"/>
              </a:rPr>
              <a:t>The Significance of Language</a:t>
            </a:r>
          </a:p>
        </p:txBody>
      </p:sp>
      <p:sp>
        <p:nvSpPr>
          <p:cNvPr id="3" name="Subtitle 2"/>
          <p:cNvSpPr>
            <a:spLocks noGrp="1"/>
          </p:cNvSpPr>
          <p:nvPr>
            <p:ph idx="1"/>
          </p:nvPr>
        </p:nvSpPr>
        <p:spPr/>
        <p:txBody>
          <a:bodyPr>
            <a:noAutofit/>
          </a:bodyPr>
          <a:lstStyle/>
          <a:p>
            <a:r>
              <a:rPr lang="en-US" sz="2000" dirty="0">
                <a:latin typeface="Helvetica" charset="0"/>
                <a:ea typeface="Helvetica" charset="0"/>
                <a:cs typeface="Helvetica" charset="0"/>
              </a:rPr>
              <a:t>Language can bind us together OR tear us apart. The words we choose in personal and professional settings powerfully and indefinitely impact impressions. </a:t>
            </a:r>
          </a:p>
          <a:p>
            <a:endParaRPr lang="en-US" sz="1800" dirty="0">
              <a:latin typeface="Helvetica" charset="0"/>
              <a:ea typeface="Helvetica" charset="0"/>
              <a:cs typeface="Helvetica" charset="0"/>
            </a:endParaRPr>
          </a:p>
          <a:p>
            <a:pPr algn="ctr"/>
            <a:r>
              <a:rPr lang="en-US" sz="2400" b="1" dirty="0">
                <a:latin typeface="Helvetica" charset="0"/>
                <a:ea typeface="Helvetica" charset="0"/>
                <a:cs typeface="Helvetica" charset="0"/>
              </a:rPr>
              <a:t>How we talk about addiction matters. </a:t>
            </a:r>
          </a:p>
          <a:p>
            <a:endParaRPr lang="en-US" sz="1800" b="1" dirty="0">
              <a:latin typeface="Helvetica" charset="0"/>
              <a:ea typeface="Helvetica" charset="0"/>
              <a:cs typeface="Helvetica" charset="0"/>
            </a:endParaRPr>
          </a:p>
          <a:p>
            <a:r>
              <a:rPr lang="en-US" sz="2000" dirty="0">
                <a:latin typeface="Helvetica" charset="0"/>
                <a:ea typeface="Helvetica" charset="0"/>
                <a:cs typeface="Helvetica" charset="0"/>
              </a:rPr>
              <a:t>Substance use disorders are one of the most misunderstood and mischaracterized health conditions we face as a society. Every year, more people die from alcohol and drug overdoses than in car crashes.</a:t>
            </a:r>
          </a:p>
          <a:p>
            <a:endParaRPr lang="en-US" sz="1800" dirty="0">
              <a:latin typeface="Helvetica" charset="0"/>
              <a:ea typeface="Helvetica" charset="0"/>
              <a:cs typeface="Helvetica" charset="0"/>
            </a:endParaRPr>
          </a:p>
          <a:p>
            <a:pPr algn="ctr"/>
            <a:r>
              <a:rPr lang="en-US" sz="2400" b="1" dirty="0">
                <a:latin typeface="Helvetica" charset="0"/>
                <a:ea typeface="Helvetica" charset="0"/>
                <a:cs typeface="Helvetica" charset="0"/>
              </a:rPr>
              <a:t>Now is the time to unify behind a common language, appropriate terminology, and precise definitions. </a:t>
            </a:r>
            <a:r>
              <a:rPr lang="en-US" sz="2400" b="1" dirty="0">
                <a:latin typeface="Cambria Math" charset="0"/>
                <a:ea typeface="Cambria Math" charset="0"/>
                <a:cs typeface="Cambria Math" charset="0"/>
              </a:rPr>
              <a:t/>
            </a:r>
            <a:br>
              <a:rPr lang="en-US" sz="2400" b="1" dirty="0">
                <a:latin typeface="Cambria Math" charset="0"/>
                <a:ea typeface="Cambria Math" charset="0"/>
                <a:cs typeface="Cambria Math" charset="0"/>
              </a:rPr>
            </a:br>
            <a:endParaRPr lang="en-US" sz="2400" b="1" dirty="0">
              <a:latin typeface="Cambria Math" charset="0"/>
              <a:ea typeface="Cambria Math" charset="0"/>
              <a:cs typeface="Cambria Math" charset="0"/>
            </a:endParaRPr>
          </a:p>
        </p:txBody>
      </p:sp>
      <p:pic>
        <p:nvPicPr>
          <p:cNvPr id="4" name="Picture 3"/>
          <p:cNvPicPr>
            <a:picLocks noChangeAspect="1"/>
          </p:cNvPicPr>
          <p:nvPr/>
        </p:nvPicPr>
        <p:blipFill>
          <a:blip r:embed="rId3"/>
          <a:stretch>
            <a:fillRect/>
          </a:stretch>
        </p:blipFill>
        <p:spPr>
          <a:xfrm>
            <a:off x="9414933" y="6077648"/>
            <a:ext cx="2605076" cy="606253"/>
          </a:xfrm>
          <a:prstGeom prst="rect">
            <a:avLst/>
          </a:prstGeom>
        </p:spPr>
      </p:pic>
      <p:sp>
        <p:nvSpPr>
          <p:cNvPr id="5" name="Slide Number Placeholder 4"/>
          <p:cNvSpPr>
            <a:spLocks noGrp="1"/>
          </p:cNvSpPr>
          <p:nvPr>
            <p:ph type="sldNum" sz="quarter" idx="12"/>
          </p:nvPr>
        </p:nvSpPr>
        <p:spPr/>
        <p:txBody>
          <a:bodyPr/>
          <a:lstStyle/>
          <a:p>
            <a:fld id="{1AB15DB1-8E10-4517-86FA-3AB67A7F16AE}" type="slidenum">
              <a:rPr lang="en-US" smtClean="0"/>
              <a:t>78</a:t>
            </a:fld>
            <a:endParaRPr lang="en-US"/>
          </a:p>
        </p:txBody>
      </p:sp>
      <p:sp>
        <p:nvSpPr>
          <p:cNvPr id="6" name="Slide Number Placeholder 3"/>
          <p:cNvSpPr txBox="1">
            <a:spLocks/>
          </p:cNvSpPr>
          <p:nvPr/>
        </p:nvSpPr>
        <p:spPr>
          <a:xfrm>
            <a:off x="6572791" y="635634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78</a:t>
            </a:r>
            <a:endParaRPr lang="en-US" dirty="0"/>
          </a:p>
        </p:txBody>
      </p:sp>
    </p:spTree>
    <p:extLst>
      <p:ext uri="{BB962C8B-B14F-4D97-AF65-F5344CB8AC3E}">
        <p14:creationId xmlns:p14="http://schemas.microsoft.com/office/powerpoint/2010/main" val="12397769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u="sng" dirty="0">
                <a:latin typeface="Helvetica" charset="0"/>
                <a:ea typeface="Helvetica" charset="0"/>
                <a:cs typeface="Helvetica" charset="0"/>
              </a:rPr>
              <a:t>The Negative Power of Stigma</a:t>
            </a:r>
          </a:p>
        </p:txBody>
      </p:sp>
      <p:sp>
        <p:nvSpPr>
          <p:cNvPr id="3" name="Subtitle 2"/>
          <p:cNvSpPr>
            <a:spLocks noGrp="1"/>
          </p:cNvSpPr>
          <p:nvPr>
            <p:ph idx="1"/>
          </p:nvPr>
        </p:nvSpPr>
        <p:spPr/>
        <p:txBody>
          <a:bodyPr>
            <a:noAutofit/>
          </a:bodyPr>
          <a:lstStyle/>
          <a:p>
            <a:endParaRPr lang="en-US" sz="2000" dirty="0">
              <a:latin typeface="Helvetica" charset="0"/>
              <a:ea typeface="Helvetica" charset="0"/>
              <a:cs typeface="Helvetica" charset="0"/>
            </a:endParaRPr>
          </a:p>
          <a:p>
            <a:r>
              <a:rPr lang="en-US" sz="2000" dirty="0">
                <a:latin typeface="Helvetica" charset="0"/>
                <a:ea typeface="Helvetica" charset="0"/>
                <a:cs typeface="Helvetica" charset="0"/>
              </a:rPr>
              <a:t>One can argue that no other medical condition is shrouded in stigma like that of substance use disorders. This harmful stigma affects those who are suffering, their loved ones, and often numerous others connected to the individual. </a:t>
            </a:r>
          </a:p>
          <a:p>
            <a:endParaRPr lang="en-US" sz="2000" u="sng" dirty="0">
              <a:latin typeface="Helvetica" charset="0"/>
              <a:ea typeface="Helvetica" charset="0"/>
              <a:cs typeface="Helvetica" charset="0"/>
            </a:endParaRPr>
          </a:p>
          <a:p>
            <a:r>
              <a:rPr lang="en-US" sz="2400" b="1" u="sng" dirty="0">
                <a:latin typeface="Helvetica" charset="0"/>
                <a:ea typeface="Helvetica" charset="0"/>
                <a:cs typeface="Helvetica" charset="0"/>
              </a:rPr>
              <a:t>Sadly, it is often due to this stigma that those in need of treatment do not seek medical attention.</a:t>
            </a:r>
          </a:p>
          <a:p>
            <a:endParaRPr lang="en-US" sz="2000" dirty="0">
              <a:latin typeface="Helvetica" charset="0"/>
              <a:ea typeface="Helvetica" charset="0"/>
              <a:cs typeface="Helvetica" charset="0"/>
            </a:endParaRPr>
          </a:p>
          <a:p>
            <a:r>
              <a:rPr lang="en-US" sz="2000" dirty="0">
                <a:latin typeface="Helvetica" charset="0"/>
                <a:ea typeface="Helvetica" charset="0"/>
                <a:cs typeface="Helvetica" charset="0"/>
              </a:rPr>
              <a:t>The language we all use can play a significant role in stigma reduction – but too often, inappropriate use of language unintentionally strengthens the  harmful effects of the disorder.</a:t>
            </a:r>
          </a:p>
          <a:p>
            <a:pPr marL="0" indent="0">
              <a:buNone/>
            </a:pPr>
            <a:r>
              <a:rPr lang="en-US" sz="2000" dirty="0">
                <a:latin typeface="Cambria Math" charset="0"/>
                <a:ea typeface="Cambria Math" charset="0"/>
                <a:cs typeface="Cambria Math" charset="0"/>
              </a:rPr>
              <a:t/>
            </a:r>
            <a:br>
              <a:rPr lang="en-US" sz="2000" dirty="0">
                <a:latin typeface="Cambria Math" charset="0"/>
                <a:ea typeface="Cambria Math" charset="0"/>
                <a:cs typeface="Cambria Math" charset="0"/>
              </a:rPr>
            </a:br>
            <a:endParaRPr lang="en-US" sz="2000" dirty="0">
              <a:latin typeface="Cambria Math" charset="0"/>
              <a:ea typeface="Cambria Math" charset="0"/>
              <a:cs typeface="Cambria Math" charset="0"/>
            </a:endParaRPr>
          </a:p>
        </p:txBody>
      </p:sp>
      <p:pic>
        <p:nvPicPr>
          <p:cNvPr id="4" name="Picture 3"/>
          <p:cNvPicPr>
            <a:picLocks noChangeAspect="1"/>
          </p:cNvPicPr>
          <p:nvPr/>
        </p:nvPicPr>
        <p:blipFill>
          <a:blip r:embed="rId3"/>
          <a:stretch>
            <a:fillRect/>
          </a:stretch>
        </p:blipFill>
        <p:spPr>
          <a:xfrm>
            <a:off x="9414933" y="6077648"/>
            <a:ext cx="2605076" cy="606253"/>
          </a:xfrm>
          <a:prstGeom prst="rect">
            <a:avLst/>
          </a:prstGeom>
        </p:spPr>
      </p:pic>
      <p:sp>
        <p:nvSpPr>
          <p:cNvPr id="5" name="Slide Number Placeholder 4"/>
          <p:cNvSpPr>
            <a:spLocks noGrp="1"/>
          </p:cNvSpPr>
          <p:nvPr>
            <p:ph type="sldNum" sz="quarter" idx="12"/>
          </p:nvPr>
        </p:nvSpPr>
        <p:spPr/>
        <p:txBody>
          <a:bodyPr/>
          <a:lstStyle/>
          <a:p>
            <a:fld id="{1AB15DB1-8E10-4517-86FA-3AB67A7F16AE}" type="slidenum">
              <a:rPr lang="en-US" smtClean="0"/>
              <a:t>79</a:t>
            </a:fld>
            <a:endParaRPr lang="en-US"/>
          </a:p>
        </p:txBody>
      </p:sp>
      <p:sp>
        <p:nvSpPr>
          <p:cNvPr id="6" name="Slide Number Placeholder 4"/>
          <p:cNvSpPr txBox="1">
            <a:spLocks/>
          </p:cNvSpPr>
          <p:nvPr/>
        </p:nvSpPr>
        <p:spPr>
          <a:xfrm>
            <a:off x="6572791" y="638077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79</a:t>
            </a:r>
            <a:endParaRPr lang="en-US" dirty="0"/>
          </a:p>
        </p:txBody>
      </p:sp>
    </p:spTree>
    <p:extLst>
      <p:ext uri="{BB962C8B-B14F-4D97-AF65-F5344CB8AC3E}">
        <p14:creationId xmlns:p14="http://schemas.microsoft.com/office/powerpoint/2010/main" val="3981719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721767"/>
            <a:ext cx="8229600" cy="3090197"/>
          </a:xfrm>
        </p:spPr>
        <p:txBody>
          <a:bodyPr>
            <a:normAutofit/>
          </a:bodyPr>
          <a:lstStyle/>
          <a:p>
            <a:pPr marL="971550" lvl="1" indent="-514350">
              <a:buClr>
                <a:schemeClr val="accent5"/>
              </a:buClr>
              <a:buFont typeface="Arial" panose="020B0604020202020204" pitchFamily="34" charset="0"/>
              <a:buAutoNum type="alphaUcPeriod"/>
            </a:pPr>
            <a:r>
              <a:rPr lang="en-US" altLang="en-US" sz="3200" dirty="0"/>
              <a:t>5</a:t>
            </a:r>
            <a:r>
              <a:rPr lang="en-US" altLang="en-US" sz="3200" dirty="0" smtClean="0"/>
              <a:t>% </a:t>
            </a:r>
          </a:p>
          <a:p>
            <a:pPr marL="971550" lvl="1" indent="-514350">
              <a:buClr>
                <a:schemeClr val="accent5"/>
              </a:buClr>
              <a:buFont typeface="Arial" panose="020B0604020202020204" pitchFamily="34" charset="0"/>
              <a:buAutoNum type="alphaUcPeriod"/>
            </a:pPr>
            <a:r>
              <a:rPr lang="en-US" altLang="en-US" sz="3200" dirty="0" smtClean="0"/>
              <a:t>20%</a:t>
            </a:r>
          </a:p>
          <a:p>
            <a:pPr marL="971550" lvl="1" indent="-514350">
              <a:buClr>
                <a:schemeClr val="accent5"/>
              </a:buClr>
              <a:buFont typeface="Arial" panose="020B0604020202020204" pitchFamily="34" charset="0"/>
              <a:buAutoNum type="alphaUcPeriod"/>
            </a:pPr>
            <a:r>
              <a:rPr lang="en-US" altLang="en-US" sz="3200" dirty="0" smtClean="0"/>
              <a:t>40%</a:t>
            </a:r>
          </a:p>
          <a:p>
            <a:pPr marL="971550" lvl="1" indent="-514350">
              <a:buClr>
                <a:schemeClr val="accent5"/>
              </a:buClr>
              <a:buFont typeface="Arial" panose="020B0604020202020204" pitchFamily="34" charset="0"/>
              <a:buAutoNum type="alphaUcPeriod"/>
            </a:pPr>
            <a:r>
              <a:rPr lang="en-US" altLang="en-US" sz="3200" dirty="0" smtClean="0"/>
              <a:t>60%</a:t>
            </a:r>
            <a:endParaRPr lang="en-US" altLang="en-US" sz="3200" dirty="0"/>
          </a:p>
        </p:txBody>
      </p:sp>
      <p:sp>
        <p:nvSpPr>
          <p:cNvPr id="4" name="Rectangle 3"/>
          <p:cNvSpPr txBox="1">
            <a:spLocks/>
          </p:cNvSpPr>
          <p:nvPr/>
        </p:nvSpPr>
        <p:spPr bwMode="auto">
          <a:xfrm>
            <a:off x="1816768" y="1661801"/>
            <a:ext cx="8686800" cy="1743291"/>
          </a:xfrm>
          <a:prstGeom prst="rect">
            <a:avLst/>
          </a:prstGeom>
          <a:noFill/>
          <a:ln w="9525">
            <a:noFill/>
            <a:miter lim="800000"/>
            <a:headEnd/>
            <a:tailEnd/>
          </a:ln>
        </p:spPr>
        <p:txBody>
          <a:bodyPr/>
          <a:lstStyle/>
          <a:p>
            <a:pPr marL="533400" marR="0" lvl="0" indent="-533400" algn="l" defTabSz="457200" rtl="0" eaLnBrk="0" fontAlgn="auto" latinLnBrk="0" hangingPunct="0">
              <a:lnSpc>
                <a:spcPct val="100000"/>
              </a:lnSpc>
              <a:spcBef>
                <a:spcPct val="20000"/>
              </a:spcBef>
              <a:spcAft>
                <a:spcPts val="0"/>
              </a:spcAft>
              <a:buClr>
                <a:srgbClr val="F4DE3A"/>
              </a:buClr>
              <a:buSzTx/>
              <a:buFont typeface="+mj-lt"/>
              <a:buAutoNum type="arabicPeriod" startAt="5"/>
              <a:tabLst/>
              <a:defRPr/>
            </a:pPr>
            <a:r>
              <a:rPr lang="en-US" sz="3200" dirty="0" smtClean="0">
                <a:solidFill>
                  <a:prstClr val="white"/>
                </a:solidFill>
                <a:latin typeface="Corbel" panose="020B0503020204020204"/>
              </a:rPr>
              <a:t>Gay and bisexual men accounted for ___ of all new HIV cases due to injection drug use in 2014.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Slide Number Placeholder 2"/>
          <p:cNvSpPr>
            <a:spLocks noGrp="1"/>
          </p:cNvSpPr>
          <p:nvPr>
            <p:ph type="sldNum" sz="quarter" idx="12"/>
          </p:nvPr>
        </p:nvSpPr>
        <p:spPr>
          <a:xfrm>
            <a:off x="8534400" y="63613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a:t>
            </a:r>
            <a:endParaRPr kumimoji="0" lang="en-US" alt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custDataLst>
      <p:tags r:id="rId1"/>
    </p:custDataLst>
    <p:extLst>
      <p:ext uri="{BB962C8B-B14F-4D97-AF65-F5344CB8AC3E}">
        <p14:creationId xmlns:p14="http://schemas.microsoft.com/office/powerpoint/2010/main" val="12517099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0397" y="0"/>
            <a:ext cx="9347199" cy="7010400"/>
          </a:xfrm>
          <a:prstGeom prst="rect">
            <a:avLst/>
          </a:prstGeom>
        </p:spPr>
      </p:pic>
      <p:pic>
        <p:nvPicPr>
          <p:cNvPr id="3" name="Picture 2"/>
          <p:cNvPicPr>
            <a:picLocks noChangeAspect="1"/>
          </p:cNvPicPr>
          <p:nvPr/>
        </p:nvPicPr>
        <p:blipFill>
          <a:blip r:embed="rId4"/>
          <a:stretch>
            <a:fillRect/>
          </a:stretch>
        </p:blipFill>
        <p:spPr>
          <a:xfrm>
            <a:off x="0" y="0"/>
            <a:ext cx="2182884" cy="508000"/>
          </a:xfrm>
          <a:prstGeom prst="rect">
            <a:avLst/>
          </a:prstGeom>
        </p:spPr>
      </p:pic>
      <p:sp>
        <p:nvSpPr>
          <p:cNvPr id="4" name="Slide Number Placeholder 4"/>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solidFill>
              </a:rPr>
              <a:t>80</a:t>
            </a:r>
            <a:endParaRPr lang="en-US" sz="1200" dirty="0">
              <a:solidFill>
                <a:schemeClr val="bg1"/>
              </a:solidFill>
            </a:endParaRPr>
          </a:p>
        </p:txBody>
      </p:sp>
    </p:spTree>
    <p:extLst>
      <p:ext uri="{BB962C8B-B14F-4D97-AF65-F5344CB8AC3E}">
        <p14:creationId xmlns:p14="http://schemas.microsoft.com/office/powerpoint/2010/main" val="4479909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Helvetica" charset="0"/>
                <a:ea typeface="Helvetica" charset="0"/>
                <a:cs typeface="Helvetica" charset="0"/>
              </a:rPr>
              <a:t>Stigmatizing Language</a:t>
            </a:r>
          </a:p>
        </p:txBody>
      </p:sp>
      <p:sp>
        <p:nvSpPr>
          <p:cNvPr id="3" name="Subtitle 2"/>
          <p:cNvSpPr>
            <a:spLocks noGrp="1"/>
          </p:cNvSpPr>
          <p:nvPr>
            <p:ph idx="1"/>
          </p:nvPr>
        </p:nvSpPr>
        <p:spPr/>
        <p:txBody>
          <a:bodyPr>
            <a:noAutofit/>
          </a:bodyPr>
          <a:lstStyle/>
          <a:p>
            <a:r>
              <a:rPr lang="en-US" sz="2000" dirty="0">
                <a:latin typeface="Helvetica" charset="0"/>
                <a:ea typeface="Helvetica" charset="0"/>
                <a:cs typeface="Helvetica" charset="0"/>
              </a:rPr>
              <a:t>Often we use stigmatizing terms every day, not realizing the extent of their negative impact. In order to collectively work to humanize the issue of substance use disorders, the following terminology must be avoided when either discussing or writing about this issue.</a:t>
            </a:r>
          </a:p>
          <a:p>
            <a:endParaRPr lang="en-US" sz="2000" dirty="0">
              <a:latin typeface="Helvetica" charset="0"/>
              <a:ea typeface="Helvetica" charset="0"/>
              <a:cs typeface="Helvetica" charset="0"/>
            </a:endParaRPr>
          </a:p>
          <a:p>
            <a:r>
              <a:rPr lang="en-US" sz="2000" dirty="0">
                <a:latin typeface="Helvetica" charset="0"/>
                <a:ea typeface="Helvetica" charset="0"/>
                <a:cs typeface="Helvetica" charset="0"/>
              </a:rPr>
              <a:t>Think about the negative sentiment attached to each of the following statements: </a:t>
            </a:r>
          </a:p>
          <a:p>
            <a:endParaRPr lang="en-US" sz="2000" dirty="0">
              <a:latin typeface="Helvetica" charset="0"/>
              <a:ea typeface="Helvetica" charset="0"/>
              <a:cs typeface="Helvetica" charset="0"/>
            </a:endParaRPr>
          </a:p>
          <a:p>
            <a:pPr algn="ctr"/>
            <a:r>
              <a:rPr lang="en-US" sz="2000" dirty="0">
                <a:latin typeface="Helvetica" charset="0"/>
                <a:ea typeface="Helvetica" charset="0"/>
                <a:cs typeface="Helvetica" charset="0"/>
              </a:rPr>
              <a:t>“My friend is a </a:t>
            </a:r>
            <a:r>
              <a:rPr lang="en-US" sz="2000" b="1" i="1" dirty="0">
                <a:latin typeface="Helvetica" charset="0"/>
                <a:ea typeface="Helvetica" charset="0"/>
                <a:cs typeface="Helvetica" charset="0"/>
              </a:rPr>
              <a:t>drug addict</a:t>
            </a:r>
            <a:r>
              <a:rPr lang="en-US" sz="2000" dirty="0">
                <a:latin typeface="Helvetica" charset="0"/>
                <a:ea typeface="Helvetica" charset="0"/>
                <a:cs typeface="Helvetica" charset="0"/>
              </a:rPr>
              <a:t>”</a:t>
            </a:r>
          </a:p>
          <a:p>
            <a:pPr algn="ctr"/>
            <a:r>
              <a:rPr lang="en-US" sz="2000" dirty="0">
                <a:latin typeface="Helvetica" charset="0"/>
                <a:ea typeface="Helvetica" charset="0"/>
                <a:cs typeface="Helvetica" charset="0"/>
              </a:rPr>
              <a:t>“She can’t seem to get </a:t>
            </a:r>
            <a:r>
              <a:rPr lang="en-US" sz="2000" b="1" i="1" dirty="0">
                <a:latin typeface="Helvetica" charset="0"/>
                <a:ea typeface="Helvetica" charset="0"/>
                <a:cs typeface="Helvetica" charset="0"/>
              </a:rPr>
              <a:t>clean</a:t>
            </a:r>
            <a:r>
              <a:rPr lang="en-US" sz="2000" dirty="0">
                <a:latin typeface="Helvetica" charset="0"/>
                <a:ea typeface="Helvetica" charset="0"/>
                <a:cs typeface="Helvetica" charset="0"/>
              </a:rPr>
              <a:t>”</a:t>
            </a:r>
          </a:p>
          <a:p>
            <a:pPr algn="ctr"/>
            <a:r>
              <a:rPr lang="en-US" sz="2000" dirty="0">
                <a:latin typeface="Helvetica" charset="0"/>
                <a:ea typeface="Helvetica" charset="0"/>
                <a:cs typeface="Helvetica" charset="0"/>
              </a:rPr>
              <a:t>“Our community has a serious </a:t>
            </a:r>
            <a:r>
              <a:rPr lang="en-US" sz="2000" b="1" i="1" dirty="0">
                <a:latin typeface="Helvetica" charset="0"/>
                <a:ea typeface="Helvetica" charset="0"/>
                <a:cs typeface="Helvetica" charset="0"/>
              </a:rPr>
              <a:t>drug abuse </a:t>
            </a:r>
            <a:r>
              <a:rPr lang="en-US" sz="2000" dirty="0">
                <a:latin typeface="Helvetica" charset="0"/>
                <a:ea typeface="Helvetica" charset="0"/>
                <a:cs typeface="Helvetica" charset="0"/>
              </a:rPr>
              <a:t>problem”</a:t>
            </a:r>
          </a:p>
          <a:p>
            <a:pPr algn="ctr"/>
            <a:r>
              <a:rPr lang="en-US" sz="2000" dirty="0">
                <a:latin typeface="Helvetica" charset="0"/>
                <a:ea typeface="Helvetica" charset="0"/>
                <a:cs typeface="Helvetica" charset="0"/>
              </a:rPr>
              <a:t>“He can’t seem to avoid </a:t>
            </a:r>
            <a:r>
              <a:rPr lang="en-US" sz="2000" b="1" i="1" dirty="0">
                <a:latin typeface="Helvetica" charset="0"/>
                <a:ea typeface="Helvetica" charset="0"/>
                <a:cs typeface="Helvetica" charset="0"/>
              </a:rPr>
              <a:t>relapse</a:t>
            </a:r>
            <a:r>
              <a:rPr lang="en-US" sz="2000" dirty="0">
                <a:latin typeface="Helvetica" charset="0"/>
                <a:ea typeface="Helvetica" charset="0"/>
                <a:cs typeface="Helvetica" charset="0"/>
              </a:rPr>
              <a:t>”</a:t>
            </a:r>
          </a:p>
          <a:p>
            <a:endParaRPr lang="en-US" sz="2000" dirty="0">
              <a:latin typeface="Cambria Math" charset="0"/>
              <a:ea typeface="Cambria Math" charset="0"/>
              <a:cs typeface="Cambria Math" charset="0"/>
            </a:endParaRPr>
          </a:p>
        </p:txBody>
      </p:sp>
      <p:pic>
        <p:nvPicPr>
          <p:cNvPr id="4" name="Picture 3"/>
          <p:cNvPicPr>
            <a:picLocks noChangeAspect="1"/>
          </p:cNvPicPr>
          <p:nvPr/>
        </p:nvPicPr>
        <p:blipFill>
          <a:blip r:embed="rId3"/>
          <a:stretch>
            <a:fillRect/>
          </a:stretch>
        </p:blipFill>
        <p:spPr>
          <a:xfrm>
            <a:off x="9414933" y="6077648"/>
            <a:ext cx="2605076" cy="606253"/>
          </a:xfrm>
          <a:prstGeom prst="rect">
            <a:avLst/>
          </a:prstGeom>
        </p:spPr>
      </p:pic>
      <p:sp>
        <p:nvSpPr>
          <p:cNvPr id="5" name="Slide Number Placeholder 4"/>
          <p:cNvSpPr>
            <a:spLocks noGrp="1"/>
          </p:cNvSpPr>
          <p:nvPr>
            <p:ph type="sldNum" sz="quarter" idx="12"/>
          </p:nvPr>
        </p:nvSpPr>
        <p:spPr/>
        <p:txBody>
          <a:bodyPr/>
          <a:lstStyle/>
          <a:p>
            <a:fld id="{1AB15DB1-8E10-4517-86FA-3AB67A7F16AE}" type="slidenum">
              <a:rPr lang="en-US" smtClean="0"/>
              <a:t>81</a:t>
            </a:fld>
            <a:endParaRPr lang="en-US"/>
          </a:p>
        </p:txBody>
      </p:sp>
      <p:sp>
        <p:nvSpPr>
          <p:cNvPr id="6" name="Slide Number Placeholder 4"/>
          <p:cNvSpPr txBox="1">
            <a:spLocks/>
          </p:cNvSpPr>
          <p:nvPr/>
        </p:nvSpPr>
        <p:spPr>
          <a:xfrm>
            <a:off x="646557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81</a:t>
            </a:r>
            <a:endParaRPr lang="en-US" dirty="0"/>
          </a:p>
        </p:txBody>
      </p:sp>
    </p:spTree>
    <p:extLst>
      <p:ext uri="{BB962C8B-B14F-4D97-AF65-F5344CB8AC3E}">
        <p14:creationId xmlns:p14="http://schemas.microsoft.com/office/powerpoint/2010/main" val="33752252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22109" y="5387546"/>
            <a:ext cx="2631989" cy="10132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
        <p:nvSpPr>
          <p:cNvPr id="2" name="Title 1"/>
          <p:cNvSpPr>
            <a:spLocks noGrp="1"/>
          </p:cNvSpPr>
          <p:nvPr>
            <p:ph type="ctrTitle" idx="4294967295"/>
          </p:nvPr>
        </p:nvSpPr>
        <p:spPr>
          <a:xfrm>
            <a:off x="2351902" y="546720"/>
            <a:ext cx="7772400" cy="646331"/>
          </a:xfrm>
        </p:spPr>
        <p:txBody>
          <a:bodyPr/>
          <a:lstStyle/>
          <a:p>
            <a:pPr algn="ctr"/>
            <a:r>
              <a:rPr lang="en-US" sz="3600" b="1" dirty="0">
                <a:latin typeface="Helvetica" charset="0"/>
                <a:ea typeface="Helvetica" charset="0"/>
                <a:cs typeface="Helvetica" charset="0"/>
              </a:rPr>
              <a:t>Correcting our Language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567" y="1564503"/>
            <a:ext cx="9144000" cy="4464844"/>
          </a:xfrm>
          <a:prstGeom prst="rect">
            <a:avLst/>
          </a:prstGeom>
        </p:spPr>
      </p:pic>
      <p:pic>
        <p:nvPicPr>
          <p:cNvPr id="6" name="Picture 5"/>
          <p:cNvPicPr>
            <a:picLocks noChangeAspect="1"/>
          </p:cNvPicPr>
          <p:nvPr/>
        </p:nvPicPr>
        <p:blipFill>
          <a:blip r:embed="rId4"/>
          <a:stretch>
            <a:fillRect/>
          </a:stretch>
        </p:blipFill>
        <p:spPr>
          <a:xfrm>
            <a:off x="9414933" y="6224405"/>
            <a:ext cx="2605076" cy="606253"/>
          </a:xfrm>
          <a:prstGeom prst="rect">
            <a:avLst/>
          </a:prstGeom>
        </p:spPr>
      </p:pic>
      <p:sp>
        <p:nvSpPr>
          <p:cNvPr id="7" name="Slide Number Placeholder 4"/>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82</a:t>
            </a:r>
            <a:endParaRPr lang="en-US" sz="1200" dirty="0"/>
          </a:p>
        </p:txBody>
      </p:sp>
    </p:spTree>
    <p:extLst>
      <p:ext uri="{BB962C8B-B14F-4D97-AF65-F5344CB8AC3E}">
        <p14:creationId xmlns:p14="http://schemas.microsoft.com/office/powerpoint/2010/main" val="3603073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87848" y="0"/>
            <a:ext cx="9081002" cy="6858000"/>
          </a:xfrm>
          <a:prstGeom prst="rect">
            <a:avLst/>
          </a:prstGeom>
        </p:spPr>
      </p:pic>
      <p:pic>
        <p:nvPicPr>
          <p:cNvPr id="3" name="Picture 2"/>
          <p:cNvPicPr>
            <a:picLocks noChangeAspect="1"/>
          </p:cNvPicPr>
          <p:nvPr/>
        </p:nvPicPr>
        <p:blipFill>
          <a:blip r:embed="rId4"/>
          <a:stretch>
            <a:fillRect/>
          </a:stretch>
        </p:blipFill>
        <p:spPr>
          <a:xfrm>
            <a:off x="3078986" y="11575"/>
            <a:ext cx="9085702" cy="6855409"/>
          </a:xfrm>
          <a:prstGeom prst="rect">
            <a:avLst/>
          </a:prstGeom>
        </p:spPr>
      </p:pic>
      <p:pic>
        <p:nvPicPr>
          <p:cNvPr id="5" name="Picture 4"/>
          <p:cNvPicPr>
            <a:picLocks noChangeAspect="1"/>
          </p:cNvPicPr>
          <p:nvPr/>
        </p:nvPicPr>
        <p:blipFill>
          <a:blip r:embed="rId5"/>
          <a:stretch>
            <a:fillRect/>
          </a:stretch>
        </p:blipFill>
        <p:spPr>
          <a:xfrm>
            <a:off x="-1106892" y="648182"/>
            <a:ext cx="4212763" cy="1099595"/>
          </a:xfrm>
          <a:prstGeom prst="rect">
            <a:avLst/>
          </a:prstGeom>
        </p:spPr>
      </p:pic>
      <p:pic>
        <p:nvPicPr>
          <p:cNvPr id="7" name="Picture 6"/>
          <p:cNvPicPr>
            <a:picLocks noChangeAspect="1"/>
          </p:cNvPicPr>
          <p:nvPr/>
        </p:nvPicPr>
        <p:blipFill>
          <a:blip r:embed="rId6"/>
          <a:stretch>
            <a:fillRect/>
          </a:stretch>
        </p:blipFill>
        <p:spPr>
          <a:xfrm>
            <a:off x="0" y="5856790"/>
            <a:ext cx="2099311" cy="1001210"/>
          </a:xfrm>
          <a:prstGeom prst="rect">
            <a:avLst/>
          </a:prstGeom>
        </p:spPr>
      </p:pic>
      <p:sp>
        <p:nvSpPr>
          <p:cNvPr id="2" name="Slide Number Placeholder 1"/>
          <p:cNvSpPr>
            <a:spLocks noGrp="1"/>
          </p:cNvSpPr>
          <p:nvPr>
            <p:ph type="sldNum" sz="quarter" idx="12"/>
          </p:nvPr>
        </p:nvSpPr>
        <p:spPr/>
        <p:txBody>
          <a:bodyPr/>
          <a:lstStyle/>
          <a:p>
            <a:fld id="{1AB15DB1-8E10-4517-86FA-3AB67A7F16AE}" type="slidenum">
              <a:rPr lang="en-US" smtClean="0"/>
              <a:t>83</a:t>
            </a:fld>
            <a:endParaRPr lang="en-US"/>
          </a:p>
        </p:txBody>
      </p:sp>
      <p:sp>
        <p:nvSpPr>
          <p:cNvPr id="8" name="Slide Number Placeholder 4"/>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83</a:t>
            </a:r>
            <a:endParaRPr lang="en-US" dirty="0">
              <a:solidFill>
                <a:schemeClr val="bg1"/>
              </a:solidFill>
            </a:endParaRPr>
          </a:p>
        </p:txBody>
      </p:sp>
    </p:spTree>
    <p:extLst>
      <p:ext uri="{BB962C8B-B14F-4D97-AF65-F5344CB8AC3E}">
        <p14:creationId xmlns:p14="http://schemas.microsoft.com/office/powerpoint/2010/main" val="35042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518" y="4464028"/>
            <a:ext cx="9834282" cy="1641490"/>
          </a:xfrm>
        </p:spPr>
        <p:txBody>
          <a:bodyPr>
            <a:normAutofit fontScale="90000"/>
          </a:bodyPr>
          <a:lstStyle/>
          <a:p>
            <a:r>
              <a:rPr lang="en-US" sz="6600" dirty="0" smtClean="0"/>
              <a:t>Interventions to Promote Change</a:t>
            </a:r>
            <a:br>
              <a:rPr lang="en-US" sz="6600" dirty="0" smtClean="0"/>
            </a:br>
            <a:r>
              <a:rPr lang="en-US" sz="6700" dirty="0" smtClean="0"/>
              <a:t>HIV Care</a:t>
            </a:r>
            <a:endParaRPr lang="en-US" sz="6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16" y="2307895"/>
            <a:ext cx="3246383" cy="2164255"/>
          </a:xfrm>
          <a:prstGeom prst="rect">
            <a:avLst/>
          </a:prstGeom>
          <a:ln>
            <a:noFill/>
          </a:ln>
          <a:effectLst>
            <a:softEdge rad="112500"/>
          </a:effectLst>
        </p:spPr>
      </p:pic>
      <p:cxnSp>
        <p:nvCxnSpPr>
          <p:cNvPr id="6" name="Straight Connector 5"/>
          <p:cNvCxnSpPr/>
          <p:nvPr/>
        </p:nvCxnSpPr>
        <p:spPr>
          <a:xfrm>
            <a:off x="1785938" y="5350255"/>
            <a:ext cx="9458325" cy="0"/>
          </a:xfrm>
          <a:prstGeom prst="line">
            <a:avLst/>
          </a:prstGeom>
          <a:ln w="508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8610600" y="6356350"/>
            <a:ext cx="2743200" cy="365125"/>
          </a:xfrm>
        </p:spPr>
        <p:txBody>
          <a:bodyPr/>
          <a:lstStyle/>
          <a:p>
            <a:r>
              <a:rPr lang="en-US" dirty="0" smtClean="0"/>
              <a:t>84</a:t>
            </a:r>
            <a:endParaRPr lang="en-US" dirty="0"/>
          </a:p>
        </p:txBody>
      </p:sp>
    </p:spTree>
    <p:extLst>
      <p:ext uri="{BB962C8B-B14F-4D97-AF65-F5344CB8AC3E}">
        <p14:creationId xmlns:p14="http://schemas.microsoft.com/office/powerpoint/2010/main" val="347368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Intersectionality Risks</a:t>
            </a:r>
            <a:endParaRPr lang="en-US" dirty="0"/>
          </a:p>
        </p:txBody>
      </p:sp>
      <p:pic>
        <p:nvPicPr>
          <p:cNvPr id="1028" name="Picture 4" descr="HIV Treatment Works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451" y="4738992"/>
            <a:ext cx="7620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00153" y="1971540"/>
            <a:ext cx="6944230" cy="4351338"/>
          </a:xfrm>
        </p:spPr>
        <p:txBody>
          <a:bodyPr/>
          <a:lstStyle/>
          <a:p>
            <a:r>
              <a:rPr lang="en-US" dirty="0" smtClean="0"/>
              <a:t>“Act Against AIDS” initiative from CDC</a:t>
            </a:r>
          </a:p>
          <a:p>
            <a:r>
              <a:rPr lang="en-US" dirty="0" smtClean="0"/>
              <a:t>Aims to promote recognition of barriers to treatment and enhancing daily life functioning </a:t>
            </a:r>
          </a:p>
          <a:p>
            <a:r>
              <a:rPr lang="en-US" dirty="0" smtClean="0"/>
              <a:t>Focus on whole-person wellness rather than just treatment as an intervention</a:t>
            </a:r>
          </a:p>
          <a:p>
            <a:pPr marL="0" indent="0">
              <a:buNone/>
            </a:pPr>
            <a:endParaRPr lang="en-US" dirty="0" smtClean="0"/>
          </a:p>
        </p:txBody>
      </p:sp>
      <p:pic>
        <p:nvPicPr>
          <p:cNvPr id="7" name="Picture 2" descr="Act Against A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358" y="2016648"/>
            <a:ext cx="2195784" cy="208599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AB15DB1-8E10-4517-86FA-3AB67A7F16AE}" type="slidenum">
              <a:rPr lang="en-US" smtClean="0">
                <a:solidFill>
                  <a:schemeClr val="bg1"/>
                </a:solidFill>
              </a:rPr>
              <a:t>85</a:t>
            </a:fld>
            <a:endParaRPr lang="en-US" dirty="0">
              <a:solidFill>
                <a:schemeClr val="bg1"/>
              </a:solidFill>
            </a:endParaRPr>
          </a:p>
        </p:txBody>
      </p:sp>
      <p:sp>
        <p:nvSpPr>
          <p:cNvPr id="5" name="TextBox 4"/>
          <p:cNvSpPr txBox="1"/>
          <p:nvPr/>
        </p:nvSpPr>
        <p:spPr>
          <a:xfrm>
            <a:off x="231494" y="6504972"/>
            <a:ext cx="2123595" cy="369332"/>
          </a:xfrm>
          <a:prstGeom prst="rect">
            <a:avLst/>
          </a:prstGeom>
          <a:noFill/>
        </p:spPr>
        <p:txBody>
          <a:bodyPr wrap="none" rtlCol="0">
            <a:spAutoFit/>
          </a:bodyPr>
          <a:lstStyle/>
          <a:p>
            <a:r>
              <a:rPr lang="en-US" dirty="0" smtClean="0"/>
              <a:t>SOURCE: CDC, 2018</a:t>
            </a:r>
            <a:endParaRPr lang="en-US" dirty="0"/>
          </a:p>
        </p:txBody>
      </p:sp>
    </p:spTree>
    <p:extLst>
      <p:ext uri="{BB962C8B-B14F-4D97-AF65-F5344CB8AC3E}">
        <p14:creationId xmlns:p14="http://schemas.microsoft.com/office/powerpoint/2010/main" val="21854881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Treatment Works video</a:t>
            </a:r>
            <a:endParaRPr lang="en-US" dirty="0"/>
          </a:p>
        </p:txBody>
      </p:sp>
      <p:sp>
        <p:nvSpPr>
          <p:cNvPr id="3" name="Slide Number Placeholder 2"/>
          <p:cNvSpPr>
            <a:spLocks noGrp="1"/>
          </p:cNvSpPr>
          <p:nvPr>
            <p:ph type="sldNum" sz="quarter" idx="12"/>
          </p:nvPr>
        </p:nvSpPr>
        <p:spPr/>
        <p:txBody>
          <a:bodyPr/>
          <a:lstStyle/>
          <a:p>
            <a:fld id="{1AB15DB1-8E10-4517-86FA-3AB67A7F16AE}" type="slidenum">
              <a:rPr lang="en-US" smtClean="0"/>
              <a:t>86</a:t>
            </a:fld>
            <a:endParaRPr lang="en-US"/>
          </a:p>
        </p:txBody>
      </p:sp>
      <p:pic>
        <p:nvPicPr>
          <p:cNvPr id="4" name="CDC’s HIV Treatment 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13772" y="2132635"/>
            <a:ext cx="4691606" cy="3156995"/>
          </a:xfrm>
          <a:prstGeom prst="rect">
            <a:avLst/>
          </a:prstGeom>
        </p:spPr>
      </p:pic>
      <p:pic>
        <p:nvPicPr>
          <p:cNvPr id="5" name="CDC’s HIV Treatment Works_ Getting in Ca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76709" y="2181104"/>
            <a:ext cx="5572567" cy="3134569"/>
          </a:xfrm>
          <a:prstGeom prst="rect">
            <a:avLst/>
          </a:prstGeom>
        </p:spPr>
      </p:pic>
      <p:pic>
        <p:nvPicPr>
          <p:cNvPr id="6" name="Picture 5"/>
          <p:cNvPicPr>
            <a:picLocks noChangeAspect="1"/>
          </p:cNvPicPr>
          <p:nvPr/>
        </p:nvPicPr>
        <p:blipFill>
          <a:blip r:embed="rId9"/>
          <a:stretch>
            <a:fillRect/>
          </a:stretch>
        </p:blipFill>
        <p:spPr>
          <a:xfrm>
            <a:off x="363820" y="2113043"/>
            <a:ext cx="5307478" cy="3222887"/>
          </a:xfrm>
          <a:prstGeom prst="rect">
            <a:avLst/>
          </a:prstGeom>
        </p:spPr>
      </p:pic>
      <p:pic>
        <p:nvPicPr>
          <p:cNvPr id="7" name="Picture 6"/>
          <p:cNvPicPr>
            <a:picLocks noChangeAspect="1"/>
          </p:cNvPicPr>
          <p:nvPr/>
        </p:nvPicPr>
        <p:blipFill rotWithShape="1">
          <a:blip r:embed="rId10"/>
          <a:srcRect r="3925"/>
          <a:stretch/>
        </p:blipFill>
        <p:spPr>
          <a:xfrm>
            <a:off x="6062902" y="2163501"/>
            <a:ext cx="5604379" cy="3253450"/>
          </a:xfrm>
          <a:prstGeom prst="rect">
            <a:avLst/>
          </a:prstGeom>
        </p:spPr>
      </p:pic>
      <p:sp>
        <p:nvSpPr>
          <p:cNvPr id="8" name="TextBox 7"/>
          <p:cNvSpPr txBox="1"/>
          <p:nvPr/>
        </p:nvSpPr>
        <p:spPr>
          <a:xfrm>
            <a:off x="231494" y="6504972"/>
            <a:ext cx="2123595" cy="369332"/>
          </a:xfrm>
          <a:prstGeom prst="rect">
            <a:avLst/>
          </a:prstGeom>
          <a:noFill/>
        </p:spPr>
        <p:txBody>
          <a:bodyPr wrap="none" rtlCol="0">
            <a:spAutoFit/>
          </a:bodyPr>
          <a:lstStyle/>
          <a:p>
            <a:r>
              <a:rPr lang="en-US" dirty="0" smtClean="0"/>
              <a:t>SOURCE: CDC, 2018</a:t>
            </a:r>
            <a:endParaRPr lang="en-US" dirty="0"/>
          </a:p>
        </p:txBody>
      </p:sp>
    </p:spTree>
    <p:extLst>
      <p:ext uri="{BB962C8B-B14F-4D97-AF65-F5344CB8AC3E}">
        <p14:creationId xmlns:p14="http://schemas.microsoft.com/office/powerpoint/2010/main" val="452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092"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7"/>
                                        </p:tgtEl>
                                        <p:attrNameLst>
                                          <p:attrName>ppt_w</p:attrName>
                                        </p:attrNameLst>
                                      </p:cBhvr>
                                      <p:tavLst>
                                        <p:tav tm="0">
                                          <p:val>
                                            <p:strVal val="ppt_w"/>
                                          </p:val>
                                        </p:tav>
                                        <p:tav tm="100000">
                                          <p:val>
                                            <p:fltVal val="0"/>
                                          </p:val>
                                        </p:tav>
                                      </p:tavLst>
                                    </p:anim>
                                    <p:anim calcmode="lin" valueType="num">
                                      <p:cBhvr>
                                        <p:cTn id="18" dur="500"/>
                                        <p:tgtEl>
                                          <p:spTgt spid="7"/>
                                        </p:tgtEl>
                                        <p:attrNameLst>
                                          <p:attrName>ppt_h</p:attrName>
                                        </p:attrNameLst>
                                      </p:cBhvr>
                                      <p:tavLst>
                                        <p:tav tm="0">
                                          <p:val>
                                            <p:strVal val="ppt_h"/>
                                          </p:val>
                                        </p:tav>
                                        <p:tav tm="100000">
                                          <p:val>
                                            <p:fltVal val="0"/>
                                          </p:val>
                                        </p:tav>
                                      </p:tavLst>
                                    </p:anim>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80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fullScrn="1">
              <p:cMediaNode vol="80000">
                <p:cTn id="30"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17" y="0"/>
            <a:ext cx="10515600" cy="1325563"/>
          </a:xfrm>
        </p:spPr>
        <p:txBody>
          <a:bodyPr/>
          <a:lstStyle/>
          <a:p>
            <a:r>
              <a:rPr lang="en-US" dirty="0" smtClean="0"/>
              <a:t>HIV Treatment Works Campaign</a:t>
            </a:r>
            <a:endParaRPr lang="en-US" dirty="0"/>
          </a:p>
        </p:txBody>
      </p:sp>
      <p:grpSp>
        <p:nvGrpSpPr>
          <p:cNvPr id="9" name="Group 8"/>
          <p:cNvGrpSpPr/>
          <p:nvPr/>
        </p:nvGrpSpPr>
        <p:grpSpPr>
          <a:xfrm>
            <a:off x="452775" y="1745178"/>
            <a:ext cx="6405225" cy="746217"/>
            <a:chOff x="987796" y="4060361"/>
            <a:chExt cx="6405225" cy="746217"/>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7973"/>
            <a:stretch/>
          </p:blipFill>
          <p:spPr>
            <a:xfrm>
              <a:off x="987796" y="4060361"/>
              <a:ext cx="4846740" cy="628372"/>
            </a:xfrm>
            <a:prstGeom prst="rect">
              <a:avLst/>
            </a:prstGeom>
          </p:spPr>
        </p:pic>
        <p:sp>
          <p:nvSpPr>
            <p:cNvPr id="4" name="TextBox 3"/>
            <p:cNvSpPr txBox="1"/>
            <p:nvPr/>
          </p:nvSpPr>
          <p:spPr>
            <a:xfrm>
              <a:off x="3793787" y="4221803"/>
              <a:ext cx="3599234" cy="584775"/>
            </a:xfrm>
            <a:prstGeom prst="rect">
              <a:avLst/>
            </a:prstGeom>
            <a:noFill/>
          </p:spPr>
          <p:txBody>
            <a:bodyPr wrap="square" rtlCol="0">
              <a:spAutoFit/>
            </a:bodyPr>
            <a:lstStyle/>
            <a:p>
              <a:r>
                <a:rPr lang="en-US" sz="3200" dirty="0" smtClean="0">
                  <a:solidFill>
                    <a:schemeClr val="bg1"/>
                  </a:solidFill>
                </a:rPr>
                <a:t>Get in Care</a:t>
              </a:r>
              <a:endParaRPr lang="en-US" sz="3200" dirty="0">
                <a:solidFill>
                  <a:schemeClr val="bg1"/>
                </a:solidFill>
              </a:endParaRPr>
            </a:p>
          </p:txBody>
        </p:sp>
      </p:grpSp>
      <p:grpSp>
        <p:nvGrpSpPr>
          <p:cNvPr id="16" name="Group 15"/>
          <p:cNvGrpSpPr/>
          <p:nvPr/>
        </p:nvGrpSpPr>
        <p:grpSpPr>
          <a:xfrm>
            <a:off x="484005" y="3472775"/>
            <a:ext cx="4934297" cy="682050"/>
            <a:chOff x="474277" y="2928026"/>
            <a:chExt cx="4934297" cy="682050"/>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132" r="2928" b="6293"/>
            <a:stretch/>
          </p:blipFill>
          <p:spPr>
            <a:xfrm>
              <a:off x="474277" y="2928026"/>
              <a:ext cx="4837026" cy="636837"/>
            </a:xfrm>
            <a:prstGeom prst="rect">
              <a:avLst/>
            </a:prstGeom>
          </p:spPr>
        </p:pic>
        <p:sp>
          <p:nvSpPr>
            <p:cNvPr id="15" name="TextBox 14"/>
            <p:cNvSpPr txBox="1"/>
            <p:nvPr/>
          </p:nvSpPr>
          <p:spPr>
            <a:xfrm>
              <a:off x="3190668" y="3025301"/>
              <a:ext cx="2217906" cy="584775"/>
            </a:xfrm>
            <a:prstGeom prst="rect">
              <a:avLst/>
            </a:prstGeom>
            <a:noFill/>
          </p:spPr>
          <p:txBody>
            <a:bodyPr wrap="square" rtlCol="0">
              <a:spAutoFit/>
            </a:bodyPr>
            <a:lstStyle/>
            <a:p>
              <a:r>
                <a:rPr lang="en-US" sz="3200" dirty="0" smtClean="0">
                  <a:solidFill>
                    <a:schemeClr val="bg1"/>
                  </a:solidFill>
                </a:rPr>
                <a:t>Stay in Care</a:t>
              </a:r>
              <a:endParaRPr lang="en-US" sz="3200" dirty="0">
                <a:solidFill>
                  <a:schemeClr val="bg1"/>
                </a:solidFill>
              </a:endParaRPr>
            </a:p>
          </p:txBody>
        </p:sp>
      </p:gr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4511" b="4511"/>
          <a:stretch/>
        </p:blipFill>
        <p:spPr>
          <a:xfrm>
            <a:off x="497065" y="5252935"/>
            <a:ext cx="4882331" cy="632298"/>
          </a:xfrm>
          <a:prstGeom prst="rect">
            <a:avLst/>
          </a:prstGeom>
        </p:spPr>
      </p:pic>
      <p:sp>
        <p:nvSpPr>
          <p:cNvPr id="25" name="TextBox 24"/>
          <p:cNvSpPr txBox="1"/>
          <p:nvPr/>
        </p:nvSpPr>
        <p:spPr>
          <a:xfrm>
            <a:off x="3771089" y="5424791"/>
            <a:ext cx="3599234" cy="584775"/>
          </a:xfrm>
          <a:prstGeom prst="rect">
            <a:avLst/>
          </a:prstGeom>
          <a:noFill/>
        </p:spPr>
        <p:txBody>
          <a:bodyPr wrap="square" rtlCol="0">
            <a:spAutoFit/>
          </a:bodyPr>
          <a:lstStyle/>
          <a:p>
            <a:r>
              <a:rPr lang="en-US" sz="3200" dirty="0" smtClean="0">
                <a:solidFill>
                  <a:schemeClr val="bg1"/>
                </a:solidFill>
              </a:rPr>
              <a:t>Live Well</a:t>
            </a:r>
            <a:endParaRPr lang="en-US" sz="3200" dirty="0">
              <a:solidFill>
                <a:schemeClr val="bg1"/>
              </a:solidFill>
            </a:endParaRPr>
          </a:p>
        </p:txBody>
      </p:sp>
      <p:sp>
        <p:nvSpPr>
          <p:cNvPr id="22" name="TextBox 21"/>
          <p:cNvSpPr txBox="1"/>
          <p:nvPr/>
        </p:nvSpPr>
        <p:spPr>
          <a:xfrm>
            <a:off x="5992238" y="1118681"/>
            <a:ext cx="480546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HIV 101</a:t>
            </a:r>
          </a:p>
          <a:p>
            <a:pPr marL="285750" indent="-285750">
              <a:buFont typeface="Arial" panose="020B0604020202020204" pitchFamily="34" charset="0"/>
              <a:buChar char="•"/>
            </a:pPr>
            <a:r>
              <a:rPr lang="en-US" sz="2400" dirty="0" smtClean="0"/>
              <a:t>Locating a provider near you</a:t>
            </a:r>
          </a:p>
          <a:p>
            <a:pPr marL="285750" indent="-285750">
              <a:buFont typeface="Arial" panose="020B0604020202020204" pitchFamily="34" charset="0"/>
              <a:buChar char="•"/>
            </a:pPr>
            <a:r>
              <a:rPr lang="en-US" sz="2400" dirty="0" smtClean="0"/>
              <a:t>Taking care of yourself</a:t>
            </a:r>
          </a:p>
          <a:p>
            <a:pPr marL="285750" indent="-285750">
              <a:buFont typeface="Arial" panose="020B0604020202020204" pitchFamily="34" charset="0"/>
              <a:buChar char="•"/>
            </a:pPr>
            <a:r>
              <a:rPr lang="en-US" sz="2400" dirty="0" smtClean="0"/>
              <a:t>Protecting others</a:t>
            </a:r>
          </a:p>
          <a:p>
            <a:pPr marL="285750" indent="-285750">
              <a:buFont typeface="Arial" panose="020B0604020202020204" pitchFamily="34" charset="0"/>
              <a:buChar char="•"/>
            </a:pPr>
            <a:r>
              <a:rPr lang="en-US" sz="2400" dirty="0" smtClean="0"/>
              <a:t>Sharing your status</a:t>
            </a:r>
            <a:endParaRPr lang="en-US" sz="2400" dirty="0"/>
          </a:p>
        </p:txBody>
      </p:sp>
      <p:cxnSp>
        <p:nvCxnSpPr>
          <p:cNvPr id="24" name="Straight Connector 23"/>
          <p:cNvCxnSpPr/>
          <p:nvPr/>
        </p:nvCxnSpPr>
        <p:spPr>
          <a:xfrm>
            <a:off x="5408580" y="2052536"/>
            <a:ext cx="5155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945549" y="3064212"/>
            <a:ext cx="447472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Understanding care</a:t>
            </a:r>
          </a:p>
          <a:p>
            <a:pPr marL="285750" indent="-285750">
              <a:buFont typeface="Arial" panose="020B0604020202020204" pitchFamily="34" charset="0"/>
              <a:buChar char="•"/>
            </a:pPr>
            <a:r>
              <a:rPr lang="en-US" sz="2400" dirty="0" smtClean="0"/>
              <a:t>HIV treatment and ART</a:t>
            </a:r>
          </a:p>
          <a:p>
            <a:pPr marL="285750" indent="-285750">
              <a:buFont typeface="Arial" panose="020B0604020202020204" pitchFamily="34" charset="0"/>
              <a:buChar char="•"/>
            </a:pPr>
            <a:r>
              <a:rPr lang="en-US" sz="2400" dirty="0" smtClean="0"/>
              <a:t>Cost of treatment</a:t>
            </a:r>
          </a:p>
          <a:p>
            <a:pPr marL="285750" indent="-285750">
              <a:buFont typeface="Arial" panose="020B0604020202020204" pitchFamily="34" charset="0"/>
              <a:buChar char="•"/>
            </a:pPr>
            <a:r>
              <a:rPr lang="en-US" sz="2400" dirty="0" smtClean="0"/>
              <a:t>Related health conditions</a:t>
            </a:r>
            <a:endParaRPr lang="en-US" sz="2400" dirty="0"/>
          </a:p>
        </p:txBody>
      </p:sp>
      <p:cxnSp>
        <p:nvCxnSpPr>
          <p:cNvPr id="28" name="Straight Connector 27"/>
          <p:cNvCxnSpPr/>
          <p:nvPr/>
        </p:nvCxnSpPr>
        <p:spPr>
          <a:xfrm flipV="1">
            <a:off x="5418302" y="3813243"/>
            <a:ext cx="1420243" cy="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76155" y="2049291"/>
            <a:ext cx="596628" cy="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8463064" y="4549676"/>
            <a:ext cx="415371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Mental health</a:t>
            </a:r>
          </a:p>
          <a:p>
            <a:pPr marL="285750" indent="-285750">
              <a:buFont typeface="Arial" panose="020B0604020202020204" pitchFamily="34" charset="0"/>
              <a:buChar char="•"/>
            </a:pPr>
            <a:r>
              <a:rPr lang="en-US" sz="2400" dirty="0" smtClean="0"/>
              <a:t>Substance use</a:t>
            </a:r>
          </a:p>
          <a:p>
            <a:pPr marL="285750" indent="-285750">
              <a:buFont typeface="Arial" panose="020B0604020202020204" pitchFamily="34" charset="0"/>
              <a:buChar char="•"/>
            </a:pPr>
            <a:r>
              <a:rPr lang="en-US" sz="2400" dirty="0" smtClean="0"/>
              <a:t>Smoking</a:t>
            </a:r>
          </a:p>
          <a:p>
            <a:pPr marL="285750" indent="-285750">
              <a:buFont typeface="Arial" panose="020B0604020202020204" pitchFamily="34" charset="0"/>
              <a:buChar char="•"/>
            </a:pPr>
            <a:r>
              <a:rPr lang="en-US" sz="2400" dirty="0" smtClean="0"/>
              <a:t>Healthy diet</a:t>
            </a:r>
          </a:p>
          <a:p>
            <a:pPr marL="285750" indent="-285750">
              <a:buFont typeface="Arial" panose="020B0604020202020204" pitchFamily="34" charset="0"/>
              <a:buChar char="•"/>
            </a:pPr>
            <a:r>
              <a:rPr lang="en-US" sz="2400" dirty="0" smtClean="0"/>
              <a:t>Physical activity</a:t>
            </a:r>
          </a:p>
          <a:p>
            <a:pPr marL="285750" indent="-285750">
              <a:buFont typeface="Arial" panose="020B0604020202020204" pitchFamily="34" charset="0"/>
              <a:buChar char="•"/>
            </a:pPr>
            <a:r>
              <a:rPr lang="en-US" sz="2400" dirty="0" smtClean="0"/>
              <a:t>Family planning</a:t>
            </a:r>
          </a:p>
        </p:txBody>
      </p:sp>
      <p:cxnSp>
        <p:nvCxnSpPr>
          <p:cNvPr id="2051" name="Straight Connector 2050"/>
          <p:cNvCxnSpPr/>
          <p:nvPr/>
        </p:nvCxnSpPr>
        <p:spPr>
          <a:xfrm>
            <a:off x="5476672" y="5583677"/>
            <a:ext cx="28307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379910" y="3815485"/>
            <a:ext cx="1520762" cy="1"/>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AB15DB1-8E10-4517-86FA-3AB67A7F16AE}" type="slidenum">
              <a:rPr lang="en-US" smtClean="0"/>
              <a:t>87</a:t>
            </a:fld>
            <a:endParaRPr lang="en-US"/>
          </a:p>
        </p:txBody>
      </p:sp>
      <p:sp>
        <p:nvSpPr>
          <p:cNvPr id="20" name="TextBox 19"/>
          <p:cNvSpPr txBox="1"/>
          <p:nvPr/>
        </p:nvSpPr>
        <p:spPr>
          <a:xfrm>
            <a:off x="231494" y="6504972"/>
            <a:ext cx="2123595" cy="369332"/>
          </a:xfrm>
          <a:prstGeom prst="rect">
            <a:avLst/>
          </a:prstGeom>
          <a:noFill/>
        </p:spPr>
        <p:txBody>
          <a:bodyPr wrap="none" rtlCol="0">
            <a:spAutoFit/>
          </a:bodyPr>
          <a:lstStyle/>
          <a:p>
            <a:r>
              <a:rPr lang="en-US" dirty="0" smtClean="0"/>
              <a:t>SOURCE: CDC, 2018</a:t>
            </a:r>
            <a:endParaRPr lang="en-US" dirty="0"/>
          </a:p>
        </p:txBody>
      </p:sp>
    </p:spTree>
    <p:extLst>
      <p:ext uri="{BB962C8B-B14F-4D97-AF65-F5344CB8AC3E}">
        <p14:creationId xmlns:p14="http://schemas.microsoft.com/office/powerpoint/2010/main" val="389399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fade">
                                      <p:cBhvr>
                                        <p:cTn id="19" dur="500"/>
                                        <p:tgtEl>
                                          <p:spTgt spid="2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animEffect transition="in" filter="fade">
                                      <p:cBhvr>
                                        <p:cTn id="23" dur="500"/>
                                        <p:tgtEl>
                                          <p:spTgt spid="2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par>
                                <p:cTn id="36" presetID="3" presetClass="emph" presetSubtype="2" fill="hold" grpId="0" nodeType="withEffect">
                                  <p:stCondLst>
                                    <p:cond delay="0"/>
                                  </p:stCondLst>
                                  <p:childTnLst>
                                    <p:animClr clrSpc="rgb" dir="cw">
                                      <p:cBhvr override="childStyle">
                                        <p:cTn id="37" dur="2000" fill="hold"/>
                                        <p:tgtEl>
                                          <p:spTgt spid="22">
                                            <p:txEl>
                                              <p:pRg st="0" end="0"/>
                                            </p:txEl>
                                          </p:spTgt>
                                        </p:tgtEl>
                                        <p:attrNameLst>
                                          <p:attrName>style.color</p:attrName>
                                        </p:attrNameLst>
                                      </p:cBhvr>
                                      <p:to>
                                        <a:srgbClr val="5F5F5F"/>
                                      </p:to>
                                    </p:animClr>
                                  </p:childTnLst>
                                </p:cTn>
                              </p:par>
                              <p:par>
                                <p:cTn id="38" presetID="3" presetClass="emph" presetSubtype="2" fill="hold" grpId="0" nodeType="withEffect">
                                  <p:stCondLst>
                                    <p:cond delay="0"/>
                                  </p:stCondLst>
                                  <p:childTnLst>
                                    <p:animClr clrSpc="rgb" dir="cw">
                                      <p:cBhvr override="childStyle">
                                        <p:cTn id="39" dur="2000" fill="hold"/>
                                        <p:tgtEl>
                                          <p:spTgt spid="22">
                                            <p:txEl>
                                              <p:pRg st="1" end="1"/>
                                            </p:txEl>
                                          </p:spTgt>
                                        </p:tgtEl>
                                        <p:attrNameLst>
                                          <p:attrName>style.color</p:attrName>
                                        </p:attrNameLst>
                                      </p:cBhvr>
                                      <p:to>
                                        <a:srgbClr val="5F5F5F"/>
                                      </p:to>
                                    </p:animClr>
                                  </p:childTnLst>
                                </p:cTn>
                              </p:par>
                              <p:par>
                                <p:cTn id="40" presetID="3" presetClass="emph" presetSubtype="2" fill="hold" grpId="0" nodeType="withEffect">
                                  <p:stCondLst>
                                    <p:cond delay="0"/>
                                  </p:stCondLst>
                                  <p:childTnLst>
                                    <p:animClr clrSpc="rgb" dir="cw">
                                      <p:cBhvr override="childStyle">
                                        <p:cTn id="41" dur="2000" fill="hold"/>
                                        <p:tgtEl>
                                          <p:spTgt spid="22">
                                            <p:txEl>
                                              <p:pRg st="2" end="2"/>
                                            </p:txEl>
                                          </p:spTgt>
                                        </p:tgtEl>
                                        <p:attrNameLst>
                                          <p:attrName>style.color</p:attrName>
                                        </p:attrNameLst>
                                      </p:cBhvr>
                                      <p:to>
                                        <a:srgbClr val="5F5F5F"/>
                                      </p:to>
                                    </p:animClr>
                                  </p:childTnLst>
                                </p:cTn>
                              </p:par>
                              <p:par>
                                <p:cTn id="42" presetID="3" presetClass="emph" presetSubtype="2" fill="hold" grpId="0" nodeType="withEffect">
                                  <p:stCondLst>
                                    <p:cond delay="0"/>
                                  </p:stCondLst>
                                  <p:childTnLst>
                                    <p:animClr clrSpc="rgb" dir="cw">
                                      <p:cBhvr override="childStyle">
                                        <p:cTn id="43" dur="2000" fill="hold"/>
                                        <p:tgtEl>
                                          <p:spTgt spid="22">
                                            <p:txEl>
                                              <p:pRg st="3" end="3"/>
                                            </p:txEl>
                                          </p:spTgt>
                                        </p:tgtEl>
                                        <p:attrNameLst>
                                          <p:attrName>style.color</p:attrName>
                                        </p:attrNameLst>
                                      </p:cBhvr>
                                      <p:to>
                                        <a:srgbClr val="5F5F5F"/>
                                      </p:to>
                                    </p:animClr>
                                  </p:childTnLst>
                                </p:cTn>
                              </p:par>
                              <p:par>
                                <p:cTn id="44" presetID="3" presetClass="emph" presetSubtype="2" fill="hold" grpId="0" nodeType="withEffect">
                                  <p:stCondLst>
                                    <p:cond delay="0"/>
                                  </p:stCondLst>
                                  <p:childTnLst>
                                    <p:animClr clrSpc="rgb" dir="cw">
                                      <p:cBhvr override="childStyle">
                                        <p:cTn id="45" dur="2000" fill="hold"/>
                                        <p:tgtEl>
                                          <p:spTgt spid="22">
                                            <p:txEl>
                                              <p:pRg st="4" end="4"/>
                                            </p:txEl>
                                          </p:spTgt>
                                        </p:tgtEl>
                                        <p:attrNameLst>
                                          <p:attrName>style.color</p:attrName>
                                        </p:attrNameLst>
                                      </p:cBhvr>
                                      <p:to>
                                        <a:srgbClr val="5F5F5F"/>
                                      </p:to>
                                    </p:animClr>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500"/>
                                        <p:tgtEl>
                                          <p:spTgt spid="26">
                                            <p:txEl>
                                              <p:pRg st="0" end="0"/>
                                            </p:txEl>
                                          </p:spTgt>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6">
                                            <p:txEl>
                                              <p:pRg st="1" end="1"/>
                                            </p:txEl>
                                          </p:spTgt>
                                        </p:tgtEl>
                                        <p:attrNameLst>
                                          <p:attrName>style.visibility</p:attrName>
                                        </p:attrNameLst>
                                      </p:cBhvr>
                                      <p:to>
                                        <p:strVal val="visible"/>
                                      </p:to>
                                    </p:set>
                                    <p:animEffect transition="in" filter="fade">
                                      <p:cBhvr>
                                        <p:cTn id="53" dur="500"/>
                                        <p:tgtEl>
                                          <p:spTgt spid="26">
                                            <p:txEl>
                                              <p:pRg st="1" end="1"/>
                                            </p:txEl>
                                          </p:spTgt>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26">
                                            <p:txEl>
                                              <p:pRg st="2" end="2"/>
                                            </p:txEl>
                                          </p:spTgt>
                                        </p:tgtEl>
                                        <p:attrNameLst>
                                          <p:attrName>style.visibility</p:attrName>
                                        </p:attrNameLst>
                                      </p:cBhvr>
                                      <p:to>
                                        <p:strVal val="visible"/>
                                      </p:to>
                                    </p:set>
                                    <p:animEffect transition="in" filter="fade">
                                      <p:cBhvr>
                                        <p:cTn id="57" dur="500"/>
                                        <p:tgtEl>
                                          <p:spTgt spid="26">
                                            <p:txEl>
                                              <p:pRg st="2" end="2"/>
                                            </p:txEl>
                                          </p:spTgt>
                                        </p:tgtEl>
                                      </p:cBhvr>
                                    </p:animEffect>
                                  </p:childTnLst>
                                </p:cTn>
                              </p:par>
                            </p:childTnLst>
                          </p:cTn>
                        </p:par>
                        <p:par>
                          <p:cTn id="58" fill="hold">
                            <p:stCondLst>
                              <p:cond delay="3500"/>
                            </p:stCondLst>
                            <p:childTnLst>
                              <p:par>
                                <p:cTn id="59" presetID="10" presetClass="entr" presetSubtype="0" fill="hold" nodeType="afterEffect">
                                  <p:stCondLst>
                                    <p:cond delay="0"/>
                                  </p:stCondLst>
                                  <p:childTnLst>
                                    <p:set>
                                      <p:cBhvr>
                                        <p:cTn id="60" dur="1" fill="hold">
                                          <p:stCondLst>
                                            <p:cond delay="0"/>
                                          </p:stCondLst>
                                        </p:cTn>
                                        <p:tgtEl>
                                          <p:spTgt spid="26">
                                            <p:txEl>
                                              <p:pRg st="3" end="3"/>
                                            </p:txEl>
                                          </p:spTgt>
                                        </p:tgtEl>
                                        <p:attrNameLst>
                                          <p:attrName>style.visibility</p:attrName>
                                        </p:attrNameLst>
                                      </p:cBhvr>
                                      <p:to>
                                        <p:strVal val="visible"/>
                                      </p:to>
                                    </p:set>
                                    <p:animEffect transition="in" filter="fade">
                                      <p:cBhvr>
                                        <p:cTn id="61" dur="500"/>
                                        <p:tgtEl>
                                          <p:spTgt spid="26">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051"/>
                                        </p:tgtEl>
                                        <p:attrNameLst>
                                          <p:attrName>style.visibility</p:attrName>
                                        </p:attrNameLst>
                                      </p:cBhvr>
                                      <p:to>
                                        <p:strVal val="visible"/>
                                      </p:to>
                                    </p:set>
                                    <p:animEffect transition="in" filter="wipe(left)">
                                      <p:cBhvr>
                                        <p:cTn id="66" dur="500"/>
                                        <p:tgtEl>
                                          <p:spTgt spid="2051"/>
                                        </p:tgtEl>
                                      </p:cBhvr>
                                    </p:animEffect>
                                  </p:childTnLst>
                                </p:cTn>
                              </p:par>
                              <p:par>
                                <p:cTn id="67" presetID="22" presetClass="entr" presetSubtype="8"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500"/>
                                        <p:tgtEl>
                                          <p:spTgt spid="39"/>
                                        </p:tgtEl>
                                      </p:cBhvr>
                                    </p:animEffect>
                                  </p:childTnLst>
                                </p:cTn>
                              </p:par>
                              <p:par>
                                <p:cTn id="70" presetID="3" presetClass="emph" presetSubtype="2" fill="hold" nodeType="withEffect">
                                  <p:stCondLst>
                                    <p:cond delay="0"/>
                                  </p:stCondLst>
                                  <p:childTnLst>
                                    <p:animClr clrSpc="rgb" dir="cw">
                                      <p:cBhvr override="childStyle">
                                        <p:cTn id="71" dur="2000" fill="hold"/>
                                        <p:tgtEl>
                                          <p:spTgt spid="26">
                                            <p:txEl>
                                              <p:pRg st="0" end="0"/>
                                            </p:txEl>
                                          </p:spTgt>
                                        </p:tgtEl>
                                        <p:attrNameLst>
                                          <p:attrName>style.color</p:attrName>
                                        </p:attrNameLst>
                                      </p:cBhvr>
                                      <p:to>
                                        <a:srgbClr val="5F5F5F"/>
                                      </p:to>
                                    </p:animClr>
                                  </p:childTnLst>
                                </p:cTn>
                              </p:par>
                              <p:par>
                                <p:cTn id="72" presetID="3" presetClass="emph" presetSubtype="2" fill="hold" nodeType="withEffect">
                                  <p:stCondLst>
                                    <p:cond delay="0"/>
                                  </p:stCondLst>
                                  <p:childTnLst>
                                    <p:animClr clrSpc="rgb" dir="cw">
                                      <p:cBhvr override="childStyle">
                                        <p:cTn id="73" dur="2000" fill="hold"/>
                                        <p:tgtEl>
                                          <p:spTgt spid="26">
                                            <p:txEl>
                                              <p:pRg st="1" end="1"/>
                                            </p:txEl>
                                          </p:spTgt>
                                        </p:tgtEl>
                                        <p:attrNameLst>
                                          <p:attrName>style.color</p:attrName>
                                        </p:attrNameLst>
                                      </p:cBhvr>
                                      <p:to>
                                        <a:srgbClr val="5F5F5F"/>
                                      </p:to>
                                    </p:animClr>
                                  </p:childTnLst>
                                </p:cTn>
                              </p:par>
                              <p:par>
                                <p:cTn id="74" presetID="3" presetClass="emph" presetSubtype="2" fill="hold" nodeType="withEffect">
                                  <p:stCondLst>
                                    <p:cond delay="0"/>
                                  </p:stCondLst>
                                  <p:childTnLst>
                                    <p:animClr clrSpc="rgb" dir="cw">
                                      <p:cBhvr override="childStyle">
                                        <p:cTn id="75" dur="2000" fill="hold"/>
                                        <p:tgtEl>
                                          <p:spTgt spid="26">
                                            <p:txEl>
                                              <p:pRg st="2" end="2"/>
                                            </p:txEl>
                                          </p:spTgt>
                                        </p:tgtEl>
                                        <p:attrNameLst>
                                          <p:attrName>style.color</p:attrName>
                                        </p:attrNameLst>
                                      </p:cBhvr>
                                      <p:to>
                                        <a:srgbClr val="5F5F5F"/>
                                      </p:to>
                                    </p:animClr>
                                  </p:childTnLst>
                                </p:cTn>
                              </p:par>
                              <p:par>
                                <p:cTn id="76" presetID="3" presetClass="emph" presetSubtype="2" fill="hold" nodeType="withEffect">
                                  <p:stCondLst>
                                    <p:cond delay="0"/>
                                  </p:stCondLst>
                                  <p:childTnLst>
                                    <p:animClr clrSpc="rgb" dir="cw">
                                      <p:cBhvr override="childStyle">
                                        <p:cTn id="77" dur="2000" fill="hold"/>
                                        <p:tgtEl>
                                          <p:spTgt spid="26">
                                            <p:txEl>
                                              <p:pRg st="3" end="3"/>
                                            </p:txEl>
                                          </p:spTgt>
                                        </p:tgtEl>
                                        <p:attrNameLst>
                                          <p:attrName>style.color</p:attrName>
                                        </p:attrNameLst>
                                      </p:cBhvr>
                                      <p:to>
                                        <a:srgbClr val="5F5F5F"/>
                                      </p:to>
                                    </p:animClr>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2048">
                                            <p:txEl>
                                              <p:pRg st="0" end="0"/>
                                            </p:txEl>
                                          </p:spTgt>
                                        </p:tgtEl>
                                        <p:attrNameLst>
                                          <p:attrName>style.visibility</p:attrName>
                                        </p:attrNameLst>
                                      </p:cBhvr>
                                      <p:to>
                                        <p:strVal val="visible"/>
                                      </p:to>
                                    </p:set>
                                    <p:animEffect transition="in" filter="fade">
                                      <p:cBhvr>
                                        <p:cTn id="81" dur="500"/>
                                        <p:tgtEl>
                                          <p:spTgt spid="2048">
                                            <p:txEl>
                                              <p:pRg st="0" end="0"/>
                                            </p:txEl>
                                          </p:spTgt>
                                        </p:tgtEl>
                                      </p:cBhvr>
                                    </p:animEffect>
                                  </p:childTnLst>
                                </p:cTn>
                              </p:par>
                            </p:childTnLst>
                          </p:cTn>
                        </p:par>
                        <p:par>
                          <p:cTn id="82" fill="hold">
                            <p:stCondLst>
                              <p:cond delay="2500"/>
                            </p:stCondLst>
                            <p:childTnLst>
                              <p:par>
                                <p:cTn id="83" presetID="10" presetClass="entr" presetSubtype="0" fill="hold" nodeType="afterEffect">
                                  <p:stCondLst>
                                    <p:cond delay="0"/>
                                  </p:stCondLst>
                                  <p:childTnLst>
                                    <p:set>
                                      <p:cBhvr>
                                        <p:cTn id="84" dur="1" fill="hold">
                                          <p:stCondLst>
                                            <p:cond delay="0"/>
                                          </p:stCondLst>
                                        </p:cTn>
                                        <p:tgtEl>
                                          <p:spTgt spid="2048">
                                            <p:txEl>
                                              <p:pRg st="1" end="1"/>
                                            </p:txEl>
                                          </p:spTgt>
                                        </p:tgtEl>
                                        <p:attrNameLst>
                                          <p:attrName>style.visibility</p:attrName>
                                        </p:attrNameLst>
                                      </p:cBhvr>
                                      <p:to>
                                        <p:strVal val="visible"/>
                                      </p:to>
                                    </p:set>
                                    <p:animEffect transition="in" filter="fade">
                                      <p:cBhvr>
                                        <p:cTn id="85" dur="500"/>
                                        <p:tgtEl>
                                          <p:spTgt spid="2048">
                                            <p:txEl>
                                              <p:pRg st="1" end="1"/>
                                            </p:txEl>
                                          </p:spTgt>
                                        </p:tgtEl>
                                      </p:cBhvr>
                                    </p:animEffec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2048">
                                            <p:txEl>
                                              <p:pRg st="2" end="2"/>
                                            </p:txEl>
                                          </p:spTgt>
                                        </p:tgtEl>
                                        <p:attrNameLst>
                                          <p:attrName>style.visibility</p:attrName>
                                        </p:attrNameLst>
                                      </p:cBhvr>
                                      <p:to>
                                        <p:strVal val="visible"/>
                                      </p:to>
                                    </p:set>
                                    <p:animEffect transition="in" filter="fade">
                                      <p:cBhvr>
                                        <p:cTn id="89" dur="500"/>
                                        <p:tgtEl>
                                          <p:spTgt spid="2048">
                                            <p:txEl>
                                              <p:pRg st="2" end="2"/>
                                            </p:txEl>
                                          </p:spTgt>
                                        </p:tgtEl>
                                      </p:cBhvr>
                                    </p:animEffect>
                                  </p:childTnLst>
                                </p:cTn>
                              </p:par>
                            </p:childTnLst>
                          </p:cTn>
                        </p:par>
                        <p:par>
                          <p:cTn id="90" fill="hold">
                            <p:stCondLst>
                              <p:cond delay="3500"/>
                            </p:stCondLst>
                            <p:childTnLst>
                              <p:par>
                                <p:cTn id="91" presetID="10" presetClass="entr" presetSubtype="0" fill="hold" nodeType="afterEffect">
                                  <p:stCondLst>
                                    <p:cond delay="0"/>
                                  </p:stCondLst>
                                  <p:childTnLst>
                                    <p:set>
                                      <p:cBhvr>
                                        <p:cTn id="92" dur="1" fill="hold">
                                          <p:stCondLst>
                                            <p:cond delay="0"/>
                                          </p:stCondLst>
                                        </p:cTn>
                                        <p:tgtEl>
                                          <p:spTgt spid="2048">
                                            <p:txEl>
                                              <p:pRg st="3" end="3"/>
                                            </p:txEl>
                                          </p:spTgt>
                                        </p:tgtEl>
                                        <p:attrNameLst>
                                          <p:attrName>style.visibility</p:attrName>
                                        </p:attrNameLst>
                                      </p:cBhvr>
                                      <p:to>
                                        <p:strVal val="visible"/>
                                      </p:to>
                                    </p:set>
                                    <p:animEffect transition="in" filter="fade">
                                      <p:cBhvr>
                                        <p:cTn id="93" dur="500"/>
                                        <p:tgtEl>
                                          <p:spTgt spid="2048">
                                            <p:txEl>
                                              <p:pRg st="3" end="3"/>
                                            </p:txEl>
                                          </p:spTgt>
                                        </p:tgtEl>
                                      </p:cBhvr>
                                    </p:animEffect>
                                  </p:childTnLst>
                                </p:cTn>
                              </p:par>
                            </p:childTnLst>
                          </p:cTn>
                        </p:par>
                        <p:par>
                          <p:cTn id="94" fill="hold">
                            <p:stCondLst>
                              <p:cond delay="4000"/>
                            </p:stCondLst>
                            <p:childTnLst>
                              <p:par>
                                <p:cTn id="95" presetID="10" presetClass="entr" presetSubtype="0" fill="hold" nodeType="afterEffect">
                                  <p:stCondLst>
                                    <p:cond delay="0"/>
                                  </p:stCondLst>
                                  <p:childTnLst>
                                    <p:set>
                                      <p:cBhvr>
                                        <p:cTn id="96" dur="1" fill="hold">
                                          <p:stCondLst>
                                            <p:cond delay="0"/>
                                          </p:stCondLst>
                                        </p:cTn>
                                        <p:tgtEl>
                                          <p:spTgt spid="2048">
                                            <p:txEl>
                                              <p:pRg st="4" end="4"/>
                                            </p:txEl>
                                          </p:spTgt>
                                        </p:tgtEl>
                                        <p:attrNameLst>
                                          <p:attrName>style.visibility</p:attrName>
                                        </p:attrNameLst>
                                      </p:cBhvr>
                                      <p:to>
                                        <p:strVal val="visible"/>
                                      </p:to>
                                    </p:set>
                                    <p:animEffect transition="in" filter="fade">
                                      <p:cBhvr>
                                        <p:cTn id="97" dur="500"/>
                                        <p:tgtEl>
                                          <p:spTgt spid="2048">
                                            <p:txEl>
                                              <p:pRg st="4" end="4"/>
                                            </p:txEl>
                                          </p:spTgt>
                                        </p:tgtEl>
                                      </p:cBhvr>
                                    </p:animEffect>
                                  </p:childTnLst>
                                </p:cTn>
                              </p:par>
                            </p:childTnLst>
                          </p:cTn>
                        </p:par>
                        <p:par>
                          <p:cTn id="98" fill="hold">
                            <p:stCondLst>
                              <p:cond delay="4500"/>
                            </p:stCondLst>
                            <p:childTnLst>
                              <p:par>
                                <p:cTn id="99" presetID="10" presetClass="entr" presetSubtype="0" fill="hold" nodeType="afterEffect">
                                  <p:stCondLst>
                                    <p:cond delay="0"/>
                                  </p:stCondLst>
                                  <p:childTnLst>
                                    <p:set>
                                      <p:cBhvr>
                                        <p:cTn id="100" dur="1" fill="hold">
                                          <p:stCondLst>
                                            <p:cond delay="0"/>
                                          </p:stCondLst>
                                        </p:cTn>
                                        <p:tgtEl>
                                          <p:spTgt spid="2048">
                                            <p:txEl>
                                              <p:pRg st="5" end="5"/>
                                            </p:txEl>
                                          </p:spTgt>
                                        </p:tgtEl>
                                        <p:attrNameLst>
                                          <p:attrName>style.visibility</p:attrName>
                                        </p:attrNameLst>
                                      </p:cBhvr>
                                      <p:to>
                                        <p:strVal val="visible"/>
                                      </p:to>
                                    </p:set>
                                    <p:animEffect transition="in" filter="fade">
                                      <p:cBhvr>
                                        <p:cTn id="101" dur="500"/>
                                        <p:tgtEl>
                                          <p:spTgt spid="204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78183" cy="1325563"/>
          </a:xfrm>
        </p:spPr>
        <p:txBody>
          <a:bodyPr>
            <a:normAutofit fontScale="90000"/>
          </a:bodyPr>
          <a:lstStyle/>
          <a:p>
            <a:r>
              <a:rPr lang="en-US" dirty="0" smtClean="0"/>
              <a:t>HIV Treatment Works: Other Components</a:t>
            </a:r>
            <a:endParaRPr lang="en-US" dirty="0"/>
          </a:p>
        </p:txBody>
      </p:sp>
      <p:sp>
        <p:nvSpPr>
          <p:cNvPr id="3" name="Content Placeholder 2"/>
          <p:cNvSpPr>
            <a:spLocks noGrp="1"/>
          </p:cNvSpPr>
          <p:nvPr>
            <p:ph idx="1"/>
          </p:nvPr>
        </p:nvSpPr>
        <p:spPr/>
        <p:txBody>
          <a:bodyPr>
            <a:normAutofit/>
          </a:bodyPr>
          <a:lstStyle/>
          <a:p>
            <a:r>
              <a:rPr lang="en-US" dirty="0" smtClean="0"/>
              <a:t>Resources</a:t>
            </a:r>
          </a:p>
          <a:p>
            <a:pPr lvl="1"/>
            <a:r>
              <a:rPr lang="en-US" dirty="0" smtClean="0"/>
              <a:t>How to find a doctor</a:t>
            </a:r>
          </a:p>
          <a:p>
            <a:pPr lvl="1"/>
            <a:r>
              <a:rPr lang="en-US" dirty="0" smtClean="0"/>
              <a:t>Finding support services</a:t>
            </a:r>
          </a:p>
          <a:p>
            <a:pPr lvl="1"/>
            <a:r>
              <a:rPr lang="en-US" dirty="0" smtClean="0"/>
              <a:t>Hotlines</a:t>
            </a:r>
          </a:p>
          <a:p>
            <a:pPr lvl="1"/>
            <a:r>
              <a:rPr lang="en-US" dirty="0" smtClean="0"/>
              <a:t>Paying for Care</a:t>
            </a:r>
          </a:p>
          <a:p>
            <a:pPr lvl="1"/>
            <a:r>
              <a:rPr lang="en-US" dirty="0" smtClean="0"/>
              <a:t>Older Adults</a:t>
            </a:r>
          </a:p>
          <a:p>
            <a:pPr lvl="1"/>
            <a:r>
              <a:rPr lang="en-US" dirty="0" smtClean="0"/>
              <a:t>US Epidemic</a:t>
            </a:r>
          </a:p>
          <a:p>
            <a:r>
              <a:rPr lang="en-US" dirty="0" smtClean="0"/>
              <a:t>Resources for Providers</a:t>
            </a:r>
          </a:p>
          <a:p>
            <a:pPr lvl="1"/>
            <a:r>
              <a:rPr lang="en-US" dirty="0" smtClean="0"/>
              <a:t>Co-occurring issues (co-infections, substance use, mental health, etc.)</a:t>
            </a:r>
          </a:p>
          <a:p>
            <a:pPr lvl="1"/>
            <a:r>
              <a:rPr lang="en-US" dirty="0" smtClean="0"/>
              <a:t>Prevention, Testing, and Treatment Campaigns</a:t>
            </a:r>
            <a:endParaRPr lang="en-US" dirty="0"/>
          </a:p>
          <a:p>
            <a:endParaRPr lang="en-US" dirty="0" smtClean="0"/>
          </a:p>
        </p:txBody>
      </p:sp>
      <p:sp>
        <p:nvSpPr>
          <p:cNvPr id="4" name="Slide Number Placeholder 3"/>
          <p:cNvSpPr>
            <a:spLocks noGrp="1"/>
          </p:cNvSpPr>
          <p:nvPr>
            <p:ph type="sldNum" sz="quarter" idx="12"/>
          </p:nvPr>
        </p:nvSpPr>
        <p:spPr/>
        <p:txBody>
          <a:bodyPr/>
          <a:lstStyle/>
          <a:p>
            <a:fld id="{1AB15DB1-8E10-4517-86FA-3AB67A7F16AE}" type="slidenum">
              <a:rPr lang="en-US" smtClean="0"/>
              <a:t>88</a:t>
            </a:fld>
            <a:endParaRPr lang="en-US"/>
          </a:p>
        </p:txBody>
      </p:sp>
      <p:sp>
        <p:nvSpPr>
          <p:cNvPr id="5" name="TextBox 4"/>
          <p:cNvSpPr txBox="1"/>
          <p:nvPr/>
        </p:nvSpPr>
        <p:spPr>
          <a:xfrm>
            <a:off x="231494" y="6504972"/>
            <a:ext cx="2123595" cy="369332"/>
          </a:xfrm>
          <a:prstGeom prst="rect">
            <a:avLst/>
          </a:prstGeom>
          <a:noFill/>
        </p:spPr>
        <p:txBody>
          <a:bodyPr wrap="none" rtlCol="0">
            <a:spAutoFit/>
          </a:bodyPr>
          <a:lstStyle/>
          <a:p>
            <a:r>
              <a:rPr lang="en-US" dirty="0" smtClean="0"/>
              <a:t>SOURCE: CDC, 2018</a:t>
            </a:r>
            <a:endParaRPr lang="en-US" dirty="0"/>
          </a:p>
        </p:txBody>
      </p:sp>
    </p:spTree>
    <p:extLst>
      <p:ext uri="{BB962C8B-B14F-4D97-AF65-F5344CB8AC3E}">
        <p14:creationId xmlns:p14="http://schemas.microsoft.com/office/powerpoint/2010/main" val="16668237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02235"/>
            <a:ext cx="10515600" cy="1325563"/>
          </a:xfrm>
        </p:spPr>
        <p:txBody>
          <a:bodyPr/>
          <a:lstStyle/>
          <a:p>
            <a:r>
              <a:rPr lang="en-US" dirty="0" smtClean="0"/>
              <a:t>HIV Treatment Works: Campaigns</a:t>
            </a:r>
            <a:endParaRPr lang="en-US" dirty="0"/>
          </a:p>
        </p:txBody>
      </p:sp>
      <p:pic>
        <p:nvPicPr>
          <p:cNvPr id="3074" name="Picture 2" descr="CDC Campaign banner of Aaron, a person living with HIV since 2011 from St. Louis, Missouri: HIV Treatment Works. Get in Care. Stay in Care. Live Well. Hear his story at  cdc.gov/HIVTreatmen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78" y="1248706"/>
            <a:ext cx="3756025" cy="31300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DC Campaign banner ad of Angie, a person living with HIV since 1995 from Loganville, Georgia: HIV Treatment Works. Get in Care. Stay in Care. Live Well. Hear her story at cdc.gov/HIVTreatment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312" y="1924671"/>
            <a:ext cx="3756025" cy="31300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DC Campaign banner ad of Ashley, a person living with HIV since 2006 from Atlanta, Georgia: HIV Treatment Works. Get in Care. Stay in Care. Live Well. Hear his story at cdc.gov/HIVTreatmentWorks. A photo shows Ashley talking with frie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614" y="2514599"/>
            <a:ext cx="3756025" cy="31300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C Campaign banner of Cedric, a person living with HIV since 2012 from Bryant, Arkansas: HIV Treatment Works. Get in Care. Stay in Care. Live Well. Hear his story at cdc.gov/HIVTreatmentWo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094" y="3144519"/>
            <a:ext cx="3756025" cy="31300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DC campaign banner of Christopher, a person living with HIV since 1987: HIV, lifeâ€™s a game, and with treatment, Iâ€™m winning it day by day, says Christopher of Washington, DC. HIV Treatment Works. Get in Care. Stay in Care. Live Well. Hear his story atÂ  cdc.gov/HIVTreatmentWorks. A photo shows Christopher bowl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1121" y="932974"/>
            <a:ext cx="1479762" cy="554910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DC Campaign banner of Eddie, a person living with HIV since 1987: HIV, you won't stand between me and a long, healthy life, says Eddie of Miami, Florida. HIV Treatment Works. Get in Care. Stay in Care. Live Well. Hear his story at cdc.gov/HIVTreatmentWorks. A photo shows Eddie doing a stretching exercise in a p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5176" y="985520"/>
            <a:ext cx="1480109" cy="555040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anner ad of Jamie, a person living with HIV since 2015. HIV, you have no power here. And if it’s between you and me, I guarantee I’ll win, says Jamie of Atlanta, Georgia. HIV Treatment Works. Get in Care. Stay in Care. Live Well. Hear her stor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7016" y="1046480"/>
            <a:ext cx="1480109" cy="555040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DC Campaign banner of Quoc, a person living with HIV since 2002: Now that I've learned how to manage living with HIV, my life knows no bounds, says Quoc of Nashville, Tennessee. HIV Treatment Works. Get in Care. Stay in Care. Live Well. Hear his story at cdc.gov/HIVTreatmentWorks. A photo shows a laughing Quoc sitting at a des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8536" y="1094232"/>
            <a:ext cx="1480109" cy="555040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DC campaign banner of Vernial, a person living with HIV since 1987: HIV, you didnâ€™t take my hope, and you wonâ€™t take my life, says Vernial of Washington, DC. HIV Treatment Works. Get in Care. Stay in Care. Live Well. Hear his story at  cdc.gov/HIVTreatmentWorks. A photo shows Vernial playing a guit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2616" y="1134872"/>
            <a:ext cx="1480109" cy="555040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AB15DB1-8E10-4517-86FA-3AB67A7F16AE}" type="slidenum">
              <a:rPr lang="en-US" smtClean="0"/>
              <a:t>89</a:t>
            </a:fld>
            <a:endParaRPr lang="en-US"/>
          </a:p>
        </p:txBody>
      </p:sp>
    </p:spTree>
    <p:extLst>
      <p:ext uri="{BB962C8B-B14F-4D97-AF65-F5344CB8AC3E}">
        <p14:creationId xmlns:p14="http://schemas.microsoft.com/office/powerpoint/2010/main" val="38424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1000"/>
                                        <p:tgtEl>
                                          <p:spTgt spid="307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fade">
                                      <p:cBhvr>
                                        <p:cTn id="15" dur="1000"/>
                                        <p:tgtEl>
                                          <p:spTgt spid="308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082"/>
                                        </p:tgtEl>
                                        <p:attrNameLst>
                                          <p:attrName>style.visibility</p:attrName>
                                        </p:attrNameLst>
                                      </p:cBhvr>
                                      <p:to>
                                        <p:strVal val="visible"/>
                                      </p:to>
                                    </p:set>
                                    <p:animEffect transition="in" filter="fade">
                                      <p:cBhvr>
                                        <p:cTn id="19" dur="1000"/>
                                        <p:tgtEl>
                                          <p:spTgt spid="308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084"/>
                                        </p:tgtEl>
                                        <p:attrNameLst>
                                          <p:attrName>style.visibility</p:attrName>
                                        </p:attrNameLst>
                                      </p:cBhvr>
                                      <p:to>
                                        <p:strVal val="visible"/>
                                      </p:to>
                                    </p:set>
                                    <p:animEffect transition="in" filter="fade">
                                      <p:cBhvr>
                                        <p:cTn id="23" dur="1000"/>
                                        <p:tgtEl>
                                          <p:spTgt spid="308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086"/>
                                        </p:tgtEl>
                                        <p:attrNameLst>
                                          <p:attrName>style.visibility</p:attrName>
                                        </p:attrNameLst>
                                      </p:cBhvr>
                                      <p:to>
                                        <p:strVal val="visible"/>
                                      </p:to>
                                    </p:set>
                                    <p:animEffect transition="in" filter="fade">
                                      <p:cBhvr>
                                        <p:cTn id="27" dur="1000"/>
                                        <p:tgtEl>
                                          <p:spTgt spid="308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088"/>
                                        </p:tgtEl>
                                        <p:attrNameLst>
                                          <p:attrName>style.visibility</p:attrName>
                                        </p:attrNameLst>
                                      </p:cBhvr>
                                      <p:to>
                                        <p:strVal val="visible"/>
                                      </p:to>
                                    </p:set>
                                    <p:animEffect transition="in" filter="fade">
                                      <p:cBhvr>
                                        <p:cTn id="31" dur="1000"/>
                                        <p:tgtEl>
                                          <p:spTgt spid="3088"/>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090"/>
                                        </p:tgtEl>
                                        <p:attrNameLst>
                                          <p:attrName>style.visibility</p:attrName>
                                        </p:attrNameLst>
                                      </p:cBhvr>
                                      <p:to>
                                        <p:strVal val="visible"/>
                                      </p:to>
                                    </p:set>
                                    <p:animEffect transition="in" filter="fade">
                                      <p:cBhvr>
                                        <p:cTn id="35" dur="10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1752600" y="304800"/>
            <a:ext cx="8915400" cy="1066800"/>
          </a:xfrm>
        </p:spPr>
        <p:txBody>
          <a:bodyPr>
            <a:normAutofit fontScale="90000"/>
          </a:bodyPr>
          <a:lstStyle/>
          <a:p>
            <a:r>
              <a:rPr lang="en-US" altLang="en-US" dirty="0"/>
              <a:t>Educational Objectives </a:t>
            </a:r>
            <a:br>
              <a:rPr lang="en-US" altLang="en-US" dirty="0"/>
            </a:br>
            <a:r>
              <a:rPr lang="en-US" altLang="en-US" sz="2400" dirty="0"/>
              <a:t>At the end of this training session, participants will be able to:</a:t>
            </a:r>
          </a:p>
        </p:txBody>
      </p:sp>
      <p:sp>
        <p:nvSpPr>
          <p:cNvPr id="23554" name="Rectangle 3"/>
          <p:cNvSpPr>
            <a:spLocks noGrp="1"/>
          </p:cNvSpPr>
          <p:nvPr>
            <p:ph idx="1"/>
          </p:nvPr>
        </p:nvSpPr>
        <p:spPr>
          <a:xfrm>
            <a:off x="829055" y="1742553"/>
            <a:ext cx="10825915" cy="4781233"/>
          </a:xfrm>
        </p:spPr>
        <p:txBody>
          <a:bodyPr>
            <a:noAutofit/>
          </a:bodyPr>
          <a:lstStyle/>
          <a:p>
            <a:pPr marL="533400" indent="-533400">
              <a:spcAft>
                <a:spcPts val="1200"/>
              </a:spcAft>
              <a:buClr>
                <a:schemeClr val="accent5"/>
              </a:buClr>
              <a:buFont typeface="Arial" panose="020B0604020202020204" pitchFamily="34" charset="0"/>
              <a:buAutoNum type="arabicPeriod"/>
            </a:pPr>
            <a:r>
              <a:rPr lang="en-US" altLang="en-US" sz="3200" dirty="0" smtClean="0"/>
              <a:t>Describe three basic needs that influence adherence to treatment among PLWHA. </a:t>
            </a:r>
          </a:p>
          <a:p>
            <a:pPr marL="533400" indent="-533400">
              <a:spcAft>
                <a:spcPts val="1200"/>
              </a:spcAft>
              <a:buClr>
                <a:schemeClr val="accent5"/>
              </a:buClr>
              <a:buFont typeface="Arial" panose="020B0604020202020204" pitchFamily="34" charset="0"/>
              <a:buAutoNum type="arabicPeriod"/>
            </a:pPr>
            <a:r>
              <a:rPr lang="en-US" altLang="en-US" sz="3200" dirty="0" smtClean="0">
                <a:solidFill>
                  <a:schemeClr val="accent5"/>
                </a:solidFill>
              </a:rPr>
              <a:t>Identify at least two factors of intersectionality that maintain inequality of access to services and treatment of HIV/AIDS.</a:t>
            </a:r>
          </a:p>
          <a:p>
            <a:pPr marL="533400" indent="-533400">
              <a:spcAft>
                <a:spcPts val="1200"/>
              </a:spcAft>
              <a:buClr>
                <a:schemeClr val="accent5"/>
              </a:buClr>
              <a:buFont typeface="Arial" panose="020B0604020202020204" pitchFamily="34" charset="0"/>
              <a:buAutoNum type="arabicPeriod"/>
            </a:pPr>
            <a:r>
              <a:rPr lang="en-US" altLang="en-US" sz="3200" dirty="0" smtClean="0">
                <a:solidFill>
                  <a:schemeClr val="tx1"/>
                </a:solidFill>
              </a:rPr>
              <a:t>Describe the use of at least two strategies to facilitate retention in treatment for PLWHA.</a:t>
            </a:r>
          </a:p>
          <a:p>
            <a:pPr marL="533400" indent="-533400">
              <a:spcAft>
                <a:spcPts val="1200"/>
              </a:spcAft>
              <a:buClr>
                <a:schemeClr val="accent5"/>
              </a:buClr>
              <a:buFont typeface="Arial" panose="020B0604020202020204" pitchFamily="34" charset="0"/>
              <a:buAutoNum type="arabicPeriod"/>
            </a:pPr>
            <a:r>
              <a:rPr lang="en-US" altLang="en-US" sz="3200" dirty="0" smtClean="0">
                <a:solidFill>
                  <a:schemeClr val="accent5"/>
                </a:solidFill>
              </a:rPr>
              <a:t>Describe one possible action for each of the three stigma reduction strategy categories. </a:t>
            </a:r>
            <a:endParaRPr lang="en-US" altLang="en-US" sz="3200" dirty="0">
              <a:solidFill>
                <a:schemeClr val="accent5"/>
              </a:solidFill>
            </a:endParaRPr>
          </a:p>
        </p:txBody>
      </p:sp>
      <p:sp>
        <p:nvSpPr>
          <p:cNvPr id="4" name="Slide Number Placeholder 2"/>
          <p:cNvSpPr>
            <a:spLocks noGrp="1"/>
          </p:cNvSpPr>
          <p:nvPr>
            <p:ph type="sldNum" sz="quarter" idx="12"/>
          </p:nvPr>
        </p:nvSpPr>
        <p:spPr>
          <a:xfrm>
            <a:off x="8534400" y="6361330"/>
            <a:ext cx="2057400" cy="365125"/>
          </a:xfrm>
        </p:spPr>
        <p:txBody>
          <a:bodyPr/>
          <a:lstStyle/>
          <a:p>
            <a:r>
              <a:rPr lang="en-US" altLang="en-US" dirty="0" smtClean="0"/>
              <a:t>9</a:t>
            </a:r>
            <a:endParaRPr lang="en-US" altLang="en-US" dirty="0"/>
          </a:p>
        </p:txBody>
      </p:sp>
    </p:spTree>
    <p:custDataLst>
      <p:tags r:id="rId1"/>
    </p:custDataLst>
    <p:extLst>
      <p:ext uri="{BB962C8B-B14F-4D97-AF65-F5344CB8AC3E}">
        <p14:creationId xmlns:p14="http://schemas.microsoft.com/office/powerpoint/2010/main" val="4094274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dissolve">
                                      <p:cBhvr>
                                        <p:cTn id="7" dur="500"/>
                                        <p:tgtEl>
                                          <p:spTgt spid="2355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dissolve">
                                      <p:cBhvr>
                                        <p:cTn id="11" dur="500"/>
                                        <p:tgtEl>
                                          <p:spTgt spid="23554">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dissolve">
                                      <p:cBhvr>
                                        <p:cTn id="15" dur="500"/>
                                        <p:tgtEl>
                                          <p:spTgt spid="23554">
                                            <p:txEl>
                                              <p:pRg st="2" end="2"/>
                                            </p:txEl>
                                          </p:spTgt>
                                        </p:tgtEl>
                                      </p:cBhvr>
                                    </p:animEffect>
                                  </p:childTnLst>
                                </p:cTn>
                              </p:par>
                            </p:childTnLst>
                          </p:cTn>
                        </p:par>
                        <p:par>
                          <p:cTn id="16" fill="hold">
                            <p:stCondLst>
                              <p:cond delay="2000"/>
                            </p:stCondLst>
                            <p:childTnLst>
                              <p:par>
                                <p:cTn id="17" presetID="9" presetClass="entr" presetSubtype="0" fill="hold" grpId="0" nodeType="afterEffect">
                                  <p:stCondLst>
                                    <p:cond delay="10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dissolve">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Best Practices in HIV Care</a:t>
            </a:r>
            <a:endParaRPr lang="en-US" dirty="0"/>
          </a:p>
        </p:txBody>
      </p:sp>
      <p:sp>
        <p:nvSpPr>
          <p:cNvPr id="3" name="Content Placeholder 2"/>
          <p:cNvSpPr>
            <a:spLocks noGrp="1"/>
          </p:cNvSpPr>
          <p:nvPr>
            <p:ph idx="1"/>
          </p:nvPr>
        </p:nvSpPr>
        <p:spPr/>
        <p:txBody>
          <a:bodyPr/>
          <a:lstStyle/>
          <a:p>
            <a:r>
              <a:rPr lang="en-US" dirty="0" smtClean="0"/>
              <a:t>CDC conducted meta analysis of over 12,000 reports on engagement strategies, identifying five evidence-based interventions (EBIs) for engagement in care</a:t>
            </a:r>
          </a:p>
          <a:p>
            <a:r>
              <a:rPr lang="en-US" dirty="0" smtClean="0"/>
              <a:t>Criteria was to identify best practice for linkage to, retention, or re-engagement in HIV care (LRC)</a:t>
            </a:r>
          </a:p>
          <a:p>
            <a:r>
              <a:rPr lang="en-US" dirty="0" smtClean="0"/>
              <a:t>Examined a set of evidence-informed interventions that were not as rigorously evidence-based as the EBI condition</a:t>
            </a:r>
          </a:p>
          <a:p>
            <a:r>
              <a:rPr lang="en-US" dirty="0" smtClean="0"/>
              <a:t>None of the studies identified a re-engagement component</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90</a:t>
            </a:fld>
            <a:endParaRPr lang="en-US"/>
          </a:p>
        </p:txBody>
      </p:sp>
      <p:sp>
        <p:nvSpPr>
          <p:cNvPr id="5" name="TextBox 4"/>
          <p:cNvSpPr txBox="1"/>
          <p:nvPr/>
        </p:nvSpPr>
        <p:spPr>
          <a:xfrm>
            <a:off x="0" y="6488668"/>
            <a:ext cx="2716128" cy="369332"/>
          </a:xfrm>
          <a:prstGeom prst="rect">
            <a:avLst/>
          </a:prstGeom>
          <a:noFill/>
        </p:spPr>
        <p:txBody>
          <a:bodyPr wrap="none" rtlCol="0">
            <a:spAutoFit/>
          </a:bodyPr>
          <a:lstStyle/>
          <a:p>
            <a:r>
              <a:rPr lang="en-US" dirty="0" smtClean="0"/>
              <a:t>SOURCE: </a:t>
            </a:r>
            <a:r>
              <a:rPr lang="en-US" dirty="0" err="1" smtClean="0"/>
              <a:t>Higa</a:t>
            </a:r>
            <a:r>
              <a:rPr lang="en-US" dirty="0" smtClean="0"/>
              <a:t>, et al., 2015</a:t>
            </a:r>
            <a:endParaRPr lang="en-US" dirty="0"/>
          </a:p>
        </p:txBody>
      </p:sp>
    </p:spTree>
    <p:extLst>
      <p:ext uri="{BB962C8B-B14F-4D97-AF65-F5344CB8AC3E}">
        <p14:creationId xmlns:p14="http://schemas.microsoft.com/office/powerpoint/2010/main" val="13426362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Identifying </a:t>
            </a:r>
            <a:r>
              <a:rPr lang="en-US" dirty="0" smtClean="0"/>
              <a:t>Best Practices </a:t>
            </a:r>
            <a:r>
              <a:rPr lang="en-US" dirty="0"/>
              <a:t>in HIV Care</a:t>
            </a:r>
          </a:p>
        </p:txBody>
      </p:sp>
      <p:sp>
        <p:nvSpPr>
          <p:cNvPr id="3" name="Content Placeholder 2"/>
          <p:cNvSpPr>
            <a:spLocks noGrp="1"/>
          </p:cNvSpPr>
          <p:nvPr>
            <p:ph idx="1"/>
          </p:nvPr>
        </p:nvSpPr>
        <p:spPr>
          <a:xfrm>
            <a:off x="1120000" y="1825625"/>
            <a:ext cx="10233800" cy="4669768"/>
          </a:xfrm>
        </p:spPr>
        <p:txBody>
          <a:bodyPr>
            <a:normAutofit/>
          </a:bodyPr>
          <a:lstStyle/>
          <a:p>
            <a:r>
              <a:rPr lang="en-US" dirty="0" smtClean="0">
                <a:solidFill>
                  <a:schemeClr val="accent5"/>
                </a:solidFill>
              </a:rPr>
              <a:t>ARTAS: </a:t>
            </a:r>
            <a:r>
              <a:rPr lang="en-US" dirty="0" smtClean="0">
                <a:solidFill>
                  <a:schemeClr val="tx1"/>
                </a:solidFill>
              </a:rPr>
              <a:t>focus on</a:t>
            </a:r>
            <a:r>
              <a:rPr lang="en-US" dirty="0" smtClean="0">
                <a:solidFill>
                  <a:schemeClr val="accent5"/>
                </a:solidFill>
              </a:rPr>
              <a:t> building rapport; </a:t>
            </a:r>
            <a:r>
              <a:rPr lang="en-US" dirty="0" smtClean="0">
                <a:solidFill>
                  <a:schemeClr val="tx1"/>
                </a:solidFill>
              </a:rPr>
              <a:t>establishing a </a:t>
            </a:r>
            <a:r>
              <a:rPr lang="en-US" dirty="0" smtClean="0">
                <a:solidFill>
                  <a:schemeClr val="accent5"/>
                </a:solidFill>
              </a:rPr>
              <a:t>linkage coordinator who: encourages recognition of strengths </a:t>
            </a:r>
            <a:r>
              <a:rPr lang="en-US" dirty="0" smtClean="0">
                <a:solidFill>
                  <a:schemeClr val="tx1"/>
                </a:solidFill>
              </a:rPr>
              <a:t>to link to care, coordinates</a:t>
            </a:r>
            <a:r>
              <a:rPr lang="en-US" dirty="0" smtClean="0">
                <a:solidFill>
                  <a:schemeClr val="accent5"/>
                </a:solidFill>
              </a:rPr>
              <a:t> links between patient and community </a:t>
            </a:r>
            <a:r>
              <a:rPr lang="en-US" dirty="0" smtClean="0">
                <a:solidFill>
                  <a:schemeClr val="tx1"/>
                </a:solidFill>
              </a:rPr>
              <a:t>resources,</a:t>
            </a:r>
            <a:r>
              <a:rPr lang="en-US" dirty="0" smtClean="0">
                <a:solidFill>
                  <a:schemeClr val="accent5"/>
                </a:solidFill>
              </a:rPr>
              <a:t> advocates for medical care</a:t>
            </a:r>
          </a:p>
          <a:p>
            <a:pPr lvl="1"/>
            <a:r>
              <a:rPr lang="en-US" dirty="0" smtClean="0">
                <a:solidFill>
                  <a:schemeClr val="accent5"/>
                </a:solidFill>
              </a:rPr>
              <a:t>Timeline: </a:t>
            </a:r>
            <a:r>
              <a:rPr lang="en-US" dirty="0" smtClean="0">
                <a:solidFill>
                  <a:schemeClr val="tx1"/>
                </a:solidFill>
              </a:rPr>
              <a:t>5 sessions in 90 days or until individual is linked</a:t>
            </a:r>
          </a:p>
          <a:p>
            <a:r>
              <a:rPr lang="en-US" dirty="0" smtClean="0">
                <a:solidFill>
                  <a:schemeClr val="accent5"/>
                </a:solidFill>
              </a:rPr>
              <a:t>Retention through enhanced personal contacts: an interventionist meets clients at medical visits; calls between visits to provide encouragement and answer questions about medical visits; build skills in personal organization; develops plan to address unmet needs; helps client use personal strengths to accomplish goals</a:t>
            </a:r>
          </a:p>
          <a:p>
            <a:pPr lvl="1"/>
            <a:r>
              <a:rPr lang="en-US" dirty="0" smtClean="0">
                <a:solidFill>
                  <a:schemeClr val="accent5"/>
                </a:solidFill>
              </a:rPr>
              <a:t>Timeline: </a:t>
            </a:r>
            <a:r>
              <a:rPr lang="en-US" dirty="0" smtClean="0">
                <a:solidFill>
                  <a:schemeClr val="tx1"/>
                </a:solidFill>
              </a:rPr>
              <a:t>brief face-to-face meeting and phone calls over 1 year</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1AB15DB1-8E10-4517-86FA-3AB67A7F16AE}" type="slidenum">
              <a:rPr lang="en-US" smtClean="0"/>
              <a:t>91</a:t>
            </a:fld>
            <a:endParaRPr lang="en-US"/>
          </a:p>
        </p:txBody>
      </p:sp>
      <p:sp>
        <p:nvSpPr>
          <p:cNvPr id="5" name="TextBox 4"/>
          <p:cNvSpPr txBox="1"/>
          <p:nvPr/>
        </p:nvSpPr>
        <p:spPr>
          <a:xfrm>
            <a:off x="0" y="6488668"/>
            <a:ext cx="2701702" cy="369332"/>
          </a:xfrm>
          <a:prstGeom prst="rect">
            <a:avLst/>
          </a:prstGeom>
          <a:noFill/>
        </p:spPr>
        <p:txBody>
          <a:bodyPr wrap="none" rtlCol="0">
            <a:spAutoFit/>
          </a:bodyPr>
          <a:lstStyle/>
          <a:p>
            <a:r>
              <a:rPr lang="en-US" dirty="0" smtClean="0"/>
              <a:t>SOURCE: </a:t>
            </a:r>
            <a:r>
              <a:rPr lang="en-US" dirty="0" err="1" smtClean="0"/>
              <a:t>Higa</a:t>
            </a:r>
            <a:r>
              <a:rPr lang="en-US" dirty="0"/>
              <a:t> </a:t>
            </a:r>
            <a:r>
              <a:rPr lang="en-US" dirty="0" smtClean="0"/>
              <a:t>et al., 2015</a:t>
            </a:r>
            <a:endParaRPr lang="en-US" dirty="0"/>
          </a:p>
        </p:txBody>
      </p:sp>
    </p:spTree>
    <p:extLst>
      <p:ext uri="{BB962C8B-B14F-4D97-AF65-F5344CB8AC3E}">
        <p14:creationId xmlns:p14="http://schemas.microsoft.com/office/powerpoint/2010/main" val="5873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3" presetClass="emph" presetSubtype="2" fill="hold" nodeType="withEffect">
                                  <p:stCondLst>
                                    <p:cond delay="0"/>
                                  </p:stCondLst>
                                  <p:childTnLst>
                                    <p:animClr clrSpc="rgb" dir="cw">
                                      <p:cBhvr override="childStyle">
                                        <p:cTn id="20" dur="500" fill="hold"/>
                                        <p:tgtEl>
                                          <p:spTgt spid="3">
                                            <p:txEl>
                                              <p:pRg st="0" end="0"/>
                                            </p:txEl>
                                          </p:spTgt>
                                        </p:tgtEl>
                                        <p:attrNameLst>
                                          <p:attrName>style.color</p:attrName>
                                        </p:attrNameLst>
                                      </p:cBhvr>
                                      <p:to>
                                        <a:srgbClr val="333333"/>
                                      </p:to>
                                    </p:animClr>
                                  </p:childTnLst>
                                </p:cTn>
                              </p:par>
                              <p:par>
                                <p:cTn id="21" presetID="3" presetClass="emph" presetSubtype="2" fill="hold" nodeType="withEffect">
                                  <p:stCondLst>
                                    <p:cond delay="0"/>
                                  </p:stCondLst>
                                  <p:childTnLst>
                                    <p:animClr clrSpc="rgb" dir="cw">
                                      <p:cBhvr override="childStyle">
                                        <p:cTn id="22" dur="500" fill="hold"/>
                                        <p:tgtEl>
                                          <p:spTgt spid="3">
                                            <p:txEl>
                                              <p:pRg st="1" end="1"/>
                                            </p:txEl>
                                          </p:spTgt>
                                        </p:tgtEl>
                                        <p:attrNameLst>
                                          <p:attrName>style.color</p:attrName>
                                        </p:attrNameLst>
                                      </p:cBhvr>
                                      <p:to>
                                        <a:srgbClr val="33333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Identifying </a:t>
            </a:r>
            <a:r>
              <a:rPr lang="en-US" dirty="0" smtClean="0"/>
              <a:t>Best Practices </a:t>
            </a:r>
            <a:r>
              <a:rPr lang="en-US" dirty="0"/>
              <a:t>in HIV Care</a:t>
            </a:r>
          </a:p>
        </p:txBody>
      </p:sp>
      <p:sp>
        <p:nvSpPr>
          <p:cNvPr id="3" name="Content Placeholder 2"/>
          <p:cNvSpPr>
            <a:spLocks noGrp="1"/>
          </p:cNvSpPr>
          <p:nvPr>
            <p:ph idx="1"/>
          </p:nvPr>
        </p:nvSpPr>
        <p:spPr/>
        <p:txBody>
          <a:bodyPr>
            <a:normAutofit lnSpcReduction="10000"/>
          </a:bodyPr>
          <a:lstStyle/>
          <a:p>
            <a:r>
              <a:rPr lang="en-US" dirty="0" smtClean="0">
                <a:solidFill>
                  <a:schemeClr val="accent5"/>
                </a:solidFill>
              </a:rPr>
              <a:t>Buprenorphine treatment: physician and nurse with substance use training provide buprenorphine treatment within an HIV clinic, offering doses and providing counseling; conduct regular drug testing</a:t>
            </a:r>
          </a:p>
          <a:p>
            <a:pPr lvl="1"/>
            <a:r>
              <a:rPr lang="en-US" dirty="0" smtClean="0">
                <a:solidFill>
                  <a:schemeClr val="accent5"/>
                </a:solidFill>
              </a:rPr>
              <a:t>Timeline: </a:t>
            </a:r>
            <a:r>
              <a:rPr lang="en-US" dirty="0" smtClean="0">
                <a:solidFill>
                  <a:schemeClr val="tx1"/>
                </a:solidFill>
              </a:rPr>
              <a:t>step down from induction (daily) to on-going weekly or monthly sessions</a:t>
            </a:r>
          </a:p>
          <a:p>
            <a:r>
              <a:rPr lang="en-US" dirty="0" smtClean="0">
                <a:solidFill>
                  <a:schemeClr val="accent5"/>
                </a:solidFill>
              </a:rPr>
              <a:t>Extended counseling: trained counselor or community support worker provides counseling in HIV disclosure, healthy living, importance of medical care, home visits to enhance motivation for medical care</a:t>
            </a:r>
          </a:p>
          <a:p>
            <a:pPr lvl="1"/>
            <a:r>
              <a:rPr lang="en-US" dirty="0" smtClean="0">
                <a:solidFill>
                  <a:schemeClr val="accent5"/>
                </a:solidFill>
              </a:rPr>
              <a:t>Timeline: </a:t>
            </a:r>
            <a:r>
              <a:rPr lang="en-US" dirty="0" smtClean="0">
                <a:solidFill>
                  <a:schemeClr val="tx1"/>
                </a:solidFill>
              </a:rPr>
              <a:t>one HIV post-test session and monthly 2-hour counseling sessions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1AB15DB1-8E10-4517-86FA-3AB67A7F16AE}" type="slidenum">
              <a:rPr lang="en-US" smtClean="0"/>
              <a:t>92</a:t>
            </a:fld>
            <a:endParaRPr lang="en-US"/>
          </a:p>
        </p:txBody>
      </p:sp>
      <p:sp>
        <p:nvSpPr>
          <p:cNvPr id="5" name="TextBox 4"/>
          <p:cNvSpPr txBox="1"/>
          <p:nvPr/>
        </p:nvSpPr>
        <p:spPr>
          <a:xfrm>
            <a:off x="0" y="6488668"/>
            <a:ext cx="2655214" cy="369332"/>
          </a:xfrm>
          <a:prstGeom prst="rect">
            <a:avLst/>
          </a:prstGeom>
          <a:noFill/>
        </p:spPr>
        <p:txBody>
          <a:bodyPr wrap="none" rtlCol="0">
            <a:spAutoFit/>
          </a:bodyPr>
          <a:lstStyle/>
          <a:p>
            <a:r>
              <a:rPr lang="en-US" dirty="0" smtClean="0"/>
              <a:t>SOURCE: </a:t>
            </a:r>
            <a:r>
              <a:rPr lang="en-US" dirty="0" err="1" smtClean="0"/>
              <a:t>Higa</a:t>
            </a:r>
            <a:r>
              <a:rPr lang="en-US" dirty="0" smtClean="0"/>
              <a:t> et al., 2015</a:t>
            </a:r>
            <a:endParaRPr lang="en-US" dirty="0"/>
          </a:p>
        </p:txBody>
      </p:sp>
    </p:spTree>
    <p:extLst>
      <p:ext uri="{BB962C8B-B14F-4D97-AF65-F5344CB8AC3E}">
        <p14:creationId xmlns:p14="http://schemas.microsoft.com/office/powerpoint/2010/main" val="12906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3" presetClass="emph" presetSubtype="2" fill="hold" nodeType="withEffect">
                                  <p:stCondLst>
                                    <p:cond delay="0"/>
                                  </p:stCondLst>
                                  <p:childTnLst>
                                    <p:animClr clrSpc="rgb" dir="cw">
                                      <p:cBhvr override="childStyle">
                                        <p:cTn id="20" dur="500" fill="hold"/>
                                        <p:tgtEl>
                                          <p:spTgt spid="3">
                                            <p:txEl>
                                              <p:pRg st="0" end="0"/>
                                            </p:txEl>
                                          </p:spTgt>
                                        </p:tgtEl>
                                        <p:attrNameLst>
                                          <p:attrName>style.color</p:attrName>
                                        </p:attrNameLst>
                                      </p:cBhvr>
                                      <p:to>
                                        <a:srgbClr val="333333"/>
                                      </p:to>
                                    </p:animClr>
                                  </p:childTnLst>
                                </p:cTn>
                              </p:par>
                              <p:par>
                                <p:cTn id="21" presetID="3" presetClass="emph" presetSubtype="2" fill="hold" nodeType="withEffect">
                                  <p:stCondLst>
                                    <p:cond delay="0"/>
                                  </p:stCondLst>
                                  <p:childTnLst>
                                    <p:animClr clrSpc="rgb" dir="cw">
                                      <p:cBhvr override="childStyle">
                                        <p:cTn id="22" dur="500" fill="hold"/>
                                        <p:tgtEl>
                                          <p:spTgt spid="3">
                                            <p:txEl>
                                              <p:pRg st="1" end="1"/>
                                            </p:txEl>
                                          </p:spTgt>
                                        </p:tgtEl>
                                        <p:attrNameLst>
                                          <p:attrName>style.color</p:attrName>
                                        </p:attrNameLst>
                                      </p:cBhvr>
                                      <p:to>
                                        <a:srgbClr val="33333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Identifying </a:t>
            </a:r>
            <a:r>
              <a:rPr lang="en-US" dirty="0" smtClean="0"/>
              <a:t>Best Practices </a:t>
            </a:r>
            <a:r>
              <a:rPr lang="en-US" dirty="0"/>
              <a:t>in HIV Care</a:t>
            </a:r>
          </a:p>
        </p:txBody>
      </p:sp>
      <p:sp>
        <p:nvSpPr>
          <p:cNvPr id="3" name="Content Placeholder 2"/>
          <p:cNvSpPr>
            <a:spLocks noGrp="1"/>
          </p:cNvSpPr>
          <p:nvPr>
            <p:ph idx="1"/>
          </p:nvPr>
        </p:nvSpPr>
        <p:spPr/>
        <p:txBody>
          <a:bodyPr>
            <a:normAutofit/>
          </a:bodyPr>
          <a:lstStyle/>
          <a:p>
            <a:r>
              <a:rPr lang="en-US" dirty="0" smtClean="0"/>
              <a:t>Virology </a:t>
            </a:r>
            <a:r>
              <a:rPr lang="en-US" dirty="0" err="1" smtClean="0"/>
              <a:t>fasttrack</a:t>
            </a:r>
            <a:r>
              <a:rPr lang="en-US" dirty="0" smtClean="0"/>
              <a:t>: Clinical decision support system generates interactive alerts in health care provider’s EHR to notify provider of missed appointments and new laboratory toxicities; allows providers to easily schedule follow-up appointments and tests</a:t>
            </a:r>
          </a:p>
          <a:p>
            <a:pPr lvl="1"/>
            <a:r>
              <a:rPr lang="en-US" dirty="0" smtClean="0"/>
              <a:t>Timeline: on-going</a:t>
            </a:r>
          </a:p>
        </p:txBody>
      </p:sp>
      <p:sp>
        <p:nvSpPr>
          <p:cNvPr id="4" name="Slide Number Placeholder 3"/>
          <p:cNvSpPr>
            <a:spLocks noGrp="1"/>
          </p:cNvSpPr>
          <p:nvPr>
            <p:ph type="sldNum" sz="quarter" idx="12"/>
          </p:nvPr>
        </p:nvSpPr>
        <p:spPr/>
        <p:txBody>
          <a:bodyPr/>
          <a:lstStyle/>
          <a:p>
            <a:fld id="{1AB15DB1-8E10-4517-86FA-3AB67A7F16AE}" type="slidenum">
              <a:rPr lang="en-US" smtClean="0"/>
              <a:t>93</a:t>
            </a:fld>
            <a:endParaRPr lang="en-US"/>
          </a:p>
        </p:txBody>
      </p:sp>
      <p:sp>
        <p:nvSpPr>
          <p:cNvPr id="5" name="TextBox 4"/>
          <p:cNvSpPr txBox="1"/>
          <p:nvPr/>
        </p:nvSpPr>
        <p:spPr>
          <a:xfrm>
            <a:off x="0" y="6488668"/>
            <a:ext cx="2655214" cy="369332"/>
          </a:xfrm>
          <a:prstGeom prst="rect">
            <a:avLst/>
          </a:prstGeom>
          <a:noFill/>
        </p:spPr>
        <p:txBody>
          <a:bodyPr wrap="none" rtlCol="0">
            <a:spAutoFit/>
          </a:bodyPr>
          <a:lstStyle/>
          <a:p>
            <a:r>
              <a:rPr lang="en-US" dirty="0" smtClean="0"/>
              <a:t>SOURCE: </a:t>
            </a:r>
            <a:r>
              <a:rPr lang="en-US" dirty="0" err="1" smtClean="0"/>
              <a:t>Higa</a:t>
            </a:r>
            <a:r>
              <a:rPr lang="en-US" dirty="0" smtClean="0"/>
              <a:t> et al., 2015</a:t>
            </a:r>
            <a:endParaRPr lang="en-US" dirty="0"/>
          </a:p>
        </p:txBody>
      </p:sp>
    </p:spTree>
    <p:extLst>
      <p:ext uri="{BB962C8B-B14F-4D97-AF65-F5344CB8AC3E}">
        <p14:creationId xmlns:p14="http://schemas.microsoft.com/office/powerpoint/2010/main" val="13938993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ACCEPT Model </a:t>
            </a:r>
            <a:endParaRPr lang="en-US" dirty="0"/>
          </a:p>
        </p:txBody>
      </p:sp>
      <p:sp>
        <p:nvSpPr>
          <p:cNvPr id="3" name="Content Placeholder 2"/>
          <p:cNvSpPr>
            <a:spLocks noGrp="1"/>
          </p:cNvSpPr>
          <p:nvPr>
            <p:ph idx="1"/>
          </p:nvPr>
        </p:nvSpPr>
        <p:spPr/>
        <p:txBody>
          <a:bodyPr/>
          <a:lstStyle/>
          <a:p>
            <a:r>
              <a:rPr lang="en-US" dirty="0" smtClean="0"/>
              <a:t>Group-based intervention targeted to early intervention with newly diagnosed, gender-specific youth</a:t>
            </a:r>
          </a:p>
          <a:p>
            <a:r>
              <a:rPr lang="en-US" dirty="0" smtClean="0"/>
              <a:t>In 2013, only 78% of youth diagnosed with HIV were linked to care within three months of diagnosis</a:t>
            </a:r>
          </a:p>
          <a:p>
            <a:r>
              <a:rPr lang="en-US" dirty="0" smtClean="0"/>
              <a:t>Only 52% were retained in care</a:t>
            </a:r>
          </a:p>
          <a:p>
            <a:r>
              <a:rPr lang="en-US" dirty="0" smtClean="0"/>
              <a:t>The goal of ACCEPT was to enhance engagement and retention for a vulnerable population</a:t>
            </a:r>
            <a:endParaRPr lang="en-US" dirty="0"/>
          </a:p>
        </p:txBody>
      </p:sp>
      <p:sp>
        <p:nvSpPr>
          <p:cNvPr id="4" name="Slide Number Placeholder 3"/>
          <p:cNvSpPr>
            <a:spLocks noGrp="1"/>
          </p:cNvSpPr>
          <p:nvPr>
            <p:ph type="sldNum" sz="quarter" idx="12"/>
          </p:nvPr>
        </p:nvSpPr>
        <p:spPr/>
        <p:txBody>
          <a:bodyPr/>
          <a:lstStyle/>
          <a:p>
            <a:fld id="{1AB15DB1-8E10-4517-86FA-3AB67A7F16AE}" type="slidenum">
              <a:rPr lang="en-US" smtClean="0"/>
              <a:t>94</a:t>
            </a:fld>
            <a:endParaRPr lang="en-US"/>
          </a:p>
        </p:txBody>
      </p:sp>
      <p:sp>
        <p:nvSpPr>
          <p:cNvPr id="5" name="TextBox 4"/>
          <p:cNvSpPr txBox="1"/>
          <p:nvPr/>
        </p:nvSpPr>
        <p:spPr>
          <a:xfrm>
            <a:off x="150471" y="6488668"/>
            <a:ext cx="2818720" cy="369332"/>
          </a:xfrm>
          <a:prstGeom prst="rect">
            <a:avLst/>
          </a:prstGeom>
          <a:noFill/>
        </p:spPr>
        <p:txBody>
          <a:bodyPr wrap="none" rtlCol="0">
            <a:spAutoFit/>
          </a:bodyPr>
          <a:lstStyle/>
          <a:p>
            <a:r>
              <a:rPr lang="en-US" dirty="0" smtClean="0"/>
              <a:t>SOURCE: </a:t>
            </a:r>
            <a:r>
              <a:rPr lang="en-US" dirty="0" err="1" smtClean="0"/>
              <a:t>Hosek</a:t>
            </a:r>
            <a:r>
              <a:rPr lang="en-US" dirty="0" smtClean="0"/>
              <a:t> et al., 2018</a:t>
            </a:r>
            <a:endParaRPr lang="en-US" dirty="0"/>
          </a:p>
        </p:txBody>
      </p:sp>
    </p:spTree>
    <p:extLst>
      <p:ext uri="{BB962C8B-B14F-4D97-AF65-F5344CB8AC3E}">
        <p14:creationId xmlns:p14="http://schemas.microsoft.com/office/powerpoint/2010/main" val="3901431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ACCEPT Model </a:t>
            </a:r>
            <a:endParaRPr lang="en-US" dirty="0"/>
          </a:p>
        </p:txBody>
      </p:sp>
      <p:sp>
        <p:nvSpPr>
          <p:cNvPr id="3" name="Content Placeholder 2"/>
          <p:cNvSpPr>
            <a:spLocks noGrp="1"/>
          </p:cNvSpPr>
          <p:nvPr>
            <p:ph idx="1"/>
          </p:nvPr>
        </p:nvSpPr>
        <p:spPr>
          <a:xfrm>
            <a:off x="900081" y="1617279"/>
            <a:ext cx="10233800" cy="5032375"/>
          </a:xfrm>
        </p:spPr>
        <p:txBody>
          <a:bodyPr>
            <a:normAutofit/>
          </a:bodyPr>
          <a:lstStyle/>
          <a:p>
            <a:r>
              <a:rPr lang="en-US" dirty="0" smtClean="0"/>
              <a:t>Consists of six group sessions and three total individual pre- and post-group sessions</a:t>
            </a:r>
          </a:p>
          <a:p>
            <a:r>
              <a:rPr lang="en-US" dirty="0" smtClean="0"/>
              <a:t>Outcomes focused on: </a:t>
            </a:r>
          </a:p>
          <a:p>
            <a:pPr lvl="1"/>
            <a:r>
              <a:rPr lang="en-US" dirty="0" smtClean="0"/>
              <a:t>Influence engagement in care</a:t>
            </a:r>
          </a:p>
          <a:p>
            <a:pPr lvl="1"/>
            <a:r>
              <a:rPr lang="en-US" dirty="0" smtClean="0"/>
              <a:t>Adherence to treatment</a:t>
            </a:r>
          </a:p>
          <a:p>
            <a:pPr lvl="1"/>
            <a:r>
              <a:rPr lang="en-US" dirty="0" smtClean="0"/>
              <a:t>Decreased psychosocial barriers</a:t>
            </a:r>
          </a:p>
          <a:p>
            <a:pPr lvl="1"/>
            <a:r>
              <a:rPr lang="en-US" dirty="0" smtClean="0"/>
              <a:t>Enhance HIV awareness of stigma, knowledge, and social support</a:t>
            </a:r>
          </a:p>
          <a:p>
            <a:r>
              <a:rPr lang="en-US" dirty="0" smtClean="0"/>
              <a:t>When compared to a general health and wellness intervention, ACCEPT participants </a:t>
            </a:r>
          </a:p>
          <a:p>
            <a:pPr lvl="1"/>
            <a:r>
              <a:rPr lang="en-US" dirty="0" smtClean="0"/>
              <a:t>were 2.3x more likely to take HIV medications over a 12-month period</a:t>
            </a:r>
          </a:p>
          <a:p>
            <a:pPr lvl="1"/>
            <a:r>
              <a:rPr lang="en-US" dirty="0"/>
              <a:t>d</a:t>
            </a:r>
            <a:r>
              <a:rPr lang="en-US" dirty="0" smtClean="0"/>
              <a:t>emonstrated earlier viral load decline and improvement in CD4</a:t>
            </a:r>
          </a:p>
          <a:p>
            <a:pPr lvl="1"/>
            <a:r>
              <a:rPr lang="en-US" dirty="0" smtClean="0"/>
              <a:t>were equally likely to indicate decreases in psychosocial distress</a:t>
            </a:r>
          </a:p>
          <a:p>
            <a:pPr lvl="1"/>
            <a:endParaRPr lang="en-US" dirty="0" smtClean="0"/>
          </a:p>
        </p:txBody>
      </p:sp>
      <p:sp>
        <p:nvSpPr>
          <p:cNvPr id="4" name="Slide Number Placeholder 3"/>
          <p:cNvSpPr>
            <a:spLocks noGrp="1"/>
          </p:cNvSpPr>
          <p:nvPr>
            <p:ph type="sldNum" sz="quarter" idx="12"/>
          </p:nvPr>
        </p:nvSpPr>
        <p:spPr/>
        <p:txBody>
          <a:bodyPr/>
          <a:lstStyle/>
          <a:p>
            <a:fld id="{1AB15DB1-8E10-4517-86FA-3AB67A7F16AE}" type="slidenum">
              <a:rPr lang="en-US" smtClean="0"/>
              <a:t>95</a:t>
            </a:fld>
            <a:endParaRPr lang="en-US"/>
          </a:p>
        </p:txBody>
      </p:sp>
      <p:sp>
        <p:nvSpPr>
          <p:cNvPr id="5" name="TextBox 4"/>
          <p:cNvSpPr txBox="1"/>
          <p:nvPr/>
        </p:nvSpPr>
        <p:spPr>
          <a:xfrm>
            <a:off x="150471" y="6488668"/>
            <a:ext cx="2818720" cy="369332"/>
          </a:xfrm>
          <a:prstGeom prst="rect">
            <a:avLst/>
          </a:prstGeom>
          <a:noFill/>
        </p:spPr>
        <p:txBody>
          <a:bodyPr wrap="none" rtlCol="0">
            <a:spAutoFit/>
          </a:bodyPr>
          <a:lstStyle/>
          <a:p>
            <a:r>
              <a:rPr lang="en-US" dirty="0" smtClean="0"/>
              <a:t>SOURCE: </a:t>
            </a:r>
            <a:r>
              <a:rPr lang="en-US" dirty="0" err="1" smtClean="0"/>
              <a:t>Hosek</a:t>
            </a:r>
            <a:r>
              <a:rPr lang="en-US" dirty="0" smtClean="0"/>
              <a:t> et al., 2018</a:t>
            </a:r>
            <a:endParaRPr lang="en-US" dirty="0"/>
          </a:p>
        </p:txBody>
      </p:sp>
    </p:spTree>
    <p:extLst>
      <p:ext uri="{BB962C8B-B14F-4D97-AF65-F5344CB8AC3E}">
        <p14:creationId xmlns:p14="http://schemas.microsoft.com/office/powerpoint/2010/main" val="33032927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ACCEPT Model</a:t>
            </a:r>
            <a:endParaRPr lang="en-US" dirty="0"/>
          </a:p>
        </p:txBody>
      </p:sp>
      <p:sp>
        <p:nvSpPr>
          <p:cNvPr id="3" name="Content Placeholder 2"/>
          <p:cNvSpPr>
            <a:spLocks noGrp="1"/>
          </p:cNvSpPr>
          <p:nvPr>
            <p:ph idx="1"/>
          </p:nvPr>
        </p:nvSpPr>
        <p:spPr>
          <a:xfrm>
            <a:off x="934805" y="1663579"/>
            <a:ext cx="10233800" cy="5032375"/>
          </a:xfrm>
        </p:spPr>
        <p:txBody>
          <a:bodyPr>
            <a:normAutofit fontScale="85000" lnSpcReduction="10000"/>
          </a:bodyPr>
          <a:lstStyle/>
          <a:p>
            <a:pPr>
              <a:lnSpc>
                <a:spcPct val="120000"/>
              </a:lnSpc>
              <a:spcBef>
                <a:spcPts val="0"/>
              </a:spcBef>
            </a:pPr>
            <a:r>
              <a:rPr lang="en-US" dirty="0" smtClean="0">
                <a:solidFill>
                  <a:schemeClr val="accent5"/>
                </a:solidFill>
              </a:rPr>
              <a:t>Individual session 1 (pre-group): identification of support; meeting with medical provide to ask questions </a:t>
            </a:r>
          </a:p>
          <a:p>
            <a:pPr>
              <a:lnSpc>
                <a:spcPct val="120000"/>
              </a:lnSpc>
              <a:spcBef>
                <a:spcPts val="0"/>
              </a:spcBef>
            </a:pPr>
            <a:r>
              <a:rPr lang="en-US" dirty="0" smtClean="0"/>
              <a:t>Individual session 2 (pre-group): review of medical provider meeting; prep for group experience; meet with peer facilitator</a:t>
            </a:r>
          </a:p>
          <a:p>
            <a:pPr>
              <a:lnSpc>
                <a:spcPct val="120000"/>
              </a:lnSpc>
              <a:spcBef>
                <a:spcPts val="0"/>
              </a:spcBef>
            </a:pPr>
            <a:r>
              <a:rPr lang="en-US" dirty="0" smtClean="0">
                <a:solidFill>
                  <a:schemeClr val="accent5"/>
                </a:solidFill>
              </a:rPr>
              <a:t>Group Session 1: HIV overview </a:t>
            </a:r>
          </a:p>
          <a:p>
            <a:pPr>
              <a:lnSpc>
                <a:spcPct val="120000"/>
              </a:lnSpc>
              <a:spcBef>
                <a:spcPts val="0"/>
              </a:spcBef>
            </a:pPr>
            <a:r>
              <a:rPr lang="en-US" dirty="0" smtClean="0"/>
              <a:t>Group Session 2: disclosure and stigma</a:t>
            </a:r>
          </a:p>
          <a:p>
            <a:pPr>
              <a:lnSpc>
                <a:spcPct val="120000"/>
              </a:lnSpc>
              <a:spcBef>
                <a:spcPts val="0"/>
              </a:spcBef>
            </a:pPr>
            <a:r>
              <a:rPr lang="en-US" dirty="0" smtClean="0">
                <a:solidFill>
                  <a:schemeClr val="accent5"/>
                </a:solidFill>
              </a:rPr>
              <a:t>Group Session 3: preparing for medical intervention/adherence</a:t>
            </a:r>
          </a:p>
          <a:p>
            <a:pPr>
              <a:lnSpc>
                <a:spcPct val="120000"/>
              </a:lnSpc>
              <a:spcBef>
                <a:spcPts val="0"/>
              </a:spcBef>
            </a:pPr>
            <a:r>
              <a:rPr lang="en-US" dirty="0" smtClean="0"/>
              <a:t>Group Session 4: health living and substance use</a:t>
            </a:r>
          </a:p>
          <a:p>
            <a:pPr>
              <a:lnSpc>
                <a:spcPct val="120000"/>
              </a:lnSpc>
              <a:spcBef>
                <a:spcPts val="0"/>
              </a:spcBef>
            </a:pPr>
            <a:r>
              <a:rPr lang="en-US" dirty="0" smtClean="0">
                <a:solidFill>
                  <a:schemeClr val="accent5"/>
                </a:solidFill>
              </a:rPr>
              <a:t>Group Session 5: HIV-positive sexuality and reproduction (gender-specific) </a:t>
            </a:r>
          </a:p>
          <a:p>
            <a:pPr>
              <a:lnSpc>
                <a:spcPct val="120000"/>
              </a:lnSpc>
              <a:spcBef>
                <a:spcPts val="0"/>
              </a:spcBef>
            </a:pPr>
            <a:r>
              <a:rPr lang="en-US" dirty="0" smtClean="0"/>
              <a:t>Group Session 6: goal setting and self-esteem</a:t>
            </a:r>
          </a:p>
          <a:p>
            <a:pPr>
              <a:lnSpc>
                <a:spcPct val="120000"/>
              </a:lnSpc>
              <a:spcBef>
                <a:spcPts val="0"/>
              </a:spcBef>
            </a:pPr>
            <a:r>
              <a:rPr lang="en-US" dirty="0" smtClean="0">
                <a:solidFill>
                  <a:schemeClr val="accent5"/>
                </a:solidFill>
              </a:rPr>
              <a:t>Individual session 3 (post-group): discussion of experience, road map for future, facilitate referrals, identify social support</a:t>
            </a:r>
          </a:p>
          <a:p>
            <a:endParaRPr lang="en-US" dirty="0">
              <a:solidFill>
                <a:schemeClr val="accent5"/>
              </a:solidFill>
            </a:endParaRPr>
          </a:p>
        </p:txBody>
      </p:sp>
      <p:sp>
        <p:nvSpPr>
          <p:cNvPr id="4" name="Slide Number Placeholder 3"/>
          <p:cNvSpPr>
            <a:spLocks noGrp="1"/>
          </p:cNvSpPr>
          <p:nvPr>
            <p:ph type="sldNum" sz="quarter" idx="12"/>
          </p:nvPr>
        </p:nvSpPr>
        <p:spPr/>
        <p:txBody>
          <a:bodyPr/>
          <a:lstStyle/>
          <a:p>
            <a:fld id="{1AB15DB1-8E10-4517-86FA-3AB67A7F16AE}" type="slidenum">
              <a:rPr lang="en-US" smtClean="0"/>
              <a:t>96</a:t>
            </a:fld>
            <a:endParaRPr lang="en-US"/>
          </a:p>
        </p:txBody>
      </p:sp>
      <p:sp>
        <p:nvSpPr>
          <p:cNvPr id="5" name="TextBox 4"/>
          <p:cNvSpPr txBox="1"/>
          <p:nvPr/>
        </p:nvSpPr>
        <p:spPr>
          <a:xfrm>
            <a:off x="150471" y="6488668"/>
            <a:ext cx="2818720" cy="369332"/>
          </a:xfrm>
          <a:prstGeom prst="rect">
            <a:avLst/>
          </a:prstGeom>
          <a:noFill/>
        </p:spPr>
        <p:txBody>
          <a:bodyPr wrap="none" rtlCol="0">
            <a:spAutoFit/>
          </a:bodyPr>
          <a:lstStyle/>
          <a:p>
            <a:r>
              <a:rPr lang="en-US" dirty="0" smtClean="0"/>
              <a:t>SOURCE: </a:t>
            </a:r>
            <a:r>
              <a:rPr lang="en-US" dirty="0" err="1" smtClean="0"/>
              <a:t>Hosek</a:t>
            </a:r>
            <a:r>
              <a:rPr lang="en-US" dirty="0" smtClean="0"/>
              <a:t> et al., 2018</a:t>
            </a:r>
            <a:endParaRPr lang="en-US" dirty="0"/>
          </a:p>
        </p:txBody>
      </p:sp>
    </p:spTree>
    <p:extLst>
      <p:ext uri="{BB962C8B-B14F-4D97-AF65-F5344CB8AC3E}">
        <p14:creationId xmlns:p14="http://schemas.microsoft.com/office/powerpoint/2010/main" val="38893732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518" y="4464028"/>
            <a:ext cx="9834282" cy="1641490"/>
          </a:xfrm>
        </p:spPr>
        <p:txBody>
          <a:bodyPr>
            <a:normAutofit fontScale="90000"/>
          </a:bodyPr>
          <a:lstStyle/>
          <a:p>
            <a:r>
              <a:rPr lang="en-US" sz="6600" dirty="0" smtClean="0"/>
              <a:t>Interventions to Promote Change</a:t>
            </a:r>
            <a:br>
              <a:rPr lang="en-US" sz="6600" dirty="0" smtClean="0"/>
            </a:br>
            <a:r>
              <a:rPr lang="en-US" sz="6700" dirty="0" smtClean="0"/>
              <a:t>SUD Treatment</a:t>
            </a:r>
            <a:endParaRPr lang="en-US" sz="6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16" y="2307895"/>
            <a:ext cx="3246383" cy="2164255"/>
          </a:xfrm>
          <a:prstGeom prst="rect">
            <a:avLst/>
          </a:prstGeom>
          <a:ln>
            <a:noFill/>
          </a:ln>
          <a:effectLst>
            <a:softEdge rad="112500"/>
          </a:effectLst>
        </p:spPr>
      </p:pic>
      <p:cxnSp>
        <p:nvCxnSpPr>
          <p:cNvPr id="6" name="Straight Connector 5"/>
          <p:cNvCxnSpPr/>
          <p:nvPr/>
        </p:nvCxnSpPr>
        <p:spPr>
          <a:xfrm>
            <a:off x="1785938" y="5336808"/>
            <a:ext cx="9458325" cy="0"/>
          </a:xfrm>
          <a:prstGeom prst="line">
            <a:avLst/>
          </a:prstGeom>
          <a:ln w="508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fontScale="90000"/>
          </a:bodyPr>
          <a:lstStyle/>
          <a:p>
            <a:r>
              <a:rPr lang="en-US" altLang="en-US" dirty="0" smtClean="0"/>
              <a:t>Approved Medications for Treatment</a:t>
            </a:r>
          </a:p>
        </p:txBody>
      </p:sp>
      <p:sp>
        <p:nvSpPr>
          <p:cNvPr id="96259" name="Rectangle 5"/>
          <p:cNvSpPr>
            <a:spLocks noGrp="1" noChangeArrowheads="1"/>
          </p:cNvSpPr>
          <p:nvPr>
            <p:ph type="body" idx="1"/>
          </p:nvPr>
        </p:nvSpPr>
        <p:spPr/>
        <p:txBody>
          <a:bodyPr>
            <a:normAutofit/>
          </a:bodyPr>
          <a:lstStyle/>
          <a:p>
            <a:pPr>
              <a:lnSpc>
                <a:spcPct val="80000"/>
              </a:lnSpc>
            </a:pPr>
            <a:r>
              <a:rPr lang="en-US" altLang="en-US" dirty="0"/>
              <a:t>MEDICATIONS FOR </a:t>
            </a:r>
            <a:r>
              <a:rPr lang="en-US" altLang="en-US" dirty="0" smtClean="0"/>
              <a:t>ALCOHOL USE</a:t>
            </a:r>
            <a:endParaRPr lang="en-US" altLang="en-US" sz="2400" b="1" dirty="0"/>
          </a:p>
        </p:txBody>
      </p:sp>
      <p:sp>
        <p:nvSpPr>
          <p:cNvPr id="2" name="Content Placeholder 1"/>
          <p:cNvSpPr>
            <a:spLocks noGrp="1"/>
          </p:cNvSpPr>
          <p:nvPr>
            <p:ph sz="half" idx="2"/>
          </p:nvPr>
        </p:nvSpPr>
        <p:spPr/>
        <p:txBody>
          <a:bodyPr/>
          <a:lstStyle/>
          <a:p>
            <a:pPr>
              <a:lnSpc>
                <a:spcPct val="80000"/>
              </a:lnSpc>
              <a:buFontTx/>
              <a:buChar char="•"/>
            </a:pPr>
            <a:r>
              <a:rPr lang="en-US" altLang="en-US" dirty="0" err="1" smtClean="0"/>
              <a:t>Acamprosate</a:t>
            </a:r>
            <a:endParaRPr lang="en-US" altLang="en-US" dirty="0"/>
          </a:p>
          <a:p>
            <a:pPr>
              <a:lnSpc>
                <a:spcPct val="80000"/>
              </a:lnSpc>
              <a:buFontTx/>
              <a:buChar char="•"/>
            </a:pPr>
            <a:r>
              <a:rPr lang="en-US" altLang="en-US" dirty="0"/>
              <a:t>Naltrexone </a:t>
            </a:r>
          </a:p>
          <a:p>
            <a:pPr>
              <a:lnSpc>
                <a:spcPct val="80000"/>
              </a:lnSpc>
              <a:buFontTx/>
              <a:buChar char="•"/>
            </a:pPr>
            <a:r>
              <a:rPr lang="en-US" altLang="en-US" dirty="0" err="1"/>
              <a:t>Disulfram</a:t>
            </a:r>
            <a:endParaRPr lang="en-US" altLang="en-US" dirty="0"/>
          </a:p>
          <a:p>
            <a:pPr>
              <a:lnSpc>
                <a:spcPct val="80000"/>
              </a:lnSpc>
              <a:buFontTx/>
              <a:buChar char="•"/>
            </a:pPr>
            <a:r>
              <a:rPr lang="en-US" altLang="en-US" dirty="0"/>
              <a:t>Extended-Release Naltrexone</a:t>
            </a:r>
          </a:p>
          <a:p>
            <a:pPr>
              <a:lnSpc>
                <a:spcPct val="80000"/>
              </a:lnSpc>
              <a:buFontTx/>
              <a:buChar char="•"/>
            </a:pPr>
            <a:endParaRPr lang="en-US" altLang="en-US" dirty="0"/>
          </a:p>
          <a:p>
            <a:pPr>
              <a:lnSpc>
                <a:spcPct val="80000"/>
              </a:lnSpc>
              <a:buFontTx/>
              <a:buChar char="•"/>
            </a:pPr>
            <a:endParaRPr lang="en-US" altLang="en-US" b="1" dirty="0"/>
          </a:p>
          <a:p>
            <a:pPr>
              <a:lnSpc>
                <a:spcPct val="80000"/>
              </a:lnSpc>
              <a:buFontTx/>
              <a:buChar char="•"/>
            </a:pPr>
            <a:endParaRPr lang="en-US" altLang="en-US" b="1" dirty="0"/>
          </a:p>
          <a:p>
            <a:pPr>
              <a:lnSpc>
                <a:spcPct val="80000"/>
              </a:lnSpc>
            </a:pPr>
            <a:endParaRPr lang="en-US" altLang="en-US" b="1" dirty="0"/>
          </a:p>
          <a:p>
            <a:endParaRPr lang="en-US" dirty="0"/>
          </a:p>
        </p:txBody>
      </p:sp>
      <p:sp>
        <p:nvSpPr>
          <p:cNvPr id="3" name="Text Placeholder 2"/>
          <p:cNvSpPr>
            <a:spLocks noGrp="1"/>
          </p:cNvSpPr>
          <p:nvPr>
            <p:ph type="body" sz="quarter" idx="3"/>
          </p:nvPr>
        </p:nvSpPr>
        <p:spPr/>
        <p:txBody>
          <a:bodyPr/>
          <a:lstStyle/>
          <a:p>
            <a:r>
              <a:rPr lang="en-US" dirty="0" smtClean="0"/>
              <a:t>MEDICATIONS FOR OPIOID USE</a:t>
            </a:r>
            <a:endParaRPr lang="en-US" dirty="0"/>
          </a:p>
        </p:txBody>
      </p:sp>
      <p:sp>
        <p:nvSpPr>
          <p:cNvPr id="4" name="Content Placeholder 3"/>
          <p:cNvSpPr>
            <a:spLocks noGrp="1"/>
          </p:cNvSpPr>
          <p:nvPr>
            <p:ph sz="quarter" idx="4"/>
          </p:nvPr>
        </p:nvSpPr>
        <p:spPr/>
        <p:txBody>
          <a:bodyPr/>
          <a:lstStyle/>
          <a:p>
            <a:pPr marL="0" indent="0">
              <a:lnSpc>
                <a:spcPct val="80000"/>
              </a:lnSpc>
            </a:pPr>
            <a:r>
              <a:rPr lang="en-US" altLang="en-US" dirty="0"/>
              <a:t>Naltrexone</a:t>
            </a:r>
          </a:p>
          <a:p>
            <a:pPr marL="0" indent="0">
              <a:lnSpc>
                <a:spcPct val="80000"/>
              </a:lnSpc>
            </a:pPr>
            <a:r>
              <a:rPr lang="en-US" altLang="en-US" dirty="0"/>
              <a:t>Methadone</a:t>
            </a:r>
          </a:p>
          <a:p>
            <a:pPr marL="0" indent="0">
              <a:lnSpc>
                <a:spcPct val="80000"/>
              </a:lnSpc>
            </a:pPr>
            <a:r>
              <a:rPr lang="en-US" altLang="en-US" dirty="0"/>
              <a:t>Buprenorphine</a:t>
            </a:r>
          </a:p>
          <a:p>
            <a:pPr marL="0" indent="0">
              <a:lnSpc>
                <a:spcPct val="80000"/>
              </a:lnSpc>
            </a:pPr>
            <a:r>
              <a:rPr lang="en-US" altLang="en-US" dirty="0" smtClean="0"/>
              <a:t>Buprenorphine/Naloxone</a:t>
            </a:r>
            <a:endParaRPr lang="en-US" altLang="en-US" dirty="0"/>
          </a:p>
        </p:txBody>
      </p:sp>
      <p:sp>
        <p:nvSpPr>
          <p:cNvPr id="5" name="Slide Number Placeholder 4"/>
          <p:cNvSpPr>
            <a:spLocks noGrp="1"/>
          </p:cNvSpPr>
          <p:nvPr>
            <p:ph type="sldNum" sz="quarter" idx="12"/>
          </p:nvPr>
        </p:nvSpPr>
        <p:spPr/>
        <p:txBody>
          <a:bodyPr/>
          <a:lstStyle/>
          <a:p>
            <a:fld id="{1AB15DB1-8E10-4517-86FA-3AB67A7F16AE}" type="slidenum">
              <a:rPr lang="en-US" smtClean="0"/>
              <a:t>98</a:t>
            </a:fld>
            <a:endParaRPr lang="en-US"/>
          </a:p>
        </p:txBody>
      </p:sp>
    </p:spTree>
    <p:extLst>
      <p:ext uri="{BB962C8B-B14F-4D97-AF65-F5344CB8AC3E}">
        <p14:creationId xmlns:p14="http://schemas.microsoft.com/office/powerpoint/2010/main" val="19750940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1905000" y="24517"/>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spcBef>
                <a:spcPct val="0"/>
              </a:spcBef>
              <a:buFontTx/>
              <a:buNone/>
            </a:pPr>
            <a:r>
              <a:rPr lang="en-US" altLang="en-US" sz="3600" b="1" dirty="0">
                <a:solidFill>
                  <a:srgbClr val="FFFF00"/>
                </a:solidFill>
                <a:latin typeface="Arial Black" pitchFamily="34" charset="0"/>
              </a:rPr>
              <a:t>How do Opioids Work? </a:t>
            </a:r>
          </a:p>
          <a:p>
            <a:pPr algn="ctr" eaLnBrk="1" hangingPunct="1">
              <a:spcBef>
                <a:spcPct val="0"/>
              </a:spcBef>
              <a:buFontTx/>
              <a:buNone/>
            </a:pPr>
            <a:r>
              <a:rPr lang="en-US" altLang="en-US" sz="3600" b="1" dirty="0">
                <a:solidFill>
                  <a:srgbClr val="FFFF00"/>
                </a:solidFill>
                <a:latin typeface="+mj-lt"/>
              </a:rPr>
              <a:t>Partial</a:t>
            </a:r>
            <a:r>
              <a:rPr lang="en-US" altLang="en-US" sz="3600" b="1" dirty="0">
                <a:solidFill>
                  <a:srgbClr val="FFFF00"/>
                </a:solidFill>
                <a:latin typeface="Arial Black" pitchFamily="34" charset="0"/>
              </a:rPr>
              <a:t> vs. Full Opioid Agonist</a:t>
            </a:r>
          </a:p>
        </p:txBody>
      </p:sp>
      <p:sp>
        <p:nvSpPr>
          <p:cNvPr id="36867" name="Slide Number Placeholder 5"/>
          <p:cNvSpPr txBox="1">
            <a:spLocks/>
          </p:cNvSpPr>
          <p:nvPr/>
        </p:nvSpPr>
        <p:spPr bwMode="auto">
          <a:xfrm>
            <a:off x="8534400" y="64770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r" eaLnBrk="1" hangingPunct="1">
              <a:lnSpc>
                <a:spcPct val="80000"/>
              </a:lnSpc>
              <a:spcBef>
                <a:spcPct val="0"/>
              </a:spcBef>
              <a:buFontTx/>
              <a:buNone/>
            </a:pPr>
            <a:endParaRPr lang="en-US" altLang="en-US" sz="1200" b="1" dirty="0">
              <a:solidFill>
                <a:srgbClr val="FFFFFF"/>
              </a:solidFill>
              <a:cs typeface="Arial" pitchFamily="34" charset="0"/>
            </a:endParaRPr>
          </a:p>
        </p:txBody>
      </p:sp>
      <p:grpSp>
        <p:nvGrpSpPr>
          <p:cNvPr id="36868" name="Group 43"/>
          <p:cNvGrpSpPr>
            <a:grpSpLocks/>
          </p:cNvGrpSpPr>
          <p:nvPr/>
        </p:nvGrpSpPr>
        <p:grpSpPr bwMode="auto">
          <a:xfrm>
            <a:off x="1612982" y="1524000"/>
            <a:ext cx="8316690" cy="4766556"/>
            <a:chOff x="89724" y="1524000"/>
            <a:chExt cx="8315337" cy="4765846"/>
          </a:xfrm>
        </p:grpSpPr>
        <p:sp>
          <p:nvSpPr>
            <p:cNvPr id="36869" name="Rectangle 6"/>
            <p:cNvSpPr>
              <a:spLocks noChangeArrowheads="1"/>
            </p:cNvSpPr>
            <p:nvPr/>
          </p:nvSpPr>
          <p:spPr bwMode="auto">
            <a:xfrm>
              <a:off x="1501775" y="1524000"/>
              <a:ext cx="612616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endParaRPr lang="en-US" altLang="en-US" sz="2400" b="1">
                <a:solidFill>
                  <a:srgbClr val="000000"/>
                </a:solidFill>
                <a:latin typeface="Times New Roman" pitchFamily="18" charset="0"/>
                <a:ea typeface="MS PGothic" pitchFamily="34" charset="-128"/>
              </a:endParaRPr>
            </a:p>
          </p:txBody>
        </p:sp>
        <p:sp>
          <p:nvSpPr>
            <p:cNvPr id="14342" name="Line 13"/>
            <p:cNvSpPr>
              <a:spLocks noChangeShapeType="1"/>
            </p:cNvSpPr>
            <p:nvPr/>
          </p:nvSpPr>
          <p:spPr bwMode="auto">
            <a:xfrm flipV="1">
              <a:off x="3579988"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3" name="Line 14"/>
            <p:cNvSpPr>
              <a:spLocks noChangeShapeType="1"/>
            </p:cNvSpPr>
            <p:nvPr/>
          </p:nvSpPr>
          <p:spPr bwMode="auto">
            <a:xfrm flipV="1">
              <a:off x="4345039"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4" name="Line 15"/>
            <p:cNvSpPr>
              <a:spLocks noChangeShapeType="1"/>
            </p:cNvSpPr>
            <p:nvPr/>
          </p:nvSpPr>
          <p:spPr bwMode="auto">
            <a:xfrm flipV="1">
              <a:off x="511167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5" name="Line 16"/>
            <p:cNvSpPr>
              <a:spLocks noChangeShapeType="1"/>
            </p:cNvSpPr>
            <p:nvPr/>
          </p:nvSpPr>
          <p:spPr bwMode="auto">
            <a:xfrm flipV="1">
              <a:off x="587672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6" name="Line 17"/>
            <p:cNvSpPr>
              <a:spLocks noChangeShapeType="1"/>
            </p:cNvSpPr>
            <p:nvPr/>
          </p:nvSpPr>
          <p:spPr bwMode="auto">
            <a:xfrm flipV="1">
              <a:off x="664336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7" name="Line 18"/>
            <p:cNvSpPr>
              <a:spLocks noChangeShapeType="1"/>
            </p:cNvSpPr>
            <p:nvPr/>
          </p:nvSpPr>
          <p:spPr bwMode="auto">
            <a:xfrm flipV="1">
              <a:off x="740841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76" name="Group 39"/>
            <p:cNvGrpSpPr>
              <a:grpSpLocks/>
            </p:cNvGrpSpPr>
            <p:nvPr/>
          </p:nvGrpSpPr>
          <p:grpSpPr bwMode="auto">
            <a:xfrm>
              <a:off x="89724" y="1623998"/>
              <a:ext cx="7296470" cy="4665848"/>
              <a:chOff x="286574" y="1623997"/>
              <a:chExt cx="7296470" cy="4665849"/>
            </a:xfrm>
          </p:grpSpPr>
          <p:sp>
            <p:nvSpPr>
              <p:cNvPr id="36896" name="Rectangle 8"/>
              <p:cNvSpPr>
                <a:spLocks noChangeArrowheads="1"/>
              </p:cNvSpPr>
              <p:nvPr/>
            </p:nvSpPr>
            <p:spPr bwMode="auto">
              <a:xfrm>
                <a:off x="2873993" y="5945187"/>
                <a:ext cx="2206977"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Dose of Opioid</a:t>
                </a:r>
              </a:p>
            </p:txBody>
          </p:sp>
          <p:sp>
            <p:nvSpPr>
              <p:cNvPr id="14369" name="Line 9"/>
              <p:cNvSpPr>
                <a:spLocks noChangeShapeType="1"/>
              </p:cNvSpPr>
              <p:nvPr/>
            </p:nvSpPr>
            <p:spPr bwMode="auto">
              <a:xfrm>
                <a:off x="1457877" y="5773105"/>
                <a:ext cx="6125167" cy="1587"/>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36898" name="Rectangle 19"/>
              <p:cNvSpPr>
                <a:spLocks noChangeArrowheads="1"/>
              </p:cNvSpPr>
              <p:nvPr/>
            </p:nvSpPr>
            <p:spPr bwMode="auto">
              <a:xfrm>
                <a:off x="286574" y="2895600"/>
                <a:ext cx="995302"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Opioid</a:t>
                </a:r>
              </a:p>
            </p:txBody>
          </p:sp>
          <p:sp>
            <p:nvSpPr>
              <p:cNvPr id="36899" name="Rectangle 20"/>
              <p:cNvSpPr>
                <a:spLocks noChangeArrowheads="1"/>
              </p:cNvSpPr>
              <p:nvPr/>
            </p:nvSpPr>
            <p:spPr bwMode="auto">
              <a:xfrm>
                <a:off x="453126" y="3352800"/>
                <a:ext cx="843171"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Effect</a:t>
                </a:r>
              </a:p>
            </p:txBody>
          </p:sp>
          <p:sp>
            <p:nvSpPr>
              <p:cNvPr id="14372" name="Line 21"/>
              <p:cNvSpPr>
                <a:spLocks noChangeShapeType="1"/>
              </p:cNvSpPr>
              <p:nvPr/>
            </p:nvSpPr>
            <p:spPr bwMode="auto">
              <a:xfrm flipV="1">
                <a:off x="1676917" y="1623997"/>
                <a:ext cx="1588" cy="416656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sp>
          <p:nvSpPr>
            <p:cNvPr id="14349" name="Line 24"/>
            <p:cNvSpPr>
              <a:spLocks noChangeShapeType="1"/>
            </p:cNvSpPr>
            <p:nvPr/>
          </p:nvSpPr>
          <p:spPr bwMode="auto">
            <a:xfrm>
              <a:off x="1240394" y="468582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0" name="Line 25"/>
            <p:cNvSpPr>
              <a:spLocks noChangeShapeType="1"/>
            </p:cNvSpPr>
            <p:nvPr/>
          </p:nvSpPr>
          <p:spPr bwMode="auto">
            <a:xfrm>
              <a:off x="1240394" y="4165207"/>
              <a:ext cx="42855" cy="158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1" name="Line 26"/>
            <p:cNvSpPr>
              <a:spLocks noChangeShapeType="1"/>
            </p:cNvSpPr>
            <p:nvPr/>
          </p:nvSpPr>
          <p:spPr bwMode="auto">
            <a:xfrm>
              <a:off x="1240394" y="364458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2" name="Line 27"/>
            <p:cNvSpPr>
              <a:spLocks noChangeShapeType="1"/>
            </p:cNvSpPr>
            <p:nvPr/>
          </p:nvSpPr>
          <p:spPr bwMode="auto">
            <a:xfrm>
              <a:off x="1240394" y="3123962"/>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3" name="Line 28"/>
            <p:cNvSpPr>
              <a:spLocks noChangeShapeType="1"/>
            </p:cNvSpPr>
            <p:nvPr/>
          </p:nvSpPr>
          <p:spPr bwMode="auto">
            <a:xfrm>
              <a:off x="1240394" y="260333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4" name="Line 29"/>
            <p:cNvSpPr>
              <a:spLocks noChangeShapeType="1"/>
            </p:cNvSpPr>
            <p:nvPr/>
          </p:nvSpPr>
          <p:spPr bwMode="auto">
            <a:xfrm>
              <a:off x="1240394" y="2082717"/>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5" name="Line 30"/>
            <p:cNvSpPr>
              <a:spLocks noChangeShapeType="1"/>
            </p:cNvSpPr>
            <p:nvPr/>
          </p:nvSpPr>
          <p:spPr bwMode="auto">
            <a:xfrm>
              <a:off x="1240394" y="156209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84" name="Group 40"/>
            <p:cNvGrpSpPr>
              <a:grpSpLocks/>
            </p:cNvGrpSpPr>
            <p:nvPr/>
          </p:nvGrpSpPr>
          <p:grpSpPr bwMode="auto">
            <a:xfrm>
              <a:off x="1959413" y="1600200"/>
              <a:ext cx="4571256" cy="4125288"/>
              <a:chOff x="2022647" y="2544744"/>
              <a:chExt cx="3263510" cy="3180886"/>
            </a:xfrm>
          </p:grpSpPr>
          <p:sp>
            <p:nvSpPr>
              <p:cNvPr id="14365" name="Freeform 33"/>
              <p:cNvSpPr>
                <a:spLocks/>
              </p:cNvSpPr>
              <p:nvPr/>
            </p:nvSpPr>
            <p:spPr bwMode="auto">
              <a:xfrm flipV="1">
                <a:off x="2022647" y="2603482"/>
                <a:ext cx="3263510" cy="3122148"/>
              </a:xfrm>
              <a:custGeom>
                <a:avLst/>
                <a:gdLst>
                  <a:gd name="T0" fmla="*/ 2147483647 w 3313"/>
                  <a:gd name="T1" fmla="*/ 2147483647 h 3404"/>
                  <a:gd name="T2" fmla="*/ 2147483647 w 3313"/>
                  <a:gd name="T3" fmla="*/ 2147483647 h 3404"/>
                  <a:gd name="T4" fmla="*/ 2147483647 w 3313"/>
                  <a:gd name="T5" fmla="*/ 2147483647 h 3404"/>
                  <a:gd name="T6" fmla="*/ 2147483647 w 3313"/>
                  <a:gd name="T7" fmla="*/ 2147483647 h 3404"/>
                  <a:gd name="T8" fmla="*/ 2147483647 w 3313"/>
                  <a:gd name="T9" fmla="*/ 2147483647 h 3404"/>
                  <a:gd name="T10" fmla="*/ 2147483647 w 3313"/>
                  <a:gd name="T11" fmla="*/ 2147483647 h 3404"/>
                  <a:gd name="T12" fmla="*/ 2147483647 w 3313"/>
                  <a:gd name="T13" fmla="*/ 2147483647 h 3404"/>
                  <a:gd name="T14" fmla="*/ 2147483647 w 3313"/>
                  <a:gd name="T15" fmla="*/ 2147483647 h 3404"/>
                  <a:gd name="T16" fmla="*/ 2147483647 w 3313"/>
                  <a:gd name="T17" fmla="*/ 2147483647 h 3404"/>
                  <a:gd name="T18" fmla="*/ 2147483647 w 3313"/>
                  <a:gd name="T19" fmla="*/ 2147483647 h 3404"/>
                  <a:gd name="T20" fmla="*/ 2147483647 w 3313"/>
                  <a:gd name="T21" fmla="*/ 2147483647 h 3404"/>
                  <a:gd name="T22" fmla="*/ 2147483647 w 3313"/>
                  <a:gd name="T23" fmla="*/ 2147483647 h 3404"/>
                  <a:gd name="T24" fmla="*/ 2147483647 w 3313"/>
                  <a:gd name="T25" fmla="*/ 2147483647 h 3404"/>
                  <a:gd name="T26" fmla="*/ 2147483647 w 3313"/>
                  <a:gd name="T27" fmla="*/ 2147483647 h 3404"/>
                  <a:gd name="T28" fmla="*/ 2147483647 w 3313"/>
                  <a:gd name="T29" fmla="*/ 2147483647 h 3404"/>
                  <a:gd name="T30" fmla="*/ 2147483647 w 3313"/>
                  <a:gd name="T31" fmla="*/ 2147483647 h 3404"/>
                  <a:gd name="T32" fmla="*/ 2147483647 w 3313"/>
                  <a:gd name="T33" fmla="*/ 2147483647 h 3404"/>
                  <a:gd name="T34" fmla="*/ 2147483647 w 3313"/>
                  <a:gd name="T35" fmla="*/ 2147483647 h 3404"/>
                  <a:gd name="T36" fmla="*/ 2147483647 w 3313"/>
                  <a:gd name="T37" fmla="*/ 2147483647 h 3404"/>
                  <a:gd name="T38" fmla="*/ 2147483647 w 3313"/>
                  <a:gd name="T39" fmla="*/ 2147483647 h 3404"/>
                  <a:gd name="T40" fmla="*/ 2147483647 w 3313"/>
                  <a:gd name="T41" fmla="*/ 2147483647 h 3404"/>
                  <a:gd name="T42" fmla="*/ 2147483647 w 3313"/>
                  <a:gd name="T43" fmla="*/ 2147483647 h 3404"/>
                  <a:gd name="T44" fmla="*/ 2147483647 w 3313"/>
                  <a:gd name="T45" fmla="*/ 2147483647 h 3404"/>
                  <a:gd name="T46" fmla="*/ 2147483647 w 3313"/>
                  <a:gd name="T47" fmla="*/ 2147483647 h 3404"/>
                  <a:gd name="T48" fmla="*/ 2147483647 w 3313"/>
                  <a:gd name="T49" fmla="*/ 2147483647 h 3404"/>
                  <a:gd name="T50" fmla="*/ 2147483647 w 3313"/>
                  <a:gd name="T51" fmla="*/ 2147483647 h 3404"/>
                  <a:gd name="T52" fmla="*/ 2147483647 w 3313"/>
                  <a:gd name="T53" fmla="*/ 2147483647 h 3404"/>
                  <a:gd name="T54" fmla="*/ 2147483647 w 3313"/>
                  <a:gd name="T55" fmla="*/ 2147483647 h 3404"/>
                  <a:gd name="T56" fmla="*/ 2147483647 w 3313"/>
                  <a:gd name="T57" fmla="*/ 2147483647 h 3404"/>
                  <a:gd name="T58" fmla="*/ 2147483647 w 3313"/>
                  <a:gd name="T59" fmla="*/ 2147483647 h 3404"/>
                  <a:gd name="T60" fmla="*/ 2147483647 w 3313"/>
                  <a:gd name="T61" fmla="*/ 2147483647 h 3404"/>
                  <a:gd name="T62" fmla="*/ 2147483647 w 3313"/>
                  <a:gd name="T63" fmla="*/ 2147483647 h 3404"/>
                  <a:gd name="T64" fmla="*/ 2147483647 w 3313"/>
                  <a:gd name="T65" fmla="*/ 2147483647 h 3404"/>
                  <a:gd name="T66" fmla="*/ 2147483647 w 3313"/>
                  <a:gd name="T67" fmla="*/ 2147483647 h 3404"/>
                  <a:gd name="T68" fmla="*/ 2147483647 w 3313"/>
                  <a:gd name="T69" fmla="*/ 2147483647 h 3404"/>
                  <a:gd name="T70" fmla="*/ 2147483647 w 3313"/>
                  <a:gd name="T71" fmla="*/ 2147483647 h 3404"/>
                  <a:gd name="T72" fmla="*/ 2147483647 w 3313"/>
                  <a:gd name="T73" fmla="*/ 2147483647 h 3404"/>
                  <a:gd name="T74" fmla="*/ 2147483647 w 3313"/>
                  <a:gd name="T75" fmla="*/ 2147483647 h 3404"/>
                  <a:gd name="T76" fmla="*/ 2147483647 w 3313"/>
                  <a:gd name="T77" fmla="*/ 2147483647 h 3404"/>
                  <a:gd name="T78" fmla="*/ 2147483647 w 3313"/>
                  <a:gd name="T79" fmla="*/ 2147483647 h 3404"/>
                  <a:gd name="T80" fmla="*/ 2147483647 w 3313"/>
                  <a:gd name="T81" fmla="*/ 2147483647 h 3404"/>
                  <a:gd name="T82" fmla="*/ 2147483647 w 3313"/>
                  <a:gd name="T83" fmla="*/ 2147483647 h 3404"/>
                  <a:gd name="T84" fmla="*/ 2147483647 w 3313"/>
                  <a:gd name="T85" fmla="*/ 2147483647 h 3404"/>
                  <a:gd name="T86" fmla="*/ 2147483647 w 3313"/>
                  <a:gd name="T87" fmla="*/ 2147483647 h 3404"/>
                  <a:gd name="T88" fmla="*/ 2147483647 w 3313"/>
                  <a:gd name="T89" fmla="*/ 2147483647 h 3404"/>
                  <a:gd name="T90" fmla="*/ 2147483647 w 3313"/>
                  <a:gd name="T91" fmla="*/ 2147483647 h 3404"/>
                  <a:gd name="T92" fmla="*/ 2147483647 w 3313"/>
                  <a:gd name="T93" fmla="*/ 2147483647 h 34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13"/>
                  <a:gd name="T142" fmla="*/ 0 h 3404"/>
                  <a:gd name="T143" fmla="*/ 3313 w 3313"/>
                  <a:gd name="T144" fmla="*/ 3404 h 34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13" h="3404">
                    <a:moveTo>
                      <a:pt x="0" y="0"/>
                    </a:moveTo>
                    <a:lnTo>
                      <a:pt x="35" y="3"/>
                    </a:lnTo>
                    <a:lnTo>
                      <a:pt x="71" y="6"/>
                    </a:lnTo>
                    <a:lnTo>
                      <a:pt x="106" y="11"/>
                    </a:lnTo>
                    <a:lnTo>
                      <a:pt x="142" y="16"/>
                    </a:lnTo>
                    <a:lnTo>
                      <a:pt x="178" y="23"/>
                    </a:lnTo>
                    <a:lnTo>
                      <a:pt x="213" y="32"/>
                    </a:lnTo>
                    <a:lnTo>
                      <a:pt x="249" y="42"/>
                    </a:lnTo>
                    <a:lnTo>
                      <a:pt x="285" y="53"/>
                    </a:lnTo>
                    <a:lnTo>
                      <a:pt x="320" y="66"/>
                    </a:lnTo>
                    <a:lnTo>
                      <a:pt x="356" y="81"/>
                    </a:lnTo>
                    <a:lnTo>
                      <a:pt x="391" y="98"/>
                    </a:lnTo>
                    <a:lnTo>
                      <a:pt x="427" y="117"/>
                    </a:lnTo>
                    <a:lnTo>
                      <a:pt x="463" y="139"/>
                    </a:lnTo>
                    <a:lnTo>
                      <a:pt x="498" y="162"/>
                    </a:lnTo>
                    <a:lnTo>
                      <a:pt x="534" y="188"/>
                    </a:lnTo>
                    <a:lnTo>
                      <a:pt x="570" y="217"/>
                    </a:lnTo>
                    <a:lnTo>
                      <a:pt x="605" y="248"/>
                    </a:lnTo>
                    <a:lnTo>
                      <a:pt x="641" y="282"/>
                    </a:lnTo>
                    <a:lnTo>
                      <a:pt x="676" y="321"/>
                    </a:lnTo>
                    <a:lnTo>
                      <a:pt x="712" y="362"/>
                    </a:lnTo>
                    <a:lnTo>
                      <a:pt x="748" y="405"/>
                    </a:lnTo>
                    <a:lnTo>
                      <a:pt x="783" y="451"/>
                    </a:lnTo>
                    <a:lnTo>
                      <a:pt x="819" y="500"/>
                    </a:lnTo>
                    <a:lnTo>
                      <a:pt x="855" y="550"/>
                    </a:lnTo>
                    <a:lnTo>
                      <a:pt x="890" y="603"/>
                    </a:lnTo>
                    <a:lnTo>
                      <a:pt x="926" y="657"/>
                    </a:lnTo>
                    <a:lnTo>
                      <a:pt x="961" y="713"/>
                    </a:lnTo>
                    <a:lnTo>
                      <a:pt x="997" y="770"/>
                    </a:lnTo>
                    <a:lnTo>
                      <a:pt x="1033" y="829"/>
                    </a:lnTo>
                    <a:lnTo>
                      <a:pt x="1068" y="888"/>
                    </a:lnTo>
                    <a:lnTo>
                      <a:pt x="1104" y="949"/>
                    </a:lnTo>
                    <a:lnTo>
                      <a:pt x="1140" y="1011"/>
                    </a:lnTo>
                    <a:lnTo>
                      <a:pt x="1175" y="1073"/>
                    </a:lnTo>
                    <a:lnTo>
                      <a:pt x="1211" y="1136"/>
                    </a:lnTo>
                    <a:lnTo>
                      <a:pt x="1246" y="1200"/>
                    </a:lnTo>
                    <a:lnTo>
                      <a:pt x="1282" y="1263"/>
                    </a:lnTo>
                    <a:lnTo>
                      <a:pt x="1318" y="1327"/>
                    </a:lnTo>
                    <a:lnTo>
                      <a:pt x="1353" y="1390"/>
                    </a:lnTo>
                    <a:lnTo>
                      <a:pt x="1389" y="1454"/>
                    </a:lnTo>
                    <a:lnTo>
                      <a:pt x="1425" y="1517"/>
                    </a:lnTo>
                    <a:lnTo>
                      <a:pt x="1460" y="1579"/>
                    </a:lnTo>
                    <a:lnTo>
                      <a:pt x="1496" y="1641"/>
                    </a:lnTo>
                    <a:lnTo>
                      <a:pt x="1531" y="1701"/>
                    </a:lnTo>
                    <a:lnTo>
                      <a:pt x="1567" y="1760"/>
                    </a:lnTo>
                    <a:lnTo>
                      <a:pt x="1603" y="1817"/>
                    </a:lnTo>
                    <a:lnTo>
                      <a:pt x="1638" y="1873"/>
                    </a:lnTo>
                    <a:lnTo>
                      <a:pt x="1674" y="1929"/>
                    </a:lnTo>
                    <a:lnTo>
                      <a:pt x="1710" y="1983"/>
                    </a:lnTo>
                    <a:lnTo>
                      <a:pt x="1745" y="2036"/>
                    </a:lnTo>
                    <a:lnTo>
                      <a:pt x="1781" y="2088"/>
                    </a:lnTo>
                    <a:lnTo>
                      <a:pt x="1816" y="2139"/>
                    </a:lnTo>
                    <a:lnTo>
                      <a:pt x="1852" y="2189"/>
                    </a:lnTo>
                    <a:lnTo>
                      <a:pt x="1888" y="2238"/>
                    </a:lnTo>
                    <a:lnTo>
                      <a:pt x="1923" y="2286"/>
                    </a:lnTo>
                    <a:lnTo>
                      <a:pt x="1959" y="2333"/>
                    </a:lnTo>
                    <a:lnTo>
                      <a:pt x="1995" y="2378"/>
                    </a:lnTo>
                    <a:lnTo>
                      <a:pt x="2030" y="2423"/>
                    </a:lnTo>
                    <a:lnTo>
                      <a:pt x="2066" y="2466"/>
                    </a:lnTo>
                    <a:lnTo>
                      <a:pt x="2101" y="2508"/>
                    </a:lnTo>
                    <a:lnTo>
                      <a:pt x="2137" y="2549"/>
                    </a:lnTo>
                    <a:lnTo>
                      <a:pt x="2173" y="2589"/>
                    </a:lnTo>
                    <a:lnTo>
                      <a:pt x="2208" y="2628"/>
                    </a:lnTo>
                    <a:lnTo>
                      <a:pt x="2244" y="2666"/>
                    </a:lnTo>
                    <a:lnTo>
                      <a:pt x="2280" y="2702"/>
                    </a:lnTo>
                    <a:lnTo>
                      <a:pt x="2315" y="2738"/>
                    </a:lnTo>
                    <a:lnTo>
                      <a:pt x="2351" y="2772"/>
                    </a:lnTo>
                    <a:lnTo>
                      <a:pt x="2386" y="2805"/>
                    </a:lnTo>
                    <a:lnTo>
                      <a:pt x="2422" y="2837"/>
                    </a:lnTo>
                    <a:lnTo>
                      <a:pt x="2458" y="2867"/>
                    </a:lnTo>
                    <a:lnTo>
                      <a:pt x="2493" y="2897"/>
                    </a:lnTo>
                    <a:lnTo>
                      <a:pt x="2529" y="2925"/>
                    </a:lnTo>
                    <a:lnTo>
                      <a:pt x="2565" y="2953"/>
                    </a:lnTo>
                    <a:lnTo>
                      <a:pt x="2600" y="2979"/>
                    </a:lnTo>
                    <a:lnTo>
                      <a:pt x="2636" y="3005"/>
                    </a:lnTo>
                    <a:lnTo>
                      <a:pt x="2671" y="3029"/>
                    </a:lnTo>
                    <a:lnTo>
                      <a:pt x="2707" y="3053"/>
                    </a:lnTo>
                    <a:lnTo>
                      <a:pt x="2743" y="3077"/>
                    </a:lnTo>
                    <a:lnTo>
                      <a:pt x="2778" y="3099"/>
                    </a:lnTo>
                    <a:lnTo>
                      <a:pt x="2814" y="3122"/>
                    </a:lnTo>
                    <a:lnTo>
                      <a:pt x="2850" y="3143"/>
                    </a:lnTo>
                    <a:lnTo>
                      <a:pt x="2885" y="3164"/>
                    </a:lnTo>
                    <a:lnTo>
                      <a:pt x="2921" y="3185"/>
                    </a:lnTo>
                    <a:lnTo>
                      <a:pt x="2956" y="3205"/>
                    </a:lnTo>
                    <a:lnTo>
                      <a:pt x="2992" y="3225"/>
                    </a:lnTo>
                    <a:lnTo>
                      <a:pt x="3028" y="3245"/>
                    </a:lnTo>
                    <a:lnTo>
                      <a:pt x="3063" y="3265"/>
                    </a:lnTo>
                    <a:lnTo>
                      <a:pt x="3099" y="3285"/>
                    </a:lnTo>
                    <a:lnTo>
                      <a:pt x="3135" y="3304"/>
                    </a:lnTo>
                    <a:lnTo>
                      <a:pt x="3170" y="3324"/>
                    </a:lnTo>
                    <a:lnTo>
                      <a:pt x="3206" y="3344"/>
                    </a:lnTo>
                    <a:lnTo>
                      <a:pt x="3241" y="3364"/>
                    </a:lnTo>
                    <a:lnTo>
                      <a:pt x="3277" y="3384"/>
                    </a:lnTo>
                    <a:lnTo>
                      <a:pt x="3313" y="3404"/>
                    </a:ln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pPr>
                  <a:defRPr/>
                </a:pPr>
                <a:endParaRPr lang="en-US"/>
              </a:p>
            </p:txBody>
          </p:sp>
          <p:sp>
            <p:nvSpPr>
              <p:cNvPr id="36894" name="Rectangle 37"/>
              <p:cNvSpPr>
                <a:spLocks noChangeArrowheads="1"/>
              </p:cNvSpPr>
              <p:nvPr/>
            </p:nvSpPr>
            <p:spPr bwMode="auto">
              <a:xfrm>
                <a:off x="3299696" y="2544744"/>
                <a:ext cx="972961"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Full Agonist</a:t>
                </a:r>
                <a:endParaRPr lang="en-US" altLang="en-US" sz="2400" b="1">
                  <a:solidFill>
                    <a:srgbClr val="FFFFFF"/>
                  </a:solidFill>
                  <a:latin typeface="Calibri" pitchFamily="34" charset="0"/>
                  <a:ea typeface="MS PGothic" pitchFamily="34" charset="-128"/>
                </a:endParaRPr>
              </a:p>
            </p:txBody>
          </p:sp>
          <p:sp>
            <p:nvSpPr>
              <p:cNvPr id="36895" name="Rectangle 38"/>
              <p:cNvSpPr>
                <a:spLocks noChangeArrowheads="1"/>
              </p:cNvSpPr>
              <p:nvPr/>
            </p:nvSpPr>
            <p:spPr bwMode="auto">
              <a:xfrm>
                <a:off x="2641263" y="2859331"/>
                <a:ext cx="1496606"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(e.g., methadone)</a:t>
                </a:r>
              </a:p>
            </p:txBody>
          </p:sp>
        </p:grpSp>
        <p:grpSp>
          <p:nvGrpSpPr>
            <p:cNvPr id="36885" name="Group 42"/>
            <p:cNvGrpSpPr>
              <a:grpSpLocks/>
            </p:cNvGrpSpPr>
            <p:nvPr/>
          </p:nvGrpSpPr>
          <p:grpSpPr bwMode="auto">
            <a:xfrm>
              <a:off x="2168930" y="5105397"/>
              <a:ext cx="6236131" cy="639135"/>
              <a:chOff x="2362605" y="5075237"/>
              <a:chExt cx="6236835" cy="639550"/>
            </a:xfrm>
          </p:grpSpPr>
          <p:sp>
            <p:nvSpPr>
              <p:cNvPr id="36890" name="Rectangle 40"/>
              <p:cNvSpPr>
                <a:spLocks noChangeArrowheads="1"/>
              </p:cNvSpPr>
              <p:nvPr/>
            </p:nvSpPr>
            <p:spPr bwMode="auto">
              <a:xfrm>
                <a:off x="6854498" y="5380235"/>
                <a:ext cx="1744942" cy="27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(e.g. naloxone)</a:t>
                </a:r>
                <a:endParaRPr lang="en-US" altLang="en-US" sz="2400" b="1">
                  <a:solidFill>
                    <a:srgbClr val="FFFFFF"/>
                  </a:solidFill>
                  <a:latin typeface="Calibri" pitchFamily="34" charset="0"/>
                  <a:ea typeface="MS PGothic" pitchFamily="34" charset="-128"/>
                </a:endParaRPr>
              </a:p>
            </p:txBody>
          </p:sp>
          <p:sp>
            <p:nvSpPr>
              <p:cNvPr id="14363" name="Freeform 48"/>
              <p:cNvSpPr>
                <a:spLocks/>
              </p:cNvSpPr>
              <p:nvPr/>
            </p:nvSpPr>
            <p:spPr bwMode="auto">
              <a:xfrm>
                <a:off x="2362605" y="5638549"/>
                <a:ext cx="4419380" cy="76238"/>
              </a:xfrm>
              <a:custGeom>
                <a:avLst/>
                <a:gdLst>
                  <a:gd name="T0" fmla="*/ 0 w 2832"/>
                  <a:gd name="T1" fmla="*/ 2147483647 h 48"/>
                  <a:gd name="T2" fmla="*/ 2147483647 w 2832"/>
                  <a:gd name="T3" fmla="*/ 0 h 48"/>
                  <a:gd name="T4" fmla="*/ 0 60000 65536"/>
                  <a:gd name="T5" fmla="*/ 0 60000 65536"/>
                  <a:gd name="T6" fmla="*/ 0 w 2832"/>
                  <a:gd name="T7" fmla="*/ 0 h 48"/>
                  <a:gd name="T8" fmla="*/ 2832 w 2832"/>
                  <a:gd name="T9" fmla="*/ 48 h 48"/>
                </a:gdLst>
                <a:ahLst/>
                <a:cxnLst>
                  <a:cxn ang="T4">
                    <a:pos x="T0" y="T1"/>
                  </a:cxn>
                  <a:cxn ang="T5">
                    <a:pos x="T2" y="T3"/>
                  </a:cxn>
                </a:cxnLst>
                <a:rect l="T6" t="T7" r="T8" b="T9"/>
                <a:pathLst>
                  <a:path w="2832" h="48">
                    <a:moveTo>
                      <a:pt x="0" y="48"/>
                    </a:moveTo>
                    <a:cubicBezTo>
                      <a:pt x="0" y="48"/>
                      <a:pt x="1416" y="24"/>
                      <a:pt x="2832" y="0"/>
                    </a:cubicBezTo>
                  </a:path>
                </a:pathLst>
              </a:custGeom>
              <a:noFill/>
              <a:ln w="7620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lstStyle/>
              <a:p>
                <a:pPr>
                  <a:defRPr/>
                </a:pPr>
                <a:endParaRPr lang="en-US"/>
              </a:p>
            </p:txBody>
          </p:sp>
          <p:sp>
            <p:nvSpPr>
              <p:cNvPr id="36892" name="Rectangle 49"/>
              <p:cNvSpPr>
                <a:spLocks noChangeArrowheads="1"/>
              </p:cNvSpPr>
              <p:nvPr/>
            </p:nvSpPr>
            <p:spPr bwMode="auto">
              <a:xfrm>
                <a:off x="6858090" y="5075237"/>
                <a:ext cx="1263040" cy="27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Antagonist</a:t>
                </a:r>
                <a:endParaRPr lang="en-US" altLang="en-US" sz="2400" b="1">
                  <a:solidFill>
                    <a:srgbClr val="FFFFFF"/>
                  </a:solidFill>
                  <a:latin typeface="Calibri" pitchFamily="34" charset="0"/>
                  <a:ea typeface="MS PGothic" pitchFamily="34" charset="-128"/>
                </a:endParaRPr>
              </a:p>
            </p:txBody>
          </p:sp>
        </p:grpSp>
        <p:grpSp>
          <p:nvGrpSpPr>
            <p:cNvPr id="36886" name="Group 41"/>
            <p:cNvGrpSpPr>
              <a:grpSpLocks/>
            </p:cNvGrpSpPr>
            <p:nvPr/>
          </p:nvGrpSpPr>
          <p:grpSpPr bwMode="auto">
            <a:xfrm>
              <a:off x="1999095" y="4060447"/>
              <a:ext cx="6047750" cy="1668215"/>
              <a:chOff x="2173720" y="4060447"/>
              <a:chExt cx="6047761" cy="1668215"/>
            </a:xfrm>
          </p:grpSpPr>
          <p:sp>
            <p:nvSpPr>
              <p:cNvPr id="63" name="Freeform 34"/>
              <p:cNvSpPr>
                <a:spLocks/>
              </p:cNvSpPr>
              <p:nvPr/>
            </p:nvSpPr>
            <p:spPr bwMode="auto">
              <a:xfrm flipV="1">
                <a:off x="2173720" y="4060447"/>
                <a:ext cx="4595073" cy="1668215"/>
              </a:xfrm>
              <a:custGeom>
                <a:avLst/>
                <a:gdLst>
                  <a:gd name="T0" fmla="*/ 2147483647 w 5344"/>
                  <a:gd name="T1" fmla="*/ 2147483647 h 1817"/>
                  <a:gd name="T2" fmla="*/ 2147483647 w 5344"/>
                  <a:gd name="T3" fmla="*/ 2147483647 h 1817"/>
                  <a:gd name="T4" fmla="*/ 2147483647 w 5344"/>
                  <a:gd name="T5" fmla="*/ 2147483647 h 1817"/>
                  <a:gd name="T6" fmla="*/ 2147483647 w 5344"/>
                  <a:gd name="T7" fmla="*/ 2147483647 h 1817"/>
                  <a:gd name="T8" fmla="*/ 2147483647 w 5344"/>
                  <a:gd name="T9" fmla="*/ 2147483647 h 1817"/>
                  <a:gd name="T10" fmla="*/ 2147483647 w 5344"/>
                  <a:gd name="T11" fmla="*/ 2147483647 h 1817"/>
                  <a:gd name="T12" fmla="*/ 2147483647 w 5344"/>
                  <a:gd name="T13" fmla="*/ 2147483647 h 1817"/>
                  <a:gd name="T14" fmla="*/ 2147483647 w 5344"/>
                  <a:gd name="T15" fmla="*/ 2147483647 h 1817"/>
                  <a:gd name="T16" fmla="*/ 2147483647 w 5344"/>
                  <a:gd name="T17" fmla="*/ 2147483647 h 1817"/>
                  <a:gd name="T18" fmla="*/ 2147483647 w 5344"/>
                  <a:gd name="T19" fmla="*/ 2147483647 h 1817"/>
                  <a:gd name="T20" fmla="*/ 2147483647 w 5344"/>
                  <a:gd name="T21" fmla="*/ 2147483647 h 1817"/>
                  <a:gd name="T22" fmla="*/ 2147483647 w 5344"/>
                  <a:gd name="T23" fmla="*/ 2147483647 h 1817"/>
                  <a:gd name="T24" fmla="*/ 2147483647 w 5344"/>
                  <a:gd name="T25" fmla="*/ 2147483647 h 1817"/>
                  <a:gd name="T26" fmla="*/ 2147483647 w 5344"/>
                  <a:gd name="T27" fmla="*/ 2147483647 h 1817"/>
                  <a:gd name="T28" fmla="*/ 2147483647 w 5344"/>
                  <a:gd name="T29" fmla="*/ 2147483647 h 1817"/>
                  <a:gd name="T30" fmla="*/ 2147483647 w 5344"/>
                  <a:gd name="T31" fmla="*/ 2147483647 h 1817"/>
                  <a:gd name="T32" fmla="*/ 2147483647 w 5344"/>
                  <a:gd name="T33" fmla="*/ 2147483647 h 1817"/>
                  <a:gd name="T34" fmla="*/ 2147483647 w 5344"/>
                  <a:gd name="T35" fmla="*/ 2147483647 h 1817"/>
                  <a:gd name="T36" fmla="*/ 2147483647 w 5344"/>
                  <a:gd name="T37" fmla="*/ 2147483647 h 1817"/>
                  <a:gd name="T38" fmla="*/ 2147483647 w 5344"/>
                  <a:gd name="T39" fmla="*/ 2147483647 h 1817"/>
                  <a:gd name="T40" fmla="*/ 2147483647 w 5344"/>
                  <a:gd name="T41" fmla="*/ 2147483647 h 1817"/>
                  <a:gd name="T42" fmla="*/ 2147483647 w 5344"/>
                  <a:gd name="T43" fmla="*/ 2147483647 h 1817"/>
                  <a:gd name="T44" fmla="*/ 2147483647 w 5344"/>
                  <a:gd name="T45" fmla="*/ 2147483647 h 1817"/>
                  <a:gd name="T46" fmla="*/ 2147483647 w 5344"/>
                  <a:gd name="T47" fmla="*/ 2147483647 h 1817"/>
                  <a:gd name="T48" fmla="*/ 2147483647 w 5344"/>
                  <a:gd name="T49" fmla="*/ 2147483647 h 1817"/>
                  <a:gd name="T50" fmla="*/ 2147483647 w 5344"/>
                  <a:gd name="T51" fmla="*/ 2147483647 h 1817"/>
                  <a:gd name="T52" fmla="*/ 2147483647 w 5344"/>
                  <a:gd name="T53" fmla="*/ 2147483647 h 1817"/>
                  <a:gd name="T54" fmla="*/ 2147483647 w 5344"/>
                  <a:gd name="T55" fmla="*/ 2147483647 h 1817"/>
                  <a:gd name="T56" fmla="*/ 2147483647 w 5344"/>
                  <a:gd name="T57" fmla="*/ 2147483647 h 1817"/>
                  <a:gd name="T58" fmla="*/ 2147483647 w 5344"/>
                  <a:gd name="T59" fmla="*/ 2147483647 h 1817"/>
                  <a:gd name="T60" fmla="*/ 2147483647 w 5344"/>
                  <a:gd name="T61" fmla="*/ 2147483647 h 1817"/>
                  <a:gd name="T62" fmla="*/ 2147483647 w 5344"/>
                  <a:gd name="T63" fmla="*/ 2147483647 h 1817"/>
                  <a:gd name="T64" fmla="*/ 2147483647 w 5344"/>
                  <a:gd name="T65" fmla="*/ 2147483647 h 1817"/>
                  <a:gd name="T66" fmla="*/ 2147483647 w 5344"/>
                  <a:gd name="T67" fmla="*/ 2147483647 h 1817"/>
                  <a:gd name="T68" fmla="*/ 2147483647 w 5344"/>
                  <a:gd name="T69" fmla="*/ 2147483647 h 1817"/>
                  <a:gd name="T70" fmla="*/ 2147483647 w 5344"/>
                  <a:gd name="T71" fmla="*/ 2147483647 h 1817"/>
                  <a:gd name="T72" fmla="*/ 2147483647 w 5344"/>
                  <a:gd name="T73" fmla="*/ 2147483647 h 1817"/>
                  <a:gd name="T74" fmla="*/ 2147483647 w 5344"/>
                  <a:gd name="T75" fmla="*/ 2147483647 h 1817"/>
                  <a:gd name="T76" fmla="*/ 2147483647 w 5344"/>
                  <a:gd name="T77" fmla="*/ 2147483647 h 1817"/>
                  <a:gd name="T78" fmla="*/ 2147483647 w 5344"/>
                  <a:gd name="T79" fmla="*/ 2147483647 h 1817"/>
                  <a:gd name="T80" fmla="*/ 2147483647 w 5344"/>
                  <a:gd name="T81" fmla="*/ 2147483647 h 1817"/>
                  <a:gd name="T82" fmla="*/ 2147483647 w 5344"/>
                  <a:gd name="T83" fmla="*/ 2147483647 h 1817"/>
                  <a:gd name="T84" fmla="*/ 2147483647 w 5344"/>
                  <a:gd name="T85" fmla="*/ 2147483647 h 1817"/>
                  <a:gd name="T86" fmla="*/ 2147483647 w 5344"/>
                  <a:gd name="T87" fmla="*/ 2147483647 h 1817"/>
                  <a:gd name="T88" fmla="*/ 2147483647 w 5344"/>
                  <a:gd name="T89" fmla="*/ 2147483647 h 1817"/>
                  <a:gd name="T90" fmla="*/ 2147483647 w 5344"/>
                  <a:gd name="T91" fmla="*/ 2147483647 h 1817"/>
                  <a:gd name="T92" fmla="*/ 2147483647 w 5344"/>
                  <a:gd name="T93" fmla="*/ 2147483647 h 1817"/>
                  <a:gd name="T94" fmla="*/ 2147483647 w 5344"/>
                  <a:gd name="T95" fmla="*/ 2147483647 h 1817"/>
                  <a:gd name="T96" fmla="*/ 2147483647 w 5344"/>
                  <a:gd name="T97" fmla="*/ 2147483647 h 1817"/>
                  <a:gd name="T98" fmla="*/ 2147483647 w 5344"/>
                  <a:gd name="T99" fmla="*/ 2147483647 h 18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4"/>
                  <a:gd name="T151" fmla="*/ 0 h 1817"/>
                  <a:gd name="T152" fmla="*/ 5344 w 5344"/>
                  <a:gd name="T153" fmla="*/ 1817 h 18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4" h="1817">
                    <a:moveTo>
                      <a:pt x="0" y="0"/>
                    </a:moveTo>
                    <a:lnTo>
                      <a:pt x="36" y="4"/>
                    </a:lnTo>
                    <a:lnTo>
                      <a:pt x="71" y="7"/>
                    </a:lnTo>
                    <a:lnTo>
                      <a:pt x="107" y="10"/>
                    </a:lnTo>
                    <a:lnTo>
                      <a:pt x="143" y="14"/>
                    </a:lnTo>
                    <a:lnTo>
                      <a:pt x="178" y="18"/>
                    </a:lnTo>
                    <a:lnTo>
                      <a:pt x="214" y="22"/>
                    </a:lnTo>
                    <a:lnTo>
                      <a:pt x="250" y="27"/>
                    </a:lnTo>
                    <a:lnTo>
                      <a:pt x="285" y="32"/>
                    </a:lnTo>
                    <a:lnTo>
                      <a:pt x="321" y="37"/>
                    </a:lnTo>
                    <a:lnTo>
                      <a:pt x="356" y="44"/>
                    </a:lnTo>
                    <a:lnTo>
                      <a:pt x="392" y="51"/>
                    </a:lnTo>
                    <a:lnTo>
                      <a:pt x="428" y="58"/>
                    </a:lnTo>
                    <a:lnTo>
                      <a:pt x="463" y="67"/>
                    </a:lnTo>
                    <a:lnTo>
                      <a:pt x="499" y="76"/>
                    </a:lnTo>
                    <a:lnTo>
                      <a:pt x="535" y="86"/>
                    </a:lnTo>
                    <a:lnTo>
                      <a:pt x="570" y="98"/>
                    </a:lnTo>
                    <a:lnTo>
                      <a:pt x="606" y="110"/>
                    </a:lnTo>
                    <a:lnTo>
                      <a:pt x="641" y="124"/>
                    </a:lnTo>
                    <a:lnTo>
                      <a:pt x="677" y="138"/>
                    </a:lnTo>
                    <a:lnTo>
                      <a:pt x="713" y="154"/>
                    </a:lnTo>
                    <a:lnTo>
                      <a:pt x="748" y="172"/>
                    </a:lnTo>
                    <a:lnTo>
                      <a:pt x="784" y="190"/>
                    </a:lnTo>
                    <a:lnTo>
                      <a:pt x="820" y="211"/>
                    </a:lnTo>
                    <a:lnTo>
                      <a:pt x="855" y="232"/>
                    </a:lnTo>
                    <a:lnTo>
                      <a:pt x="891" y="256"/>
                    </a:lnTo>
                    <a:lnTo>
                      <a:pt x="926" y="281"/>
                    </a:lnTo>
                    <a:lnTo>
                      <a:pt x="962" y="308"/>
                    </a:lnTo>
                    <a:lnTo>
                      <a:pt x="998" y="337"/>
                    </a:lnTo>
                    <a:lnTo>
                      <a:pt x="1033" y="367"/>
                    </a:lnTo>
                    <a:lnTo>
                      <a:pt x="1069" y="398"/>
                    </a:lnTo>
                    <a:lnTo>
                      <a:pt x="1105" y="430"/>
                    </a:lnTo>
                    <a:lnTo>
                      <a:pt x="1140" y="463"/>
                    </a:lnTo>
                    <a:lnTo>
                      <a:pt x="1176" y="498"/>
                    </a:lnTo>
                    <a:lnTo>
                      <a:pt x="1211" y="533"/>
                    </a:lnTo>
                    <a:lnTo>
                      <a:pt x="1247" y="569"/>
                    </a:lnTo>
                    <a:lnTo>
                      <a:pt x="1283" y="606"/>
                    </a:lnTo>
                    <a:lnTo>
                      <a:pt x="1318" y="643"/>
                    </a:lnTo>
                    <a:lnTo>
                      <a:pt x="1354" y="681"/>
                    </a:lnTo>
                    <a:lnTo>
                      <a:pt x="1390" y="719"/>
                    </a:lnTo>
                    <a:lnTo>
                      <a:pt x="1425" y="758"/>
                    </a:lnTo>
                    <a:lnTo>
                      <a:pt x="1461" y="796"/>
                    </a:lnTo>
                    <a:lnTo>
                      <a:pt x="1496" y="835"/>
                    </a:lnTo>
                    <a:lnTo>
                      <a:pt x="1532" y="874"/>
                    </a:lnTo>
                    <a:lnTo>
                      <a:pt x="1568" y="912"/>
                    </a:lnTo>
                    <a:lnTo>
                      <a:pt x="1603" y="951"/>
                    </a:lnTo>
                    <a:lnTo>
                      <a:pt x="1639" y="989"/>
                    </a:lnTo>
                    <a:lnTo>
                      <a:pt x="1675" y="1026"/>
                    </a:lnTo>
                    <a:lnTo>
                      <a:pt x="1710" y="1063"/>
                    </a:lnTo>
                    <a:lnTo>
                      <a:pt x="1746" y="1100"/>
                    </a:lnTo>
                    <a:lnTo>
                      <a:pt x="1781" y="1136"/>
                    </a:lnTo>
                    <a:lnTo>
                      <a:pt x="1817" y="1169"/>
                    </a:lnTo>
                    <a:lnTo>
                      <a:pt x="1853" y="1202"/>
                    </a:lnTo>
                    <a:lnTo>
                      <a:pt x="1888" y="1233"/>
                    </a:lnTo>
                    <a:lnTo>
                      <a:pt x="1924" y="1264"/>
                    </a:lnTo>
                    <a:lnTo>
                      <a:pt x="1960" y="1294"/>
                    </a:lnTo>
                    <a:lnTo>
                      <a:pt x="1995" y="1323"/>
                    </a:lnTo>
                    <a:lnTo>
                      <a:pt x="2031" y="1352"/>
                    </a:lnTo>
                    <a:lnTo>
                      <a:pt x="2066" y="1379"/>
                    </a:lnTo>
                    <a:lnTo>
                      <a:pt x="2102" y="1406"/>
                    </a:lnTo>
                    <a:lnTo>
                      <a:pt x="2138" y="1431"/>
                    </a:lnTo>
                    <a:lnTo>
                      <a:pt x="2173" y="1456"/>
                    </a:lnTo>
                    <a:lnTo>
                      <a:pt x="2209" y="1480"/>
                    </a:lnTo>
                    <a:lnTo>
                      <a:pt x="2245" y="1503"/>
                    </a:lnTo>
                    <a:lnTo>
                      <a:pt x="2280" y="1525"/>
                    </a:lnTo>
                    <a:lnTo>
                      <a:pt x="2316" y="1546"/>
                    </a:lnTo>
                    <a:lnTo>
                      <a:pt x="2351" y="1566"/>
                    </a:lnTo>
                    <a:lnTo>
                      <a:pt x="2387" y="1585"/>
                    </a:lnTo>
                    <a:lnTo>
                      <a:pt x="2423" y="1603"/>
                    </a:lnTo>
                    <a:lnTo>
                      <a:pt x="2458" y="1621"/>
                    </a:lnTo>
                    <a:lnTo>
                      <a:pt x="2494" y="1637"/>
                    </a:lnTo>
                    <a:lnTo>
                      <a:pt x="2530" y="1652"/>
                    </a:lnTo>
                    <a:lnTo>
                      <a:pt x="2565" y="1666"/>
                    </a:lnTo>
                    <a:lnTo>
                      <a:pt x="2601" y="1680"/>
                    </a:lnTo>
                    <a:lnTo>
                      <a:pt x="2636" y="1692"/>
                    </a:lnTo>
                    <a:lnTo>
                      <a:pt x="2672" y="1703"/>
                    </a:lnTo>
                    <a:lnTo>
                      <a:pt x="2708" y="1713"/>
                    </a:lnTo>
                    <a:lnTo>
                      <a:pt x="2743" y="1721"/>
                    </a:lnTo>
                    <a:lnTo>
                      <a:pt x="2779" y="1728"/>
                    </a:lnTo>
                    <a:lnTo>
                      <a:pt x="2815" y="1735"/>
                    </a:lnTo>
                    <a:lnTo>
                      <a:pt x="2850" y="1741"/>
                    </a:lnTo>
                    <a:lnTo>
                      <a:pt x="2886" y="1746"/>
                    </a:lnTo>
                    <a:lnTo>
                      <a:pt x="2921" y="1750"/>
                    </a:lnTo>
                    <a:lnTo>
                      <a:pt x="2957" y="1753"/>
                    </a:lnTo>
                    <a:lnTo>
                      <a:pt x="2993" y="1756"/>
                    </a:lnTo>
                    <a:lnTo>
                      <a:pt x="3028" y="1759"/>
                    </a:lnTo>
                    <a:lnTo>
                      <a:pt x="3064" y="1760"/>
                    </a:lnTo>
                    <a:lnTo>
                      <a:pt x="3100" y="1762"/>
                    </a:lnTo>
                    <a:lnTo>
                      <a:pt x="3135" y="1763"/>
                    </a:lnTo>
                    <a:lnTo>
                      <a:pt x="3171" y="1763"/>
                    </a:lnTo>
                    <a:lnTo>
                      <a:pt x="3206" y="1764"/>
                    </a:lnTo>
                    <a:lnTo>
                      <a:pt x="3242" y="1764"/>
                    </a:lnTo>
                    <a:lnTo>
                      <a:pt x="3278" y="1763"/>
                    </a:lnTo>
                    <a:lnTo>
                      <a:pt x="3313" y="1763"/>
                    </a:lnTo>
                    <a:lnTo>
                      <a:pt x="3349" y="1763"/>
                    </a:lnTo>
                    <a:lnTo>
                      <a:pt x="3385" y="1762"/>
                    </a:lnTo>
                    <a:lnTo>
                      <a:pt x="3420" y="1762"/>
                    </a:lnTo>
                    <a:lnTo>
                      <a:pt x="3456" y="1761"/>
                    </a:lnTo>
                    <a:lnTo>
                      <a:pt x="3491" y="1761"/>
                    </a:lnTo>
                    <a:lnTo>
                      <a:pt x="3527" y="1760"/>
                    </a:lnTo>
                    <a:lnTo>
                      <a:pt x="3563" y="1760"/>
                    </a:lnTo>
                    <a:lnTo>
                      <a:pt x="3598" y="1759"/>
                    </a:lnTo>
                    <a:lnTo>
                      <a:pt x="3634" y="1759"/>
                    </a:lnTo>
                    <a:lnTo>
                      <a:pt x="3670" y="1758"/>
                    </a:lnTo>
                    <a:lnTo>
                      <a:pt x="3705" y="1758"/>
                    </a:lnTo>
                    <a:lnTo>
                      <a:pt x="3741" y="1758"/>
                    </a:lnTo>
                    <a:lnTo>
                      <a:pt x="3776" y="1759"/>
                    </a:lnTo>
                    <a:lnTo>
                      <a:pt x="3812" y="1759"/>
                    </a:lnTo>
                    <a:lnTo>
                      <a:pt x="3848" y="1760"/>
                    </a:lnTo>
                    <a:lnTo>
                      <a:pt x="3883" y="1760"/>
                    </a:lnTo>
                    <a:lnTo>
                      <a:pt x="3919" y="1761"/>
                    </a:lnTo>
                    <a:lnTo>
                      <a:pt x="3955" y="1762"/>
                    </a:lnTo>
                    <a:lnTo>
                      <a:pt x="3990" y="1764"/>
                    </a:lnTo>
                    <a:lnTo>
                      <a:pt x="4026" y="1765"/>
                    </a:lnTo>
                    <a:lnTo>
                      <a:pt x="4061" y="1767"/>
                    </a:lnTo>
                    <a:lnTo>
                      <a:pt x="4097" y="1768"/>
                    </a:lnTo>
                    <a:lnTo>
                      <a:pt x="4133" y="1770"/>
                    </a:lnTo>
                    <a:lnTo>
                      <a:pt x="4168" y="1772"/>
                    </a:lnTo>
                    <a:lnTo>
                      <a:pt x="4204" y="1774"/>
                    </a:lnTo>
                    <a:lnTo>
                      <a:pt x="4240" y="1776"/>
                    </a:lnTo>
                    <a:lnTo>
                      <a:pt x="4275" y="1778"/>
                    </a:lnTo>
                    <a:lnTo>
                      <a:pt x="4311" y="1780"/>
                    </a:lnTo>
                    <a:lnTo>
                      <a:pt x="4346" y="1782"/>
                    </a:lnTo>
                    <a:lnTo>
                      <a:pt x="4382" y="1784"/>
                    </a:lnTo>
                    <a:lnTo>
                      <a:pt x="4418" y="1786"/>
                    </a:lnTo>
                    <a:lnTo>
                      <a:pt x="4453" y="1789"/>
                    </a:lnTo>
                    <a:lnTo>
                      <a:pt x="4489" y="1790"/>
                    </a:lnTo>
                    <a:lnTo>
                      <a:pt x="4525" y="1791"/>
                    </a:lnTo>
                    <a:lnTo>
                      <a:pt x="4560" y="1792"/>
                    </a:lnTo>
                    <a:lnTo>
                      <a:pt x="4596" y="1793"/>
                    </a:lnTo>
                    <a:lnTo>
                      <a:pt x="4631" y="1794"/>
                    </a:lnTo>
                    <a:lnTo>
                      <a:pt x="4667" y="1795"/>
                    </a:lnTo>
                    <a:lnTo>
                      <a:pt x="4703" y="1796"/>
                    </a:lnTo>
                    <a:lnTo>
                      <a:pt x="4738" y="1797"/>
                    </a:lnTo>
                    <a:lnTo>
                      <a:pt x="4774" y="1798"/>
                    </a:lnTo>
                    <a:lnTo>
                      <a:pt x="4810" y="1799"/>
                    </a:lnTo>
                    <a:lnTo>
                      <a:pt x="4845" y="1800"/>
                    </a:lnTo>
                    <a:lnTo>
                      <a:pt x="4881" y="1801"/>
                    </a:lnTo>
                    <a:lnTo>
                      <a:pt x="4916" y="1803"/>
                    </a:lnTo>
                    <a:lnTo>
                      <a:pt x="4952" y="1804"/>
                    </a:lnTo>
                    <a:lnTo>
                      <a:pt x="4988" y="1805"/>
                    </a:lnTo>
                    <a:lnTo>
                      <a:pt x="5023" y="1806"/>
                    </a:lnTo>
                    <a:lnTo>
                      <a:pt x="5059" y="1807"/>
                    </a:lnTo>
                    <a:lnTo>
                      <a:pt x="5095" y="1808"/>
                    </a:lnTo>
                    <a:lnTo>
                      <a:pt x="5130" y="1810"/>
                    </a:lnTo>
                    <a:lnTo>
                      <a:pt x="5166" y="1811"/>
                    </a:lnTo>
                    <a:lnTo>
                      <a:pt x="5201" y="1812"/>
                    </a:lnTo>
                    <a:lnTo>
                      <a:pt x="5237" y="1813"/>
                    </a:lnTo>
                    <a:lnTo>
                      <a:pt x="5273" y="1814"/>
                    </a:lnTo>
                    <a:lnTo>
                      <a:pt x="5308" y="1816"/>
                    </a:lnTo>
                    <a:lnTo>
                      <a:pt x="5344" y="1817"/>
                    </a:lnTo>
                  </a:path>
                </a:pathLst>
              </a:custGeom>
              <a:noFill/>
              <a:ln w="76200">
                <a:solidFill>
                  <a:schemeClr val="bg1">
                    <a:lumMod val="75000"/>
                  </a:schemeClr>
                </a:solidFill>
                <a:round/>
                <a:headEnd/>
                <a:tailEnd/>
              </a:ln>
              <a:extLst>
                <a:ext uri="{909E8E84-426E-40DD-AFC4-6F175D3DCCD1}">
                  <a14:hiddenFill xmlns:a14="http://schemas.microsoft.com/office/drawing/2010/main">
                    <a:solidFill>
                      <a:srgbClr val="FFFFFF"/>
                    </a:solidFill>
                  </a14:hiddenFill>
                </a:ext>
              </a:extLst>
            </p:spPr>
            <p:txBody>
              <a:bodyPr rot="10800000"/>
              <a:lstStyle/>
              <a:p>
                <a:pPr algn="ctr" eaLnBrk="0" hangingPunct="0">
                  <a:lnSpc>
                    <a:spcPct val="80000"/>
                  </a:lnSpc>
                  <a:defRPr/>
                </a:pPr>
                <a:endParaRPr lang="en-US" sz="4000" b="1">
                  <a:solidFill>
                    <a:srgbClr val="FFCC00"/>
                  </a:solidFill>
                  <a:latin typeface="Arial" charset="0"/>
                </a:endParaRPr>
              </a:p>
            </p:txBody>
          </p:sp>
          <p:sp>
            <p:nvSpPr>
              <p:cNvPr id="36888" name="Rectangle 39"/>
              <p:cNvSpPr>
                <a:spLocks noChangeArrowheads="1"/>
              </p:cNvSpPr>
              <p:nvPr/>
            </p:nvSpPr>
            <p:spPr bwMode="auto">
              <a:xfrm>
                <a:off x="5791131" y="4191000"/>
                <a:ext cx="1705129" cy="2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a:solidFill>
                      <a:srgbClr val="FFFFFF"/>
                    </a:solidFill>
                    <a:latin typeface="Calibri" pitchFamily="34" charset="0"/>
                  </a:rPr>
                  <a:t>Partial Agonist</a:t>
                </a:r>
                <a:endParaRPr lang="en-US" altLang="en-US" sz="4000" b="1">
                  <a:solidFill>
                    <a:srgbClr val="FFFFFF"/>
                  </a:solidFill>
                  <a:latin typeface="Calibri" pitchFamily="34" charset="0"/>
                </a:endParaRPr>
              </a:p>
            </p:txBody>
          </p:sp>
          <p:sp>
            <p:nvSpPr>
              <p:cNvPr id="36889" name="Rectangle 50"/>
              <p:cNvSpPr>
                <a:spLocks noChangeArrowheads="1"/>
              </p:cNvSpPr>
              <p:nvPr/>
            </p:nvSpPr>
            <p:spPr bwMode="auto">
              <a:xfrm>
                <a:off x="5791399" y="4503738"/>
                <a:ext cx="2430082" cy="2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a:solidFill>
                      <a:srgbClr val="FFFFFF"/>
                    </a:solidFill>
                    <a:latin typeface="Calibri" pitchFamily="34" charset="0"/>
                  </a:rPr>
                  <a:t>(e.g. buprenorphine)</a:t>
                </a:r>
                <a:endParaRPr lang="en-US" altLang="en-US" sz="4000" b="1">
                  <a:solidFill>
                    <a:srgbClr val="FFFFFF"/>
                  </a:solidFill>
                  <a:latin typeface="Calibri" pitchFamily="34" charset="0"/>
                </a:endParaRPr>
              </a:p>
            </p:txBody>
          </p:sp>
        </p:grpSp>
      </p:grpSp>
      <p:sp>
        <p:nvSpPr>
          <p:cNvPr id="2" name="Slide Number Placeholder 1"/>
          <p:cNvSpPr>
            <a:spLocks noGrp="1"/>
          </p:cNvSpPr>
          <p:nvPr>
            <p:ph type="sldNum" sz="quarter" idx="12"/>
          </p:nvPr>
        </p:nvSpPr>
        <p:spPr/>
        <p:txBody>
          <a:bodyPr/>
          <a:lstStyle/>
          <a:p>
            <a:fld id="{D57F1E4F-1CFF-5643-939E-217C01CDF565}" type="slidenum">
              <a:rPr lang="en-US" smtClean="0"/>
              <a:pPr/>
              <a:t>99</a:t>
            </a:fld>
            <a:endParaRPr lang="en-US" dirty="0"/>
          </a:p>
        </p:txBody>
      </p:sp>
    </p:spTree>
    <p:extLst>
      <p:ext uri="{BB962C8B-B14F-4D97-AF65-F5344CB8AC3E}">
        <p14:creationId xmlns:p14="http://schemas.microsoft.com/office/powerpoint/2010/main" val="381038933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22.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Custom 2">
      <a:dk1>
        <a:srgbClr val="000000"/>
      </a:dk1>
      <a:lt1>
        <a:srgbClr val="FFFFFF"/>
      </a:lt1>
      <a:dk2>
        <a:srgbClr val="1188AE"/>
      </a:dk2>
      <a:lt2>
        <a:srgbClr val="FFFFFF"/>
      </a:lt2>
      <a:accent1>
        <a:srgbClr val="B2C829"/>
      </a:accent1>
      <a:accent2>
        <a:srgbClr val="0C6295"/>
      </a:accent2>
      <a:accent3>
        <a:srgbClr val="FFFFFE"/>
      </a:accent3>
      <a:accent4>
        <a:srgbClr val="AEB1B1"/>
      </a:accent4>
      <a:accent5>
        <a:srgbClr val="F7D34A"/>
      </a:accent5>
      <a:accent6>
        <a:srgbClr val="65A730"/>
      </a:accent6>
      <a:hlink>
        <a:srgbClr val="FEFFFF"/>
      </a:hlink>
      <a:folHlink>
        <a:srgbClr val="1188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8778</TotalTime>
  <Words>25642</Words>
  <Application>Microsoft Office PowerPoint</Application>
  <PresentationFormat>Widescreen</PresentationFormat>
  <Paragraphs>1654</Paragraphs>
  <Slides>123</Slides>
  <Notes>123</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123</vt:i4>
      </vt:variant>
    </vt:vector>
  </HeadingPairs>
  <TitlesOfParts>
    <vt:vector size="142" baseType="lpstr">
      <vt:lpstr>MS PGothic</vt:lpstr>
      <vt:lpstr>游ゴシック</vt:lpstr>
      <vt:lpstr>Arial</vt:lpstr>
      <vt:lpstr>Arial Black</vt:lpstr>
      <vt:lpstr>Calibri</vt:lpstr>
      <vt:lpstr>Cambria</vt:lpstr>
      <vt:lpstr>Cambria Math</vt:lpstr>
      <vt:lpstr>Century Schoolbook</vt:lpstr>
      <vt:lpstr>Corbel</vt:lpstr>
      <vt:lpstr>Courier New</vt:lpstr>
      <vt:lpstr>Helvetica</vt:lpstr>
      <vt:lpstr>HGP明朝E</vt:lpstr>
      <vt:lpstr>Open Sans</vt:lpstr>
      <vt:lpstr>Rockwell</vt:lpstr>
      <vt:lpstr>Times New Roman</vt:lpstr>
      <vt:lpstr>TradeGothic CondEighteen</vt:lpstr>
      <vt:lpstr>Wingdings</vt:lpstr>
      <vt:lpstr>Depth</vt:lpstr>
      <vt:lpstr>Office Theme</vt:lpstr>
      <vt:lpstr>How Change Happens: Substance Use Disorders  and HIV/AIDS</vt:lpstr>
      <vt:lpstr>Training Collaborators and Special Acknowledgments</vt:lpstr>
      <vt:lpstr>Test Your Knowledge</vt:lpstr>
      <vt:lpstr>Pre-Test Question</vt:lpstr>
      <vt:lpstr>Pre-Test Question</vt:lpstr>
      <vt:lpstr>Pre-Test Question</vt:lpstr>
      <vt:lpstr>Pre-Test Question</vt:lpstr>
      <vt:lpstr>Pre-Test Question</vt:lpstr>
      <vt:lpstr>Educational Objectives  At the end of this training session, participants will be able to:</vt:lpstr>
      <vt:lpstr>Factors that Promote Change</vt:lpstr>
      <vt:lpstr>PowerPoint Presentation</vt:lpstr>
      <vt:lpstr>Addressing Basic Needs</vt:lpstr>
      <vt:lpstr>The Impact of Basic Needs</vt:lpstr>
      <vt:lpstr>The Impact of Basic Needs</vt:lpstr>
      <vt:lpstr>The Impact of Basic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Updating Maslow’s Hierarchy for Antiretroviral Therapy (ART) Adherence</vt:lpstr>
      <vt:lpstr>Maslow’s ART Hierarchy and Intersectionality</vt:lpstr>
      <vt:lpstr>Basic Needs in ART Adherence</vt:lpstr>
      <vt:lpstr>Addressing Basic Needs</vt:lpstr>
      <vt:lpstr>Addressing Basic Needs: Housing First</vt:lpstr>
      <vt:lpstr>Factors Related to Intersectionality</vt:lpstr>
      <vt:lpstr>Intersectionality of HIV/AIDS</vt:lpstr>
      <vt:lpstr>Intersectionality of HIV/AIDS</vt:lpstr>
      <vt:lpstr>CDC Report - 2016</vt:lpstr>
      <vt:lpstr>HIV Incidence among YMSM</vt:lpstr>
      <vt:lpstr>Intersectionality: MSM</vt:lpstr>
      <vt:lpstr>Intersectionality: Social Oppression</vt:lpstr>
      <vt:lpstr>Intersectionality: Social Oppression</vt:lpstr>
      <vt:lpstr>Intersectionality: Heterosexual Sex</vt:lpstr>
      <vt:lpstr>Intersectionality: IV Drug Use</vt:lpstr>
      <vt:lpstr>Intersectionality: Opioid Use</vt:lpstr>
      <vt:lpstr>Intersectionality: Space and Place</vt:lpstr>
      <vt:lpstr>Intersectionality: Factors that Maintain Imbalances in HIV and SUD Care</vt:lpstr>
      <vt:lpstr>PowerPoint Presentation</vt:lpstr>
      <vt:lpstr>Path to Addressing Imbalances</vt:lpstr>
      <vt:lpstr>Intersectionality in Future Approaches</vt:lpstr>
      <vt:lpstr>Enhancing Retention</vt:lpstr>
      <vt:lpstr>Why focus on retention? </vt:lpstr>
      <vt:lpstr>Why focus on retention?</vt:lpstr>
      <vt:lpstr>Factors that affect retention in HIV care</vt:lpstr>
      <vt:lpstr>Factors that affect retention in SUD treatment</vt:lpstr>
      <vt:lpstr>A  2014 provider survey conducted by the Department of Behavioral Health and Recovery in Washington found the ten most reported barriers to effective engagement in substance use treatment were:  </vt:lpstr>
      <vt:lpstr>Activity: Inspiring Coach/Mentor/Teacher</vt:lpstr>
      <vt:lpstr>Acceptance</vt:lpstr>
      <vt:lpstr>PowerPoint Presentation</vt:lpstr>
      <vt:lpstr>PowerPoint Presentation</vt:lpstr>
      <vt:lpstr>PowerPoint Presentation</vt:lpstr>
      <vt:lpstr>PowerPoint Presentation</vt:lpstr>
      <vt:lpstr>PowerPoint Presentation</vt:lpstr>
      <vt:lpstr>Activity: Identifying Strengths</vt:lpstr>
      <vt:lpstr>Engagement: Barriers to Health Literacy</vt:lpstr>
      <vt:lpstr>Engagement: Overcoming Obstacles</vt:lpstr>
      <vt:lpstr>REACH: A Mixed Method Approach to Patient Engagement</vt:lpstr>
      <vt:lpstr>Key Influences on Attendance</vt:lpstr>
      <vt:lpstr>REACH: Suggestions to Improve Engagement</vt:lpstr>
      <vt:lpstr>NIATx: Reducing Barriers in Substance Use Treatment</vt:lpstr>
      <vt:lpstr>Counteracting Stigma</vt:lpstr>
      <vt:lpstr>PowerPoint Presentation</vt:lpstr>
      <vt:lpstr>Stigma and Health</vt:lpstr>
      <vt:lpstr>Stigma and Health Literacy</vt:lpstr>
      <vt:lpstr>Theme 1: Stigma, Secrets and Satisfaction</vt:lpstr>
      <vt:lpstr>Theme 2: Living in the Moment</vt:lpstr>
      <vt:lpstr>Theme 3: Millennial Melancholy</vt:lpstr>
      <vt:lpstr>Activity</vt:lpstr>
      <vt:lpstr>Counteracting stigma</vt:lpstr>
      <vt:lpstr>Counteracting stigma</vt:lpstr>
      <vt:lpstr>Conditions for Stigma Reduction</vt:lpstr>
      <vt:lpstr>Stigma Reduction Strategies</vt:lpstr>
      <vt:lpstr>Counteracting Stigma Language Matters</vt:lpstr>
      <vt:lpstr>ADDICTIONary A Glossary of Key Terms Concerning Addiction &amp; Recovery  </vt:lpstr>
      <vt:lpstr>The Significance of Language</vt:lpstr>
      <vt:lpstr>The Negative Power of Stigma</vt:lpstr>
      <vt:lpstr>PowerPoint Presentation</vt:lpstr>
      <vt:lpstr>Stigmatizing Language</vt:lpstr>
      <vt:lpstr>Correcting our Language</vt:lpstr>
      <vt:lpstr>PowerPoint Presentation</vt:lpstr>
      <vt:lpstr>Interventions to Promote Change HIV Care</vt:lpstr>
      <vt:lpstr>Reducing Intersectionality Risks</vt:lpstr>
      <vt:lpstr>HIV Treatment Works video</vt:lpstr>
      <vt:lpstr>HIV Treatment Works Campaign</vt:lpstr>
      <vt:lpstr>HIV Treatment Works: Other Components</vt:lpstr>
      <vt:lpstr>HIV Treatment Works: Campaigns</vt:lpstr>
      <vt:lpstr>Identifying Best Practices in HIV Care</vt:lpstr>
      <vt:lpstr>Identifying Best Practices in HIV Care</vt:lpstr>
      <vt:lpstr>Identifying Best Practices in HIV Care</vt:lpstr>
      <vt:lpstr>Identifying Best Practices in HIV Care</vt:lpstr>
      <vt:lpstr>The ACCEPT Model </vt:lpstr>
      <vt:lpstr>The ACCEPT Model </vt:lpstr>
      <vt:lpstr>The ACCEPT Model</vt:lpstr>
      <vt:lpstr>Interventions to Promote Change SUD Treatment</vt:lpstr>
      <vt:lpstr>Approved Medications for Treatment</vt:lpstr>
      <vt:lpstr>PowerPoint Presentation</vt:lpstr>
      <vt:lpstr>Continuity is important</vt:lpstr>
      <vt:lpstr>NIATx’s Promising Practices Database</vt:lpstr>
      <vt:lpstr>Interventions to Promote Change Integrating HIV and SUD</vt:lpstr>
      <vt:lpstr>CDC Compendium of Evidence-Based Interventions for HIV Prevention</vt:lpstr>
      <vt:lpstr>Identifying Best Practices in Integrated HIV/SUD Care</vt:lpstr>
      <vt:lpstr>Identifying Best Practices in Integrated HIV/SUD Care</vt:lpstr>
      <vt:lpstr>Identifying Best Practices in Integrated HIV/SUD Care</vt:lpstr>
      <vt:lpstr>Identifying Best Practices in Integrated HIV/SUD Care</vt:lpstr>
      <vt:lpstr>12-Step Participation </vt:lpstr>
      <vt:lpstr>Contingency Management</vt:lpstr>
      <vt:lpstr>Motivational Interviewing to Address Intersectionality Risk</vt:lpstr>
      <vt:lpstr>Motivation-Based Interventions</vt:lpstr>
      <vt:lpstr>Effective Treatment for SUD and HIV</vt:lpstr>
      <vt:lpstr>Additional Tips for Providers</vt:lpstr>
      <vt:lpstr>Engaging and Retaining Individuals</vt:lpstr>
      <vt:lpstr>Reducing Intersectionality: Coordinated and Integrated Health Strategies</vt:lpstr>
      <vt:lpstr>Final Thoughts/Things to Remember</vt:lpstr>
      <vt:lpstr>Final Thoughts/Things to Remember</vt:lpstr>
      <vt:lpstr>Post-Test Question</vt:lpstr>
      <vt:lpstr>Post-Test Question</vt:lpstr>
      <vt:lpstr>Post-Test Question</vt:lpstr>
      <vt:lpstr>Post-Test Question</vt:lpstr>
      <vt:lpstr>Post-Test Question</vt:lpstr>
      <vt:lpstr>Thank you for your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Kurtz</dc:creator>
  <cp:lastModifiedBy>Beth Rutkowski</cp:lastModifiedBy>
  <cp:revision>350</cp:revision>
  <cp:lastPrinted>2018-04-23T16:25:37Z</cp:lastPrinted>
  <dcterms:created xsi:type="dcterms:W3CDTF">2017-12-28T19:18:42Z</dcterms:created>
  <dcterms:modified xsi:type="dcterms:W3CDTF">2018-07-18T16:42:47Z</dcterms:modified>
</cp:coreProperties>
</file>